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996172-BBA0-4A4D-B4C5-F82EBF5D03CE}" type="datetimeFigureOut">
              <a:rPr lang="en-US" smtClean="0"/>
              <a:pPr/>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FCE9-0FE6-4641-9F68-0F603AF375C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96172-BBA0-4A4D-B4C5-F82EBF5D03CE}" type="datetimeFigureOut">
              <a:rPr lang="en-US" smtClean="0"/>
              <a:pPr/>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FCE9-0FE6-4641-9F68-0F603AF375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96172-BBA0-4A4D-B4C5-F82EBF5D03CE}" type="datetimeFigureOut">
              <a:rPr lang="en-US" smtClean="0"/>
              <a:pPr/>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FCE9-0FE6-4641-9F68-0F603AF375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96172-BBA0-4A4D-B4C5-F82EBF5D03CE}" type="datetimeFigureOut">
              <a:rPr lang="en-US" smtClean="0"/>
              <a:pPr/>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FCE9-0FE6-4641-9F68-0F603AF375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996172-BBA0-4A4D-B4C5-F82EBF5D03CE}" type="datetimeFigureOut">
              <a:rPr lang="en-US" smtClean="0"/>
              <a:pPr/>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3FCE9-0FE6-4641-9F68-0F603AF375C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996172-BBA0-4A4D-B4C5-F82EBF5D03CE}" type="datetimeFigureOut">
              <a:rPr lang="en-US" smtClean="0"/>
              <a:pPr/>
              <a:t>8/17/2011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3FCE9-0FE6-4641-9F68-0F603AF375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996172-BBA0-4A4D-B4C5-F82EBF5D03CE}" type="datetimeFigureOut">
              <a:rPr lang="en-US" smtClean="0"/>
              <a:pPr/>
              <a:t>8/17/2011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13FCE9-0FE6-4641-9F68-0F603AF375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996172-BBA0-4A4D-B4C5-F82EBF5D03CE}" type="datetimeFigureOut">
              <a:rPr lang="en-US" smtClean="0"/>
              <a:pPr/>
              <a:t>8/17/2011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13FCE9-0FE6-4641-9F68-0F603AF375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96172-BBA0-4A4D-B4C5-F82EBF5D03CE}" type="datetimeFigureOut">
              <a:rPr lang="en-US" smtClean="0"/>
              <a:pPr/>
              <a:t>8/17/2011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13FCE9-0FE6-4641-9F68-0F603AF375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996172-BBA0-4A4D-B4C5-F82EBF5D03CE}" type="datetimeFigureOut">
              <a:rPr lang="en-US" smtClean="0"/>
              <a:pPr/>
              <a:t>8/17/2011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3FCE9-0FE6-4641-9F68-0F603AF375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996172-BBA0-4A4D-B4C5-F82EBF5D03CE}" type="datetimeFigureOut">
              <a:rPr lang="en-US" smtClean="0"/>
              <a:pPr/>
              <a:t>8/17/2011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3FCE9-0FE6-4641-9F68-0F603AF375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96172-BBA0-4A4D-B4C5-F82EBF5D03CE}" type="datetimeFigureOut">
              <a:rPr lang="en-US" smtClean="0"/>
              <a:pPr/>
              <a:t>8/17/2011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3FCE9-0FE6-4641-9F68-0F603AF375C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io.ilstu.edu/bawargo" TargetMode="External"/><Relationship Id="rId2" Type="http://schemas.openxmlformats.org/officeDocument/2006/relationships/hyperlink" Target="mailto:bawargo@ilstu.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en-US" smtClean="0"/>
              <a:t>BSC 181</a:t>
            </a:r>
          </a:p>
        </p:txBody>
      </p:sp>
      <p:sp>
        <p:nvSpPr>
          <p:cNvPr id="2051" name="Rectangle 3"/>
          <p:cNvSpPr>
            <a:spLocks noGrp="1" noChangeArrowheads="1"/>
          </p:cNvSpPr>
          <p:nvPr>
            <p:ph type="subTitle" idx="1"/>
          </p:nvPr>
        </p:nvSpPr>
        <p:spPr/>
        <p:txBody>
          <a:bodyPr rtlCol="0">
            <a:normAutofit/>
          </a:bodyPr>
          <a:lstStyle/>
          <a:p>
            <a:pPr fontAlgn="auto">
              <a:spcAft>
                <a:spcPts val="0"/>
              </a:spcAft>
              <a:buFont typeface="Arial" pitchFamily="34" charset="0"/>
              <a:buNone/>
              <a:defRPr/>
            </a:pPr>
            <a:r>
              <a:rPr lang="en-US" dirty="0" smtClean="0"/>
              <a:t>FALL 2010</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Betsy A. </a:t>
            </a:r>
            <a:r>
              <a:rPr lang="en-US" dirty="0" err="1" smtClean="0"/>
              <a:t>Wargo</a:t>
            </a:r>
            <a:r>
              <a:rPr lang="en-US" dirty="0" smtClean="0"/>
              <a:t>, D.C.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Introduction</a:t>
            </a:r>
          </a:p>
        </p:txBody>
      </p:sp>
      <p:sp>
        <p:nvSpPr>
          <p:cNvPr id="16387" name="Rectangle 3"/>
          <p:cNvSpPr>
            <a:spLocks noGrp="1" noChangeArrowheads="1"/>
          </p:cNvSpPr>
          <p:nvPr>
            <p:ph type="body" idx="1"/>
          </p:nvPr>
        </p:nvSpPr>
        <p:spPr>
          <a:xfrm>
            <a:off x="457200" y="1600200"/>
            <a:ext cx="8229600" cy="4876800"/>
          </a:xfrm>
        </p:spPr>
        <p:txBody>
          <a:bodyPr/>
          <a:lstStyle/>
          <a:p>
            <a:pPr lvl="1"/>
            <a:r>
              <a:rPr lang="en-US" sz="3200" smtClean="0"/>
              <a:t>Active Studying</a:t>
            </a:r>
          </a:p>
          <a:p>
            <a:pPr lvl="2"/>
            <a:r>
              <a:rPr lang="en-US" sz="2800" smtClean="0"/>
              <a:t>Developing </a:t>
            </a:r>
            <a:r>
              <a:rPr lang="en-US" sz="2800" i="1" smtClean="0"/>
              <a:t>comprehension</a:t>
            </a:r>
          </a:p>
          <a:p>
            <a:pPr lvl="2"/>
            <a:endParaRPr lang="en-US" sz="2800" smtClean="0"/>
          </a:p>
          <a:p>
            <a:pPr lvl="2"/>
            <a:r>
              <a:rPr lang="en-US" sz="2800" smtClean="0"/>
              <a:t>Re-writing sections you don’t understand</a:t>
            </a:r>
          </a:p>
          <a:p>
            <a:pPr lvl="3"/>
            <a:r>
              <a:rPr lang="en-US" sz="2400" smtClean="0"/>
              <a:t>Study efficiently!</a:t>
            </a:r>
          </a:p>
          <a:p>
            <a:pPr lvl="2"/>
            <a:r>
              <a:rPr lang="en-US" sz="2800" smtClean="0"/>
              <a:t>Note-cards</a:t>
            </a:r>
          </a:p>
          <a:p>
            <a:pPr lvl="2"/>
            <a:r>
              <a:rPr lang="en-US" sz="2800" smtClean="0"/>
              <a:t>Vocabulary</a:t>
            </a:r>
          </a:p>
          <a:p>
            <a:pPr lvl="3"/>
            <a:r>
              <a:rPr lang="en-US" sz="2400" smtClean="0"/>
              <a:t>Know root words, prefixes, suffixes.</a:t>
            </a:r>
          </a:p>
          <a:p>
            <a:pPr lvl="4"/>
            <a:r>
              <a:rPr lang="en-US" sz="2400" smtClean="0"/>
              <a:t>These will make it easier to interpret terms that you may be unfamiliar with.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Introduction</a:t>
            </a:r>
          </a:p>
        </p:txBody>
      </p:sp>
      <p:sp>
        <p:nvSpPr>
          <p:cNvPr id="12291" name="Rectangle 3"/>
          <p:cNvSpPr>
            <a:spLocks noGrp="1" noChangeArrowheads="1"/>
          </p:cNvSpPr>
          <p:nvPr>
            <p:ph type="body" idx="1"/>
          </p:nvPr>
        </p:nvSpPr>
        <p:spPr/>
        <p:txBody>
          <a:bodyPr rtlCol="0">
            <a:normAutofit lnSpcReduction="10000"/>
          </a:bodyPr>
          <a:lstStyle/>
          <a:p>
            <a:pPr lvl="1" fontAlgn="auto">
              <a:spcAft>
                <a:spcPts val="0"/>
              </a:spcAft>
              <a:buFont typeface="Arial" pitchFamily="34" charset="0"/>
              <a:buChar char="–"/>
              <a:defRPr/>
            </a:pPr>
            <a:r>
              <a:rPr lang="en-US" smtClean="0"/>
              <a:t>Study groups</a:t>
            </a:r>
          </a:p>
          <a:p>
            <a:pPr lvl="2" fontAlgn="auto">
              <a:spcAft>
                <a:spcPts val="0"/>
              </a:spcAft>
              <a:buFont typeface="Arial" pitchFamily="34" charset="0"/>
              <a:buChar char="•"/>
              <a:defRPr/>
            </a:pPr>
            <a:r>
              <a:rPr lang="en-US" smtClean="0"/>
              <a:t>Discussing pathways or processes</a:t>
            </a:r>
          </a:p>
          <a:p>
            <a:pPr lvl="2" fontAlgn="auto">
              <a:spcAft>
                <a:spcPts val="0"/>
              </a:spcAft>
              <a:buFont typeface="Arial" pitchFamily="34" charset="0"/>
              <a:buChar char="•"/>
              <a:defRPr/>
            </a:pPr>
            <a:r>
              <a:rPr lang="en-US" smtClean="0"/>
              <a:t>Explaining to those who don’t get it yet</a:t>
            </a:r>
          </a:p>
          <a:p>
            <a:pPr lvl="2" fontAlgn="auto">
              <a:spcAft>
                <a:spcPts val="0"/>
              </a:spcAft>
              <a:buFont typeface="Arial" pitchFamily="34" charset="0"/>
              <a:buChar char="•"/>
              <a:defRPr/>
            </a:pPr>
            <a:r>
              <a:rPr lang="en-US" smtClean="0"/>
              <a:t>Forcing verbal recall of written material</a:t>
            </a:r>
          </a:p>
          <a:p>
            <a:pPr lvl="1" fontAlgn="auto">
              <a:spcAft>
                <a:spcPts val="0"/>
              </a:spcAft>
              <a:buFont typeface="Arial" pitchFamily="34" charset="0"/>
              <a:buChar char="–"/>
              <a:defRPr/>
            </a:pPr>
            <a:r>
              <a:rPr lang="en-US" smtClean="0"/>
              <a:t>Making exam questions</a:t>
            </a:r>
          </a:p>
          <a:p>
            <a:pPr lvl="2" fontAlgn="auto">
              <a:spcAft>
                <a:spcPts val="0"/>
              </a:spcAft>
              <a:buFont typeface="Arial" pitchFamily="34" charset="0"/>
              <a:buChar char="•"/>
              <a:defRPr/>
            </a:pPr>
            <a:r>
              <a:rPr lang="en-US" smtClean="0"/>
              <a:t>Answering exam questions correctly</a:t>
            </a:r>
          </a:p>
          <a:p>
            <a:pPr lvl="2" fontAlgn="auto">
              <a:spcAft>
                <a:spcPts val="0"/>
              </a:spcAft>
              <a:buFont typeface="Arial" pitchFamily="34" charset="0"/>
              <a:buChar char="•"/>
              <a:defRPr/>
            </a:pPr>
            <a:r>
              <a:rPr lang="en-US" smtClean="0"/>
              <a:t>Exchanging and reviewing assignments.  </a:t>
            </a:r>
            <a:br>
              <a:rPr lang="en-US" smtClean="0"/>
            </a:br>
            <a:r>
              <a:rPr lang="en-US" smtClean="0"/>
              <a:t>This then becomes a study guide for class material.  </a:t>
            </a:r>
          </a:p>
          <a:p>
            <a:pPr lvl="1" fontAlgn="auto">
              <a:spcAft>
                <a:spcPts val="0"/>
              </a:spcAft>
              <a:buFont typeface="Arial" pitchFamily="34" charset="0"/>
              <a:buChar char="–"/>
              <a:defRPr/>
            </a:pPr>
            <a:r>
              <a:rPr lang="en-US" smtClean="0"/>
              <a:t>Using supplemental study sites for practice quizzes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Introduction</a:t>
            </a:r>
          </a:p>
        </p:txBody>
      </p:sp>
      <p:sp>
        <p:nvSpPr>
          <p:cNvPr id="18435" name="Rectangle 3"/>
          <p:cNvSpPr>
            <a:spLocks noGrp="1" noChangeArrowheads="1"/>
          </p:cNvSpPr>
          <p:nvPr>
            <p:ph type="body" idx="1"/>
          </p:nvPr>
        </p:nvSpPr>
        <p:spPr/>
        <p:txBody>
          <a:bodyPr/>
          <a:lstStyle/>
          <a:p>
            <a:r>
              <a:rPr lang="en-US" smtClean="0"/>
              <a:t>Exam Format</a:t>
            </a:r>
          </a:p>
          <a:p>
            <a:pPr lvl="1"/>
            <a:r>
              <a:rPr lang="en-US" smtClean="0"/>
              <a:t>Exams will be created from material presented in lecture</a:t>
            </a:r>
          </a:p>
          <a:p>
            <a:pPr lvl="1"/>
            <a:r>
              <a:rPr lang="en-US" smtClean="0"/>
              <a:t>You may be responsible for diagrams (Anatomy)</a:t>
            </a:r>
          </a:p>
          <a:p>
            <a:pPr lvl="2"/>
            <a:r>
              <a:rPr lang="en-US" smtClean="0"/>
              <a:t>Multiple choice options will have one correct response</a:t>
            </a:r>
          </a:p>
          <a:p>
            <a:pPr lvl="2"/>
            <a:r>
              <a:rPr lang="en-US" smtClean="0"/>
              <a:t>Short answer (not essay) questions will allow you to demonstrate your comprehension in your own words.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Lab</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There will be </a:t>
            </a:r>
            <a:r>
              <a:rPr lang="en-US" dirty="0" smtClean="0"/>
              <a:t>no lab </a:t>
            </a:r>
            <a:r>
              <a:rPr lang="en-US" dirty="0" smtClean="0"/>
              <a:t>this week</a:t>
            </a:r>
          </a:p>
          <a:p>
            <a:pPr lvl="1" fontAlgn="auto">
              <a:spcAft>
                <a:spcPts val="0"/>
              </a:spcAft>
              <a:buFont typeface="Arial" pitchFamily="34" charset="0"/>
              <a:buChar char="–"/>
              <a:defRPr/>
            </a:pPr>
            <a:r>
              <a:rPr lang="en-US" dirty="0" smtClean="0"/>
              <a:t>Please be sure to bring the BSC 181 lab manual with you to lab</a:t>
            </a:r>
          </a:p>
          <a:p>
            <a:pPr lvl="1" fontAlgn="auto">
              <a:spcAft>
                <a:spcPts val="0"/>
              </a:spcAft>
              <a:buFont typeface="Arial" pitchFamily="34" charset="0"/>
              <a:buChar char="–"/>
              <a:defRPr/>
            </a:pPr>
            <a:r>
              <a:rPr lang="en-US" dirty="0" smtClean="0"/>
              <a:t>Lab manuals can be purchased at the Phi Sigma bookstore (</a:t>
            </a:r>
            <a:r>
              <a:rPr lang="en-US" dirty="0" err="1" smtClean="0"/>
              <a:t>Felmley</a:t>
            </a:r>
            <a:r>
              <a:rPr lang="en-US" dirty="0" smtClean="0"/>
              <a:t> 101A) this week and next for $15.00</a:t>
            </a:r>
          </a:p>
          <a:p>
            <a:pPr lvl="1" fontAlgn="auto">
              <a:spcAft>
                <a:spcPts val="0"/>
              </a:spcAft>
              <a:buFont typeface="Arial" pitchFamily="34" charset="0"/>
              <a:buChar char="–"/>
              <a:defRPr/>
            </a:pPr>
            <a:r>
              <a:rPr lang="en-US" dirty="0" smtClean="0"/>
              <a:t>Lab format</a:t>
            </a:r>
          </a:p>
          <a:p>
            <a:pPr lvl="2" fontAlgn="auto">
              <a:spcAft>
                <a:spcPts val="0"/>
              </a:spcAft>
              <a:buFont typeface="Arial" pitchFamily="34" charset="0"/>
              <a:buChar char="•"/>
              <a:defRPr/>
            </a:pPr>
            <a:r>
              <a:rPr lang="en-US" dirty="0" smtClean="0"/>
              <a:t>There will be four lab practicals this semester</a:t>
            </a:r>
          </a:p>
          <a:p>
            <a:pPr lvl="2" fontAlgn="auto">
              <a:spcAft>
                <a:spcPts val="0"/>
              </a:spcAft>
              <a:buFont typeface="Arial" pitchFamily="34" charset="0"/>
              <a:buChar char="•"/>
              <a:defRPr/>
            </a:pPr>
            <a:r>
              <a:rPr lang="en-US" dirty="0" smtClean="0"/>
              <a:t>Lab assignments (case studies or article summaries) may be assigned throughout the semester.  </a:t>
            </a:r>
          </a:p>
          <a:p>
            <a:pPr fontAlgn="auto">
              <a:spcAft>
                <a:spcPts val="0"/>
              </a:spcAft>
              <a:buFont typeface="Arial" pitchFamily="34" charset="0"/>
              <a:buChar char="•"/>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800" smtClean="0"/>
              <a:t>Ready</a:t>
            </a:r>
            <a:r>
              <a:rPr lang="en-US" smtClean="0"/>
              <a:t>?</a:t>
            </a:r>
          </a:p>
        </p:txBody>
      </p:sp>
      <p:sp>
        <p:nvSpPr>
          <p:cNvPr id="4" name="Content Placeholder 3"/>
          <p:cNvSpPr>
            <a:spLocks noGrp="1"/>
          </p:cNvSpPr>
          <p:nvPr>
            <p:ph idx="1"/>
          </p:nvPr>
        </p:nvSpPr>
        <p:spPr/>
        <p:txBody>
          <a:bodyPr rtlCol="0">
            <a:normAutofit/>
          </a:bodyPr>
          <a:lstStyle/>
          <a:p>
            <a:pPr fontAlgn="auto">
              <a:spcAft>
                <a:spcPts val="0"/>
              </a:spcAft>
              <a:buFont typeface="Arial" pitchFamily="34" charset="0"/>
              <a:buChar char="•"/>
              <a:defRPr/>
            </a:pPr>
            <a:r>
              <a:rPr kumimoji="1" lang="en-US" b="1" dirty="0" smtClean="0"/>
              <a:t>Before we begin, take a moment to introduce yourself to your neighbors</a:t>
            </a:r>
            <a:br>
              <a:rPr kumimoji="1" lang="en-US" b="1" dirty="0" smtClean="0"/>
            </a:br>
            <a:r>
              <a:rPr kumimoji="1" lang="en-US" b="1" dirty="0" smtClean="0"/>
              <a:t/>
            </a:r>
            <a:br>
              <a:rPr kumimoji="1" lang="en-US" b="1" dirty="0" smtClean="0"/>
            </a:br>
            <a:r>
              <a:rPr kumimoji="1" lang="en-US" b="1" dirty="0" smtClean="0"/>
              <a:t>	</a:t>
            </a:r>
            <a:br>
              <a:rPr kumimoji="1" lang="en-US" b="1" dirty="0" smtClean="0"/>
            </a:br>
            <a:r>
              <a:rPr kumimoji="1" lang="en-US" b="1" dirty="0" smtClean="0">
                <a:solidFill>
                  <a:schemeClr val="accent2">
                    <a:lumMod val="75000"/>
                  </a:schemeClr>
                </a:solidFill>
              </a:rPr>
              <a:t>make sure you have contact information from a classmate should you need to get a copy of the notes</a:t>
            </a:r>
          </a:p>
          <a:p>
            <a:pPr fontAlgn="auto">
              <a:spcAft>
                <a:spcPts val="0"/>
              </a:spcAft>
              <a:buFont typeface="Arial" pitchFamily="34" charset="0"/>
              <a:buChar char="•"/>
              <a:defRPr/>
            </a:pPr>
            <a:endParaRPr lang="en-US" dirty="0"/>
          </a:p>
        </p:txBody>
      </p:sp>
      <p:sp>
        <p:nvSpPr>
          <p:cNvPr id="20484" name="Rectangle 3"/>
          <p:cNvSpPr>
            <a:spLocks noChangeArrowheads="1"/>
          </p:cNvSpPr>
          <p:nvPr/>
        </p:nvSpPr>
        <p:spPr bwMode="auto">
          <a:xfrm>
            <a:off x="304800" y="3657600"/>
            <a:ext cx="8686800" cy="1219200"/>
          </a:xfrm>
          <a:prstGeom prst="rect">
            <a:avLst/>
          </a:prstGeom>
          <a:noFill/>
          <a:ln w="9525">
            <a:noFill/>
            <a:miter lim="800000"/>
            <a:headEnd/>
            <a:tailEnd/>
          </a:ln>
        </p:spPr>
        <p:txBody>
          <a:bodyPr anchor="ctr"/>
          <a:lstStyle/>
          <a:p>
            <a:pPr eaLnBrk="0" hangingPunct="0"/>
            <a:endParaRPr kumimoji="1" lang="en-US" sz="3200" b="1">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rtlCol="0">
            <a:normAutofit fontScale="90000"/>
          </a:bodyPr>
          <a:lstStyle/>
          <a:p>
            <a:pPr fontAlgn="auto">
              <a:spcAft>
                <a:spcPts val="0"/>
              </a:spcAft>
              <a:defRPr/>
            </a:pPr>
            <a:r>
              <a:rPr lang="en-US" smtClean="0"/>
              <a:t>Overview of Anatomy and Physiology</a:t>
            </a:r>
          </a:p>
        </p:txBody>
      </p:sp>
      <p:sp>
        <p:nvSpPr>
          <p:cNvPr id="29699" name="Rectangle 3"/>
          <p:cNvSpPr>
            <a:spLocks noGrp="1" noChangeArrowheads="1"/>
          </p:cNvSpPr>
          <p:nvPr>
            <p:ph type="body" idx="1"/>
          </p:nvPr>
        </p:nvSpPr>
        <p:spPr/>
        <p:txBody>
          <a:bodyPr/>
          <a:lstStyle/>
          <a:p>
            <a:r>
              <a:rPr lang="en-US" dirty="0" smtClean="0"/>
              <a:t> </a:t>
            </a:r>
          </a:p>
          <a:p>
            <a:pPr lvl="1"/>
            <a:r>
              <a:rPr lang="en-US" dirty="0" smtClean="0"/>
              <a:t>the study of the structure of body parts and their relationships to one another</a:t>
            </a:r>
          </a:p>
          <a:p>
            <a:pPr lvl="1">
              <a:buFontTx/>
              <a:buNone/>
            </a:pPr>
            <a:endParaRPr lang="en-US" dirty="0" smtClean="0"/>
          </a:p>
          <a:p>
            <a:r>
              <a:rPr lang="en-US" dirty="0" smtClean="0"/>
              <a:t> </a:t>
            </a:r>
          </a:p>
          <a:p>
            <a:pPr lvl="1"/>
            <a:r>
              <a:rPr lang="en-US" dirty="0" smtClean="0"/>
              <a:t>the study of the function of the body’s structural machinery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rtlCol="0">
            <a:normAutofit fontScale="90000"/>
          </a:bodyPr>
          <a:lstStyle/>
          <a:p>
            <a:pPr fontAlgn="auto">
              <a:spcAft>
                <a:spcPts val="0"/>
              </a:spcAft>
              <a:defRPr/>
            </a:pPr>
            <a:r>
              <a:rPr lang="en-US" smtClean="0"/>
              <a:t>Overview of Anatomy and Physiology</a:t>
            </a:r>
          </a:p>
        </p:txBody>
      </p:sp>
      <p:sp>
        <p:nvSpPr>
          <p:cNvPr id="30723" name="Rectangle 5"/>
          <p:cNvSpPr>
            <a:spLocks noGrp="1" noChangeArrowheads="1"/>
          </p:cNvSpPr>
          <p:nvPr>
            <p:ph type="body" idx="1"/>
          </p:nvPr>
        </p:nvSpPr>
        <p:spPr/>
        <p:txBody>
          <a:bodyPr/>
          <a:lstStyle/>
          <a:p>
            <a:r>
              <a:rPr lang="en-US" dirty="0" smtClean="0"/>
              <a:t>Anatomy</a:t>
            </a:r>
          </a:p>
          <a:p>
            <a:r>
              <a:rPr lang="en-US" dirty="0" smtClean="0"/>
              <a:t>Subdivisions:</a:t>
            </a:r>
          </a:p>
          <a:p>
            <a:pPr lvl="1"/>
            <a:r>
              <a:rPr lang="en-US" dirty="0" smtClean="0"/>
              <a:t> </a:t>
            </a:r>
          </a:p>
          <a:p>
            <a:pPr lvl="2"/>
            <a:r>
              <a:rPr lang="en-US" dirty="0" smtClean="0"/>
              <a:t>regional, surface, and systemic anatomy </a:t>
            </a:r>
          </a:p>
          <a:p>
            <a:pPr lvl="1"/>
            <a:r>
              <a:rPr lang="en-US" dirty="0" smtClean="0"/>
              <a:t>Microscopic 	</a:t>
            </a:r>
          </a:p>
          <a:p>
            <a:pPr lvl="2"/>
            <a:r>
              <a:rPr lang="en-US" dirty="0" smtClean="0"/>
              <a:t> </a:t>
            </a:r>
          </a:p>
          <a:p>
            <a:pPr lvl="1"/>
            <a:r>
              <a:rPr lang="en-US" dirty="0" smtClean="0"/>
              <a:t>Developmental </a:t>
            </a:r>
          </a:p>
          <a:p>
            <a:pPr lvl="2"/>
            <a:r>
              <a:rPr lang="en-US" dirty="0" smtClean="0"/>
              <a:t>Embryology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r>
              <a:rPr lang="en-US" smtClean="0"/>
              <a:t>Levels of Structural Organization</a:t>
            </a:r>
          </a:p>
        </p:txBody>
      </p:sp>
      <p:sp>
        <p:nvSpPr>
          <p:cNvPr id="14341" name="Rectangle 5"/>
          <p:cNvSpPr>
            <a:spLocks noGrp="1" noChangeArrowheads="1"/>
          </p:cNvSpPr>
          <p:nvPr>
            <p:ph type="body" idx="1"/>
          </p:nvPr>
        </p:nvSpPr>
        <p:spPr/>
        <p:txBody>
          <a:bodyPr rtlCol="0">
            <a:normAutofit fontScale="70000" lnSpcReduction="20000"/>
          </a:bodyPr>
          <a:lstStyle/>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atoms and molecules (Chapter 2)</a:t>
            </a:r>
          </a:p>
          <a:p>
            <a:pPr fontAlgn="auto">
              <a:spcAft>
                <a:spcPts val="0"/>
              </a:spcAft>
              <a:buFont typeface="Arial" pitchFamily="34" charset="0"/>
              <a:buChar char="•"/>
              <a:defRPr/>
            </a:pPr>
            <a:r>
              <a:rPr lang="en-US" dirty="0" smtClean="0"/>
              <a:t>Cellular: </a:t>
            </a:r>
          </a:p>
          <a:p>
            <a:pPr lvl="1" fontAlgn="auto">
              <a:spcAft>
                <a:spcPts val="0"/>
              </a:spcAft>
              <a:buFont typeface="Arial" pitchFamily="34" charset="0"/>
              <a:buChar char="–"/>
              <a:defRPr/>
            </a:pPr>
            <a:r>
              <a:rPr lang="en-US" dirty="0" smtClean="0"/>
              <a:t>cells and their ___________________________________ (Chapter 3)</a:t>
            </a:r>
          </a:p>
          <a:p>
            <a:pPr fontAlgn="auto">
              <a:spcAft>
                <a:spcPts val="0"/>
              </a:spcAft>
              <a:buFont typeface="Arial" pitchFamily="34" charset="0"/>
              <a:buChar char="•"/>
              <a:defRPr/>
            </a:pPr>
            <a:r>
              <a:rPr lang="en-US" dirty="0" smtClean="0"/>
              <a:t>Tissue: </a:t>
            </a:r>
          </a:p>
          <a:p>
            <a:pPr lvl="1" fontAlgn="auto">
              <a:spcAft>
                <a:spcPts val="0"/>
              </a:spcAft>
              <a:buFont typeface="Arial" pitchFamily="34" charset="0"/>
              <a:buChar char="–"/>
              <a:defRPr/>
            </a:pPr>
            <a:r>
              <a:rPr lang="en-US" dirty="0" smtClean="0"/>
              <a:t>groups of ________________________________________(Chapter 4)</a:t>
            </a:r>
          </a:p>
          <a:p>
            <a:pPr fontAlgn="auto">
              <a:spcAft>
                <a:spcPts val="0"/>
              </a:spcAft>
              <a:buFont typeface="Arial" pitchFamily="34" charset="0"/>
              <a:buChar char="•"/>
              <a:defRPr/>
            </a:pPr>
            <a:r>
              <a:rPr lang="en-US" dirty="0" smtClean="0"/>
              <a:t>Organ: </a:t>
            </a:r>
          </a:p>
          <a:p>
            <a:pPr lvl="1" fontAlgn="auto">
              <a:spcAft>
                <a:spcPts val="0"/>
              </a:spcAft>
              <a:buFont typeface="Arial" pitchFamily="34" charset="0"/>
              <a:buChar char="–"/>
              <a:defRPr/>
            </a:pPr>
            <a:r>
              <a:rPr lang="en-US" dirty="0" smtClean="0"/>
              <a:t>contains _</a:t>
            </a:r>
          </a:p>
          <a:p>
            <a:pPr fontAlgn="auto">
              <a:spcAft>
                <a:spcPts val="0"/>
              </a:spcAft>
              <a:buFont typeface="Arial" pitchFamily="34" charset="0"/>
              <a:buChar char="•"/>
              <a:defRPr/>
            </a:pPr>
            <a:r>
              <a:rPr lang="en-US" dirty="0" smtClean="0"/>
              <a:t>Organ system: </a:t>
            </a:r>
          </a:p>
          <a:p>
            <a:pPr lvl="1" fontAlgn="auto">
              <a:spcAft>
                <a:spcPts val="0"/>
              </a:spcAft>
              <a:buFont typeface="Arial" pitchFamily="34" charset="0"/>
              <a:buChar char="–"/>
              <a:defRPr/>
            </a:pPr>
            <a:r>
              <a:rPr lang="en-US" dirty="0" smtClean="0"/>
              <a:t>organs that work closely together</a:t>
            </a:r>
          </a:p>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all organ systems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r>
              <a:rPr lang="en-US" smtClean="0"/>
              <a:t>Necessary Life Functions</a:t>
            </a:r>
          </a:p>
        </p:txBody>
      </p:sp>
      <p:sp>
        <p:nvSpPr>
          <p:cNvPr id="39939" name="Rectangle 5"/>
          <p:cNvSpPr>
            <a:spLocks noGrp="1" noChangeArrowheads="1"/>
          </p:cNvSpPr>
          <p:nvPr>
            <p:ph type="body" idx="1"/>
          </p:nvPr>
        </p:nvSpPr>
        <p:spPr/>
        <p:txBody>
          <a:bodyPr/>
          <a:lstStyle/>
          <a:p>
            <a:pPr marL="571500" indent="-571500">
              <a:buFont typeface="Times" pitchFamily="18" charset="0"/>
              <a:buAutoNum type="arabicPeriod"/>
            </a:pPr>
            <a:r>
              <a:rPr lang="en-US" dirty="0" smtClean="0"/>
              <a:t>Maintaining ___________________________________ between internal and  external environments</a:t>
            </a:r>
          </a:p>
          <a:p>
            <a:pPr marL="879475" lvl="1" indent="-533400"/>
            <a:r>
              <a:rPr lang="en-US" dirty="0" smtClean="0"/>
              <a:t> </a:t>
            </a:r>
          </a:p>
          <a:p>
            <a:pPr marL="879475" lvl="1" indent="-533400"/>
            <a:r>
              <a:rPr lang="en-US" dirty="0" smtClean="0"/>
              <a:t>Skin</a:t>
            </a:r>
          </a:p>
          <a:p>
            <a:pPr marL="571500" indent="-571500">
              <a:buFont typeface="Times" pitchFamily="18" charset="0"/>
              <a:buAutoNum type="arabicPeriod"/>
            </a:pPr>
            <a:r>
              <a:rPr lang="en-US" dirty="0" smtClean="0"/>
              <a:t>Movement _</a:t>
            </a:r>
          </a:p>
          <a:p>
            <a:pPr marL="879475" lvl="1" indent="-533400"/>
            <a:r>
              <a:rPr lang="en-US" dirty="0" smtClean="0"/>
              <a:t>Of body parts (skeletal muscle)</a:t>
            </a:r>
          </a:p>
          <a:p>
            <a:pPr marL="879475" lvl="1" indent="-533400"/>
            <a:r>
              <a:rPr lang="en-US" dirty="0" smtClean="0"/>
              <a:t>Of _</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r>
              <a:rPr lang="en-US" smtClean="0"/>
              <a:t>Necessary Life Functions</a:t>
            </a:r>
          </a:p>
        </p:txBody>
      </p:sp>
      <p:sp>
        <p:nvSpPr>
          <p:cNvPr id="40963" name="Rectangle 5"/>
          <p:cNvSpPr>
            <a:spLocks noGrp="1" noChangeArrowheads="1"/>
          </p:cNvSpPr>
          <p:nvPr>
            <p:ph type="body" idx="1"/>
          </p:nvPr>
        </p:nvSpPr>
        <p:spPr/>
        <p:txBody>
          <a:bodyPr/>
          <a:lstStyle/>
          <a:p>
            <a:pPr marL="571500" indent="-571500">
              <a:buFont typeface="Times" pitchFamily="18" charset="0"/>
              <a:buAutoNum type="arabicPeriod" startAt="3"/>
            </a:pPr>
            <a:r>
              <a:rPr lang="en-US" dirty="0" smtClean="0"/>
              <a:t>______________________________ : The ability to sense and respond to stimuli</a:t>
            </a:r>
          </a:p>
          <a:p>
            <a:pPr marL="879475" lvl="1" indent="-533400"/>
            <a:r>
              <a:rPr lang="en-US" dirty="0" smtClean="0"/>
              <a:t> </a:t>
            </a:r>
          </a:p>
          <a:p>
            <a:pPr marL="879475" lvl="1" indent="-533400"/>
            <a:r>
              <a:rPr lang="en-US" dirty="0" smtClean="0"/>
              <a:t>Control of breathing rate</a:t>
            </a:r>
          </a:p>
          <a:p>
            <a:pPr marL="571500" indent="-571500">
              <a:buFont typeface="Times" pitchFamily="18" charset="0"/>
              <a:buAutoNum type="arabicPeriod" startAt="4"/>
            </a:pPr>
            <a:r>
              <a:rPr lang="en-US" dirty="0" smtClean="0"/>
              <a:t>Digestion</a:t>
            </a:r>
          </a:p>
          <a:p>
            <a:pPr marL="879475" lvl="1" indent="-533400"/>
            <a:r>
              <a:rPr lang="en-US" dirty="0" smtClean="0"/>
              <a:t>Breakdown of ingested foodstuffs</a:t>
            </a:r>
          </a:p>
          <a:p>
            <a:pPr marL="879475" lvl="1" indent="-533400"/>
            <a:r>
              <a:rPr lang="en-US" dirty="0" smtClean="0"/>
              <a:t>__________________________________ of simple molecules into blood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Introduction</a:t>
            </a:r>
          </a:p>
        </p:txBody>
      </p:sp>
      <p:sp>
        <p:nvSpPr>
          <p:cNvPr id="3075" name="Rectangle 3"/>
          <p:cNvSpPr>
            <a:spLocks noGrp="1" noChangeArrowheads="1"/>
          </p:cNvSpPr>
          <p:nvPr>
            <p:ph type="body" idx="1"/>
          </p:nvPr>
        </p:nvSpPr>
        <p:spPr>
          <a:xfrm>
            <a:off x="457200" y="1600200"/>
            <a:ext cx="8229600" cy="4724400"/>
          </a:xfrm>
        </p:spPr>
        <p:txBody>
          <a:bodyPr rtlCol="0">
            <a:normAutofit lnSpcReduction="10000"/>
          </a:bodyPr>
          <a:lstStyle/>
          <a:p>
            <a:pPr fontAlgn="auto">
              <a:lnSpc>
                <a:spcPct val="90000"/>
              </a:lnSpc>
              <a:spcAft>
                <a:spcPts val="0"/>
              </a:spcAft>
              <a:buFont typeface="Arial" pitchFamily="34" charset="0"/>
              <a:buChar char="•"/>
              <a:defRPr/>
            </a:pPr>
            <a:r>
              <a:rPr lang="en-US" dirty="0" smtClean="0"/>
              <a:t>Dr. </a:t>
            </a:r>
            <a:r>
              <a:rPr lang="en-US" dirty="0" err="1" smtClean="0"/>
              <a:t>Wargo</a:t>
            </a:r>
            <a:endParaRPr lang="en-US" dirty="0" smtClean="0"/>
          </a:p>
          <a:p>
            <a:pPr lvl="2" fontAlgn="auto">
              <a:lnSpc>
                <a:spcPct val="90000"/>
              </a:lnSpc>
              <a:spcAft>
                <a:spcPts val="0"/>
              </a:spcAft>
              <a:buFont typeface="Arial" pitchFamily="34" charset="0"/>
              <a:buChar char="•"/>
              <a:defRPr/>
            </a:pPr>
            <a:r>
              <a:rPr lang="en-US" dirty="0" smtClean="0">
                <a:hlinkClick r:id="rId2"/>
              </a:rPr>
              <a:t>bawargo@ilstu.edu</a:t>
            </a:r>
            <a:endParaRPr lang="en-US" dirty="0" smtClean="0"/>
          </a:p>
          <a:p>
            <a:pPr lvl="2" fontAlgn="auto">
              <a:lnSpc>
                <a:spcPct val="90000"/>
              </a:lnSpc>
              <a:spcAft>
                <a:spcPts val="0"/>
              </a:spcAft>
              <a:buFont typeface="Arial" pitchFamily="34" charset="0"/>
              <a:buChar char="•"/>
              <a:defRPr/>
            </a:pPr>
            <a:r>
              <a:rPr lang="en-US" dirty="0" smtClean="0"/>
              <a:t>Office hours</a:t>
            </a:r>
            <a:r>
              <a:rPr lang="en-US" smtClean="0"/>
              <a:t>:  Tuesday </a:t>
            </a:r>
            <a:r>
              <a:rPr lang="en-US" dirty="0" smtClean="0"/>
              <a:t>&amp; Thursday from 11-2, by appt please</a:t>
            </a:r>
          </a:p>
          <a:p>
            <a:pPr lvl="2" fontAlgn="auto">
              <a:lnSpc>
                <a:spcPct val="90000"/>
              </a:lnSpc>
              <a:spcAft>
                <a:spcPts val="0"/>
              </a:spcAft>
              <a:buFont typeface="Arial" pitchFamily="34" charset="0"/>
              <a:buChar char="•"/>
              <a:defRPr/>
            </a:pPr>
            <a:r>
              <a:rPr lang="en-US" dirty="0" smtClean="0"/>
              <a:t>Office:  SLB 233</a:t>
            </a:r>
          </a:p>
          <a:p>
            <a:pPr lvl="2" fontAlgn="auto">
              <a:lnSpc>
                <a:spcPct val="90000"/>
              </a:lnSpc>
              <a:spcAft>
                <a:spcPts val="0"/>
              </a:spcAft>
              <a:buFont typeface="Arial" pitchFamily="34" charset="0"/>
              <a:buChar char="•"/>
              <a:defRPr/>
            </a:pPr>
            <a:r>
              <a:rPr lang="en-US" dirty="0" smtClean="0"/>
              <a:t>Class Website:  </a:t>
            </a:r>
            <a:r>
              <a:rPr lang="en-US" dirty="0" smtClean="0">
                <a:hlinkClick r:id="rId3"/>
              </a:rPr>
              <a:t>http://www.bio.ilstu.edu/bawargo</a:t>
            </a:r>
            <a:endParaRPr lang="en-US" dirty="0" smtClean="0"/>
          </a:p>
          <a:p>
            <a:pPr lvl="3" fontAlgn="auto">
              <a:lnSpc>
                <a:spcPct val="90000"/>
              </a:lnSpc>
              <a:spcAft>
                <a:spcPts val="0"/>
              </a:spcAft>
              <a:buFont typeface="Arial" pitchFamily="34" charset="0"/>
              <a:buChar char="–"/>
              <a:defRPr/>
            </a:pPr>
            <a:r>
              <a:rPr lang="en-US" dirty="0" smtClean="0"/>
              <a:t>This website is an integral part of class.  You will find lecture notes here as well as announcements.  </a:t>
            </a:r>
          </a:p>
          <a:p>
            <a:pPr lvl="2" fontAlgn="auto">
              <a:lnSpc>
                <a:spcPct val="90000"/>
              </a:lnSpc>
              <a:spcAft>
                <a:spcPts val="0"/>
              </a:spcAft>
              <a:buFont typeface="Arial" pitchFamily="34" charset="0"/>
              <a:buChar char="•"/>
              <a:defRPr/>
            </a:pPr>
            <a:r>
              <a:rPr lang="en-US" dirty="0" smtClean="0"/>
              <a:t>Background</a:t>
            </a:r>
          </a:p>
          <a:p>
            <a:pPr lvl="3" fontAlgn="auto">
              <a:lnSpc>
                <a:spcPct val="90000"/>
              </a:lnSpc>
              <a:spcAft>
                <a:spcPts val="0"/>
              </a:spcAft>
              <a:buFont typeface="Arial" pitchFamily="34" charset="0"/>
              <a:buChar char="–"/>
              <a:defRPr/>
            </a:pPr>
            <a:r>
              <a:rPr lang="en-US" dirty="0" smtClean="0"/>
              <a:t>Graduated from ISU 1994</a:t>
            </a:r>
          </a:p>
          <a:p>
            <a:pPr lvl="4" fontAlgn="auto">
              <a:lnSpc>
                <a:spcPct val="90000"/>
              </a:lnSpc>
              <a:spcAft>
                <a:spcPts val="0"/>
              </a:spcAft>
              <a:buFont typeface="Arial" pitchFamily="34" charset="0"/>
              <a:buChar char="»"/>
              <a:defRPr/>
            </a:pPr>
            <a:r>
              <a:rPr lang="en-US" dirty="0" smtClean="0"/>
              <a:t>Major:  Biology</a:t>
            </a:r>
          </a:p>
          <a:p>
            <a:pPr lvl="3" fontAlgn="auto">
              <a:lnSpc>
                <a:spcPct val="90000"/>
              </a:lnSpc>
              <a:spcAft>
                <a:spcPts val="0"/>
              </a:spcAft>
              <a:buFont typeface="Arial" pitchFamily="34" charset="0"/>
              <a:buChar char="–"/>
              <a:defRPr/>
            </a:pPr>
            <a:r>
              <a:rPr lang="en-US" dirty="0" smtClean="0"/>
              <a:t>Graduated from National College of Chiropractic 1997</a:t>
            </a:r>
          </a:p>
          <a:p>
            <a:pPr lvl="4" fontAlgn="auto">
              <a:lnSpc>
                <a:spcPct val="90000"/>
              </a:lnSpc>
              <a:spcAft>
                <a:spcPts val="0"/>
              </a:spcAft>
              <a:buFont typeface="Arial" pitchFamily="34" charset="0"/>
              <a:buChar char="»"/>
              <a:defRPr/>
            </a:pPr>
            <a:r>
              <a:rPr lang="en-US" dirty="0" smtClean="0"/>
              <a:t>B.S. in Human Biology</a:t>
            </a:r>
          </a:p>
          <a:p>
            <a:pPr lvl="4" fontAlgn="auto">
              <a:lnSpc>
                <a:spcPct val="90000"/>
              </a:lnSpc>
              <a:spcAft>
                <a:spcPts val="0"/>
              </a:spcAft>
              <a:buFont typeface="Arial" pitchFamily="34" charset="0"/>
              <a:buChar char="»"/>
              <a:defRPr/>
            </a:pPr>
            <a:r>
              <a:rPr lang="en-US" dirty="0" smtClean="0"/>
              <a:t>Doctorate for Chiropractic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r>
              <a:rPr lang="en-US" smtClean="0"/>
              <a:t>Necessary Life Functions</a:t>
            </a:r>
          </a:p>
        </p:txBody>
      </p:sp>
      <p:sp>
        <p:nvSpPr>
          <p:cNvPr id="41987" name="Rectangle 5"/>
          <p:cNvSpPr>
            <a:spLocks noGrp="1" noChangeArrowheads="1"/>
          </p:cNvSpPr>
          <p:nvPr>
            <p:ph type="body" idx="1"/>
          </p:nvPr>
        </p:nvSpPr>
        <p:spPr/>
        <p:txBody>
          <a:bodyPr/>
          <a:lstStyle/>
          <a:p>
            <a:pPr marL="571500" indent="-571500">
              <a:buFont typeface="Times" pitchFamily="18" charset="0"/>
              <a:buAutoNum type="arabicPeriod" startAt="5"/>
            </a:pPr>
            <a:r>
              <a:rPr lang="en-US" dirty="0" smtClean="0"/>
              <a:t>___________________________ : All ________________________________ that occur in body cells</a:t>
            </a:r>
          </a:p>
          <a:p>
            <a:pPr marL="879475" lvl="1" indent="-533400"/>
            <a:r>
              <a:rPr lang="en-US" dirty="0" smtClean="0"/>
              <a:t> </a:t>
            </a:r>
          </a:p>
          <a:p>
            <a:pPr marL="571500" indent="-571500">
              <a:buFont typeface="Times" pitchFamily="18" charset="0"/>
              <a:buAutoNum type="arabicPeriod" startAt="6"/>
            </a:pPr>
            <a:r>
              <a:rPr lang="en-US" dirty="0" smtClean="0"/>
              <a:t>__________________________________: The removal of wastes from metabolism and digestion</a:t>
            </a:r>
          </a:p>
          <a:p>
            <a:pPr marL="879475" lvl="1" indent="-533400"/>
            <a:r>
              <a:rPr lang="en-US" dirty="0" smtClean="0"/>
              <a:t> Urea, carbon dioxide, feces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r>
              <a:rPr lang="en-US" smtClean="0"/>
              <a:t>Necessary Life Functions</a:t>
            </a:r>
          </a:p>
        </p:txBody>
      </p:sp>
      <p:sp>
        <p:nvSpPr>
          <p:cNvPr id="43011" name="Rectangle 5"/>
          <p:cNvSpPr>
            <a:spLocks noGrp="1" noChangeArrowheads="1"/>
          </p:cNvSpPr>
          <p:nvPr>
            <p:ph type="body" idx="1"/>
          </p:nvPr>
        </p:nvSpPr>
        <p:spPr/>
        <p:txBody>
          <a:bodyPr/>
          <a:lstStyle/>
          <a:p>
            <a:pPr marL="571500" indent="-571500">
              <a:buFont typeface="Times" pitchFamily="18" charset="0"/>
              <a:buAutoNum type="arabicPeriod" startAt="7"/>
            </a:pPr>
            <a:r>
              <a:rPr lang="en-US" dirty="0" smtClean="0"/>
              <a:t> </a:t>
            </a:r>
          </a:p>
          <a:p>
            <a:pPr marL="879475" lvl="1" indent="-533400"/>
            <a:r>
              <a:rPr lang="en-US" dirty="0" smtClean="0"/>
              <a:t>Cellular division for growth or repair</a:t>
            </a:r>
          </a:p>
          <a:p>
            <a:pPr marL="879475" lvl="1" indent="-533400"/>
            <a:r>
              <a:rPr lang="en-US" dirty="0" smtClean="0"/>
              <a:t>Production of offspring</a:t>
            </a:r>
          </a:p>
          <a:p>
            <a:pPr marL="571500" indent="-571500">
              <a:buFont typeface="Times" pitchFamily="18" charset="0"/>
              <a:buAutoNum type="arabicPeriod" startAt="8"/>
            </a:pPr>
            <a:r>
              <a:rPr lang="en-US" dirty="0" smtClean="0"/>
              <a:t>Growth: Increase in size of a _</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p:txBody>
          <a:bodyPr/>
          <a:lstStyle/>
          <a:p>
            <a:r>
              <a:rPr lang="en-US" smtClean="0"/>
              <a:t>Survival Needs</a:t>
            </a:r>
          </a:p>
        </p:txBody>
      </p:sp>
      <p:sp>
        <p:nvSpPr>
          <p:cNvPr id="44035" name="Rectangle 5"/>
          <p:cNvSpPr>
            <a:spLocks noGrp="1" noChangeArrowheads="1"/>
          </p:cNvSpPr>
          <p:nvPr>
            <p:ph type="body" idx="1"/>
          </p:nvPr>
        </p:nvSpPr>
        <p:spPr/>
        <p:txBody>
          <a:bodyPr/>
          <a:lstStyle/>
          <a:p>
            <a:pPr marL="571500" indent="-571500">
              <a:buFont typeface="Times" pitchFamily="18" charset="0"/>
              <a:buAutoNum type="arabicPeriod"/>
            </a:pPr>
            <a:r>
              <a:rPr lang="en-US" dirty="0" smtClean="0"/>
              <a:t> </a:t>
            </a:r>
          </a:p>
          <a:p>
            <a:pPr marL="879475" lvl="1" indent="-533400"/>
            <a:r>
              <a:rPr lang="en-US" dirty="0" smtClean="0"/>
              <a:t>Chemicals for energy and cell building </a:t>
            </a:r>
          </a:p>
          <a:p>
            <a:pPr marL="879475" lvl="1" indent="-533400"/>
            <a:r>
              <a:rPr lang="en-US" dirty="0" smtClean="0"/>
              <a:t>Carbohydrates, fats, proteins, minerals, vitamins</a:t>
            </a:r>
          </a:p>
          <a:p>
            <a:pPr marL="571500" indent="-571500">
              <a:buFont typeface="Times" pitchFamily="18" charset="0"/>
              <a:buAutoNum type="arabicPeriod" startAt="2"/>
            </a:pPr>
            <a:r>
              <a:rPr lang="en-US" dirty="0" smtClean="0"/>
              <a:t>Oxygen</a:t>
            </a:r>
          </a:p>
          <a:p>
            <a:pPr marL="879475" lvl="1" indent="-533400"/>
            <a:r>
              <a:rPr lang="en-US" dirty="0" smtClean="0"/>
              <a:t>Essential for _</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r>
              <a:rPr lang="en-US" smtClean="0"/>
              <a:t>Survival Needs</a:t>
            </a:r>
          </a:p>
        </p:txBody>
      </p:sp>
      <p:sp>
        <p:nvSpPr>
          <p:cNvPr id="45059" name="Rectangle 5"/>
          <p:cNvSpPr>
            <a:spLocks noGrp="1" noChangeArrowheads="1"/>
          </p:cNvSpPr>
          <p:nvPr>
            <p:ph type="body" idx="1"/>
          </p:nvPr>
        </p:nvSpPr>
        <p:spPr/>
        <p:txBody>
          <a:bodyPr/>
          <a:lstStyle/>
          <a:p>
            <a:pPr marL="571500" indent="-571500">
              <a:lnSpc>
                <a:spcPct val="90000"/>
              </a:lnSpc>
              <a:buFont typeface="Times" pitchFamily="18" charset="0"/>
              <a:buAutoNum type="arabicPeriod" startAt="3"/>
            </a:pPr>
            <a:r>
              <a:rPr lang="en-US" dirty="0" smtClean="0"/>
              <a:t>Water</a:t>
            </a:r>
          </a:p>
          <a:p>
            <a:pPr marL="879475" lvl="1" indent="-533400">
              <a:lnSpc>
                <a:spcPct val="90000"/>
              </a:lnSpc>
            </a:pPr>
            <a:r>
              <a:rPr lang="en-US" dirty="0" smtClean="0"/>
              <a:t>Most abundant chemical in the body</a:t>
            </a:r>
          </a:p>
          <a:p>
            <a:pPr marL="879475" lvl="1" indent="-533400">
              <a:lnSpc>
                <a:spcPct val="90000"/>
              </a:lnSpc>
            </a:pPr>
            <a:r>
              <a:rPr lang="en-US" dirty="0" smtClean="0"/>
              <a:t>Site of _</a:t>
            </a:r>
          </a:p>
          <a:p>
            <a:pPr marL="571500" indent="-571500">
              <a:lnSpc>
                <a:spcPct val="90000"/>
              </a:lnSpc>
              <a:buFont typeface="Times" pitchFamily="18" charset="0"/>
              <a:buAutoNum type="arabicPeriod" startAt="4"/>
            </a:pPr>
            <a:r>
              <a:rPr lang="en-US" dirty="0" smtClean="0"/>
              <a:t>Normal body _</a:t>
            </a:r>
          </a:p>
          <a:p>
            <a:pPr marL="879475" lvl="1" indent="-533400">
              <a:lnSpc>
                <a:spcPct val="90000"/>
              </a:lnSpc>
            </a:pPr>
            <a:r>
              <a:rPr lang="en-US" dirty="0" smtClean="0"/>
              <a:t>Affects ____________________ of chemical reactions </a:t>
            </a:r>
          </a:p>
          <a:p>
            <a:pPr marL="571500" indent="-571500">
              <a:lnSpc>
                <a:spcPct val="90000"/>
              </a:lnSpc>
              <a:buFont typeface="Times" pitchFamily="18" charset="0"/>
              <a:buAutoNum type="arabicPeriod" startAt="5"/>
            </a:pPr>
            <a:r>
              <a:rPr lang="en-US" dirty="0" smtClean="0"/>
              <a:t>Appropriate _</a:t>
            </a:r>
          </a:p>
          <a:p>
            <a:pPr marL="879475" lvl="1" indent="-533400">
              <a:lnSpc>
                <a:spcPct val="90000"/>
              </a:lnSpc>
            </a:pPr>
            <a:r>
              <a:rPr lang="en-US" dirty="0" smtClean="0"/>
              <a:t>For adequate breathing and gas exchange in the lungs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Grp="1" noChangeArrowheads="1"/>
          </p:cNvSpPr>
          <p:nvPr>
            <p:ph type="title"/>
          </p:nvPr>
        </p:nvSpPr>
        <p:spPr/>
        <p:txBody>
          <a:bodyPr/>
          <a:lstStyle/>
          <a:p>
            <a:r>
              <a:rPr lang="en-US" smtClean="0"/>
              <a:t>Homeostasis</a:t>
            </a:r>
          </a:p>
        </p:txBody>
      </p:sp>
      <p:sp>
        <p:nvSpPr>
          <p:cNvPr id="46083" name="Rectangle 5"/>
          <p:cNvSpPr>
            <a:spLocks noGrp="1" noChangeArrowheads="1"/>
          </p:cNvSpPr>
          <p:nvPr>
            <p:ph type="body" idx="1"/>
          </p:nvPr>
        </p:nvSpPr>
        <p:spPr/>
        <p:txBody>
          <a:bodyPr/>
          <a:lstStyle/>
          <a:p>
            <a:r>
              <a:rPr lang="en-US" dirty="0" smtClean="0"/>
              <a:t>Maintenance of a relatively ______________________________ environment despite continuous outside changes</a:t>
            </a:r>
          </a:p>
          <a:p>
            <a:r>
              <a:rPr lang="en-US" dirty="0" smtClean="0"/>
              <a:t>A ______________________________ of equilibrium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4"/>
          <p:cNvSpPr>
            <a:spLocks noGrp="1" noChangeArrowheads="1"/>
          </p:cNvSpPr>
          <p:nvPr>
            <p:ph type="title"/>
          </p:nvPr>
        </p:nvSpPr>
        <p:spPr/>
        <p:txBody>
          <a:bodyPr rtlCol="0">
            <a:normAutofit fontScale="90000"/>
          </a:bodyPr>
          <a:lstStyle/>
          <a:p>
            <a:pPr fontAlgn="auto">
              <a:spcAft>
                <a:spcPts val="0"/>
              </a:spcAft>
              <a:defRPr/>
            </a:pPr>
            <a:r>
              <a:rPr lang="en-US" smtClean="0"/>
              <a:t>Components of a Control Mechanism</a:t>
            </a:r>
          </a:p>
        </p:txBody>
      </p:sp>
      <p:sp>
        <p:nvSpPr>
          <p:cNvPr id="48131" name="Rectangle 5"/>
          <p:cNvSpPr>
            <a:spLocks noGrp="1" noChangeArrowheads="1"/>
          </p:cNvSpPr>
          <p:nvPr>
            <p:ph type="body" idx="1"/>
          </p:nvPr>
        </p:nvSpPr>
        <p:spPr/>
        <p:txBody>
          <a:bodyPr/>
          <a:lstStyle/>
          <a:p>
            <a:pPr marL="495300" indent="-495300">
              <a:buFont typeface="Times" pitchFamily="18" charset="0"/>
              <a:buAutoNum type="arabicPeriod"/>
            </a:pPr>
            <a:r>
              <a:rPr lang="en-US" sz="2600" dirty="0" smtClean="0"/>
              <a:t> </a:t>
            </a:r>
          </a:p>
          <a:p>
            <a:pPr marL="803275" lvl="1" indent="-457200"/>
            <a:r>
              <a:rPr lang="en-US" sz="2400" dirty="0" smtClean="0"/>
              <a:t>Monitors the environment</a:t>
            </a:r>
          </a:p>
          <a:p>
            <a:pPr marL="803275" lvl="1" indent="-457200"/>
            <a:r>
              <a:rPr lang="en-US" sz="2400" dirty="0" smtClean="0"/>
              <a:t>Responds to stimuli (changes in controlled variables)</a:t>
            </a:r>
          </a:p>
          <a:p>
            <a:pPr marL="495300" indent="-495300">
              <a:buFont typeface="Times" pitchFamily="18" charset="0"/>
              <a:buAutoNum type="arabicPeriod" startAt="2"/>
            </a:pPr>
            <a:r>
              <a:rPr lang="en-US" sz="2600" dirty="0" smtClean="0"/>
              <a:t> </a:t>
            </a:r>
          </a:p>
          <a:p>
            <a:pPr marL="803275" lvl="1" indent="-457200"/>
            <a:r>
              <a:rPr lang="en-US" sz="2400" dirty="0" smtClean="0"/>
              <a:t>Determines the set point at which the variable is maintained</a:t>
            </a:r>
          </a:p>
          <a:p>
            <a:pPr marL="803275" lvl="1" indent="-457200"/>
            <a:r>
              <a:rPr lang="en-US" sz="2400" dirty="0" smtClean="0"/>
              <a:t>Receives input from receptor </a:t>
            </a:r>
          </a:p>
          <a:p>
            <a:pPr marL="803275" lvl="1" indent="-457200"/>
            <a:r>
              <a:rPr lang="en-US" sz="2400" dirty="0" smtClean="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ChangeArrowheads="1"/>
          </p:cNvSpPr>
          <p:nvPr>
            <p:ph type="title"/>
          </p:nvPr>
        </p:nvSpPr>
        <p:spPr/>
        <p:txBody>
          <a:bodyPr rtlCol="0">
            <a:normAutofit fontScale="90000"/>
          </a:bodyPr>
          <a:lstStyle/>
          <a:p>
            <a:pPr fontAlgn="auto">
              <a:spcAft>
                <a:spcPts val="0"/>
              </a:spcAft>
              <a:defRPr/>
            </a:pPr>
            <a:r>
              <a:rPr lang="en-US" smtClean="0"/>
              <a:t>Components of a Control Mechanism</a:t>
            </a:r>
          </a:p>
        </p:txBody>
      </p:sp>
      <p:sp>
        <p:nvSpPr>
          <p:cNvPr id="49155" name="Rectangle 5"/>
          <p:cNvSpPr>
            <a:spLocks noGrp="1" noChangeArrowheads="1"/>
          </p:cNvSpPr>
          <p:nvPr>
            <p:ph type="body" idx="1"/>
          </p:nvPr>
        </p:nvSpPr>
        <p:spPr/>
        <p:txBody>
          <a:bodyPr/>
          <a:lstStyle/>
          <a:p>
            <a:pPr marL="571500" indent="-571500">
              <a:buFont typeface="Times" pitchFamily="18" charset="0"/>
              <a:buAutoNum type="arabicPeriod" startAt="3"/>
            </a:pPr>
            <a:r>
              <a:rPr lang="en-US" dirty="0" smtClean="0"/>
              <a:t> </a:t>
            </a:r>
          </a:p>
          <a:p>
            <a:pPr marL="879475" lvl="1" indent="-533400"/>
            <a:r>
              <a:rPr lang="en-US" dirty="0" smtClean="0"/>
              <a:t>Receives output from control center</a:t>
            </a:r>
          </a:p>
          <a:p>
            <a:pPr marL="879475" lvl="1" indent="-533400"/>
            <a:r>
              <a:rPr lang="en-US" dirty="0" smtClean="0"/>
              <a:t> </a:t>
            </a:r>
          </a:p>
          <a:p>
            <a:pPr marL="879475" lvl="1" indent="-533400"/>
            <a:r>
              <a:rPr lang="en-US" dirty="0" smtClean="0"/>
              <a:t>Response acts to reduce or enhance the stimulus (feedback)</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r>
              <a:rPr lang="en-US" smtClean="0"/>
              <a:t>Negative Feedback</a:t>
            </a:r>
          </a:p>
        </p:txBody>
      </p:sp>
      <p:sp>
        <p:nvSpPr>
          <p:cNvPr id="50179" name="Rectangle 5"/>
          <p:cNvSpPr>
            <a:spLocks noGrp="1" noChangeArrowheads="1"/>
          </p:cNvSpPr>
          <p:nvPr>
            <p:ph type="body" idx="1"/>
          </p:nvPr>
        </p:nvSpPr>
        <p:spPr/>
        <p:txBody>
          <a:bodyPr/>
          <a:lstStyle/>
          <a:p>
            <a:r>
              <a:rPr lang="en-US" dirty="0" smtClean="0"/>
              <a:t>The response _</a:t>
            </a:r>
          </a:p>
          <a:p>
            <a:endParaRPr lang="en-US" dirty="0" smtClean="0"/>
          </a:p>
          <a:p>
            <a:endParaRPr lang="en-US" dirty="0" smtClean="0"/>
          </a:p>
          <a:p>
            <a:r>
              <a:rPr lang="en-US" dirty="0" smtClean="0"/>
              <a:t>Examples:</a:t>
            </a:r>
          </a:p>
          <a:p>
            <a:pPr lvl="1"/>
            <a:r>
              <a:rPr lang="en-US" dirty="0" smtClean="0"/>
              <a:t>Regulation of _</a:t>
            </a:r>
          </a:p>
          <a:p>
            <a:pPr lvl="2"/>
            <a:r>
              <a:rPr lang="en-US" dirty="0" smtClean="0"/>
              <a:t>a nervous mechanism </a:t>
            </a:r>
          </a:p>
          <a:p>
            <a:pPr lvl="1"/>
            <a:r>
              <a:rPr lang="en-US" dirty="0" smtClean="0"/>
              <a:t>Regulation of blood volume by ADH </a:t>
            </a:r>
          </a:p>
          <a:p>
            <a:pPr lvl="2"/>
            <a:r>
              <a:rPr lang="en-US" dirty="0" smtClean="0"/>
              <a:t>an endocrine mechanism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r>
              <a:rPr lang="en-US" smtClean="0"/>
              <a:t>Positive Feedback</a:t>
            </a:r>
          </a:p>
        </p:txBody>
      </p:sp>
      <p:sp>
        <p:nvSpPr>
          <p:cNvPr id="51203" name="Rectangle 5"/>
          <p:cNvSpPr>
            <a:spLocks noGrp="1" noChangeArrowheads="1"/>
          </p:cNvSpPr>
          <p:nvPr>
            <p:ph type="body" idx="1"/>
          </p:nvPr>
        </p:nvSpPr>
        <p:spPr/>
        <p:txBody>
          <a:bodyPr/>
          <a:lstStyle/>
          <a:p>
            <a:r>
              <a:rPr lang="en-US" dirty="0" smtClean="0"/>
              <a:t>The response _</a:t>
            </a:r>
          </a:p>
          <a:p>
            <a:endParaRPr lang="en-US" dirty="0" smtClean="0"/>
          </a:p>
          <a:p>
            <a:endParaRPr lang="en-US" dirty="0" smtClean="0"/>
          </a:p>
          <a:p>
            <a:r>
              <a:rPr lang="en-US" dirty="0" smtClean="0"/>
              <a:t>May exhibit a cascade or amplifying effect</a:t>
            </a:r>
          </a:p>
          <a:p>
            <a:r>
              <a:rPr lang="en-US" dirty="0" smtClean="0"/>
              <a:t>Usually controls infrequent events e.g.:</a:t>
            </a:r>
          </a:p>
          <a:p>
            <a:pPr lvl="1"/>
            <a:r>
              <a:rPr lang="en-US" dirty="0" smtClean="0"/>
              <a:t>Enhancement of ___________________________ by </a:t>
            </a:r>
            <a:r>
              <a:rPr lang="en-US" dirty="0" err="1" smtClean="0"/>
              <a:t>oxytocin</a:t>
            </a:r>
            <a:r>
              <a:rPr lang="en-US" dirty="0" smtClean="0"/>
              <a:t> (Chapter 28)</a:t>
            </a:r>
          </a:p>
          <a:p>
            <a:pPr lvl="1"/>
            <a:r>
              <a:rPr lang="en-US" dirty="0" smtClean="0"/>
              <a:t>Platelet plug formation and blood clotting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p:txBody>
          <a:bodyPr/>
          <a:lstStyle/>
          <a:p>
            <a:r>
              <a:rPr lang="en-US" smtClean="0"/>
              <a:t>Homeostatic Imbalance</a:t>
            </a:r>
          </a:p>
        </p:txBody>
      </p:sp>
      <p:sp>
        <p:nvSpPr>
          <p:cNvPr id="52227" name="Rectangle 5"/>
          <p:cNvSpPr>
            <a:spLocks noGrp="1" noChangeArrowheads="1"/>
          </p:cNvSpPr>
          <p:nvPr>
            <p:ph type="body" idx="1"/>
          </p:nvPr>
        </p:nvSpPr>
        <p:spPr/>
        <p:txBody>
          <a:bodyPr/>
          <a:lstStyle/>
          <a:p>
            <a:r>
              <a:rPr lang="en-US" dirty="0" smtClean="0"/>
              <a:t> Disturbance of homeostasis</a:t>
            </a:r>
          </a:p>
          <a:p>
            <a:pPr lvl="1"/>
            <a:r>
              <a:rPr lang="en-US" dirty="0" smtClean="0"/>
              <a:t> Increases _</a:t>
            </a:r>
          </a:p>
          <a:p>
            <a:pPr lvl="1"/>
            <a:r>
              <a:rPr lang="en-US" dirty="0" smtClean="0"/>
              <a:t> Contributes to changes associated with _</a:t>
            </a:r>
          </a:p>
          <a:p>
            <a:pPr lvl="1"/>
            <a:r>
              <a:rPr lang="en-US" dirty="0" smtClean="0"/>
              <a:t> May allow destructive positive feedback mechanisms to take over (e.g., heart failure)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Introduction</a:t>
            </a:r>
          </a:p>
        </p:txBody>
      </p:sp>
      <p:sp>
        <p:nvSpPr>
          <p:cNvPr id="9219" name="Rectangle 3"/>
          <p:cNvSpPr>
            <a:spLocks noGrp="1" noChangeArrowheads="1"/>
          </p:cNvSpPr>
          <p:nvPr>
            <p:ph type="body" idx="1"/>
          </p:nvPr>
        </p:nvSpPr>
        <p:spPr>
          <a:xfrm>
            <a:off x="457200" y="1600200"/>
            <a:ext cx="8229600" cy="4724400"/>
          </a:xfrm>
        </p:spPr>
        <p:txBody>
          <a:bodyPr/>
          <a:lstStyle/>
          <a:p>
            <a:pPr>
              <a:lnSpc>
                <a:spcPct val="90000"/>
              </a:lnSpc>
            </a:pPr>
            <a:r>
              <a:rPr lang="en-US" smtClean="0"/>
              <a:t>Syllabus</a:t>
            </a:r>
          </a:p>
          <a:p>
            <a:pPr>
              <a:lnSpc>
                <a:spcPct val="90000"/>
              </a:lnSpc>
            </a:pPr>
            <a:r>
              <a:rPr lang="en-US" smtClean="0"/>
              <a:t>Exams</a:t>
            </a:r>
          </a:p>
          <a:p>
            <a:pPr lvl="1">
              <a:lnSpc>
                <a:spcPct val="90000"/>
              </a:lnSpc>
            </a:pPr>
            <a:r>
              <a:rPr lang="en-US" smtClean="0"/>
              <a:t>Six semester exams worth 100 points</a:t>
            </a:r>
          </a:p>
          <a:p>
            <a:pPr lvl="2">
              <a:lnSpc>
                <a:spcPct val="90000"/>
              </a:lnSpc>
            </a:pPr>
            <a:r>
              <a:rPr lang="en-US" smtClean="0"/>
              <a:t>From exams 1-5, your lowest exam will be dropped.  Exam six is not available for dropping</a:t>
            </a:r>
          </a:p>
          <a:p>
            <a:pPr lvl="2">
              <a:lnSpc>
                <a:spcPct val="90000"/>
              </a:lnSpc>
            </a:pPr>
            <a:r>
              <a:rPr lang="en-US" smtClean="0"/>
              <a:t>No make up exams</a:t>
            </a:r>
          </a:p>
          <a:p>
            <a:pPr>
              <a:lnSpc>
                <a:spcPct val="90000"/>
              </a:lnSpc>
            </a:pPr>
            <a:r>
              <a:rPr lang="en-US" smtClean="0"/>
              <a:t>Grading</a:t>
            </a:r>
          </a:p>
          <a:p>
            <a:pPr lvl="2">
              <a:lnSpc>
                <a:spcPct val="90000"/>
              </a:lnSpc>
            </a:pPr>
            <a:r>
              <a:rPr lang="en-US" smtClean="0"/>
              <a:t>Standard 90% A; 80% B etc</a:t>
            </a:r>
          </a:p>
          <a:p>
            <a:pPr lvl="2">
              <a:lnSpc>
                <a:spcPct val="90000"/>
              </a:lnSpc>
            </a:pPr>
            <a:r>
              <a:rPr lang="en-US" smtClean="0"/>
              <a:t>Because there is extra credit built into your exams, an 89 is a B, a 79 is a C, etc.</a:t>
            </a:r>
            <a:r>
              <a:rPr lang="en-US" sz="2800" smtClean="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r>
              <a:rPr lang="en-US" smtClean="0"/>
              <a:t>Anatomical Position</a:t>
            </a:r>
          </a:p>
        </p:txBody>
      </p:sp>
      <p:sp>
        <p:nvSpPr>
          <p:cNvPr id="53251" name="Rectangle 5"/>
          <p:cNvSpPr>
            <a:spLocks noGrp="1" noChangeArrowheads="1"/>
          </p:cNvSpPr>
          <p:nvPr>
            <p:ph type="body" idx="1"/>
          </p:nvPr>
        </p:nvSpPr>
        <p:spPr/>
        <p:txBody>
          <a:bodyPr/>
          <a:lstStyle/>
          <a:p>
            <a:r>
              <a:rPr lang="en-US" dirty="0" smtClean="0"/>
              <a:t>Standard anatomical body position:</a:t>
            </a:r>
          </a:p>
          <a:p>
            <a:pPr lvl="1"/>
            <a:r>
              <a:rPr lang="en-US" dirty="0" smtClean="0"/>
              <a:t> </a:t>
            </a:r>
          </a:p>
          <a:p>
            <a:pPr lvl="1"/>
            <a:r>
              <a:rPr lang="en-US" dirty="0" smtClean="0"/>
              <a:t>Feet slightly apart</a:t>
            </a:r>
          </a:p>
          <a:p>
            <a:pPr lvl="1"/>
            <a:r>
              <a:rPr lang="en-US" dirty="0" smtClean="0"/>
              <a:t>Palms _</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Directional terms</a:t>
            </a:r>
          </a:p>
        </p:txBody>
      </p:sp>
      <p:sp>
        <p:nvSpPr>
          <p:cNvPr id="4" name="Content Placeholder 3"/>
          <p:cNvSpPr>
            <a:spLocks noGrp="1"/>
          </p:cNvSpPr>
          <p:nvPr>
            <p:ph sz="half" idx="1"/>
          </p:nvPr>
        </p:nvSpPr>
        <p:spPr/>
        <p:txBody>
          <a:bodyPr rtlCol="0">
            <a:normAutofit fontScale="92500" lnSpcReduction="20000"/>
          </a:bodyPr>
          <a:lstStyle/>
          <a:p>
            <a:pPr fontAlgn="auto">
              <a:spcAft>
                <a:spcPts val="0"/>
              </a:spcAft>
              <a:buFont typeface="Arial" pitchFamily="34" charset="0"/>
              <a:buChar char="•"/>
              <a:defRPr/>
            </a:pPr>
            <a:r>
              <a:rPr lang="en-US" dirty="0" smtClean="0"/>
              <a:t>Superior</a:t>
            </a:r>
          </a:p>
          <a:p>
            <a:pPr lvl="1" fontAlgn="auto">
              <a:spcAft>
                <a:spcPts val="0"/>
              </a:spcAft>
              <a:buFont typeface="Arial" pitchFamily="34" charset="0"/>
              <a:buChar char="–"/>
              <a:defRPr/>
            </a:pPr>
            <a:r>
              <a:rPr lang="en-US" dirty="0" smtClean="0"/>
              <a:t>Towards the _</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r>
              <a:rPr lang="en-US" dirty="0" smtClean="0"/>
              <a:t>Above</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Away from the head end or toward the lower part of the structure or the body.  </a:t>
            </a:r>
          </a:p>
          <a:p>
            <a:pPr lvl="1" fontAlgn="auto">
              <a:spcAft>
                <a:spcPts val="0"/>
              </a:spcAft>
              <a:buFont typeface="Arial" pitchFamily="34" charset="0"/>
              <a:buChar char="–"/>
              <a:defRPr/>
            </a:pPr>
            <a:r>
              <a:rPr lang="en-US" dirty="0" smtClean="0"/>
              <a:t>Below.</a:t>
            </a:r>
          </a:p>
          <a:p>
            <a:pPr lvl="1" fontAlgn="auto">
              <a:spcAft>
                <a:spcPts val="0"/>
              </a:spcAft>
              <a:buFont typeface="Arial" pitchFamily="34" charset="0"/>
              <a:buChar char="–"/>
              <a:defRPr/>
            </a:pPr>
            <a:endParaRPr lang="en-US" dirty="0" smtClean="0"/>
          </a:p>
        </p:txBody>
      </p:sp>
      <p:pic>
        <p:nvPicPr>
          <p:cNvPr id="54276" name="Picture 2"/>
          <p:cNvPicPr>
            <a:picLocks noGrp="1" noChangeAspect="1" noChangeArrowheads="1"/>
          </p:cNvPicPr>
          <p:nvPr>
            <p:ph sz="half" idx="2"/>
          </p:nvPr>
        </p:nvPicPr>
        <p:blipFill>
          <a:blip r:embed="rId2" cstate="email"/>
          <a:srcRect/>
          <a:stretch>
            <a:fillRect/>
          </a:stretch>
        </p:blipFill>
        <p:spPr>
          <a:xfrm>
            <a:off x="6275388" y="1295400"/>
            <a:ext cx="2181225" cy="5562600"/>
          </a:xfr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Directional Terms</a:t>
            </a:r>
          </a:p>
        </p:txBody>
      </p:sp>
      <p:sp>
        <p:nvSpPr>
          <p:cNvPr id="3" name="Content Placeholder 2"/>
          <p:cNvSpPr>
            <a:spLocks noGrp="1"/>
          </p:cNvSpPr>
          <p:nvPr>
            <p:ph sz="half" idx="1"/>
          </p:nvPr>
        </p:nvSpPr>
        <p:spPr/>
        <p:txBody>
          <a:bodyPr rtlCol="0">
            <a:normAutofit lnSpcReduction="10000"/>
          </a:bodyPr>
          <a:lstStyle/>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In a human, we can also say _</a:t>
            </a:r>
          </a:p>
          <a:p>
            <a:pPr lvl="1" fontAlgn="auto">
              <a:spcAft>
                <a:spcPts val="0"/>
              </a:spcAft>
              <a:buFont typeface="Arial" pitchFamily="34" charset="0"/>
              <a:buChar char="–"/>
              <a:defRPr/>
            </a:pPr>
            <a:r>
              <a:rPr lang="en-US" dirty="0" smtClean="0"/>
              <a:t>Towards the front</a:t>
            </a:r>
          </a:p>
          <a:p>
            <a:pPr lvl="1" fontAlgn="auto">
              <a:spcAft>
                <a:spcPts val="0"/>
              </a:spcAft>
              <a:buFont typeface="Arial" pitchFamily="34" charset="0"/>
              <a:buChar char="–"/>
              <a:defRPr/>
            </a:pPr>
            <a:r>
              <a:rPr lang="en-US" dirty="0" smtClean="0"/>
              <a:t>In front of</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r>
              <a:rPr lang="en-US" dirty="0" smtClean="0"/>
              <a:t> </a:t>
            </a:r>
          </a:p>
          <a:p>
            <a:pPr lvl="2" fontAlgn="auto">
              <a:spcAft>
                <a:spcPts val="0"/>
              </a:spcAft>
              <a:buFont typeface="Arial" pitchFamily="34" charset="0"/>
              <a:buChar char="•"/>
              <a:defRPr/>
            </a:pPr>
            <a:r>
              <a:rPr lang="en-US" dirty="0" smtClean="0"/>
              <a:t>In a  human, we can also _</a:t>
            </a:r>
          </a:p>
          <a:p>
            <a:pPr lvl="2" fontAlgn="auto">
              <a:spcAft>
                <a:spcPts val="0"/>
              </a:spcAft>
              <a:buFont typeface="Arial" pitchFamily="34" charset="0"/>
              <a:buChar char="•"/>
              <a:defRPr/>
            </a:pPr>
            <a:r>
              <a:rPr lang="en-US" dirty="0" smtClean="0"/>
              <a:t>Towards the back of the body. </a:t>
            </a:r>
          </a:p>
          <a:p>
            <a:pPr lvl="2" fontAlgn="auto">
              <a:spcAft>
                <a:spcPts val="0"/>
              </a:spcAft>
              <a:buFont typeface="Arial" pitchFamily="34" charset="0"/>
              <a:buChar char="•"/>
              <a:defRPr/>
            </a:pPr>
            <a:r>
              <a:rPr lang="en-US" dirty="0" smtClean="0"/>
              <a:t> </a:t>
            </a:r>
          </a:p>
        </p:txBody>
      </p:sp>
      <p:pic>
        <p:nvPicPr>
          <p:cNvPr id="55300" name="Picture 2"/>
          <p:cNvPicPr>
            <a:picLocks noGrp="1" noChangeAspect="1" noChangeArrowheads="1"/>
          </p:cNvPicPr>
          <p:nvPr>
            <p:ph sz="half" idx="2"/>
          </p:nvPr>
        </p:nvPicPr>
        <p:blipFill>
          <a:blip r:embed="rId2" cstate="email"/>
          <a:srcRect/>
          <a:stretch>
            <a:fillRect/>
          </a:stretch>
        </p:blipFill>
        <p:spPr>
          <a:xfrm>
            <a:off x="6248400" y="2057400"/>
            <a:ext cx="2290763" cy="3621088"/>
          </a:xfr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Directional Terms</a:t>
            </a:r>
          </a:p>
        </p:txBody>
      </p:sp>
      <p:sp>
        <p:nvSpPr>
          <p:cNvPr id="3" name="Content Placeholder 2"/>
          <p:cNvSpPr>
            <a:spLocks noGrp="1"/>
          </p:cNvSpPr>
          <p:nvPr>
            <p:ph sz="half" idx="1"/>
          </p:nvPr>
        </p:nvSpPr>
        <p:spPr/>
        <p:txBody>
          <a:bodyPr rtlCol="0">
            <a:normAutofit fontScale="92500" lnSpcReduction="20000"/>
          </a:bodyPr>
          <a:lstStyle/>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Toward, or at the midline of the body</a:t>
            </a:r>
          </a:p>
          <a:p>
            <a:pPr lvl="1" fontAlgn="auto">
              <a:spcAft>
                <a:spcPts val="0"/>
              </a:spcAft>
              <a:buFont typeface="Arial" pitchFamily="34" charset="0"/>
              <a:buChar char="–"/>
              <a:defRPr/>
            </a:pPr>
            <a:r>
              <a:rPr lang="en-US" dirty="0" smtClean="0"/>
              <a:t>The _</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Away from the midline</a:t>
            </a:r>
          </a:p>
          <a:p>
            <a:pPr lvl="1" fontAlgn="auto">
              <a:spcAft>
                <a:spcPts val="0"/>
              </a:spcAft>
              <a:buFont typeface="Arial" pitchFamily="34" charset="0"/>
              <a:buChar char="–"/>
              <a:defRPr/>
            </a:pPr>
            <a:r>
              <a:rPr lang="en-US" dirty="0" smtClean="0"/>
              <a:t>On the _</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Between a more medial and a more lateral structure</a:t>
            </a:r>
          </a:p>
        </p:txBody>
      </p:sp>
      <p:pic>
        <p:nvPicPr>
          <p:cNvPr id="56324" name="Picture 2"/>
          <p:cNvPicPr>
            <a:picLocks noGrp="1" noChangeAspect="1" noChangeArrowheads="1"/>
          </p:cNvPicPr>
          <p:nvPr>
            <p:ph sz="half" idx="2"/>
          </p:nvPr>
        </p:nvPicPr>
        <p:blipFill>
          <a:blip r:embed="rId2" cstate="email"/>
          <a:srcRect/>
          <a:stretch>
            <a:fillRect/>
          </a:stretch>
        </p:blipFill>
        <p:spPr>
          <a:xfrm>
            <a:off x="6019800" y="1676400"/>
            <a:ext cx="2438400" cy="4305300"/>
          </a:xfr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t>Directional Terms</a:t>
            </a:r>
          </a:p>
        </p:txBody>
      </p:sp>
      <p:sp>
        <p:nvSpPr>
          <p:cNvPr id="3" name="Content Placeholder 2"/>
          <p:cNvSpPr>
            <a:spLocks noGrp="1"/>
          </p:cNvSpPr>
          <p:nvPr>
            <p:ph sz="half" idx="1"/>
          </p:nvPr>
        </p:nvSpPr>
        <p:spPr/>
        <p:txBody>
          <a:bodyPr rtlCol="0">
            <a:normAutofit lnSpcReduction="10000"/>
          </a:bodyPr>
          <a:lstStyle/>
          <a:p>
            <a:pPr fontAlgn="auto">
              <a:spcAft>
                <a:spcPts val="0"/>
              </a:spcAft>
              <a:buFont typeface="Arial" pitchFamily="34" charset="0"/>
              <a:buChar char="•"/>
              <a:defRPr/>
            </a:pPr>
            <a:r>
              <a:rPr lang="en-US" dirty="0" smtClean="0"/>
              <a:t> </a:t>
            </a:r>
          </a:p>
          <a:p>
            <a:pPr lvl="1" fontAlgn="auto">
              <a:spcAft>
                <a:spcPts val="0"/>
              </a:spcAft>
              <a:buFont typeface="Arial" pitchFamily="34" charset="0"/>
              <a:buChar char="–"/>
              <a:defRPr/>
            </a:pPr>
            <a:r>
              <a:rPr lang="en-US" dirty="0" smtClean="0"/>
              <a:t>Closer to the _</a:t>
            </a:r>
          </a:p>
          <a:p>
            <a:pPr lvl="1" fontAlgn="auto">
              <a:spcAft>
                <a:spcPts val="0"/>
              </a:spcAft>
              <a:buFont typeface="Arial" pitchFamily="34" charset="0"/>
              <a:buChar char="–"/>
              <a:defRPr/>
            </a:pPr>
            <a:endParaRPr lang="en-US" dirty="0" smtClean="0"/>
          </a:p>
          <a:p>
            <a:pPr lvl="1" fontAlgn="auto">
              <a:spcAft>
                <a:spcPts val="0"/>
              </a:spcAft>
              <a:buFont typeface="Arial" pitchFamily="34" charset="0"/>
              <a:buChar char="–"/>
              <a:defRPr/>
            </a:pPr>
            <a:r>
              <a:rPr lang="en-US" dirty="0" smtClean="0"/>
              <a:t>Closer to the attachment of a limb to the trunk</a:t>
            </a:r>
          </a:p>
          <a:p>
            <a:pPr lvl="1"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Distal</a:t>
            </a:r>
          </a:p>
          <a:p>
            <a:pPr lvl="1" fontAlgn="auto">
              <a:spcAft>
                <a:spcPts val="0"/>
              </a:spcAft>
              <a:buFont typeface="Arial" pitchFamily="34" charset="0"/>
              <a:buChar char="–"/>
              <a:defRPr/>
            </a:pPr>
            <a:r>
              <a:rPr lang="en-US" dirty="0" smtClean="0"/>
              <a:t>Farter away from the origin of a body part</a:t>
            </a:r>
          </a:p>
          <a:p>
            <a:pPr lvl="1" fontAlgn="auto">
              <a:spcAft>
                <a:spcPts val="0"/>
              </a:spcAft>
              <a:buFont typeface="Arial" pitchFamily="34" charset="0"/>
              <a:buChar char="–"/>
              <a:defRPr/>
            </a:pPr>
            <a:r>
              <a:rPr lang="en-US" dirty="0" smtClean="0"/>
              <a:t>Farther away from the attachment of the limb _</a:t>
            </a:r>
          </a:p>
          <a:p>
            <a:pPr lvl="1" fontAlgn="auto">
              <a:spcAft>
                <a:spcPts val="0"/>
              </a:spcAft>
              <a:buFont typeface="Arial" pitchFamily="34" charset="0"/>
              <a:buChar char="–"/>
              <a:defRPr/>
            </a:pPr>
            <a:endParaRPr lang="en-US" dirty="0" smtClean="0"/>
          </a:p>
        </p:txBody>
      </p:sp>
      <p:pic>
        <p:nvPicPr>
          <p:cNvPr id="57348" name="Picture 2"/>
          <p:cNvPicPr>
            <a:picLocks noGrp="1" noChangeAspect="1" noChangeArrowheads="1"/>
          </p:cNvPicPr>
          <p:nvPr>
            <p:ph sz="half" idx="2"/>
          </p:nvPr>
        </p:nvPicPr>
        <p:blipFill>
          <a:blip r:embed="rId2" cstate="email"/>
          <a:srcRect/>
          <a:stretch>
            <a:fillRect/>
          </a:stretch>
        </p:blipFill>
        <p:spPr>
          <a:xfrm>
            <a:off x="6324600" y="1676400"/>
            <a:ext cx="2057400" cy="4884738"/>
          </a:xfr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t>Directional Terms</a:t>
            </a:r>
          </a:p>
        </p:txBody>
      </p:sp>
      <p:sp>
        <p:nvSpPr>
          <p:cNvPr id="58371" name="Content Placeholder 2"/>
          <p:cNvSpPr>
            <a:spLocks noGrp="1"/>
          </p:cNvSpPr>
          <p:nvPr>
            <p:ph sz="half" idx="1"/>
          </p:nvPr>
        </p:nvSpPr>
        <p:spPr/>
        <p:txBody>
          <a:bodyPr/>
          <a:lstStyle/>
          <a:p>
            <a:r>
              <a:rPr lang="en-US" dirty="0" smtClean="0"/>
              <a:t> </a:t>
            </a:r>
          </a:p>
          <a:p>
            <a:pPr lvl="1"/>
            <a:r>
              <a:rPr lang="en-US" dirty="0" smtClean="0"/>
              <a:t> </a:t>
            </a:r>
          </a:p>
          <a:p>
            <a:pPr lvl="1"/>
            <a:r>
              <a:rPr lang="en-US" dirty="0" smtClean="0"/>
              <a:t>Toward, or at the body surface</a:t>
            </a:r>
          </a:p>
          <a:p>
            <a:pPr lvl="1"/>
            <a:endParaRPr lang="en-US" dirty="0" smtClean="0"/>
          </a:p>
          <a:p>
            <a:r>
              <a:rPr lang="en-US" dirty="0" smtClean="0"/>
              <a:t> </a:t>
            </a:r>
          </a:p>
          <a:p>
            <a:pPr lvl="1"/>
            <a:r>
              <a:rPr lang="en-US" dirty="0" smtClean="0"/>
              <a:t> </a:t>
            </a:r>
          </a:p>
          <a:p>
            <a:pPr lvl="1"/>
            <a:r>
              <a:rPr lang="en-US" dirty="0" smtClean="0"/>
              <a:t>Away from the body surface</a:t>
            </a:r>
          </a:p>
        </p:txBody>
      </p:sp>
      <p:pic>
        <p:nvPicPr>
          <p:cNvPr id="58372" name="Picture 2"/>
          <p:cNvPicPr>
            <a:picLocks noGrp="1" noChangeAspect="1" noChangeArrowheads="1"/>
          </p:cNvPicPr>
          <p:nvPr>
            <p:ph sz="half" idx="2"/>
          </p:nvPr>
        </p:nvPicPr>
        <p:blipFill>
          <a:blip r:embed="rId2" cstate="email"/>
          <a:srcRect/>
          <a:stretch>
            <a:fillRect/>
          </a:stretch>
        </p:blipFill>
        <p:spPr>
          <a:xfrm>
            <a:off x="5410200" y="2286000"/>
            <a:ext cx="3087688" cy="3124200"/>
          </a:xfr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4"/>
          <p:cNvSpPr>
            <a:spLocks noGrp="1" noChangeArrowheads="1"/>
          </p:cNvSpPr>
          <p:nvPr>
            <p:ph type="title"/>
          </p:nvPr>
        </p:nvSpPr>
        <p:spPr/>
        <p:txBody>
          <a:bodyPr/>
          <a:lstStyle/>
          <a:p>
            <a:r>
              <a:rPr lang="en-US" smtClean="0"/>
              <a:t>Regional Terms</a:t>
            </a:r>
          </a:p>
        </p:txBody>
      </p:sp>
      <p:sp>
        <p:nvSpPr>
          <p:cNvPr id="59395" name="Rectangle 5"/>
          <p:cNvSpPr>
            <a:spLocks noGrp="1" noChangeArrowheads="1"/>
          </p:cNvSpPr>
          <p:nvPr>
            <p:ph type="body" idx="1"/>
          </p:nvPr>
        </p:nvSpPr>
        <p:spPr/>
        <p:txBody>
          <a:bodyPr/>
          <a:lstStyle/>
          <a:p>
            <a:r>
              <a:rPr lang="en-US" dirty="0" smtClean="0"/>
              <a:t>Two major divisions of body:</a:t>
            </a:r>
          </a:p>
          <a:p>
            <a:pPr lvl="1"/>
            <a:r>
              <a:rPr lang="en-US" dirty="0" smtClean="0"/>
              <a:t> </a:t>
            </a:r>
          </a:p>
          <a:p>
            <a:pPr lvl="2"/>
            <a:r>
              <a:rPr lang="en-US" dirty="0" smtClean="0"/>
              <a:t>Head, neck, and trunk</a:t>
            </a:r>
          </a:p>
          <a:p>
            <a:pPr lvl="1"/>
            <a:r>
              <a:rPr lang="en-US" dirty="0" err="1" smtClean="0"/>
              <a:t>Appendicular</a:t>
            </a:r>
            <a:endParaRPr lang="en-US" dirty="0" smtClean="0"/>
          </a:p>
          <a:p>
            <a:pPr lvl="2"/>
            <a:r>
              <a:rPr lang="en-US" dirty="0" smtClean="0"/>
              <a:t> </a:t>
            </a:r>
          </a:p>
          <a:p>
            <a:r>
              <a:rPr lang="en-US" dirty="0" smtClean="0"/>
              <a:t>Regional terms designate specific areas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p:txBody>
          <a:bodyPr/>
          <a:lstStyle/>
          <a:p>
            <a:r>
              <a:rPr lang="en-US" smtClean="0"/>
              <a:t>Body Cavities</a:t>
            </a:r>
          </a:p>
        </p:txBody>
      </p:sp>
      <p:sp>
        <p:nvSpPr>
          <p:cNvPr id="60419" name="Rectangle 5"/>
          <p:cNvSpPr>
            <a:spLocks noGrp="1" noChangeArrowheads="1"/>
          </p:cNvSpPr>
          <p:nvPr>
            <p:ph type="body" idx="1"/>
          </p:nvPr>
        </p:nvSpPr>
        <p:spPr/>
        <p:txBody>
          <a:bodyPr/>
          <a:lstStyle/>
          <a:p>
            <a:r>
              <a:rPr lang="en-US" dirty="0" smtClean="0"/>
              <a:t> </a:t>
            </a:r>
          </a:p>
          <a:p>
            <a:pPr lvl="1"/>
            <a:r>
              <a:rPr lang="en-US" dirty="0" smtClean="0"/>
              <a:t>Protects nervous system</a:t>
            </a:r>
          </a:p>
          <a:p>
            <a:endParaRPr lang="en-US" dirty="0" smtClean="0"/>
          </a:p>
          <a:p>
            <a:r>
              <a:rPr lang="en-US" dirty="0" smtClean="0"/>
              <a:t>Two subdivisions:</a:t>
            </a:r>
          </a:p>
          <a:p>
            <a:pPr lvl="1"/>
            <a:r>
              <a:rPr lang="en-US" dirty="0" smtClean="0"/>
              <a:t>Cranial cavity</a:t>
            </a:r>
          </a:p>
          <a:p>
            <a:pPr lvl="2"/>
            <a:r>
              <a:rPr lang="en-US" dirty="0" smtClean="0"/>
              <a:t>Encases _</a:t>
            </a:r>
          </a:p>
          <a:p>
            <a:pPr lvl="1"/>
            <a:r>
              <a:rPr lang="en-US" dirty="0" smtClean="0"/>
              <a:t>Vertebral cavity</a:t>
            </a:r>
          </a:p>
          <a:p>
            <a:pPr lvl="2"/>
            <a:r>
              <a:rPr lang="en-US" dirty="0" smtClean="0"/>
              <a:t>Encases _</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4"/>
          <p:cNvSpPr>
            <a:spLocks noGrp="1" noChangeArrowheads="1"/>
          </p:cNvSpPr>
          <p:nvPr>
            <p:ph type="title"/>
          </p:nvPr>
        </p:nvSpPr>
        <p:spPr/>
        <p:txBody>
          <a:bodyPr/>
          <a:lstStyle/>
          <a:p>
            <a:r>
              <a:rPr lang="en-US" smtClean="0"/>
              <a:t>Body Cavities</a:t>
            </a:r>
          </a:p>
        </p:txBody>
      </p:sp>
      <p:sp>
        <p:nvSpPr>
          <p:cNvPr id="61443" name="Rectangle 5"/>
          <p:cNvSpPr>
            <a:spLocks noGrp="1" noChangeArrowheads="1"/>
          </p:cNvSpPr>
          <p:nvPr>
            <p:ph sz="half" idx="1"/>
          </p:nvPr>
        </p:nvSpPr>
        <p:spPr>
          <a:xfrm>
            <a:off x="457200" y="1600200"/>
            <a:ext cx="7696200" cy="4525963"/>
          </a:xfrm>
        </p:spPr>
        <p:txBody>
          <a:bodyPr/>
          <a:lstStyle/>
          <a:p>
            <a:r>
              <a:rPr lang="en-US" dirty="0" smtClean="0"/>
              <a:t>Ventral cavity</a:t>
            </a:r>
          </a:p>
          <a:p>
            <a:pPr lvl="1"/>
            <a:r>
              <a:rPr lang="en-US" dirty="0" smtClean="0"/>
              <a:t>Houses _________________________________ (viscera)</a:t>
            </a:r>
          </a:p>
          <a:p>
            <a:pPr lvl="1"/>
            <a:r>
              <a:rPr lang="en-US" dirty="0" smtClean="0"/>
              <a:t>Two subdivisions</a:t>
            </a:r>
          </a:p>
          <a:p>
            <a:pPr lvl="1"/>
            <a:endParaRPr lang="en-US" dirty="0" smtClean="0"/>
          </a:p>
          <a:p>
            <a:pPr lvl="1"/>
            <a:r>
              <a:rPr lang="en-US" dirty="0" smtClean="0"/>
              <a:t>separated by diaphragm</a:t>
            </a:r>
          </a:p>
          <a:p>
            <a:pPr lvl="2"/>
            <a:r>
              <a:rPr lang="en-US" dirty="0" smtClean="0"/>
              <a:t> </a:t>
            </a:r>
          </a:p>
          <a:p>
            <a:pPr lvl="2"/>
            <a:r>
              <a:rPr lang="en-US" dirty="0" err="1" smtClean="0"/>
              <a:t>Abdominopelvic</a:t>
            </a:r>
            <a:r>
              <a:rPr lang="en-US" dirty="0" smtClean="0"/>
              <a:t> cavity</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lstStyle/>
          <a:p>
            <a:r>
              <a:rPr lang="en-US" smtClean="0"/>
              <a:t>Ventral Body Cavities</a:t>
            </a:r>
          </a:p>
        </p:txBody>
      </p:sp>
      <p:sp>
        <p:nvSpPr>
          <p:cNvPr id="62467" name="Rectangle 5"/>
          <p:cNvSpPr>
            <a:spLocks noGrp="1" noChangeArrowheads="1"/>
          </p:cNvSpPr>
          <p:nvPr>
            <p:ph type="body" idx="1"/>
          </p:nvPr>
        </p:nvSpPr>
        <p:spPr/>
        <p:txBody>
          <a:bodyPr/>
          <a:lstStyle/>
          <a:p>
            <a:pPr>
              <a:lnSpc>
                <a:spcPct val="90000"/>
              </a:lnSpc>
            </a:pPr>
            <a:r>
              <a:rPr lang="en-US" dirty="0" smtClean="0"/>
              <a:t>Thoracic cavity subdivisions:</a:t>
            </a:r>
          </a:p>
          <a:p>
            <a:pPr lvl="1">
              <a:lnSpc>
                <a:spcPct val="90000"/>
              </a:lnSpc>
            </a:pPr>
            <a:r>
              <a:rPr lang="en-US" dirty="0" smtClean="0"/>
              <a:t>Two ______________________________ cavities</a:t>
            </a:r>
          </a:p>
          <a:p>
            <a:pPr lvl="2">
              <a:lnSpc>
                <a:spcPct val="90000"/>
              </a:lnSpc>
            </a:pPr>
            <a:r>
              <a:rPr lang="en-US" dirty="0" smtClean="0"/>
              <a:t>Each houses _</a:t>
            </a:r>
          </a:p>
          <a:p>
            <a:pPr lvl="1">
              <a:lnSpc>
                <a:spcPct val="90000"/>
              </a:lnSpc>
            </a:pPr>
            <a:r>
              <a:rPr lang="en-US" dirty="0" err="1" smtClean="0"/>
              <a:t>Mediastinum</a:t>
            </a:r>
            <a:endParaRPr lang="en-US" dirty="0" smtClean="0"/>
          </a:p>
          <a:p>
            <a:pPr lvl="2">
              <a:lnSpc>
                <a:spcPct val="90000"/>
              </a:lnSpc>
            </a:pPr>
            <a:r>
              <a:rPr lang="en-US" dirty="0" smtClean="0"/>
              <a:t>Contains pericardial cavity</a:t>
            </a:r>
          </a:p>
          <a:p>
            <a:pPr lvl="2">
              <a:lnSpc>
                <a:spcPct val="90000"/>
              </a:lnSpc>
            </a:pPr>
            <a:r>
              <a:rPr lang="en-US" dirty="0" smtClean="0"/>
              <a:t>Surrounds _</a:t>
            </a:r>
          </a:p>
          <a:p>
            <a:pPr lvl="1">
              <a:lnSpc>
                <a:spcPct val="90000"/>
              </a:lnSpc>
            </a:pPr>
            <a:r>
              <a:rPr lang="en-US" dirty="0" smtClean="0"/>
              <a:t>__________________________________ cavity</a:t>
            </a:r>
          </a:p>
          <a:p>
            <a:pPr lvl="2">
              <a:lnSpc>
                <a:spcPct val="90000"/>
              </a:lnSpc>
            </a:pPr>
            <a:r>
              <a:rPr lang="en-US" dirty="0" smtClean="0"/>
              <a:t>Encloses _</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Comment on grades and goals</a:t>
            </a:r>
          </a:p>
        </p:txBody>
      </p:sp>
      <p:sp>
        <p:nvSpPr>
          <p:cNvPr id="10243" name="Rectangle 3"/>
          <p:cNvSpPr>
            <a:spLocks noGrp="1" noChangeArrowheads="1"/>
          </p:cNvSpPr>
          <p:nvPr>
            <p:ph type="body" idx="1"/>
          </p:nvPr>
        </p:nvSpPr>
        <p:spPr/>
        <p:txBody>
          <a:bodyPr/>
          <a:lstStyle/>
          <a:p>
            <a:r>
              <a:rPr lang="en-US" smtClean="0"/>
              <a:t>My goal as an instructor is to present material to you in an understandable fashion, to elaborate on the text.  </a:t>
            </a:r>
          </a:p>
          <a:p>
            <a:endParaRPr lang="en-US" smtClean="0"/>
          </a:p>
          <a:p>
            <a:r>
              <a:rPr lang="en-US" smtClean="0"/>
              <a:t>My goal is for you to understand, and more importantly, apply the information you’ve been presented.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4"/>
          <p:cNvSpPr>
            <a:spLocks noGrp="1" noChangeArrowheads="1"/>
          </p:cNvSpPr>
          <p:nvPr>
            <p:ph type="title"/>
          </p:nvPr>
        </p:nvSpPr>
        <p:spPr/>
        <p:txBody>
          <a:bodyPr/>
          <a:lstStyle/>
          <a:p>
            <a:r>
              <a:rPr lang="en-US" smtClean="0"/>
              <a:t>Ventral Body Cavities</a:t>
            </a:r>
          </a:p>
        </p:txBody>
      </p:sp>
      <p:sp>
        <p:nvSpPr>
          <p:cNvPr id="63491" name="Rectangle 5"/>
          <p:cNvSpPr>
            <a:spLocks noGrp="1" noChangeArrowheads="1"/>
          </p:cNvSpPr>
          <p:nvPr>
            <p:ph type="body" idx="1"/>
          </p:nvPr>
        </p:nvSpPr>
        <p:spPr/>
        <p:txBody>
          <a:bodyPr/>
          <a:lstStyle/>
          <a:p>
            <a:r>
              <a:rPr lang="en-US" dirty="0" err="1" smtClean="0"/>
              <a:t>Abdominopelvic</a:t>
            </a:r>
            <a:r>
              <a:rPr lang="en-US" dirty="0" smtClean="0"/>
              <a:t> cavity subdivisions:</a:t>
            </a:r>
          </a:p>
          <a:p>
            <a:pPr lvl="1"/>
            <a:r>
              <a:rPr lang="en-US" dirty="0" smtClean="0"/>
              <a:t>_________________________________ cavity</a:t>
            </a:r>
          </a:p>
          <a:p>
            <a:pPr lvl="2"/>
            <a:r>
              <a:rPr lang="en-US" dirty="0" smtClean="0"/>
              <a:t>Contains stomach, intestines, spleen, and liver</a:t>
            </a:r>
          </a:p>
          <a:p>
            <a:pPr lvl="1"/>
            <a:r>
              <a:rPr lang="en-US" dirty="0" smtClean="0"/>
              <a:t>_________________________________ cavity</a:t>
            </a:r>
          </a:p>
          <a:p>
            <a:pPr lvl="2"/>
            <a:r>
              <a:rPr lang="en-US" dirty="0" smtClean="0"/>
              <a:t>Contains urinary bladder, reproductive organs, and rectum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4"/>
          <p:cNvSpPr>
            <a:spLocks noGrp="1" noChangeArrowheads="1"/>
          </p:cNvSpPr>
          <p:nvPr>
            <p:ph type="title"/>
          </p:nvPr>
        </p:nvSpPr>
        <p:spPr/>
        <p:txBody>
          <a:bodyPr/>
          <a:lstStyle/>
          <a:p>
            <a:r>
              <a:rPr lang="en-US" smtClean="0"/>
              <a:t>Serous Membrane (Serosa)</a:t>
            </a:r>
          </a:p>
        </p:txBody>
      </p:sp>
      <p:sp>
        <p:nvSpPr>
          <p:cNvPr id="64515" name="Rectangle 5"/>
          <p:cNvSpPr>
            <a:spLocks noGrp="1" noChangeArrowheads="1"/>
          </p:cNvSpPr>
          <p:nvPr>
            <p:ph type="body" idx="1"/>
          </p:nvPr>
        </p:nvSpPr>
        <p:spPr/>
        <p:txBody>
          <a:bodyPr/>
          <a:lstStyle/>
          <a:p>
            <a:r>
              <a:rPr lang="en-US" dirty="0" smtClean="0"/>
              <a:t>Thin, _____________________________________ separated by serous fluid</a:t>
            </a:r>
          </a:p>
          <a:p>
            <a:pPr lvl="1"/>
            <a:r>
              <a:rPr lang="en-US" dirty="0" smtClean="0"/>
              <a:t>Parietal </a:t>
            </a:r>
            <a:r>
              <a:rPr lang="en-US" dirty="0" err="1" smtClean="0"/>
              <a:t>serosa</a:t>
            </a:r>
            <a:r>
              <a:rPr lang="en-US" dirty="0" smtClean="0"/>
              <a:t> lines _</a:t>
            </a:r>
          </a:p>
          <a:p>
            <a:pPr lvl="1"/>
            <a:r>
              <a:rPr lang="en-US" dirty="0" smtClean="0"/>
              <a:t>Visceral </a:t>
            </a:r>
            <a:r>
              <a:rPr lang="en-US" dirty="0" err="1" smtClean="0"/>
              <a:t>serosa</a:t>
            </a:r>
            <a:r>
              <a:rPr lang="en-US" dirty="0" smtClean="0"/>
              <a:t> covers _</a:t>
            </a:r>
          </a:p>
        </p:txBody>
      </p:sp>
      <p:pic>
        <p:nvPicPr>
          <p:cNvPr id="13314" name="Picture 2"/>
          <p:cNvPicPr>
            <a:picLocks noChangeAspect="1" noChangeArrowheads="1"/>
          </p:cNvPicPr>
          <p:nvPr/>
        </p:nvPicPr>
        <p:blipFill>
          <a:blip r:embed="rId2" cstate="email"/>
          <a:srcRect/>
          <a:stretch>
            <a:fillRect/>
          </a:stretch>
        </p:blipFill>
        <p:spPr bwMode="auto">
          <a:xfrm>
            <a:off x="1447800" y="4946570"/>
            <a:ext cx="6262744" cy="1911430"/>
          </a:xfrm>
          <a:prstGeom prst="rect">
            <a:avLst/>
          </a:prstGeom>
          <a:ln>
            <a:noFill/>
          </a:ln>
          <a:effectLst>
            <a:softEdge rad="112500"/>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4"/>
          <p:cNvSpPr>
            <a:spLocks noGrp="1" noChangeArrowheads="1"/>
          </p:cNvSpPr>
          <p:nvPr>
            <p:ph type="title"/>
          </p:nvPr>
        </p:nvSpPr>
        <p:spPr/>
        <p:txBody>
          <a:bodyPr/>
          <a:lstStyle/>
          <a:p>
            <a:r>
              <a:rPr lang="en-US" smtClean="0"/>
              <a:t>Other Body Cavities</a:t>
            </a:r>
          </a:p>
        </p:txBody>
      </p:sp>
      <p:sp>
        <p:nvSpPr>
          <p:cNvPr id="67587" name="Rectangle 5"/>
          <p:cNvSpPr>
            <a:spLocks noGrp="1" noChangeArrowheads="1"/>
          </p:cNvSpPr>
          <p:nvPr>
            <p:ph type="body" idx="1"/>
          </p:nvPr>
        </p:nvSpPr>
        <p:spPr/>
        <p:txBody>
          <a:bodyPr/>
          <a:lstStyle/>
          <a:p>
            <a:r>
              <a:rPr lang="en-US" dirty="0" smtClean="0"/>
              <a:t>____________________________ and digestive cavities </a:t>
            </a:r>
          </a:p>
          <a:p>
            <a:r>
              <a:rPr lang="en-US" dirty="0" smtClean="0"/>
              <a:t>__________________________ cavity</a:t>
            </a:r>
          </a:p>
          <a:p>
            <a:r>
              <a:rPr lang="en-US" dirty="0" smtClean="0"/>
              <a:t>Orbital cavities </a:t>
            </a:r>
          </a:p>
          <a:p>
            <a:r>
              <a:rPr lang="en-US" dirty="0" smtClean="0"/>
              <a:t>Middle ear cavities</a:t>
            </a:r>
          </a:p>
          <a:p>
            <a:r>
              <a:rPr lang="en-US" dirty="0" smtClean="0"/>
              <a:t>___________________________ cavities </a:t>
            </a:r>
          </a:p>
        </p:txBody>
      </p:sp>
      <p:sp>
        <p:nvSpPr>
          <p:cNvPr id="67588" name="TextBox 3"/>
          <p:cNvSpPr txBox="1">
            <a:spLocks noChangeArrowheads="1"/>
          </p:cNvSpPr>
          <p:nvPr/>
        </p:nvSpPr>
        <p:spPr bwMode="auto">
          <a:xfrm>
            <a:off x="5334000" y="6324600"/>
            <a:ext cx="3633788" cy="369888"/>
          </a:xfrm>
          <a:prstGeom prst="rect">
            <a:avLst/>
          </a:prstGeom>
          <a:noFill/>
          <a:ln w="9525">
            <a:noFill/>
            <a:miter lim="800000"/>
            <a:headEnd/>
            <a:tailEnd/>
          </a:ln>
        </p:spPr>
        <p:txBody>
          <a:bodyPr wrap="none">
            <a:spAutoFit/>
          </a:bodyPr>
          <a:lstStyle/>
          <a:p>
            <a:r>
              <a:rPr lang="en-US">
                <a:latin typeface="Calibri" pitchFamily="34" charset="0"/>
              </a:rPr>
              <a:t>End Chapter One.  Start Chapter Two</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4"/>
          <p:cNvSpPr>
            <a:spLocks noGrp="1" noChangeArrowheads="1"/>
          </p:cNvSpPr>
          <p:nvPr>
            <p:ph type="title"/>
          </p:nvPr>
        </p:nvSpPr>
        <p:spPr/>
        <p:txBody>
          <a:bodyPr/>
          <a:lstStyle/>
          <a:p>
            <a:r>
              <a:rPr lang="en-US" smtClean="0"/>
              <a:t>Matter</a:t>
            </a:r>
          </a:p>
        </p:txBody>
      </p:sp>
      <p:sp>
        <p:nvSpPr>
          <p:cNvPr id="68611" name="Rectangle 5"/>
          <p:cNvSpPr>
            <a:spLocks noGrp="1" noChangeArrowheads="1"/>
          </p:cNvSpPr>
          <p:nvPr>
            <p:ph type="body" idx="1"/>
          </p:nvPr>
        </p:nvSpPr>
        <p:spPr/>
        <p:txBody>
          <a:bodyPr/>
          <a:lstStyle/>
          <a:p>
            <a:pPr marL="571500" indent="-571500"/>
            <a:r>
              <a:rPr lang="en-US" dirty="0" smtClean="0"/>
              <a:t>Anything that has mass and occupies space</a:t>
            </a:r>
          </a:p>
          <a:p>
            <a:pPr marL="571500" indent="-571500"/>
            <a:r>
              <a:rPr lang="en-US" dirty="0" smtClean="0"/>
              <a:t>States of matter:</a:t>
            </a:r>
          </a:p>
          <a:p>
            <a:pPr marL="879475" lvl="1" indent="-533400">
              <a:buFont typeface="Times" pitchFamily="18" charset="0"/>
              <a:buAutoNum type="arabicPeriod"/>
            </a:pPr>
            <a:r>
              <a:rPr lang="en-US" dirty="0" smtClean="0"/>
              <a:t> </a:t>
            </a:r>
          </a:p>
          <a:p>
            <a:pPr marL="1279525" lvl="2" indent="-533400"/>
            <a:r>
              <a:rPr lang="en-US" dirty="0" smtClean="0"/>
              <a:t>definite shape and volume</a:t>
            </a:r>
          </a:p>
          <a:p>
            <a:pPr marL="879475" lvl="1" indent="-533400">
              <a:buFont typeface="Times" pitchFamily="18" charset="0"/>
              <a:buAutoNum type="arabicPeriod"/>
            </a:pPr>
            <a:r>
              <a:rPr lang="en-US" dirty="0" smtClean="0"/>
              <a:t> </a:t>
            </a:r>
          </a:p>
          <a:p>
            <a:pPr marL="1279525" lvl="2" indent="-533400"/>
            <a:r>
              <a:rPr lang="en-US" dirty="0" smtClean="0"/>
              <a:t>definite volume, changeable shape</a:t>
            </a:r>
          </a:p>
          <a:p>
            <a:pPr marL="879475" lvl="1" indent="-533400">
              <a:buFont typeface="Times" pitchFamily="18" charset="0"/>
              <a:buAutoNum type="arabicPeriod"/>
            </a:pPr>
            <a:r>
              <a:rPr lang="en-US" dirty="0" smtClean="0"/>
              <a:t> </a:t>
            </a:r>
          </a:p>
          <a:p>
            <a:pPr marL="1279525" lvl="2" indent="-533400"/>
            <a:r>
              <a:rPr lang="en-US" dirty="0" smtClean="0"/>
              <a:t>changeable shape and volume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a:spLocks noGrp="1" noChangeArrowheads="1"/>
          </p:cNvSpPr>
          <p:nvPr>
            <p:ph type="title"/>
          </p:nvPr>
        </p:nvSpPr>
        <p:spPr/>
        <p:txBody>
          <a:bodyPr/>
          <a:lstStyle/>
          <a:p>
            <a:r>
              <a:rPr lang="en-US" smtClean="0"/>
              <a:t>Composition of Matter</a:t>
            </a:r>
          </a:p>
        </p:txBody>
      </p:sp>
      <p:sp>
        <p:nvSpPr>
          <p:cNvPr id="69635" name="Rectangle 7"/>
          <p:cNvSpPr>
            <a:spLocks noGrp="1" noChangeArrowheads="1"/>
          </p:cNvSpPr>
          <p:nvPr>
            <p:ph type="body" idx="1"/>
          </p:nvPr>
        </p:nvSpPr>
        <p:spPr/>
        <p:txBody>
          <a:bodyPr/>
          <a:lstStyle/>
          <a:p>
            <a:r>
              <a:rPr lang="en-US" sz="2600" dirty="0" smtClean="0"/>
              <a:t>Elements</a:t>
            </a:r>
          </a:p>
          <a:p>
            <a:pPr lvl="1"/>
            <a:r>
              <a:rPr lang="en-US" sz="2400" dirty="0" smtClean="0"/>
              <a:t>Cannot be broken down by ordinary chemical means </a:t>
            </a:r>
          </a:p>
          <a:p>
            <a:pPr lvl="1"/>
            <a:r>
              <a:rPr lang="en-US" sz="2400" dirty="0" smtClean="0"/>
              <a:t>Each has unique properties:</a:t>
            </a:r>
          </a:p>
          <a:p>
            <a:pPr lvl="2"/>
            <a:r>
              <a:rPr lang="en-US" dirty="0" smtClean="0"/>
              <a:t>Physical properties</a:t>
            </a:r>
          </a:p>
          <a:p>
            <a:pPr lvl="3"/>
            <a:r>
              <a:rPr lang="en-US" sz="2400" dirty="0" smtClean="0"/>
              <a:t>Are detectable with our _</a:t>
            </a:r>
          </a:p>
          <a:p>
            <a:pPr lvl="2"/>
            <a:endParaRPr lang="en-US" dirty="0" smtClean="0"/>
          </a:p>
          <a:p>
            <a:pPr lvl="2"/>
            <a:r>
              <a:rPr lang="en-US" dirty="0" smtClean="0"/>
              <a:t>Chemical properties</a:t>
            </a:r>
          </a:p>
          <a:p>
            <a:pPr lvl="3"/>
            <a:r>
              <a:rPr lang="en-US" sz="2400" dirty="0" smtClean="0"/>
              <a:t>How _</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4"/>
          <p:cNvSpPr>
            <a:spLocks noGrp="1" noChangeArrowheads="1"/>
          </p:cNvSpPr>
          <p:nvPr>
            <p:ph type="title"/>
          </p:nvPr>
        </p:nvSpPr>
        <p:spPr/>
        <p:txBody>
          <a:bodyPr/>
          <a:lstStyle/>
          <a:p>
            <a:r>
              <a:rPr lang="en-US" smtClean="0"/>
              <a:t>Composition of Matter</a:t>
            </a:r>
          </a:p>
        </p:txBody>
      </p:sp>
      <p:sp>
        <p:nvSpPr>
          <p:cNvPr id="70659" name="Rectangle 5"/>
          <p:cNvSpPr>
            <a:spLocks noGrp="1" noChangeArrowheads="1"/>
          </p:cNvSpPr>
          <p:nvPr>
            <p:ph type="body" idx="1"/>
          </p:nvPr>
        </p:nvSpPr>
        <p:spPr/>
        <p:txBody>
          <a:bodyPr/>
          <a:lstStyle/>
          <a:p>
            <a:r>
              <a:rPr lang="en-US" dirty="0" smtClean="0"/>
              <a:t>Atoms</a:t>
            </a:r>
          </a:p>
          <a:p>
            <a:pPr lvl="1"/>
            <a:r>
              <a:rPr lang="en-US" dirty="0" smtClean="0"/>
              <a:t>Unique _________________________________ for each element</a:t>
            </a:r>
          </a:p>
          <a:p>
            <a:pPr lvl="1"/>
            <a:endParaRPr lang="en-US" dirty="0" smtClean="0"/>
          </a:p>
          <a:p>
            <a:r>
              <a:rPr lang="en-US" dirty="0" smtClean="0"/>
              <a:t>Atomic symbol: one- or two-letter chemical shorthand for each element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rtlCol="0">
            <a:normAutofit fontScale="90000"/>
          </a:bodyPr>
          <a:lstStyle/>
          <a:p>
            <a:pPr fontAlgn="auto">
              <a:spcAft>
                <a:spcPts val="0"/>
              </a:spcAft>
              <a:defRPr/>
            </a:pPr>
            <a:r>
              <a:rPr lang="en-US" dirty="0" smtClean="0"/>
              <a:t>Major Elements of the Human Body</a:t>
            </a:r>
          </a:p>
        </p:txBody>
      </p:sp>
      <p:sp>
        <p:nvSpPr>
          <p:cNvPr id="71683" name="Rectangle 5"/>
          <p:cNvSpPr>
            <a:spLocks noGrp="1" noChangeArrowheads="1"/>
          </p:cNvSpPr>
          <p:nvPr>
            <p:ph type="body" idx="1"/>
          </p:nvPr>
        </p:nvSpPr>
        <p:spPr/>
        <p:txBody>
          <a:bodyPr/>
          <a:lstStyle/>
          <a:p>
            <a:r>
              <a:rPr lang="en-US" dirty="0" smtClean="0"/>
              <a:t>Oxygen (O) </a:t>
            </a:r>
          </a:p>
          <a:p>
            <a:r>
              <a:rPr lang="en-US" dirty="0" smtClean="0"/>
              <a:t>  </a:t>
            </a:r>
          </a:p>
          <a:p>
            <a:r>
              <a:rPr lang="en-US" dirty="0" smtClean="0"/>
              <a:t>Hydrogen (H) </a:t>
            </a:r>
          </a:p>
          <a:p>
            <a:r>
              <a:rPr lang="en-US" dirty="0" smtClean="0"/>
              <a:t> </a:t>
            </a:r>
          </a:p>
        </p:txBody>
      </p:sp>
      <p:sp>
        <p:nvSpPr>
          <p:cNvPr id="71684" name="Text Box 6"/>
          <p:cNvSpPr txBox="1">
            <a:spLocks noChangeArrowheads="1"/>
          </p:cNvSpPr>
          <p:nvPr/>
        </p:nvSpPr>
        <p:spPr bwMode="auto">
          <a:xfrm>
            <a:off x="3814763" y="2430463"/>
            <a:ext cx="4414837" cy="777875"/>
          </a:xfrm>
          <a:prstGeom prst="rect">
            <a:avLst/>
          </a:prstGeom>
          <a:noFill/>
          <a:ln w="9525">
            <a:noFill/>
            <a:miter lim="800000"/>
            <a:headEnd/>
            <a:tailEnd/>
          </a:ln>
        </p:spPr>
        <p:txBody>
          <a:bodyPr wrap="none">
            <a:spAutoFit/>
          </a:bodyPr>
          <a:lstStyle/>
          <a:p>
            <a:pPr>
              <a:spcAft>
                <a:spcPct val="50000"/>
              </a:spcAft>
              <a:buClr>
                <a:srgbClr val="053D76"/>
              </a:buClr>
              <a:buFont typeface="Times" pitchFamily="18" charset="0"/>
              <a:buNone/>
            </a:pPr>
            <a:r>
              <a:rPr lang="en-US" sz="3000" dirty="0"/>
              <a:t>About 96% of body mass</a:t>
            </a:r>
            <a:endParaRPr lang="en-US" dirty="0">
              <a:latin typeface="Calibri" pitchFamily="34" charset="0"/>
            </a:endParaRPr>
          </a:p>
        </p:txBody>
      </p:sp>
      <p:sp>
        <p:nvSpPr>
          <p:cNvPr id="71685" name="AutoShape 7"/>
          <p:cNvSpPr>
            <a:spLocks/>
          </p:cNvSpPr>
          <p:nvPr/>
        </p:nvSpPr>
        <p:spPr bwMode="auto">
          <a:xfrm>
            <a:off x="3124200" y="1439863"/>
            <a:ext cx="685800" cy="2514600"/>
          </a:xfrm>
          <a:prstGeom prst="rightBrace">
            <a:avLst>
              <a:gd name="adj1" fmla="val 30556"/>
              <a:gd name="adj2" fmla="val 50000"/>
            </a:avLst>
          </a:prstGeom>
          <a:noFill/>
          <a:ln w="12700">
            <a:solidFill>
              <a:schemeClr val="tx1"/>
            </a:solidFill>
            <a:round/>
            <a:headEnd/>
            <a:tailEnd/>
          </a:ln>
        </p:spPr>
        <p:txBody>
          <a:bodyPr wrap="none" anchor="ctr"/>
          <a:lstStyle/>
          <a:p>
            <a:endParaRPr lang="en-US">
              <a:latin typeface="Calibri"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rtlCol="0">
            <a:normAutofit fontScale="90000"/>
          </a:bodyPr>
          <a:lstStyle/>
          <a:p>
            <a:pPr fontAlgn="auto">
              <a:spcAft>
                <a:spcPts val="0"/>
              </a:spcAft>
              <a:defRPr/>
            </a:pPr>
            <a:r>
              <a:rPr lang="en-US" smtClean="0"/>
              <a:t>Lesser Elements of the Human Body</a:t>
            </a:r>
          </a:p>
        </p:txBody>
      </p:sp>
      <p:sp>
        <p:nvSpPr>
          <p:cNvPr id="18437" name="Rectangle 5"/>
          <p:cNvSpPr>
            <a:spLocks noGrp="1" noChangeArrowheads="1"/>
          </p:cNvSpPr>
          <p:nvPr>
            <p:ph type="body" idx="1"/>
          </p:nvPr>
        </p:nvSpPr>
        <p:spPr/>
        <p:txBody>
          <a:bodyPr rtlCol="0">
            <a:normAutofit fontScale="92500" lnSpcReduction="10000"/>
          </a:bodyPr>
          <a:lstStyle/>
          <a:p>
            <a:pPr fontAlgn="auto">
              <a:spcAft>
                <a:spcPts val="0"/>
              </a:spcAft>
              <a:buFont typeface="Arial" pitchFamily="34" charset="0"/>
              <a:buChar char="•"/>
              <a:defRPr/>
            </a:pPr>
            <a:r>
              <a:rPr lang="en-US" dirty="0" smtClean="0"/>
              <a:t> About 3.9% of body mass:</a:t>
            </a:r>
          </a:p>
          <a:p>
            <a:pPr lvl="1" fontAlgn="auto">
              <a:spcAft>
                <a:spcPts val="0"/>
              </a:spcAft>
              <a:buFont typeface="Arial" pitchFamily="34" charset="0"/>
              <a:buChar char="–"/>
              <a:defRPr/>
            </a:pPr>
            <a:r>
              <a:rPr lang="en-US" dirty="0" smtClean="0"/>
              <a:t>Calcium (Ca)</a:t>
            </a:r>
          </a:p>
          <a:p>
            <a:pPr lvl="1" fontAlgn="auto">
              <a:spcAft>
                <a:spcPts val="0"/>
              </a:spcAft>
              <a:buFont typeface="Arial" pitchFamily="34" charset="0"/>
              <a:buChar char="–"/>
              <a:defRPr/>
            </a:pPr>
            <a:r>
              <a:rPr lang="en-US" dirty="0" smtClean="0"/>
              <a:t>phosphorus (P)</a:t>
            </a:r>
          </a:p>
          <a:p>
            <a:pPr lvl="1" fontAlgn="auto">
              <a:spcAft>
                <a:spcPts val="0"/>
              </a:spcAft>
              <a:buFont typeface="Arial" pitchFamily="34" charset="0"/>
              <a:buChar char="–"/>
              <a:defRPr/>
            </a:pPr>
            <a:r>
              <a:rPr lang="en-US" dirty="0" smtClean="0"/>
              <a:t>potassium (K)</a:t>
            </a:r>
          </a:p>
          <a:p>
            <a:pPr lvl="1" fontAlgn="auto">
              <a:spcAft>
                <a:spcPts val="0"/>
              </a:spcAft>
              <a:buFont typeface="Arial" pitchFamily="34" charset="0"/>
              <a:buChar char="–"/>
              <a:defRPr/>
            </a:pPr>
            <a:r>
              <a:rPr lang="en-US" dirty="0" smtClean="0"/>
              <a:t>sulfur (S)</a:t>
            </a:r>
          </a:p>
          <a:p>
            <a:pPr lvl="1" fontAlgn="auto">
              <a:spcAft>
                <a:spcPts val="0"/>
              </a:spcAft>
              <a:buFont typeface="Arial" pitchFamily="34" charset="0"/>
              <a:buChar char="–"/>
              <a:defRPr/>
            </a:pPr>
            <a:r>
              <a:rPr lang="en-US" dirty="0" smtClean="0"/>
              <a:t>sodium (Na)</a:t>
            </a:r>
          </a:p>
          <a:p>
            <a:pPr lvl="1" fontAlgn="auto">
              <a:spcAft>
                <a:spcPts val="0"/>
              </a:spcAft>
              <a:buFont typeface="Arial" pitchFamily="34" charset="0"/>
              <a:buChar char="–"/>
              <a:defRPr/>
            </a:pPr>
            <a:r>
              <a:rPr lang="en-US" dirty="0" smtClean="0"/>
              <a:t>chlorine (</a:t>
            </a:r>
            <a:r>
              <a:rPr lang="en-US" dirty="0" err="1" smtClean="0"/>
              <a:t>Cl</a:t>
            </a:r>
            <a:r>
              <a:rPr lang="en-US" dirty="0" smtClean="0"/>
              <a:t>)</a:t>
            </a:r>
          </a:p>
          <a:p>
            <a:pPr lvl="1" fontAlgn="auto">
              <a:spcAft>
                <a:spcPts val="0"/>
              </a:spcAft>
              <a:buFont typeface="Arial" pitchFamily="34" charset="0"/>
              <a:buChar char="–"/>
              <a:defRPr/>
            </a:pPr>
            <a:r>
              <a:rPr lang="en-US" dirty="0" smtClean="0"/>
              <a:t>magnesium (Mg)</a:t>
            </a:r>
          </a:p>
          <a:p>
            <a:pPr lvl="1" fontAlgn="auto">
              <a:spcAft>
                <a:spcPts val="0"/>
              </a:spcAft>
              <a:buFont typeface="Arial" pitchFamily="34" charset="0"/>
              <a:buChar char="–"/>
              <a:defRPr/>
            </a:pPr>
            <a:r>
              <a:rPr lang="en-US" dirty="0" smtClean="0"/>
              <a:t>iodine (I</a:t>
            </a:r>
          </a:p>
          <a:p>
            <a:pPr lvl="1" fontAlgn="auto">
              <a:spcAft>
                <a:spcPts val="0"/>
              </a:spcAft>
              <a:buFont typeface="Arial" pitchFamily="34" charset="0"/>
              <a:buChar char="–"/>
              <a:defRPr/>
            </a:pPr>
            <a:r>
              <a:rPr lang="en-US" dirty="0" smtClean="0"/>
              <a:t>iron (Fe)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4"/>
          <p:cNvSpPr>
            <a:spLocks noGrp="1" noChangeArrowheads="1"/>
          </p:cNvSpPr>
          <p:nvPr>
            <p:ph type="title"/>
          </p:nvPr>
        </p:nvSpPr>
        <p:spPr/>
        <p:txBody>
          <a:bodyPr/>
          <a:lstStyle/>
          <a:p>
            <a:r>
              <a:rPr lang="en-US" smtClean="0"/>
              <a:t>Trace Elements of the Human Body</a:t>
            </a:r>
          </a:p>
        </p:txBody>
      </p:sp>
      <p:sp>
        <p:nvSpPr>
          <p:cNvPr id="73731" name="Rectangle 5"/>
          <p:cNvSpPr>
            <a:spLocks noGrp="1" noChangeArrowheads="1"/>
          </p:cNvSpPr>
          <p:nvPr>
            <p:ph type="body" idx="1"/>
          </p:nvPr>
        </p:nvSpPr>
        <p:spPr/>
        <p:txBody>
          <a:bodyPr/>
          <a:lstStyle/>
          <a:p>
            <a:r>
              <a:rPr lang="en-US" dirty="0" smtClean="0"/>
              <a:t>&lt; 0.01% of body mass:</a:t>
            </a:r>
          </a:p>
          <a:p>
            <a:pPr lvl="1"/>
            <a:r>
              <a:rPr lang="en-US" dirty="0" smtClean="0"/>
              <a:t>Part of _</a:t>
            </a:r>
          </a:p>
          <a:p>
            <a:pPr lvl="1"/>
            <a:r>
              <a:rPr lang="en-US" dirty="0" smtClean="0"/>
              <a:t>chromium (Cr)</a:t>
            </a:r>
          </a:p>
          <a:p>
            <a:pPr lvl="1"/>
            <a:r>
              <a:rPr lang="en-US" dirty="0" smtClean="0"/>
              <a:t>manganese (</a:t>
            </a:r>
            <a:r>
              <a:rPr lang="en-US" dirty="0" err="1" smtClean="0"/>
              <a:t>Mn</a:t>
            </a:r>
            <a:endParaRPr lang="en-US" dirty="0" smtClean="0"/>
          </a:p>
          <a:p>
            <a:pPr lvl="1"/>
            <a:r>
              <a:rPr lang="en-US" dirty="0" smtClean="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Comment on grades and goals</a:t>
            </a:r>
          </a:p>
        </p:txBody>
      </p:sp>
      <p:sp>
        <p:nvSpPr>
          <p:cNvPr id="6147" name="Rectangle 3"/>
          <p:cNvSpPr>
            <a:spLocks noGrp="1" noChangeArrowheads="1"/>
          </p:cNvSpPr>
          <p:nvPr>
            <p:ph type="body" idx="1"/>
          </p:nvPr>
        </p:nvSpPr>
        <p:spPr>
          <a:xfrm>
            <a:off x="457200" y="1600200"/>
            <a:ext cx="8229600" cy="4800600"/>
          </a:xfrm>
        </p:spPr>
        <p:txBody>
          <a:bodyPr rtlCol="0">
            <a:normAutofit lnSpcReduction="10000"/>
          </a:bodyPr>
          <a:lstStyle/>
          <a:p>
            <a:pPr fontAlgn="auto">
              <a:lnSpc>
                <a:spcPct val="90000"/>
              </a:lnSpc>
              <a:spcAft>
                <a:spcPts val="0"/>
              </a:spcAft>
              <a:buFont typeface="Arial" pitchFamily="34" charset="0"/>
              <a:buChar char="•"/>
              <a:defRPr/>
            </a:pPr>
            <a:r>
              <a:rPr lang="en-US" sz="2800" dirty="0" smtClean="0"/>
              <a:t>My goal is to create challenging exams that reflect the material and your comprehension. </a:t>
            </a:r>
          </a:p>
          <a:p>
            <a:pPr lvl="1" fontAlgn="auto">
              <a:lnSpc>
                <a:spcPct val="90000"/>
              </a:lnSpc>
              <a:spcAft>
                <a:spcPts val="0"/>
              </a:spcAft>
              <a:buFont typeface="Arial" pitchFamily="34" charset="0"/>
              <a:buChar char="–"/>
              <a:defRPr/>
            </a:pPr>
            <a:r>
              <a:rPr lang="en-US" sz="2400" dirty="0" smtClean="0"/>
              <a:t>There is a great deal of information in this class</a:t>
            </a:r>
          </a:p>
          <a:p>
            <a:pPr lvl="1" fontAlgn="auto">
              <a:lnSpc>
                <a:spcPct val="90000"/>
              </a:lnSpc>
              <a:spcAft>
                <a:spcPts val="0"/>
              </a:spcAft>
              <a:buFont typeface="Arial" pitchFamily="34" charset="0"/>
              <a:buChar char="–"/>
              <a:defRPr/>
            </a:pPr>
            <a:r>
              <a:rPr lang="en-US" sz="2400" dirty="0" smtClean="0"/>
              <a:t>For summer semester, there is a very limited time frame in which you have to learn this information</a:t>
            </a:r>
          </a:p>
          <a:p>
            <a:pPr fontAlgn="auto">
              <a:lnSpc>
                <a:spcPct val="90000"/>
              </a:lnSpc>
              <a:spcAft>
                <a:spcPts val="0"/>
              </a:spcAft>
              <a:buFont typeface="Arial" pitchFamily="34" charset="0"/>
              <a:buChar char="•"/>
              <a:defRPr/>
            </a:pPr>
            <a:endParaRPr lang="en-US" sz="2800" dirty="0" smtClean="0"/>
          </a:p>
          <a:p>
            <a:pPr fontAlgn="auto">
              <a:lnSpc>
                <a:spcPct val="90000"/>
              </a:lnSpc>
              <a:spcAft>
                <a:spcPts val="0"/>
              </a:spcAft>
              <a:buFont typeface="Arial" pitchFamily="34" charset="0"/>
              <a:buChar char="•"/>
              <a:defRPr/>
            </a:pPr>
            <a:r>
              <a:rPr lang="en-US" sz="2800" dirty="0" smtClean="0"/>
              <a:t>I know that some of you are grade oriented.  Please be aware that I am not.  I much prefer questions regarding content than exam scores.  For those of you considering careers in health care, I consider it vitally important that you have this information as a good building tool.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Introduction</a:t>
            </a:r>
          </a:p>
        </p:txBody>
      </p:sp>
      <p:sp>
        <p:nvSpPr>
          <p:cNvPr id="12291" name="Rectangle 3"/>
          <p:cNvSpPr>
            <a:spLocks noGrp="1" noChangeArrowheads="1"/>
          </p:cNvSpPr>
          <p:nvPr>
            <p:ph type="body" idx="1"/>
          </p:nvPr>
        </p:nvSpPr>
        <p:spPr>
          <a:xfrm>
            <a:off x="457200" y="1600200"/>
            <a:ext cx="8229600" cy="4876800"/>
          </a:xfrm>
        </p:spPr>
        <p:txBody>
          <a:bodyPr/>
          <a:lstStyle/>
          <a:p>
            <a:pPr>
              <a:lnSpc>
                <a:spcPct val="80000"/>
              </a:lnSpc>
            </a:pPr>
            <a:r>
              <a:rPr lang="en-US" sz="2800" dirty="0" smtClean="0"/>
              <a:t>Assignments:  Instructions are also available as they are assigned on Blackboard</a:t>
            </a:r>
          </a:p>
          <a:p>
            <a:pPr lvl="1">
              <a:lnSpc>
                <a:spcPct val="80000"/>
              </a:lnSpc>
            </a:pPr>
            <a:r>
              <a:rPr lang="en-US" sz="2400" dirty="0" smtClean="0"/>
              <a:t>Encourage Active Study</a:t>
            </a:r>
          </a:p>
          <a:p>
            <a:pPr lvl="1">
              <a:lnSpc>
                <a:spcPct val="80000"/>
              </a:lnSpc>
            </a:pPr>
            <a:r>
              <a:rPr lang="en-US" sz="2400" dirty="0" smtClean="0"/>
              <a:t>Ten high-quality quiz questions</a:t>
            </a:r>
          </a:p>
          <a:p>
            <a:pPr lvl="2">
              <a:lnSpc>
                <a:spcPct val="80000"/>
              </a:lnSpc>
            </a:pPr>
            <a:r>
              <a:rPr lang="en-US" sz="2000" dirty="0" smtClean="0"/>
              <a:t>Eight multiple choice questions that include at least four options.  Indicate the correct response.</a:t>
            </a:r>
          </a:p>
          <a:p>
            <a:pPr lvl="2">
              <a:lnSpc>
                <a:spcPct val="80000"/>
              </a:lnSpc>
            </a:pPr>
            <a:r>
              <a:rPr lang="en-US" sz="2000" dirty="0" smtClean="0"/>
              <a:t>Two short answer questions.  Asked and answered correctly</a:t>
            </a:r>
          </a:p>
          <a:p>
            <a:pPr lvl="1">
              <a:lnSpc>
                <a:spcPct val="80000"/>
              </a:lnSpc>
            </a:pPr>
            <a:r>
              <a:rPr lang="en-US" sz="2400" dirty="0" smtClean="0"/>
              <a:t>Assignments will be submitted through Blackboard.</a:t>
            </a:r>
          </a:p>
          <a:p>
            <a:pPr lvl="1">
              <a:lnSpc>
                <a:spcPct val="80000"/>
              </a:lnSpc>
            </a:pPr>
            <a:r>
              <a:rPr lang="en-US" sz="2400" dirty="0" smtClean="0"/>
              <a:t>No late assignments will be accepted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Introduction</a:t>
            </a:r>
          </a:p>
        </p:txBody>
      </p:sp>
      <p:sp>
        <p:nvSpPr>
          <p:cNvPr id="13315" name="Rectangle 3"/>
          <p:cNvSpPr>
            <a:spLocks noGrp="1" noChangeArrowheads="1"/>
          </p:cNvSpPr>
          <p:nvPr>
            <p:ph type="body" idx="1"/>
          </p:nvPr>
        </p:nvSpPr>
        <p:spPr>
          <a:xfrm>
            <a:off x="457200" y="1600200"/>
            <a:ext cx="8229600" cy="4724400"/>
          </a:xfrm>
        </p:spPr>
        <p:txBody>
          <a:bodyPr/>
          <a:lstStyle/>
          <a:p>
            <a:pPr>
              <a:lnSpc>
                <a:spcPct val="80000"/>
              </a:lnSpc>
            </a:pPr>
            <a:r>
              <a:rPr lang="en-US" sz="2800" smtClean="0"/>
              <a:t>Format</a:t>
            </a:r>
          </a:p>
          <a:p>
            <a:pPr lvl="1">
              <a:lnSpc>
                <a:spcPct val="80000"/>
              </a:lnSpc>
            </a:pPr>
            <a:r>
              <a:rPr lang="en-US" sz="2400" smtClean="0"/>
              <a:t>Class will consist of PowerPoint lecture based on the information from your text book.  </a:t>
            </a:r>
          </a:p>
          <a:p>
            <a:pPr lvl="2">
              <a:lnSpc>
                <a:spcPct val="80000"/>
              </a:lnSpc>
            </a:pPr>
            <a:r>
              <a:rPr lang="en-US" sz="2000" smtClean="0"/>
              <a:t>Lectures are intended to help you digest and comprehend the material from your book, </a:t>
            </a:r>
            <a:r>
              <a:rPr lang="en-US" sz="2000" b="1" smtClean="0"/>
              <a:t>not replace it.</a:t>
            </a:r>
            <a:r>
              <a:rPr lang="en-US" sz="2000" smtClean="0"/>
              <a:t>  </a:t>
            </a:r>
          </a:p>
          <a:p>
            <a:pPr lvl="2">
              <a:lnSpc>
                <a:spcPct val="80000"/>
              </a:lnSpc>
            </a:pPr>
            <a:r>
              <a:rPr lang="en-US" sz="2000" smtClean="0"/>
              <a:t>Templates for the lectures will be available online for you to download and print.</a:t>
            </a:r>
          </a:p>
          <a:p>
            <a:pPr lvl="2">
              <a:lnSpc>
                <a:spcPct val="80000"/>
              </a:lnSpc>
            </a:pPr>
            <a:r>
              <a:rPr lang="en-US" sz="2000" smtClean="0"/>
              <a:t>A picture is worth a thousand words…</a:t>
            </a:r>
          </a:p>
          <a:p>
            <a:pPr lvl="3">
              <a:lnSpc>
                <a:spcPct val="80000"/>
              </a:lnSpc>
            </a:pPr>
            <a:r>
              <a:rPr lang="en-US" sz="1800" smtClean="0"/>
              <a:t>Generally, if I draw it on the board, make sure it gets into your notes.  </a:t>
            </a:r>
          </a:p>
          <a:p>
            <a:pPr lvl="1">
              <a:lnSpc>
                <a:spcPct val="80000"/>
              </a:lnSpc>
            </a:pPr>
            <a:endParaRPr lang="en-US" sz="2400" smtClean="0"/>
          </a:p>
          <a:p>
            <a:pPr lvl="1">
              <a:lnSpc>
                <a:spcPct val="80000"/>
              </a:lnSpc>
            </a:pPr>
            <a:r>
              <a:rPr lang="en-US" sz="2400" smtClean="0"/>
              <a:t>The templates are for your convenience.  You do not have to use them.  Some students prefer to bring in laptops and takes their notes in that format.  Do what works best for you to get this material in a digestible format.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Introduction</a:t>
            </a:r>
          </a:p>
        </p:txBody>
      </p:sp>
      <p:sp>
        <p:nvSpPr>
          <p:cNvPr id="14339" name="Rectangle 3"/>
          <p:cNvSpPr>
            <a:spLocks noGrp="1" noChangeArrowheads="1"/>
          </p:cNvSpPr>
          <p:nvPr>
            <p:ph type="body" idx="1"/>
          </p:nvPr>
        </p:nvSpPr>
        <p:spPr/>
        <p:txBody>
          <a:bodyPr/>
          <a:lstStyle/>
          <a:p>
            <a:pPr marL="685800" indent="-685800"/>
            <a:r>
              <a:rPr lang="en-US" smtClean="0"/>
              <a:t>Studying</a:t>
            </a:r>
          </a:p>
          <a:p>
            <a:pPr marL="1066800" lvl="1" indent="-609600"/>
            <a:r>
              <a:rPr lang="en-US" smtClean="0"/>
              <a:t>Read related materials </a:t>
            </a:r>
            <a:r>
              <a:rPr lang="en-US" i="1" smtClean="0"/>
              <a:t>before</a:t>
            </a:r>
            <a:r>
              <a:rPr lang="en-US" smtClean="0"/>
              <a:t> you come in.</a:t>
            </a:r>
          </a:p>
          <a:p>
            <a:pPr marL="1447800" lvl="2" indent="-533400"/>
            <a:r>
              <a:rPr lang="en-US" smtClean="0"/>
              <a:t>Some students find it better to hear lecture, and then read the textbook. </a:t>
            </a:r>
          </a:p>
          <a:p>
            <a:pPr marL="1066800" lvl="1" indent="-609600"/>
            <a:r>
              <a:rPr lang="en-US" smtClean="0"/>
              <a:t>Don’t leave confused.</a:t>
            </a:r>
          </a:p>
          <a:p>
            <a:pPr marL="1066800" lvl="1" indent="-609600"/>
            <a:r>
              <a:rPr lang="en-US" smtClean="0"/>
              <a:t>Study as soon after class as possible.</a:t>
            </a:r>
          </a:p>
          <a:p>
            <a:pPr marL="1066800" lvl="1" indent="-609600"/>
            <a:r>
              <a:rPr lang="en-US" smtClean="0"/>
              <a:t>Spread study time out.</a:t>
            </a:r>
          </a:p>
          <a:p>
            <a:pPr marL="1066800" lvl="1" indent="-609600"/>
            <a:r>
              <a:rPr lang="en-US" smtClean="0"/>
              <a:t>Ask for help when you don’t understand.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Introduction</a:t>
            </a:r>
          </a:p>
        </p:txBody>
      </p:sp>
      <p:sp>
        <p:nvSpPr>
          <p:cNvPr id="15363" name="Rectangle 3"/>
          <p:cNvSpPr>
            <a:spLocks noGrp="1" noChangeArrowheads="1"/>
          </p:cNvSpPr>
          <p:nvPr>
            <p:ph type="body" idx="1"/>
          </p:nvPr>
        </p:nvSpPr>
        <p:spPr/>
        <p:txBody>
          <a:bodyPr/>
          <a:lstStyle/>
          <a:p>
            <a:r>
              <a:rPr lang="en-US" smtClean="0"/>
              <a:t>Active versus Passive Studying</a:t>
            </a:r>
          </a:p>
          <a:p>
            <a:pPr lvl="1"/>
            <a:r>
              <a:rPr lang="en-US" smtClean="0"/>
              <a:t>Passive:  </a:t>
            </a:r>
          </a:p>
          <a:p>
            <a:pPr lvl="2"/>
            <a:r>
              <a:rPr lang="en-US" sz="2800" smtClean="0"/>
              <a:t>reading or re-reading notes, listening to taped lectures</a:t>
            </a:r>
          </a:p>
          <a:p>
            <a:pPr lvl="2"/>
            <a:r>
              <a:rPr lang="en-US" sz="2800" smtClean="0"/>
              <a:t>Low energy requirements</a:t>
            </a:r>
          </a:p>
          <a:p>
            <a:pPr lvl="2"/>
            <a:r>
              <a:rPr lang="en-US" sz="2800" smtClean="0"/>
              <a:t>Begin to understand material</a:t>
            </a:r>
          </a:p>
          <a:p>
            <a:pPr lvl="2">
              <a:buFontTx/>
              <a:buNone/>
            </a:pPr>
            <a:endParaRPr lang="en-US" sz="2800" smtClean="0"/>
          </a:p>
          <a:p>
            <a:pPr lvl="2"/>
            <a:endParaRPr lang="en-US"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1642</Words>
  <Application>Microsoft Office PowerPoint</Application>
  <PresentationFormat>On-screen Show (4:3)</PresentationFormat>
  <Paragraphs>356</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BSC 181</vt:lpstr>
      <vt:lpstr>Introduction</vt:lpstr>
      <vt:lpstr>Introduction</vt:lpstr>
      <vt:lpstr>Comment on grades and goals</vt:lpstr>
      <vt:lpstr>Comment on grades and goals</vt:lpstr>
      <vt:lpstr>Introduction</vt:lpstr>
      <vt:lpstr>Introduction</vt:lpstr>
      <vt:lpstr>Introduction</vt:lpstr>
      <vt:lpstr>Introduction</vt:lpstr>
      <vt:lpstr>Introduction</vt:lpstr>
      <vt:lpstr>Introduction</vt:lpstr>
      <vt:lpstr>Introduction</vt:lpstr>
      <vt:lpstr>Lab</vt:lpstr>
      <vt:lpstr>Ready?</vt:lpstr>
      <vt:lpstr>Overview of Anatomy and Physiology</vt:lpstr>
      <vt:lpstr>Overview of Anatomy and Physiology</vt:lpstr>
      <vt:lpstr>Levels of Structural Organization</vt:lpstr>
      <vt:lpstr>Necessary Life Functions</vt:lpstr>
      <vt:lpstr>Necessary Life Functions</vt:lpstr>
      <vt:lpstr>Necessary Life Functions</vt:lpstr>
      <vt:lpstr>Necessary Life Functions</vt:lpstr>
      <vt:lpstr>Survival Needs</vt:lpstr>
      <vt:lpstr>Survival Needs</vt:lpstr>
      <vt:lpstr>Homeostasis</vt:lpstr>
      <vt:lpstr>Components of a Control Mechanism</vt:lpstr>
      <vt:lpstr>Components of a Control Mechanism</vt:lpstr>
      <vt:lpstr>Negative Feedback</vt:lpstr>
      <vt:lpstr>Positive Feedback</vt:lpstr>
      <vt:lpstr>Homeostatic Imbalance</vt:lpstr>
      <vt:lpstr>Anatomical Position</vt:lpstr>
      <vt:lpstr>Directional terms</vt:lpstr>
      <vt:lpstr>Directional Terms</vt:lpstr>
      <vt:lpstr>Directional Terms</vt:lpstr>
      <vt:lpstr>Directional Terms</vt:lpstr>
      <vt:lpstr>Directional Terms</vt:lpstr>
      <vt:lpstr>Regional Terms</vt:lpstr>
      <vt:lpstr>Body Cavities</vt:lpstr>
      <vt:lpstr>Body Cavities</vt:lpstr>
      <vt:lpstr>Ventral Body Cavities</vt:lpstr>
      <vt:lpstr>Ventral Body Cavities</vt:lpstr>
      <vt:lpstr>Serous Membrane (Serosa)</vt:lpstr>
      <vt:lpstr>Other Body Cavities</vt:lpstr>
      <vt:lpstr>Matter</vt:lpstr>
      <vt:lpstr>Composition of Matter</vt:lpstr>
      <vt:lpstr>Composition of Matter</vt:lpstr>
      <vt:lpstr>Major Elements of the Human Body</vt:lpstr>
      <vt:lpstr>Lesser Elements of the Human Body</vt:lpstr>
      <vt:lpstr>Trace Elements of the Human Body</vt:lpstr>
    </vt:vector>
  </TitlesOfParts>
  <Company>Illinois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BSC 181</dc:title>
  <dc:creator>bawargo</dc:creator>
  <cp:lastModifiedBy>bawargo</cp:lastModifiedBy>
  <cp:revision>2</cp:revision>
  <dcterms:created xsi:type="dcterms:W3CDTF">2010-08-19T15:40:10Z</dcterms:created>
  <dcterms:modified xsi:type="dcterms:W3CDTF">2011-08-17T17:31:47Z</dcterms:modified>
</cp:coreProperties>
</file>