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ED9C-58D4-443D-BC4A-D244D911E6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376F-B8D9-4E0A-8432-AE3011944C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Structure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Determined by numbers of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Nucleus consists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Mixtures 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matter exists as mixtures</a:t>
            </a:r>
          </a:p>
          <a:p>
            <a:pPr lvl="1"/>
            <a:r>
              <a:rPr lang="en-US" dirty="0" smtClean="0"/>
              <a:t>Two or more components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Three types of mixtures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Solutions 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_______________________ mixtures</a:t>
            </a:r>
            <a:endParaRPr lang="en-US" dirty="0" smtClean="0"/>
          </a:p>
          <a:p>
            <a:r>
              <a:rPr lang="en-US" dirty="0" smtClean="0"/>
              <a:t>Usually transparent, e.g., atmospheric air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Solvent</a:t>
            </a:r>
          </a:p>
          <a:p>
            <a:pPr lvl="2"/>
            <a:r>
              <a:rPr lang="en-US" dirty="0" smtClean="0"/>
              <a:t>Present in greatest amount, usually a liquid</a:t>
            </a:r>
          </a:p>
          <a:p>
            <a:pPr lvl="1"/>
            <a:r>
              <a:rPr lang="en-US" dirty="0" smtClean="0"/>
              <a:t>Solute(s)</a:t>
            </a:r>
          </a:p>
          <a:p>
            <a:pPr lvl="2"/>
            <a:r>
              <a:rPr lang="en-US" dirty="0" smtClean="0"/>
              <a:t>Present in smaller amounts</a:t>
            </a:r>
          </a:p>
        </p:txBody>
      </p:sp>
      <p:pic>
        <p:nvPicPr>
          <p:cNvPr id="860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38800" y="1371600"/>
            <a:ext cx="3062288" cy="54864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Colloids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Heterogeneous </a:t>
            </a:r>
            <a:r>
              <a:rPr lang="en-US" dirty="0" smtClean="0"/>
              <a:t>__________________________ mixtures </a:t>
            </a:r>
            <a:r>
              <a:rPr lang="en-US" dirty="0" smtClean="0"/>
              <a:t>	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Large solute particles that do not settle out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38800" y="1371600"/>
            <a:ext cx="3084513" cy="54864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Suspensions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Heterogeneous mixtures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 solutes </a:t>
            </a:r>
            <a:r>
              <a:rPr lang="en-US" dirty="0" smtClean="0"/>
              <a:t>tend to settle out</a:t>
            </a:r>
          </a:p>
          <a:p>
            <a:endParaRPr lang="en-US" dirty="0" smtClean="0"/>
          </a:p>
        </p:txBody>
      </p:sp>
      <p:pic>
        <p:nvPicPr>
          <p:cNvPr id="880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62600" y="1463675"/>
            <a:ext cx="3071813" cy="53943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Bonds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Electrons occupy up to seven electron shells </a:t>
            </a:r>
            <a:r>
              <a:rPr lang="en-US" dirty="0" smtClean="0"/>
              <a:t>(_________________________________) </a:t>
            </a:r>
            <a:r>
              <a:rPr lang="en-US" dirty="0" smtClean="0"/>
              <a:t>around nucleus 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Except for the first shell which is </a:t>
            </a:r>
            <a:r>
              <a:rPr lang="en-US" dirty="0" smtClean="0"/>
              <a:t>________________________________________,  </a:t>
            </a:r>
            <a:r>
              <a:rPr lang="en-US" dirty="0" smtClean="0"/>
              <a:t>atoms interact in a manner to have </a:t>
            </a:r>
            <a:r>
              <a:rPr lang="en-US" dirty="0" smtClean="0"/>
              <a:t>____________________________________ electrons </a:t>
            </a:r>
            <a:r>
              <a:rPr lang="en-US" dirty="0" smtClean="0"/>
              <a:t>in their outermost energy level (valence shell)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Chemically Inert Elements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r>
              <a:rPr lang="en-US" dirty="0" smtClean="0"/>
              <a:t>Stable and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Outermost energy level </a:t>
            </a:r>
            <a:r>
              <a:rPr lang="en-US" dirty="0" smtClean="0"/>
              <a:t>_____________________________ or </a:t>
            </a:r>
            <a:r>
              <a:rPr lang="en-US" dirty="0" smtClean="0"/>
              <a:t>contains eight electrons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Chemically Reactive Elements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Outermost energy level </a:t>
            </a:r>
            <a:r>
              <a:rPr lang="en-US" dirty="0" smtClean="0"/>
              <a:t>_____________________________________ by </a:t>
            </a:r>
            <a:r>
              <a:rPr lang="en-US" dirty="0" smtClean="0"/>
              <a:t>electrons</a:t>
            </a:r>
          </a:p>
          <a:p>
            <a:endParaRPr lang="en-US" dirty="0" smtClean="0"/>
          </a:p>
          <a:p>
            <a:r>
              <a:rPr lang="en-US" dirty="0" smtClean="0"/>
              <a:t>Tend to </a:t>
            </a:r>
            <a:r>
              <a:rPr lang="en-US" dirty="0" smtClean="0"/>
              <a:t>________________________________________ with </a:t>
            </a:r>
            <a:r>
              <a:rPr lang="en-US" dirty="0" smtClean="0"/>
              <a:t>other atoms to achieve stability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Chemical Bonds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Bonds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Ions are formed by </a:t>
            </a:r>
            <a:r>
              <a:rPr lang="en-US" dirty="0" smtClean="0"/>
              <a:t>____________________ of </a:t>
            </a:r>
            <a:r>
              <a:rPr lang="en-US" dirty="0" smtClean="0"/>
              <a:t>valence shell electrons between atoms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Anions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</a:t>
            </a:r>
            <a:r>
              <a:rPr lang="en-US" dirty="0" smtClean="0"/>
              <a:t>_____________________________ one </a:t>
            </a:r>
            <a:r>
              <a:rPr lang="en-US" dirty="0" smtClean="0"/>
              <a:t>or more electrons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Cations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</a:t>
            </a:r>
            <a:r>
              <a:rPr lang="en-US" dirty="0" smtClean="0"/>
              <a:t>______________________________one </a:t>
            </a:r>
            <a:r>
              <a:rPr lang="en-US" dirty="0" smtClean="0"/>
              <a:t>or more electrons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Attraction of opposite charges results in an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Formation of an Ionic Bond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Ionic compounds form </a:t>
            </a:r>
            <a:r>
              <a:rPr lang="en-US" dirty="0" smtClean="0"/>
              <a:t>_______________________________ instead </a:t>
            </a:r>
            <a:r>
              <a:rPr lang="en-US" dirty="0" smtClean="0"/>
              <a:t>of individual molecules</a:t>
            </a:r>
          </a:p>
          <a:p>
            <a:pPr lvl="1"/>
            <a:r>
              <a:rPr lang="en-US" dirty="0" err="1" smtClean="0"/>
              <a:t>NaCl</a:t>
            </a:r>
            <a:r>
              <a:rPr lang="en-US" dirty="0" smtClean="0"/>
              <a:t> (sodium chloride)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429000"/>
            <a:ext cx="43910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Structure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Neutrons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Mass = 1 atomic mass unit (</a:t>
            </a:r>
            <a:r>
              <a:rPr lang="en-US" dirty="0" err="1" smtClean="0"/>
              <a:t>amu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Mass = 1 </a:t>
            </a:r>
            <a:r>
              <a:rPr lang="en-US" dirty="0" err="1" smtClean="0"/>
              <a:t>amu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Covalent Bonds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Formed by </a:t>
            </a:r>
            <a:r>
              <a:rPr lang="en-US" dirty="0" smtClean="0"/>
              <a:t>____________________________ of </a:t>
            </a:r>
            <a:r>
              <a:rPr lang="en-US" dirty="0" smtClean="0"/>
              <a:t>two or more valence shell electrons </a:t>
            </a:r>
          </a:p>
          <a:p>
            <a:endParaRPr lang="en-US" dirty="0" smtClean="0"/>
          </a:p>
          <a:p>
            <a:r>
              <a:rPr lang="en-US" dirty="0" smtClean="0"/>
              <a:t>Allows each atom to </a:t>
            </a:r>
            <a:r>
              <a:rPr lang="en-US" dirty="0" smtClean="0"/>
              <a:t>_____________________________________ at </a:t>
            </a:r>
            <a:r>
              <a:rPr lang="en-US" dirty="0" smtClean="0"/>
              <a:t>least part of the time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Covalent Bonds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 of electrons may be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_________________________________produces </a:t>
            </a:r>
            <a:r>
              <a:rPr lang="en-US" dirty="0" smtClean="0"/>
              <a:t>electrically balanced </a:t>
            </a:r>
            <a:r>
              <a:rPr lang="en-US" dirty="0" smtClean="0"/>
              <a:t>________________________ </a:t>
            </a:r>
            <a:r>
              <a:rPr lang="en-US" dirty="0" smtClean="0"/>
              <a:t>molecules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4800600"/>
            <a:ext cx="5600700" cy="18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Covalent Bonds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________________________________sharing </a:t>
            </a:r>
            <a:r>
              <a:rPr lang="en-US" dirty="0" smtClean="0"/>
              <a:t>by atoms with different electron-attracting abilities produces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4434529"/>
            <a:ext cx="4833938" cy="22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Hydrogen Bonds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Attractive force between electropositive hydrogen of one molecule and an electronegative atom of another molecule</a:t>
            </a:r>
          </a:p>
          <a:p>
            <a:pPr lvl="1"/>
            <a:r>
              <a:rPr lang="en-US" dirty="0" smtClean="0"/>
              <a:t>Common between </a:t>
            </a:r>
            <a:r>
              <a:rPr lang="en-US" dirty="0" smtClean="0"/>
              <a:t>_________________________ such </a:t>
            </a:r>
            <a:r>
              <a:rPr lang="en-US" dirty="0" smtClean="0"/>
              <a:t>as water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act as </a:t>
            </a:r>
            <a:r>
              <a:rPr lang="en-US" dirty="0" smtClean="0"/>
              <a:t>_______________________________, </a:t>
            </a:r>
            <a:r>
              <a:rPr lang="en-US" dirty="0" smtClean="0"/>
              <a:t>holding a large molecule in a three-dimensional shape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Reactions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7338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Occur when chemical bonds are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Written in symbolic form using chemical equations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Chemical equations contain: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Number and type of reacting substances, and products produced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Relative amounts of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5381621"/>
            <a:ext cx="3932238" cy="14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of Chemical Reactions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____________________________ (</a:t>
            </a:r>
            <a:r>
              <a:rPr lang="en-US" dirty="0" smtClean="0"/>
              <a:t>combination) reactions</a:t>
            </a:r>
          </a:p>
          <a:p>
            <a:endParaRPr lang="en-US" dirty="0" smtClean="0"/>
          </a:p>
          <a:p>
            <a:r>
              <a:rPr lang="en-US" dirty="0" smtClean="0"/>
              <a:t> ____________________________ reactions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____________________________reactions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Synthesis Reactions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+ B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AB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024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62525" y="1600200"/>
            <a:ext cx="3409950" cy="452596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Reactions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A + B</a:t>
            </a:r>
          </a:p>
          <a:p>
            <a:pPr lvl="1"/>
            <a:r>
              <a:rPr lang="en-US" dirty="0" smtClean="0"/>
              <a:t>Reverse synthesis reactions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034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73613" y="1600200"/>
            <a:ext cx="3787775" cy="45259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Exchange Reactions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 + C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AC + B</a:t>
            </a:r>
          </a:p>
          <a:p>
            <a:pPr lvl="1"/>
            <a:r>
              <a:rPr lang="en-US" dirty="0" smtClean="0"/>
              <a:t>Also called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Bonds </a:t>
            </a:r>
            <a:r>
              <a:rPr lang="en-US" dirty="0" smtClean="0"/>
              <a:t>are both made and broken</a:t>
            </a:r>
          </a:p>
        </p:txBody>
      </p:sp>
      <p:pic>
        <p:nvPicPr>
          <p:cNvPr id="1044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830388"/>
            <a:ext cx="4038600" cy="406558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Oxidation-Reduction (Redox) Reactions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Decomposition reactions: Reactions in which </a:t>
            </a:r>
            <a:r>
              <a:rPr lang="en-US" dirty="0" smtClean="0"/>
              <a:t>______________________ is </a:t>
            </a:r>
            <a:r>
              <a:rPr lang="en-US" dirty="0" smtClean="0"/>
              <a:t>broken down for </a:t>
            </a:r>
            <a:r>
              <a:rPr lang="en-US" dirty="0" smtClean="0"/>
              <a:t>________________________</a:t>
            </a:r>
            <a:endParaRPr lang="en-US" dirty="0" smtClean="0"/>
          </a:p>
          <a:p>
            <a:r>
              <a:rPr lang="en-US" dirty="0" smtClean="0"/>
              <a:t>Also called </a:t>
            </a:r>
            <a:r>
              <a:rPr lang="en-US" dirty="0" smtClean="0"/>
              <a:t>_____________________________ because </a:t>
            </a:r>
            <a:r>
              <a:rPr lang="en-US" dirty="0" smtClean="0"/>
              <a:t>electrons are exchanged or shared differently</a:t>
            </a:r>
          </a:p>
          <a:p>
            <a:pPr lvl="1"/>
            <a:r>
              <a:rPr lang="en-US" dirty="0" smtClean="0"/>
              <a:t>Electron donors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Electron acceptors receive electrons and become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Structure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Orbit nucleus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Negative charge </a:t>
            </a:r>
          </a:p>
          <a:p>
            <a:pPr lvl="1"/>
            <a:r>
              <a:rPr lang="en-US" dirty="0" smtClean="0"/>
              <a:t>1/2000 the mass of a proton (0 </a:t>
            </a:r>
            <a:r>
              <a:rPr lang="en-US" dirty="0" err="1" smtClean="0"/>
              <a:t>amu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Reactions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375" y="1368425"/>
            <a:ext cx="8228013" cy="5260975"/>
          </a:xfrm>
        </p:spPr>
        <p:txBody>
          <a:bodyPr/>
          <a:lstStyle/>
          <a:p>
            <a:r>
              <a:rPr lang="en-US" sz="2600" dirty="0" smtClean="0"/>
              <a:t>All chemical reactions are theoretically </a:t>
            </a:r>
            <a:r>
              <a:rPr lang="en-US" sz="2600" dirty="0" smtClean="0"/>
              <a:t>_</a:t>
            </a:r>
            <a:endParaRPr lang="en-US" sz="2600" dirty="0" smtClean="0"/>
          </a:p>
          <a:p>
            <a:pPr lvl="1"/>
            <a:r>
              <a:rPr lang="en-US" sz="2400" dirty="0" smtClean="0"/>
              <a:t>A + B 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dirty="0" smtClean="0"/>
              <a:t> AB</a:t>
            </a:r>
          </a:p>
          <a:p>
            <a:pPr lvl="1"/>
            <a:r>
              <a:rPr lang="en-US" sz="2400" dirty="0" smtClean="0"/>
              <a:t>AB 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dirty="0" smtClean="0"/>
              <a:t> A + B</a:t>
            </a:r>
          </a:p>
          <a:p>
            <a:r>
              <a:rPr lang="en-US" sz="2600" dirty="0" smtClean="0"/>
              <a:t>Chemical </a:t>
            </a:r>
            <a:r>
              <a:rPr lang="en-US" sz="2600" dirty="0" smtClean="0"/>
              <a:t>__________________________________ occurs </a:t>
            </a:r>
            <a:r>
              <a:rPr lang="en-US" sz="2600" dirty="0" smtClean="0"/>
              <a:t>if neither a forward nor reverse reaction is dominant</a:t>
            </a:r>
          </a:p>
          <a:p>
            <a:r>
              <a:rPr lang="en-US" sz="2600" dirty="0" smtClean="0"/>
              <a:t> Many biological reactions are essentially irreversible due to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8458200" cy="957262"/>
          </a:xfrm>
        </p:spPr>
        <p:txBody>
          <a:bodyPr/>
          <a:lstStyle/>
          <a:p>
            <a:r>
              <a:rPr lang="en-US" sz="3400" smtClean="0"/>
              <a:t>Factors Influencing Rate of Chemical Reactions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chemical reactions proceed quicker at higher temperatures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Particle size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</a:t>
            </a:r>
            <a:r>
              <a:rPr lang="en-US" dirty="0" smtClean="0"/>
              <a:t>__________________________________ the </a:t>
            </a:r>
            <a:r>
              <a:rPr lang="en-US" dirty="0"/>
              <a:t>particle the faster the chemical reaction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________________________________ reacting </a:t>
            </a:r>
            <a:r>
              <a:rPr lang="en-US" dirty="0"/>
              <a:t>particle concentrations produce </a:t>
            </a:r>
            <a:r>
              <a:rPr lang="en-US" dirty="0" smtClean="0"/>
              <a:t>____________________________________reactions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8458200" cy="804862"/>
          </a:xfrm>
        </p:spPr>
        <p:txBody>
          <a:bodyPr/>
          <a:lstStyle/>
          <a:p>
            <a:r>
              <a:rPr lang="en-US" sz="3400" smtClean="0"/>
              <a:t>Factors Influencing Rate of Chemical Reactions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increase the rate of a reaction without being chemically changed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Classes of Compounds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 compounds</a:t>
            </a:r>
            <a:endParaRPr lang="en-US" dirty="0" smtClean="0"/>
          </a:p>
          <a:p>
            <a:pPr lvl="2"/>
            <a:r>
              <a:rPr lang="en-US" dirty="0" smtClean="0"/>
              <a:t>_________________________ , </a:t>
            </a:r>
            <a:r>
              <a:rPr lang="en-US" dirty="0" smtClean="0"/>
              <a:t>salts, and many acids and bases</a:t>
            </a:r>
          </a:p>
          <a:p>
            <a:pPr lvl="2"/>
            <a:r>
              <a:rPr lang="en-US" dirty="0" smtClean="0"/>
              <a:t>Do not contain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__________________________________ compounds</a:t>
            </a:r>
            <a:endParaRPr lang="en-US" dirty="0" smtClean="0"/>
          </a:p>
          <a:p>
            <a:pPr lvl="2"/>
            <a:r>
              <a:rPr lang="en-US" dirty="0" smtClean="0"/>
              <a:t>Carbohydrates, fats, proteins, and nucleic acids</a:t>
            </a:r>
          </a:p>
          <a:p>
            <a:pPr lvl="2"/>
            <a:r>
              <a:rPr lang="en-US" dirty="0" smtClean="0"/>
              <a:t>Contain carbon,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60%–80% of the volume of living cells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 in </a:t>
            </a:r>
            <a:r>
              <a:rPr lang="en-US" dirty="0" smtClean="0"/>
              <a:t>living organisms because of its properties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Acid-Base Concentration </a:t>
            </a:r>
          </a:p>
        </p:txBody>
      </p:sp>
      <p:sp>
        <p:nvSpPr>
          <p:cNvPr id="1146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Acid solutions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As [H</a:t>
            </a:r>
            <a:r>
              <a:rPr lang="en-US" baseline="30000" dirty="0" smtClean="0"/>
              <a:t>+</a:t>
            </a:r>
            <a:r>
              <a:rPr lang="en-US" dirty="0" smtClean="0"/>
              <a:t>] increases,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Alkaline solutions contain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 smtClean="0"/>
              <a:t>________________________________ (</a:t>
            </a:r>
            <a:r>
              <a:rPr lang="en-US" dirty="0" smtClean="0"/>
              <a:t>or as [OH</a:t>
            </a:r>
            <a:r>
              <a:rPr lang="en-US" baseline="40000" dirty="0" smtClean="0"/>
              <a:t>–</a:t>
            </a:r>
            <a:r>
              <a:rPr lang="en-US" dirty="0" smtClean="0"/>
              <a:t>] increases),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pH: Acid-Base Concentration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 </a:t>
            </a:r>
            <a:r>
              <a:rPr lang="en-US" dirty="0" smtClean="0"/>
              <a:t>= the negative logarithm of [H</a:t>
            </a:r>
            <a:r>
              <a:rPr lang="en-US" baseline="30000" dirty="0" smtClean="0"/>
              <a:t>+</a:t>
            </a:r>
            <a:r>
              <a:rPr lang="en-US" dirty="0" smtClean="0"/>
              <a:t>] in moles per liter</a:t>
            </a:r>
          </a:p>
          <a:p>
            <a:r>
              <a:rPr lang="en-US" dirty="0" smtClean="0"/>
              <a:t>Neutral solutions:</a:t>
            </a:r>
          </a:p>
          <a:p>
            <a:pPr lvl="1"/>
            <a:r>
              <a:rPr lang="en-US" dirty="0" smtClean="0"/>
              <a:t>Pure water is pH neutral </a:t>
            </a:r>
            <a:r>
              <a:rPr lang="en-US" dirty="0" smtClean="0"/>
              <a:t>(_______________________________________)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 </a:t>
            </a:r>
            <a:r>
              <a:rPr lang="en-US" dirty="0" smtClean="0"/>
              <a:t>of pure water =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All neutral solutions are pH 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pH: Acid-Base Concentration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Acidic solutions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Acidic pH: 0–6.99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pH scale is logarithmic: </a:t>
            </a:r>
            <a:r>
              <a:rPr lang="en-US" dirty="0" smtClean="0"/>
              <a:t>________________________________________  more 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than a pH 6 solution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Alkaline solutions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Alkaline (basic) pH: 7.01–14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Acid-Base Homeostasis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 change interferes with cell function and may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Slight change in pH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 is regulated by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Compounds</a:t>
            </a:r>
          </a:p>
        </p:txBody>
      </p:sp>
      <p:sp>
        <p:nvSpPr>
          <p:cNvPr id="1208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 carbon </a:t>
            </a:r>
          </a:p>
          <a:p>
            <a:pPr lvl="1"/>
            <a:r>
              <a:rPr lang="en-US" dirty="0" smtClean="0"/>
              <a:t>except </a:t>
            </a:r>
            <a:r>
              <a:rPr lang="en-US" dirty="0" smtClean="0"/>
              <a:t>_____________________________, </a:t>
            </a:r>
            <a:r>
              <a:rPr lang="en-US" dirty="0" smtClean="0"/>
              <a:t>which are inorganic </a:t>
            </a:r>
          </a:p>
          <a:p>
            <a:r>
              <a:rPr lang="en-US" dirty="0" smtClean="0"/>
              <a:t>Unique to living systems</a:t>
            </a:r>
          </a:p>
          <a:p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24201" y="1700192"/>
            <a:ext cx="6019800" cy="4548208"/>
          </a:xfrm>
          <a:noFill/>
        </p:spPr>
      </p:pic>
      <p:sp>
        <p:nvSpPr>
          <p:cNvPr id="778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Models of the Atom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__________________________ model</a:t>
            </a:r>
            <a:r>
              <a:rPr lang="en-US" dirty="0" smtClean="0"/>
              <a:t>: current model used by chemists</a:t>
            </a:r>
          </a:p>
          <a:p>
            <a:pPr lvl="1"/>
            <a:r>
              <a:rPr lang="en-US" dirty="0" smtClean="0"/>
              <a:t>Depicts probable regions of greatest electron density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Useful </a:t>
            </a:r>
            <a:r>
              <a:rPr lang="en-US" dirty="0" smtClean="0"/>
              <a:t>for predicting chemical behavior of atoms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Compounds</a:t>
            </a:r>
          </a:p>
        </p:txBody>
      </p:sp>
      <p:sp>
        <p:nvSpPr>
          <p:cNvPr id="1218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are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chains of similar units </a:t>
            </a:r>
          </a:p>
          <a:p>
            <a:pPr lvl="2"/>
            <a:r>
              <a:rPr lang="en-US" dirty="0" smtClean="0"/>
              <a:t>_____________________________________ or </a:t>
            </a:r>
            <a:r>
              <a:rPr lang="en-US" dirty="0" smtClean="0"/>
              <a:t>building blocks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Synthesized by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Broken down by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Carbohydrates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Major source of </a:t>
            </a:r>
            <a:r>
              <a:rPr lang="en-US" dirty="0" smtClean="0"/>
              <a:t>_______________________________ (</a:t>
            </a:r>
            <a:r>
              <a:rPr lang="en-US" dirty="0" smtClean="0"/>
              <a:t>e.g., glucose)</a:t>
            </a:r>
          </a:p>
          <a:p>
            <a:pPr lvl="1"/>
            <a:r>
              <a:rPr lang="en-US" dirty="0" smtClean="0"/>
              <a:t>_____________________________________ molecules </a:t>
            </a:r>
            <a:r>
              <a:rPr lang="en-US" dirty="0" smtClean="0"/>
              <a:t>(e.g., ribose sugar in RNA)</a:t>
            </a:r>
          </a:p>
          <a:p>
            <a:r>
              <a:rPr lang="en-US" dirty="0" smtClean="0"/>
              <a:t>Contain C, H, and O </a:t>
            </a:r>
          </a:p>
          <a:p>
            <a:pPr lvl="1"/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0)</a:t>
            </a:r>
            <a:r>
              <a:rPr lang="en-US" baseline="-25000" dirty="0" smtClean="0"/>
              <a:t>n</a:t>
            </a:r>
            <a:endParaRPr lang="en-US" dirty="0" smtClean="0"/>
          </a:p>
          <a:p>
            <a:r>
              <a:rPr lang="en-US" dirty="0" smtClean="0"/>
              <a:t>Three classes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Monosaccharides</a:t>
            </a:r>
          </a:p>
        </p:txBody>
      </p:sp>
      <p:sp>
        <p:nvSpPr>
          <p:cNvPr id="1259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US" dirty="0" smtClean="0"/>
              <a:t>Simple sugars containing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0)</a:t>
            </a:r>
            <a:r>
              <a:rPr lang="en-US" baseline="-25000" dirty="0" smtClean="0"/>
              <a:t>n</a:t>
            </a:r>
          </a:p>
          <a:p>
            <a:endParaRPr lang="en-US" baseline="-250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Disaccharides </a:t>
            </a:r>
          </a:p>
        </p:txBody>
      </p:sp>
      <p:sp>
        <p:nvSpPr>
          <p:cNvPr id="1269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Too large to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Polysaccharides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 of </a:t>
            </a:r>
            <a:r>
              <a:rPr lang="en-US" dirty="0" smtClean="0"/>
              <a:t>simple sugars, e.g.,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smtClean="0"/>
              <a:t>very soluble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</a:p>
        </p:txBody>
      </p:sp>
      <p:sp>
        <p:nvSpPr>
          <p:cNvPr id="1290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8013" cy="4943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Contain C, H, O (less than in carbohydrates), and sometimes 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Main types: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Eicosanoids</a:t>
            </a: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Triglycerides</a:t>
            </a:r>
          </a:p>
        </p:txBody>
      </p:sp>
      <p:sp>
        <p:nvSpPr>
          <p:cNvPr id="130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Neutral fats</a:t>
            </a:r>
          </a:p>
          <a:p>
            <a:pPr lvl="1"/>
            <a:r>
              <a:rPr lang="en-US" dirty="0" smtClean="0"/>
              <a:t>____________________________ and </a:t>
            </a:r>
            <a:r>
              <a:rPr lang="en-US" dirty="0" smtClean="0"/>
              <a:t>liquid oils</a:t>
            </a:r>
          </a:p>
          <a:p>
            <a:r>
              <a:rPr lang="en-US" dirty="0" smtClean="0"/>
              <a:t>Composed of </a:t>
            </a:r>
            <a:r>
              <a:rPr lang="en-US" dirty="0" smtClean="0"/>
              <a:t>__________________________________ bonded </a:t>
            </a:r>
            <a:r>
              <a:rPr lang="en-US" dirty="0" smtClean="0"/>
              <a:t>to a glycerol molecule</a:t>
            </a:r>
          </a:p>
          <a:p>
            <a:r>
              <a:rPr lang="en-US" dirty="0" smtClean="0"/>
              <a:t>Main functions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Saturation of Fatty Acids</a:t>
            </a:r>
          </a:p>
        </p:txBody>
      </p:sp>
      <p:sp>
        <p:nvSpPr>
          <p:cNvPr id="132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________________________________ fatty </a:t>
            </a:r>
            <a:r>
              <a:rPr lang="en-US" dirty="0" smtClean="0"/>
              <a:t>acids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Single bonds between C atoms; maximum number of 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Solid animal fats, e.g., butter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________________________________fatty </a:t>
            </a:r>
            <a:r>
              <a:rPr lang="en-US" dirty="0" smtClean="0"/>
              <a:t>acids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or more double bonds between C atoms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Plant oils, e.g., olive oil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Phospholipids</a:t>
            </a:r>
          </a:p>
        </p:txBody>
      </p:sp>
      <p:sp>
        <p:nvSpPr>
          <p:cNvPr id="133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 triglycerides: </a:t>
            </a:r>
          </a:p>
          <a:p>
            <a:pPr lvl="1"/>
            <a:r>
              <a:rPr lang="en-US" dirty="0" smtClean="0"/>
              <a:t>Glycerol + two fatty acids and a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“Head” and “tail” regions have different properties </a:t>
            </a:r>
          </a:p>
          <a:p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 smtClean="0"/>
              <a:t>in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Steroids</a:t>
            </a:r>
          </a:p>
        </p:txBody>
      </p:sp>
      <p:sp>
        <p:nvSpPr>
          <p:cNvPr id="134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r>
              <a:rPr lang="en-US" dirty="0" smtClean="0"/>
              <a:t>Steroids—interlocking four-ring structure</a:t>
            </a:r>
          </a:p>
          <a:p>
            <a:r>
              <a:rPr lang="en-US" dirty="0" smtClean="0"/>
              <a:t>______________________________ , </a:t>
            </a:r>
            <a:r>
              <a:rPr lang="en-US" dirty="0" smtClean="0"/>
              <a:t>vitamin D, steroid hormones, and bile salts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67000" y="1405351"/>
            <a:ext cx="6172200" cy="5058949"/>
          </a:xfrm>
          <a:noFill/>
        </p:spPr>
      </p:pic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Models of the Atom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Planetary model</a:t>
            </a:r>
            <a:r>
              <a:rPr lang="en-US" dirty="0" smtClean="0"/>
              <a:t>—________________________, </a:t>
            </a:r>
            <a:r>
              <a:rPr lang="en-US" dirty="0" smtClean="0"/>
              <a:t>outdated model</a:t>
            </a:r>
          </a:p>
          <a:p>
            <a:pPr lvl="1"/>
            <a:r>
              <a:rPr lang="en-US" dirty="0" smtClean="0"/>
              <a:t>Incorrectly depicts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Useful </a:t>
            </a:r>
            <a:r>
              <a:rPr lang="en-US" dirty="0" smtClean="0"/>
              <a:t>for illustrations (as in the text)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Lipids in the Body</a:t>
            </a:r>
          </a:p>
        </p:txBody>
      </p:sp>
      <p:sp>
        <p:nvSpPr>
          <p:cNvPr id="135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fat-soluble vitamins</a:t>
            </a:r>
          </a:p>
          <a:p>
            <a:pPr lvl="1"/>
            <a:r>
              <a:rPr lang="en-US" dirty="0" smtClean="0"/>
              <a:t>Vitamins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Lipoproteins</a:t>
            </a:r>
          </a:p>
          <a:p>
            <a:pPr lvl="1"/>
            <a:r>
              <a:rPr lang="en-US" dirty="0" smtClean="0"/>
              <a:t>_____________________________________ in </a:t>
            </a:r>
            <a:r>
              <a:rPr lang="en-US" dirty="0" smtClean="0"/>
              <a:t>the blood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Elements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dirty="0" smtClean="0"/>
              <a:t>_______________________ = </a:t>
            </a:r>
            <a:r>
              <a:rPr lang="en-US" dirty="0" smtClean="0"/>
              <a:t>number </a:t>
            </a:r>
            <a:r>
              <a:rPr lang="en-US" dirty="0" smtClean="0"/>
              <a:t>of__________________________ in </a:t>
            </a:r>
            <a:r>
              <a:rPr lang="en-US" dirty="0" smtClean="0"/>
              <a:t>nucleus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Elements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number = mass of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Mass </a:t>
            </a:r>
            <a:r>
              <a:rPr lang="en-US" dirty="0" smtClean="0"/>
              <a:t>numbers of atoms of an element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 are </a:t>
            </a:r>
            <a:r>
              <a:rPr lang="en-US" dirty="0" smtClean="0"/>
              <a:t>structural variations of elements that differ in the number of neutrons they contain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Elements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dirty="0" smtClean="0"/>
              <a:t>____________________________ = </a:t>
            </a:r>
            <a:r>
              <a:rPr lang="en-US" dirty="0" smtClean="0"/>
              <a:t>average of </a:t>
            </a:r>
            <a:r>
              <a:rPr lang="en-US" dirty="0" smtClean="0"/>
              <a:t>_______________________________ of </a:t>
            </a:r>
            <a:r>
              <a:rPr lang="en-US" dirty="0" smtClean="0"/>
              <a:t>all isotopes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 and Compounds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Most atoms combine chemically with other atoms to form molecules and compounds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two or more atoms bonded together (e.g., H</a:t>
            </a:r>
            <a:r>
              <a:rPr lang="en-US" baseline="-25000" dirty="0" smtClean="0"/>
              <a:t>2</a:t>
            </a:r>
            <a:r>
              <a:rPr lang="en-US" dirty="0" smtClean="0"/>
              <a:t> or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two or more different kinds of atoms bonded together (e.g.,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1101</Words>
  <Application>Microsoft Office PowerPoint</Application>
  <PresentationFormat>On-screen Show (4:3)</PresentationFormat>
  <Paragraphs>291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Atomic Structure</vt:lpstr>
      <vt:lpstr>Atomic Structure</vt:lpstr>
      <vt:lpstr>Atomic Structure</vt:lpstr>
      <vt:lpstr>Models of the Atom</vt:lpstr>
      <vt:lpstr>Models of the Atom</vt:lpstr>
      <vt:lpstr>Identifying Elements</vt:lpstr>
      <vt:lpstr>Identifying Elements</vt:lpstr>
      <vt:lpstr>Identifying Elements</vt:lpstr>
      <vt:lpstr>Molecules and Compounds</vt:lpstr>
      <vt:lpstr>Mixtures </vt:lpstr>
      <vt:lpstr>Solutions </vt:lpstr>
      <vt:lpstr>Colloids</vt:lpstr>
      <vt:lpstr>Suspensions</vt:lpstr>
      <vt:lpstr>Chemical Bonds</vt:lpstr>
      <vt:lpstr>Chemically Inert Elements</vt:lpstr>
      <vt:lpstr>Chemically Reactive Elements</vt:lpstr>
      <vt:lpstr>Types of Chemical Bonds</vt:lpstr>
      <vt:lpstr>Ionic Bonds</vt:lpstr>
      <vt:lpstr>Formation of an Ionic Bond</vt:lpstr>
      <vt:lpstr>Covalent Bonds</vt:lpstr>
      <vt:lpstr>Covalent Bonds</vt:lpstr>
      <vt:lpstr>Covalent Bonds</vt:lpstr>
      <vt:lpstr>Hydrogen Bonds</vt:lpstr>
      <vt:lpstr>Chemical Reactions</vt:lpstr>
      <vt:lpstr>Patterns of Chemical Reactions</vt:lpstr>
      <vt:lpstr>Synthesis Reactions</vt:lpstr>
      <vt:lpstr>Decomposition Reactions</vt:lpstr>
      <vt:lpstr>Exchange Reactions</vt:lpstr>
      <vt:lpstr>Oxidation-Reduction (Redox) Reactions</vt:lpstr>
      <vt:lpstr>Chemical Reactions</vt:lpstr>
      <vt:lpstr>Factors Influencing Rate of Chemical Reactions</vt:lpstr>
      <vt:lpstr>Factors Influencing Rate of Chemical Reactions</vt:lpstr>
      <vt:lpstr>Classes of Compounds</vt:lpstr>
      <vt:lpstr>Water</vt:lpstr>
      <vt:lpstr>Acid-Base Concentration </vt:lpstr>
      <vt:lpstr>pH: Acid-Base Concentration</vt:lpstr>
      <vt:lpstr>pH: Acid-Base Concentration</vt:lpstr>
      <vt:lpstr>Acid-Base Homeostasis</vt:lpstr>
      <vt:lpstr>Organic Compounds</vt:lpstr>
      <vt:lpstr>Organic Compounds</vt:lpstr>
      <vt:lpstr>Carbohydrates</vt:lpstr>
      <vt:lpstr>Monosaccharides</vt:lpstr>
      <vt:lpstr>Disaccharides </vt:lpstr>
      <vt:lpstr>Polysaccharides</vt:lpstr>
      <vt:lpstr>Lipids</vt:lpstr>
      <vt:lpstr>Triglycerides</vt:lpstr>
      <vt:lpstr>Saturation of Fatty Acids</vt:lpstr>
      <vt:lpstr>Phospholipids</vt:lpstr>
      <vt:lpstr>Steroids</vt:lpstr>
      <vt:lpstr>Other Lipids in the Body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</dc:title>
  <dc:creator>bawargo</dc:creator>
  <cp:keywords>ch2, chemistry, through lipids</cp:keywords>
  <cp:lastModifiedBy>bawargo</cp:lastModifiedBy>
  <cp:revision>1</cp:revision>
  <dcterms:created xsi:type="dcterms:W3CDTF">2010-08-19T15:52:49Z</dcterms:created>
  <dcterms:modified xsi:type="dcterms:W3CDTF">2010-08-19T15:53:56Z</dcterms:modified>
</cp:coreProperties>
</file>