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3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8D17-96F2-4484-89FC-40E242F56959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D03C-2997-463E-928D-A253588DB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8D17-96F2-4484-89FC-40E242F56959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D03C-2997-463E-928D-A253588DB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8D17-96F2-4484-89FC-40E242F56959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D03C-2997-463E-928D-A253588DB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8D17-96F2-4484-89FC-40E242F56959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D03C-2997-463E-928D-A253588DB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8D17-96F2-4484-89FC-40E242F56959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D03C-2997-463E-928D-A253588DB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8D17-96F2-4484-89FC-40E242F56959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D03C-2997-463E-928D-A253588DB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8D17-96F2-4484-89FC-40E242F56959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D03C-2997-463E-928D-A253588DB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8D17-96F2-4484-89FC-40E242F56959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D03C-2997-463E-928D-A253588DB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8D17-96F2-4484-89FC-40E242F56959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D03C-2997-463E-928D-A253588DB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8D17-96F2-4484-89FC-40E242F56959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D03C-2997-463E-928D-A253588DB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8D17-96F2-4484-89FC-40E242F56959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D03C-2997-463E-928D-A253588DB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98D17-96F2-4484-89FC-40E242F56959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7D03C-2997-463E-928D-A253588DB0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Proteins</a:t>
            </a:r>
          </a:p>
        </p:txBody>
      </p:sp>
      <p:sp>
        <p:nvSpPr>
          <p:cNvPr id="13619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Polymers of amino acids (20 types)</a:t>
            </a:r>
          </a:p>
          <a:p>
            <a:pPr lvl="1"/>
            <a:r>
              <a:rPr lang="en-US" dirty="0" smtClean="0"/>
              <a:t>Joined by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Contain </a:t>
            </a:r>
            <a:r>
              <a:rPr lang="en-US" dirty="0" smtClean="0"/>
              <a:t>C, H, O, N, and sometimes S and 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Mechanism of Enzyme Action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Enzyme binds with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__________________________________ is </a:t>
            </a:r>
            <a:r>
              <a:rPr lang="en-US" dirty="0" smtClean="0"/>
              <a:t>formed at a lower activation energy</a:t>
            </a:r>
          </a:p>
          <a:p>
            <a:endParaRPr lang="en-US" dirty="0" smtClean="0"/>
          </a:p>
          <a:p>
            <a:r>
              <a:rPr lang="en-US" dirty="0" smtClean="0"/>
              <a:t>Product is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Nucleic Acids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Composed of carbon, oxygen, hydrogen, nitrogen, and phosphorus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Their structural unit is the </a:t>
            </a:r>
            <a:r>
              <a:rPr lang="en-US" dirty="0" smtClean="0"/>
              <a:t>_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composed of </a:t>
            </a:r>
            <a:r>
              <a:rPr lang="en-US" dirty="0" smtClean="0"/>
              <a:t>_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dirty="0" smtClean="0"/>
              <a:t>_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Nucleic Acids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__________________________________ contribute </a:t>
            </a:r>
            <a:r>
              <a:rPr lang="en-US" dirty="0"/>
              <a:t>to nucleotide structure –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adenine (A),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guanine (G),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cytosine (C),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thymine (T), 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/>
              <a:t>uracil</a:t>
            </a:r>
            <a:r>
              <a:rPr lang="en-US" dirty="0"/>
              <a:t> (U)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Two major classes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Deoxyribonucleic Acid (DNA)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391400" cy="5029200"/>
          </a:xfrm>
        </p:spPr>
        <p:txBody>
          <a:bodyPr/>
          <a:lstStyle/>
          <a:p>
            <a:r>
              <a:rPr lang="en-US" sz="2400" dirty="0" smtClean="0"/>
              <a:t>____________________________________________molecule </a:t>
            </a:r>
            <a:r>
              <a:rPr lang="en-US" sz="2400" dirty="0" smtClean="0"/>
              <a:t>found in the </a:t>
            </a:r>
            <a:r>
              <a:rPr lang="en-US" sz="2400" dirty="0" smtClean="0"/>
              <a:t>__________________________ </a:t>
            </a:r>
            <a:r>
              <a:rPr lang="en-US" sz="2400" dirty="0" smtClean="0"/>
              <a:t>of the cell</a:t>
            </a:r>
          </a:p>
          <a:p>
            <a:endParaRPr lang="en-US" sz="2400" dirty="0" smtClean="0"/>
          </a:p>
          <a:p>
            <a:r>
              <a:rPr lang="en-US" sz="2400" dirty="0" smtClean="0"/>
              <a:t>Replicates itself before the cell divides, ensuring genetic continuity</a:t>
            </a:r>
          </a:p>
          <a:p>
            <a:endParaRPr lang="en-US" sz="2400" dirty="0" smtClean="0"/>
          </a:p>
          <a:p>
            <a:r>
              <a:rPr lang="en-US" sz="2400" dirty="0" smtClean="0"/>
              <a:t>Provides </a:t>
            </a:r>
            <a:r>
              <a:rPr lang="en-US" sz="2400" dirty="0" smtClean="0"/>
              <a:t>_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Ribonucleic Acid (RNA)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_____________________________________ </a:t>
            </a:r>
            <a:r>
              <a:rPr lang="en-US" dirty="0"/>
              <a:t>molecule found in both the nucleus and </a:t>
            </a:r>
            <a:r>
              <a:rPr lang="en-US" dirty="0" smtClean="0"/>
              <a:t>_</a:t>
            </a:r>
            <a:endParaRPr lang="en-US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Uses the nitrogenous base </a:t>
            </a:r>
            <a:r>
              <a:rPr lang="en-US" dirty="0" smtClean="0"/>
              <a:t>_______________ instead </a:t>
            </a:r>
            <a:r>
              <a:rPr lang="en-US" dirty="0"/>
              <a:t>of thymine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Three varieties of RNA: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  <a:endParaRPr lang="en-US" dirty="0"/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  <a:endParaRPr lang="en-US" dirty="0"/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Adenosine Triphosphate (ATP)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315200" cy="4530725"/>
          </a:xfrm>
        </p:spPr>
        <p:txBody>
          <a:bodyPr/>
          <a:lstStyle/>
          <a:p>
            <a:r>
              <a:rPr lang="en-US" dirty="0" smtClean="0"/>
              <a:t>Source of immediately usable </a:t>
            </a:r>
            <a:r>
              <a:rPr lang="en-US" dirty="0" smtClean="0"/>
              <a:t>_______________________________ for </a:t>
            </a:r>
            <a:r>
              <a:rPr lang="en-US" dirty="0" smtClean="0"/>
              <a:t>the cell</a:t>
            </a:r>
          </a:p>
          <a:p>
            <a:endParaRPr lang="en-US" dirty="0" smtClean="0"/>
          </a:p>
          <a:p>
            <a:r>
              <a:rPr lang="en-US" dirty="0" smtClean="0"/>
              <a:t>Adenine-containing RNA nucleotide with </a:t>
            </a:r>
            <a:r>
              <a:rPr lang="en-US" dirty="0" smtClean="0"/>
              <a:t>_</a:t>
            </a:r>
            <a:endParaRPr lang="en-US" dirty="0" smtClean="0"/>
          </a:p>
        </p:txBody>
      </p:sp>
      <p:sp>
        <p:nvSpPr>
          <p:cNvPr id="151557" name="TextBox 4"/>
          <p:cNvSpPr txBox="1">
            <a:spLocks noChangeArrowheads="1"/>
          </p:cNvSpPr>
          <p:nvPr/>
        </p:nvSpPr>
        <p:spPr bwMode="auto">
          <a:xfrm>
            <a:off x="5105400" y="6488113"/>
            <a:ext cx="3786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End Chapter Two.  Start Chapter Three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Cell Theory</a:t>
            </a:r>
          </a:p>
        </p:txBody>
      </p:sp>
      <p:sp>
        <p:nvSpPr>
          <p:cNvPr id="15257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cell is the smallest </a:t>
            </a:r>
            <a:r>
              <a:rPr lang="en-US" dirty="0" smtClean="0"/>
              <a:t>__________________________ and __________________________ </a:t>
            </a:r>
            <a:r>
              <a:rPr lang="en-US" dirty="0" smtClean="0"/>
              <a:t>living unit </a:t>
            </a:r>
          </a:p>
          <a:p>
            <a:r>
              <a:rPr lang="en-US" dirty="0" err="1" smtClean="0"/>
              <a:t>Organismal</a:t>
            </a:r>
            <a:r>
              <a:rPr lang="en-US" dirty="0" smtClean="0"/>
              <a:t> functions depend on individual and collective cell functions</a:t>
            </a:r>
          </a:p>
          <a:p>
            <a:r>
              <a:rPr lang="en-US" dirty="0" smtClean="0"/>
              <a:t>Biochemical activities of cells are dictated by their specific </a:t>
            </a:r>
            <a:r>
              <a:rPr lang="en-US" dirty="0" err="1" smtClean="0"/>
              <a:t>subcellular</a:t>
            </a:r>
            <a:r>
              <a:rPr lang="en-US" dirty="0" smtClean="0"/>
              <a:t> structures</a:t>
            </a:r>
          </a:p>
          <a:p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Cell Diversity</a:t>
            </a:r>
          </a:p>
        </p:txBody>
      </p:sp>
      <p:sp>
        <p:nvSpPr>
          <p:cNvPr id="15360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r>
              <a:rPr lang="en-US" dirty="0" smtClean="0"/>
              <a:t>Over 200 different types of human cells</a:t>
            </a:r>
          </a:p>
          <a:p>
            <a:endParaRPr lang="en-US" dirty="0" smtClean="0"/>
          </a:p>
          <a:p>
            <a:r>
              <a:rPr lang="en-US" dirty="0" smtClean="0"/>
              <a:t>Types </a:t>
            </a:r>
            <a:r>
              <a:rPr lang="en-US" dirty="0" smtClean="0"/>
              <a:t>differ in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Generalized Cell</a:t>
            </a:r>
          </a:p>
        </p:txBody>
      </p:sp>
      <p:sp>
        <p:nvSpPr>
          <p:cNvPr id="15462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All cells have some </a:t>
            </a:r>
            <a:r>
              <a:rPr lang="en-US" dirty="0" smtClean="0"/>
              <a:t>________________________________ and </a:t>
            </a:r>
            <a:r>
              <a:rPr lang="en-US" dirty="0" smtClean="0"/>
              <a:t>functions</a:t>
            </a:r>
          </a:p>
          <a:p>
            <a:r>
              <a:rPr lang="en-US" dirty="0" smtClean="0"/>
              <a:t> Human cells have three basic parts: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2"/>
            <a:r>
              <a:rPr lang="en-US" dirty="0" smtClean="0"/>
              <a:t>flexible outer boundary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2"/>
            <a:r>
              <a:rPr lang="en-US" dirty="0" smtClean="0"/>
              <a:t>intracellular fluid containing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2"/>
            <a:r>
              <a:rPr lang="en-US" dirty="0" smtClean="0"/>
              <a:t>control center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Plasma Membrane</a:t>
            </a:r>
          </a:p>
        </p:txBody>
      </p:sp>
      <p:sp>
        <p:nvSpPr>
          <p:cNvPr id="15667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Double </a:t>
            </a:r>
            <a:r>
              <a:rPr lang="en-US" dirty="0" smtClean="0"/>
              <a:t>layer of lipids and proteins in a constantly changing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smtClean="0"/>
              <a:t>Plays a dynamic role in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Separates </a:t>
            </a:r>
            <a:r>
              <a:rPr lang="en-US" dirty="0" smtClean="0"/>
              <a:t>intracellular fluid (ICF) from extracellular fluid (ECF)</a:t>
            </a:r>
          </a:p>
          <a:p>
            <a:pPr lvl="1"/>
            <a:r>
              <a:rPr lang="en-US" dirty="0" smtClean="0"/>
              <a:t>Interstitial fluid (IF) = ECF that surrounds cells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Primary Structure of Protein</a:t>
            </a:r>
          </a:p>
        </p:txBody>
      </p:sp>
      <p:sp>
        <p:nvSpPr>
          <p:cNvPr id="138243" name="Content Placeholder 1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24000"/>
          </a:xfrm>
        </p:spPr>
        <p:txBody>
          <a:bodyPr/>
          <a:lstStyle/>
          <a:p>
            <a:r>
              <a:rPr lang="en-US" dirty="0" smtClean="0"/>
              <a:t>The order in which the </a:t>
            </a:r>
            <a:r>
              <a:rPr lang="en-US" dirty="0" smtClean="0"/>
              <a:t>_</a:t>
            </a: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Membrane Proteins</a:t>
            </a:r>
          </a:p>
        </p:txBody>
      </p:sp>
      <p:sp>
        <p:nvSpPr>
          <p:cNvPr id="15974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Firmly inserted into the membrane (most are </a:t>
            </a:r>
            <a:r>
              <a:rPr lang="en-US" dirty="0" err="1" smtClean="0"/>
              <a:t>transmembrane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Functions: </a:t>
            </a:r>
          </a:p>
          <a:p>
            <a:pPr lvl="2"/>
            <a:r>
              <a:rPr lang="en-US" dirty="0" smtClean="0"/>
              <a:t>_______________________________ proteins </a:t>
            </a:r>
            <a:r>
              <a:rPr lang="en-US" dirty="0" smtClean="0"/>
              <a:t>(channels and carriers), enzymes, or receptors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Membrane Proteins</a:t>
            </a:r>
          </a:p>
        </p:txBody>
      </p:sp>
      <p:sp>
        <p:nvSpPr>
          <p:cNvPr id="16077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0375" y="1524000"/>
            <a:ext cx="8228013" cy="4800600"/>
          </a:xfrm>
        </p:spPr>
        <p:txBody>
          <a:bodyPr/>
          <a:lstStyle/>
          <a:p>
            <a:r>
              <a:rPr lang="en-US" dirty="0" smtClean="0"/>
              <a:t>_____________________________ proteins</a:t>
            </a:r>
            <a:endParaRPr lang="en-US" dirty="0" smtClean="0"/>
          </a:p>
          <a:p>
            <a:pPr lvl="1"/>
            <a:r>
              <a:rPr lang="en-US" dirty="0" smtClean="0"/>
              <a:t>Loosely attached to integral proteins </a:t>
            </a:r>
          </a:p>
          <a:p>
            <a:pPr lvl="1"/>
            <a:r>
              <a:rPr lang="en-US" dirty="0" smtClean="0"/>
              <a:t>Include filaments on intracellular surface and </a:t>
            </a:r>
            <a:r>
              <a:rPr lang="en-US" dirty="0" err="1" smtClean="0"/>
              <a:t>glycoproteins</a:t>
            </a:r>
            <a:r>
              <a:rPr lang="en-US" dirty="0" smtClean="0"/>
              <a:t> on extracellular surface</a:t>
            </a:r>
          </a:p>
          <a:p>
            <a:pPr lvl="1"/>
            <a:r>
              <a:rPr lang="en-US" dirty="0" smtClean="0"/>
              <a:t>Functions: </a:t>
            </a:r>
          </a:p>
          <a:p>
            <a:pPr lvl="2"/>
            <a:r>
              <a:rPr lang="en-US" dirty="0" smtClean="0"/>
              <a:t>___________________________________, </a:t>
            </a:r>
            <a:r>
              <a:rPr lang="en-US" dirty="0" smtClean="0"/>
              <a:t>motor proteins, cell-to-cell links, provide support on intracellular surface, and form part of </a:t>
            </a:r>
            <a:r>
              <a:rPr lang="en-US" dirty="0" err="1" smtClean="0"/>
              <a:t>glycocalyx</a:t>
            </a: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 of Membrane Proteins</a:t>
            </a:r>
          </a:p>
        </p:txBody>
      </p:sp>
      <p:sp>
        <p:nvSpPr>
          <p:cNvPr id="16179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Font typeface="Times" pitchFamily="18" charset="0"/>
              <a:buAutoNum type="arabicPeriod"/>
            </a:pPr>
            <a:r>
              <a:rPr lang="en-US" dirty="0" smtClean="0"/>
              <a:t> </a:t>
            </a:r>
            <a:endParaRPr lang="en-US" dirty="0" smtClean="0"/>
          </a:p>
          <a:p>
            <a:pPr marL="571500" indent="-571500">
              <a:buFont typeface="Times" pitchFamily="18" charset="0"/>
              <a:buAutoNum type="arabicPeriod"/>
            </a:pPr>
            <a:endParaRPr lang="en-US" dirty="0" smtClean="0"/>
          </a:p>
          <a:p>
            <a:pPr marL="571500" indent="-571500">
              <a:buFont typeface="Times" pitchFamily="18" charset="0"/>
              <a:buAutoNum type="arabicPeriod"/>
            </a:pPr>
            <a:r>
              <a:rPr lang="en-US" dirty="0" smtClean="0"/>
              <a:t>Receptors </a:t>
            </a:r>
            <a:r>
              <a:rPr lang="en-US" dirty="0" smtClean="0"/>
              <a:t>for </a:t>
            </a:r>
            <a:r>
              <a:rPr lang="en-US" dirty="0" smtClean="0"/>
              <a:t>_</a:t>
            </a:r>
            <a:endParaRPr lang="en-US" dirty="0" smtClean="0"/>
          </a:p>
          <a:p>
            <a:pPr marL="571500" indent="-571500">
              <a:buFont typeface="Times" pitchFamily="18" charset="0"/>
              <a:buAutoNum type="arabicPeriod"/>
            </a:pPr>
            <a:endParaRPr lang="en-US" dirty="0" smtClean="0"/>
          </a:p>
          <a:p>
            <a:pPr marL="571500" indent="-571500">
              <a:buFont typeface="Times" pitchFamily="18" charset="0"/>
              <a:buAutoNum type="arabicPeriod"/>
            </a:pPr>
            <a:r>
              <a:rPr lang="en-US" dirty="0" smtClean="0"/>
              <a:t>Attachment </a:t>
            </a:r>
            <a:r>
              <a:rPr lang="en-US" dirty="0" smtClean="0"/>
              <a:t>to cytoskeleton and extracellular matrix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 of Membrane Proteins</a:t>
            </a:r>
          </a:p>
        </p:txBody>
      </p:sp>
      <p:sp>
        <p:nvSpPr>
          <p:cNvPr id="16589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Font typeface="Times" pitchFamily="18" charset="0"/>
              <a:buAutoNum type="arabicPeriod" startAt="4"/>
            </a:pPr>
            <a:r>
              <a:rPr lang="en-US" dirty="0" smtClean="0"/>
              <a:t> </a:t>
            </a:r>
            <a:endParaRPr lang="en-US" dirty="0" smtClean="0"/>
          </a:p>
          <a:p>
            <a:pPr marL="571500" indent="-571500">
              <a:buFont typeface="Times" pitchFamily="18" charset="0"/>
              <a:buAutoNum type="arabicPeriod" startAt="4"/>
            </a:pPr>
            <a:endParaRPr lang="en-US" dirty="0" smtClean="0"/>
          </a:p>
          <a:p>
            <a:pPr marL="571500" indent="-571500">
              <a:buFont typeface="Times" pitchFamily="18" charset="0"/>
              <a:buAutoNum type="arabicPeriod" startAt="4"/>
            </a:pPr>
            <a:r>
              <a:rPr lang="en-US" dirty="0" smtClean="0"/>
              <a:t> </a:t>
            </a:r>
            <a:endParaRPr lang="en-US" dirty="0" smtClean="0"/>
          </a:p>
          <a:p>
            <a:pPr marL="571500" indent="-571500">
              <a:buFont typeface="Times" pitchFamily="18" charset="0"/>
              <a:buAutoNum type="arabicPeriod" startAt="4"/>
            </a:pPr>
            <a:endParaRPr lang="en-US" dirty="0" smtClean="0"/>
          </a:p>
          <a:p>
            <a:pPr marL="571500" indent="-571500">
              <a:buFont typeface="Times" pitchFamily="18" charset="0"/>
              <a:buAutoNum type="arabicPeriod" startAt="4"/>
            </a:pPr>
            <a:r>
              <a:rPr lang="en-US" dirty="0" smtClean="0"/>
              <a:t>Cell-cell </a:t>
            </a:r>
            <a:r>
              <a:rPr lang="en-US" dirty="0" smtClean="0"/>
              <a:t>recognition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Membrane Junctions</a:t>
            </a:r>
          </a:p>
        </p:txBody>
      </p:sp>
      <p:sp>
        <p:nvSpPr>
          <p:cNvPr id="16998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Three types: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Membrane Junctions: Tight Junctions</a:t>
            </a:r>
          </a:p>
        </p:txBody>
      </p:sp>
      <p:sp>
        <p:nvSpPr>
          <p:cNvPr id="17101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7848600" cy="4525963"/>
          </a:xfrm>
        </p:spPr>
        <p:txBody>
          <a:bodyPr/>
          <a:lstStyle/>
          <a:p>
            <a:r>
              <a:rPr lang="en-US" dirty="0" smtClean="0"/>
              <a:t>Prevent </a:t>
            </a:r>
            <a:r>
              <a:rPr lang="en-US" dirty="0" smtClean="0"/>
              <a:t>___________________and </a:t>
            </a:r>
            <a:r>
              <a:rPr lang="en-US" dirty="0" smtClean="0"/>
              <a:t>most molecules from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Membrane Junctions: Desmosomes</a:t>
            </a:r>
          </a:p>
        </p:txBody>
      </p:sp>
      <p:sp>
        <p:nvSpPr>
          <p:cNvPr id="17203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7848600" cy="4525963"/>
          </a:xfrm>
        </p:spPr>
        <p:txBody>
          <a:bodyPr/>
          <a:lstStyle/>
          <a:p>
            <a:r>
              <a:rPr lang="en-US" dirty="0" smtClean="0"/>
              <a:t>“Rivets” or </a:t>
            </a:r>
            <a:r>
              <a:rPr lang="en-US" dirty="0" smtClean="0"/>
              <a:t>____________________________ that _</a:t>
            </a: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Membrane Junctions: Gap Junctions</a:t>
            </a:r>
          </a:p>
        </p:txBody>
      </p:sp>
      <p:sp>
        <p:nvSpPr>
          <p:cNvPr id="17305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err="1" smtClean="0"/>
              <a:t>Transmembrane</a:t>
            </a:r>
            <a:r>
              <a:rPr lang="en-US" dirty="0" smtClean="0"/>
              <a:t> proteins </a:t>
            </a:r>
            <a:r>
              <a:rPr lang="en-US" dirty="0" smtClean="0"/>
              <a:t>_____________________________________ that </a:t>
            </a:r>
            <a:r>
              <a:rPr lang="en-US" dirty="0" smtClean="0"/>
              <a:t>allow small molecules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 smtClean="0"/>
              <a:t>spread of ions between cardiac or smooth muscle cells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Membrane Transport</a:t>
            </a:r>
          </a:p>
        </p:txBody>
      </p:sp>
      <p:sp>
        <p:nvSpPr>
          <p:cNvPr id="17408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Plasma membranes are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 smtClean="0"/>
              <a:t>molecules easily pass through the membrane; others do not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Membrane Transport</a:t>
            </a:r>
          </a:p>
        </p:txBody>
      </p:sp>
      <p:sp>
        <p:nvSpPr>
          <p:cNvPr id="17510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No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r>
              <a:rPr lang="en-US" dirty="0" smtClean="0"/>
              <a:t>Substance moves down its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smtClean="0"/>
              <a:t>Active processes</a:t>
            </a:r>
          </a:p>
          <a:p>
            <a:pPr lvl="1"/>
            <a:r>
              <a:rPr lang="en-US" dirty="0" smtClean="0"/>
              <a:t>Energy </a:t>
            </a:r>
            <a:r>
              <a:rPr lang="en-US" dirty="0" smtClean="0"/>
              <a:t>________________________ required</a:t>
            </a:r>
            <a:endParaRPr lang="en-US" dirty="0" smtClean="0"/>
          </a:p>
          <a:p>
            <a:pPr lvl="1"/>
            <a:r>
              <a:rPr lang="en-US" dirty="0" smtClean="0"/>
              <a:t>Occurs only in </a:t>
            </a:r>
            <a:r>
              <a:rPr lang="en-US" dirty="0" smtClean="0"/>
              <a:t>_____________________________ membranes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Secondary Structure of Protein</a:t>
            </a:r>
          </a:p>
        </p:txBody>
      </p:sp>
      <p:sp>
        <p:nvSpPr>
          <p:cNvPr id="139267" name="Content Placeholder 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62200"/>
          </a:xfrm>
        </p:spPr>
        <p:txBody>
          <a:bodyPr/>
          <a:lstStyle/>
          <a:p>
            <a:r>
              <a:rPr lang="en-US" dirty="0" smtClean="0"/>
              <a:t>The shapes that the </a:t>
            </a:r>
            <a:r>
              <a:rPr lang="en-US" dirty="0" smtClean="0"/>
              <a:t>_____________________________ takes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Passive Processes</a:t>
            </a:r>
          </a:p>
        </p:txBody>
      </p:sp>
      <p:sp>
        <p:nvSpPr>
          <p:cNvPr id="17613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Simple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Carrier-mediated </a:t>
            </a:r>
            <a:r>
              <a:rPr lang="en-US" dirty="0" smtClean="0"/>
              <a:t>facilitated diffusion</a:t>
            </a:r>
          </a:p>
          <a:p>
            <a:endParaRPr lang="en-US" dirty="0" smtClean="0"/>
          </a:p>
          <a:p>
            <a:r>
              <a:rPr lang="en-US" dirty="0" smtClean="0"/>
              <a:t>Channel-mediated </a:t>
            </a:r>
            <a:r>
              <a:rPr lang="en-US" dirty="0" smtClean="0"/>
              <a:t>facilitated diffusion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Passive Processes: Simple Diffusion</a:t>
            </a:r>
          </a:p>
        </p:txBody>
      </p:sp>
      <p:sp>
        <p:nvSpPr>
          <p:cNvPr id="17715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________________________________ (</a:t>
            </a:r>
            <a:r>
              <a:rPr lang="en-US" dirty="0" smtClean="0"/>
              <a:t>hydrophobic) substances diffuse directly through the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Passive Processes: Facilitated Diffusion</a:t>
            </a:r>
          </a:p>
        </p:txBody>
      </p:sp>
      <p:sp>
        <p:nvSpPr>
          <p:cNvPr id="17817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Certain </a:t>
            </a:r>
            <a:r>
              <a:rPr lang="en-US" dirty="0" smtClean="0"/>
              <a:t>_____________________________  </a:t>
            </a:r>
            <a:r>
              <a:rPr lang="en-US" dirty="0" smtClean="0"/>
              <a:t>molecules (e.g., glucose, amino acids, and ions) use </a:t>
            </a:r>
            <a:r>
              <a:rPr lang="en-US" dirty="0" smtClean="0"/>
              <a:t>____________________________ or </a:t>
            </a:r>
            <a:r>
              <a:rPr lang="en-US" dirty="0" smtClean="0"/>
              <a:t>channel proteins, both of which:</a:t>
            </a:r>
          </a:p>
          <a:p>
            <a:pPr lvl="1"/>
            <a:r>
              <a:rPr lang="en-US" dirty="0" smtClean="0"/>
              <a:t>Exhibit </a:t>
            </a:r>
            <a:r>
              <a:rPr lang="en-US" dirty="0" smtClean="0"/>
              <a:t>_________________________________ (</a:t>
            </a:r>
            <a:r>
              <a:rPr lang="en-US" dirty="0" smtClean="0"/>
              <a:t>selectivity)</a:t>
            </a:r>
          </a:p>
          <a:p>
            <a:pPr lvl="1"/>
            <a:r>
              <a:rPr lang="en-US" dirty="0" smtClean="0"/>
              <a:t>Are </a:t>
            </a:r>
            <a:r>
              <a:rPr lang="en-US" dirty="0" err="1" smtClean="0"/>
              <a:t>saturable</a:t>
            </a:r>
            <a:r>
              <a:rPr lang="en-US" dirty="0" smtClean="0"/>
              <a:t>; rate is determined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Can </a:t>
            </a:r>
            <a:r>
              <a:rPr lang="en-US" dirty="0" smtClean="0"/>
              <a:t>be regulated in terms of activity and quantity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Facilitated Diffusion Using Carrier Proteins</a:t>
            </a:r>
          </a:p>
        </p:txBody>
      </p:sp>
      <p:sp>
        <p:nvSpPr>
          <p:cNvPr id="17920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Transmembrane</a:t>
            </a:r>
            <a:r>
              <a:rPr lang="en-US" dirty="0" smtClean="0"/>
              <a:t> integral proteins transport </a:t>
            </a:r>
            <a:r>
              <a:rPr lang="en-US" dirty="0" smtClean="0"/>
              <a:t>___________________________________ (</a:t>
            </a:r>
            <a:r>
              <a:rPr lang="en-US" dirty="0" smtClean="0"/>
              <a:t>e.g., sugars and amino acids)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Binding </a:t>
            </a:r>
            <a:r>
              <a:rPr lang="en-US" dirty="0" smtClean="0"/>
              <a:t>of substrate causes </a:t>
            </a:r>
            <a:r>
              <a:rPr lang="en-US" dirty="0" smtClean="0"/>
              <a:t>___________________________________ in </a:t>
            </a:r>
            <a:r>
              <a:rPr lang="en-US" dirty="0" smtClean="0"/>
              <a:t>carrier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Facilitated Diffusion Using Channel Proteins</a:t>
            </a:r>
          </a:p>
        </p:txBody>
      </p:sp>
      <p:sp>
        <p:nvSpPr>
          <p:cNvPr id="18022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Aqueous channels formed by </a:t>
            </a:r>
            <a:r>
              <a:rPr lang="en-US" dirty="0" err="1" smtClean="0"/>
              <a:t>transmembrane</a:t>
            </a:r>
            <a:r>
              <a:rPr lang="en-US" dirty="0" smtClean="0"/>
              <a:t> proteins selectively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smtClean="0"/>
              <a:t>Two types: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2"/>
            <a:r>
              <a:rPr lang="en-US" dirty="0" smtClean="0"/>
              <a:t>Always open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2"/>
            <a:r>
              <a:rPr lang="en-US" dirty="0" smtClean="0"/>
              <a:t>Controlled by chemical or electrical signals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Passive Processes: Osmosis</a:t>
            </a:r>
          </a:p>
        </p:txBody>
      </p:sp>
      <p:sp>
        <p:nvSpPr>
          <p:cNvPr id="1812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Movement of </a:t>
            </a:r>
            <a:r>
              <a:rPr lang="en-US" dirty="0" smtClean="0"/>
              <a:t>____________________________ across </a:t>
            </a:r>
            <a:r>
              <a:rPr lang="en-US" dirty="0" smtClean="0"/>
              <a:t>a selectively permeable membrane </a:t>
            </a:r>
          </a:p>
          <a:p>
            <a:r>
              <a:rPr lang="en-US" dirty="0" smtClean="0"/>
              <a:t>Water diffuses through plasma membranes:</a:t>
            </a:r>
          </a:p>
          <a:p>
            <a:pPr lvl="1"/>
            <a:r>
              <a:rPr lang="en-US" dirty="0" smtClean="0"/>
              <a:t>Through the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r>
              <a:rPr lang="en-US" dirty="0" smtClean="0"/>
              <a:t>Through water channels called </a:t>
            </a:r>
            <a:r>
              <a:rPr lang="en-US" dirty="0" err="1" smtClean="0"/>
              <a:t>aquaporins</a:t>
            </a:r>
            <a:r>
              <a:rPr lang="en-US" dirty="0" smtClean="0"/>
              <a:t> (AQPs)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Passive Processes: Osmosis</a:t>
            </a:r>
          </a:p>
        </p:txBody>
      </p:sp>
      <p:sp>
        <p:nvSpPr>
          <p:cNvPr id="18227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Water concentration is determined by solute concentration because solute particles displace water molecules</a:t>
            </a:r>
          </a:p>
          <a:p>
            <a:endParaRPr lang="en-US" dirty="0" smtClean="0"/>
          </a:p>
          <a:p>
            <a:r>
              <a:rPr lang="en-US" dirty="0" smtClean="0"/>
              <a:t>When solutions of different </a:t>
            </a:r>
            <a:r>
              <a:rPr lang="en-US" dirty="0" err="1" smtClean="0"/>
              <a:t>osmolarity</a:t>
            </a:r>
            <a:r>
              <a:rPr lang="en-US" dirty="0" smtClean="0"/>
              <a:t> are </a:t>
            </a:r>
            <a:r>
              <a:rPr lang="en-US" dirty="0" smtClean="0"/>
              <a:t>____________________________________, </a:t>
            </a:r>
            <a:r>
              <a:rPr lang="en-US" dirty="0" smtClean="0"/>
              <a:t>osmosis occurs until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Tonicity</a:t>
            </a:r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Tonicity: The ability of a solution to cause a cell to shrink or swell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 solution with the same solute concentration as that of the </a:t>
            </a:r>
            <a:r>
              <a:rPr lang="en-US" dirty="0" err="1" smtClean="0"/>
              <a:t>cytosol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 solution having greater solute concentration than that of the </a:t>
            </a:r>
            <a:r>
              <a:rPr lang="en-US" dirty="0" err="1" smtClean="0"/>
              <a:t>cytosol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 solution having lesser solute concentration than that of the </a:t>
            </a:r>
            <a:r>
              <a:rPr lang="en-US" dirty="0" err="1" smtClean="0"/>
              <a:t>cytosol</a:t>
            </a:r>
            <a:endParaRPr lang="en-US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Membrane Transport: Active Processes</a:t>
            </a:r>
          </a:p>
        </p:txBody>
      </p:sp>
      <p:sp>
        <p:nvSpPr>
          <p:cNvPr id="1843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types of </a:t>
            </a:r>
            <a:r>
              <a:rPr lang="en-US" dirty="0" smtClean="0"/>
              <a:t>_________________________ processes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Both use </a:t>
            </a:r>
            <a:r>
              <a:rPr lang="en-US" dirty="0" smtClean="0"/>
              <a:t>___________________________ to </a:t>
            </a:r>
            <a:r>
              <a:rPr lang="en-US" dirty="0" smtClean="0"/>
              <a:t>move solutes across a living plasma membrane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Active Transport</a:t>
            </a:r>
          </a:p>
        </p:txBody>
      </p:sp>
      <p:sp>
        <p:nvSpPr>
          <p:cNvPr id="18534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Requires carrier proteins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Moves solutes </a:t>
            </a:r>
            <a:r>
              <a:rPr lang="en-US" dirty="0" smtClean="0"/>
              <a:t>_________________________ a </a:t>
            </a:r>
            <a:r>
              <a:rPr lang="en-US" dirty="0" smtClean="0"/>
              <a:t>concentration gradient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Tertiary Structure of Protein</a:t>
            </a:r>
          </a:p>
        </p:txBody>
      </p:sp>
      <p:sp>
        <p:nvSpPr>
          <p:cNvPr id="140292" name="Content Placeholder 9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33528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___________________________________ that </a:t>
            </a:r>
            <a:r>
              <a:rPr lang="en-US" dirty="0" smtClean="0"/>
              <a:t>the pleats or coils take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Vesicular Transport</a:t>
            </a:r>
          </a:p>
        </p:txBody>
      </p:sp>
      <p:sp>
        <p:nvSpPr>
          <p:cNvPr id="18637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Transport of </a:t>
            </a:r>
            <a:r>
              <a:rPr lang="en-US" dirty="0" smtClean="0"/>
              <a:t>___________________________, </a:t>
            </a:r>
            <a:r>
              <a:rPr lang="en-US" dirty="0" smtClean="0"/>
              <a:t>macromolecules, and fluids across plasma membranes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Requires _</a:t>
            </a:r>
            <a:endParaRPr lang="en-US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Vesicular Transport</a:t>
            </a:r>
          </a:p>
        </p:txBody>
      </p:sp>
      <p:sp>
        <p:nvSpPr>
          <p:cNvPr id="18739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Functions: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2"/>
            <a:r>
              <a:rPr lang="en-US" dirty="0" smtClean="0"/>
              <a:t>transport out of cell </a:t>
            </a:r>
          </a:p>
          <a:p>
            <a:pPr lvl="1"/>
            <a:r>
              <a:rPr lang="en-US" dirty="0" err="1" smtClean="0"/>
              <a:t>Endocytosis</a:t>
            </a:r>
            <a:endParaRPr lang="en-US" dirty="0" smtClean="0"/>
          </a:p>
          <a:p>
            <a:pPr lvl="2"/>
            <a:r>
              <a:rPr lang="en-US" dirty="0" smtClean="0"/>
              <a:t> </a:t>
            </a:r>
            <a:endParaRPr lang="en-US" dirty="0" smtClean="0"/>
          </a:p>
          <a:p>
            <a:pPr lvl="3"/>
            <a:r>
              <a:rPr lang="en-US" dirty="0" err="1" smtClean="0"/>
              <a:t>Phagocytosis</a:t>
            </a:r>
            <a:endParaRPr lang="en-US" dirty="0" smtClean="0"/>
          </a:p>
          <a:p>
            <a:pPr lvl="3"/>
            <a:r>
              <a:rPr lang="en-US" dirty="0" err="1" smtClean="0"/>
              <a:t>Pinocytosis</a:t>
            </a:r>
            <a:endParaRPr lang="en-US" dirty="0" smtClean="0"/>
          </a:p>
          <a:p>
            <a:pPr lvl="1"/>
            <a:r>
              <a:rPr lang="en-US" dirty="0" err="1" smtClean="0"/>
              <a:t>Transcytosis</a:t>
            </a:r>
            <a:endParaRPr lang="en-US" dirty="0" smtClean="0"/>
          </a:p>
          <a:p>
            <a:pPr lvl="2"/>
            <a:r>
              <a:rPr lang="en-US" dirty="0" smtClean="0"/>
              <a:t>transport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r>
              <a:rPr lang="en-US" dirty="0" smtClean="0"/>
              <a:t>Substance (vesicular) trafficking</a:t>
            </a:r>
          </a:p>
          <a:p>
            <a:pPr lvl="2"/>
            <a:r>
              <a:rPr lang="en-US" dirty="0" smtClean="0"/>
              <a:t>transport from one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Endocytosis and Transcytosis</a:t>
            </a:r>
          </a:p>
        </p:txBody>
      </p:sp>
      <p:sp>
        <p:nvSpPr>
          <p:cNvPr id="18841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Involve formation of protein-coated vesicles</a:t>
            </a:r>
          </a:p>
          <a:p>
            <a:endParaRPr lang="en-US" dirty="0" smtClean="0"/>
          </a:p>
          <a:p>
            <a:r>
              <a:rPr lang="en-US" dirty="0" smtClean="0"/>
              <a:t>Often receptor mediated, therefore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Endocytosis</a:t>
            </a:r>
          </a:p>
        </p:txBody>
      </p:sp>
      <p:sp>
        <p:nvSpPr>
          <p:cNvPr id="18944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_____________________________________ “</a:t>
            </a:r>
            <a:r>
              <a:rPr lang="en-US" dirty="0" smtClean="0"/>
              <a:t>cell eating”</a:t>
            </a:r>
          </a:p>
          <a:p>
            <a:pPr lvl="1"/>
            <a:r>
              <a:rPr lang="en-US" dirty="0" err="1" smtClean="0"/>
              <a:t>pseudopods</a:t>
            </a:r>
            <a:r>
              <a:rPr lang="en-US" dirty="0" smtClean="0"/>
              <a:t> </a:t>
            </a:r>
            <a:r>
              <a:rPr lang="en-US" dirty="0" smtClean="0"/>
              <a:t>_____________________________ and </a:t>
            </a:r>
            <a:r>
              <a:rPr lang="en-US" dirty="0" smtClean="0"/>
              <a:t>bring them into cell’s interior</a:t>
            </a:r>
          </a:p>
          <a:p>
            <a:pPr lvl="1"/>
            <a:r>
              <a:rPr lang="en-US" dirty="0" smtClean="0"/>
              <a:t>____________________________________ and </a:t>
            </a:r>
            <a:r>
              <a:rPr lang="en-US" dirty="0" smtClean="0"/>
              <a:t>some white blood cells </a:t>
            </a:r>
          </a:p>
          <a:p>
            <a:r>
              <a:rPr lang="en-US" dirty="0" smtClean="0"/>
              <a:t>_____________________________________ “</a:t>
            </a:r>
            <a:r>
              <a:rPr lang="en-US" dirty="0" smtClean="0"/>
              <a:t>cell drinking”</a:t>
            </a:r>
          </a:p>
          <a:p>
            <a:pPr lvl="1"/>
            <a:r>
              <a:rPr lang="en-US" dirty="0" smtClean="0"/>
              <a:t>plasma membrane in-folds, bringing extracellular </a:t>
            </a:r>
            <a:r>
              <a:rPr lang="en-US" dirty="0" smtClean="0"/>
              <a:t>__________________________and </a:t>
            </a:r>
            <a:r>
              <a:rPr lang="en-US" dirty="0" smtClean="0"/>
              <a:t>solutes into interior of the cell </a:t>
            </a:r>
          </a:p>
          <a:p>
            <a:pPr lvl="1"/>
            <a:r>
              <a:rPr lang="en-US" dirty="0" smtClean="0"/>
              <a:t>Nutrient absorption in the small intestine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Exocytosis</a:t>
            </a:r>
          </a:p>
        </p:txBody>
      </p:sp>
      <p:sp>
        <p:nvSpPr>
          <p:cNvPr id="19046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Examples: 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Neurotransmitter release </a:t>
            </a:r>
          </a:p>
          <a:p>
            <a:pPr lvl="1"/>
            <a:r>
              <a:rPr lang="en-US" dirty="0" smtClean="0"/>
              <a:t>Mucus secretion 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Quaternary Protein</a:t>
            </a:r>
          </a:p>
        </p:txBody>
      </p:sp>
      <p:sp>
        <p:nvSpPr>
          <p:cNvPr id="141316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A combination of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 </a:t>
            </a:r>
            <a:r>
              <a:rPr lang="en-US" dirty="0" smtClean="0"/>
              <a:t>all proteins will reach this stage. 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Fibrous and Globular Proteins</a:t>
            </a:r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________________________________ proteins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Strandlike</a:t>
            </a:r>
            <a:r>
              <a:rPr lang="en-US" dirty="0" smtClean="0"/>
              <a:t>, water </a:t>
            </a:r>
            <a:r>
              <a:rPr lang="en-US" dirty="0" smtClean="0"/>
              <a:t>__________________________, </a:t>
            </a:r>
            <a:r>
              <a:rPr lang="en-US" dirty="0" smtClean="0"/>
              <a:t>and stable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Examples: keratin, </a:t>
            </a:r>
            <a:r>
              <a:rPr lang="en-US" dirty="0" err="1" smtClean="0"/>
              <a:t>elastin</a:t>
            </a:r>
            <a:r>
              <a:rPr lang="en-US" dirty="0" smtClean="0"/>
              <a:t>, collagen, and certain contractile fibers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________________________________ proteins 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Compact, spherical, water-soluble and sensitive to environmental changes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Specific </a:t>
            </a:r>
            <a:r>
              <a:rPr lang="en-US" dirty="0" smtClean="0"/>
              <a:t>_</a:t>
            </a:r>
            <a:endParaRPr lang="en-US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Examples: </a:t>
            </a:r>
            <a:r>
              <a:rPr lang="en-US" dirty="0" smtClean="0"/>
              <a:t>____________________________________, </a:t>
            </a:r>
            <a:r>
              <a:rPr lang="en-US" dirty="0" smtClean="0"/>
              <a:t>hormones, molecular chaperones, and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Enzymes</a:t>
            </a:r>
          </a:p>
        </p:txBody>
      </p:sp>
      <p:sp>
        <p:nvSpPr>
          <p:cNvPr id="14336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Lower the </a:t>
            </a:r>
            <a:r>
              <a:rPr lang="en-US" dirty="0" smtClean="0"/>
              <a:t>_______________________________, </a:t>
            </a:r>
            <a:r>
              <a:rPr lang="en-US" dirty="0" smtClean="0"/>
              <a:t>increase the speed of a reaction (millions of reactions per minute!)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Characteristics of Enzymes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959725" cy="5067300"/>
          </a:xfrm>
        </p:spPr>
        <p:txBody>
          <a:bodyPr/>
          <a:lstStyle/>
          <a:p>
            <a:r>
              <a:rPr lang="en-US" dirty="0" smtClean="0"/>
              <a:t>Most are </a:t>
            </a:r>
            <a:r>
              <a:rPr lang="en-US" dirty="0" smtClean="0"/>
              <a:t>__________________________________ that </a:t>
            </a:r>
            <a:r>
              <a:rPr lang="en-US" dirty="0" smtClean="0"/>
              <a:t>act as biological catalysts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r>
              <a:rPr lang="en-US" dirty="0" smtClean="0"/>
              <a:t>Enzymes are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Characteristics of Enzymes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807325" cy="4991100"/>
          </a:xfrm>
        </p:spPr>
        <p:txBody>
          <a:bodyPr/>
          <a:lstStyle/>
          <a:p>
            <a:r>
              <a:rPr lang="en-US" dirty="0" smtClean="0"/>
              <a:t>Frequently named for the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Enzyme names usually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Lower activation energy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1006</Words>
  <Application>Microsoft Office PowerPoint</Application>
  <PresentationFormat>On-screen Show (4:3)</PresentationFormat>
  <Paragraphs>243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Proteins</vt:lpstr>
      <vt:lpstr>Primary Structure of Protein</vt:lpstr>
      <vt:lpstr>Secondary Structure of Protein</vt:lpstr>
      <vt:lpstr>Tertiary Structure of Protein</vt:lpstr>
      <vt:lpstr>Quaternary Protein</vt:lpstr>
      <vt:lpstr>Fibrous and Globular Proteins</vt:lpstr>
      <vt:lpstr>Enzymes</vt:lpstr>
      <vt:lpstr>Characteristics of Enzymes</vt:lpstr>
      <vt:lpstr>Characteristics of Enzymes</vt:lpstr>
      <vt:lpstr>Mechanism of Enzyme Action</vt:lpstr>
      <vt:lpstr>Nucleic Acids</vt:lpstr>
      <vt:lpstr>Nucleic Acids</vt:lpstr>
      <vt:lpstr>Deoxyribonucleic Acid (DNA)</vt:lpstr>
      <vt:lpstr>Ribonucleic Acid (RNA)</vt:lpstr>
      <vt:lpstr>Adenosine Triphosphate (ATP)</vt:lpstr>
      <vt:lpstr>Cell Theory</vt:lpstr>
      <vt:lpstr>Cell Diversity</vt:lpstr>
      <vt:lpstr>Generalized Cell</vt:lpstr>
      <vt:lpstr>Plasma Membrane</vt:lpstr>
      <vt:lpstr>Membrane Proteins</vt:lpstr>
      <vt:lpstr>Membrane Proteins</vt:lpstr>
      <vt:lpstr>Functions of Membrane Proteins</vt:lpstr>
      <vt:lpstr>Functions of Membrane Proteins</vt:lpstr>
      <vt:lpstr> Membrane Junctions</vt:lpstr>
      <vt:lpstr>Membrane Junctions: Tight Junctions</vt:lpstr>
      <vt:lpstr>Membrane Junctions: Desmosomes</vt:lpstr>
      <vt:lpstr>Membrane Junctions: Gap Junctions</vt:lpstr>
      <vt:lpstr>Membrane Transport</vt:lpstr>
      <vt:lpstr>Types of Membrane Transport</vt:lpstr>
      <vt:lpstr>Passive Processes</vt:lpstr>
      <vt:lpstr>Passive Processes: Simple Diffusion</vt:lpstr>
      <vt:lpstr>Passive Processes: Facilitated Diffusion</vt:lpstr>
      <vt:lpstr>Facilitated Diffusion Using Carrier Proteins</vt:lpstr>
      <vt:lpstr>Facilitated Diffusion Using Channel Proteins</vt:lpstr>
      <vt:lpstr>Passive Processes: Osmosis</vt:lpstr>
      <vt:lpstr>Passive Processes: Osmosis</vt:lpstr>
      <vt:lpstr>Tonicity</vt:lpstr>
      <vt:lpstr>Membrane Transport: Active Processes</vt:lpstr>
      <vt:lpstr>Active Transport</vt:lpstr>
      <vt:lpstr>Vesicular Transport</vt:lpstr>
      <vt:lpstr>Vesicular Transport</vt:lpstr>
      <vt:lpstr>Endocytosis and Transcytosis</vt:lpstr>
      <vt:lpstr>Endocytosis</vt:lpstr>
      <vt:lpstr>Exocytosis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Proteins</dc:title>
  <dc:creator>bawargo</dc:creator>
  <cp:lastModifiedBy>bawargo</cp:lastModifiedBy>
  <cp:revision>1</cp:revision>
  <dcterms:created xsi:type="dcterms:W3CDTF">2010-08-19T16:15:56Z</dcterms:created>
  <dcterms:modified xsi:type="dcterms:W3CDTF">2010-08-19T16:16:23Z</dcterms:modified>
</cp:coreProperties>
</file>