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0BD94-CC82-4DEC-BE50-DC6A19BF7AEA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9FDDB-72DD-4CD8-8DAA-E20A7D8C59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Cytoplasm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Cytoplasm </a:t>
            </a:r>
          </a:p>
          <a:p>
            <a:pPr lvl="1"/>
            <a:r>
              <a:rPr lang="en-US" dirty="0" smtClean="0"/>
              <a:t> material between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largely water with dissolved protein, salts, sugars, and other solutes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Golgi Apparatus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Proteins then pass </a:t>
            </a:r>
            <a:r>
              <a:rPr lang="en-US" dirty="0" smtClean="0"/>
              <a:t>_____________________ the </a:t>
            </a:r>
            <a:r>
              <a:rPr lang="en-US" dirty="0" smtClean="0"/>
              <a:t>Golgi apparatus to the trans face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 leave </a:t>
            </a:r>
            <a:r>
              <a:rPr lang="en-US" dirty="0" smtClean="0"/>
              <a:t>the trans face of the Golgi stack and move to designated parts of the cell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Lysosomes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Spherical membranous bags containing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Degrade </a:t>
            </a:r>
            <a:r>
              <a:rPr lang="en-US" sz="2800" dirty="0" smtClean="0"/>
              <a:t>nonfunctional organelles</a:t>
            </a:r>
          </a:p>
          <a:p>
            <a:r>
              <a:rPr lang="en-US" sz="2800" dirty="0" smtClean="0"/>
              <a:t>Breakdown </a:t>
            </a:r>
            <a:r>
              <a:rPr lang="en-US" sz="2800" dirty="0" err="1" smtClean="0"/>
              <a:t>nonuseful</a:t>
            </a:r>
            <a:r>
              <a:rPr lang="en-US" sz="2800" dirty="0" smtClean="0"/>
              <a:t> tissue</a:t>
            </a:r>
          </a:p>
          <a:p>
            <a:r>
              <a:rPr lang="en-US" sz="2800" dirty="0" smtClean="0"/>
              <a:t>Breakdown bone to release Ca</a:t>
            </a:r>
            <a:r>
              <a:rPr lang="en-US" sz="2800" baseline="30000" dirty="0" smtClean="0"/>
              <a:t>2+</a:t>
            </a:r>
            <a:endParaRPr lang="en-US" sz="2800" dirty="0" smtClean="0"/>
          </a:p>
          <a:p>
            <a:r>
              <a:rPr lang="en-US" sz="2800" dirty="0" err="1" smtClean="0"/>
              <a:t>Secretory</a:t>
            </a:r>
            <a:r>
              <a:rPr lang="en-US" sz="2800" dirty="0" smtClean="0"/>
              <a:t> </a:t>
            </a:r>
            <a:r>
              <a:rPr lang="en-US" sz="2800" dirty="0" err="1" smtClean="0"/>
              <a:t>lysosomes</a:t>
            </a:r>
            <a:r>
              <a:rPr lang="en-US" sz="2800" dirty="0" smtClean="0"/>
              <a:t> are found in white blood cells, immune cells, and </a:t>
            </a:r>
            <a:r>
              <a:rPr lang="en-US" sz="2800" dirty="0" err="1" smtClean="0"/>
              <a:t>melanocytes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Peroxisomes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Membranous sacs containing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Neutralize </a:t>
            </a:r>
            <a:r>
              <a:rPr lang="en-US" dirty="0" smtClean="0">
                <a:solidFill>
                  <a:srgbClr val="000000"/>
                </a:solidFill>
              </a:rPr>
              <a:t>dangerous free radicals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Free radicals – highly reactive chemicals with unpaired electrons (i.e., O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Cytoskeleton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Dynamic, elaborate series of rods running through the </a:t>
            </a:r>
            <a:r>
              <a:rPr lang="en-US" dirty="0" err="1" smtClean="0">
                <a:solidFill>
                  <a:srgbClr val="000000"/>
                </a:solidFill>
              </a:rPr>
              <a:t>cytosol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Consists of </a:t>
            </a:r>
            <a:r>
              <a:rPr lang="en-US" dirty="0" smtClean="0">
                <a:solidFill>
                  <a:srgbClr val="000000"/>
                </a:solidFill>
              </a:rPr>
              <a:t>________________________, </a:t>
            </a:r>
            <a:r>
              <a:rPr lang="en-US" dirty="0" smtClean="0">
                <a:solidFill>
                  <a:srgbClr val="000000"/>
                </a:solidFill>
              </a:rPr>
              <a:t>microfilaments, and intermediate filaments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Microtubules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Dynamic, </a:t>
            </a:r>
            <a:r>
              <a:rPr lang="en-US" dirty="0" smtClean="0">
                <a:solidFill>
                  <a:srgbClr val="000000"/>
                </a:solidFill>
              </a:rPr>
              <a:t>____________________________ made </a:t>
            </a:r>
            <a:r>
              <a:rPr lang="en-US" dirty="0" smtClean="0">
                <a:solidFill>
                  <a:srgbClr val="000000"/>
                </a:solidFill>
              </a:rPr>
              <a:t>of the spherical protein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Determine the overall shape of the cell and distribution of organelles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Microfilaments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Dynamic strands 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Attached to the </a:t>
            </a:r>
            <a:r>
              <a:rPr lang="en-US" dirty="0" err="1" smtClean="0">
                <a:solidFill>
                  <a:srgbClr val="000000"/>
                </a:solidFill>
              </a:rPr>
              <a:t>cytoplasmic</a:t>
            </a:r>
            <a:r>
              <a:rPr lang="en-US" dirty="0" smtClean="0">
                <a:solidFill>
                  <a:srgbClr val="000000"/>
                </a:solidFill>
              </a:rPr>
              <a:t> side of the plasma membrane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 the </a:t>
            </a:r>
            <a:r>
              <a:rPr lang="en-US" dirty="0" smtClean="0">
                <a:solidFill>
                  <a:srgbClr val="000000"/>
                </a:solidFill>
              </a:rPr>
              <a:t>cell surface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Attach </a:t>
            </a:r>
            <a:r>
              <a:rPr lang="en-US" dirty="0" smtClean="0">
                <a:solidFill>
                  <a:srgbClr val="000000"/>
                </a:solidFill>
              </a:rPr>
              <a:t>to CAMs and function in </a:t>
            </a:r>
            <a:r>
              <a:rPr lang="en-US" dirty="0" err="1" smtClean="0">
                <a:solidFill>
                  <a:srgbClr val="000000"/>
                </a:solidFill>
              </a:rPr>
              <a:t>endocytosis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dirty="0" err="1" smtClean="0">
                <a:solidFill>
                  <a:srgbClr val="000000"/>
                </a:solidFill>
              </a:rPr>
              <a:t>exocytosis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Intermediate Filaments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Tough, </a:t>
            </a:r>
            <a:r>
              <a:rPr lang="en-US" dirty="0" smtClean="0"/>
              <a:t>___________________________ </a:t>
            </a:r>
            <a:r>
              <a:rPr lang="en-US" dirty="0" smtClean="0"/>
              <a:t>protein fibers with high tensile strength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 on </a:t>
            </a:r>
            <a:r>
              <a:rPr lang="en-US" dirty="0" smtClean="0"/>
              <a:t>the cell and help form </a:t>
            </a:r>
            <a:r>
              <a:rPr lang="en-US" dirty="0" err="1" smtClean="0"/>
              <a:t>desmosomes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Motor Molecules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Protein complexes that function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Powered by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Attach to receptors on organelles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Centrioles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</a:t>
            </a:r>
            <a:r>
              <a:rPr lang="en-US" dirty="0" smtClean="0"/>
              <a:t>_____________________________ </a:t>
            </a:r>
            <a:r>
              <a:rPr lang="en-US" dirty="0" smtClean="0"/>
              <a:t>organelles located in the </a:t>
            </a:r>
            <a:r>
              <a:rPr lang="en-US" dirty="0" err="1" smtClean="0"/>
              <a:t>centrosome</a:t>
            </a:r>
            <a:r>
              <a:rPr lang="en-US" dirty="0" smtClean="0"/>
              <a:t> near the nucleus</a:t>
            </a:r>
          </a:p>
          <a:p>
            <a:r>
              <a:rPr lang="en-US" dirty="0" smtClean="0"/>
              <a:t>Pinwheel array of nine triplets of microtubules</a:t>
            </a:r>
          </a:p>
          <a:p>
            <a:r>
              <a:rPr lang="en-US" dirty="0" smtClean="0"/>
              <a:t>Organize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Form </a:t>
            </a:r>
            <a:r>
              <a:rPr lang="en-US" dirty="0" smtClean="0"/>
              <a:t>the bases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Cilia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Whip-like, motile cellular extensions on exposed surfaces of certain cells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 in </a:t>
            </a:r>
            <a:r>
              <a:rPr lang="en-US" dirty="0" smtClean="0"/>
              <a:t>one direction across cell surfaces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Cytoplasm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Cytoplasmic</a:t>
            </a:r>
            <a:r>
              <a:rPr lang="en-US" dirty="0" smtClean="0"/>
              <a:t>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 metabolic </a:t>
            </a:r>
            <a:r>
              <a:rPr lang="en-US" dirty="0" smtClean="0"/>
              <a:t>______________________________ of </a:t>
            </a:r>
            <a:r>
              <a:rPr lang="en-US" dirty="0" smtClean="0"/>
              <a:t>the cell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chemical substances such as </a:t>
            </a:r>
            <a:r>
              <a:rPr lang="en-US" dirty="0" err="1" smtClean="0"/>
              <a:t>glycosomes</a:t>
            </a:r>
            <a:r>
              <a:rPr lang="en-US" dirty="0" smtClean="0"/>
              <a:t>, glycogen granules, and </a:t>
            </a:r>
            <a:r>
              <a:rPr lang="en-US" dirty="0" smtClean="0"/>
              <a:t>____________________________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Nucleus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Contains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Gene-containing </a:t>
            </a:r>
            <a:r>
              <a:rPr lang="en-US" dirty="0" smtClean="0"/>
              <a:t>control center of the cell</a:t>
            </a:r>
          </a:p>
          <a:p>
            <a:r>
              <a:rPr lang="en-US" dirty="0" smtClean="0"/>
              <a:t>Contains the </a:t>
            </a:r>
            <a:r>
              <a:rPr lang="en-US" dirty="0" smtClean="0"/>
              <a:t>______________________________with </a:t>
            </a:r>
            <a:r>
              <a:rPr lang="en-US" dirty="0" smtClean="0"/>
              <a:t>blueprints for nearly all cellular proteins</a:t>
            </a:r>
          </a:p>
          <a:p>
            <a:r>
              <a:rPr lang="en-US" dirty="0" smtClean="0"/>
              <a:t>Dictates the kinds and amounts of proteins to be synthesized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Nuclear Envelope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 double </a:t>
            </a:r>
            <a:r>
              <a:rPr lang="en-US" dirty="0" smtClean="0"/>
              <a:t>membrane barrier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Encloses jellylike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Nuclear Envelope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Outer membrane is continuous with the </a:t>
            </a:r>
            <a:r>
              <a:rPr lang="en-US" dirty="0" smtClean="0"/>
              <a:t>__________________________and </a:t>
            </a:r>
            <a:r>
              <a:rPr lang="en-US" dirty="0" smtClean="0"/>
              <a:t>is studded with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Inner membrane is lined with the nuclear lamina, </a:t>
            </a:r>
          </a:p>
          <a:p>
            <a:pPr lvl="1"/>
            <a:r>
              <a:rPr lang="en-US" dirty="0" smtClean="0"/>
              <a:t>which maintains the shape of the nucleus</a:t>
            </a:r>
          </a:p>
          <a:p>
            <a:r>
              <a:rPr lang="en-US" dirty="0" smtClean="0"/>
              <a:t>Pore complex regulates transport of large molecules into and out of the nucleus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Nucleoli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Dark-staining spherical bodies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Site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/>
          <a:lstStyle/>
          <a:p>
            <a:r>
              <a:rPr lang="en-US" smtClean="0"/>
              <a:t>Chromatin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800600"/>
          </a:xfrm>
        </p:spPr>
        <p:txBody>
          <a:bodyPr anchor="ctr"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Form </a:t>
            </a:r>
            <a:r>
              <a:rPr lang="en-US" dirty="0" smtClean="0">
                <a:solidFill>
                  <a:srgbClr val="000000"/>
                </a:solidFill>
              </a:rPr>
              <a:t>condensed, </a:t>
            </a:r>
            <a:r>
              <a:rPr lang="en-US" dirty="0" err="1" smtClean="0">
                <a:solidFill>
                  <a:srgbClr val="000000"/>
                </a:solidFill>
              </a:rPr>
              <a:t>barlike</a:t>
            </a:r>
            <a:r>
              <a:rPr lang="en-US" dirty="0" smtClean="0">
                <a:solidFill>
                  <a:srgbClr val="000000"/>
                </a:solidFill>
              </a:rPr>
              <a:t> bodies of </a:t>
            </a:r>
            <a:r>
              <a:rPr lang="en-US" dirty="0" smtClean="0">
                <a:solidFill>
                  <a:srgbClr val="000000"/>
                </a:solidFill>
              </a:rPr>
              <a:t>____________________________when </a:t>
            </a:r>
            <a:r>
              <a:rPr lang="en-US" dirty="0" smtClean="0">
                <a:solidFill>
                  <a:srgbClr val="000000"/>
                </a:solidFill>
              </a:rPr>
              <a:t>the nucleus starts to divide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Cycle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Growth (G</a:t>
            </a:r>
            <a:r>
              <a:rPr lang="en-US" baseline="-25000" dirty="0" smtClean="0"/>
              <a:t>1</a:t>
            </a:r>
            <a:r>
              <a:rPr lang="en-US" dirty="0" smtClean="0"/>
              <a:t>), synthesis (S), growth (G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Mitosis and </a:t>
            </a:r>
            <a:r>
              <a:rPr lang="en-US" dirty="0" err="1" smtClean="0"/>
              <a:t>cytokinesis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Interphase:  DNA Replication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DNA helices begin </a:t>
            </a:r>
            <a:r>
              <a:rPr lang="en-US" dirty="0" smtClean="0"/>
              <a:t>________________________________from </a:t>
            </a:r>
            <a:r>
              <a:rPr lang="en-US" dirty="0" smtClean="0"/>
              <a:t>the </a:t>
            </a:r>
            <a:r>
              <a:rPr lang="en-US" dirty="0" err="1" smtClean="0"/>
              <a:t>nucleosomes</a:t>
            </a:r>
            <a:endParaRPr lang="en-US" dirty="0" smtClean="0"/>
          </a:p>
          <a:p>
            <a:r>
              <a:rPr lang="en-US" dirty="0" smtClean="0"/>
              <a:t>_________________________untwists </a:t>
            </a:r>
            <a:r>
              <a:rPr lang="en-US" dirty="0" smtClean="0"/>
              <a:t>the double helix and exposes complementary strands</a:t>
            </a:r>
          </a:p>
          <a:p>
            <a:r>
              <a:rPr lang="en-US" dirty="0" smtClean="0"/>
              <a:t>Each nucleotide strand serves as a template for building a new complementary strand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Replication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uses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 to </a:t>
            </a:r>
            <a:r>
              <a:rPr lang="en-US" dirty="0" smtClean="0">
                <a:solidFill>
                  <a:srgbClr val="000000"/>
                </a:solidFill>
              </a:rPr>
              <a:t>begin DNA synthesis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 continues </a:t>
            </a:r>
            <a:r>
              <a:rPr lang="en-US" dirty="0" smtClean="0">
                <a:solidFill>
                  <a:srgbClr val="000000"/>
                </a:solidFill>
              </a:rPr>
              <a:t>from the primer and adds complementary nucleotides to the template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Replication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Since DNA polymerase only works in one direction: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 continuous </a:t>
            </a:r>
            <a:r>
              <a:rPr lang="en-US" dirty="0" smtClean="0"/>
              <a:t>____________________________ </a:t>
            </a:r>
            <a:r>
              <a:rPr lang="en-US" dirty="0"/>
              <a:t>is synthesized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 discontinuous </a:t>
            </a:r>
            <a:r>
              <a:rPr lang="en-US" dirty="0" smtClean="0"/>
              <a:t>___________________________is </a:t>
            </a:r>
            <a:r>
              <a:rPr lang="en-US" dirty="0"/>
              <a:t>synthesized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DNA </a:t>
            </a:r>
            <a:r>
              <a:rPr lang="en-US" dirty="0" err="1"/>
              <a:t>ligase</a:t>
            </a:r>
            <a:r>
              <a:rPr lang="en-US" dirty="0"/>
              <a:t> splices together the short segments of the discontinuous strand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Two new telomeres are also synthesized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process is called </a:t>
            </a:r>
            <a:r>
              <a:rPr lang="en-US" dirty="0" err="1"/>
              <a:t>semiconservative</a:t>
            </a:r>
            <a:r>
              <a:rPr lang="en-US" dirty="0"/>
              <a:t> replication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Division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Essential for body growth and tissue repair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nuclear division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division of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Cytoplasmic Organelles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Specialized cellular compartments</a:t>
            </a:r>
          </a:p>
          <a:p>
            <a:r>
              <a:rPr lang="en-US" dirty="0" smtClean="0"/>
              <a:t>  </a:t>
            </a:r>
            <a:endParaRPr lang="en-US" dirty="0" smtClean="0"/>
          </a:p>
          <a:p>
            <a:pPr lvl="1"/>
            <a:r>
              <a:rPr lang="en-US" dirty="0" smtClean="0"/>
              <a:t>Mitochondria, </a:t>
            </a:r>
            <a:r>
              <a:rPr lang="en-US" dirty="0" err="1" smtClean="0"/>
              <a:t>peroxisomes</a:t>
            </a:r>
            <a:r>
              <a:rPr lang="en-US" dirty="0" smtClean="0"/>
              <a:t>, </a:t>
            </a:r>
            <a:r>
              <a:rPr lang="en-US" dirty="0" err="1" smtClean="0"/>
              <a:t>lysosomes</a:t>
            </a:r>
            <a:r>
              <a:rPr lang="en-US" dirty="0" smtClean="0"/>
              <a:t>, endoplasmic reticulum, and Golgi apparatus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Cytoskeleton, </a:t>
            </a:r>
            <a:r>
              <a:rPr lang="en-US" dirty="0" err="1" smtClean="0"/>
              <a:t>centrioles</a:t>
            </a:r>
            <a:r>
              <a:rPr lang="en-US" dirty="0" smtClean="0"/>
              <a:t>, and </a:t>
            </a:r>
            <a:r>
              <a:rPr lang="en-US" dirty="0" err="1" smtClean="0"/>
              <a:t>ribosomes</a:t>
            </a: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Mitosis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phases of mitosis are: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Cytokinesis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Cleavage furrow formed in </a:t>
            </a:r>
            <a:r>
              <a:rPr lang="en-US" dirty="0" smtClean="0"/>
              <a:t>__________________________________ by </a:t>
            </a:r>
            <a:r>
              <a:rPr lang="en-US" dirty="0" smtClean="0"/>
              <a:t>contractile ring</a:t>
            </a:r>
          </a:p>
          <a:p>
            <a:endParaRPr lang="en-US" dirty="0" smtClean="0"/>
          </a:p>
          <a:p>
            <a:r>
              <a:rPr lang="en-US" dirty="0" smtClean="0"/>
              <a:t>Cytoplasm is </a:t>
            </a:r>
            <a:r>
              <a:rPr lang="en-US" dirty="0" smtClean="0"/>
              <a:t>____________________________________ after </a:t>
            </a:r>
            <a:r>
              <a:rPr lang="en-US" dirty="0" smtClean="0"/>
              <a:t>mitosis ends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and Late Prophase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Asters are seen as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Centriole</a:t>
            </a:r>
            <a:r>
              <a:rPr lang="en-US" dirty="0" smtClean="0"/>
              <a:t> pairs separate and the mitotic spindle is formed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642938" y="4516438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Metaphase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_____________________________________of </a:t>
            </a:r>
            <a:r>
              <a:rPr lang="en-US" dirty="0" smtClean="0">
                <a:solidFill>
                  <a:srgbClr val="000000"/>
                </a:solidFill>
              </a:rPr>
              <a:t>the cell with their </a:t>
            </a:r>
            <a:r>
              <a:rPr lang="en-US" dirty="0" err="1" smtClean="0">
                <a:solidFill>
                  <a:srgbClr val="000000"/>
                </a:solidFill>
              </a:rPr>
              <a:t>centromeres</a:t>
            </a:r>
            <a:r>
              <a:rPr lang="en-US" dirty="0" smtClean="0">
                <a:solidFill>
                  <a:srgbClr val="000000"/>
                </a:solidFill>
              </a:rPr>
              <a:t> aligned at the exact center, or equator, of the cell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This arrangement of chromosomes along a plane midway between the poles is called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Anaphase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 of </a:t>
            </a:r>
            <a:r>
              <a:rPr lang="en-US" dirty="0" smtClean="0">
                <a:solidFill>
                  <a:srgbClr val="000000"/>
                </a:solidFill>
              </a:rPr>
              <a:t>the chromosomes split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Motor proteins in </a:t>
            </a:r>
            <a:r>
              <a:rPr lang="en-US" dirty="0" err="1" smtClean="0">
                <a:solidFill>
                  <a:srgbClr val="000000"/>
                </a:solidFill>
              </a:rPr>
              <a:t>kinetochores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Telophase and Cytokinesis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sets of chromosomes extend into chromatin</a:t>
            </a:r>
          </a:p>
          <a:p>
            <a:r>
              <a:rPr lang="en-US" dirty="0" smtClean="0"/>
              <a:t>_____________________________________ from </a:t>
            </a:r>
            <a:r>
              <a:rPr lang="en-US" dirty="0" smtClean="0"/>
              <a:t>the rough ER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Generally </a:t>
            </a:r>
            <a:r>
              <a:rPr lang="en-US" dirty="0" err="1" smtClean="0"/>
              <a:t>cytokinesis</a:t>
            </a:r>
            <a:r>
              <a:rPr lang="en-US" dirty="0" smtClean="0"/>
              <a:t> completes cell division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of Cell Division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Chemical signals such as </a:t>
            </a:r>
            <a:r>
              <a:rPr lang="en-US" dirty="0" smtClean="0"/>
              <a:t>________________________________ and </a:t>
            </a:r>
            <a:r>
              <a:rPr lang="en-US" dirty="0" smtClean="0"/>
              <a:t>hormones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Cyclins</a:t>
            </a:r>
            <a:r>
              <a:rPr lang="en-US" dirty="0" smtClean="0"/>
              <a:t> and </a:t>
            </a:r>
            <a:r>
              <a:rPr lang="en-US" dirty="0" err="1" smtClean="0"/>
              <a:t>cyclin</a:t>
            </a:r>
            <a:r>
              <a:rPr lang="en-US" dirty="0" smtClean="0"/>
              <a:t>-dependent </a:t>
            </a:r>
            <a:r>
              <a:rPr lang="en-US" dirty="0" err="1" smtClean="0"/>
              <a:t>kinases</a:t>
            </a:r>
            <a:r>
              <a:rPr lang="en-US" dirty="0" smtClean="0"/>
              <a:t> (</a:t>
            </a:r>
            <a:r>
              <a:rPr lang="en-US" dirty="0" err="1" smtClean="0"/>
              <a:t>Cdks</a:t>
            </a:r>
            <a:r>
              <a:rPr lang="en-US" dirty="0" smtClean="0"/>
              <a:t>) complexes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Protein Synthesis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DNA serves as master blueprint for protein synthesis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 carrying </a:t>
            </a:r>
            <a:r>
              <a:rPr lang="en-US" dirty="0" smtClean="0">
                <a:solidFill>
                  <a:srgbClr val="000000"/>
                </a:solidFill>
              </a:rPr>
              <a:t>instructions for a polypeptide chain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 of </a:t>
            </a:r>
            <a:r>
              <a:rPr lang="en-US" dirty="0" smtClean="0">
                <a:solidFill>
                  <a:srgbClr val="000000"/>
                </a:solidFill>
              </a:rPr>
              <a:t>nucleotide bases form the genetic library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Each triplet specifies coding for an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Roles of the Three Types of RNA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carries the genetic information from DNA in the nucleus to the </a:t>
            </a:r>
            <a:r>
              <a:rPr lang="en-US" dirty="0" err="1"/>
              <a:t>ribosomes</a:t>
            </a:r>
            <a:r>
              <a:rPr lang="en-US" dirty="0"/>
              <a:t> in the cytoplasm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bound to amino acids base pair with the </a:t>
            </a:r>
            <a:r>
              <a:rPr lang="en-US" dirty="0" smtClean="0"/>
              <a:t>_____________________ of </a:t>
            </a:r>
            <a:r>
              <a:rPr lang="en-US" dirty="0"/>
              <a:t>mRNA at the ribosome to begin the process of protein synthesis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 a structural component of </a:t>
            </a:r>
            <a:r>
              <a:rPr lang="en-US" dirty="0" err="1"/>
              <a:t>ribosomes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Transcription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Transfer of information from the sense strand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Mitochondria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Double membrane structure with shelf-like </a:t>
            </a:r>
            <a:r>
              <a:rPr lang="en-US" dirty="0" err="1" smtClean="0"/>
              <a:t>cristae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Contain </a:t>
            </a:r>
            <a:r>
              <a:rPr lang="en-US" dirty="0" smtClean="0"/>
              <a:t>their own DNA and RNA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Transcription: RNA Polymerase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enzyme that oversees the synthesis of RNA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Adds complementary </a:t>
            </a:r>
            <a:r>
              <a:rPr lang="en-US" dirty="0" smtClean="0"/>
              <a:t>___________________________  </a:t>
            </a:r>
            <a:r>
              <a:rPr lang="en-US" dirty="0" err="1" smtClean="0"/>
              <a:t>triphosphates</a:t>
            </a:r>
            <a:r>
              <a:rPr lang="en-US" dirty="0" smtClean="0"/>
              <a:t> on the DNA template</a:t>
            </a:r>
          </a:p>
          <a:p>
            <a:r>
              <a:rPr lang="en-US" dirty="0" smtClean="0"/>
              <a:t>Joins these RNA nucleotides together</a:t>
            </a:r>
          </a:p>
          <a:p>
            <a:r>
              <a:rPr lang="en-US" dirty="0" smtClean="0"/>
              <a:t>Encodes a termination signal to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429000" cy="1143000"/>
          </a:xfrm>
        </p:spPr>
        <p:txBody>
          <a:bodyPr/>
          <a:lstStyle/>
          <a:p>
            <a:r>
              <a:rPr lang="en-US" sz="4000" smtClean="0"/>
              <a:t>Genetic Code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_______________________________ code </a:t>
            </a:r>
            <a:r>
              <a:rPr lang="en-US" dirty="0" smtClean="0"/>
              <a:t>for </a:t>
            </a:r>
            <a:r>
              <a:rPr lang="en-US" dirty="0" smtClean="0"/>
              <a:t>_____________________________ according </a:t>
            </a:r>
            <a:r>
              <a:rPr lang="en-US" dirty="0" smtClean="0"/>
              <a:t>to a genetic code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Information Transfer from DNA to RNA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DNA triplets are </a:t>
            </a:r>
            <a:r>
              <a:rPr lang="en-US" dirty="0" smtClean="0"/>
              <a:t>________________________ into </a:t>
            </a:r>
            <a:r>
              <a:rPr lang="en-US" dirty="0" smtClean="0"/>
              <a:t>mRNA </a:t>
            </a:r>
            <a:r>
              <a:rPr lang="en-US" dirty="0" err="1" smtClean="0"/>
              <a:t>codons</a:t>
            </a:r>
            <a:r>
              <a:rPr lang="en-US" dirty="0" smtClean="0"/>
              <a:t> by RNA polymerase</a:t>
            </a:r>
          </a:p>
          <a:p>
            <a:r>
              <a:rPr lang="en-US" dirty="0" err="1" smtClean="0"/>
              <a:t>Codons</a:t>
            </a:r>
            <a:r>
              <a:rPr lang="en-US" dirty="0" smtClean="0"/>
              <a:t> base pair with </a:t>
            </a:r>
            <a:r>
              <a:rPr lang="en-US" dirty="0" smtClean="0"/>
              <a:t>__________________________________ at </a:t>
            </a:r>
            <a:r>
              <a:rPr lang="en-US" dirty="0" smtClean="0"/>
              <a:t>the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Amino acids are peptide bonded at the </a:t>
            </a:r>
            <a:r>
              <a:rPr lang="en-US" dirty="0" err="1" smtClean="0"/>
              <a:t>ribosomes</a:t>
            </a:r>
            <a:r>
              <a:rPr lang="en-US" dirty="0" smtClean="0"/>
              <a:t> to form polypeptide chains</a:t>
            </a:r>
          </a:p>
          <a:p>
            <a:r>
              <a:rPr lang="en-US" dirty="0" smtClean="0"/>
              <a:t>Start and stop </a:t>
            </a:r>
            <a:r>
              <a:rPr lang="en-US" dirty="0" err="1" smtClean="0"/>
              <a:t>codons</a:t>
            </a:r>
            <a:r>
              <a:rPr lang="en-US" dirty="0" smtClean="0"/>
              <a:t> are used in initiating and ending translation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Tissues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Groups of cells similar in structure and function</a:t>
            </a:r>
          </a:p>
          <a:p>
            <a:r>
              <a:rPr lang="en-US" dirty="0" smtClean="0"/>
              <a:t>The four types of tissues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Epithelial Membranes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543800" cy="4525963"/>
          </a:xfrm>
        </p:spPr>
        <p:txBody>
          <a:bodyPr anchor="ctr"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skin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lines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open </a:t>
            </a:r>
            <a:r>
              <a:rPr lang="en-US" dirty="0" smtClean="0">
                <a:solidFill>
                  <a:srgbClr val="000000"/>
                </a:solidFill>
              </a:rPr>
              <a:t>to the exterior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(e.g., digestive and respiratory tracts)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Serous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moist membranes found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Epithelial Tissue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Cellularity</a:t>
            </a:r>
            <a:endParaRPr lang="en-US" dirty="0" smtClean="0"/>
          </a:p>
          <a:p>
            <a:pPr lvl="1"/>
            <a:r>
              <a:rPr lang="en-US" dirty="0" smtClean="0"/>
              <a:t>composed almost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Special contacts</a:t>
            </a:r>
          </a:p>
          <a:p>
            <a:pPr lvl="1"/>
            <a:r>
              <a:rPr lang="en-US" dirty="0" smtClean="0"/>
              <a:t>form continuous sheets held together by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Epithelial Tissue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__________________________ by </a:t>
            </a:r>
            <a:r>
              <a:rPr lang="en-US" dirty="0" smtClean="0"/>
              <a:t>connective tissue</a:t>
            </a:r>
          </a:p>
          <a:p>
            <a:pPr lvl="1"/>
            <a:r>
              <a:rPr lang="en-US" dirty="0" smtClean="0"/>
              <a:t>reticular and basal </a:t>
            </a:r>
            <a:r>
              <a:rPr lang="en-US" dirty="0" err="1" smtClean="0"/>
              <a:t>laminae</a:t>
            </a:r>
            <a:endParaRPr lang="en-US" dirty="0" smtClean="0"/>
          </a:p>
          <a:p>
            <a:r>
              <a:rPr lang="en-US" dirty="0" smtClean="0"/>
              <a:t>___________________________ but </a:t>
            </a:r>
            <a:r>
              <a:rPr lang="en-US" dirty="0" smtClean="0"/>
              <a:t>innervated	</a:t>
            </a:r>
          </a:p>
          <a:p>
            <a:pPr lvl="1"/>
            <a:r>
              <a:rPr lang="en-US" dirty="0" smtClean="0"/>
              <a:t>contains </a:t>
            </a:r>
            <a:r>
              <a:rPr lang="en-US" dirty="0" smtClean="0"/>
              <a:t>___________________________________ but </a:t>
            </a:r>
            <a:r>
              <a:rPr lang="en-US" dirty="0" smtClean="0"/>
              <a:t>supplied by nerve fibers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rapidly replaces lost cells by cell division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Ribosomes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Granules containing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Site of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_________________________________ synthesize </a:t>
            </a:r>
            <a:r>
              <a:rPr lang="en-US" dirty="0" smtClean="0"/>
              <a:t>soluble proteins</a:t>
            </a:r>
          </a:p>
          <a:p>
            <a:endParaRPr lang="en-US" dirty="0" smtClean="0"/>
          </a:p>
          <a:p>
            <a:r>
              <a:rPr lang="en-US" dirty="0" smtClean="0"/>
              <a:t>Membrane-bound </a:t>
            </a:r>
            <a:r>
              <a:rPr lang="en-US" dirty="0" err="1" smtClean="0"/>
              <a:t>ribosomes</a:t>
            </a:r>
            <a:r>
              <a:rPr lang="en-US" dirty="0" smtClean="0"/>
              <a:t> synthesize proteins to be incorporated into membranes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dirty="0" smtClean="0"/>
              <a:t>Endoplasmic Reticulum (ER)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Interconnected tubes and </a:t>
            </a:r>
            <a:r>
              <a:rPr lang="en-US" dirty="0" smtClean="0"/>
              <a:t>__________________________________ enclosing </a:t>
            </a:r>
            <a:r>
              <a:rPr lang="en-US" dirty="0" err="1" smtClean="0"/>
              <a:t>cisternae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Continuous with the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Two varieties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Rough (ER)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External surface studded with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Manufactures all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Responsible for the synthesis of integral membrane proteins and </a:t>
            </a:r>
            <a:r>
              <a:rPr lang="en-US" dirty="0" smtClean="0"/>
              <a:t>____________________________________ </a:t>
            </a:r>
            <a:r>
              <a:rPr lang="en-US" dirty="0" smtClean="0"/>
              <a:t>for cell membranes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ER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447800"/>
            <a:ext cx="8270875" cy="5022850"/>
          </a:xfrm>
        </p:spPr>
        <p:txBody>
          <a:bodyPr/>
          <a:lstStyle/>
          <a:p>
            <a:r>
              <a:rPr lang="en-US" dirty="0" smtClean="0"/>
              <a:t>Tubules arranged in a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Catalyzes the following reactions in various organs of the body</a:t>
            </a:r>
          </a:p>
          <a:p>
            <a:pPr lvl="1"/>
            <a:r>
              <a:rPr lang="en-US" dirty="0" smtClean="0"/>
              <a:t>In the liver </a:t>
            </a:r>
          </a:p>
          <a:p>
            <a:pPr lvl="2"/>
            <a:r>
              <a:rPr lang="en-US" dirty="0" smtClean="0"/>
              <a:t>lipid and </a:t>
            </a:r>
            <a:r>
              <a:rPr lang="en-US" dirty="0" smtClean="0"/>
              <a:t>_</a:t>
            </a:r>
            <a:endParaRPr lang="en-US" dirty="0" smtClean="0"/>
          </a:p>
          <a:p>
            <a:pPr lvl="2"/>
            <a:r>
              <a:rPr lang="en-US" dirty="0" smtClean="0"/>
              <a:t>breakdown of </a:t>
            </a:r>
            <a:r>
              <a:rPr lang="en-US" dirty="0" smtClean="0"/>
              <a:t>_</a:t>
            </a:r>
            <a:endParaRPr lang="en-US" dirty="0" smtClean="0"/>
          </a:p>
          <a:p>
            <a:pPr lvl="2"/>
            <a:r>
              <a:rPr lang="en-US" dirty="0" smtClean="0"/>
              <a:t>detoxification of drugs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testes </a:t>
            </a:r>
          </a:p>
          <a:p>
            <a:pPr lvl="2"/>
            <a:r>
              <a:rPr lang="en-US" dirty="0" smtClean="0"/>
              <a:t>synthesis of steroid-based </a:t>
            </a:r>
            <a:r>
              <a:rPr lang="en-US" dirty="0" smtClean="0"/>
              <a:t>hormones_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Golgi Apparatus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_____________________________________ membranous </a:t>
            </a:r>
            <a:r>
              <a:rPr lang="en-US" dirty="0" smtClean="0"/>
              <a:t>sacs</a:t>
            </a:r>
          </a:p>
          <a:p>
            <a:r>
              <a:rPr lang="en-US" dirty="0" smtClean="0"/>
              <a:t>Functions in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Concentration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Transport vessels from the ER fuse with the </a:t>
            </a:r>
            <a:r>
              <a:rPr lang="en-US" dirty="0" err="1" smtClean="0"/>
              <a:t>cis</a:t>
            </a:r>
            <a:r>
              <a:rPr lang="en-US" dirty="0" smtClean="0"/>
              <a:t> face of the Golgi apparatus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1041</Words>
  <Application>Microsoft Office PowerPoint</Application>
  <PresentationFormat>On-screen Show (4:3)</PresentationFormat>
  <Paragraphs>257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Cytoplasm</vt:lpstr>
      <vt:lpstr>Cytoplasm</vt:lpstr>
      <vt:lpstr>Cytoplasmic Organelles</vt:lpstr>
      <vt:lpstr>Mitochondria</vt:lpstr>
      <vt:lpstr>Ribosomes</vt:lpstr>
      <vt:lpstr>Endoplasmic Reticulum (ER)</vt:lpstr>
      <vt:lpstr>Rough (ER)</vt:lpstr>
      <vt:lpstr>Smooth ER</vt:lpstr>
      <vt:lpstr>Golgi Apparatus</vt:lpstr>
      <vt:lpstr>Golgi Apparatus</vt:lpstr>
      <vt:lpstr>Lysosomes</vt:lpstr>
      <vt:lpstr>Peroxisomes</vt:lpstr>
      <vt:lpstr>Cytoskeleton</vt:lpstr>
      <vt:lpstr>Microtubules</vt:lpstr>
      <vt:lpstr>Microfilaments</vt:lpstr>
      <vt:lpstr>Intermediate Filaments</vt:lpstr>
      <vt:lpstr>Motor Molecules</vt:lpstr>
      <vt:lpstr>Centrioles</vt:lpstr>
      <vt:lpstr>Cilia</vt:lpstr>
      <vt:lpstr>Nucleus</vt:lpstr>
      <vt:lpstr>Nuclear Envelope</vt:lpstr>
      <vt:lpstr>Nuclear Envelope</vt:lpstr>
      <vt:lpstr>Nucleoli</vt:lpstr>
      <vt:lpstr>Chromatin</vt:lpstr>
      <vt:lpstr>Cell Cycle</vt:lpstr>
      <vt:lpstr>Interphase:  DNA Replication</vt:lpstr>
      <vt:lpstr>DNA Replication</vt:lpstr>
      <vt:lpstr>DNA Replication</vt:lpstr>
      <vt:lpstr>Cell Division</vt:lpstr>
      <vt:lpstr>Mitosis</vt:lpstr>
      <vt:lpstr>Cytokinesis</vt:lpstr>
      <vt:lpstr>Early and Late Prophase</vt:lpstr>
      <vt:lpstr>Metaphase</vt:lpstr>
      <vt:lpstr>Anaphase</vt:lpstr>
      <vt:lpstr>Telophase and Cytokinesis</vt:lpstr>
      <vt:lpstr>Control of Cell Division</vt:lpstr>
      <vt:lpstr>Protein Synthesis</vt:lpstr>
      <vt:lpstr>Roles of the Three Types of RNA</vt:lpstr>
      <vt:lpstr>Transcription</vt:lpstr>
      <vt:lpstr>Transcription: RNA Polymerase</vt:lpstr>
      <vt:lpstr>Genetic Code</vt:lpstr>
      <vt:lpstr>Information Transfer from DNA to RNA</vt:lpstr>
      <vt:lpstr>Tissues</vt:lpstr>
      <vt:lpstr>Epithelial Membranes</vt:lpstr>
      <vt:lpstr>Epithelial Tissue</vt:lpstr>
      <vt:lpstr>Epithelial Tissue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Cytoplasm</dc:title>
  <dc:creator>bawargo</dc:creator>
  <cp:keywords>organelles;cell division;transcription, translation</cp:keywords>
  <cp:lastModifiedBy>bawargo</cp:lastModifiedBy>
  <cp:revision>1</cp:revision>
  <dcterms:created xsi:type="dcterms:W3CDTF">2010-08-19T16:35:29Z</dcterms:created>
  <dcterms:modified xsi:type="dcterms:W3CDTF">2010-08-19T16:37:25Z</dcterms:modified>
</cp:coreProperties>
</file>