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3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BA43-663E-4BFC-8548-290BF2BEB968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E474-062C-4B10-805A-F1999D9E1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BA43-663E-4BFC-8548-290BF2BEB968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E474-062C-4B10-805A-F1999D9E1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BA43-663E-4BFC-8548-290BF2BEB968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E474-062C-4B10-805A-F1999D9E1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BA43-663E-4BFC-8548-290BF2BEB968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E474-062C-4B10-805A-F1999D9E1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BA43-663E-4BFC-8548-290BF2BEB968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E474-062C-4B10-805A-F1999D9E1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BA43-663E-4BFC-8548-290BF2BEB968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E474-062C-4B10-805A-F1999D9E1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BA43-663E-4BFC-8548-290BF2BEB968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E474-062C-4B10-805A-F1999D9E1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BA43-663E-4BFC-8548-290BF2BEB968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E474-062C-4B10-805A-F1999D9E1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BA43-663E-4BFC-8548-290BF2BEB968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E474-062C-4B10-805A-F1999D9E1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BA43-663E-4BFC-8548-290BF2BEB968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E474-062C-4B10-805A-F1999D9E1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5BA43-663E-4BFC-8548-290BF2BEB968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5E474-062C-4B10-805A-F1999D9E19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5BA43-663E-4BFC-8548-290BF2BEB968}" type="datetimeFigureOut">
              <a:rPr lang="en-US" smtClean="0"/>
              <a:t>8/19/2010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5E474-062C-4B10-805A-F1999D9E19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67000" y="2290233"/>
            <a:ext cx="6324600" cy="4567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Epithelia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Squamous</a:t>
            </a:r>
            <a:r>
              <a:rPr lang="en-US" dirty="0" smtClean="0"/>
              <a:t>, </a:t>
            </a:r>
            <a:r>
              <a:rPr lang="en-US" dirty="0" err="1" smtClean="0"/>
              <a:t>cuboidal</a:t>
            </a:r>
            <a:r>
              <a:rPr lang="en-US" dirty="0" smtClean="0"/>
              <a:t>, or columnar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Epithelia: Glandular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 gland is one or more cells that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Classified </a:t>
            </a:r>
            <a:r>
              <a:rPr lang="en-US" dirty="0" smtClean="0">
                <a:solidFill>
                  <a:srgbClr val="000000"/>
                </a:solidFill>
              </a:rPr>
              <a:t>by: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Site of product release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Relative number of cells forming the gland 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Endocrine Glands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Ductless glands that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Secretions include amino acids, proteins, </a:t>
            </a:r>
            <a:r>
              <a:rPr lang="en-US" dirty="0" err="1" smtClean="0"/>
              <a:t>glycoproteins</a:t>
            </a:r>
            <a:r>
              <a:rPr lang="en-US" dirty="0" smtClean="0"/>
              <a:t>, and steroids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Exocrine Glands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More numerous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Secrete products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onto </a:t>
            </a:r>
            <a:r>
              <a:rPr lang="en-US" sz="2400" dirty="0" smtClean="0">
                <a:solidFill>
                  <a:srgbClr val="000000"/>
                </a:solidFill>
              </a:rPr>
              <a:t>_</a:t>
            </a:r>
            <a:endParaRPr lang="en-US" sz="2400" dirty="0" smtClean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into </a:t>
            </a:r>
            <a:r>
              <a:rPr lang="en-US" sz="2400" dirty="0" smtClean="0">
                <a:solidFill>
                  <a:srgbClr val="000000"/>
                </a:solidFill>
              </a:rPr>
              <a:t>_</a:t>
            </a:r>
            <a:endParaRPr lang="en-US" sz="24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Examples include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mucous, sweat, oil, and salivary glands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The only important </a:t>
            </a:r>
            <a:r>
              <a:rPr lang="en-US" sz="2800" dirty="0" smtClean="0">
                <a:solidFill>
                  <a:srgbClr val="000000"/>
                </a:solidFill>
              </a:rPr>
              <a:t>_</a:t>
            </a:r>
            <a:endParaRPr lang="en-US" sz="28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US" sz="28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err="1" smtClean="0">
                <a:solidFill>
                  <a:srgbClr val="000000"/>
                </a:solidFill>
              </a:rPr>
              <a:t>Multicellular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exocrine glands are composed of a duct and </a:t>
            </a:r>
            <a:r>
              <a:rPr lang="en-US" sz="2800" dirty="0" err="1" smtClean="0">
                <a:solidFill>
                  <a:srgbClr val="000000"/>
                </a:solidFill>
              </a:rPr>
              <a:t>secretory</a:t>
            </a:r>
            <a:r>
              <a:rPr lang="en-US" sz="2800" dirty="0" smtClean="0">
                <a:solidFill>
                  <a:srgbClr val="000000"/>
                </a:solidFill>
              </a:rPr>
              <a:t> unit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57400" y="4259951"/>
            <a:ext cx="5029200" cy="259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Modes of Secretion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26670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Merocrine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products are secreted by </a:t>
            </a:r>
            <a:r>
              <a:rPr lang="en-US" dirty="0" smtClean="0"/>
              <a:t>______________________ (</a:t>
            </a:r>
            <a:r>
              <a:rPr lang="en-US" dirty="0" smtClean="0"/>
              <a:t>e.g., pancreas, sweat, and salivary glands)</a:t>
            </a:r>
          </a:p>
          <a:p>
            <a:r>
              <a:rPr lang="en-US" dirty="0" err="1" smtClean="0"/>
              <a:t>Holocrine</a:t>
            </a:r>
            <a:endParaRPr lang="en-US" dirty="0" smtClean="0"/>
          </a:p>
          <a:p>
            <a:pPr lvl="1"/>
            <a:r>
              <a:rPr lang="en-US" dirty="0" smtClean="0"/>
              <a:t>products are secreted by the </a:t>
            </a:r>
            <a:r>
              <a:rPr lang="en-US" dirty="0" smtClean="0"/>
              <a:t>___________________ of </a:t>
            </a:r>
            <a:r>
              <a:rPr lang="en-US" dirty="0" smtClean="0"/>
              <a:t>gland cells (e.g., sebaceous glands)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Connective Tissue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Found throughout the body; most abundant and widely distributed in primary tissues</a:t>
            </a:r>
          </a:p>
          <a:p>
            <a:pPr lvl="1"/>
            <a:r>
              <a:rPr lang="en-US" dirty="0" smtClean="0"/>
              <a:t>Connective tissue proper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 of Connective Tissue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Protection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Insulation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Characteristics of Connective Tissue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Connective tissues have: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Nonliving extracellular matrix, consisting of ground substance and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Structural Elements of Connective Tissue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Ground substance</a:t>
            </a:r>
          </a:p>
          <a:p>
            <a:pPr lvl="1"/>
            <a:r>
              <a:rPr lang="en-US" dirty="0" smtClean="0"/>
              <a:t>unstructured material that fills the space between cells</a:t>
            </a:r>
          </a:p>
          <a:p>
            <a:r>
              <a:rPr lang="en-US" dirty="0" smtClean="0"/>
              <a:t>Fibers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fibroblasts, </a:t>
            </a:r>
            <a:r>
              <a:rPr lang="en-US" dirty="0" err="1" smtClean="0"/>
              <a:t>chondroblasts</a:t>
            </a:r>
            <a:r>
              <a:rPr lang="en-US" dirty="0" smtClean="0"/>
              <a:t>, </a:t>
            </a:r>
            <a:r>
              <a:rPr lang="en-US" dirty="0" err="1" smtClean="0"/>
              <a:t>osteoblasts</a:t>
            </a:r>
            <a:r>
              <a:rPr lang="en-US" dirty="0" smtClean="0"/>
              <a:t>, and hematopoietic stem cells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Ground Substance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Interstitial (tissue) fluid</a:t>
            </a:r>
          </a:p>
          <a:p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 smtClean="0"/>
              <a:t>Proteoglycans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Functions as a </a:t>
            </a:r>
            <a:r>
              <a:rPr lang="en-US" dirty="0" smtClean="0"/>
              <a:t>____________________________ through </a:t>
            </a:r>
            <a:r>
              <a:rPr lang="en-US" dirty="0" smtClean="0"/>
              <a:t>which nutrients diffuse between blood capillaries and cells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Fibers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Collagen</a:t>
            </a:r>
          </a:p>
          <a:p>
            <a:pPr lvl="1"/>
            <a:r>
              <a:rPr lang="en-US" dirty="0" smtClean="0"/>
              <a:t>tough; provides </a:t>
            </a:r>
            <a:r>
              <a:rPr lang="en-US" dirty="0" smtClean="0"/>
              <a:t>_</a:t>
            </a:r>
            <a:endParaRPr lang="en-US" dirty="0" smtClean="0"/>
          </a:p>
          <a:p>
            <a:r>
              <a:rPr lang="en-US" dirty="0" smtClean="0"/>
              <a:t>Elastic</a:t>
            </a:r>
          </a:p>
          <a:p>
            <a:pPr lvl="1"/>
            <a:r>
              <a:rPr lang="en-US" dirty="0" smtClean="0"/>
              <a:t>long, thin fibers that </a:t>
            </a:r>
            <a:r>
              <a:rPr lang="en-US" dirty="0" smtClean="0"/>
              <a:t>_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______________________________ </a:t>
            </a:r>
            <a:r>
              <a:rPr lang="en-US" dirty="0" err="1" smtClean="0"/>
              <a:t>collagenous</a:t>
            </a:r>
            <a:r>
              <a:rPr lang="en-US" dirty="0" smtClean="0"/>
              <a:t> </a:t>
            </a:r>
            <a:r>
              <a:rPr lang="en-US" dirty="0" smtClean="0"/>
              <a:t>fibers that form delicate networks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Epithelia: Simple Squamous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Single layer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 smtClean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disc-shaped nuclei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little cytoplasm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Functions 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 smtClean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Provide a slick, friction-reducing lining in lymphatic and cardiovascular systems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Present in the kidney </a:t>
            </a:r>
            <a:r>
              <a:rPr lang="en-US" dirty="0" err="1" smtClean="0"/>
              <a:t>glomeruli</a:t>
            </a:r>
            <a:r>
              <a:rPr lang="en-US" dirty="0" smtClean="0"/>
              <a:t>, lining of heart, blood vessels, lymphatic vessels, and </a:t>
            </a:r>
            <a:r>
              <a:rPr lang="en-US" dirty="0" err="1" smtClean="0"/>
              <a:t>serosa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Cells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 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connective tissue proper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 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err="1" smtClean="0"/>
              <a:t>Osteoblasts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Hematopoietic stem cells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White blood cells, plasma cells, macrophages, and mast cells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Connective Tissue Proper: Loose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________________________ connective </a:t>
            </a:r>
            <a:r>
              <a:rPr lang="en-US" dirty="0" smtClean="0"/>
              <a:t>tissue</a:t>
            </a:r>
          </a:p>
          <a:p>
            <a:pPr lvl="1"/>
            <a:r>
              <a:rPr lang="en-US" dirty="0" smtClean="0"/>
              <a:t>Gel-like matrix with all three connective tissue fibers</a:t>
            </a:r>
          </a:p>
          <a:p>
            <a:pPr lvl="1"/>
            <a:r>
              <a:rPr lang="en-US" dirty="0" smtClean="0"/>
              <a:t>Fibroblasts, macrophages, mast cells, and some white blood cells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________________________________________ throughout </a:t>
            </a:r>
            <a:r>
              <a:rPr lang="en-US" dirty="0" smtClean="0"/>
              <a:t>the body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Connective Tissue Proper: Loose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____________________________connective </a:t>
            </a:r>
            <a:r>
              <a:rPr lang="en-US" dirty="0" smtClean="0"/>
              <a:t>tissue</a:t>
            </a:r>
          </a:p>
          <a:p>
            <a:pPr lvl="1"/>
            <a:r>
              <a:rPr lang="en-US" dirty="0" smtClean="0"/>
              <a:t>closely packed </a:t>
            </a:r>
            <a:r>
              <a:rPr lang="en-US" dirty="0" smtClean="0"/>
              <a:t>_</a:t>
            </a:r>
            <a:endParaRPr lang="en-US" dirty="0" smtClean="0"/>
          </a:p>
          <a:p>
            <a:pPr lvl="2"/>
            <a:r>
              <a:rPr lang="en-US" dirty="0" smtClean="0"/>
              <a:t>Reserves </a:t>
            </a:r>
            <a:r>
              <a:rPr lang="en-US" dirty="0" smtClean="0"/>
              <a:t>_</a:t>
            </a:r>
            <a:endParaRPr lang="en-US" dirty="0" smtClean="0"/>
          </a:p>
          <a:p>
            <a:pPr lvl="2"/>
            <a:r>
              <a:rPr lang="en-US" dirty="0" smtClean="0"/>
              <a:t>________________________________ against </a:t>
            </a:r>
            <a:r>
              <a:rPr lang="en-US" dirty="0" smtClean="0"/>
              <a:t>heat loss</a:t>
            </a:r>
          </a:p>
          <a:p>
            <a:pPr lvl="2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Found under skin, around kidneys, within abdomen, and in breasts </a:t>
            </a:r>
          </a:p>
          <a:p>
            <a:pPr lvl="1"/>
            <a:r>
              <a:rPr lang="en-US" dirty="0" smtClean="0"/>
              <a:t>Local fat deposits serve nutrient needs of highly active organs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Connective Tissue Proper: Loose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Reticular connective tissue</a:t>
            </a:r>
          </a:p>
          <a:p>
            <a:pPr lvl="1"/>
            <a:r>
              <a:rPr lang="en-US" dirty="0" smtClean="0"/>
              <a:t>Loose ground substance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r>
              <a:rPr lang="en-US" dirty="0" smtClean="0"/>
              <a:t>Reticular cells lie in a fiber network</a:t>
            </a:r>
          </a:p>
          <a:p>
            <a:pPr lvl="1"/>
            <a:r>
              <a:rPr lang="en-US" dirty="0" smtClean="0"/>
              <a:t>Forms a soft </a:t>
            </a:r>
            <a:r>
              <a:rPr lang="en-US" dirty="0" smtClean="0"/>
              <a:t>______________________________, </a:t>
            </a:r>
            <a:r>
              <a:rPr lang="en-US" dirty="0" smtClean="0"/>
              <a:t>or </a:t>
            </a:r>
            <a:r>
              <a:rPr lang="en-US" dirty="0" err="1" smtClean="0"/>
              <a:t>stroma</a:t>
            </a:r>
            <a:r>
              <a:rPr lang="en-US" dirty="0" smtClean="0"/>
              <a:t>, that supports other cell types</a:t>
            </a:r>
          </a:p>
          <a:p>
            <a:pPr lvl="1"/>
            <a:r>
              <a:rPr lang="en-US" dirty="0" smtClean="0"/>
              <a:t>Found in </a:t>
            </a:r>
            <a:r>
              <a:rPr lang="en-US" dirty="0" smtClean="0"/>
              <a:t>________________________________, </a:t>
            </a:r>
            <a:r>
              <a:rPr lang="en-US" dirty="0" smtClean="0"/>
              <a:t>bone marrow, and the spleen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/>
              <a:t>Connective Tissue Proper: </a:t>
            </a:r>
            <a:br>
              <a:rPr lang="en-US" sz="3600"/>
            </a:br>
            <a:r>
              <a:rPr lang="en-US" sz="3600"/>
              <a:t>Dense Regular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Parallel collagen fibers </a:t>
            </a:r>
          </a:p>
          <a:p>
            <a:pPr lvl="1"/>
            <a:r>
              <a:rPr lang="en-US" dirty="0" smtClean="0"/>
              <a:t>a few elastic fibers</a:t>
            </a:r>
          </a:p>
          <a:p>
            <a:r>
              <a:rPr lang="en-US" dirty="0" smtClean="0"/>
              <a:t>Major cell type </a:t>
            </a:r>
            <a:r>
              <a:rPr lang="en-US" dirty="0" smtClean="0"/>
              <a:t>_</a:t>
            </a:r>
            <a:endParaRPr lang="en-US" dirty="0" smtClean="0"/>
          </a:p>
          <a:p>
            <a:r>
              <a:rPr lang="en-US" dirty="0" smtClean="0"/>
              <a:t>Attaches muscles to bone or to other muscles, and bone to bone </a:t>
            </a:r>
          </a:p>
          <a:p>
            <a:pPr lvl="1"/>
            <a:r>
              <a:rPr lang="en-US" dirty="0" smtClean="0"/>
              <a:t>Found in </a:t>
            </a:r>
            <a:r>
              <a:rPr lang="en-US" dirty="0" smtClean="0"/>
              <a:t>_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Connective Tissue Proper: Dense Irregular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___________________________ arranged </a:t>
            </a:r>
            <a:r>
              <a:rPr lang="en-US" dirty="0" smtClean="0"/>
              <a:t>collagen fibers with some elastic fibers</a:t>
            </a:r>
          </a:p>
          <a:p>
            <a:r>
              <a:rPr lang="en-US" dirty="0" smtClean="0"/>
              <a:t>Major cell type is </a:t>
            </a:r>
            <a:r>
              <a:rPr lang="en-US" dirty="0" smtClean="0"/>
              <a:t>_</a:t>
            </a:r>
            <a:endParaRPr lang="en-US" dirty="0" smtClean="0"/>
          </a:p>
          <a:p>
            <a:r>
              <a:rPr lang="en-US" dirty="0" smtClean="0"/>
              <a:t>Withstands tension in many directions providing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Found </a:t>
            </a:r>
            <a:r>
              <a:rPr lang="en-US" dirty="0" smtClean="0"/>
              <a:t>in the dermis, </a:t>
            </a:r>
            <a:r>
              <a:rPr lang="en-US" dirty="0" err="1" smtClean="0"/>
              <a:t>submucosa</a:t>
            </a:r>
            <a:r>
              <a:rPr lang="en-US" dirty="0" smtClean="0"/>
              <a:t> of the digestive tract, and fibrous organ capsules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Connective Tissue: Hyaline Cartilage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sz="2800" dirty="0" smtClean="0"/>
              <a:t>Amorphous, firm matrix </a:t>
            </a:r>
          </a:p>
          <a:p>
            <a:pPr lvl="1"/>
            <a:r>
              <a:rPr lang="en-US" sz="2400" dirty="0" smtClean="0"/>
              <a:t>network of collagen fibers</a:t>
            </a:r>
          </a:p>
          <a:p>
            <a:r>
              <a:rPr lang="en-US" sz="2800" dirty="0" smtClean="0"/>
              <a:t>________________________________ lie </a:t>
            </a:r>
            <a:r>
              <a:rPr lang="en-US" sz="2800" dirty="0" smtClean="0"/>
              <a:t>in </a:t>
            </a:r>
            <a:r>
              <a:rPr lang="en-US" sz="2800" dirty="0" smtClean="0"/>
              <a:t>_</a:t>
            </a:r>
          </a:p>
          <a:p>
            <a:pPr lvl="1"/>
            <a:r>
              <a:rPr lang="en-US" sz="2400" dirty="0" smtClean="0"/>
              <a:t>Supports </a:t>
            </a:r>
          </a:p>
          <a:p>
            <a:pPr lvl="1"/>
            <a:r>
              <a:rPr lang="en-US" sz="2400" dirty="0" smtClean="0"/>
              <a:t>reinforces </a:t>
            </a:r>
            <a:endParaRPr lang="en-US" sz="2400" dirty="0" smtClean="0"/>
          </a:p>
          <a:p>
            <a:pPr lvl="1"/>
            <a:r>
              <a:rPr lang="en-US" sz="2400" dirty="0" smtClean="0"/>
              <a:t> </a:t>
            </a:r>
            <a:endParaRPr lang="en-US" sz="2400" dirty="0" smtClean="0"/>
          </a:p>
          <a:p>
            <a:pPr lvl="1"/>
            <a:r>
              <a:rPr lang="en-US" sz="2400" dirty="0" smtClean="0"/>
              <a:t>resists compression</a:t>
            </a:r>
          </a:p>
          <a:p>
            <a:r>
              <a:rPr lang="en-US" sz="2800" dirty="0" smtClean="0"/>
              <a:t>Forms the </a:t>
            </a:r>
            <a:r>
              <a:rPr lang="en-US" sz="2800" dirty="0" smtClean="0"/>
              <a:t>_</a:t>
            </a:r>
            <a:endParaRPr lang="en-US" sz="2800" dirty="0" smtClean="0"/>
          </a:p>
          <a:p>
            <a:r>
              <a:rPr lang="en-US" sz="2800" dirty="0" smtClean="0"/>
              <a:t>Found in embryonic skeleton, the end of long bones, nose, trachea, and larynx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Connective Tissue: Elastic Cartilage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Similar to hyaline cartilage but with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Maintains </a:t>
            </a:r>
            <a:r>
              <a:rPr lang="en-US" dirty="0" smtClean="0"/>
              <a:t>shape and structure while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Supports ___________________________________ and </a:t>
            </a:r>
            <a:r>
              <a:rPr lang="en-US" dirty="0" smtClean="0"/>
              <a:t>the epiglottis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/>
              <a:t>Connective Tissue: </a:t>
            </a:r>
            <a:br>
              <a:rPr lang="en-US" sz="3600"/>
            </a:br>
            <a:r>
              <a:rPr lang="en-US" sz="3600"/>
              <a:t>Fibrocartilage Cartilage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Matrix similar to hyaline cartilage </a:t>
            </a:r>
          </a:p>
          <a:p>
            <a:pPr lvl="1"/>
            <a:r>
              <a:rPr lang="en-US" dirty="0" smtClean="0"/>
              <a:t>less firm 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Provides </a:t>
            </a:r>
            <a:r>
              <a:rPr lang="en-US" dirty="0" smtClean="0"/>
              <a:t>______________________________ and </a:t>
            </a:r>
            <a:r>
              <a:rPr lang="en-US" dirty="0" smtClean="0"/>
              <a:t>absorbs compression shock</a:t>
            </a:r>
          </a:p>
          <a:p>
            <a:endParaRPr lang="en-US" dirty="0" smtClean="0"/>
          </a:p>
          <a:p>
            <a:r>
              <a:rPr lang="en-US" dirty="0" smtClean="0"/>
              <a:t>Found in </a:t>
            </a:r>
            <a:r>
              <a:rPr lang="en-US" dirty="0" smtClean="0"/>
              <a:t>___________________________, </a:t>
            </a:r>
            <a:r>
              <a:rPr lang="en-US" dirty="0" smtClean="0"/>
              <a:t>the </a:t>
            </a:r>
            <a:r>
              <a:rPr lang="en-US" dirty="0" smtClean="0"/>
              <a:t>_______________________________, </a:t>
            </a:r>
            <a:r>
              <a:rPr lang="en-US" dirty="0" smtClean="0"/>
              <a:t>and in discs of the knee joint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/>
              <a:t>Connective Tissue: </a:t>
            </a:r>
            <a:br>
              <a:rPr lang="en-US" sz="3600"/>
            </a:br>
            <a:r>
              <a:rPr lang="en-US" sz="3600"/>
              <a:t>Bone (Osseous Tissue)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Hard, </a:t>
            </a:r>
            <a:r>
              <a:rPr lang="en-US" dirty="0" smtClean="0"/>
              <a:t>______________________________ with </a:t>
            </a:r>
            <a:r>
              <a:rPr lang="en-US" dirty="0" smtClean="0"/>
              <a:t>collagen fibers</a:t>
            </a:r>
          </a:p>
          <a:p>
            <a:r>
              <a:rPr lang="en-US" dirty="0" smtClean="0"/>
              <a:t>_____________________________ are </a:t>
            </a:r>
            <a:r>
              <a:rPr lang="en-US" dirty="0" smtClean="0"/>
              <a:t>found in </a:t>
            </a:r>
            <a:r>
              <a:rPr lang="en-US" dirty="0" smtClean="0"/>
              <a:t>___________________________ and </a:t>
            </a:r>
            <a:r>
              <a:rPr lang="en-US" dirty="0" smtClean="0"/>
              <a:t>are well </a:t>
            </a:r>
            <a:r>
              <a:rPr lang="en-US" dirty="0" err="1" smtClean="0"/>
              <a:t>vascularized</a:t>
            </a:r>
            <a:endParaRPr lang="en-US" dirty="0" smtClean="0"/>
          </a:p>
          <a:p>
            <a:r>
              <a:rPr lang="en-US" dirty="0" smtClean="0"/>
              <a:t>Supports, protects, and provides levers for muscular action</a:t>
            </a:r>
          </a:p>
          <a:p>
            <a:r>
              <a:rPr lang="en-US" dirty="0" smtClean="0"/>
              <a:t>Stores </a:t>
            </a:r>
            <a:r>
              <a:rPr lang="en-US" dirty="0" smtClean="0"/>
              <a:t>_</a:t>
            </a:r>
            <a:endParaRPr lang="en-US" dirty="0" smtClean="0"/>
          </a:p>
          <a:p>
            <a:r>
              <a:rPr lang="en-US" dirty="0" smtClean="0"/>
              <a:t>Marrow inside bones is the site of </a:t>
            </a:r>
            <a:r>
              <a:rPr lang="en-US" dirty="0" err="1" smtClean="0"/>
              <a:t>hematopoiesis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Epithelia: Simple Cuboidal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Single layer of </a:t>
            </a:r>
            <a:r>
              <a:rPr lang="en-US" dirty="0" smtClean="0"/>
              <a:t>_______________________ with </a:t>
            </a:r>
            <a:r>
              <a:rPr lang="en-US" dirty="0" smtClean="0"/>
              <a:t>large,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Function in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Present in kidney tubules, ducts and </a:t>
            </a:r>
            <a:r>
              <a:rPr lang="en-US" dirty="0" err="1" smtClean="0"/>
              <a:t>secretory</a:t>
            </a:r>
            <a:r>
              <a:rPr lang="en-US" dirty="0" smtClean="0"/>
              <a:t> portions of small glands, and ovary surface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Connective Tissue: Blood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___________________________________ in </a:t>
            </a:r>
            <a:r>
              <a:rPr lang="en-US" dirty="0" smtClean="0"/>
              <a:t>a fluid matrix (plasma)</a:t>
            </a:r>
          </a:p>
          <a:p>
            <a:endParaRPr lang="en-US" dirty="0" smtClean="0"/>
          </a:p>
          <a:p>
            <a:r>
              <a:rPr lang="en-US" dirty="0" smtClean="0"/>
              <a:t>Contained within blood vessels</a:t>
            </a:r>
          </a:p>
          <a:p>
            <a:endParaRPr lang="en-US" dirty="0" smtClean="0"/>
          </a:p>
          <a:p>
            <a:r>
              <a:rPr lang="en-US" dirty="0" smtClean="0"/>
              <a:t>Functions in the </a:t>
            </a:r>
            <a:r>
              <a:rPr lang="en-US" dirty="0" smtClean="0"/>
              <a:t>________________________ of </a:t>
            </a:r>
            <a:r>
              <a:rPr lang="en-US" dirty="0" smtClean="0"/>
              <a:t>respiratory gases, nutrients, and wastes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Nervous Tissue</a:t>
            </a:r>
          </a:p>
        </p:txBody>
      </p:sp>
      <p:sp>
        <p:nvSpPr>
          <p:cNvPr id="28467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________________________________ with </a:t>
            </a:r>
            <a:r>
              <a:rPr lang="en-US" dirty="0" smtClean="0"/>
              <a:t>long cellular processes and support cells</a:t>
            </a:r>
          </a:p>
          <a:p>
            <a:endParaRPr lang="en-US" dirty="0" smtClean="0"/>
          </a:p>
          <a:p>
            <a:r>
              <a:rPr lang="en-US" dirty="0" smtClean="0"/>
              <a:t>Transmits </a:t>
            </a:r>
            <a:r>
              <a:rPr lang="en-US" dirty="0" smtClean="0"/>
              <a:t>____________________________ from </a:t>
            </a:r>
            <a:r>
              <a:rPr lang="en-US" dirty="0" smtClean="0"/>
              <a:t>sensory receptors to effectors</a:t>
            </a:r>
          </a:p>
          <a:p>
            <a:endParaRPr lang="en-US" dirty="0" smtClean="0"/>
          </a:p>
          <a:p>
            <a:r>
              <a:rPr lang="en-US" dirty="0" smtClean="0"/>
              <a:t>Found in the brain, spinal cord, and peripheral nerves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Muscle Tissue: Skeletal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Long, cylindrical, </a:t>
            </a:r>
            <a:r>
              <a:rPr lang="en-US" dirty="0" smtClean="0"/>
              <a:t>_______________________ cells </a:t>
            </a:r>
            <a:r>
              <a:rPr lang="en-US" dirty="0" smtClean="0"/>
              <a:t>with obvious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Initiates and controls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Found in skeletal muscles that attach to bones or skin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Muscle Tissue: Cardiac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Branching, striated, </a:t>
            </a:r>
            <a:r>
              <a:rPr lang="en-US" dirty="0" smtClean="0"/>
              <a:t>____________________________ cells </a:t>
            </a:r>
            <a:r>
              <a:rPr lang="en-US" dirty="0" smtClean="0"/>
              <a:t>interlocking at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Propels blood into the circulation</a:t>
            </a:r>
          </a:p>
          <a:p>
            <a:endParaRPr lang="en-US" dirty="0" smtClean="0"/>
          </a:p>
          <a:p>
            <a:r>
              <a:rPr lang="en-US" dirty="0" smtClean="0"/>
              <a:t>Found in the walls of the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Muscle Tissue: Smooth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Sheets of </a:t>
            </a:r>
            <a:r>
              <a:rPr lang="en-US" dirty="0" smtClean="0"/>
              <a:t>___________________________ with </a:t>
            </a:r>
            <a:r>
              <a:rPr lang="en-US" dirty="0" smtClean="0"/>
              <a:t>central nuclei that have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Propels substances along internal passageways (i.e., peristalsis)</a:t>
            </a:r>
          </a:p>
          <a:p>
            <a:endParaRPr lang="en-US" dirty="0" smtClean="0"/>
          </a:p>
          <a:p>
            <a:r>
              <a:rPr lang="en-US" dirty="0" smtClean="0"/>
              <a:t>Found in the walls of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Epithelia: Simple Columnar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Single layer </a:t>
            </a:r>
            <a:r>
              <a:rPr lang="en-US" sz="2800" dirty="0" smtClean="0"/>
              <a:t>_</a:t>
            </a:r>
            <a:endParaRPr lang="en-US" sz="2800" dirty="0" smtClean="0"/>
          </a:p>
          <a:p>
            <a:pPr lvl="1"/>
            <a:r>
              <a:rPr lang="en-US" sz="2400" dirty="0" smtClean="0"/>
              <a:t>many contain </a:t>
            </a:r>
            <a:r>
              <a:rPr lang="en-US" sz="2400" dirty="0" smtClean="0"/>
              <a:t>_</a:t>
            </a:r>
            <a:endParaRPr lang="en-US" sz="2400" dirty="0" smtClean="0"/>
          </a:p>
          <a:p>
            <a:r>
              <a:rPr lang="en-US" sz="2800" dirty="0" smtClean="0"/>
              <a:t>Goblet cells are often found in this layer</a:t>
            </a:r>
          </a:p>
          <a:p>
            <a:r>
              <a:rPr lang="en-US" sz="2800" dirty="0" smtClean="0"/>
              <a:t>Function in absorption and secretion</a:t>
            </a:r>
          </a:p>
          <a:p>
            <a:r>
              <a:rPr lang="en-US" sz="2800" dirty="0" smtClean="0"/>
              <a:t> </a:t>
            </a:r>
            <a:endParaRPr lang="en-US" sz="2800" dirty="0" smtClean="0"/>
          </a:p>
          <a:p>
            <a:pPr lvl="1"/>
            <a:r>
              <a:rPr lang="en-US" sz="2400" dirty="0" smtClean="0"/>
              <a:t>digestive tract </a:t>
            </a:r>
          </a:p>
          <a:p>
            <a:pPr lvl="1"/>
            <a:r>
              <a:rPr lang="en-US" sz="2400" dirty="0" smtClean="0"/>
              <a:t>gallbladder</a:t>
            </a:r>
          </a:p>
          <a:p>
            <a:r>
              <a:rPr lang="en-US" sz="2800" dirty="0" smtClean="0"/>
              <a:t>Ciliated type line </a:t>
            </a:r>
          </a:p>
          <a:p>
            <a:pPr lvl="1"/>
            <a:r>
              <a:rPr lang="en-US" sz="2400" dirty="0" smtClean="0"/>
              <a:t>small bronchi</a:t>
            </a:r>
          </a:p>
          <a:p>
            <a:pPr lvl="1"/>
            <a:r>
              <a:rPr lang="en-US" sz="2400" dirty="0" smtClean="0"/>
              <a:t> </a:t>
            </a:r>
            <a:endParaRPr lang="en-US" sz="2400" dirty="0" smtClean="0"/>
          </a:p>
          <a:p>
            <a:pPr lvl="1"/>
            <a:r>
              <a:rPr lang="en-US" sz="2400" dirty="0" smtClean="0"/>
              <a:t>some regions of the uterus</a:t>
            </a:r>
          </a:p>
          <a:p>
            <a:r>
              <a:rPr lang="en-US" sz="2800" dirty="0" smtClean="0"/>
              <a:t>Cilia help move substances through internal passageways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Epithelia: Pseudostratified Columnar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Single layer of cells with different heights; some do not reach the free surface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Function in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propulsion of mucus</a:t>
            </a:r>
          </a:p>
          <a:p>
            <a:r>
              <a:rPr lang="en-US" dirty="0" smtClean="0"/>
              <a:t>Present in the </a:t>
            </a:r>
          </a:p>
          <a:p>
            <a:pPr lvl="1"/>
            <a:r>
              <a:rPr lang="en-US" dirty="0" smtClean="0"/>
              <a:t>male sperm-carrying ducts (</a:t>
            </a:r>
            <a:r>
              <a:rPr lang="en-US" dirty="0" err="1" smtClean="0"/>
              <a:t>nonciliated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Epithelia: Stratified Squamous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Thick membrane composed of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Function </a:t>
            </a:r>
            <a:r>
              <a:rPr lang="en-US" dirty="0" smtClean="0">
                <a:solidFill>
                  <a:srgbClr val="000000"/>
                </a:solidFill>
              </a:rPr>
              <a:t>in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 smtClean="0">
              <a:solidFill>
                <a:srgbClr val="000000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external </a:t>
            </a:r>
            <a:r>
              <a:rPr lang="en-US" dirty="0" smtClean="0"/>
              <a:t>part of the </a:t>
            </a:r>
            <a:r>
              <a:rPr lang="en-US" dirty="0" smtClean="0"/>
              <a:t>_</a:t>
            </a:r>
            <a:endParaRPr lang="en-US" dirty="0" smtClean="0"/>
          </a:p>
          <a:p>
            <a:pPr lvl="2"/>
            <a:r>
              <a:rPr lang="en-US" dirty="0" smtClean="0"/>
              <a:t>keratinized cells</a:t>
            </a:r>
          </a:p>
          <a:p>
            <a:pPr lvl="1"/>
            <a:r>
              <a:rPr lang="en-US" dirty="0" smtClean="0"/>
              <a:t>linings of the esophagus, mouth, and vagina</a:t>
            </a:r>
          </a:p>
          <a:p>
            <a:pPr lvl="2"/>
            <a:r>
              <a:rPr lang="en-US" dirty="0" smtClean="0"/>
              <a:t>Non-keratinized cells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/>
              <a:t>Epithelia: Stratified Cuboidal and Columnar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Stratified </a:t>
            </a:r>
            <a:r>
              <a:rPr lang="en-US" dirty="0" err="1" smtClean="0"/>
              <a:t>cuboidal</a:t>
            </a:r>
            <a:endParaRPr lang="en-US" dirty="0" smtClean="0"/>
          </a:p>
          <a:p>
            <a:pPr lvl="1"/>
            <a:r>
              <a:rPr lang="en-US" dirty="0" smtClean="0"/>
              <a:t>Quite </a:t>
            </a:r>
            <a:r>
              <a:rPr lang="en-US" dirty="0" smtClean="0"/>
              <a:t>_______________in </a:t>
            </a:r>
            <a:r>
              <a:rPr lang="en-US" dirty="0" smtClean="0"/>
              <a:t>the body</a:t>
            </a:r>
          </a:p>
          <a:p>
            <a:pPr lvl="1"/>
            <a:r>
              <a:rPr lang="en-US" dirty="0" smtClean="0"/>
              <a:t>Found in some sweat and mammary glands</a:t>
            </a:r>
          </a:p>
          <a:p>
            <a:pPr lvl="1"/>
            <a:r>
              <a:rPr lang="en-US" dirty="0" smtClean="0"/>
              <a:t>Typically </a:t>
            </a:r>
            <a:r>
              <a:rPr lang="en-US" dirty="0" smtClean="0"/>
              <a:t>_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Epithelia: Stratified Cuboidal and Columnar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Stratified columnar </a:t>
            </a:r>
          </a:p>
          <a:p>
            <a:pPr lvl="1"/>
            <a:r>
              <a:rPr lang="en-US" dirty="0" smtClean="0"/>
              <a:t>Limited distribution in the body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Found in the </a:t>
            </a:r>
            <a:r>
              <a:rPr lang="en-US" dirty="0" smtClean="0"/>
              <a:t>_________________________, </a:t>
            </a:r>
            <a:r>
              <a:rPr lang="en-US" dirty="0" smtClean="0"/>
              <a:t>male urethra, and lining some glandular ducts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Also occurs at </a:t>
            </a:r>
            <a:r>
              <a:rPr lang="en-US" dirty="0" smtClean="0"/>
              <a:t>_____________________________________ between </a:t>
            </a:r>
            <a:r>
              <a:rPr lang="en-US" dirty="0" smtClean="0"/>
              <a:t>two other types of epithelia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Epithelia: Transitional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Several cell layers, basal cells are </a:t>
            </a:r>
            <a:r>
              <a:rPr lang="en-US" dirty="0" smtClean="0"/>
              <a:t>_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________________________________ to </a:t>
            </a:r>
            <a:r>
              <a:rPr lang="en-US" dirty="0" smtClean="0"/>
              <a:t>permit the distension of the urinary bladder</a:t>
            </a:r>
          </a:p>
          <a:p>
            <a:endParaRPr lang="en-US" dirty="0" smtClean="0"/>
          </a:p>
          <a:p>
            <a:r>
              <a:rPr lang="en-US" dirty="0" smtClean="0"/>
              <a:t>Lines the urinary bladder, </a:t>
            </a:r>
            <a:r>
              <a:rPr lang="en-US" dirty="0" err="1" smtClean="0"/>
              <a:t>ureters</a:t>
            </a:r>
            <a:r>
              <a:rPr lang="en-US" dirty="0" smtClean="0"/>
              <a:t>, and part of the urethra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1001</Words>
  <Application>Microsoft Office PowerPoint</Application>
  <PresentationFormat>On-screen Show (4:3)</PresentationFormat>
  <Paragraphs>239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Classification of Epithelia</vt:lpstr>
      <vt:lpstr>Epithelia: Simple Squamous</vt:lpstr>
      <vt:lpstr>Epithelia: Simple Cuboidal</vt:lpstr>
      <vt:lpstr>Epithelia: Simple Columnar</vt:lpstr>
      <vt:lpstr>Epithelia: Pseudostratified Columnar</vt:lpstr>
      <vt:lpstr>Epithelia: Stratified Squamous</vt:lpstr>
      <vt:lpstr>Epithelia: Stratified Cuboidal and Columnar</vt:lpstr>
      <vt:lpstr>Epithelia: Stratified Cuboidal and Columnar</vt:lpstr>
      <vt:lpstr>Epithelia: Transitional</vt:lpstr>
      <vt:lpstr>Epithelia: Glandular</vt:lpstr>
      <vt:lpstr>Endocrine Glands</vt:lpstr>
      <vt:lpstr>Exocrine Glands</vt:lpstr>
      <vt:lpstr>Modes of Secretion</vt:lpstr>
      <vt:lpstr>Connective Tissue</vt:lpstr>
      <vt:lpstr>Functions of Connective Tissue</vt:lpstr>
      <vt:lpstr>Characteristics of Connective Tissue</vt:lpstr>
      <vt:lpstr>Structural Elements of Connective Tissue</vt:lpstr>
      <vt:lpstr>Ground Substance</vt:lpstr>
      <vt:lpstr>Fibers</vt:lpstr>
      <vt:lpstr>Cells</vt:lpstr>
      <vt:lpstr>Connective Tissue Proper: Loose</vt:lpstr>
      <vt:lpstr>Connective Tissue Proper: Loose</vt:lpstr>
      <vt:lpstr>Connective Tissue Proper: Loose</vt:lpstr>
      <vt:lpstr>Connective Tissue Proper:  Dense Regular</vt:lpstr>
      <vt:lpstr>Connective Tissue Proper: Dense Irregular</vt:lpstr>
      <vt:lpstr>Connective Tissue: Hyaline Cartilage</vt:lpstr>
      <vt:lpstr>Connective Tissue: Elastic Cartilage</vt:lpstr>
      <vt:lpstr>Connective Tissue:  Fibrocartilage Cartilage</vt:lpstr>
      <vt:lpstr>Connective Tissue:  Bone (Osseous Tissue)</vt:lpstr>
      <vt:lpstr>Connective Tissue: Blood</vt:lpstr>
      <vt:lpstr>Nervous Tissue</vt:lpstr>
      <vt:lpstr>Muscle Tissue: Skeletal</vt:lpstr>
      <vt:lpstr>Muscle Tissue: Cardiac</vt:lpstr>
      <vt:lpstr>Muscle Tissue: Smooth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of Epithelia</dc:title>
  <dc:creator>bawargo</dc:creator>
  <cp:keywords>epithelia, CT, muscle, nerve, tissues</cp:keywords>
  <cp:lastModifiedBy>bawargo</cp:lastModifiedBy>
  <cp:revision>1</cp:revision>
  <dcterms:created xsi:type="dcterms:W3CDTF">2010-08-19T16:38:29Z</dcterms:created>
  <dcterms:modified xsi:type="dcterms:W3CDTF">2010-08-19T16:39:28Z</dcterms:modified>
</cp:coreProperties>
</file>