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2 of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A823E-CDCF-4CA1-8328-4689BF59EAC1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57B58-C180-415D-B6C8-2FD85D07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414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2 of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C6504-6E84-43DB-905B-5D27585742EE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607CE-D281-4B76-BAC8-53AE5556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6259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607CE-D281-4B76-BAC8-53AE55561CD4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2 of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2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7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0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2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9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2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0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1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2F8D-A8B4-4869-BB09-F34E574CAF4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098E-4D19-495C-A6AD-2646E3B8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5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Serous Membrane (Serosa)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Thin, _____________________________________ separated by serous fluid</a:t>
            </a:r>
          </a:p>
          <a:p>
            <a:pPr lvl="1"/>
            <a:r>
              <a:rPr lang="en-US" dirty="0" smtClean="0"/>
              <a:t>Parietal </a:t>
            </a:r>
            <a:r>
              <a:rPr lang="en-US" dirty="0" err="1" smtClean="0"/>
              <a:t>serosa</a:t>
            </a:r>
            <a:r>
              <a:rPr lang="en-US" dirty="0" smtClean="0"/>
              <a:t> lines _</a:t>
            </a:r>
          </a:p>
          <a:p>
            <a:pPr lvl="1"/>
            <a:r>
              <a:rPr lang="en-US" dirty="0" smtClean="0"/>
              <a:t>Visceral </a:t>
            </a:r>
            <a:r>
              <a:rPr lang="en-US" dirty="0" err="1" smtClean="0"/>
              <a:t>serosa</a:t>
            </a:r>
            <a:r>
              <a:rPr lang="en-US" dirty="0" smtClean="0"/>
              <a:t> covers _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7800" y="4946570"/>
            <a:ext cx="6262744" cy="1911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661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Structure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Neutrons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Mass = 1 atomic mass unit (</a:t>
            </a:r>
            <a:r>
              <a:rPr lang="en-US" dirty="0" err="1" smtClean="0"/>
              <a:t>amu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Mass = 1 </a:t>
            </a:r>
            <a:r>
              <a:rPr lang="en-US" dirty="0" err="1" smtClean="0"/>
              <a:t>amu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4630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Structure</a:t>
            </a:r>
          </a:p>
        </p:txBody>
      </p:sp>
      <p:sp>
        <p:nvSpPr>
          <p:cNvPr id="768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Orbit nucleus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Negative charge </a:t>
            </a:r>
          </a:p>
          <a:p>
            <a:pPr lvl="1"/>
            <a:r>
              <a:rPr lang="en-US" dirty="0" smtClean="0"/>
              <a:t>1/2000 the mass of a proton (0 </a:t>
            </a:r>
            <a:r>
              <a:rPr lang="en-US" dirty="0" err="1" smtClean="0"/>
              <a:t>amu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6621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124201" y="1700192"/>
            <a:ext cx="6019800" cy="4548208"/>
          </a:xfrm>
          <a:noFill/>
        </p:spPr>
      </p:pic>
      <p:sp>
        <p:nvSpPr>
          <p:cNvPr id="7782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Models of the Atom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__________________________ model: current model used by chemists</a:t>
            </a:r>
          </a:p>
          <a:p>
            <a:pPr lvl="1"/>
            <a:r>
              <a:rPr lang="en-US" dirty="0" smtClean="0"/>
              <a:t>Depicts probable regions of greatest electron density _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Useful for predicting chemical behavior of atoms</a:t>
            </a:r>
          </a:p>
        </p:txBody>
      </p:sp>
    </p:spTree>
    <p:extLst>
      <p:ext uri="{BB962C8B-B14F-4D97-AF65-F5344CB8AC3E}">
        <p14:creationId xmlns:p14="http://schemas.microsoft.com/office/powerpoint/2010/main" val="4093061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667000" y="1405351"/>
            <a:ext cx="6172200" cy="5058949"/>
          </a:xfrm>
          <a:noFill/>
        </p:spPr>
      </p:pic>
      <p:sp>
        <p:nvSpPr>
          <p:cNvPr id="788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Models of the Atom</a:t>
            </a:r>
          </a:p>
        </p:txBody>
      </p:sp>
      <p:sp>
        <p:nvSpPr>
          <p:cNvPr id="78852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r>
              <a:rPr lang="en-US" dirty="0" smtClean="0"/>
              <a:t>Planetary model—________________________, outdated model</a:t>
            </a:r>
          </a:p>
          <a:p>
            <a:pPr lvl="1"/>
            <a:r>
              <a:rPr lang="en-US" dirty="0" smtClean="0"/>
              <a:t>Incorrectly depicts _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Useful for illustrations (as in the text)</a:t>
            </a:r>
          </a:p>
        </p:txBody>
      </p:sp>
    </p:spTree>
    <p:extLst>
      <p:ext uri="{BB962C8B-B14F-4D97-AF65-F5344CB8AC3E}">
        <p14:creationId xmlns:p14="http://schemas.microsoft.com/office/powerpoint/2010/main" val="3022824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Identifying Elements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Atomic _______________________ = number of__________________________ in nucleus</a:t>
            </a:r>
          </a:p>
        </p:txBody>
      </p:sp>
    </p:spTree>
    <p:extLst>
      <p:ext uri="{BB962C8B-B14F-4D97-AF65-F5344CB8AC3E}">
        <p14:creationId xmlns:p14="http://schemas.microsoft.com/office/powerpoint/2010/main" val="4168251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Identifying Elements</a:t>
            </a:r>
          </a:p>
        </p:txBody>
      </p:sp>
      <p:sp>
        <p:nvSpPr>
          <p:cNvPr id="808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Mass number = mass of _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Mass numbers of atoms of an element _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 are structural variations of elements that differ in the number of neutrons they contain</a:t>
            </a:r>
          </a:p>
        </p:txBody>
      </p:sp>
    </p:spTree>
    <p:extLst>
      <p:ext uri="{BB962C8B-B14F-4D97-AF65-F5344CB8AC3E}">
        <p14:creationId xmlns:p14="http://schemas.microsoft.com/office/powerpoint/2010/main" val="3157763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Identifying Elements</a:t>
            </a:r>
          </a:p>
        </p:txBody>
      </p:sp>
      <p:sp>
        <p:nvSpPr>
          <p:cNvPr id="829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Atomic ____________________________ = average of _______________________________ of all isotopes</a:t>
            </a:r>
          </a:p>
        </p:txBody>
      </p:sp>
    </p:spTree>
    <p:extLst>
      <p:ext uri="{BB962C8B-B14F-4D97-AF65-F5344CB8AC3E}">
        <p14:creationId xmlns:p14="http://schemas.microsoft.com/office/powerpoint/2010/main" val="3803517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Molecules and Compounds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Most atoms combine chemically with other atoms to form molecules and compounds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two or more atoms bonded together (e.g., H</a:t>
            </a:r>
            <a:r>
              <a:rPr lang="en-US" baseline="-25000" dirty="0" smtClean="0"/>
              <a:t>2</a:t>
            </a:r>
            <a:r>
              <a:rPr lang="en-US" dirty="0" smtClean="0"/>
              <a:t> or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two or more different kinds of atoms bonded together (e.g.,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2579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Mixtures </a:t>
            </a:r>
          </a:p>
        </p:txBody>
      </p:sp>
      <p:sp>
        <p:nvSpPr>
          <p:cNvPr id="849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matter exists as mixtures</a:t>
            </a:r>
          </a:p>
          <a:p>
            <a:pPr lvl="1"/>
            <a:r>
              <a:rPr lang="en-US" dirty="0" smtClean="0"/>
              <a:t>Two or more components _</a:t>
            </a:r>
          </a:p>
          <a:p>
            <a:r>
              <a:rPr lang="en-US" dirty="0" smtClean="0"/>
              <a:t>Three types of mixtures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7949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572000" cy="1143000"/>
          </a:xfrm>
        </p:spPr>
        <p:txBody>
          <a:bodyPr/>
          <a:lstStyle/>
          <a:p>
            <a:r>
              <a:rPr lang="en-US" dirty="0" smtClean="0"/>
              <a:t>Solutions </a:t>
            </a:r>
          </a:p>
        </p:txBody>
      </p:sp>
      <p:sp>
        <p:nvSpPr>
          <p:cNvPr id="8601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 smtClean="0"/>
              <a:t>______________________ mixtures</a:t>
            </a:r>
            <a:endParaRPr lang="en-US" dirty="0" smtClean="0"/>
          </a:p>
          <a:p>
            <a:r>
              <a:rPr lang="en-US" dirty="0" smtClean="0"/>
              <a:t>Usually transparent, e.g., atmospheric air _</a:t>
            </a:r>
          </a:p>
          <a:p>
            <a:pPr lvl="1"/>
            <a:r>
              <a:rPr lang="en-US" dirty="0" smtClean="0"/>
              <a:t>Solvent</a:t>
            </a:r>
          </a:p>
          <a:p>
            <a:pPr lvl="2"/>
            <a:r>
              <a:rPr lang="en-US" dirty="0" smtClean="0"/>
              <a:t>Present in greatest amount, usually a liquid</a:t>
            </a:r>
          </a:p>
          <a:p>
            <a:pPr lvl="1"/>
            <a:r>
              <a:rPr lang="en-US" dirty="0" smtClean="0"/>
              <a:t>Solute(s)</a:t>
            </a:r>
          </a:p>
          <a:p>
            <a:pPr lvl="2"/>
            <a:r>
              <a:rPr lang="en-US" dirty="0" smtClean="0"/>
              <a:t>Present in smaller amounts</a:t>
            </a:r>
          </a:p>
        </p:txBody>
      </p:sp>
      <p:pic>
        <p:nvPicPr>
          <p:cNvPr id="8602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34000" y="31998"/>
            <a:ext cx="3810000" cy="6826002"/>
          </a:xfrm>
          <a:noFill/>
        </p:spPr>
      </p:pic>
    </p:spTree>
    <p:extLst>
      <p:ext uri="{BB962C8B-B14F-4D97-AF65-F5344CB8AC3E}">
        <p14:creationId xmlns:p14="http://schemas.microsoft.com/office/powerpoint/2010/main" val="368691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Body Cavities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 and digestive cavities </a:t>
            </a:r>
          </a:p>
          <a:p>
            <a:r>
              <a:rPr lang="en-US" dirty="0" smtClean="0"/>
              <a:t>__________________________ cavity</a:t>
            </a:r>
          </a:p>
          <a:p>
            <a:r>
              <a:rPr lang="en-US" dirty="0" smtClean="0"/>
              <a:t>Orbital cavities </a:t>
            </a:r>
          </a:p>
          <a:p>
            <a:r>
              <a:rPr lang="en-US" dirty="0" smtClean="0"/>
              <a:t>Middle ear cavities</a:t>
            </a:r>
          </a:p>
          <a:p>
            <a:r>
              <a:rPr lang="en-US" dirty="0" smtClean="0"/>
              <a:t>___________________________ cavities </a:t>
            </a:r>
          </a:p>
        </p:txBody>
      </p:sp>
      <p:sp>
        <p:nvSpPr>
          <p:cNvPr id="67588" name="TextBox 3"/>
          <p:cNvSpPr txBox="1">
            <a:spLocks noChangeArrowheads="1"/>
          </p:cNvSpPr>
          <p:nvPr/>
        </p:nvSpPr>
        <p:spPr bwMode="auto">
          <a:xfrm>
            <a:off x="5334000" y="6324600"/>
            <a:ext cx="3633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End Chapter One.  Start Chapter Two</a:t>
            </a:r>
          </a:p>
        </p:txBody>
      </p:sp>
    </p:spTree>
    <p:extLst>
      <p:ext uri="{BB962C8B-B14F-4D97-AF65-F5344CB8AC3E}">
        <p14:creationId xmlns:p14="http://schemas.microsoft.com/office/powerpoint/2010/main" val="2915308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419600" cy="1143000"/>
          </a:xfrm>
        </p:spPr>
        <p:txBody>
          <a:bodyPr/>
          <a:lstStyle/>
          <a:p>
            <a:r>
              <a:rPr lang="en-US" dirty="0" smtClean="0"/>
              <a:t>Colloids</a:t>
            </a:r>
          </a:p>
        </p:txBody>
      </p:sp>
      <p:sp>
        <p:nvSpPr>
          <p:cNvPr id="8704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Heterogeneous __________________________ mixtures 	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Large solute particles that do not settle out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8704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57800" y="3145"/>
            <a:ext cx="3853873" cy="6854855"/>
          </a:xfrm>
          <a:noFill/>
        </p:spPr>
      </p:pic>
    </p:spTree>
    <p:extLst>
      <p:ext uri="{BB962C8B-B14F-4D97-AF65-F5344CB8AC3E}">
        <p14:creationId xmlns:p14="http://schemas.microsoft.com/office/powerpoint/2010/main" val="210329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48200" cy="1143000"/>
          </a:xfrm>
        </p:spPr>
        <p:txBody>
          <a:bodyPr/>
          <a:lstStyle/>
          <a:p>
            <a:r>
              <a:rPr lang="en-US" dirty="0" smtClean="0"/>
              <a:t>Suspensions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Heterogeneous mixtures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 solutes tend to settle out</a:t>
            </a:r>
          </a:p>
          <a:p>
            <a:endParaRPr lang="en-US" dirty="0" smtClean="0"/>
          </a:p>
        </p:txBody>
      </p:sp>
      <p:pic>
        <p:nvPicPr>
          <p:cNvPr id="8806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57800" y="33552"/>
            <a:ext cx="3886201" cy="6824449"/>
          </a:xfrm>
          <a:noFill/>
        </p:spPr>
      </p:pic>
    </p:spTree>
    <p:extLst>
      <p:ext uri="{BB962C8B-B14F-4D97-AF65-F5344CB8AC3E}">
        <p14:creationId xmlns:p14="http://schemas.microsoft.com/office/powerpoint/2010/main" val="3395428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Bonds</a:t>
            </a:r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Electrons occupy up to seven electron shells (_________________________________) around nucleus 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Except for the first shell which is ________________________________________,  atoms interact in a manner to have ____________________________________ electrons in their outermost energy level (valence shell)</a:t>
            </a:r>
          </a:p>
        </p:txBody>
      </p:sp>
    </p:spTree>
    <p:extLst>
      <p:ext uri="{BB962C8B-B14F-4D97-AF65-F5344CB8AC3E}">
        <p14:creationId xmlns:p14="http://schemas.microsoft.com/office/powerpoint/2010/main" val="2636633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Chemically Inert Elements</a:t>
            </a:r>
          </a:p>
        </p:txBody>
      </p:sp>
      <p:sp>
        <p:nvSpPr>
          <p:cNvPr id="901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r>
              <a:rPr lang="en-US" dirty="0" smtClean="0"/>
              <a:t>Stable and _</a:t>
            </a:r>
          </a:p>
          <a:p>
            <a:r>
              <a:rPr lang="en-US" dirty="0" smtClean="0"/>
              <a:t>Outermost energy level _____________________________ or contains eight electrons</a:t>
            </a:r>
          </a:p>
        </p:txBody>
      </p:sp>
    </p:spTree>
    <p:extLst>
      <p:ext uri="{BB962C8B-B14F-4D97-AF65-F5344CB8AC3E}">
        <p14:creationId xmlns:p14="http://schemas.microsoft.com/office/powerpoint/2010/main" val="1279116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Chemically Reactive Elements</a:t>
            </a:r>
          </a:p>
        </p:txBody>
      </p:sp>
      <p:sp>
        <p:nvSpPr>
          <p:cNvPr id="9113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Outermost energy level _____________________________________ by electrons</a:t>
            </a:r>
          </a:p>
          <a:p>
            <a:endParaRPr lang="en-US" dirty="0" smtClean="0"/>
          </a:p>
          <a:p>
            <a:r>
              <a:rPr lang="en-US" dirty="0" smtClean="0"/>
              <a:t>Tend to ________________________________________ with other atoms to achieve stability </a:t>
            </a:r>
          </a:p>
        </p:txBody>
      </p:sp>
    </p:spTree>
    <p:extLst>
      <p:ext uri="{BB962C8B-B14F-4D97-AF65-F5344CB8AC3E}">
        <p14:creationId xmlns:p14="http://schemas.microsoft.com/office/powerpoint/2010/main" val="362017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Chemical Bonds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49109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Ionic Bonds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Ions are formed by ____________________ of valence shell electrons between atoms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Anions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have _____________________________ one or more electrons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Cations</a:t>
            </a:r>
            <a:r>
              <a:rPr lang="en-US" dirty="0" smtClean="0"/>
              <a:t>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have ______________________________one or more electrons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Attraction of opposite charges results in an _</a:t>
            </a:r>
          </a:p>
        </p:txBody>
      </p:sp>
    </p:spTree>
    <p:extLst>
      <p:ext uri="{BB962C8B-B14F-4D97-AF65-F5344CB8AC3E}">
        <p14:creationId xmlns:p14="http://schemas.microsoft.com/office/powerpoint/2010/main" val="1235344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Formation of an Ionic Bond</a:t>
            </a:r>
          </a:p>
        </p:txBody>
      </p:sp>
      <p:sp>
        <p:nvSpPr>
          <p:cNvPr id="942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Ionic compounds form _______________________________ instead of individual molecules</a:t>
            </a:r>
          </a:p>
          <a:p>
            <a:pPr lvl="1"/>
            <a:r>
              <a:rPr lang="en-US" dirty="0" err="1" smtClean="0"/>
              <a:t>NaCl</a:t>
            </a:r>
            <a:r>
              <a:rPr lang="en-US" dirty="0" smtClean="0"/>
              <a:t> (sodium chloride)</a:t>
            </a:r>
          </a:p>
        </p:txBody>
      </p:sp>
    </p:spTree>
    <p:extLst>
      <p:ext uri="{BB962C8B-B14F-4D97-AF65-F5344CB8AC3E}">
        <p14:creationId xmlns:p14="http://schemas.microsoft.com/office/powerpoint/2010/main" val="250673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Covalent Bonds</a:t>
            </a:r>
          </a:p>
        </p:txBody>
      </p:sp>
      <p:sp>
        <p:nvSpPr>
          <p:cNvPr id="952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Formed by ____________________________ of two or more valence shell electrons </a:t>
            </a:r>
          </a:p>
          <a:p>
            <a:endParaRPr lang="en-US" dirty="0" smtClean="0"/>
          </a:p>
          <a:p>
            <a:r>
              <a:rPr lang="en-US" dirty="0" smtClean="0"/>
              <a:t>Allows each atom to _____________________________________ at least part of the time</a:t>
            </a:r>
          </a:p>
        </p:txBody>
      </p:sp>
    </p:spTree>
    <p:extLst>
      <p:ext uri="{BB962C8B-B14F-4D97-AF65-F5344CB8AC3E}">
        <p14:creationId xmlns:p14="http://schemas.microsoft.com/office/powerpoint/2010/main" val="1062004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Covalent Bonds</a:t>
            </a:r>
          </a:p>
        </p:txBody>
      </p:sp>
      <p:sp>
        <p:nvSpPr>
          <p:cNvPr id="962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Sharing of electrons may be _</a:t>
            </a:r>
          </a:p>
          <a:p>
            <a:pPr lvl="1"/>
            <a:r>
              <a:rPr lang="en-US" dirty="0" smtClean="0"/>
              <a:t>_________________________________produces electrically balanced ________________________ molecules</a:t>
            </a:r>
          </a:p>
          <a:p>
            <a:pPr lvl="2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  <p:pic>
        <p:nvPicPr>
          <p:cNvPr id="9626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4800600"/>
            <a:ext cx="5600700" cy="18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66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Matter</a:t>
            </a:r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dirty="0" smtClean="0"/>
              <a:t>Anything that has mass and occupies space</a:t>
            </a:r>
          </a:p>
          <a:p>
            <a:pPr marL="571500" indent="-571500"/>
            <a:r>
              <a:rPr lang="en-US" dirty="0" smtClean="0"/>
              <a:t>States of matter:</a:t>
            </a:r>
          </a:p>
          <a:p>
            <a:pPr marL="879475" lvl="1" indent="-533400">
              <a:buFont typeface="Times" pitchFamily="18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/>
            <a:r>
              <a:rPr lang="en-US" dirty="0" smtClean="0"/>
              <a:t>definite shape and volume</a:t>
            </a:r>
          </a:p>
          <a:p>
            <a:pPr marL="879475" lvl="1" indent="-533400">
              <a:buFont typeface="Times" pitchFamily="18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/>
            <a:r>
              <a:rPr lang="en-US" dirty="0" smtClean="0"/>
              <a:t>definite volume, changeable shape</a:t>
            </a:r>
          </a:p>
          <a:p>
            <a:pPr marL="879475" lvl="1" indent="-533400">
              <a:buFont typeface="Times" pitchFamily="18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/>
            <a:r>
              <a:rPr lang="en-US" dirty="0" smtClean="0"/>
              <a:t>changeable shape and volume</a:t>
            </a:r>
          </a:p>
        </p:txBody>
      </p:sp>
    </p:spTree>
    <p:extLst>
      <p:ext uri="{BB962C8B-B14F-4D97-AF65-F5344CB8AC3E}">
        <p14:creationId xmlns:p14="http://schemas.microsoft.com/office/powerpoint/2010/main" val="1561802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Covalent Bonds</a:t>
            </a:r>
          </a:p>
        </p:txBody>
      </p:sp>
      <p:sp>
        <p:nvSpPr>
          <p:cNvPr id="972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________________________________sharing by atoms with different electron-attracting abilities produces _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pic>
        <p:nvPicPr>
          <p:cNvPr id="9728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5200" y="4038600"/>
            <a:ext cx="4833938" cy="2286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6698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Hydrogen Bonds</a:t>
            </a:r>
          </a:p>
        </p:txBody>
      </p:sp>
      <p:sp>
        <p:nvSpPr>
          <p:cNvPr id="983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Attractive force between electropositive hydrogen of one molecule and an electronegative atom of another molecule</a:t>
            </a:r>
          </a:p>
          <a:p>
            <a:pPr lvl="1"/>
            <a:r>
              <a:rPr lang="en-US" dirty="0" smtClean="0"/>
              <a:t>Common between _________________________ such as water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Also act as _______________________________, holding a large molecule in a three-dimensional shape</a:t>
            </a:r>
          </a:p>
        </p:txBody>
      </p:sp>
    </p:spTree>
    <p:extLst>
      <p:ext uri="{BB962C8B-B14F-4D97-AF65-F5344CB8AC3E}">
        <p14:creationId xmlns:p14="http://schemas.microsoft.com/office/powerpoint/2010/main" val="3374392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Reactions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338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Occur when chemical bonds are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Written in symbolic form using chemical equations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Chemical equations contain: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Number and type of reacting substances, and products produced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Relative amounts of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5381621"/>
            <a:ext cx="3932238" cy="1476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52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Patterns of Chemical Reactions</a:t>
            </a:r>
          </a:p>
        </p:txBody>
      </p:sp>
      <p:sp>
        <p:nvSpPr>
          <p:cNvPr id="1013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____________________________ (combination) reactions</a:t>
            </a:r>
          </a:p>
          <a:p>
            <a:endParaRPr lang="en-US" dirty="0" smtClean="0"/>
          </a:p>
          <a:p>
            <a:r>
              <a:rPr lang="en-US" dirty="0" smtClean="0"/>
              <a:t> ____________________________ reactions</a:t>
            </a:r>
          </a:p>
          <a:p>
            <a:endParaRPr lang="en-US" dirty="0" smtClean="0"/>
          </a:p>
          <a:p>
            <a:r>
              <a:rPr lang="en-US" dirty="0" smtClean="0"/>
              <a:t> ____________________________reactions</a:t>
            </a:r>
          </a:p>
        </p:txBody>
      </p:sp>
    </p:spTree>
    <p:extLst>
      <p:ext uri="{BB962C8B-B14F-4D97-AF65-F5344CB8AC3E}">
        <p14:creationId xmlns:p14="http://schemas.microsoft.com/office/powerpoint/2010/main" val="3788912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Synthesis Reactions</a:t>
            </a:r>
          </a:p>
        </p:txBody>
      </p:sp>
      <p:sp>
        <p:nvSpPr>
          <p:cNvPr id="10240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+ B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 AB</a:t>
            </a:r>
          </a:p>
          <a:p>
            <a:pPr lvl="1"/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3757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Decomposition Reactions</a:t>
            </a:r>
          </a:p>
        </p:txBody>
      </p:sp>
      <p:sp>
        <p:nvSpPr>
          <p:cNvPr id="10342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AB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 A + B</a:t>
            </a:r>
          </a:p>
          <a:p>
            <a:pPr lvl="1"/>
            <a:r>
              <a:rPr lang="en-US" dirty="0" smtClean="0"/>
              <a:t>Reverse synthesis reactions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02889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Exchange Reactions</a:t>
            </a:r>
          </a:p>
        </p:txBody>
      </p:sp>
      <p:sp>
        <p:nvSpPr>
          <p:cNvPr id="10445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AB + C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 AC + B</a:t>
            </a:r>
          </a:p>
          <a:p>
            <a:pPr lvl="1"/>
            <a:r>
              <a:rPr lang="en-US" dirty="0" smtClean="0"/>
              <a:t>Also called _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Bonds are both made and broken</a:t>
            </a:r>
          </a:p>
        </p:txBody>
      </p:sp>
    </p:spTree>
    <p:extLst>
      <p:ext uri="{BB962C8B-B14F-4D97-AF65-F5344CB8AC3E}">
        <p14:creationId xmlns:p14="http://schemas.microsoft.com/office/powerpoint/2010/main" val="21545994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Oxidation-Reduction (Redox) Reactions</a:t>
            </a:r>
          </a:p>
        </p:txBody>
      </p:sp>
      <p:sp>
        <p:nvSpPr>
          <p:cNvPr id="1054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Decomposition reactions: Reactions in which ______________________ is broken down for ________________________</a:t>
            </a:r>
          </a:p>
          <a:p>
            <a:r>
              <a:rPr lang="en-US" dirty="0" smtClean="0"/>
              <a:t>Also called _____________________________ because electrons are exchanged or shared differently</a:t>
            </a:r>
          </a:p>
          <a:p>
            <a:pPr lvl="1"/>
            <a:r>
              <a:rPr lang="en-US" dirty="0" smtClean="0"/>
              <a:t>Electron donors _</a:t>
            </a:r>
          </a:p>
          <a:p>
            <a:pPr lvl="1"/>
            <a:r>
              <a:rPr lang="en-US" dirty="0" smtClean="0"/>
              <a:t>Electron acceptors receive electrons and become _</a:t>
            </a:r>
          </a:p>
        </p:txBody>
      </p:sp>
    </p:spTree>
    <p:extLst>
      <p:ext uri="{BB962C8B-B14F-4D97-AF65-F5344CB8AC3E}">
        <p14:creationId xmlns:p14="http://schemas.microsoft.com/office/powerpoint/2010/main" val="325814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Reactions</a:t>
            </a:r>
          </a:p>
        </p:txBody>
      </p:sp>
      <p:sp>
        <p:nvSpPr>
          <p:cNvPr id="1064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0375" y="1368425"/>
            <a:ext cx="8228013" cy="5260975"/>
          </a:xfrm>
        </p:spPr>
        <p:txBody>
          <a:bodyPr/>
          <a:lstStyle/>
          <a:p>
            <a:r>
              <a:rPr lang="en-US" sz="2600" dirty="0" smtClean="0"/>
              <a:t>All chemical reactions are theoretically _</a:t>
            </a:r>
          </a:p>
          <a:p>
            <a:pPr lvl="1"/>
            <a:r>
              <a:rPr lang="en-US" sz="2400" dirty="0" smtClean="0"/>
              <a:t>A + B </a:t>
            </a:r>
            <a:r>
              <a:rPr lang="en-US" sz="2400" dirty="0" smtClean="0">
                <a:sym typeface="Symbol" pitchFamily="18" charset="2"/>
              </a:rPr>
              <a:t></a:t>
            </a:r>
            <a:r>
              <a:rPr lang="en-US" sz="2400" dirty="0" smtClean="0"/>
              <a:t> AB</a:t>
            </a:r>
          </a:p>
          <a:p>
            <a:pPr lvl="1"/>
            <a:r>
              <a:rPr lang="en-US" sz="2400" dirty="0" smtClean="0"/>
              <a:t>AB </a:t>
            </a:r>
            <a:r>
              <a:rPr lang="en-US" sz="2400" dirty="0" smtClean="0">
                <a:sym typeface="Symbol" pitchFamily="18" charset="2"/>
              </a:rPr>
              <a:t></a:t>
            </a:r>
            <a:r>
              <a:rPr lang="en-US" sz="2400" dirty="0" smtClean="0"/>
              <a:t> A + B</a:t>
            </a:r>
          </a:p>
          <a:p>
            <a:r>
              <a:rPr lang="en-US" sz="2600" dirty="0" smtClean="0"/>
              <a:t>Chemical __________________________________ occurs if neither a forward nor reverse reaction is dominant</a:t>
            </a:r>
          </a:p>
          <a:p>
            <a:r>
              <a:rPr lang="en-US" sz="2600" dirty="0" smtClean="0"/>
              <a:t> Many biological reactions are essentially irreversible due to</a:t>
            </a:r>
          </a:p>
          <a:p>
            <a:pPr lvl="1"/>
            <a:r>
              <a:rPr lang="en-US" sz="2400" dirty="0" smtClean="0"/>
              <a:t>  </a:t>
            </a:r>
          </a:p>
          <a:p>
            <a:pPr lvl="1"/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28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8458200" cy="957262"/>
          </a:xfrm>
        </p:spPr>
        <p:txBody>
          <a:bodyPr/>
          <a:lstStyle/>
          <a:p>
            <a:r>
              <a:rPr lang="en-US" sz="3400" smtClean="0"/>
              <a:t>Factors Influencing Rate of Chemical Reactions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chemical reactions proceed quicker at higher temperatures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Particle size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</a:t>
            </a:r>
            <a:r>
              <a:rPr lang="en-US" dirty="0" smtClean="0"/>
              <a:t>__________________________________ the </a:t>
            </a:r>
            <a:r>
              <a:rPr lang="en-US" dirty="0"/>
              <a:t>particle the faster the chemical reaction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 reacting </a:t>
            </a:r>
            <a:r>
              <a:rPr lang="en-US" dirty="0"/>
              <a:t>particle concentrations produce </a:t>
            </a:r>
            <a:r>
              <a:rPr lang="en-US" dirty="0" smtClean="0"/>
              <a:t>____________________________________reactions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0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of Matter</a:t>
            </a:r>
          </a:p>
        </p:txBody>
      </p:sp>
      <p:sp>
        <p:nvSpPr>
          <p:cNvPr id="696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/>
              <a:t>Elements</a:t>
            </a:r>
          </a:p>
          <a:p>
            <a:pPr lvl="1"/>
            <a:r>
              <a:rPr lang="en-US" sz="2400" dirty="0" smtClean="0"/>
              <a:t>Cannot be broken down by ordinary chemical means </a:t>
            </a:r>
          </a:p>
          <a:p>
            <a:pPr lvl="1"/>
            <a:r>
              <a:rPr lang="en-US" sz="2400" dirty="0" smtClean="0"/>
              <a:t>Each has unique properties:</a:t>
            </a:r>
          </a:p>
          <a:p>
            <a:pPr lvl="2"/>
            <a:r>
              <a:rPr lang="en-US" dirty="0" smtClean="0"/>
              <a:t>Physical properties</a:t>
            </a:r>
          </a:p>
          <a:p>
            <a:pPr lvl="3"/>
            <a:r>
              <a:rPr lang="en-US" sz="2400" dirty="0" smtClean="0"/>
              <a:t>Are detectable with our _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Chemical properties</a:t>
            </a:r>
          </a:p>
          <a:p>
            <a:pPr lvl="3"/>
            <a:r>
              <a:rPr lang="en-US" sz="2400" dirty="0" smtClean="0"/>
              <a:t>How _</a:t>
            </a:r>
          </a:p>
        </p:txBody>
      </p:sp>
    </p:spTree>
    <p:extLst>
      <p:ext uri="{BB962C8B-B14F-4D97-AF65-F5344CB8AC3E}">
        <p14:creationId xmlns:p14="http://schemas.microsoft.com/office/powerpoint/2010/main" val="2071156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8458200" cy="804862"/>
          </a:xfrm>
        </p:spPr>
        <p:txBody>
          <a:bodyPr/>
          <a:lstStyle/>
          <a:p>
            <a:r>
              <a:rPr lang="en-US" sz="3400" smtClean="0"/>
              <a:t>Factors Influencing Rate of Chemical Reactions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increase the rate of a reaction without being chemically changed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105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of Matter</a:t>
            </a:r>
          </a:p>
        </p:txBody>
      </p:sp>
      <p:sp>
        <p:nvSpPr>
          <p:cNvPr id="706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Atoms</a:t>
            </a:r>
          </a:p>
          <a:p>
            <a:pPr lvl="1"/>
            <a:r>
              <a:rPr lang="en-US" dirty="0" smtClean="0"/>
              <a:t>Unique _________________________________ for each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Atomic symbol: one- or two-letter chemical shorthand for each element</a:t>
            </a:r>
          </a:p>
        </p:txBody>
      </p:sp>
    </p:spTree>
    <p:extLst>
      <p:ext uri="{BB962C8B-B14F-4D97-AF65-F5344CB8AC3E}">
        <p14:creationId xmlns:p14="http://schemas.microsoft.com/office/powerpoint/2010/main" val="337602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Major Elements of the Human Body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Oxygen (O) 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Hydrogen (H) 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3814763" y="2430463"/>
            <a:ext cx="4414837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50000"/>
              </a:spcAft>
              <a:buClr>
                <a:srgbClr val="053D76"/>
              </a:buClr>
              <a:buFont typeface="Times" pitchFamily="18" charset="0"/>
              <a:buNone/>
            </a:pPr>
            <a:r>
              <a:rPr lang="en-US" sz="3000" dirty="0"/>
              <a:t>About 96% of body mass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71685" name="AutoShape 7"/>
          <p:cNvSpPr>
            <a:spLocks/>
          </p:cNvSpPr>
          <p:nvPr/>
        </p:nvSpPr>
        <p:spPr bwMode="auto">
          <a:xfrm>
            <a:off x="3124200" y="1439863"/>
            <a:ext cx="685800" cy="2514600"/>
          </a:xfrm>
          <a:prstGeom prst="rightBrace">
            <a:avLst>
              <a:gd name="adj1" fmla="val 3055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Lesser Elements of the Human Body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About 3.9% of body mass: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Calcium (Ca)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phosphorus (P)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potassium (K)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sulfur (S)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sodium (Na)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chlorine (</a:t>
            </a:r>
            <a:r>
              <a:rPr lang="en-US" dirty="0" err="1" smtClean="0"/>
              <a:t>Cl</a:t>
            </a:r>
            <a:r>
              <a:rPr lang="en-US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magnesium (Mg)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iodine (I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iron (Fe)</a:t>
            </a:r>
          </a:p>
        </p:txBody>
      </p:sp>
    </p:spTree>
    <p:extLst>
      <p:ext uri="{BB962C8B-B14F-4D97-AF65-F5344CB8AC3E}">
        <p14:creationId xmlns:p14="http://schemas.microsoft.com/office/powerpoint/2010/main" val="2986653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Trace Elements of the Human Body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 0.01% of body mass:</a:t>
            </a:r>
          </a:p>
          <a:p>
            <a:pPr lvl="1"/>
            <a:r>
              <a:rPr lang="en-US" dirty="0" smtClean="0"/>
              <a:t>Part of _</a:t>
            </a:r>
          </a:p>
          <a:p>
            <a:pPr lvl="1"/>
            <a:r>
              <a:rPr lang="en-US" dirty="0" smtClean="0"/>
              <a:t>chromium (Cr)</a:t>
            </a:r>
          </a:p>
          <a:p>
            <a:pPr lvl="1"/>
            <a:r>
              <a:rPr lang="en-US" dirty="0" smtClean="0"/>
              <a:t>manganese (</a:t>
            </a:r>
            <a:r>
              <a:rPr lang="en-US" dirty="0" err="1" smtClean="0"/>
              <a:t>Mn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060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Structure</a:t>
            </a:r>
          </a:p>
        </p:txBody>
      </p:sp>
      <p:sp>
        <p:nvSpPr>
          <p:cNvPr id="747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Determined by numbers of _</a:t>
            </a:r>
          </a:p>
          <a:p>
            <a:endParaRPr lang="en-US" dirty="0" smtClean="0"/>
          </a:p>
          <a:p>
            <a:r>
              <a:rPr lang="en-US" dirty="0" smtClean="0"/>
              <a:t>Nucleus consists of _</a:t>
            </a:r>
          </a:p>
        </p:txBody>
      </p:sp>
    </p:spTree>
    <p:extLst>
      <p:ext uri="{BB962C8B-B14F-4D97-AF65-F5344CB8AC3E}">
        <p14:creationId xmlns:p14="http://schemas.microsoft.com/office/powerpoint/2010/main" val="168718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914</Words>
  <Application>Microsoft Office PowerPoint</Application>
  <PresentationFormat>On-screen Show (4:3)</PresentationFormat>
  <Paragraphs>236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Serous Membrane (Serosa)</vt:lpstr>
      <vt:lpstr>Other Body Cavities</vt:lpstr>
      <vt:lpstr>Matter</vt:lpstr>
      <vt:lpstr>Composition of Matter</vt:lpstr>
      <vt:lpstr>Composition of Matter</vt:lpstr>
      <vt:lpstr>Major Elements of the Human Body</vt:lpstr>
      <vt:lpstr>Lesser Elements of the Human Body</vt:lpstr>
      <vt:lpstr>Trace Elements of the Human Body</vt:lpstr>
      <vt:lpstr>Atomic Structure</vt:lpstr>
      <vt:lpstr>Atomic Structure</vt:lpstr>
      <vt:lpstr>Atomic Structure</vt:lpstr>
      <vt:lpstr>Models of the Atom</vt:lpstr>
      <vt:lpstr>Models of the Atom</vt:lpstr>
      <vt:lpstr>Identifying Elements</vt:lpstr>
      <vt:lpstr>Identifying Elements</vt:lpstr>
      <vt:lpstr>Identifying Elements</vt:lpstr>
      <vt:lpstr>Molecules and Compounds</vt:lpstr>
      <vt:lpstr>Mixtures </vt:lpstr>
      <vt:lpstr>Solutions </vt:lpstr>
      <vt:lpstr>Colloids</vt:lpstr>
      <vt:lpstr>Suspensions</vt:lpstr>
      <vt:lpstr>Chemical Bonds</vt:lpstr>
      <vt:lpstr>Chemically Inert Elements</vt:lpstr>
      <vt:lpstr>Chemically Reactive Elements</vt:lpstr>
      <vt:lpstr>Types of Chemical Bonds</vt:lpstr>
      <vt:lpstr>Ionic Bonds</vt:lpstr>
      <vt:lpstr>Formation of an Ionic Bond</vt:lpstr>
      <vt:lpstr>Covalent Bonds</vt:lpstr>
      <vt:lpstr>Covalent Bonds</vt:lpstr>
      <vt:lpstr>Covalent Bonds</vt:lpstr>
      <vt:lpstr>Hydrogen Bonds</vt:lpstr>
      <vt:lpstr>Chemical Reactions</vt:lpstr>
      <vt:lpstr>Patterns of Chemical Reactions</vt:lpstr>
      <vt:lpstr>Synthesis Reactions</vt:lpstr>
      <vt:lpstr>Decomposition Reactions</vt:lpstr>
      <vt:lpstr>Exchange Reactions</vt:lpstr>
      <vt:lpstr>Oxidation-Reduction (Redox) Reactions</vt:lpstr>
      <vt:lpstr>Chemical Reactions</vt:lpstr>
      <vt:lpstr>Factors Influencing Rate of Chemical Reactions</vt:lpstr>
      <vt:lpstr>Factors Influencing Rate of Chemical Reactions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Serous Membrane (Serosa)</dc:title>
  <dc:creator>bawargo</dc:creator>
  <cp:lastModifiedBy>bawargo</cp:lastModifiedBy>
  <cp:revision>2</cp:revision>
  <dcterms:created xsi:type="dcterms:W3CDTF">2011-09-01T17:19:16Z</dcterms:created>
  <dcterms:modified xsi:type="dcterms:W3CDTF">2011-09-01T17:22:40Z</dcterms:modified>
</cp:coreProperties>
</file>