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3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87B4E-7ABC-4F98-A2F0-83173C89CF8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E6968-57D3-4FA0-89C1-12B26032A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5784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3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1930A-E14E-41D9-8414-0BD38E8A34D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9DCAA-371A-46F9-A8AA-8361FD36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34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9DCAA-371A-46F9-A8AA-8361FD36F95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3 of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5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3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4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0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2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4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1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7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7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3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9F0C-591D-4DA4-AA01-92CD964987EC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783D2-7916-4842-986B-A70949AE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9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Classes of Compounds</a:t>
            </a:r>
          </a:p>
        </p:txBody>
      </p:sp>
      <p:sp>
        <p:nvSpPr>
          <p:cNvPr id="1095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______________________________ compounds</a:t>
            </a:r>
          </a:p>
          <a:p>
            <a:pPr lvl="2"/>
            <a:r>
              <a:rPr lang="en-US" dirty="0" smtClean="0"/>
              <a:t>_________________________ , salts, and many acids and bases</a:t>
            </a:r>
          </a:p>
          <a:p>
            <a:pPr lvl="2"/>
            <a:r>
              <a:rPr lang="en-US" dirty="0" smtClean="0"/>
              <a:t>Do not contain 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 compounds</a:t>
            </a:r>
          </a:p>
          <a:p>
            <a:pPr lvl="2"/>
            <a:r>
              <a:rPr lang="en-US" dirty="0" smtClean="0"/>
              <a:t>Carbohydrates, fats, proteins, and nucleic acids</a:t>
            </a:r>
          </a:p>
          <a:p>
            <a:pPr lvl="2"/>
            <a:r>
              <a:rPr lang="en-US" dirty="0" smtClean="0"/>
              <a:t>Contain carbon, _</a:t>
            </a:r>
          </a:p>
        </p:txBody>
      </p:sp>
    </p:spTree>
    <p:extLst>
      <p:ext uri="{BB962C8B-B14F-4D97-AF65-F5344CB8AC3E}">
        <p14:creationId xmlns:p14="http://schemas.microsoft.com/office/powerpoint/2010/main" val="2403306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Monosaccharides</a:t>
            </a:r>
          </a:p>
        </p:txBody>
      </p:sp>
      <p:sp>
        <p:nvSpPr>
          <p:cNvPr id="1259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 dirty="0" smtClean="0"/>
              <a:t>Simple sugars containing _</a:t>
            </a:r>
          </a:p>
          <a:p>
            <a:endParaRPr lang="en-US" dirty="0" smtClean="0"/>
          </a:p>
          <a:p>
            <a:r>
              <a:rPr lang="en-US" dirty="0" smtClean="0"/>
              <a:t>(CH</a:t>
            </a:r>
            <a:r>
              <a:rPr lang="en-US" baseline="-25000" dirty="0" smtClean="0"/>
              <a:t>2</a:t>
            </a:r>
            <a:r>
              <a:rPr lang="en-US" dirty="0" smtClean="0"/>
              <a:t>0)</a:t>
            </a:r>
            <a:r>
              <a:rPr lang="en-US" baseline="-25000" dirty="0" smtClean="0"/>
              <a:t>n</a:t>
            </a:r>
          </a:p>
          <a:p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20516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Disaccharides </a:t>
            </a:r>
          </a:p>
        </p:txBody>
      </p:sp>
      <p:sp>
        <p:nvSpPr>
          <p:cNvPr id="1269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Too large to _</a:t>
            </a:r>
          </a:p>
        </p:txBody>
      </p:sp>
    </p:spTree>
    <p:extLst>
      <p:ext uri="{BB962C8B-B14F-4D97-AF65-F5344CB8AC3E}">
        <p14:creationId xmlns:p14="http://schemas.microsoft.com/office/powerpoint/2010/main" val="139611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Polysaccharides</a:t>
            </a:r>
          </a:p>
        </p:txBody>
      </p:sp>
      <p:sp>
        <p:nvSpPr>
          <p:cNvPr id="1280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 of simple sugars, e.g., 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very soluble</a:t>
            </a:r>
          </a:p>
        </p:txBody>
      </p:sp>
    </p:spTree>
    <p:extLst>
      <p:ext uri="{BB962C8B-B14F-4D97-AF65-F5344CB8AC3E}">
        <p14:creationId xmlns:p14="http://schemas.microsoft.com/office/powerpoint/2010/main" val="279970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Lipids</a:t>
            </a:r>
          </a:p>
        </p:txBody>
      </p:sp>
      <p:sp>
        <p:nvSpPr>
          <p:cNvPr id="1290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8013" cy="494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Contain C, H, O (less than in carbohydrates), and sometimes P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Main types: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Eicosanoids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89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Triglycerides</a:t>
            </a:r>
          </a:p>
        </p:txBody>
      </p:sp>
      <p:sp>
        <p:nvSpPr>
          <p:cNvPr id="130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Neutral fats</a:t>
            </a:r>
          </a:p>
          <a:p>
            <a:pPr lvl="1"/>
            <a:r>
              <a:rPr lang="en-US" dirty="0" smtClean="0"/>
              <a:t>____________________________ and liquid oils</a:t>
            </a:r>
          </a:p>
          <a:p>
            <a:r>
              <a:rPr lang="en-US" dirty="0" smtClean="0"/>
              <a:t>Composed of __________________________________ bonded to a glycerol molecule</a:t>
            </a:r>
          </a:p>
          <a:p>
            <a:r>
              <a:rPr lang="en-US" dirty="0" smtClean="0"/>
              <a:t>Main functions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Insulation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40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Saturation of Fatty Acids</a:t>
            </a:r>
          </a:p>
        </p:txBody>
      </p:sp>
      <p:sp>
        <p:nvSpPr>
          <p:cNvPr id="132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________________________________ fatty acids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Single bonds between C atoms; maximum number of 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Solid animal fats, e.g., butter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________________________________fatty acids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or more double bonds between C atoms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Plant oils, e.g., olive oil</a:t>
            </a:r>
          </a:p>
        </p:txBody>
      </p:sp>
    </p:spTree>
    <p:extLst>
      <p:ext uri="{BB962C8B-B14F-4D97-AF65-F5344CB8AC3E}">
        <p14:creationId xmlns:p14="http://schemas.microsoft.com/office/powerpoint/2010/main" val="1628621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Phospholipids</a:t>
            </a:r>
          </a:p>
        </p:txBody>
      </p:sp>
      <p:sp>
        <p:nvSpPr>
          <p:cNvPr id="133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Modified triglycerides: </a:t>
            </a:r>
          </a:p>
          <a:p>
            <a:pPr lvl="1"/>
            <a:r>
              <a:rPr lang="en-US" dirty="0" smtClean="0"/>
              <a:t>Glycerol + two fatty acids and a _</a:t>
            </a:r>
          </a:p>
          <a:p>
            <a:r>
              <a:rPr lang="en-US" dirty="0" smtClean="0"/>
              <a:t>“Head” and “tail” regions have different properties </a:t>
            </a:r>
          </a:p>
          <a:p>
            <a:endParaRPr lang="en-US" dirty="0" smtClean="0"/>
          </a:p>
          <a:p>
            <a:r>
              <a:rPr lang="en-US" dirty="0" smtClean="0"/>
              <a:t>Important in _</a:t>
            </a:r>
          </a:p>
        </p:txBody>
      </p:sp>
    </p:spTree>
    <p:extLst>
      <p:ext uri="{BB962C8B-B14F-4D97-AF65-F5344CB8AC3E}">
        <p14:creationId xmlns:p14="http://schemas.microsoft.com/office/powerpoint/2010/main" val="3006864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Steroids</a:t>
            </a:r>
          </a:p>
        </p:txBody>
      </p:sp>
      <p:sp>
        <p:nvSpPr>
          <p:cNvPr id="134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r>
              <a:rPr lang="en-US" dirty="0" smtClean="0"/>
              <a:t>Steroids—interlocking four-ring structure</a:t>
            </a:r>
          </a:p>
          <a:p>
            <a:r>
              <a:rPr lang="en-US" dirty="0" smtClean="0"/>
              <a:t>______________________________ , vitamin D, steroid hormones, and bile salts</a:t>
            </a:r>
          </a:p>
        </p:txBody>
      </p:sp>
    </p:spTree>
    <p:extLst>
      <p:ext uri="{BB962C8B-B14F-4D97-AF65-F5344CB8AC3E}">
        <p14:creationId xmlns:p14="http://schemas.microsoft.com/office/powerpoint/2010/main" val="1786460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Lipids in the Body</a:t>
            </a:r>
          </a:p>
        </p:txBody>
      </p:sp>
      <p:sp>
        <p:nvSpPr>
          <p:cNvPr id="135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fat-soluble vitamins</a:t>
            </a:r>
          </a:p>
          <a:p>
            <a:pPr lvl="1"/>
            <a:r>
              <a:rPr lang="en-US" dirty="0" smtClean="0"/>
              <a:t>Vitamins _</a:t>
            </a:r>
          </a:p>
          <a:p>
            <a:r>
              <a:rPr lang="en-US" dirty="0" smtClean="0"/>
              <a:t>Lipoproteins</a:t>
            </a:r>
          </a:p>
          <a:p>
            <a:pPr lvl="1"/>
            <a:r>
              <a:rPr lang="en-US" dirty="0" smtClean="0"/>
              <a:t>_____________________________________ in the blood</a:t>
            </a:r>
          </a:p>
        </p:txBody>
      </p:sp>
    </p:spTree>
    <p:extLst>
      <p:ext uri="{BB962C8B-B14F-4D97-AF65-F5344CB8AC3E}">
        <p14:creationId xmlns:p14="http://schemas.microsoft.com/office/powerpoint/2010/main" val="3918027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Proteins</a:t>
            </a:r>
          </a:p>
        </p:txBody>
      </p:sp>
      <p:sp>
        <p:nvSpPr>
          <p:cNvPr id="136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Polymers of amino acids (20 types)</a:t>
            </a:r>
          </a:p>
          <a:p>
            <a:pPr lvl="1"/>
            <a:r>
              <a:rPr lang="en-US" dirty="0" smtClean="0"/>
              <a:t>Joined by _</a:t>
            </a:r>
          </a:p>
          <a:p>
            <a:endParaRPr lang="en-US" dirty="0" smtClean="0"/>
          </a:p>
          <a:p>
            <a:r>
              <a:rPr lang="en-US" dirty="0" smtClean="0"/>
              <a:t>Contain C, H, O, N, and sometimes S and P</a:t>
            </a:r>
          </a:p>
        </p:txBody>
      </p:sp>
    </p:spTree>
    <p:extLst>
      <p:ext uri="{BB962C8B-B14F-4D97-AF65-F5344CB8AC3E}">
        <p14:creationId xmlns:p14="http://schemas.microsoft.com/office/powerpoint/2010/main" val="131109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Water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60%–80% of the volume of living cells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 in living organisms because of its properties</a:t>
            </a:r>
          </a:p>
        </p:txBody>
      </p:sp>
    </p:spTree>
    <p:extLst>
      <p:ext uri="{BB962C8B-B14F-4D97-AF65-F5344CB8AC3E}">
        <p14:creationId xmlns:p14="http://schemas.microsoft.com/office/powerpoint/2010/main" val="1889505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Primary Structure of Protein</a:t>
            </a:r>
          </a:p>
        </p:txBody>
      </p:sp>
      <p:sp>
        <p:nvSpPr>
          <p:cNvPr id="13824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r>
              <a:rPr lang="en-US" dirty="0" smtClean="0"/>
              <a:t>The order in which the _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Secondary Structure of Protein</a:t>
            </a:r>
          </a:p>
        </p:txBody>
      </p:sp>
      <p:sp>
        <p:nvSpPr>
          <p:cNvPr id="139267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r>
              <a:rPr lang="en-US" dirty="0" smtClean="0"/>
              <a:t>The shapes that the _____________________________ takes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88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Tertiary Structure of Protein</a:t>
            </a:r>
          </a:p>
        </p:txBody>
      </p:sp>
      <p:sp>
        <p:nvSpPr>
          <p:cNvPr id="140292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3352800"/>
          </a:xfrm>
        </p:spPr>
        <p:txBody>
          <a:bodyPr/>
          <a:lstStyle/>
          <a:p>
            <a:r>
              <a:rPr lang="en-US" dirty="0" smtClean="0"/>
              <a:t>The ___________________________________ that the pleats or coils take</a:t>
            </a:r>
          </a:p>
        </p:txBody>
      </p:sp>
    </p:spTree>
    <p:extLst>
      <p:ext uri="{BB962C8B-B14F-4D97-AF65-F5344CB8AC3E}">
        <p14:creationId xmlns:p14="http://schemas.microsoft.com/office/powerpoint/2010/main" val="2197731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Quaternary Protein</a:t>
            </a:r>
          </a:p>
        </p:txBody>
      </p:sp>
      <p:sp>
        <p:nvSpPr>
          <p:cNvPr id="141316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A combination of _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all proteins will reach this stage.  _</a:t>
            </a:r>
          </a:p>
        </p:txBody>
      </p:sp>
    </p:spTree>
    <p:extLst>
      <p:ext uri="{BB962C8B-B14F-4D97-AF65-F5344CB8AC3E}">
        <p14:creationId xmlns:p14="http://schemas.microsoft.com/office/powerpoint/2010/main" val="189742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Fibrous and Globular Proteins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 proteins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Strandlike</a:t>
            </a:r>
            <a:r>
              <a:rPr lang="en-US" dirty="0" smtClean="0"/>
              <a:t>, water __________________________, and stable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Examples: keratin, </a:t>
            </a:r>
            <a:r>
              <a:rPr lang="en-US" dirty="0" err="1" smtClean="0"/>
              <a:t>elastin</a:t>
            </a:r>
            <a:r>
              <a:rPr lang="en-US" dirty="0" smtClean="0"/>
              <a:t>, collagen, and certain contractile fibers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 proteins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Compact, spherical, water-soluble and sensitive to environmental changes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Specific _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Examples: ____________________________________, hormones, molecular chaperones, and _</a:t>
            </a:r>
          </a:p>
        </p:txBody>
      </p:sp>
    </p:spTree>
    <p:extLst>
      <p:ext uri="{BB962C8B-B14F-4D97-AF65-F5344CB8AC3E}">
        <p14:creationId xmlns:p14="http://schemas.microsoft.com/office/powerpoint/2010/main" val="1750037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Enzymes</a:t>
            </a:r>
          </a:p>
        </p:txBody>
      </p:sp>
      <p:sp>
        <p:nvSpPr>
          <p:cNvPr id="143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Lower the _______________________________, increase the speed of a reaction (millions of reactions per minute!)</a:t>
            </a:r>
          </a:p>
        </p:txBody>
      </p:sp>
    </p:spTree>
    <p:extLst>
      <p:ext uri="{BB962C8B-B14F-4D97-AF65-F5344CB8AC3E}">
        <p14:creationId xmlns:p14="http://schemas.microsoft.com/office/powerpoint/2010/main" val="709195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Enzymes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59725" cy="5067300"/>
          </a:xfrm>
        </p:spPr>
        <p:txBody>
          <a:bodyPr/>
          <a:lstStyle/>
          <a:p>
            <a:r>
              <a:rPr lang="en-US" dirty="0" smtClean="0"/>
              <a:t>Most are __________________________________ that act as biological catalysts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Enzymes are _</a:t>
            </a:r>
          </a:p>
        </p:txBody>
      </p:sp>
    </p:spTree>
    <p:extLst>
      <p:ext uri="{BB962C8B-B14F-4D97-AF65-F5344CB8AC3E}">
        <p14:creationId xmlns:p14="http://schemas.microsoft.com/office/powerpoint/2010/main" val="9050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Enzymes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07325" cy="4991100"/>
          </a:xfrm>
        </p:spPr>
        <p:txBody>
          <a:bodyPr/>
          <a:lstStyle/>
          <a:p>
            <a:r>
              <a:rPr lang="en-US" dirty="0" smtClean="0"/>
              <a:t>Frequently named for the _</a:t>
            </a:r>
          </a:p>
          <a:p>
            <a:endParaRPr lang="en-US" dirty="0" smtClean="0"/>
          </a:p>
          <a:p>
            <a:r>
              <a:rPr lang="en-US" dirty="0" smtClean="0"/>
              <a:t>Enzyme names usually _</a:t>
            </a:r>
          </a:p>
          <a:p>
            <a:endParaRPr lang="en-US" dirty="0" smtClean="0"/>
          </a:p>
          <a:p>
            <a:r>
              <a:rPr lang="en-US" dirty="0" smtClean="0"/>
              <a:t>Lower activation energy </a:t>
            </a:r>
          </a:p>
        </p:txBody>
      </p:sp>
    </p:spTree>
    <p:extLst>
      <p:ext uri="{BB962C8B-B14F-4D97-AF65-F5344CB8AC3E}">
        <p14:creationId xmlns:p14="http://schemas.microsoft.com/office/powerpoint/2010/main" val="9058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Mechanism of Enzyme Action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Enzyme binds with 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 is formed at a lower activation energy</a:t>
            </a:r>
          </a:p>
          <a:p>
            <a:endParaRPr lang="en-US" dirty="0" smtClean="0"/>
          </a:p>
          <a:p>
            <a:r>
              <a:rPr lang="en-US" dirty="0" smtClean="0"/>
              <a:t>Product is _</a:t>
            </a:r>
          </a:p>
        </p:txBody>
      </p:sp>
    </p:spTree>
    <p:extLst>
      <p:ext uri="{BB962C8B-B14F-4D97-AF65-F5344CB8AC3E}">
        <p14:creationId xmlns:p14="http://schemas.microsoft.com/office/powerpoint/2010/main" val="177007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Nucleic Acids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Composed of carbon, oxygen, hydrogen, nitrogen, and phosphorus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Their structural unit is the 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composed of 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_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_</a:t>
            </a:r>
          </a:p>
        </p:txBody>
      </p:sp>
    </p:spTree>
    <p:extLst>
      <p:ext uri="{BB962C8B-B14F-4D97-AF65-F5344CB8AC3E}">
        <p14:creationId xmlns:p14="http://schemas.microsoft.com/office/powerpoint/2010/main" val="15634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Acid-Base Concentration </a:t>
            </a:r>
          </a:p>
        </p:txBody>
      </p:sp>
      <p:sp>
        <p:nvSpPr>
          <p:cNvPr id="1146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Acid solutions _</a:t>
            </a:r>
          </a:p>
          <a:p>
            <a:pPr lvl="1"/>
            <a:r>
              <a:rPr lang="en-US" dirty="0" smtClean="0"/>
              <a:t>As [H</a:t>
            </a:r>
            <a:r>
              <a:rPr lang="en-US" baseline="30000" dirty="0" smtClean="0"/>
              <a:t>+</a:t>
            </a:r>
            <a:r>
              <a:rPr lang="en-US" dirty="0" smtClean="0"/>
              <a:t>] increases, _</a:t>
            </a:r>
          </a:p>
          <a:p>
            <a:endParaRPr lang="en-US" dirty="0" smtClean="0"/>
          </a:p>
          <a:p>
            <a:r>
              <a:rPr lang="en-US" dirty="0" smtClean="0"/>
              <a:t>Alkaline solutions contain _</a:t>
            </a:r>
          </a:p>
          <a:p>
            <a:pPr lvl="1"/>
            <a:r>
              <a:rPr lang="en-US" dirty="0" smtClean="0"/>
              <a:t>As ________________________________ (or as [OH</a:t>
            </a:r>
            <a:r>
              <a:rPr lang="en-US" baseline="40000" dirty="0" smtClean="0"/>
              <a:t>–</a:t>
            </a:r>
            <a:r>
              <a:rPr lang="en-US" dirty="0" smtClean="0"/>
              <a:t>] increases),  </a:t>
            </a:r>
          </a:p>
        </p:txBody>
      </p:sp>
    </p:spTree>
    <p:extLst>
      <p:ext uri="{BB962C8B-B14F-4D97-AF65-F5344CB8AC3E}">
        <p14:creationId xmlns:p14="http://schemas.microsoft.com/office/powerpoint/2010/main" val="149687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Nucleic Acids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 contribute </a:t>
            </a:r>
            <a:r>
              <a:rPr lang="en-US" dirty="0"/>
              <a:t>to nucleotide structure –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adenine (A),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guanine (G),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cytosine (C),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thymine (T),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/>
              <a:t>uracil</a:t>
            </a:r>
            <a:r>
              <a:rPr lang="en-US" dirty="0"/>
              <a:t> (U)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Two major classes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Deoxyribonucleic Acid (DNA)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91400" cy="5029200"/>
          </a:xfrm>
        </p:spPr>
        <p:txBody>
          <a:bodyPr/>
          <a:lstStyle/>
          <a:p>
            <a:r>
              <a:rPr lang="en-US" sz="2400" dirty="0" smtClean="0"/>
              <a:t>____________________________________________molecule found in the __________________________ of the cell</a:t>
            </a:r>
          </a:p>
          <a:p>
            <a:endParaRPr lang="en-US" sz="2400" dirty="0" smtClean="0"/>
          </a:p>
          <a:p>
            <a:r>
              <a:rPr lang="en-US" sz="2400" dirty="0" smtClean="0"/>
              <a:t>Replicates itself before the cell divides, ensuring genetic continuity</a:t>
            </a:r>
          </a:p>
          <a:p>
            <a:endParaRPr lang="en-US" sz="2400" dirty="0" smtClean="0"/>
          </a:p>
          <a:p>
            <a:r>
              <a:rPr lang="en-US" sz="2400" dirty="0" smtClean="0"/>
              <a:t>Provides _</a:t>
            </a:r>
          </a:p>
        </p:txBody>
      </p:sp>
    </p:spTree>
    <p:extLst>
      <p:ext uri="{BB962C8B-B14F-4D97-AF65-F5344CB8AC3E}">
        <p14:creationId xmlns:p14="http://schemas.microsoft.com/office/powerpoint/2010/main" val="36995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Ribonucleic Acid (RNA)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_____________________________________ </a:t>
            </a:r>
            <a:r>
              <a:rPr lang="en-US" dirty="0"/>
              <a:t>molecule found in both the nucleus and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Uses the nitrogenous base </a:t>
            </a:r>
            <a:r>
              <a:rPr lang="en-US" dirty="0" smtClean="0"/>
              <a:t>_______________ instead </a:t>
            </a:r>
            <a:r>
              <a:rPr lang="en-US" dirty="0"/>
              <a:t>of thymine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Three varieties of RNA: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Adenosine Triphosphate (ATP)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530725"/>
          </a:xfrm>
        </p:spPr>
        <p:txBody>
          <a:bodyPr/>
          <a:lstStyle/>
          <a:p>
            <a:r>
              <a:rPr lang="en-US" dirty="0" smtClean="0"/>
              <a:t>Source of immediately usable _______________________________ for the cell</a:t>
            </a:r>
          </a:p>
          <a:p>
            <a:endParaRPr lang="en-US" dirty="0" smtClean="0"/>
          </a:p>
          <a:p>
            <a:r>
              <a:rPr lang="en-US" dirty="0" smtClean="0"/>
              <a:t>Adenine-containing RNA nucleotide with _</a:t>
            </a:r>
          </a:p>
        </p:txBody>
      </p:sp>
      <p:sp>
        <p:nvSpPr>
          <p:cNvPr id="151557" name="TextBox 4"/>
          <p:cNvSpPr txBox="1">
            <a:spLocks noChangeArrowheads="1"/>
          </p:cNvSpPr>
          <p:nvPr/>
        </p:nvSpPr>
        <p:spPr bwMode="auto">
          <a:xfrm>
            <a:off x="5105400" y="6488113"/>
            <a:ext cx="3786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End Chapter Two.  Start Chapter Three</a:t>
            </a:r>
          </a:p>
        </p:txBody>
      </p:sp>
    </p:spTree>
    <p:extLst>
      <p:ext uri="{BB962C8B-B14F-4D97-AF65-F5344CB8AC3E}">
        <p14:creationId xmlns:p14="http://schemas.microsoft.com/office/powerpoint/2010/main" val="8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Theory</a:t>
            </a:r>
          </a:p>
        </p:txBody>
      </p:sp>
      <p:sp>
        <p:nvSpPr>
          <p:cNvPr id="152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cell is the smallest __________________________ and __________________________ living unit </a:t>
            </a:r>
          </a:p>
          <a:p>
            <a:r>
              <a:rPr lang="en-US" dirty="0" err="1" smtClean="0"/>
              <a:t>Organismal</a:t>
            </a:r>
            <a:r>
              <a:rPr lang="en-US" dirty="0" smtClean="0"/>
              <a:t> functions depend on individual and collective cell functions</a:t>
            </a:r>
          </a:p>
          <a:p>
            <a:r>
              <a:rPr lang="en-US" dirty="0" smtClean="0"/>
              <a:t>Biochemical activities of cells are dictated by their specific </a:t>
            </a:r>
            <a:r>
              <a:rPr lang="en-US" dirty="0" err="1" smtClean="0"/>
              <a:t>subcellular</a:t>
            </a:r>
            <a:r>
              <a:rPr lang="en-US" dirty="0" smtClean="0"/>
              <a:t> structures</a:t>
            </a:r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4412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Diversity</a:t>
            </a:r>
          </a:p>
        </p:txBody>
      </p:sp>
      <p:sp>
        <p:nvSpPr>
          <p:cNvPr id="153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dirty="0" smtClean="0"/>
              <a:t>Over 200 different types of human cells</a:t>
            </a:r>
          </a:p>
          <a:p>
            <a:endParaRPr lang="en-US" dirty="0" smtClean="0"/>
          </a:p>
          <a:p>
            <a:r>
              <a:rPr lang="en-US" dirty="0" smtClean="0"/>
              <a:t>Types differ in _</a:t>
            </a:r>
          </a:p>
        </p:txBody>
      </p:sp>
    </p:spTree>
    <p:extLst>
      <p:ext uri="{BB962C8B-B14F-4D97-AF65-F5344CB8AC3E}">
        <p14:creationId xmlns:p14="http://schemas.microsoft.com/office/powerpoint/2010/main" val="40694679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Generalized Cell</a:t>
            </a:r>
          </a:p>
        </p:txBody>
      </p:sp>
      <p:sp>
        <p:nvSpPr>
          <p:cNvPr id="1546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All cells have some ________________________________ and functions</a:t>
            </a:r>
          </a:p>
          <a:p>
            <a:r>
              <a:rPr lang="en-US" dirty="0" smtClean="0"/>
              <a:t> Human cells have three basic parts: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flexible outer boundary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intracellular fluid containing _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control center</a:t>
            </a:r>
          </a:p>
        </p:txBody>
      </p:sp>
    </p:spTree>
    <p:extLst>
      <p:ext uri="{BB962C8B-B14F-4D97-AF65-F5344CB8AC3E}">
        <p14:creationId xmlns:p14="http://schemas.microsoft.com/office/powerpoint/2010/main" val="18193710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Plasma Membrane</a:t>
            </a:r>
          </a:p>
        </p:txBody>
      </p:sp>
      <p:sp>
        <p:nvSpPr>
          <p:cNvPr id="156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Double layer of lipids and proteins in a constantly changing _</a:t>
            </a:r>
          </a:p>
          <a:p>
            <a:r>
              <a:rPr lang="en-US" dirty="0" smtClean="0"/>
              <a:t>Plays a dynamic role in _</a:t>
            </a:r>
          </a:p>
          <a:p>
            <a:endParaRPr lang="en-US" dirty="0" smtClean="0"/>
          </a:p>
          <a:p>
            <a:r>
              <a:rPr lang="en-US" dirty="0" smtClean="0"/>
              <a:t>Separates intracellular fluid (ICF) from extracellular fluid (ECF)</a:t>
            </a:r>
          </a:p>
          <a:p>
            <a:pPr lvl="1"/>
            <a:r>
              <a:rPr lang="en-US" dirty="0" smtClean="0"/>
              <a:t>Interstitial fluid (IF) = ECF that surrounds cells</a:t>
            </a:r>
          </a:p>
        </p:txBody>
      </p:sp>
    </p:spTree>
    <p:extLst>
      <p:ext uri="{BB962C8B-B14F-4D97-AF65-F5344CB8AC3E}">
        <p14:creationId xmlns:p14="http://schemas.microsoft.com/office/powerpoint/2010/main" val="4085793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Membrane Proteins</a:t>
            </a:r>
          </a:p>
        </p:txBody>
      </p:sp>
      <p:sp>
        <p:nvSpPr>
          <p:cNvPr id="159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Firmly inserted into the membrane (most are </a:t>
            </a:r>
            <a:r>
              <a:rPr lang="en-US" dirty="0" err="1" smtClean="0"/>
              <a:t>transmembrane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Functions: </a:t>
            </a:r>
          </a:p>
          <a:p>
            <a:pPr lvl="2"/>
            <a:r>
              <a:rPr lang="en-US" dirty="0" smtClean="0"/>
              <a:t>_______________________________ proteins (channels and carriers), enzymes, or receptors</a:t>
            </a:r>
          </a:p>
        </p:txBody>
      </p:sp>
    </p:spTree>
    <p:extLst>
      <p:ext uri="{BB962C8B-B14F-4D97-AF65-F5344CB8AC3E}">
        <p14:creationId xmlns:p14="http://schemas.microsoft.com/office/powerpoint/2010/main" val="27279473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Membrane Proteins</a:t>
            </a:r>
          </a:p>
        </p:txBody>
      </p:sp>
      <p:sp>
        <p:nvSpPr>
          <p:cNvPr id="1607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0375" y="1524000"/>
            <a:ext cx="8228013" cy="4800600"/>
          </a:xfrm>
        </p:spPr>
        <p:txBody>
          <a:bodyPr/>
          <a:lstStyle/>
          <a:p>
            <a:r>
              <a:rPr lang="en-US" dirty="0" smtClean="0"/>
              <a:t>_____________________________ proteins</a:t>
            </a:r>
          </a:p>
          <a:p>
            <a:pPr lvl="1"/>
            <a:r>
              <a:rPr lang="en-US" dirty="0" smtClean="0"/>
              <a:t>Loosely attached to integral proteins </a:t>
            </a:r>
          </a:p>
          <a:p>
            <a:pPr lvl="1"/>
            <a:r>
              <a:rPr lang="en-US" dirty="0" smtClean="0"/>
              <a:t>Include filaments on intracellular surface and </a:t>
            </a:r>
            <a:r>
              <a:rPr lang="en-US" dirty="0" err="1" smtClean="0"/>
              <a:t>glycoproteins</a:t>
            </a:r>
            <a:r>
              <a:rPr lang="en-US" dirty="0" smtClean="0"/>
              <a:t> on extracellular surface</a:t>
            </a:r>
          </a:p>
          <a:p>
            <a:pPr lvl="1"/>
            <a:r>
              <a:rPr lang="en-US" dirty="0" smtClean="0"/>
              <a:t>Functions: </a:t>
            </a:r>
          </a:p>
          <a:p>
            <a:pPr lvl="2"/>
            <a:r>
              <a:rPr lang="en-US" dirty="0" smtClean="0"/>
              <a:t>___________________________________, motor proteins, cell-to-cell links, provide support on intracellular surface, and form part of </a:t>
            </a:r>
            <a:r>
              <a:rPr lang="en-US" dirty="0" err="1" smtClean="0"/>
              <a:t>glycocalyx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73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pH: Acid-Base Concentration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 = the negative logarithm of [H</a:t>
            </a:r>
            <a:r>
              <a:rPr lang="en-US" baseline="30000" dirty="0" smtClean="0"/>
              <a:t>+</a:t>
            </a:r>
            <a:r>
              <a:rPr lang="en-US" dirty="0" smtClean="0"/>
              <a:t>] in moles per liter</a:t>
            </a:r>
          </a:p>
          <a:p>
            <a:r>
              <a:rPr lang="en-US" dirty="0" smtClean="0"/>
              <a:t>Neutral solutions:</a:t>
            </a:r>
          </a:p>
          <a:p>
            <a:pPr lvl="1"/>
            <a:r>
              <a:rPr lang="en-US" dirty="0" smtClean="0"/>
              <a:t>Pure water is pH neutral (_______________________________________)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pH of pure water = _</a:t>
            </a:r>
          </a:p>
          <a:p>
            <a:pPr lvl="1"/>
            <a:r>
              <a:rPr lang="en-US" dirty="0" smtClean="0"/>
              <a:t>All neutral solutions are pH 7</a:t>
            </a:r>
          </a:p>
        </p:txBody>
      </p:sp>
    </p:spTree>
    <p:extLst>
      <p:ext uri="{BB962C8B-B14F-4D97-AF65-F5344CB8AC3E}">
        <p14:creationId xmlns:p14="http://schemas.microsoft.com/office/powerpoint/2010/main" val="1968569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Membrane Proteins</a:t>
            </a:r>
          </a:p>
        </p:txBody>
      </p:sp>
      <p:sp>
        <p:nvSpPr>
          <p:cNvPr id="1617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/>
              <a:t> </a:t>
            </a:r>
          </a:p>
          <a:p>
            <a:pPr marL="571500" indent="-571500">
              <a:buFont typeface="Times" pitchFamily="18" charset="0"/>
              <a:buAutoNum type="arabicPeriod"/>
            </a:pPr>
            <a:endParaRPr lang="en-US" dirty="0" smtClean="0"/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/>
              <a:t>Receptors for _</a:t>
            </a:r>
          </a:p>
          <a:p>
            <a:pPr marL="571500" indent="-571500">
              <a:buFont typeface="Times" pitchFamily="18" charset="0"/>
              <a:buAutoNum type="arabicPeriod"/>
            </a:pPr>
            <a:endParaRPr lang="en-US" dirty="0" smtClean="0"/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/>
              <a:t>Attachment to cytoskeleton and extracellular matrix</a:t>
            </a:r>
          </a:p>
        </p:txBody>
      </p:sp>
    </p:spTree>
    <p:extLst>
      <p:ext uri="{BB962C8B-B14F-4D97-AF65-F5344CB8AC3E}">
        <p14:creationId xmlns:p14="http://schemas.microsoft.com/office/powerpoint/2010/main" val="13073008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Membrane Proteins</a:t>
            </a:r>
          </a:p>
        </p:txBody>
      </p:sp>
      <p:sp>
        <p:nvSpPr>
          <p:cNvPr id="1658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/>
              <a:t> </a:t>
            </a:r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/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/>
              <a:t> </a:t>
            </a:r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/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/>
              <a:t>Cell-cell recognition</a:t>
            </a:r>
          </a:p>
        </p:txBody>
      </p:sp>
    </p:spTree>
    <p:extLst>
      <p:ext uri="{BB962C8B-B14F-4D97-AF65-F5344CB8AC3E}">
        <p14:creationId xmlns:p14="http://schemas.microsoft.com/office/powerpoint/2010/main" val="256492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pH: Acid-Base Concentration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Acidic solutions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Acidic pH: 0–6.99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pH scale is logarithmic: ________________________________________  more H</a:t>
            </a:r>
            <a:r>
              <a:rPr lang="en-US" baseline="30000" dirty="0" smtClean="0"/>
              <a:t>+</a:t>
            </a:r>
            <a:r>
              <a:rPr lang="en-US" dirty="0" smtClean="0"/>
              <a:t> than a pH 6 solution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Alkaline solutions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Alkaline (basic) pH: 7.01–14</a:t>
            </a:r>
          </a:p>
        </p:txBody>
      </p:sp>
    </p:spTree>
    <p:extLst>
      <p:ext uri="{BB962C8B-B14F-4D97-AF65-F5344CB8AC3E}">
        <p14:creationId xmlns:p14="http://schemas.microsoft.com/office/powerpoint/2010/main" val="127745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Acid-Base Homeostasis</a:t>
            </a:r>
          </a:p>
        </p:txBody>
      </p:sp>
      <p:sp>
        <p:nvSpPr>
          <p:cNvPr id="1187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 change interferes with cell function and may _</a:t>
            </a:r>
          </a:p>
          <a:p>
            <a:endParaRPr lang="en-US" dirty="0" smtClean="0"/>
          </a:p>
          <a:p>
            <a:r>
              <a:rPr lang="en-US" dirty="0" smtClean="0"/>
              <a:t>Slight change in pH _</a:t>
            </a:r>
          </a:p>
          <a:p>
            <a:endParaRPr lang="en-US" dirty="0" smtClean="0"/>
          </a:p>
          <a:p>
            <a:r>
              <a:rPr lang="en-US" dirty="0" smtClean="0"/>
              <a:t>pH is regulated by _</a:t>
            </a:r>
          </a:p>
        </p:txBody>
      </p:sp>
    </p:spTree>
    <p:extLst>
      <p:ext uri="{BB962C8B-B14F-4D97-AF65-F5344CB8AC3E}">
        <p14:creationId xmlns:p14="http://schemas.microsoft.com/office/powerpoint/2010/main" val="298628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Organic Compounds</a:t>
            </a:r>
          </a:p>
        </p:txBody>
      </p:sp>
      <p:sp>
        <p:nvSpPr>
          <p:cNvPr id="1208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Contain carbon </a:t>
            </a:r>
          </a:p>
          <a:p>
            <a:pPr lvl="1"/>
            <a:r>
              <a:rPr lang="en-US" dirty="0" smtClean="0"/>
              <a:t>except _____________________________, which are inorganic </a:t>
            </a:r>
          </a:p>
          <a:p>
            <a:r>
              <a:rPr lang="en-US" dirty="0" smtClean="0"/>
              <a:t>Unique to living systems</a:t>
            </a:r>
          </a:p>
          <a:p>
            <a:endParaRPr lang="en-US" dirty="0" smtClean="0"/>
          </a:p>
          <a:p>
            <a:r>
              <a:rPr lang="en-US" dirty="0" smtClean="0"/>
              <a:t>Include _</a:t>
            </a:r>
          </a:p>
        </p:txBody>
      </p:sp>
    </p:spTree>
    <p:extLst>
      <p:ext uri="{BB962C8B-B14F-4D97-AF65-F5344CB8AC3E}">
        <p14:creationId xmlns:p14="http://schemas.microsoft.com/office/powerpoint/2010/main" val="2365711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Organic Compounds</a:t>
            </a:r>
          </a:p>
        </p:txBody>
      </p:sp>
      <p:sp>
        <p:nvSpPr>
          <p:cNvPr id="1218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are _</a:t>
            </a:r>
          </a:p>
          <a:p>
            <a:pPr lvl="1"/>
            <a:r>
              <a:rPr lang="en-US" dirty="0" smtClean="0"/>
              <a:t>chains of similar units </a:t>
            </a:r>
          </a:p>
          <a:p>
            <a:pPr lvl="2"/>
            <a:r>
              <a:rPr lang="en-US" dirty="0" smtClean="0"/>
              <a:t>_____________________________________ or building blocks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Synthesized by _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Broken down by _</a:t>
            </a:r>
          </a:p>
        </p:txBody>
      </p:sp>
    </p:spTree>
    <p:extLst>
      <p:ext uri="{BB962C8B-B14F-4D97-AF65-F5344CB8AC3E}">
        <p14:creationId xmlns:p14="http://schemas.microsoft.com/office/powerpoint/2010/main" val="259480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Carbohydrates</a:t>
            </a:r>
          </a:p>
        </p:txBody>
      </p:sp>
      <p:sp>
        <p:nvSpPr>
          <p:cNvPr id="1239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Major source of _______________________________ (e.g., glucose)</a:t>
            </a:r>
          </a:p>
          <a:p>
            <a:pPr lvl="1"/>
            <a:r>
              <a:rPr lang="en-US" dirty="0" smtClean="0"/>
              <a:t>_____________________________________ molecules (e.g., ribose sugar in RNA)</a:t>
            </a:r>
          </a:p>
          <a:p>
            <a:r>
              <a:rPr lang="en-US" dirty="0" smtClean="0"/>
              <a:t>Contain C, H, and O </a:t>
            </a:r>
          </a:p>
          <a:p>
            <a:pPr lvl="1"/>
            <a:r>
              <a:rPr lang="en-US" dirty="0" smtClean="0"/>
              <a:t>(CH</a:t>
            </a:r>
            <a:r>
              <a:rPr lang="en-US" baseline="-25000" dirty="0" smtClean="0"/>
              <a:t>2</a:t>
            </a:r>
            <a:r>
              <a:rPr lang="en-US" dirty="0" smtClean="0"/>
              <a:t>0)</a:t>
            </a:r>
            <a:r>
              <a:rPr lang="en-US" baseline="-25000" dirty="0" smtClean="0"/>
              <a:t>n</a:t>
            </a:r>
            <a:endParaRPr lang="en-US" dirty="0" smtClean="0"/>
          </a:p>
          <a:p>
            <a:r>
              <a:rPr lang="en-US" dirty="0" smtClean="0"/>
              <a:t>Three classes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486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On-screen Show (4:3)</PresentationFormat>
  <Paragraphs>245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Classes of Compounds</vt:lpstr>
      <vt:lpstr>Water</vt:lpstr>
      <vt:lpstr>Acid-Base Concentration </vt:lpstr>
      <vt:lpstr>pH: Acid-Base Concentration</vt:lpstr>
      <vt:lpstr>pH: Acid-Base Concentration</vt:lpstr>
      <vt:lpstr>Acid-Base Homeostasis</vt:lpstr>
      <vt:lpstr>Organic Compounds</vt:lpstr>
      <vt:lpstr>Organic Compounds</vt:lpstr>
      <vt:lpstr>Carbohydrates</vt:lpstr>
      <vt:lpstr>Monosaccharides</vt:lpstr>
      <vt:lpstr>Disaccharides </vt:lpstr>
      <vt:lpstr>Polysaccharides</vt:lpstr>
      <vt:lpstr>Lipids</vt:lpstr>
      <vt:lpstr>Triglycerides</vt:lpstr>
      <vt:lpstr>Saturation of Fatty Acids</vt:lpstr>
      <vt:lpstr>Phospholipids</vt:lpstr>
      <vt:lpstr>Steroids</vt:lpstr>
      <vt:lpstr>Other Lipids in the Body</vt:lpstr>
      <vt:lpstr>Proteins</vt:lpstr>
      <vt:lpstr>Primary Structure of Protein</vt:lpstr>
      <vt:lpstr>Secondary Structure of Protein</vt:lpstr>
      <vt:lpstr>Tertiary Structure of Protein</vt:lpstr>
      <vt:lpstr>Quaternary Protein</vt:lpstr>
      <vt:lpstr>Fibrous and Globular Proteins</vt:lpstr>
      <vt:lpstr>Enzymes</vt:lpstr>
      <vt:lpstr>Characteristics of Enzymes</vt:lpstr>
      <vt:lpstr>Characteristics of Enzymes</vt:lpstr>
      <vt:lpstr>Mechanism of Enzyme Action</vt:lpstr>
      <vt:lpstr>Nucleic Acids</vt:lpstr>
      <vt:lpstr>Nucleic Acids</vt:lpstr>
      <vt:lpstr>Deoxyribonucleic Acid (DNA)</vt:lpstr>
      <vt:lpstr>Ribonucleic Acid (RNA)</vt:lpstr>
      <vt:lpstr>Adenosine Triphosphate (ATP)</vt:lpstr>
      <vt:lpstr>Cell Theory</vt:lpstr>
      <vt:lpstr>Cell Diversity</vt:lpstr>
      <vt:lpstr>Generalized Cell</vt:lpstr>
      <vt:lpstr>Plasma Membrane</vt:lpstr>
      <vt:lpstr>Membrane Proteins</vt:lpstr>
      <vt:lpstr>Membrane Proteins</vt:lpstr>
      <vt:lpstr>Functions of Membrane Proteins</vt:lpstr>
      <vt:lpstr>Functions of Membrane Proteins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of Compounds</dc:title>
  <dc:creator>bawargo</dc:creator>
  <cp:lastModifiedBy>bawargo</cp:lastModifiedBy>
  <cp:revision>1</cp:revision>
  <dcterms:created xsi:type="dcterms:W3CDTF">2011-09-01T17:23:07Z</dcterms:created>
  <dcterms:modified xsi:type="dcterms:W3CDTF">2011-09-01T17:24:01Z</dcterms:modified>
</cp:coreProperties>
</file>