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4 of 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3C767-99E1-409F-89D3-774C05CD14F5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E2082-44A9-4321-85B0-8348568DF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9887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4 of 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FFE69-15C2-4BE4-83E1-3E92E2D3C711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8A447-A576-4B2C-A381-C70EAA46C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1653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8A447-A576-4B2C-A381-C70EAA46CC20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4 of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58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2443-D22B-4DD9-AF6F-9C0F8A3530F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C9B0-8255-4FF6-B976-BB06266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7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2443-D22B-4DD9-AF6F-9C0F8A3530F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C9B0-8255-4FF6-B976-BB06266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9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2443-D22B-4DD9-AF6F-9C0F8A3530F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C9B0-8255-4FF6-B976-BB06266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8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2443-D22B-4DD9-AF6F-9C0F8A3530F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C9B0-8255-4FF6-B976-BB06266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5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2443-D22B-4DD9-AF6F-9C0F8A3530F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C9B0-8255-4FF6-B976-BB06266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4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2443-D22B-4DD9-AF6F-9C0F8A3530F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C9B0-8255-4FF6-B976-BB06266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4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2443-D22B-4DD9-AF6F-9C0F8A3530F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C9B0-8255-4FF6-B976-BB06266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7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2443-D22B-4DD9-AF6F-9C0F8A3530F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C9B0-8255-4FF6-B976-BB06266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4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2443-D22B-4DD9-AF6F-9C0F8A3530F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C9B0-8255-4FF6-B976-BB06266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5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2443-D22B-4DD9-AF6F-9C0F8A3530F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C9B0-8255-4FF6-B976-BB06266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9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2443-D22B-4DD9-AF6F-9C0F8A3530F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C9B0-8255-4FF6-B976-BB06266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0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2443-D22B-4DD9-AF6F-9C0F8A3530F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7C9B0-8255-4FF6-B976-BB06266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6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Membrane Junctions</a:t>
            </a:r>
          </a:p>
        </p:txBody>
      </p:sp>
      <p:sp>
        <p:nvSpPr>
          <p:cNvPr id="1699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types: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7997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Facilitated Diffusion Using Carrier Proteins</a:t>
            </a:r>
          </a:p>
        </p:txBody>
      </p:sp>
      <p:sp>
        <p:nvSpPr>
          <p:cNvPr id="1792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Transmembrane</a:t>
            </a:r>
            <a:r>
              <a:rPr lang="en-US" dirty="0" smtClean="0"/>
              <a:t> integral proteins transport ___________________________________ (e.g., sugars and amino acids)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Binding of substrate causes ___________________________________ in carrier </a:t>
            </a:r>
          </a:p>
        </p:txBody>
      </p:sp>
    </p:spTree>
    <p:extLst>
      <p:ext uri="{BB962C8B-B14F-4D97-AF65-F5344CB8AC3E}">
        <p14:creationId xmlns:p14="http://schemas.microsoft.com/office/powerpoint/2010/main" val="2672290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Facilitated Diffusion Using Channel Proteins</a:t>
            </a:r>
          </a:p>
        </p:txBody>
      </p:sp>
      <p:sp>
        <p:nvSpPr>
          <p:cNvPr id="18022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Aqueous channels formed by </a:t>
            </a:r>
            <a:r>
              <a:rPr lang="en-US" dirty="0" err="1" smtClean="0"/>
              <a:t>transmembrane</a:t>
            </a:r>
            <a:r>
              <a:rPr lang="en-US" dirty="0" smtClean="0"/>
              <a:t> proteins selectively _</a:t>
            </a:r>
          </a:p>
          <a:p>
            <a:r>
              <a:rPr lang="en-US" dirty="0" smtClean="0"/>
              <a:t>Two types: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Always open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Controlled by chemical or electrical signals</a:t>
            </a:r>
          </a:p>
        </p:txBody>
      </p:sp>
    </p:spTree>
    <p:extLst>
      <p:ext uri="{BB962C8B-B14F-4D97-AF65-F5344CB8AC3E}">
        <p14:creationId xmlns:p14="http://schemas.microsoft.com/office/powerpoint/2010/main" val="1824287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Passive Processes: Osmosis</a:t>
            </a:r>
          </a:p>
        </p:txBody>
      </p:sp>
      <p:sp>
        <p:nvSpPr>
          <p:cNvPr id="1812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Movement of ____________________________ across a selectively permeable membrane </a:t>
            </a:r>
          </a:p>
          <a:p>
            <a:r>
              <a:rPr lang="en-US" dirty="0" smtClean="0"/>
              <a:t>Water diffuses through plasma membranes:</a:t>
            </a:r>
          </a:p>
          <a:p>
            <a:pPr lvl="1"/>
            <a:r>
              <a:rPr lang="en-US" dirty="0" smtClean="0"/>
              <a:t>Through the _</a:t>
            </a:r>
          </a:p>
          <a:p>
            <a:pPr lvl="1"/>
            <a:r>
              <a:rPr lang="en-US" dirty="0" smtClean="0"/>
              <a:t>Through water channels called </a:t>
            </a:r>
            <a:r>
              <a:rPr lang="en-US" dirty="0" err="1" smtClean="0"/>
              <a:t>aquaporins</a:t>
            </a:r>
            <a:r>
              <a:rPr lang="en-US" dirty="0" smtClean="0"/>
              <a:t> (AQPs)</a:t>
            </a:r>
          </a:p>
        </p:txBody>
      </p:sp>
    </p:spTree>
    <p:extLst>
      <p:ext uri="{BB962C8B-B14F-4D97-AF65-F5344CB8AC3E}">
        <p14:creationId xmlns:p14="http://schemas.microsoft.com/office/powerpoint/2010/main" val="2465038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Passive Processes: Osmosis</a:t>
            </a:r>
          </a:p>
        </p:txBody>
      </p:sp>
      <p:sp>
        <p:nvSpPr>
          <p:cNvPr id="1822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 concentration is determined by solute concentration because solute particles displace water molecules</a:t>
            </a:r>
          </a:p>
          <a:p>
            <a:endParaRPr lang="en-US" dirty="0" smtClean="0"/>
          </a:p>
          <a:p>
            <a:r>
              <a:rPr lang="en-US" dirty="0" smtClean="0"/>
              <a:t>When solutions of different </a:t>
            </a:r>
            <a:r>
              <a:rPr lang="en-US" dirty="0" err="1" smtClean="0"/>
              <a:t>osmolarity</a:t>
            </a:r>
            <a:r>
              <a:rPr lang="en-US" dirty="0" smtClean="0"/>
              <a:t> are ____________________________________, osmosis occurs until _</a:t>
            </a:r>
          </a:p>
        </p:txBody>
      </p:sp>
    </p:spTree>
    <p:extLst>
      <p:ext uri="{BB962C8B-B14F-4D97-AF65-F5344CB8AC3E}">
        <p14:creationId xmlns:p14="http://schemas.microsoft.com/office/powerpoint/2010/main" val="2269280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Tonicity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Tonicity: The ability of a solution to cause a cell to shrink or swell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solution with the same solute concentration as that of the </a:t>
            </a:r>
            <a:r>
              <a:rPr lang="en-US" dirty="0" err="1" smtClean="0"/>
              <a:t>cytosol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solution having greater solute concentration than that of the </a:t>
            </a:r>
            <a:r>
              <a:rPr lang="en-US" dirty="0" err="1" smtClean="0"/>
              <a:t>cytosol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solution having lesser solute concentration than that of the </a:t>
            </a:r>
            <a:r>
              <a:rPr lang="en-US" dirty="0" err="1" smtClean="0"/>
              <a:t>cytosol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2876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Membrane Transport: Active Processes</a:t>
            </a:r>
          </a:p>
        </p:txBody>
      </p:sp>
      <p:sp>
        <p:nvSpPr>
          <p:cNvPr id="1843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types of _________________________ processes: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Both use ___________________________ to move solutes across a living plasma membrane</a:t>
            </a:r>
          </a:p>
        </p:txBody>
      </p:sp>
    </p:spTree>
    <p:extLst>
      <p:ext uri="{BB962C8B-B14F-4D97-AF65-F5344CB8AC3E}">
        <p14:creationId xmlns:p14="http://schemas.microsoft.com/office/powerpoint/2010/main" val="4132501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Active Transport</a:t>
            </a:r>
          </a:p>
        </p:txBody>
      </p:sp>
      <p:sp>
        <p:nvSpPr>
          <p:cNvPr id="1853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Requires carrier proteins _</a:t>
            </a:r>
          </a:p>
          <a:p>
            <a:endParaRPr lang="en-US" dirty="0" smtClean="0"/>
          </a:p>
          <a:p>
            <a:r>
              <a:rPr lang="en-US" dirty="0" smtClean="0"/>
              <a:t>Moves solutes _________________________ a concentration gradient</a:t>
            </a:r>
          </a:p>
        </p:txBody>
      </p:sp>
    </p:spTree>
    <p:extLst>
      <p:ext uri="{BB962C8B-B14F-4D97-AF65-F5344CB8AC3E}">
        <p14:creationId xmlns:p14="http://schemas.microsoft.com/office/powerpoint/2010/main" val="4193597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Vesicular Transport</a:t>
            </a:r>
          </a:p>
        </p:txBody>
      </p:sp>
      <p:sp>
        <p:nvSpPr>
          <p:cNvPr id="1863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Transport of ___________________________, macromolecules, and fluids across plasma membranes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Requires _</a:t>
            </a:r>
          </a:p>
        </p:txBody>
      </p:sp>
    </p:spTree>
    <p:extLst>
      <p:ext uri="{BB962C8B-B14F-4D97-AF65-F5344CB8AC3E}">
        <p14:creationId xmlns:p14="http://schemas.microsoft.com/office/powerpoint/2010/main" val="484869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Vesicular Transport</a:t>
            </a:r>
          </a:p>
        </p:txBody>
      </p:sp>
      <p:sp>
        <p:nvSpPr>
          <p:cNvPr id="1873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transport out of cell </a:t>
            </a:r>
          </a:p>
          <a:p>
            <a:pPr lvl="1"/>
            <a:r>
              <a:rPr lang="en-US" dirty="0" err="1" smtClean="0"/>
              <a:t>Endocytosis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</a:p>
          <a:p>
            <a:pPr lvl="3"/>
            <a:r>
              <a:rPr lang="en-US" dirty="0" err="1" smtClean="0"/>
              <a:t>Phagocytosis</a:t>
            </a:r>
            <a:endParaRPr lang="en-US" dirty="0" smtClean="0"/>
          </a:p>
          <a:p>
            <a:pPr lvl="3"/>
            <a:r>
              <a:rPr lang="en-US" dirty="0" err="1" smtClean="0"/>
              <a:t>Pinocytosis</a:t>
            </a:r>
            <a:endParaRPr lang="en-US" dirty="0" smtClean="0"/>
          </a:p>
          <a:p>
            <a:pPr lvl="1"/>
            <a:r>
              <a:rPr lang="en-US" dirty="0" err="1" smtClean="0"/>
              <a:t>Transcytosis</a:t>
            </a:r>
            <a:endParaRPr lang="en-US" dirty="0" smtClean="0"/>
          </a:p>
          <a:p>
            <a:pPr lvl="2"/>
            <a:r>
              <a:rPr lang="en-US" dirty="0" smtClean="0"/>
              <a:t>transport _</a:t>
            </a:r>
          </a:p>
          <a:p>
            <a:pPr lvl="1"/>
            <a:r>
              <a:rPr lang="en-US" dirty="0" smtClean="0"/>
              <a:t>Substance (vesicular) trafficking</a:t>
            </a:r>
          </a:p>
          <a:p>
            <a:pPr lvl="2"/>
            <a:r>
              <a:rPr lang="en-US" dirty="0" smtClean="0"/>
              <a:t>transport from one _</a:t>
            </a:r>
          </a:p>
        </p:txBody>
      </p:sp>
    </p:spTree>
    <p:extLst>
      <p:ext uri="{BB962C8B-B14F-4D97-AF65-F5344CB8AC3E}">
        <p14:creationId xmlns:p14="http://schemas.microsoft.com/office/powerpoint/2010/main" val="1031023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Endocytosis and Transcytosis</a:t>
            </a:r>
          </a:p>
        </p:txBody>
      </p:sp>
      <p:sp>
        <p:nvSpPr>
          <p:cNvPr id="1884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Involve formation of protein-coated vesicles</a:t>
            </a:r>
          </a:p>
          <a:p>
            <a:endParaRPr lang="en-US" dirty="0" smtClean="0"/>
          </a:p>
          <a:p>
            <a:r>
              <a:rPr lang="en-US" dirty="0" smtClean="0"/>
              <a:t>Often receptor mediated, therefore _</a:t>
            </a:r>
          </a:p>
        </p:txBody>
      </p:sp>
    </p:spTree>
    <p:extLst>
      <p:ext uri="{BB962C8B-B14F-4D97-AF65-F5344CB8AC3E}">
        <p14:creationId xmlns:p14="http://schemas.microsoft.com/office/powerpoint/2010/main" val="386762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Membrane Junctions: Tight Junctions</a:t>
            </a:r>
          </a:p>
        </p:txBody>
      </p:sp>
      <p:sp>
        <p:nvSpPr>
          <p:cNvPr id="17101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 dirty="0" smtClean="0"/>
              <a:t>Prevent ___________________and most molecules from _</a:t>
            </a:r>
          </a:p>
        </p:txBody>
      </p:sp>
    </p:spTree>
    <p:extLst>
      <p:ext uri="{BB962C8B-B14F-4D97-AF65-F5344CB8AC3E}">
        <p14:creationId xmlns:p14="http://schemas.microsoft.com/office/powerpoint/2010/main" val="659677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Endocytosis</a:t>
            </a:r>
          </a:p>
        </p:txBody>
      </p:sp>
      <p:sp>
        <p:nvSpPr>
          <p:cNvPr id="1894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_____________________________________ “cell eating”</a:t>
            </a:r>
          </a:p>
          <a:p>
            <a:pPr lvl="1"/>
            <a:r>
              <a:rPr lang="en-US" dirty="0" err="1" smtClean="0"/>
              <a:t>pseudopods</a:t>
            </a:r>
            <a:r>
              <a:rPr lang="en-US" dirty="0" smtClean="0"/>
              <a:t> _____________________________ and bring them into cell’s interior</a:t>
            </a:r>
          </a:p>
          <a:p>
            <a:pPr lvl="1"/>
            <a:r>
              <a:rPr lang="en-US" dirty="0" smtClean="0"/>
              <a:t>____________________________________ and some white blood cells </a:t>
            </a:r>
          </a:p>
          <a:p>
            <a:r>
              <a:rPr lang="en-US" dirty="0" smtClean="0"/>
              <a:t>_____________________________________ “cell drinking”</a:t>
            </a:r>
          </a:p>
          <a:p>
            <a:pPr lvl="1"/>
            <a:r>
              <a:rPr lang="en-US" dirty="0" smtClean="0"/>
              <a:t>plasma membrane in-folds, bringing extracellular __________________________and solutes into interior of the cell </a:t>
            </a:r>
          </a:p>
          <a:p>
            <a:pPr lvl="1"/>
            <a:r>
              <a:rPr lang="en-US" dirty="0" smtClean="0"/>
              <a:t>Nutrient absorption in the small intestine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0292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Exocytosis</a:t>
            </a:r>
          </a:p>
        </p:txBody>
      </p:sp>
      <p:sp>
        <p:nvSpPr>
          <p:cNvPr id="1904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Neurotransmitter release </a:t>
            </a:r>
          </a:p>
          <a:p>
            <a:pPr lvl="1"/>
            <a:r>
              <a:rPr lang="en-US" dirty="0" smtClean="0"/>
              <a:t>Mucus secretion </a:t>
            </a:r>
          </a:p>
          <a:p>
            <a:pPr lvl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7483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Cytoplasm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Cytoplasm </a:t>
            </a:r>
          </a:p>
          <a:p>
            <a:pPr lvl="1"/>
            <a:r>
              <a:rPr lang="en-US" dirty="0" smtClean="0"/>
              <a:t> material between _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largely water with dissolved protein, salts, sugars, and other solutes</a:t>
            </a:r>
          </a:p>
        </p:txBody>
      </p:sp>
    </p:spTree>
    <p:extLst>
      <p:ext uri="{BB962C8B-B14F-4D97-AF65-F5344CB8AC3E}">
        <p14:creationId xmlns:p14="http://schemas.microsoft.com/office/powerpoint/2010/main" val="1903784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Cytoplasm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Cytoplasmic</a:t>
            </a:r>
            <a:r>
              <a:rPr lang="en-US" dirty="0" smtClean="0"/>
              <a:t> _</a:t>
            </a:r>
          </a:p>
          <a:p>
            <a:pPr lvl="1"/>
            <a:r>
              <a:rPr lang="en-US" dirty="0" smtClean="0"/>
              <a:t> metabolic ______________________________ of the cell</a:t>
            </a:r>
          </a:p>
          <a:p>
            <a:endParaRPr lang="en-US" dirty="0" smtClean="0"/>
          </a:p>
          <a:p>
            <a:r>
              <a:rPr lang="en-US" dirty="0" smtClean="0"/>
              <a:t> 	</a:t>
            </a:r>
          </a:p>
          <a:p>
            <a:pPr lvl="1"/>
            <a:r>
              <a:rPr lang="en-US" dirty="0" smtClean="0"/>
              <a:t>chemical substances such as </a:t>
            </a:r>
            <a:r>
              <a:rPr lang="en-US" dirty="0" err="1" smtClean="0"/>
              <a:t>glycosomes</a:t>
            </a:r>
            <a:r>
              <a:rPr lang="en-US" dirty="0" smtClean="0"/>
              <a:t>, glycogen granules, and 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12945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Cytoplasmic Organelles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Specialized cellular compartments</a:t>
            </a:r>
          </a:p>
          <a:p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Mitochondria, </a:t>
            </a:r>
            <a:r>
              <a:rPr lang="en-US" dirty="0" err="1" smtClean="0"/>
              <a:t>peroxisomes</a:t>
            </a:r>
            <a:r>
              <a:rPr lang="en-US" dirty="0" smtClean="0"/>
              <a:t>, </a:t>
            </a:r>
            <a:r>
              <a:rPr lang="en-US" dirty="0" err="1" smtClean="0"/>
              <a:t>lysosomes</a:t>
            </a:r>
            <a:r>
              <a:rPr lang="en-US" dirty="0" smtClean="0"/>
              <a:t>, endoplasmic reticulum, and Golgi apparatus</a:t>
            </a:r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Cytoskeleton, </a:t>
            </a:r>
            <a:r>
              <a:rPr lang="en-US" dirty="0" err="1" smtClean="0"/>
              <a:t>centrioles</a:t>
            </a:r>
            <a:r>
              <a:rPr lang="en-US" dirty="0" smtClean="0"/>
              <a:t>, and </a:t>
            </a:r>
            <a:r>
              <a:rPr lang="en-US" dirty="0" err="1" smtClean="0"/>
              <a:t>ribosomes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7017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Mitochondria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Double membrane structure with shelf-like </a:t>
            </a:r>
            <a:r>
              <a:rPr lang="en-US" dirty="0" err="1" smtClean="0"/>
              <a:t>cristae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Contain their own DNA and RNA</a:t>
            </a:r>
          </a:p>
        </p:txBody>
      </p:sp>
    </p:spTree>
    <p:extLst>
      <p:ext uri="{BB962C8B-B14F-4D97-AF65-F5344CB8AC3E}">
        <p14:creationId xmlns:p14="http://schemas.microsoft.com/office/powerpoint/2010/main" val="266066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Ribosomes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Granules containing _</a:t>
            </a:r>
          </a:p>
          <a:p>
            <a:r>
              <a:rPr lang="en-US" dirty="0" smtClean="0"/>
              <a:t>Site of _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 synthesize soluble proteins</a:t>
            </a:r>
          </a:p>
          <a:p>
            <a:endParaRPr lang="en-US" dirty="0" smtClean="0"/>
          </a:p>
          <a:p>
            <a:r>
              <a:rPr lang="en-US" dirty="0" smtClean="0"/>
              <a:t>Membrane-bound </a:t>
            </a:r>
            <a:r>
              <a:rPr lang="en-US" dirty="0" err="1" smtClean="0"/>
              <a:t>ribosomes</a:t>
            </a:r>
            <a:r>
              <a:rPr lang="en-US" dirty="0" smtClean="0"/>
              <a:t> synthesize proteins to be incorporated into membranes</a:t>
            </a:r>
          </a:p>
        </p:txBody>
      </p:sp>
    </p:spTree>
    <p:extLst>
      <p:ext uri="{BB962C8B-B14F-4D97-AF65-F5344CB8AC3E}">
        <p14:creationId xmlns:p14="http://schemas.microsoft.com/office/powerpoint/2010/main" val="27629809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r>
              <a:rPr lang="en-US" dirty="0" smtClean="0"/>
              <a:t>Endoplasmic Reticulum (ER)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Interconnected tubes and __________________________________ enclosing </a:t>
            </a:r>
            <a:r>
              <a:rPr lang="en-US" dirty="0" err="1" smtClean="0"/>
              <a:t>cisternae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Continuous with the _</a:t>
            </a:r>
          </a:p>
          <a:p>
            <a:r>
              <a:rPr lang="en-US" dirty="0" smtClean="0"/>
              <a:t>Two varieties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0835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Rough (ER)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External surface studded with _</a:t>
            </a:r>
          </a:p>
          <a:p>
            <a:r>
              <a:rPr lang="en-US" dirty="0" smtClean="0"/>
              <a:t>Manufactures all _</a:t>
            </a:r>
          </a:p>
          <a:p>
            <a:r>
              <a:rPr lang="en-US" dirty="0" smtClean="0"/>
              <a:t>Responsible for the synthesis of integral membrane proteins and ____________________________________ for cell membranes</a:t>
            </a:r>
          </a:p>
        </p:txBody>
      </p:sp>
    </p:spTree>
    <p:extLst>
      <p:ext uri="{BB962C8B-B14F-4D97-AF65-F5344CB8AC3E}">
        <p14:creationId xmlns:p14="http://schemas.microsoft.com/office/powerpoint/2010/main" val="2200380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Smooth ER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447800"/>
            <a:ext cx="8270875" cy="5022850"/>
          </a:xfrm>
        </p:spPr>
        <p:txBody>
          <a:bodyPr/>
          <a:lstStyle/>
          <a:p>
            <a:r>
              <a:rPr lang="en-US" dirty="0" smtClean="0"/>
              <a:t>Tubules arranged in a _</a:t>
            </a:r>
          </a:p>
          <a:p>
            <a:r>
              <a:rPr lang="en-US" dirty="0" smtClean="0"/>
              <a:t>Catalyzes the following reactions in various organs of the body</a:t>
            </a:r>
          </a:p>
          <a:p>
            <a:pPr lvl="1"/>
            <a:r>
              <a:rPr lang="en-US" dirty="0" smtClean="0"/>
              <a:t>In the liver </a:t>
            </a:r>
          </a:p>
          <a:p>
            <a:pPr lvl="2"/>
            <a:r>
              <a:rPr lang="en-US" dirty="0" smtClean="0"/>
              <a:t>lipid and _</a:t>
            </a:r>
          </a:p>
          <a:p>
            <a:pPr lvl="2"/>
            <a:r>
              <a:rPr lang="en-US" dirty="0" smtClean="0"/>
              <a:t>breakdown of _</a:t>
            </a:r>
          </a:p>
          <a:p>
            <a:pPr lvl="2"/>
            <a:r>
              <a:rPr lang="en-US" dirty="0" smtClean="0"/>
              <a:t>detoxification of drugs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the testes </a:t>
            </a:r>
          </a:p>
          <a:p>
            <a:pPr lvl="2"/>
            <a:r>
              <a:rPr lang="en-US" dirty="0" smtClean="0"/>
              <a:t>synthesis of steroid-based hormones_</a:t>
            </a:r>
          </a:p>
        </p:txBody>
      </p:sp>
    </p:spTree>
    <p:extLst>
      <p:ext uri="{BB962C8B-B14F-4D97-AF65-F5344CB8AC3E}">
        <p14:creationId xmlns:p14="http://schemas.microsoft.com/office/powerpoint/2010/main" val="420390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Membrane Junctions: Desmosomes</a:t>
            </a:r>
          </a:p>
        </p:txBody>
      </p:sp>
      <p:sp>
        <p:nvSpPr>
          <p:cNvPr id="17203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 dirty="0" smtClean="0"/>
              <a:t>“Rivets” or ____________________________ that _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31718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Golgi Apparatus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_____________________________________ membranous sacs</a:t>
            </a:r>
          </a:p>
          <a:p>
            <a:r>
              <a:rPr lang="en-US" dirty="0" smtClean="0"/>
              <a:t>Functions in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Concentration</a:t>
            </a:r>
          </a:p>
          <a:p>
            <a:pPr lvl="1"/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Transport vessels from the ER fuse with the </a:t>
            </a:r>
            <a:r>
              <a:rPr lang="en-US" dirty="0" err="1" smtClean="0"/>
              <a:t>cis</a:t>
            </a:r>
            <a:r>
              <a:rPr lang="en-US" dirty="0" smtClean="0"/>
              <a:t> face of the Golgi apparatus</a:t>
            </a:r>
          </a:p>
        </p:txBody>
      </p:sp>
    </p:spTree>
    <p:extLst>
      <p:ext uri="{BB962C8B-B14F-4D97-AF65-F5344CB8AC3E}">
        <p14:creationId xmlns:p14="http://schemas.microsoft.com/office/powerpoint/2010/main" val="2023600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Golgi Apparatus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Proteins then pass _____________________ the Golgi apparatus to the trans face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 leave the trans face of the Golgi stack and move to designated parts of the cell</a:t>
            </a:r>
          </a:p>
        </p:txBody>
      </p:sp>
    </p:spTree>
    <p:extLst>
      <p:ext uri="{BB962C8B-B14F-4D97-AF65-F5344CB8AC3E}">
        <p14:creationId xmlns:p14="http://schemas.microsoft.com/office/powerpoint/2010/main" val="22354525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Lysosomes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Spherical membranous bags containing _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smtClean="0"/>
              <a:t>Degrade nonfunctional organelles</a:t>
            </a:r>
          </a:p>
          <a:p>
            <a:r>
              <a:rPr lang="en-US" sz="2800" dirty="0" smtClean="0"/>
              <a:t>Breakdown </a:t>
            </a:r>
            <a:r>
              <a:rPr lang="en-US" sz="2800" dirty="0" err="1" smtClean="0"/>
              <a:t>nonuseful</a:t>
            </a:r>
            <a:r>
              <a:rPr lang="en-US" sz="2800" dirty="0" smtClean="0"/>
              <a:t> tissue</a:t>
            </a:r>
          </a:p>
          <a:p>
            <a:r>
              <a:rPr lang="en-US" sz="2800" dirty="0" smtClean="0"/>
              <a:t>Breakdown bone to release Ca</a:t>
            </a:r>
            <a:r>
              <a:rPr lang="en-US" sz="2800" baseline="30000" dirty="0" smtClean="0"/>
              <a:t>2+</a:t>
            </a:r>
            <a:endParaRPr lang="en-US" sz="2800" dirty="0" smtClean="0"/>
          </a:p>
          <a:p>
            <a:r>
              <a:rPr lang="en-US" sz="2800" dirty="0" err="1" smtClean="0"/>
              <a:t>Secretory</a:t>
            </a:r>
            <a:r>
              <a:rPr lang="en-US" sz="2800" dirty="0" smtClean="0"/>
              <a:t> </a:t>
            </a:r>
            <a:r>
              <a:rPr lang="en-US" sz="2800" dirty="0" err="1" smtClean="0"/>
              <a:t>lysosomes</a:t>
            </a:r>
            <a:r>
              <a:rPr lang="en-US" sz="2800" dirty="0" smtClean="0"/>
              <a:t> are found in white blood cells, immune cells, and </a:t>
            </a:r>
            <a:r>
              <a:rPr lang="en-US" sz="2800" dirty="0" err="1" smtClean="0"/>
              <a:t>melanocytes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174040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Peroxisomes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Membranous sacs containing _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Neutralize dangerous free radicals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Free radicals – highly reactive chemicals with unpaired electrons (i.e., O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baseline="30000" dirty="0" smtClean="0">
                <a:solidFill>
                  <a:srgbClr val="000000"/>
                </a:solidFill>
              </a:rPr>
              <a:t>–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93183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Cytoskeleton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_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Dynamic, elaborate series of rods running through the </a:t>
            </a:r>
            <a:r>
              <a:rPr lang="en-US" dirty="0" err="1" smtClean="0">
                <a:solidFill>
                  <a:srgbClr val="000000"/>
                </a:solidFill>
              </a:rPr>
              <a:t>cytosol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Consists of ________________________, microfilaments, and intermediate filaments</a:t>
            </a:r>
          </a:p>
        </p:txBody>
      </p:sp>
    </p:spTree>
    <p:extLst>
      <p:ext uri="{BB962C8B-B14F-4D97-AF65-F5344CB8AC3E}">
        <p14:creationId xmlns:p14="http://schemas.microsoft.com/office/powerpoint/2010/main" val="23125030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Microtubules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Dynamic, ____________________________ made of the spherical protein _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Determine the overall shape of the cell and distribution of organelles</a:t>
            </a:r>
          </a:p>
        </p:txBody>
      </p:sp>
    </p:spTree>
    <p:extLst>
      <p:ext uri="{BB962C8B-B14F-4D97-AF65-F5344CB8AC3E}">
        <p14:creationId xmlns:p14="http://schemas.microsoft.com/office/powerpoint/2010/main" val="26998405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Microfilaments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Dynamic strands of the _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Attached to the </a:t>
            </a:r>
            <a:r>
              <a:rPr lang="en-US" dirty="0" err="1" smtClean="0">
                <a:solidFill>
                  <a:srgbClr val="000000"/>
                </a:solidFill>
              </a:rPr>
              <a:t>cytoplasmic</a:t>
            </a:r>
            <a:r>
              <a:rPr lang="en-US" dirty="0" smtClean="0">
                <a:solidFill>
                  <a:srgbClr val="000000"/>
                </a:solidFill>
              </a:rPr>
              <a:t> side of the plasma membrane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_____________________________________ the cell surface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Attach to CAMs and function in </a:t>
            </a:r>
            <a:r>
              <a:rPr lang="en-US" dirty="0" err="1" smtClean="0">
                <a:solidFill>
                  <a:srgbClr val="000000"/>
                </a:solidFill>
              </a:rPr>
              <a:t>endocytosis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dirty="0" err="1" smtClean="0">
                <a:solidFill>
                  <a:srgbClr val="000000"/>
                </a:solidFill>
              </a:rPr>
              <a:t>exocytosis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993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Intermediate Filaments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Tough, ___________________________ protein fibers with high tensile strength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 on the cell and help form </a:t>
            </a:r>
            <a:r>
              <a:rPr lang="en-US" dirty="0" err="1" smtClean="0"/>
              <a:t>desmosomes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5790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Motor Molecules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Protein complexes that function _</a:t>
            </a:r>
          </a:p>
          <a:p>
            <a:endParaRPr lang="en-US" dirty="0" smtClean="0"/>
          </a:p>
          <a:p>
            <a:r>
              <a:rPr lang="en-US" dirty="0" smtClean="0"/>
              <a:t>Powered by _</a:t>
            </a:r>
          </a:p>
          <a:p>
            <a:endParaRPr lang="en-US" dirty="0" smtClean="0"/>
          </a:p>
          <a:p>
            <a:r>
              <a:rPr lang="en-US" dirty="0" smtClean="0"/>
              <a:t>Attach to receptors on organelles</a:t>
            </a:r>
          </a:p>
        </p:txBody>
      </p:sp>
    </p:spTree>
    <p:extLst>
      <p:ext uri="{BB962C8B-B14F-4D97-AF65-F5344CB8AC3E}">
        <p14:creationId xmlns:p14="http://schemas.microsoft.com/office/powerpoint/2010/main" val="24346281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Centrioles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Small _____________________________ organelles located in the </a:t>
            </a:r>
            <a:r>
              <a:rPr lang="en-US" dirty="0" err="1" smtClean="0"/>
              <a:t>centrosome</a:t>
            </a:r>
            <a:r>
              <a:rPr lang="en-US" dirty="0" smtClean="0"/>
              <a:t> near the nucleus</a:t>
            </a:r>
          </a:p>
          <a:p>
            <a:r>
              <a:rPr lang="en-US" dirty="0" smtClean="0"/>
              <a:t>Pinwheel array of nine triplets of microtubules</a:t>
            </a:r>
          </a:p>
          <a:p>
            <a:r>
              <a:rPr lang="en-US" dirty="0" smtClean="0"/>
              <a:t>Organize _</a:t>
            </a:r>
          </a:p>
          <a:p>
            <a:endParaRPr lang="en-US" dirty="0" smtClean="0"/>
          </a:p>
          <a:p>
            <a:r>
              <a:rPr lang="en-US" dirty="0" smtClean="0"/>
              <a:t>Form the bases _</a:t>
            </a:r>
          </a:p>
        </p:txBody>
      </p:sp>
    </p:spTree>
    <p:extLst>
      <p:ext uri="{BB962C8B-B14F-4D97-AF65-F5344CB8AC3E}">
        <p14:creationId xmlns:p14="http://schemas.microsoft.com/office/powerpoint/2010/main" val="2351563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Membrane Junctions: Gap Junctions</a:t>
            </a:r>
          </a:p>
        </p:txBody>
      </p:sp>
      <p:sp>
        <p:nvSpPr>
          <p:cNvPr id="17305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err="1" smtClean="0"/>
              <a:t>Transmembrane</a:t>
            </a:r>
            <a:r>
              <a:rPr lang="en-US" dirty="0" smtClean="0"/>
              <a:t> proteins _____________________________________ that allow small molecules _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spread of ions between cardiac or smooth muscle cells</a:t>
            </a:r>
          </a:p>
        </p:txBody>
      </p:sp>
    </p:spTree>
    <p:extLst>
      <p:ext uri="{BB962C8B-B14F-4D97-AF65-F5344CB8AC3E}">
        <p14:creationId xmlns:p14="http://schemas.microsoft.com/office/powerpoint/2010/main" val="1531355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Cilia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Whip-like, motile cellular extensions on exposed surfaces of certain cells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 in one direction across cell surfaces</a:t>
            </a:r>
          </a:p>
        </p:txBody>
      </p:sp>
    </p:spTree>
    <p:extLst>
      <p:ext uri="{BB962C8B-B14F-4D97-AF65-F5344CB8AC3E}">
        <p14:creationId xmlns:p14="http://schemas.microsoft.com/office/powerpoint/2010/main" val="257580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Membrane Transport</a:t>
            </a:r>
          </a:p>
        </p:txBody>
      </p:sp>
      <p:sp>
        <p:nvSpPr>
          <p:cNvPr id="1740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Plasma membranes are _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molecules easily pass through the membrane; others do not</a:t>
            </a:r>
          </a:p>
        </p:txBody>
      </p:sp>
    </p:spTree>
    <p:extLst>
      <p:ext uri="{BB962C8B-B14F-4D97-AF65-F5344CB8AC3E}">
        <p14:creationId xmlns:p14="http://schemas.microsoft.com/office/powerpoint/2010/main" val="415791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Membrane Transport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 _</a:t>
            </a:r>
          </a:p>
          <a:p>
            <a:pPr lvl="1"/>
            <a:r>
              <a:rPr lang="en-US" dirty="0" smtClean="0"/>
              <a:t>Substance moves down its _</a:t>
            </a:r>
          </a:p>
          <a:p>
            <a:r>
              <a:rPr lang="en-US" dirty="0" smtClean="0"/>
              <a:t>Active processes</a:t>
            </a:r>
          </a:p>
          <a:p>
            <a:pPr lvl="1"/>
            <a:r>
              <a:rPr lang="en-US" dirty="0" smtClean="0"/>
              <a:t>Energy ________________________ required</a:t>
            </a:r>
          </a:p>
          <a:p>
            <a:pPr lvl="1"/>
            <a:r>
              <a:rPr lang="en-US" dirty="0" smtClean="0"/>
              <a:t>Occurs only in _____________________________ membranes</a:t>
            </a:r>
          </a:p>
        </p:txBody>
      </p:sp>
    </p:spTree>
    <p:extLst>
      <p:ext uri="{BB962C8B-B14F-4D97-AF65-F5344CB8AC3E}">
        <p14:creationId xmlns:p14="http://schemas.microsoft.com/office/powerpoint/2010/main" val="165642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Passive Processes</a:t>
            </a:r>
          </a:p>
        </p:txBody>
      </p:sp>
      <p:sp>
        <p:nvSpPr>
          <p:cNvPr id="17613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_</a:t>
            </a:r>
          </a:p>
          <a:p>
            <a:endParaRPr lang="en-US" dirty="0" smtClean="0"/>
          </a:p>
          <a:p>
            <a:r>
              <a:rPr lang="en-US" dirty="0" smtClean="0"/>
              <a:t>Carrier-mediated facilitated diffusion</a:t>
            </a:r>
          </a:p>
          <a:p>
            <a:endParaRPr lang="en-US" dirty="0" smtClean="0"/>
          </a:p>
          <a:p>
            <a:r>
              <a:rPr lang="en-US" dirty="0" smtClean="0"/>
              <a:t>Channel-mediated facilitated diffusion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294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Passive Processes: Simple Diffusion</a:t>
            </a:r>
          </a:p>
        </p:txBody>
      </p:sp>
      <p:sp>
        <p:nvSpPr>
          <p:cNvPr id="1771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 (hydrophobic) substances diffuse directly through the _</a:t>
            </a:r>
          </a:p>
        </p:txBody>
      </p:sp>
    </p:spTree>
    <p:extLst>
      <p:ext uri="{BB962C8B-B14F-4D97-AF65-F5344CB8AC3E}">
        <p14:creationId xmlns:p14="http://schemas.microsoft.com/office/powerpoint/2010/main" val="98047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Passive Processes: Facilitated Diffusion</a:t>
            </a:r>
          </a:p>
        </p:txBody>
      </p:sp>
      <p:sp>
        <p:nvSpPr>
          <p:cNvPr id="1781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Certain _____________________________  molecules (e.g., glucose, amino acids, and ions) use ____________________________ or channel proteins, both of which:</a:t>
            </a:r>
          </a:p>
          <a:p>
            <a:pPr lvl="1"/>
            <a:r>
              <a:rPr lang="en-US" dirty="0" smtClean="0"/>
              <a:t>Exhibit _________________________________ (selectivity)</a:t>
            </a:r>
          </a:p>
          <a:p>
            <a:pPr lvl="1"/>
            <a:r>
              <a:rPr lang="en-US" dirty="0" smtClean="0"/>
              <a:t>Are </a:t>
            </a:r>
            <a:r>
              <a:rPr lang="en-US" dirty="0" err="1" smtClean="0"/>
              <a:t>saturable</a:t>
            </a:r>
            <a:r>
              <a:rPr lang="en-US" dirty="0" smtClean="0"/>
              <a:t>; rate is determined _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be regulated in terms of activity and quantity </a:t>
            </a:r>
          </a:p>
        </p:txBody>
      </p:sp>
    </p:spTree>
    <p:extLst>
      <p:ext uri="{BB962C8B-B14F-4D97-AF65-F5344CB8AC3E}">
        <p14:creationId xmlns:p14="http://schemas.microsoft.com/office/powerpoint/2010/main" val="425257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912</Words>
  <Application>Microsoft Office PowerPoint</Application>
  <PresentationFormat>On-screen Show (4:3)</PresentationFormat>
  <Paragraphs>234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 Membrane Junctions</vt:lpstr>
      <vt:lpstr>Membrane Junctions: Tight Junctions</vt:lpstr>
      <vt:lpstr>Membrane Junctions: Desmosomes</vt:lpstr>
      <vt:lpstr>Membrane Junctions: Gap Junctions</vt:lpstr>
      <vt:lpstr>Membrane Transport</vt:lpstr>
      <vt:lpstr>Types of Membrane Transport</vt:lpstr>
      <vt:lpstr>Passive Processes</vt:lpstr>
      <vt:lpstr>Passive Processes: Simple Diffusion</vt:lpstr>
      <vt:lpstr>Passive Processes: Facilitated Diffusion</vt:lpstr>
      <vt:lpstr>Facilitated Diffusion Using Carrier Proteins</vt:lpstr>
      <vt:lpstr>Facilitated Diffusion Using Channel Proteins</vt:lpstr>
      <vt:lpstr>Passive Processes: Osmosis</vt:lpstr>
      <vt:lpstr>Passive Processes: Osmosis</vt:lpstr>
      <vt:lpstr>Tonicity</vt:lpstr>
      <vt:lpstr>Membrane Transport: Active Processes</vt:lpstr>
      <vt:lpstr>Active Transport</vt:lpstr>
      <vt:lpstr>Vesicular Transport</vt:lpstr>
      <vt:lpstr>Vesicular Transport</vt:lpstr>
      <vt:lpstr>Endocytosis and Transcytosis</vt:lpstr>
      <vt:lpstr>Endocytosis</vt:lpstr>
      <vt:lpstr>Exocytosis</vt:lpstr>
      <vt:lpstr>Cytoplasm</vt:lpstr>
      <vt:lpstr>Cytoplasm</vt:lpstr>
      <vt:lpstr>Cytoplasmic Organelles</vt:lpstr>
      <vt:lpstr>Mitochondria</vt:lpstr>
      <vt:lpstr>Ribosomes</vt:lpstr>
      <vt:lpstr>Endoplasmic Reticulum (ER)</vt:lpstr>
      <vt:lpstr>Rough (ER)</vt:lpstr>
      <vt:lpstr>Smooth ER</vt:lpstr>
      <vt:lpstr>Golgi Apparatus</vt:lpstr>
      <vt:lpstr>Golgi Apparatus</vt:lpstr>
      <vt:lpstr>Lysosomes</vt:lpstr>
      <vt:lpstr>Peroxisomes</vt:lpstr>
      <vt:lpstr>Cytoskeleton</vt:lpstr>
      <vt:lpstr>Microtubules</vt:lpstr>
      <vt:lpstr>Microfilaments</vt:lpstr>
      <vt:lpstr>Intermediate Filaments</vt:lpstr>
      <vt:lpstr>Motor Molecules</vt:lpstr>
      <vt:lpstr>Centrioles</vt:lpstr>
      <vt:lpstr>Cilia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Membrane Junctions</dc:title>
  <dc:creator>bawargo</dc:creator>
  <cp:lastModifiedBy>bawargo</cp:lastModifiedBy>
  <cp:revision>1</cp:revision>
  <dcterms:created xsi:type="dcterms:W3CDTF">2011-09-01T17:24:22Z</dcterms:created>
  <dcterms:modified xsi:type="dcterms:W3CDTF">2011-09-01T17:25:03Z</dcterms:modified>
</cp:coreProperties>
</file>