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5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7C713-838C-45DB-B821-9CD154AF767E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74DB7-53E1-4FED-BD77-7169C060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74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5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73930-4E89-482B-A01C-55486490F91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260A-E32A-42C8-A2D6-24926AD3E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244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260A-E32A-42C8-A2D6-24926AD3EBBE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5 of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7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6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2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6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7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9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2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5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F2293-2D4A-45B8-9421-C50D391C65A3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2855-1A66-47B2-8707-8C8411D11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Nucleus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Contains 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Gene-containing control center of the cell</a:t>
            </a:r>
          </a:p>
          <a:p>
            <a:r>
              <a:rPr lang="en-US" dirty="0" smtClean="0"/>
              <a:t>Contains the ______________________________with blueprints for nearly all cellular proteins</a:t>
            </a:r>
          </a:p>
          <a:p>
            <a:r>
              <a:rPr lang="en-US" dirty="0" smtClean="0"/>
              <a:t>Dictates the kinds and amounts of proteins to be synthesized</a:t>
            </a:r>
          </a:p>
        </p:txBody>
      </p:sp>
    </p:spTree>
    <p:extLst>
      <p:ext uri="{BB962C8B-B14F-4D97-AF65-F5344CB8AC3E}">
        <p14:creationId xmlns:p14="http://schemas.microsoft.com/office/powerpoint/2010/main" val="496385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Division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Essential for body growth and tissue repair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nuclear division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division of the _</a:t>
            </a:r>
          </a:p>
        </p:txBody>
      </p:sp>
    </p:spTree>
    <p:extLst>
      <p:ext uri="{BB962C8B-B14F-4D97-AF65-F5344CB8AC3E}">
        <p14:creationId xmlns:p14="http://schemas.microsoft.com/office/powerpoint/2010/main" val="1953831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Mitosis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phases of mitosis are: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315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Cytokinesis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Cleavage furrow formed in __________________________________ by contractile ring</a:t>
            </a:r>
          </a:p>
          <a:p>
            <a:endParaRPr lang="en-US" dirty="0" smtClean="0"/>
          </a:p>
          <a:p>
            <a:r>
              <a:rPr lang="en-US" dirty="0" smtClean="0"/>
              <a:t>Cytoplasm is ____________________________________ after mitosis ends</a:t>
            </a:r>
          </a:p>
        </p:txBody>
      </p:sp>
    </p:spTree>
    <p:extLst>
      <p:ext uri="{BB962C8B-B14F-4D97-AF65-F5344CB8AC3E}">
        <p14:creationId xmlns:p14="http://schemas.microsoft.com/office/powerpoint/2010/main" val="247172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and Late Prophase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Asters are seen as _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Centriole</a:t>
            </a:r>
            <a:r>
              <a:rPr lang="en-US" dirty="0" smtClean="0"/>
              <a:t> pairs separate and the mitotic spindle is formed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42938" y="4516438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43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Metaphase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_____________________________________of the cell with their </a:t>
            </a:r>
            <a:r>
              <a:rPr lang="en-US" dirty="0" err="1" smtClean="0">
                <a:solidFill>
                  <a:srgbClr val="000000"/>
                </a:solidFill>
              </a:rPr>
              <a:t>centromeres</a:t>
            </a:r>
            <a:r>
              <a:rPr lang="en-US" dirty="0" smtClean="0">
                <a:solidFill>
                  <a:srgbClr val="000000"/>
                </a:solidFill>
              </a:rPr>
              <a:t> aligned at the exact center, or equator, of the cell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This arrangement of chromosomes along a plane midway between the poles is called the _</a:t>
            </a:r>
          </a:p>
        </p:txBody>
      </p:sp>
    </p:spTree>
    <p:extLst>
      <p:ext uri="{BB962C8B-B14F-4D97-AF65-F5344CB8AC3E}">
        <p14:creationId xmlns:p14="http://schemas.microsoft.com/office/powerpoint/2010/main" val="376602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Anaphase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 of the chromosomes split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Motor proteins in </a:t>
            </a:r>
            <a:r>
              <a:rPr lang="en-US" dirty="0" err="1" smtClean="0">
                <a:solidFill>
                  <a:srgbClr val="000000"/>
                </a:solidFill>
              </a:rPr>
              <a:t>kinetochores</a:t>
            </a:r>
            <a:r>
              <a:rPr lang="en-US" dirty="0" smtClean="0">
                <a:solidFill>
                  <a:srgbClr val="000000"/>
                </a:solidFill>
              </a:rPr>
              <a:t> _</a:t>
            </a:r>
          </a:p>
        </p:txBody>
      </p:sp>
    </p:spTree>
    <p:extLst>
      <p:ext uri="{BB962C8B-B14F-4D97-AF65-F5344CB8AC3E}">
        <p14:creationId xmlns:p14="http://schemas.microsoft.com/office/powerpoint/2010/main" val="73532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Telophase and Cytokinesis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sets of chromosomes extend into chromatin</a:t>
            </a:r>
          </a:p>
          <a:p>
            <a:r>
              <a:rPr lang="en-US" dirty="0" smtClean="0"/>
              <a:t>_____________________________________ from the rough ER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Generally </a:t>
            </a:r>
            <a:r>
              <a:rPr lang="en-US" dirty="0" err="1" smtClean="0"/>
              <a:t>cytokinesis</a:t>
            </a:r>
            <a:r>
              <a:rPr lang="en-US" dirty="0" smtClean="0"/>
              <a:t> completes cell division</a:t>
            </a:r>
          </a:p>
        </p:txBody>
      </p:sp>
    </p:spTree>
    <p:extLst>
      <p:ext uri="{BB962C8B-B14F-4D97-AF65-F5344CB8AC3E}">
        <p14:creationId xmlns:p14="http://schemas.microsoft.com/office/powerpoint/2010/main" val="3222693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of Cell Division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Chemical signals such as ________________________________ and hormones</a:t>
            </a:r>
          </a:p>
          <a:p>
            <a:r>
              <a:rPr lang="en-US" dirty="0" smtClean="0"/>
              <a:t> </a:t>
            </a:r>
          </a:p>
          <a:p>
            <a:r>
              <a:rPr lang="en-US" dirty="0" err="1" smtClean="0"/>
              <a:t>Cyclins</a:t>
            </a:r>
            <a:r>
              <a:rPr lang="en-US" dirty="0" smtClean="0"/>
              <a:t> and </a:t>
            </a:r>
            <a:r>
              <a:rPr lang="en-US" dirty="0" err="1" smtClean="0"/>
              <a:t>cyclin</a:t>
            </a:r>
            <a:r>
              <a:rPr lang="en-US" dirty="0" smtClean="0"/>
              <a:t>-dependent </a:t>
            </a:r>
            <a:r>
              <a:rPr lang="en-US" dirty="0" err="1" smtClean="0"/>
              <a:t>kinases</a:t>
            </a:r>
            <a:r>
              <a:rPr lang="en-US" dirty="0" smtClean="0"/>
              <a:t> (</a:t>
            </a:r>
            <a:r>
              <a:rPr lang="en-US" dirty="0" err="1" smtClean="0"/>
              <a:t>Cdks</a:t>
            </a:r>
            <a:r>
              <a:rPr lang="en-US" dirty="0" smtClean="0"/>
              <a:t>) complexes</a:t>
            </a:r>
          </a:p>
        </p:txBody>
      </p:sp>
    </p:spTree>
    <p:extLst>
      <p:ext uri="{BB962C8B-B14F-4D97-AF65-F5344CB8AC3E}">
        <p14:creationId xmlns:p14="http://schemas.microsoft.com/office/powerpoint/2010/main" val="306078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Protein Synthesis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DNA serves as master blueprint for protein synthesis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carrying instructions for a polypeptide chain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 of nucleotide bases form the genetic library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Each triplet specifies coding for an _</a:t>
            </a:r>
          </a:p>
        </p:txBody>
      </p:sp>
    </p:spTree>
    <p:extLst>
      <p:ext uri="{BB962C8B-B14F-4D97-AF65-F5344CB8AC3E}">
        <p14:creationId xmlns:p14="http://schemas.microsoft.com/office/powerpoint/2010/main" val="3317324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Roles of the Three Types of RNA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carries the genetic information from DNA in the nucleus to the </a:t>
            </a:r>
            <a:r>
              <a:rPr lang="en-US" dirty="0" err="1"/>
              <a:t>ribosomes</a:t>
            </a:r>
            <a:r>
              <a:rPr lang="en-US" dirty="0"/>
              <a:t> in the cytoplasm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bound to amino acids base pair with the </a:t>
            </a:r>
            <a:r>
              <a:rPr lang="en-US" dirty="0" smtClean="0"/>
              <a:t>_____________________ of </a:t>
            </a:r>
            <a:r>
              <a:rPr lang="en-US" dirty="0"/>
              <a:t>mRNA at the ribosome to begin the process of protein synthesis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 a structural component of </a:t>
            </a:r>
            <a:r>
              <a:rPr lang="en-US" dirty="0" err="1"/>
              <a:t>ribosomes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6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Nuclear Envelope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 double membrane barrier _</a:t>
            </a:r>
          </a:p>
          <a:p>
            <a:endParaRPr lang="en-US" dirty="0" smtClean="0"/>
          </a:p>
          <a:p>
            <a:r>
              <a:rPr lang="en-US" dirty="0" smtClean="0"/>
              <a:t>Encloses jellylike _</a:t>
            </a:r>
          </a:p>
        </p:txBody>
      </p:sp>
    </p:spTree>
    <p:extLst>
      <p:ext uri="{BB962C8B-B14F-4D97-AF65-F5344CB8AC3E}">
        <p14:creationId xmlns:p14="http://schemas.microsoft.com/office/powerpoint/2010/main" val="3562335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Transcription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Transfer of information from the sense strand of _</a:t>
            </a:r>
          </a:p>
        </p:txBody>
      </p:sp>
    </p:spTree>
    <p:extLst>
      <p:ext uri="{BB962C8B-B14F-4D97-AF65-F5344CB8AC3E}">
        <p14:creationId xmlns:p14="http://schemas.microsoft.com/office/powerpoint/2010/main" val="3336260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Transcription: RNA Polymerase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enzyme that oversees the synthesis of RNA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Adds complementary ___________________________  </a:t>
            </a:r>
            <a:r>
              <a:rPr lang="en-US" dirty="0" err="1" smtClean="0"/>
              <a:t>triphosphates</a:t>
            </a:r>
            <a:r>
              <a:rPr lang="en-US" dirty="0" smtClean="0"/>
              <a:t> on the DNA template</a:t>
            </a:r>
          </a:p>
          <a:p>
            <a:r>
              <a:rPr lang="en-US" dirty="0" smtClean="0"/>
              <a:t>Joins these RNA nucleotides together</a:t>
            </a:r>
          </a:p>
          <a:p>
            <a:r>
              <a:rPr lang="en-US" dirty="0" smtClean="0"/>
              <a:t>Encodes a termination signal to _</a:t>
            </a:r>
          </a:p>
        </p:txBody>
      </p:sp>
    </p:spTree>
    <p:extLst>
      <p:ext uri="{BB962C8B-B14F-4D97-AF65-F5344CB8AC3E}">
        <p14:creationId xmlns:p14="http://schemas.microsoft.com/office/powerpoint/2010/main" val="1971630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29000" cy="1143000"/>
          </a:xfrm>
        </p:spPr>
        <p:txBody>
          <a:bodyPr/>
          <a:lstStyle/>
          <a:p>
            <a:r>
              <a:rPr lang="en-US" sz="4000" smtClean="0"/>
              <a:t>Genetic Code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_______________________________ code for _____________________________ according to a genetic code</a:t>
            </a:r>
          </a:p>
        </p:txBody>
      </p:sp>
    </p:spTree>
    <p:extLst>
      <p:ext uri="{BB962C8B-B14F-4D97-AF65-F5344CB8AC3E}">
        <p14:creationId xmlns:p14="http://schemas.microsoft.com/office/powerpoint/2010/main" val="1385053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Information Transfer from DNA to RNA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 triplets are ________________________ into mRNA </a:t>
            </a:r>
            <a:r>
              <a:rPr lang="en-US" dirty="0" err="1" smtClean="0"/>
              <a:t>codons</a:t>
            </a:r>
            <a:r>
              <a:rPr lang="en-US" dirty="0" smtClean="0"/>
              <a:t> by RNA polymerase</a:t>
            </a:r>
          </a:p>
          <a:p>
            <a:r>
              <a:rPr lang="en-US" dirty="0" err="1" smtClean="0"/>
              <a:t>Codons</a:t>
            </a:r>
            <a:r>
              <a:rPr lang="en-US" dirty="0" smtClean="0"/>
              <a:t> base pair with __________________________________ at the _</a:t>
            </a:r>
          </a:p>
          <a:p>
            <a:r>
              <a:rPr lang="en-US" dirty="0" smtClean="0"/>
              <a:t>Amino acids are peptide bonded at the </a:t>
            </a:r>
            <a:r>
              <a:rPr lang="en-US" dirty="0" err="1" smtClean="0"/>
              <a:t>ribosomes</a:t>
            </a:r>
            <a:r>
              <a:rPr lang="en-US" dirty="0" smtClean="0"/>
              <a:t> to form polypeptide chains</a:t>
            </a:r>
          </a:p>
          <a:p>
            <a:r>
              <a:rPr lang="en-US" dirty="0" smtClean="0"/>
              <a:t>Start and stop </a:t>
            </a:r>
            <a:r>
              <a:rPr lang="en-US" dirty="0" err="1" smtClean="0"/>
              <a:t>codons</a:t>
            </a:r>
            <a:r>
              <a:rPr lang="en-US" dirty="0" smtClean="0"/>
              <a:t> are used in initiating and ending translation</a:t>
            </a:r>
          </a:p>
        </p:txBody>
      </p:sp>
    </p:spTree>
    <p:extLst>
      <p:ext uri="{BB962C8B-B14F-4D97-AF65-F5344CB8AC3E}">
        <p14:creationId xmlns:p14="http://schemas.microsoft.com/office/powerpoint/2010/main" val="1174134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Tissues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 of cells similar in structure and function</a:t>
            </a:r>
          </a:p>
          <a:p>
            <a:r>
              <a:rPr lang="en-US" dirty="0" smtClean="0"/>
              <a:t>The four types of tissues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9892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Epithelial Membranes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543800" cy="4525963"/>
          </a:xfrm>
        </p:spPr>
        <p:txBody>
          <a:bodyPr anchor="ctr"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skin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lines ______________________________ open to the exterior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(e.g., digestive and respiratory tracts)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Serous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moist membranes found _</a:t>
            </a:r>
          </a:p>
        </p:txBody>
      </p:sp>
    </p:spTree>
    <p:extLst>
      <p:ext uri="{BB962C8B-B14F-4D97-AF65-F5344CB8AC3E}">
        <p14:creationId xmlns:p14="http://schemas.microsoft.com/office/powerpoint/2010/main" val="1585099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Epithelial Tissue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Cellularity</a:t>
            </a:r>
            <a:endParaRPr lang="en-US" dirty="0" smtClean="0"/>
          </a:p>
          <a:p>
            <a:pPr lvl="1"/>
            <a:r>
              <a:rPr lang="en-US" dirty="0" smtClean="0"/>
              <a:t>composed almost _</a:t>
            </a:r>
          </a:p>
          <a:p>
            <a:endParaRPr lang="en-US" dirty="0" smtClean="0"/>
          </a:p>
          <a:p>
            <a:r>
              <a:rPr lang="en-US" dirty="0" smtClean="0"/>
              <a:t>Special contacts</a:t>
            </a:r>
          </a:p>
          <a:p>
            <a:pPr lvl="1"/>
            <a:r>
              <a:rPr lang="en-US" dirty="0" smtClean="0"/>
              <a:t>form continuous sheets held together by _</a:t>
            </a:r>
          </a:p>
        </p:txBody>
      </p:sp>
    </p:spTree>
    <p:extLst>
      <p:ext uri="{BB962C8B-B14F-4D97-AF65-F5344CB8AC3E}">
        <p14:creationId xmlns:p14="http://schemas.microsoft.com/office/powerpoint/2010/main" val="2904920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Epithelial Tissue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__________________________ by connective tissue</a:t>
            </a:r>
          </a:p>
          <a:p>
            <a:pPr lvl="1"/>
            <a:r>
              <a:rPr lang="en-US" dirty="0" smtClean="0"/>
              <a:t>reticular and basal </a:t>
            </a:r>
            <a:r>
              <a:rPr lang="en-US" dirty="0" err="1" smtClean="0"/>
              <a:t>laminae</a:t>
            </a:r>
            <a:endParaRPr lang="en-US" dirty="0" smtClean="0"/>
          </a:p>
          <a:p>
            <a:r>
              <a:rPr lang="en-US" dirty="0" smtClean="0"/>
              <a:t>___________________________ but innervated	</a:t>
            </a:r>
          </a:p>
          <a:p>
            <a:pPr lvl="1"/>
            <a:r>
              <a:rPr lang="en-US" dirty="0" smtClean="0"/>
              <a:t>contains ___________________________________ but supplied by nerve fibers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rapidly replaces lost cells by cell division</a:t>
            </a:r>
          </a:p>
        </p:txBody>
      </p:sp>
    </p:spTree>
    <p:extLst>
      <p:ext uri="{BB962C8B-B14F-4D97-AF65-F5344CB8AC3E}">
        <p14:creationId xmlns:p14="http://schemas.microsoft.com/office/powerpoint/2010/main" val="156226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2290233"/>
            <a:ext cx="6324600" cy="456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Epithelia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Squamous</a:t>
            </a:r>
            <a:r>
              <a:rPr lang="en-US" dirty="0" smtClean="0"/>
              <a:t>, </a:t>
            </a:r>
            <a:r>
              <a:rPr lang="en-US" dirty="0" err="1" smtClean="0"/>
              <a:t>cuboidal</a:t>
            </a:r>
            <a:r>
              <a:rPr lang="en-US" dirty="0" smtClean="0"/>
              <a:t>, or columnar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86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Simple Squamous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Single layer _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disc-shaped nuclei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little cytoplasm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Functions 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Provide a slick, friction-reducing lining in lymphatic and cardiovascular systems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Present in the kidney </a:t>
            </a:r>
            <a:r>
              <a:rPr lang="en-US" dirty="0" err="1" smtClean="0"/>
              <a:t>glomeruli</a:t>
            </a:r>
            <a:r>
              <a:rPr lang="en-US" dirty="0" smtClean="0"/>
              <a:t>, lining of heart, blood vessels, lymphatic vessels, and </a:t>
            </a:r>
            <a:r>
              <a:rPr lang="en-US" dirty="0" err="1" smtClean="0"/>
              <a:t>serosa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0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Nuclear Envelope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Outer membrane is continuous with the __________________________and is studded with _</a:t>
            </a:r>
          </a:p>
          <a:p>
            <a:r>
              <a:rPr lang="en-US" dirty="0" smtClean="0"/>
              <a:t>Inner membrane is lined with the nuclear lamina, </a:t>
            </a:r>
          </a:p>
          <a:p>
            <a:pPr lvl="1"/>
            <a:r>
              <a:rPr lang="en-US" dirty="0" smtClean="0"/>
              <a:t>which maintains the shape of the nucleus</a:t>
            </a:r>
          </a:p>
          <a:p>
            <a:r>
              <a:rPr lang="en-US" dirty="0" smtClean="0"/>
              <a:t>Pore complex regulates transport of large molecules into and out of the nucleus</a:t>
            </a:r>
          </a:p>
        </p:txBody>
      </p:sp>
    </p:spTree>
    <p:extLst>
      <p:ext uri="{BB962C8B-B14F-4D97-AF65-F5344CB8AC3E}">
        <p14:creationId xmlns:p14="http://schemas.microsoft.com/office/powerpoint/2010/main" val="4148773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Simple Cuboidal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layer of _______________________ with large, _</a:t>
            </a:r>
          </a:p>
          <a:p>
            <a:endParaRPr lang="en-US" dirty="0" smtClean="0"/>
          </a:p>
          <a:p>
            <a:r>
              <a:rPr lang="en-US" dirty="0" smtClean="0"/>
              <a:t>Function in _</a:t>
            </a:r>
          </a:p>
          <a:p>
            <a:endParaRPr lang="en-US" dirty="0" smtClean="0"/>
          </a:p>
          <a:p>
            <a:r>
              <a:rPr lang="en-US" dirty="0" smtClean="0"/>
              <a:t>Present in kidney tubules, ducts and </a:t>
            </a:r>
            <a:r>
              <a:rPr lang="en-US" dirty="0" err="1" smtClean="0"/>
              <a:t>secretory</a:t>
            </a:r>
            <a:r>
              <a:rPr lang="en-US" dirty="0" smtClean="0"/>
              <a:t> portions of small glands, and ovary surface</a:t>
            </a:r>
          </a:p>
        </p:txBody>
      </p:sp>
    </p:spTree>
    <p:extLst>
      <p:ext uri="{BB962C8B-B14F-4D97-AF65-F5344CB8AC3E}">
        <p14:creationId xmlns:p14="http://schemas.microsoft.com/office/powerpoint/2010/main" val="3968007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Simple Columnar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Single layer _</a:t>
            </a:r>
          </a:p>
          <a:p>
            <a:pPr lvl="1"/>
            <a:r>
              <a:rPr lang="en-US" sz="2400" dirty="0" smtClean="0"/>
              <a:t>many contain _</a:t>
            </a:r>
          </a:p>
          <a:p>
            <a:r>
              <a:rPr lang="en-US" sz="2800" dirty="0" smtClean="0"/>
              <a:t>Goblet cells are often found in this layer</a:t>
            </a:r>
          </a:p>
          <a:p>
            <a:r>
              <a:rPr lang="en-US" sz="2800" dirty="0" smtClean="0"/>
              <a:t>Function in absorption and secretion</a:t>
            </a:r>
          </a:p>
          <a:p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digestive tract </a:t>
            </a:r>
          </a:p>
          <a:p>
            <a:pPr lvl="1"/>
            <a:r>
              <a:rPr lang="en-US" sz="2400" dirty="0" smtClean="0"/>
              <a:t>gallbladder</a:t>
            </a:r>
          </a:p>
          <a:p>
            <a:r>
              <a:rPr lang="en-US" sz="2800" dirty="0" smtClean="0"/>
              <a:t>Ciliated type line </a:t>
            </a:r>
          </a:p>
          <a:p>
            <a:pPr lvl="1"/>
            <a:r>
              <a:rPr lang="en-US" sz="2400" dirty="0" smtClean="0"/>
              <a:t>small bronchi</a:t>
            </a:r>
          </a:p>
          <a:p>
            <a:pPr lvl="1"/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some regions of the uterus</a:t>
            </a:r>
          </a:p>
          <a:p>
            <a:r>
              <a:rPr lang="en-US" sz="2800" dirty="0" smtClean="0"/>
              <a:t>Cilia help move substances through internal passageways</a:t>
            </a:r>
          </a:p>
        </p:txBody>
      </p:sp>
    </p:spTree>
    <p:extLst>
      <p:ext uri="{BB962C8B-B14F-4D97-AF65-F5344CB8AC3E}">
        <p14:creationId xmlns:p14="http://schemas.microsoft.com/office/powerpoint/2010/main" val="702507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Epithelia: Pseudostratified Columnar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Single layer of cells with different heights; some do not reach the free surface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Function in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propulsion of mucus</a:t>
            </a:r>
          </a:p>
          <a:p>
            <a:r>
              <a:rPr lang="en-US" dirty="0" smtClean="0"/>
              <a:t>Present in the </a:t>
            </a:r>
          </a:p>
          <a:p>
            <a:pPr lvl="1"/>
            <a:r>
              <a:rPr lang="en-US" dirty="0" smtClean="0"/>
              <a:t>male sperm-carrying ducts (</a:t>
            </a:r>
            <a:r>
              <a:rPr lang="en-US" dirty="0" err="1" smtClean="0"/>
              <a:t>nonciliated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05322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Stratified Squamous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Thick membrane composed of _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Function in _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external part of the _</a:t>
            </a:r>
          </a:p>
          <a:p>
            <a:pPr lvl="2"/>
            <a:r>
              <a:rPr lang="en-US" dirty="0" smtClean="0"/>
              <a:t>keratinized cells</a:t>
            </a:r>
          </a:p>
          <a:p>
            <a:pPr lvl="1"/>
            <a:r>
              <a:rPr lang="en-US" dirty="0" smtClean="0"/>
              <a:t>linings of the esophagus, mouth, and vagina</a:t>
            </a:r>
          </a:p>
          <a:p>
            <a:pPr lvl="2"/>
            <a:r>
              <a:rPr lang="en-US" dirty="0" smtClean="0"/>
              <a:t>Non-keratinized cells</a:t>
            </a:r>
          </a:p>
        </p:txBody>
      </p:sp>
    </p:spTree>
    <p:extLst>
      <p:ext uri="{BB962C8B-B14F-4D97-AF65-F5344CB8AC3E}">
        <p14:creationId xmlns:p14="http://schemas.microsoft.com/office/powerpoint/2010/main" val="3819487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Epithelia: Stratified Cuboidal and Columnar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Stratified </a:t>
            </a:r>
            <a:r>
              <a:rPr lang="en-US" dirty="0" err="1" smtClean="0"/>
              <a:t>cuboidal</a:t>
            </a:r>
            <a:endParaRPr lang="en-US" dirty="0" smtClean="0"/>
          </a:p>
          <a:p>
            <a:pPr lvl="1"/>
            <a:r>
              <a:rPr lang="en-US" dirty="0" smtClean="0"/>
              <a:t>Quite _______________in the body</a:t>
            </a:r>
          </a:p>
          <a:p>
            <a:pPr lvl="1"/>
            <a:r>
              <a:rPr lang="en-US" dirty="0" smtClean="0"/>
              <a:t>Found in some sweat and mammary glands</a:t>
            </a:r>
          </a:p>
          <a:p>
            <a:pPr lvl="1"/>
            <a:r>
              <a:rPr lang="en-US" dirty="0" smtClean="0"/>
              <a:t>Typically _</a:t>
            </a:r>
          </a:p>
        </p:txBody>
      </p:sp>
    </p:spTree>
    <p:extLst>
      <p:ext uri="{BB962C8B-B14F-4D97-AF65-F5344CB8AC3E}">
        <p14:creationId xmlns:p14="http://schemas.microsoft.com/office/powerpoint/2010/main" val="1315778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Epithelia: Stratified Cuboidal and Columnar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Stratified columnar </a:t>
            </a:r>
          </a:p>
          <a:p>
            <a:pPr lvl="1"/>
            <a:r>
              <a:rPr lang="en-US" dirty="0" smtClean="0"/>
              <a:t>Limited distribution in the body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Found in the _________________________, male urethra, and lining some glandular ducts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Also occurs at _____________________________________ between two other types of epithelia</a:t>
            </a:r>
          </a:p>
        </p:txBody>
      </p:sp>
    </p:spTree>
    <p:extLst>
      <p:ext uri="{BB962C8B-B14F-4D97-AF65-F5344CB8AC3E}">
        <p14:creationId xmlns:p14="http://schemas.microsoft.com/office/powerpoint/2010/main" val="2867852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Transitional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cell layers, basal cells are 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 to permit the distension of the urinary bladder</a:t>
            </a:r>
          </a:p>
          <a:p>
            <a:endParaRPr lang="en-US" dirty="0" smtClean="0"/>
          </a:p>
          <a:p>
            <a:r>
              <a:rPr lang="en-US" dirty="0" smtClean="0"/>
              <a:t>Lines the urinary bladder, </a:t>
            </a:r>
            <a:r>
              <a:rPr lang="en-US" dirty="0" err="1" smtClean="0"/>
              <a:t>ureters</a:t>
            </a:r>
            <a:r>
              <a:rPr lang="en-US" dirty="0" smtClean="0"/>
              <a:t>, and part of the urethra</a:t>
            </a:r>
          </a:p>
        </p:txBody>
      </p:sp>
    </p:spTree>
    <p:extLst>
      <p:ext uri="{BB962C8B-B14F-4D97-AF65-F5344CB8AC3E}">
        <p14:creationId xmlns:p14="http://schemas.microsoft.com/office/powerpoint/2010/main" val="861327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Glandular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 gland is one or more cells that _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Classified by: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Site of product release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Relative number of cells forming the gland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417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Endocrine Glands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Ductless glands that _</a:t>
            </a:r>
          </a:p>
          <a:p>
            <a:endParaRPr lang="en-US" dirty="0" smtClean="0"/>
          </a:p>
          <a:p>
            <a:r>
              <a:rPr lang="en-US" dirty="0" smtClean="0"/>
              <a:t>Secretions include amino acids, proteins, </a:t>
            </a:r>
            <a:r>
              <a:rPr lang="en-US" dirty="0" err="1" smtClean="0"/>
              <a:t>glycoproteins</a:t>
            </a:r>
            <a:r>
              <a:rPr lang="en-US" dirty="0" smtClean="0"/>
              <a:t>, and steroids</a:t>
            </a:r>
          </a:p>
        </p:txBody>
      </p:sp>
    </p:spTree>
    <p:extLst>
      <p:ext uri="{BB962C8B-B14F-4D97-AF65-F5344CB8AC3E}">
        <p14:creationId xmlns:p14="http://schemas.microsoft.com/office/powerpoint/2010/main" val="27244999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Exocrine Glands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More numerous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Secrete products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onto _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into _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Examples include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mucous, sweat, oil, and salivary glands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only important _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rgbClr val="000000"/>
                </a:solidFill>
              </a:rPr>
              <a:t>Multicellular</a:t>
            </a:r>
            <a:r>
              <a:rPr lang="en-US" sz="2800" dirty="0" smtClean="0">
                <a:solidFill>
                  <a:srgbClr val="000000"/>
                </a:solidFill>
              </a:rPr>
              <a:t> exocrine glands are composed of a duct and </a:t>
            </a:r>
            <a:r>
              <a:rPr lang="en-US" sz="2800" dirty="0" err="1" smtClean="0">
                <a:solidFill>
                  <a:srgbClr val="000000"/>
                </a:solidFill>
              </a:rPr>
              <a:t>secretory</a:t>
            </a:r>
            <a:r>
              <a:rPr lang="en-US" sz="2800" dirty="0" smtClean="0">
                <a:solidFill>
                  <a:srgbClr val="000000"/>
                </a:solidFill>
              </a:rPr>
              <a:t> unit</a:t>
            </a:r>
          </a:p>
        </p:txBody>
      </p:sp>
    </p:spTree>
    <p:extLst>
      <p:ext uri="{BB962C8B-B14F-4D97-AF65-F5344CB8AC3E}">
        <p14:creationId xmlns:p14="http://schemas.microsoft.com/office/powerpoint/2010/main" val="370029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Nucleoli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Dark-staining spherical bodies _</a:t>
            </a:r>
          </a:p>
          <a:p>
            <a:endParaRPr lang="en-US" dirty="0" smtClean="0"/>
          </a:p>
          <a:p>
            <a:r>
              <a:rPr lang="en-US" dirty="0" smtClean="0"/>
              <a:t>Site of _</a:t>
            </a:r>
          </a:p>
        </p:txBody>
      </p:sp>
    </p:spTree>
    <p:extLst>
      <p:ext uri="{BB962C8B-B14F-4D97-AF65-F5344CB8AC3E}">
        <p14:creationId xmlns:p14="http://schemas.microsoft.com/office/powerpoint/2010/main" val="3074041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4259951"/>
            <a:ext cx="5029200" cy="25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Modes of Secretion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Merocrine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products are secreted by ______________________ (e.g., pancreas, sweat, and salivary glands)</a:t>
            </a:r>
          </a:p>
          <a:p>
            <a:r>
              <a:rPr lang="en-US" dirty="0" err="1" smtClean="0"/>
              <a:t>Holocrine</a:t>
            </a:r>
            <a:endParaRPr lang="en-US" dirty="0" smtClean="0"/>
          </a:p>
          <a:p>
            <a:pPr lvl="1"/>
            <a:r>
              <a:rPr lang="en-US" dirty="0" smtClean="0"/>
              <a:t>products are secreted by the ___________________ of gland cells (e.g., sebaceous glands)</a:t>
            </a:r>
          </a:p>
        </p:txBody>
      </p:sp>
    </p:spTree>
    <p:extLst>
      <p:ext uri="{BB962C8B-B14F-4D97-AF65-F5344CB8AC3E}">
        <p14:creationId xmlns:p14="http://schemas.microsoft.com/office/powerpoint/2010/main" val="163852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/>
          <a:lstStyle/>
          <a:p>
            <a:r>
              <a:rPr lang="en-US" smtClean="0"/>
              <a:t>Chromatin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800600"/>
          </a:xfrm>
        </p:spPr>
        <p:txBody>
          <a:bodyPr anchor="ctr"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Form condensed, </a:t>
            </a:r>
            <a:r>
              <a:rPr lang="en-US" dirty="0" err="1" smtClean="0">
                <a:solidFill>
                  <a:srgbClr val="000000"/>
                </a:solidFill>
              </a:rPr>
              <a:t>barlike</a:t>
            </a:r>
            <a:r>
              <a:rPr lang="en-US" dirty="0" smtClean="0">
                <a:solidFill>
                  <a:srgbClr val="000000"/>
                </a:solidFill>
              </a:rPr>
              <a:t> bodies of ____________________________when the nucleus starts to divide</a:t>
            </a:r>
          </a:p>
        </p:txBody>
      </p:sp>
    </p:spTree>
    <p:extLst>
      <p:ext uri="{BB962C8B-B14F-4D97-AF65-F5344CB8AC3E}">
        <p14:creationId xmlns:p14="http://schemas.microsoft.com/office/powerpoint/2010/main" val="428378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Cycle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Growth (G</a:t>
            </a:r>
            <a:r>
              <a:rPr lang="en-US" baseline="-25000" dirty="0" smtClean="0"/>
              <a:t>1</a:t>
            </a:r>
            <a:r>
              <a:rPr lang="en-US" dirty="0" smtClean="0"/>
              <a:t>), synthesis (S), growth (G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Mitosis and </a:t>
            </a:r>
            <a:r>
              <a:rPr lang="en-US" dirty="0" err="1" smtClean="0"/>
              <a:t>cytokinesis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352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Interphase:  DNA Replication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 helices begin ________________________________from the </a:t>
            </a:r>
            <a:r>
              <a:rPr lang="en-US" dirty="0" err="1" smtClean="0"/>
              <a:t>nucleosomes</a:t>
            </a:r>
            <a:endParaRPr lang="en-US" dirty="0" smtClean="0"/>
          </a:p>
          <a:p>
            <a:r>
              <a:rPr lang="en-US" dirty="0" smtClean="0"/>
              <a:t>_________________________untwists the double helix and exposes complementary strands</a:t>
            </a:r>
          </a:p>
          <a:p>
            <a:r>
              <a:rPr lang="en-US" dirty="0" smtClean="0"/>
              <a:t>Each nucleotide strand serves as a template for building a new complementary strand</a:t>
            </a:r>
          </a:p>
        </p:txBody>
      </p:sp>
    </p:spTree>
    <p:extLst>
      <p:ext uri="{BB962C8B-B14F-4D97-AF65-F5344CB8AC3E}">
        <p14:creationId xmlns:p14="http://schemas.microsoft.com/office/powerpoint/2010/main" val="214358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uses _______________________________ to begin DNA synthesis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 continues from the primer and adds complementary nucleotides to the template </a:t>
            </a:r>
          </a:p>
        </p:txBody>
      </p:sp>
    </p:spTree>
    <p:extLst>
      <p:ext uri="{BB962C8B-B14F-4D97-AF65-F5344CB8AC3E}">
        <p14:creationId xmlns:p14="http://schemas.microsoft.com/office/powerpoint/2010/main" val="316176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Since DNA polymerase only works in one direction: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 continuous </a:t>
            </a:r>
            <a:r>
              <a:rPr lang="en-US" dirty="0" smtClean="0"/>
              <a:t>____________________________ </a:t>
            </a:r>
            <a:r>
              <a:rPr lang="en-US" dirty="0"/>
              <a:t>is synthesized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 discontinuous </a:t>
            </a:r>
            <a:r>
              <a:rPr lang="en-US" dirty="0" smtClean="0"/>
              <a:t>___________________________is </a:t>
            </a:r>
            <a:r>
              <a:rPr lang="en-US" dirty="0"/>
              <a:t>synthesized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DNA </a:t>
            </a:r>
            <a:r>
              <a:rPr lang="en-US" dirty="0" err="1"/>
              <a:t>ligase</a:t>
            </a:r>
            <a:r>
              <a:rPr lang="en-US" dirty="0"/>
              <a:t> splices together the short segments of the discontinuous strand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Two new telomeres are also synthesized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process is called </a:t>
            </a:r>
            <a:r>
              <a:rPr lang="en-US" dirty="0" err="1"/>
              <a:t>semiconservative</a:t>
            </a:r>
            <a:r>
              <a:rPr lang="en-US" dirty="0"/>
              <a:t> replication</a:t>
            </a:r>
          </a:p>
        </p:txBody>
      </p:sp>
    </p:spTree>
    <p:extLst>
      <p:ext uri="{BB962C8B-B14F-4D97-AF65-F5344CB8AC3E}">
        <p14:creationId xmlns:p14="http://schemas.microsoft.com/office/powerpoint/2010/main" val="378097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On-screen Show (4:3)</PresentationFormat>
  <Paragraphs>237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Nucleus</vt:lpstr>
      <vt:lpstr>Nuclear Envelope</vt:lpstr>
      <vt:lpstr>Nuclear Envelope</vt:lpstr>
      <vt:lpstr>Nucleoli</vt:lpstr>
      <vt:lpstr>Chromatin</vt:lpstr>
      <vt:lpstr>Cell Cycle</vt:lpstr>
      <vt:lpstr>Interphase:  DNA Replication</vt:lpstr>
      <vt:lpstr>DNA Replication</vt:lpstr>
      <vt:lpstr>DNA Replication</vt:lpstr>
      <vt:lpstr>Cell Division</vt:lpstr>
      <vt:lpstr>Mitosis</vt:lpstr>
      <vt:lpstr>Cytokinesis</vt:lpstr>
      <vt:lpstr>Early and Late Prophase</vt:lpstr>
      <vt:lpstr>Metaphase</vt:lpstr>
      <vt:lpstr>Anaphase</vt:lpstr>
      <vt:lpstr>Telophase and Cytokinesis</vt:lpstr>
      <vt:lpstr>Control of Cell Division</vt:lpstr>
      <vt:lpstr>Protein Synthesis</vt:lpstr>
      <vt:lpstr>Roles of the Three Types of RNA</vt:lpstr>
      <vt:lpstr>Transcription</vt:lpstr>
      <vt:lpstr>Transcription: RNA Polymerase</vt:lpstr>
      <vt:lpstr>Genetic Code</vt:lpstr>
      <vt:lpstr>Information Transfer from DNA to RNA</vt:lpstr>
      <vt:lpstr>Tissues</vt:lpstr>
      <vt:lpstr>Epithelial Membranes</vt:lpstr>
      <vt:lpstr>Epithelial Tissue</vt:lpstr>
      <vt:lpstr>Epithelial Tissue</vt:lpstr>
      <vt:lpstr>Classification of Epithelia</vt:lpstr>
      <vt:lpstr>Epithelia: Simple Squamous</vt:lpstr>
      <vt:lpstr>Epithelia: Simple Cuboidal</vt:lpstr>
      <vt:lpstr>Epithelia: Simple Columnar</vt:lpstr>
      <vt:lpstr>Epithelia: Pseudostratified Columnar</vt:lpstr>
      <vt:lpstr>Epithelia: Stratified Squamous</vt:lpstr>
      <vt:lpstr>Epithelia: Stratified Cuboidal and Columnar</vt:lpstr>
      <vt:lpstr>Epithelia: Stratified Cuboidal and Columnar</vt:lpstr>
      <vt:lpstr>Epithelia: Transitional</vt:lpstr>
      <vt:lpstr>Epithelia: Glandular</vt:lpstr>
      <vt:lpstr>Endocrine Glands</vt:lpstr>
      <vt:lpstr>Exocrine Glands</vt:lpstr>
      <vt:lpstr>Modes of Secretion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Nucleus</dc:title>
  <dc:creator>bawargo</dc:creator>
  <cp:lastModifiedBy>bawargo</cp:lastModifiedBy>
  <cp:revision>1</cp:revision>
  <dcterms:created xsi:type="dcterms:W3CDTF">2011-09-01T17:25:42Z</dcterms:created>
  <dcterms:modified xsi:type="dcterms:W3CDTF">2011-09-01T17:26:31Z</dcterms:modified>
</cp:coreProperties>
</file>