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6 of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D4632-02A1-47E4-9984-E185AE1CBECF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DD7B0-6340-4CF2-8E27-403669200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62706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6 of 6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A6872-85A6-4152-986C-4B5F6FA279A4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0C2798-7494-4A1B-8C07-0725D7CA7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3265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0C2798-7494-4A1B-8C07-0725D7CA75A3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6 of 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215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45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976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0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04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8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94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01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31059-AAEF-4ED8-AC50-FC5A78ABD688}" type="datetimeFigureOut">
              <a:rPr lang="en-US" smtClean="0"/>
              <a:t>9/1/2011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F174D-1808-4841-B52F-FD78BA59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5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Connective Tissue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Found throughout the body; most abundant and widely distributed in primary tissues</a:t>
            </a:r>
          </a:p>
          <a:p>
            <a:pPr lvl="1"/>
            <a:r>
              <a:rPr lang="en-US" dirty="0" smtClean="0"/>
              <a:t>Connective tissue proper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995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Connective Tissue Proper: Loose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Reticular connective tissue</a:t>
            </a:r>
          </a:p>
          <a:p>
            <a:pPr lvl="1"/>
            <a:r>
              <a:rPr lang="en-US" dirty="0" smtClean="0"/>
              <a:t>Loose ground substance _</a:t>
            </a:r>
          </a:p>
          <a:p>
            <a:pPr lvl="1"/>
            <a:r>
              <a:rPr lang="en-US" dirty="0" smtClean="0"/>
              <a:t>Reticular cells lie in a fiber network</a:t>
            </a:r>
          </a:p>
          <a:p>
            <a:pPr lvl="1"/>
            <a:r>
              <a:rPr lang="en-US" dirty="0" smtClean="0"/>
              <a:t>Forms a soft ______________________________, or </a:t>
            </a:r>
            <a:r>
              <a:rPr lang="en-US" dirty="0" err="1" smtClean="0"/>
              <a:t>stroma</a:t>
            </a:r>
            <a:r>
              <a:rPr lang="en-US" dirty="0" smtClean="0"/>
              <a:t>, that supports other cell types</a:t>
            </a:r>
          </a:p>
          <a:p>
            <a:pPr lvl="1"/>
            <a:r>
              <a:rPr lang="en-US" dirty="0" smtClean="0"/>
              <a:t>Found in ________________________________, bone marrow, and the spleen</a:t>
            </a:r>
          </a:p>
        </p:txBody>
      </p:sp>
    </p:spTree>
    <p:extLst>
      <p:ext uri="{BB962C8B-B14F-4D97-AF65-F5344CB8AC3E}">
        <p14:creationId xmlns:p14="http://schemas.microsoft.com/office/powerpoint/2010/main" val="915807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Connective Tissue Proper: </a:t>
            </a:r>
            <a:br>
              <a:rPr lang="en-US" sz="3600"/>
            </a:br>
            <a:r>
              <a:rPr lang="en-US" sz="3600"/>
              <a:t>Dense Regular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Parallel collagen fibers </a:t>
            </a:r>
          </a:p>
          <a:p>
            <a:pPr lvl="1"/>
            <a:r>
              <a:rPr lang="en-US" dirty="0" smtClean="0"/>
              <a:t>a few elastic fibers</a:t>
            </a:r>
          </a:p>
          <a:p>
            <a:r>
              <a:rPr lang="en-US" dirty="0" smtClean="0"/>
              <a:t>Major cell type _</a:t>
            </a:r>
          </a:p>
          <a:p>
            <a:r>
              <a:rPr lang="en-US" dirty="0" smtClean="0"/>
              <a:t>Attaches muscles to bone or to other muscles, and bone to bone </a:t>
            </a:r>
          </a:p>
          <a:p>
            <a:pPr lvl="1"/>
            <a:r>
              <a:rPr lang="en-US" dirty="0" smtClean="0"/>
              <a:t>Found in _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15472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Connective Tissue Proper: Dense Irregular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 arranged collagen fibers with some elastic fibers</a:t>
            </a:r>
          </a:p>
          <a:p>
            <a:r>
              <a:rPr lang="en-US" dirty="0" smtClean="0"/>
              <a:t>Major cell type is _</a:t>
            </a:r>
          </a:p>
          <a:p>
            <a:r>
              <a:rPr lang="en-US" dirty="0" smtClean="0"/>
              <a:t>Withstands tension in many directions providing _</a:t>
            </a:r>
          </a:p>
          <a:p>
            <a:endParaRPr lang="en-US" dirty="0" smtClean="0"/>
          </a:p>
          <a:p>
            <a:r>
              <a:rPr lang="en-US" dirty="0" smtClean="0"/>
              <a:t>Found in the dermis, </a:t>
            </a:r>
            <a:r>
              <a:rPr lang="en-US" dirty="0" err="1" smtClean="0"/>
              <a:t>submucosa</a:t>
            </a:r>
            <a:r>
              <a:rPr lang="en-US" dirty="0" smtClean="0"/>
              <a:t> of the digestive tract, and fibrous organ capsules</a:t>
            </a:r>
          </a:p>
        </p:txBody>
      </p:sp>
    </p:spTree>
    <p:extLst>
      <p:ext uri="{BB962C8B-B14F-4D97-AF65-F5344CB8AC3E}">
        <p14:creationId xmlns:p14="http://schemas.microsoft.com/office/powerpoint/2010/main" val="3939093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Connective Tissue: Hyaline Cartilage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n-US" sz="2800" dirty="0" smtClean="0"/>
              <a:t>Amorphous, firm matrix </a:t>
            </a:r>
          </a:p>
          <a:p>
            <a:pPr lvl="1"/>
            <a:r>
              <a:rPr lang="en-US" sz="2400" dirty="0" smtClean="0"/>
              <a:t>network of collagen fibers</a:t>
            </a:r>
          </a:p>
          <a:p>
            <a:r>
              <a:rPr lang="en-US" sz="2800" dirty="0" smtClean="0"/>
              <a:t>________________________________ lie in _</a:t>
            </a:r>
          </a:p>
          <a:p>
            <a:pPr lvl="1"/>
            <a:r>
              <a:rPr lang="en-US" sz="2400" dirty="0" smtClean="0"/>
              <a:t>Supports </a:t>
            </a:r>
          </a:p>
          <a:p>
            <a:pPr lvl="1"/>
            <a:r>
              <a:rPr lang="en-US" sz="2400" dirty="0" smtClean="0"/>
              <a:t>reinforces </a:t>
            </a:r>
          </a:p>
          <a:p>
            <a:pPr lvl="1"/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resists compression</a:t>
            </a:r>
          </a:p>
          <a:p>
            <a:r>
              <a:rPr lang="en-US" sz="2800" dirty="0" smtClean="0"/>
              <a:t>Forms the _</a:t>
            </a:r>
          </a:p>
          <a:p>
            <a:r>
              <a:rPr lang="en-US" sz="2800" dirty="0" smtClean="0"/>
              <a:t>Found in embryonic skeleton, the end of long bones, nose, trachea, and larynx</a:t>
            </a:r>
          </a:p>
        </p:txBody>
      </p:sp>
    </p:spTree>
    <p:extLst>
      <p:ext uri="{BB962C8B-B14F-4D97-AF65-F5344CB8AC3E}">
        <p14:creationId xmlns:p14="http://schemas.microsoft.com/office/powerpoint/2010/main" val="34905657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Connective Tissue: Elastic Cartilage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Similar to hyaline cartilage but with _</a:t>
            </a:r>
          </a:p>
          <a:p>
            <a:endParaRPr lang="en-US" dirty="0" smtClean="0"/>
          </a:p>
          <a:p>
            <a:r>
              <a:rPr lang="en-US" dirty="0" smtClean="0"/>
              <a:t>Maintains shape and structure while 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Supports ___________________________________ and the epiglottis</a:t>
            </a:r>
          </a:p>
        </p:txBody>
      </p:sp>
    </p:spTree>
    <p:extLst>
      <p:ext uri="{BB962C8B-B14F-4D97-AF65-F5344CB8AC3E}">
        <p14:creationId xmlns:p14="http://schemas.microsoft.com/office/powerpoint/2010/main" val="1395933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Connective Tissue: </a:t>
            </a:r>
            <a:br>
              <a:rPr lang="en-US" sz="3600"/>
            </a:br>
            <a:r>
              <a:rPr lang="en-US" sz="3600"/>
              <a:t>Fibrocartilage Cartilage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Matrix similar to hyaline cartilage </a:t>
            </a:r>
          </a:p>
          <a:p>
            <a:pPr lvl="1"/>
            <a:r>
              <a:rPr lang="en-US" dirty="0" smtClean="0"/>
              <a:t>less firm 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Provides ______________________________ and absorbs compression shock</a:t>
            </a:r>
          </a:p>
          <a:p>
            <a:endParaRPr lang="en-US" dirty="0" smtClean="0"/>
          </a:p>
          <a:p>
            <a:r>
              <a:rPr lang="en-US" dirty="0" smtClean="0"/>
              <a:t>Found in ___________________________, the _______________________________, and in discs of the knee joint</a:t>
            </a:r>
          </a:p>
        </p:txBody>
      </p:sp>
    </p:spTree>
    <p:extLst>
      <p:ext uri="{BB962C8B-B14F-4D97-AF65-F5344CB8AC3E}">
        <p14:creationId xmlns:p14="http://schemas.microsoft.com/office/powerpoint/2010/main" val="3891575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/>
              <a:t>Connective Tissue: </a:t>
            </a:r>
            <a:br>
              <a:rPr lang="en-US" sz="3600"/>
            </a:br>
            <a:r>
              <a:rPr lang="en-US" sz="3600"/>
              <a:t>Bone (Osseous Tissue)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Hard, ______________________________ with collagen fibers</a:t>
            </a:r>
          </a:p>
          <a:p>
            <a:r>
              <a:rPr lang="en-US" dirty="0" smtClean="0"/>
              <a:t>_____________________________ are found in ___________________________ and are well </a:t>
            </a:r>
            <a:r>
              <a:rPr lang="en-US" dirty="0" err="1" smtClean="0"/>
              <a:t>vascularized</a:t>
            </a:r>
            <a:endParaRPr lang="en-US" dirty="0" smtClean="0"/>
          </a:p>
          <a:p>
            <a:r>
              <a:rPr lang="en-US" dirty="0" smtClean="0"/>
              <a:t>Supports, protects, and provides levers for muscular action</a:t>
            </a:r>
          </a:p>
          <a:p>
            <a:r>
              <a:rPr lang="en-US" dirty="0" smtClean="0"/>
              <a:t>Stores _</a:t>
            </a:r>
          </a:p>
          <a:p>
            <a:r>
              <a:rPr lang="en-US" dirty="0" smtClean="0"/>
              <a:t>Marrow inside bones is the site of </a:t>
            </a:r>
            <a:r>
              <a:rPr lang="en-US" dirty="0" err="1" smtClean="0"/>
              <a:t>hematopoiesis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5725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Connective Tissue: Blood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 in a fluid matrix (plasma)</a:t>
            </a:r>
          </a:p>
          <a:p>
            <a:endParaRPr lang="en-US" dirty="0" smtClean="0"/>
          </a:p>
          <a:p>
            <a:r>
              <a:rPr lang="en-US" dirty="0" smtClean="0"/>
              <a:t>Contained within blood vessels</a:t>
            </a:r>
          </a:p>
          <a:p>
            <a:endParaRPr lang="en-US" dirty="0" smtClean="0"/>
          </a:p>
          <a:p>
            <a:r>
              <a:rPr lang="en-US" dirty="0" smtClean="0"/>
              <a:t>Functions in the ________________________ of respiratory gases, nutrients, and wastes</a:t>
            </a:r>
          </a:p>
        </p:txBody>
      </p:sp>
    </p:spTree>
    <p:extLst>
      <p:ext uri="{BB962C8B-B14F-4D97-AF65-F5344CB8AC3E}">
        <p14:creationId xmlns:p14="http://schemas.microsoft.com/office/powerpoint/2010/main" val="4102250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Nervous Tissue</a:t>
            </a:r>
          </a:p>
        </p:txBody>
      </p:sp>
      <p:sp>
        <p:nvSpPr>
          <p:cNvPr id="2846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 with long cellular processes and support cells</a:t>
            </a:r>
          </a:p>
          <a:p>
            <a:endParaRPr lang="en-US" dirty="0" smtClean="0"/>
          </a:p>
          <a:p>
            <a:r>
              <a:rPr lang="en-US" dirty="0" smtClean="0"/>
              <a:t>Transmits ____________________________ from sensory receptors to effectors</a:t>
            </a:r>
          </a:p>
          <a:p>
            <a:endParaRPr lang="en-US" dirty="0" smtClean="0"/>
          </a:p>
          <a:p>
            <a:r>
              <a:rPr lang="en-US" dirty="0" smtClean="0"/>
              <a:t>Found in the brain, spinal cord, and peripheral nerves</a:t>
            </a:r>
          </a:p>
        </p:txBody>
      </p:sp>
    </p:spTree>
    <p:extLst>
      <p:ext uri="{BB962C8B-B14F-4D97-AF65-F5344CB8AC3E}">
        <p14:creationId xmlns:p14="http://schemas.microsoft.com/office/powerpoint/2010/main" val="489734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Tissue: Skeletal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Long, cylindrical, _______________________ cells with obvious _</a:t>
            </a:r>
          </a:p>
          <a:p>
            <a:endParaRPr lang="en-US" dirty="0" smtClean="0"/>
          </a:p>
          <a:p>
            <a:r>
              <a:rPr lang="en-US" dirty="0" smtClean="0"/>
              <a:t>Initiates and controls _</a:t>
            </a:r>
          </a:p>
          <a:p>
            <a:endParaRPr lang="en-US" dirty="0" smtClean="0"/>
          </a:p>
          <a:p>
            <a:r>
              <a:rPr lang="en-US" dirty="0" smtClean="0"/>
              <a:t>Found in skeletal muscles that attach to bones or skin</a:t>
            </a:r>
          </a:p>
        </p:txBody>
      </p:sp>
    </p:spTree>
    <p:extLst>
      <p:ext uri="{BB962C8B-B14F-4D97-AF65-F5344CB8AC3E}">
        <p14:creationId xmlns:p14="http://schemas.microsoft.com/office/powerpoint/2010/main" val="142460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 of Connective Tissue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Protection</a:t>
            </a:r>
          </a:p>
          <a:p>
            <a:endParaRPr lang="en-US" dirty="0" smtClean="0"/>
          </a:p>
          <a:p>
            <a:r>
              <a:rPr lang="en-US" dirty="0" smtClean="0"/>
              <a:t>Insulation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24427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Tissue: Cardiac</a:t>
            </a:r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Branching, striated, ____________________________ cells interlocking at _</a:t>
            </a:r>
          </a:p>
          <a:p>
            <a:endParaRPr lang="en-US" dirty="0" smtClean="0"/>
          </a:p>
          <a:p>
            <a:r>
              <a:rPr lang="en-US" dirty="0" smtClean="0"/>
              <a:t>Propels blood into the circulation</a:t>
            </a:r>
          </a:p>
          <a:p>
            <a:endParaRPr lang="en-US" dirty="0" smtClean="0"/>
          </a:p>
          <a:p>
            <a:r>
              <a:rPr lang="en-US" dirty="0" smtClean="0"/>
              <a:t>Found in the walls of the _</a:t>
            </a:r>
          </a:p>
        </p:txBody>
      </p:sp>
    </p:spTree>
    <p:extLst>
      <p:ext uri="{BB962C8B-B14F-4D97-AF65-F5344CB8AC3E}">
        <p14:creationId xmlns:p14="http://schemas.microsoft.com/office/powerpoint/2010/main" val="5544053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Muscle Tissue: Smooth</a:t>
            </a:r>
          </a:p>
        </p:txBody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Sheets of ___________________________ with central nuclei that have _</a:t>
            </a:r>
          </a:p>
          <a:p>
            <a:endParaRPr lang="en-US" dirty="0" smtClean="0"/>
          </a:p>
          <a:p>
            <a:r>
              <a:rPr lang="en-US" dirty="0" smtClean="0"/>
              <a:t>Propels substances along internal passageways (i.e., peristalsis)</a:t>
            </a:r>
          </a:p>
          <a:p>
            <a:endParaRPr lang="en-US" dirty="0" smtClean="0"/>
          </a:p>
          <a:p>
            <a:r>
              <a:rPr lang="en-US" dirty="0" smtClean="0"/>
              <a:t>Found in the walls of _</a:t>
            </a:r>
          </a:p>
        </p:txBody>
      </p:sp>
    </p:spTree>
    <p:extLst>
      <p:ext uri="{BB962C8B-B14F-4D97-AF65-F5344CB8AC3E}">
        <p14:creationId xmlns:p14="http://schemas.microsoft.com/office/powerpoint/2010/main" val="3154538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Characteristics of Connective Tissue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Connective tissues have: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Nonliving extracellular matrix, consisting of ground substance and _</a:t>
            </a:r>
          </a:p>
        </p:txBody>
      </p:sp>
    </p:spTree>
    <p:extLst>
      <p:ext uri="{BB962C8B-B14F-4D97-AF65-F5344CB8AC3E}">
        <p14:creationId xmlns:p14="http://schemas.microsoft.com/office/powerpoint/2010/main" val="394353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Structural Elements of Connective Tissue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Ground substance</a:t>
            </a:r>
          </a:p>
          <a:p>
            <a:pPr lvl="1"/>
            <a:r>
              <a:rPr lang="en-US" dirty="0" smtClean="0"/>
              <a:t>unstructured material that fills the space between cells</a:t>
            </a:r>
          </a:p>
          <a:p>
            <a:r>
              <a:rPr lang="en-US" dirty="0" smtClean="0"/>
              <a:t>Fibers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fibroblasts, </a:t>
            </a:r>
            <a:r>
              <a:rPr lang="en-US" dirty="0" err="1" smtClean="0"/>
              <a:t>chondroblasts</a:t>
            </a:r>
            <a:r>
              <a:rPr lang="en-US" dirty="0" smtClean="0"/>
              <a:t>, </a:t>
            </a:r>
            <a:r>
              <a:rPr lang="en-US" dirty="0" err="1" smtClean="0"/>
              <a:t>osteoblasts</a:t>
            </a:r>
            <a:r>
              <a:rPr lang="en-US" dirty="0" smtClean="0"/>
              <a:t>, and hematopoietic stem cells</a:t>
            </a:r>
          </a:p>
        </p:txBody>
      </p:sp>
    </p:spTree>
    <p:extLst>
      <p:ext uri="{BB962C8B-B14F-4D97-AF65-F5344CB8AC3E}">
        <p14:creationId xmlns:p14="http://schemas.microsoft.com/office/powerpoint/2010/main" val="3532825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Ground Substance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Interstitial (tissue) fluid</a:t>
            </a:r>
          </a:p>
          <a:p>
            <a:r>
              <a:rPr lang="en-US" dirty="0" smtClean="0"/>
              <a:t> </a:t>
            </a:r>
          </a:p>
          <a:p>
            <a:r>
              <a:rPr lang="en-US" dirty="0" err="1" smtClean="0"/>
              <a:t>Proteoglycans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Functions as a ____________________________ through which nutrients diffuse between blood capillaries and cells</a:t>
            </a:r>
          </a:p>
        </p:txBody>
      </p:sp>
    </p:spTree>
    <p:extLst>
      <p:ext uri="{BB962C8B-B14F-4D97-AF65-F5344CB8AC3E}">
        <p14:creationId xmlns:p14="http://schemas.microsoft.com/office/powerpoint/2010/main" val="3772852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Fibers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Collagen</a:t>
            </a:r>
          </a:p>
          <a:p>
            <a:pPr lvl="1"/>
            <a:r>
              <a:rPr lang="en-US" dirty="0" smtClean="0"/>
              <a:t>tough; provides _</a:t>
            </a:r>
          </a:p>
          <a:p>
            <a:r>
              <a:rPr lang="en-US" dirty="0" smtClean="0"/>
              <a:t>Elastic</a:t>
            </a:r>
          </a:p>
          <a:p>
            <a:pPr lvl="1"/>
            <a:r>
              <a:rPr lang="en-US" dirty="0" smtClean="0"/>
              <a:t>long, thin fibers that _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______________________________ </a:t>
            </a:r>
            <a:r>
              <a:rPr lang="en-US" dirty="0" err="1" smtClean="0"/>
              <a:t>collagenous</a:t>
            </a:r>
            <a:r>
              <a:rPr lang="en-US" dirty="0" smtClean="0"/>
              <a:t> fibers that form delicate networks</a:t>
            </a:r>
          </a:p>
        </p:txBody>
      </p:sp>
    </p:spTree>
    <p:extLst>
      <p:ext uri="{BB962C8B-B14F-4D97-AF65-F5344CB8AC3E}">
        <p14:creationId xmlns:p14="http://schemas.microsoft.com/office/powerpoint/2010/main" val="731896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Cells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connective tissue proper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err="1" smtClean="0"/>
              <a:t>Osteoblasts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Hematopoietic stem cells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White blood cells, plasma cells, macrophages, and mast cells</a:t>
            </a:r>
          </a:p>
        </p:txBody>
      </p:sp>
    </p:spTree>
    <p:extLst>
      <p:ext uri="{BB962C8B-B14F-4D97-AF65-F5344CB8AC3E}">
        <p14:creationId xmlns:p14="http://schemas.microsoft.com/office/powerpoint/2010/main" val="147728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Connective Tissue Proper: Loose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 connective tissue</a:t>
            </a:r>
          </a:p>
          <a:p>
            <a:pPr lvl="1"/>
            <a:r>
              <a:rPr lang="en-US" dirty="0" smtClean="0"/>
              <a:t>Gel-like matrix with all three connective tissue fibers</a:t>
            </a:r>
          </a:p>
          <a:p>
            <a:pPr lvl="1"/>
            <a:r>
              <a:rPr lang="en-US" dirty="0" smtClean="0"/>
              <a:t>Fibroblasts, macrophages, mast cells, and some white blood cells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________________________________________ throughout the body</a:t>
            </a:r>
          </a:p>
        </p:txBody>
      </p:sp>
    </p:spTree>
    <p:extLst>
      <p:ext uri="{BB962C8B-B14F-4D97-AF65-F5344CB8AC3E}">
        <p14:creationId xmlns:p14="http://schemas.microsoft.com/office/powerpoint/2010/main" val="2754864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Connective Tissue Proper: Loose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____________________________connective tissue</a:t>
            </a:r>
          </a:p>
          <a:p>
            <a:pPr lvl="1"/>
            <a:r>
              <a:rPr lang="en-US" dirty="0" smtClean="0"/>
              <a:t>closely packed _</a:t>
            </a:r>
          </a:p>
          <a:p>
            <a:pPr lvl="2"/>
            <a:r>
              <a:rPr lang="en-US" dirty="0" smtClean="0"/>
              <a:t>Reserves _</a:t>
            </a:r>
          </a:p>
          <a:p>
            <a:pPr lvl="2"/>
            <a:r>
              <a:rPr lang="en-US" dirty="0" smtClean="0"/>
              <a:t>________________________________ against heat loss</a:t>
            </a:r>
          </a:p>
          <a:p>
            <a:pPr lvl="2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Found under skin, around kidneys, within abdomen, and in breasts </a:t>
            </a:r>
          </a:p>
          <a:p>
            <a:pPr lvl="1"/>
            <a:r>
              <a:rPr lang="en-US" dirty="0" smtClean="0"/>
              <a:t>Local fat deposits serve nutrient needs of highly active organs </a:t>
            </a:r>
          </a:p>
        </p:txBody>
      </p:sp>
    </p:spTree>
    <p:extLst>
      <p:ext uri="{BB962C8B-B14F-4D97-AF65-F5344CB8AC3E}">
        <p14:creationId xmlns:p14="http://schemas.microsoft.com/office/powerpoint/2010/main" val="1898868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610</Words>
  <Application>Microsoft Office PowerPoint</Application>
  <PresentationFormat>On-screen Show (4:3)</PresentationFormat>
  <Paragraphs>145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Connective Tissue</vt:lpstr>
      <vt:lpstr>Functions of Connective Tissue</vt:lpstr>
      <vt:lpstr>Characteristics of Connective Tissue</vt:lpstr>
      <vt:lpstr>Structural Elements of Connective Tissue</vt:lpstr>
      <vt:lpstr>Ground Substance</vt:lpstr>
      <vt:lpstr>Fibers</vt:lpstr>
      <vt:lpstr>Cells</vt:lpstr>
      <vt:lpstr>Connective Tissue Proper: Loose</vt:lpstr>
      <vt:lpstr>Connective Tissue Proper: Loose</vt:lpstr>
      <vt:lpstr>Connective Tissue Proper: Loose</vt:lpstr>
      <vt:lpstr>Connective Tissue Proper:  Dense Regular</vt:lpstr>
      <vt:lpstr>Connective Tissue Proper: Dense Irregular</vt:lpstr>
      <vt:lpstr>Connective Tissue: Hyaline Cartilage</vt:lpstr>
      <vt:lpstr>Connective Tissue: Elastic Cartilage</vt:lpstr>
      <vt:lpstr>Connective Tissue:  Fibrocartilage Cartilage</vt:lpstr>
      <vt:lpstr>Connective Tissue:  Bone (Osseous Tissue)</vt:lpstr>
      <vt:lpstr>Connective Tissue: Blood</vt:lpstr>
      <vt:lpstr>Nervous Tissue</vt:lpstr>
      <vt:lpstr>Muscle Tissue: Skeletal</vt:lpstr>
      <vt:lpstr>Muscle Tissue: Cardiac</vt:lpstr>
      <vt:lpstr>Muscle Tissue: Smooth</vt:lpstr>
    </vt:vector>
  </TitlesOfParts>
  <Company>Illinois State University / CAS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Connective Tissue</dc:title>
  <dc:creator>bawargo</dc:creator>
  <cp:lastModifiedBy>bawargo</cp:lastModifiedBy>
  <cp:revision>1</cp:revision>
  <dcterms:created xsi:type="dcterms:W3CDTF">2011-09-01T17:27:48Z</dcterms:created>
  <dcterms:modified xsi:type="dcterms:W3CDTF">2011-09-01T17:28:45Z</dcterms:modified>
</cp:coreProperties>
</file>