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338" r:id="rId2"/>
    <p:sldId id="339" r:id="rId3"/>
    <p:sldId id="340" r:id="rId4"/>
    <p:sldId id="341" r:id="rId5"/>
    <p:sldId id="342" r:id="rId6"/>
    <p:sldId id="343" r:id="rId7"/>
    <p:sldId id="344" r:id="rId8"/>
    <p:sldId id="345" r:id="rId9"/>
    <p:sldId id="346" r:id="rId10"/>
    <p:sldId id="347" r:id="rId11"/>
    <p:sldId id="348" r:id="rId12"/>
    <p:sldId id="349" r:id="rId13"/>
    <p:sldId id="350" r:id="rId14"/>
    <p:sldId id="351" r:id="rId15"/>
    <p:sldId id="258" r:id="rId16"/>
    <p:sldId id="259" r:id="rId17"/>
    <p:sldId id="263" r:id="rId18"/>
    <p:sldId id="266" r:id="rId19"/>
    <p:sldId id="336"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9" r:id="rId35"/>
    <p:sldId id="337" r:id="rId36"/>
    <p:sldId id="290" r:id="rId37"/>
    <p:sldId id="291" r:id="rId38"/>
    <p:sldId id="292" r:id="rId39"/>
    <p:sldId id="293" r:id="rId40"/>
    <p:sldId id="301" r:id="rId41"/>
    <p:sldId id="315" r:id="rId42"/>
    <p:sldId id="322" r:id="rId4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36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Exam One Material</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C95636-1040-4FBA-B06D-F52895CD6F7E}" type="datetimeFigureOut">
              <a:rPr lang="en-US" smtClean="0"/>
              <a:pPr/>
              <a:t>8/12/2010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440944-446A-489B-BF5B-E3747C80AEC4}" type="slidenum">
              <a:rPr lang="en-US" smtClean="0"/>
              <a:pPr/>
              <a:t>‹#›</a:t>
            </a:fld>
            <a:endParaRPr lang="en-US"/>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Exam One Material</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89B670-A99B-4DBF-845B-E18D5BAD2867}" type="datetimeFigureOut">
              <a:rPr lang="en-US" smtClean="0"/>
              <a:pPr/>
              <a:t>8/12/2010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41F967-E8CF-4B92-BCDC-9409B3988389}" type="slidenum">
              <a:rPr lang="en-US" smtClean="0"/>
              <a:pPr/>
              <a:t>‹#›</a:t>
            </a:fld>
            <a:endParaRPr lang="en-US"/>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Exam One Material</a:t>
            </a:r>
            <a:endParaRPr lang="en-US"/>
          </a:p>
        </p:txBody>
      </p:sp>
      <p:sp>
        <p:nvSpPr>
          <p:cNvPr id="5" name="Slide Number Placeholder 4"/>
          <p:cNvSpPr>
            <a:spLocks noGrp="1"/>
          </p:cNvSpPr>
          <p:nvPr>
            <p:ph type="sldNum" sz="quarter" idx="11"/>
          </p:nvPr>
        </p:nvSpPr>
        <p:spPr/>
        <p:txBody>
          <a:bodyPr/>
          <a:lstStyle/>
          <a:p>
            <a:fld id="{E441F967-E8CF-4B92-BCDC-9409B3988389}"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2785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278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000">
          <a:solidFill>
            <a:schemeClr val="tx2"/>
          </a:solidFill>
          <a:latin typeface="+mj-lt"/>
          <a:ea typeface="+mj-ea"/>
          <a:cs typeface="+mj-cs"/>
        </a:defRPr>
      </a:lvl1pPr>
      <a:lvl2pPr algn="ctr" rtl="0" fontAlgn="base">
        <a:spcBef>
          <a:spcPct val="0"/>
        </a:spcBef>
        <a:spcAft>
          <a:spcPct val="0"/>
        </a:spcAft>
        <a:defRPr sz="4000">
          <a:solidFill>
            <a:schemeClr val="tx2"/>
          </a:solidFill>
          <a:latin typeface="Arial" charset="0"/>
        </a:defRPr>
      </a:lvl2pPr>
      <a:lvl3pPr algn="ctr" rtl="0" fontAlgn="base">
        <a:spcBef>
          <a:spcPct val="0"/>
        </a:spcBef>
        <a:spcAft>
          <a:spcPct val="0"/>
        </a:spcAft>
        <a:defRPr sz="4000">
          <a:solidFill>
            <a:schemeClr val="tx2"/>
          </a:solidFill>
          <a:latin typeface="Arial" charset="0"/>
        </a:defRPr>
      </a:lvl3pPr>
      <a:lvl4pPr algn="ctr" rtl="0" fontAlgn="base">
        <a:spcBef>
          <a:spcPct val="0"/>
        </a:spcBef>
        <a:spcAft>
          <a:spcPct val="0"/>
        </a:spcAft>
        <a:defRPr sz="4000">
          <a:solidFill>
            <a:schemeClr val="tx2"/>
          </a:solidFill>
          <a:latin typeface="Arial" charset="0"/>
        </a:defRPr>
      </a:lvl4pPr>
      <a:lvl5pPr algn="ctr" rtl="0" fontAlgn="base">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bio.ilstu.edu/bawargo" TargetMode="External"/><Relationship Id="rId2" Type="http://schemas.openxmlformats.org/officeDocument/2006/relationships/hyperlink" Target="mailto:bawargo@ilstu.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BSC 181</a:t>
            </a:r>
          </a:p>
        </p:txBody>
      </p:sp>
      <p:sp>
        <p:nvSpPr>
          <p:cNvPr id="2051" name="Rectangle 3"/>
          <p:cNvSpPr>
            <a:spLocks noGrp="1" noChangeArrowheads="1"/>
          </p:cNvSpPr>
          <p:nvPr>
            <p:ph type="subTitle" idx="1"/>
          </p:nvPr>
        </p:nvSpPr>
        <p:spPr/>
        <p:txBody>
          <a:bodyPr/>
          <a:lstStyle/>
          <a:p>
            <a:endParaRPr lang="en-US" dirty="0"/>
          </a:p>
          <a:p>
            <a:r>
              <a:rPr lang="en-US" dirty="0"/>
              <a:t>Betsy A. </a:t>
            </a:r>
            <a:r>
              <a:rPr lang="en-US" dirty="0" err="1"/>
              <a:t>Wargo</a:t>
            </a:r>
            <a:r>
              <a:rPr lang="en-US" dirty="0"/>
              <a:t>, D.C.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Introduction</a:t>
            </a:r>
          </a:p>
        </p:txBody>
      </p:sp>
      <p:sp>
        <p:nvSpPr>
          <p:cNvPr id="77827" name="Rectangle 3"/>
          <p:cNvSpPr>
            <a:spLocks noGrp="1" noChangeArrowheads="1"/>
          </p:cNvSpPr>
          <p:nvPr>
            <p:ph type="body" idx="1"/>
          </p:nvPr>
        </p:nvSpPr>
        <p:spPr>
          <a:xfrm>
            <a:off x="457200" y="1600200"/>
            <a:ext cx="8229600" cy="4876800"/>
          </a:xfrm>
        </p:spPr>
        <p:txBody>
          <a:bodyPr/>
          <a:lstStyle/>
          <a:p>
            <a:pPr lvl="1"/>
            <a:r>
              <a:rPr lang="en-US" sz="3200" dirty="0"/>
              <a:t>Active Studying</a:t>
            </a:r>
          </a:p>
          <a:p>
            <a:pPr lvl="2"/>
            <a:r>
              <a:rPr lang="en-US" sz="2800" dirty="0"/>
              <a:t>Developing </a:t>
            </a:r>
            <a:r>
              <a:rPr lang="en-US" sz="2800" i="1" dirty="0"/>
              <a:t>comprehension</a:t>
            </a:r>
          </a:p>
          <a:p>
            <a:pPr lvl="2"/>
            <a:endParaRPr lang="en-US" sz="2800" dirty="0"/>
          </a:p>
          <a:p>
            <a:pPr lvl="2"/>
            <a:r>
              <a:rPr lang="en-US" sz="2800" dirty="0"/>
              <a:t>Re-writing sections you don’t understand</a:t>
            </a:r>
          </a:p>
          <a:p>
            <a:pPr lvl="3"/>
            <a:r>
              <a:rPr lang="en-US" sz="2400" dirty="0"/>
              <a:t>Study efficiently!</a:t>
            </a:r>
          </a:p>
          <a:p>
            <a:pPr lvl="2"/>
            <a:r>
              <a:rPr lang="en-US" sz="2800" dirty="0"/>
              <a:t>Note-cards</a:t>
            </a:r>
          </a:p>
          <a:p>
            <a:pPr lvl="2"/>
            <a:r>
              <a:rPr lang="en-US" sz="2800" dirty="0"/>
              <a:t>Vocabulary</a:t>
            </a:r>
          </a:p>
          <a:p>
            <a:pPr lvl="3"/>
            <a:r>
              <a:rPr lang="en-US" sz="2400" dirty="0"/>
              <a:t>Know root words, prefixes, suffixes.</a:t>
            </a:r>
          </a:p>
          <a:p>
            <a:pPr lvl="4"/>
            <a:r>
              <a:rPr lang="en-US" sz="2400" dirty="0"/>
              <a:t>These will make it easier to interpret terms that you may be unfamiliar with.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Introduction</a:t>
            </a:r>
          </a:p>
        </p:txBody>
      </p:sp>
      <p:sp>
        <p:nvSpPr>
          <p:cNvPr id="82947" name="Rectangle 3"/>
          <p:cNvSpPr>
            <a:spLocks noGrp="1" noChangeArrowheads="1"/>
          </p:cNvSpPr>
          <p:nvPr>
            <p:ph type="body" idx="1"/>
          </p:nvPr>
        </p:nvSpPr>
        <p:spPr/>
        <p:txBody>
          <a:bodyPr>
            <a:normAutofit/>
          </a:bodyPr>
          <a:lstStyle/>
          <a:p>
            <a:pPr lvl="1"/>
            <a:r>
              <a:rPr lang="en-US"/>
              <a:t>Study groups</a:t>
            </a:r>
          </a:p>
          <a:p>
            <a:pPr lvl="2"/>
            <a:r>
              <a:rPr lang="en-US"/>
              <a:t>Discussing pathways or processes</a:t>
            </a:r>
          </a:p>
          <a:p>
            <a:pPr lvl="2"/>
            <a:r>
              <a:rPr lang="en-US"/>
              <a:t>Explaining to those who don’t get it yet</a:t>
            </a:r>
          </a:p>
          <a:p>
            <a:pPr lvl="2"/>
            <a:r>
              <a:rPr lang="en-US"/>
              <a:t>Forcing verbal recall of written material</a:t>
            </a:r>
          </a:p>
          <a:p>
            <a:pPr lvl="1"/>
            <a:r>
              <a:rPr lang="en-US"/>
              <a:t>Making exam questions</a:t>
            </a:r>
          </a:p>
          <a:p>
            <a:pPr lvl="2"/>
            <a:r>
              <a:rPr lang="en-US"/>
              <a:t>Answering exam questions correctly</a:t>
            </a:r>
          </a:p>
          <a:p>
            <a:pPr lvl="2"/>
            <a:r>
              <a:rPr lang="en-US"/>
              <a:t>Exchanging and reviewing assignments.  </a:t>
            </a:r>
            <a:br>
              <a:rPr lang="en-US"/>
            </a:br>
            <a:r>
              <a:rPr lang="en-US"/>
              <a:t>This then becomes a study guide for class material.  </a:t>
            </a:r>
          </a:p>
          <a:p>
            <a:pPr lvl="1"/>
            <a:r>
              <a:rPr lang="en-US"/>
              <a:t>Using supplemental study sites for practice quizzes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Introduction</a:t>
            </a:r>
          </a:p>
        </p:txBody>
      </p:sp>
      <p:sp>
        <p:nvSpPr>
          <p:cNvPr id="78851" name="Rectangle 3"/>
          <p:cNvSpPr>
            <a:spLocks noGrp="1" noChangeArrowheads="1"/>
          </p:cNvSpPr>
          <p:nvPr>
            <p:ph type="body" idx="1"/>
          </p:nvPr>
        </p:nvSpPr>
        <p:spPr/>
        <p:txBody>
          <a:bodyPr/>
          <a:lstStyle/>
          <a:p>
            <a:r>
              <a:rPr lang="en-US" dirty="0"/>
              <a:t>Exam Format</a:t>
            </a:r>
          </a:p>
          <a:p>
            <a:pPr lvl="1"/>
            <a:r>
              <a:rPr lang="en-US" dirty="0"/>
              <a:t>Exams will be created from material presented in lecture</a:t>
            </a:r>
          </a:p>
          <a:p>
            <a:pPr lvl="1"/>
            <a:r>
              <a:rPr lang="en-US" dirty="0"/>
              <a:t>You may be responsible for diagrams (Anatomy)</a:t>
            </a:r>
          </a:p>
          <a:p>
            <a:pPr lvl="2"/>
            <a:r>
              <a:rPr lang="en-US" dirty="0"/>
              <a:t>Multiple choice options will have one correct </a:t>
            </a:r>
            <a:r>
              <a:rPr lang="en-US" dirty="0" smtClean="0"/>
              <a:t>response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a:t>
            </a:r>
            <a:endParaRPr lang="en-US" dirty="0"/>
          </a:p>
        </p:txBody>
      </p:sp>
      <p:sp>
        <p:nvSpPr>
          <p:cNvPr id="3" name="Content Placeholder 2"/>
          <p:cNvSpPr>
            <a:spLocks noGrp="1"/>
          </p:cNvSpPr>
          <p:nvPr>
            <p:ph idx="1"/>
          </p:nvPr>
        </p:nvSpPr>
        <p:spPr/>
        <p:txBody>
          <a:bodyPr/>
          <a:lstStyle/>
          <a:p>
            <a:r>
              <a:rPr lang="en-US" dirty="0" smtClean="0"/>
              <a:t>There will </a:t>
            </a:r>
            <a:r>
              <a:rPr lang="en-US" dirty="0" smtClean="0"/>
              <a:t>be no </a:t>
            </a:r>
            <a:r>
              <a:rPr lang="en-US" dirty="0" smtClean="0"/>
              <a:t>lab this week</a:t>
            </a:r>
          </a:p>
          <a:p>
            <a:pPr lvl="1"/>
            <a:r>
              <a:rPr lang="en-US" dirty="0" smtClean="0"/>
              <a:t>Please be sure to bring the BSC </a:t>
            </a:r>
            <a:r>
              <a:rPr lang="en-US" dirty="0" smtClean="0"/>
              <a:t>181 </a:t>
            </a:r>
            <a:r>
              <a:rPr lang="en-US" dirty="0" smtClean="0"/>
              <a:t>lab manual with you to lab</a:t>
            </a:r>
          </a:p>
          <a:p>
            <a:pPr lvl="1"/>
            <a:r>
              <a:rPr lang="en-US" dirty="0" smtClean="0"/>
              <a:t>Lab manuals can be purchased at the Phi Sigma bookstore (</a:t>
            </a:r>
            <a:r>
              <a:rPr lang="en-US" dirty="0" err="1" smtClean="0"/>
              <a:t>Felmley</a:t>
            </a:r>
            <a:r>
              <a:rPr lang="en-US" dirty="0" smtClean="0"/>
              <a:t> 101A) this week and </a:t>
            </a:r>
            <a:r>
              <a:rPr lang="en-US" dirty="0" smtClean="0"/>
              <a:t>next for $15.00</a:t>
            </a:r>
            <a:endParaRPr lang="en-US" dirty="0" smtClean="0"/>
          </a:p>
          <a:p>
            <a:pPr lvl="1"/>
            <a:r>
              <a:rPr lang="en-US" dirty="0" smtClean="0"/>
              <a:t>Lab format</a:t>
            </a:r>
          </a:p>
          <a:p>
            <a:pPr lvl="2"/>
            <a:r>
              <a:rPr lang="en-US" dirty="0" smtClean="0"/>
              <a:t>There will be four lab practicals this semester</a:t>
            </a:r>
          </a:p>
          <a:p>
            <a:pPr lvl="2"/>
            <a:r>
              <a:rPr lang="en-US" dirty="0" smtClean="0"/>
              <a:t>Lab assignments (case studies or article summaries) may be assigned throughout the semester.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sz="4800"/>
              <a:t>Ready</a:t>
            </a:r>
            <a:r>
              <a:rPr lang="en-US"/>
              <a:t>?</a:t>
            </a:r>
          </a:p>
        </p:txBody>
      </p:sp>
      <p:sp>
        <p:nvSpPr>
          <p:cNvPr id="4" name="Content Placeholder 3"/>
          <p:cNvSpPr>
            <a:spLocks noGrp="1"/>
          </p:cNvSpPr>
          <p:nvPr>
            <p:ph idx="1"/>
          </p:nvPr>
        </p:nvSpPr>
        <p:spPr/>
        <p:txBody>
          <a:bodyPr/>
          <a:lstStyle/>
          <a:p>
            <a:r>
              <a:rPr kumimoji="1" lang="en-US" b="1" dirty="0" smtClean="0"/>
              <a:t>Before we begin, take a moment to introduce yourself to your neighbors</a:t>
            </a:r>
            <a:br>
              <a:rPr kumimoji="1" lang="en-US" b="1" dirty="0" smtClean="0"/>
            </a:br>
            <a:r>
              <a:rPr kumimoji="1" lang="en-US" b="1" dirty="0" smtClean="0"/>
              <a:t/>
            </a:r>
            <a:br>
              <a:rPr kumimoji="1" lang="en-US" b="1" dirty="0" smtClean="0"/>
            </a:br>
            <a:r>
              <a:rPr kumimoji="1" lang="en-US" b="1" dirty="0" smtClean="0"/>
              <a:t>	</a:t>
            </a:r>
            <a:br>
              <a:rPr kumimoji="1" lang="en-US" b="1" dirty="0" smtClean="0"/>
            </a:br>
            <a:r>
              <a:rPr kumimoji="1" lang="en-US" b="1" dirty="0" smtClean="0">
                <a:solidFill>
                  <a:schemeClr val="accent2">
                    <a:lumMod val="75000"/>
                  </a:schemeClr>
                </a:solidFill>
              </a:rPr>
              <a:t>make sure you have contact information from a classmate should you need to get a copy of the notes</a:t>
            </a:r>
          </a:p>
          <a:p>
            <a:endParaRPr lang="en-US" dirty="0"/>
          </a:p>
        </p:txBody>
      </p:sp>
      <p:sp>
        <p:nvSpPr>
          <p:cNvPr id="79875" name="Rectangle 3"/>
          <p:cNvSpPr>
            <a:spLocks noChangeArrowheads="1"/>
          </p:cNvSpPr>
          <p:nvPr/>
        </p:nvSpPr>
        <p:spPr bwMode="auto">
          <a:xfrm>
            <a:off x="304800" y="3657600"/>
            <a:ext cx="8686800" cy="1219200"/>
          </a:xfrm>
          <a:prstGeom prst="rect">
            <a:avLst/>
          </a:prstGeom>
          <a:noFill/>
          <a:ln w="9525">
            <a:noFill/>
            <a:miter lim="800000"/>
            <a:headEnd/>
            <a:tailEnd/>
          </a:ln>
        </p:spPr>
        <p:txBody>
          <a:bodyPr anchor="ctr"/>
          <a:lstStyle/>
          <a:p>
            <a:pPr eaLnBrk="0" hangingPunct="0"/>
            <a:endParaRPr kumimoji="1" lang="en-US" sz="3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Overview of Anatomy and Physiology</a:t>
            </a:r>
          </a:p>
        </p:txBody>
      </p:sp>
      <p:sp>
        <p:nvSpPr>
          <p:cNvPr id="4099" name="Rectangle 3"/>
          <p:cNvSpPr>
            <a:spLocks noGrp="1" noChangeArrowheads="1"/>
          </p:cNvSpPr>
          <p:nvPr>
            <p:ph type="body" idx="1"/>
          </p:nvPr>
        </p:nvSpPr>
        <p:spPr/>
        <p:txBody>
          <a:bodyPr/>
          <a:lstStyle/>
          <a:p>
            <a:r>
              <a:rPr lang="en-US"/>
              <a:t>Anatomy </a:t>
            </a:r>
          </a:p>
          <a:p>
            <a:pPr lvl="1"/>
            <a:r>
              <a:rPr lang="en-US"/>
              <a:t>the study of the ______________________ of body parts and _</a:t>
            </a:r>
          </a:p>
          <a:p>
            <a:pPr lvl="1">
              <a:buFontTx/>
              <a:buNone/>
            </a:pPr>
            <a:endParaRPr lang="en-US"/>
          </a:p>
          <a:p>
            <a:endParaRPr lang="en-US"/>
          </a:p>
          <a:p>
            <a:r>
              <a:rPr lang="en-US"/>
              <a:t>Physiology</a:t>
            </a:r>
          </a:p>
          <a:p>
            <a:pPr lvl="1"/>
            <a:r>
              <a:rPr lang="en-US"/>
              <a:t>the study of the _______________________ of the body’s structural machinery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Gross Anatomy</a:t>
            </a:r>
          </a:p>
        </p:txBody>
      </p:sp>
      <p:sp>
        <p:nvSpPr>
          <p:cNvPr id="5123" name="Rectangle 3"/>
          <p:cNvSpPr>
            <a:spLocks noGrp="1" noChangeArrowheads="1"/>
          </p:cNvSpPr>
          <p:nvPr>
            <p:ph type="body" idx="1"/>
          </p:nvPr>
        </p:nvSpPr>
        <p:spPr/>
        <p:txBody>
          <a:bodyPr/>
          <a:lstStyle/>
          <a:p>
            <a:pPr>
              <a:lnSpc>
                <a:spcPct val="90000"/>
              </a:lnSpc>
            </a:pPr>
            <a:r>
              <a:rPr lang="en-US"/>
              <a:t>Regional</a:t>
            </a:r>
          </a:p>
          <a:p>
            <a:pPr lvl="1">
              <a:lnSpc>
                <a:spcPct val="90000"/>
              </a:lnSpc>
            </a:pPr>
            <a:r>
              <a:rPr lang="en-US"/>
              <a:t> </a:t>
            </a:r>
          </a:p>
          <a:p>
            <a:pPr>
              <a:lnSpc>
                <a:spcPct val="90000"/>
              </a:lnSpc>
            </a:pPr>
            <a:endParaRPr lang="en-US"/>
          </a:p>
          <a:p>
            <a:pPr>
              <a:lnSpc>
                <a:spcPct val="90000"/>
              </a:lnSpc>
            </a:pPr>
            <a:r>
              <a:rPr lang="en-US"/>
              <a:t> </a:t>
            </a:r>
          </a:p>
          <a:p>
            <a:pPr lvl="1">
              <a:lnSpc>
                <a:spcPct val="90000"/>
              </a:lnSpc>
            </a:pPr>
            <a:r>
              <a:rPr lang="en-US"/>
              <a:t>gross anatomy of the body studied by system</a:t>
            </a:r>
          </a:p>
          <a:p>
            <a:pPr>
              <a:lnSpc>
                <a:spcPct val="90000"/>
              </a:lnSpc>
            </a:pPr>
            <a:r>
              <a:rPr lang="en-US"/>
              <a:t>Cytology </a:t>
            </a:r>
          </a:p>
          <a:p>
            <a:pPr lvl="1">
              <a:lnSpc>
                <a:spcPct val="90000"/>
              </a:lnSpc>
            </a:pPr>
            <a:r>
              <a:rPr lang="en-US"/>
              <a:t> study of the _</a:t>
            </a:r>
          </a:p>
          <a:p>
            <a:pPr>
              <a:lnSpc>
                <a:spcPct val="90000"/>
              </a:lnSpc>
            </a:pPr>
            <a:r>
              <a:rPr lang="en-US"/>
              <a:t>Histology </a:t>
            </a:r>
          </a:p>
          <a:p>
            <a:pPr lvl="1">
              <a:lnSpc>
                <a:spcPct val="90000"/>
              </a:lnSpc>
            </a:pPr>
            <a:r>
              <a:rPr lang="en-US"/>
              <a:t> study of _</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Physiology</a:t>
            </a:r>
          </a:p>
        </p:txBody>
      </p:sp>
      <p:sp>
        <p:nvSpPr>
          <p:cNvPr id="9219" name="Rectangle 3"/>
          <p:cNvSpPr>
            <a:spLocks noGrp="1" noChangeArrowheads="1"/>
          </p:cNvSpPr>
          <p:nvPr>
            <p:ph type="body" idx="1"/>
          </p:nvPr>
        </p:nvSpPr>
        <p:spPr>
          <a:xfrm>
            <a:off x="457200" y="1600200"/>
            <a:ext cx="8229600" cy="4876800"/>
          </a:xfrm>
        </p:spPr>
        <p:txBody>
          <a:bodyPr/>
          <a:lstStyle/>
          <a:p>
            <a:r>
              <a:rPr lang="en-US"/>
              <a:t>Focuses on </a:t>
            </a:r>
          </a:p>
          <a:p>
            <a:pPr lvl="1"/>
            <a:r>
              <a:rPr lang="en-US"/>
              <a:t>operation of _</a:t>
            </a:r>
          </a:p>
          <a:p>
            <a:pPr lvl="1"/>
            <a:r>
              <a:rPr lang="en-US"/>
              <a:t>the functions of the body, often at the cellular or molecular level</a:t>
            </a:r>
          </a:p>
          <a:p>
            <a:pPr lvl="2"/>
            <a:r>
              <a:rPr lang="en-US" sz="2800"/>
              <a:t>Renal </a:t>
            </a:r>
          </a:p>
          <a:p>
            <a:pPr lvl="3"/>
            <a:r>
              <a:rPr lang="en-US" sz="2400"/>
              <a:t> </a:t>
            </a:r>
          </a:p>
          <a:p>
            <a:pPr lvl="2"/>
            <a:r>
              <a:rPr lang="en-US" sz="2800"/>
              <a:t>Cardiovascular </a:t>
            </a:r>
          </a:p>
          <a:p>
            <a:pPr lvl="3"/>
            <a:r>
              <a:rPr lang="en-US" sz="2400"/>
              <a:t>operation of the _</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Levels of Structural Organization</a:t>
            </a:r>
          </a:p>
        </p:txBody>
      </p:sp>
      <p:sp>
        <p:nvSpPr>
          <p:cNvPr id="12291" name="Rectangle 3"/>
          <p:cNvSpPr>
            <a:spLocks noGrp="1" noChangeArrowheads="1"/>
          </p:cNvSpPr>
          <p:nvPr>
            <p:ph type="body" idx="1"/>
          </p:nvPr>
        </p:nvSpPr>
        <p:spPr/>
        <p:txBody>
          <a:bodyPr/>
          <a:lstStyle/>
          <a:p>
            <a:endParaRPr lang="en-US"/>
          </a:p>
          <a:p>
            <a:r>
              <a:rPr lang="en-US"/>
              <a:t>Chemical </a:t>
            </a:r>
          </a:p>
          <a:p>
            <a:pPr lvl="1"/>
            <a:r>
              <a:rPr lang="en-US"/>
              <a:t> _____________________ combined to form molecules</a:t>
            </a:r>
          </a:p>
          <a:p>
            <a:r>
              <a:rPr lang="en-US"/>
              <a:t>  </a:t>
            </a:r>
          </a:p>
          <a:p>
            <a:pPr lvl="1"/>
            <a:r>
              <a:rPr lang="en-US"/>
              <a:t> cells are made of molecules</a:t>
            </a:r>
          </a:p>
          <a:p>
            <a:r>
              <a:rPr lang="en-US"/>
              <a:t>Tissue </a:t>
            </a:r>
          </a:p>
          <a:p>
            <a:pPr lvl="1"/>
            <a:r>
              <a:rPr lang="en-US"/>
              <a:t> consists of similar _</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Levels of Structural Organization</a:t>
            </a:r>
          </a:p>
        </p:txBody>
      </p:sp>
      <p:sp>
        <p:nvSpPr>
          <p:cNvPr id="83971" name="Rectangle 3"/>
          <p:cNvSpPr>
            <a:spLocks noGrp="1" noChangeArrowheads="1"/>
          </p:cNvSpPr>
          <p:nvPr>
            <p:ph type="body" idx="1"/>
          </p:nvPr>
        </p:nvSpPr>
        <p:spPr/>
        <p:txBody>
          <a:bodyPr/>
          <a:lstStyle/>
          <a:p>
            <a:r>
              <a:rPr lang="en-US"/>
              <a:t>Organ </a:t>
            </a:r>
          </a:p>
          <a:p>
            <a:pPr lvl="1"/>
            <a:r>
              <a:rPr lang="en-US"/>
              <a:t> made up of _</a:t>
            </a:r>
          </a:p>
          <a:p>
            <a:r>
              <a:rPr lang="en-US"/>
              <a:t>  </a:t>
            </a:r>
          </a:p>
          <a:p>
            <a:pPr lvl="1"/>
            <a:r>
              <a:rPr lang="en-US"/>
              <a:t>consists of different organs that work closely together</a:t>
            </a:r>
          </a:p>
          <a:p>
            <a:r>
              <a:rPr lang="en-US"/>
              <a:t>Organismal </a:t>
            </a:r>
          </a:p>
          <a:p>
            <a:pPr lvl="1"/>
            <a:r>
              <a:rPr lang="en-US"/>
              <a:t>made up of the _</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Introduction</a:t>
            </a:r>
          </a:p>
        </p:txBody>
      </p:sp>
      <p:sp>
        <p:nvSpPr>
          <p:cNvPr id="70659" name="Rectangle 3"/>
          <p:cNvSpPr>
            <a:spLocks noGrp="1" noChangeArrowheads="1"/>
          </p:cNvSpPr>
          <p:nvPr>
            <p:ph type="body" idx="1"/>
          </p:nvPr>
        </p:nvSpPr>
        <p:spPr>
          <a:xfrm>
            <a:off x="457200" y="1600200"/>
            <a:ext cx="8229600" cy="4724400"/>
          </a:xfrm>
        </p:spPr>
        <p:txBody>
          <a:bodyPr/>
          <a:lstStyle/>
          <a:p>
            <a:pPr>
              <a:lnSpc>
                <a:spcPct val="90000"/>
              </a:lnSpc>
            </a:pPr>
            <a:r>
              <a:rPr lang="en-US" dirty="0"/>
              <a:t>Dr. </a:t>
            </a:r>
            <a:r>
              <a:rPr lang="en-US" dirty="0" err="1"/>
              <a:t>Wargo</a:t>
            </a:r>
            <a:endParaRPr lang="en-US" dirty="0"/>
          </a:p>
          <a:p>
            <a:pPr lvl="2">
              <a:lnSpc>
                <a:spcPct val="90000"/>
              </a:lnSpc>
            </a:pPr>
            <a:r>
              <a:rPr lang="en-US" dirty="0">
                <a:hlinkClick r:id="rId2"/>
              </a:rPr>
              <a:t>bawargo@ilstu.edu</a:t>
            </a:r>
            <a:endParaRPr lang="en-US" dirty="0"/>
          </a:p>
          <a:p>
            <a:pPr lvl="2">
              <a:lnSpc>
                <a:spcPct val="90000"/>
              </a:lnSpc>
            </a:pPr>
            <a:r>
              <a:rPr lang="en-US" dirty="0"/>
              <a:t>Office hours:</a:t>
            </a:r>
          </a:p>
          <a:p>
            <a:pPr lvl="2">
              <a:lnSpc>
                <a:spcPct val="90000"/>
              </a:lnSpc>
            </a:pPr>
            <a:r>
              <a:rPr lang="en-US" dirty="0"/>
              <a:t>Class Website:  </a:t>
            </a:r>
            <a:r>
              <a:rPr lang="en-US" dirty="0">
                <a:hlinkClick r:id="rId3"/>
              </a:rPr>
              <a:t>http://www.bio.ilstu.edu/bawargo</a:t>
            </a:r>
            <a:endParaRPr lang="en-US" dirty="0"/>
          </a:p>
          <a:p>
            <a:pPr lvl="3">
              <a:lnSpc>
                <a:spcPct val="90000"/>
              </a:lnSpc>
            </a:pPr>
            <a:r>
              <a:rPr lang="en-US" dirty="0"/>
              <a:t>This website is an integral part of class.  You will find lecture notes here as well as announcements.  </a:t>
            </a:r>
          </a:p>
          <a:p>
            <a:pPr lvl="2">
              <a:lnSpc>
                <a:spcPct val="90000"/>
              </a:lnSpc>
            </a:pPr>
            <a:r>
              <a:rPr lang="en-US" dirty="0"/>
              <a:t>Background</a:t>
            </a:r>
          </a:p>
          <a:p>
            <a:pPr lvl="3">
              <a:lnSpc>
                <a:spcPct val="90000"/>
              </a:lnSpc>
            </a:pPr>
            <a:r>
              <a:rPr lang="en-US" dirty="0"/>
              <a:t>Graduated from ISU 1994</a:t>
            </a:r>
          </a:p>
          <a:p>
            <a:pPr lvl="4">
              <a:lnSpc>
                <a:spcPct val="90000"/>
              </a:lnSpc>
            </a:pPr>
            <a:r>
              <a:rPr lang="en-US" dirty="0"/>
              <a:t>Major:  Biology</a:t>
            </a:r>
          </a:p>
          <a:p>
            <a:pPr lvl="3">
              <a:lnSpc>
                <a:spcPct val="90000"/>
              </a:lnSpc>
            </a:pPr>
            <a:r>
              <a:rPr lang="en-US" dirty="0"/>
              <a:t>Graduated from National College of Chiropractic 1997</a:t>
            </a:r>
          </a:p>
          <a:p>
            <a:pPr lvl="4">
              <a:lnSpc>
                <a:spcPct val="90000"/>
              </a:lnSpc>
            </a:pPr>
            <a:r>
              <a:rPr lang="en-US" dirty="0"/>
              <a:t>B.S. in Human Biology</a:t>
            </a:r>
          </a:p>
          <a:p>
            <a:pPr lvl="4">
              <a:lnSpc>
                <a:spcPct val="90000"/>
              </a:lnSpc>
            </a:pPr>
            <a:r>
              <a:rPr lang="en-US" dirty="0"/>
              <a:t>Doctorate for Chiropractic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Integumentary System</a:t>
            </a:r>
          </a:p>
        </p:txBody>
      </p:sp>
      <p:sp>
        <p:nvSpPr>
          <p:cNvPr id="20483" name="Rectangle 3"/>
          <p:cNvSpPr>
            <a:spLocks noGrp="1" noChangeArrowheads="1"/>
          </p:cNvSpPr>
          <p:nvPr>
            <p:ph type="body" idx="1"/>
          </p:nvPr>
        </p:nvSpPr>
        <p:spPr>
          <a:xfrm>
            <a:off x="457200" y="1600200"/>
            <a:ext cx="7848600" cy="4953000"/>
          </a:xfrm>
        </p:spPr>
        <p:txBody>
          <a:bodyPr/>
          <a:lstStyle/>
          <a:p>
            <a:r>
              <a:rPr lang="en-US"/>
              <a:t> </a:t>
            </a:r>
          </a:p>
          <a:p>
            <a:r>
              <a:rPr lang="en-US"/>
              <a:t>skin, _________________________, oil glands, _</a:t>
            </a:r>
          </a:p>
          <a:p>
            <a:endParaRPr lang="en-US"/>
          </a:p>
          <a:p>
            <a:r>
              <a:rPr lang="en-US"/>
              <a:t>Protects deep tissues from injury and _</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Skeletal System</a:t>
            </a:r>
          </a:p>
        </p:txBody>
      </p:sp>
      <p:sp>
        <p:nvSpPr>
          <p:cNvPr id="21507" name="Rectangle 3"/>
          <p:cNvSpPr>
            <a:spLocks noGrp="1" noChangeArrowheads="1"/>
          </p:cNvSpPr>
          <p:nvPr>
            <p:ph type="body" idx="1"/>
          </p:nvPr>
        </p:nvSpPr>
        <p:spPr>
          <a:xfrm>
            <a:off x="457200" y="1600200"/>
            <a:ext cx="8077200" cy="4953000"/>
          </a:xfrm>
        </p:spPr>
        <p:txBody>
          <a:bodyPr/>
          <a:lstStyle/>
          <a:p>
            <a:pPr>
              <a:lnSpc>
                <a:spcPct val="90000"/>
              </a:lnSpc>
            </a:pPr>
            <a:r>
              <a:rPr lang="en-US"/>
              <a:t>Composed of _</a:t>
            </a:r>
          </a:p>
          <a:p>
            <a:pPr>
              <a:lnSpc>
                <a:spcPct val="90000"/>
              </a:lnSpc>
            </a:pPr>
            <a:endParaRPr lang="en-US"/>
          </a:p>
          <a:p>
            <a:pPr>
              <a:lnSpc>
                <a:spcPct val="90000"/>
              </a:lnSpc>
            </a:pPr>
            <a:endParaRPr lang="en-US"/>
          </a:p>
          <a:p>
            <a:pPr>
              <a:lnSpc>
                <a:spcPct val="90000"/>
              </a:lnSpc>
            </a:pPr>
            <a:r>
              <a:rPr lang="en-US"/>
              <a:t>____________________________ body organs</a:t>
            </a:r>
          </a:p>
          <a:p>
            <a:pPr>
              <a:lnSpc>
                <a:spcPct val="90000"/>
              </a:lnSpc>
            </a:pPr>
            <a:r>
              <a:rPr lang="en-US"/>
              <a:t>Provides the _____________________ for muscles</a:t>
            </a:r>
          </a:p>
          <a:p>
            <a:pPr>
              <a:lnSpc>
                <a:spcPct val="90000"/>
              </a:lnSpc>
            </a:pPr>
            <a:r>
              <a:rPr lang="en-US"/>
              <a:t>Site of blood cell formation</a:t>
            </a:r>
          </a:p>
          <a:p>
            <a:pPr>
              <a:lnSpc>
                <a:spcPct val="90000"/>
              </a:lnSpc>
            </a:pPr>
            <a:r>
              <a:rPr lang="en-US"/>
              <a:t>Stores minerals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Muscular System</a:t>
            </a:r>
          </a:p>
        </p:txBody>
      </p:sp>
      <p:sp>
        <p:nvSpPr>
          <p:cNvPr id="22531" name="Rectangle 3"/>
          <p:cNvSpPr>
            <a:spLocks noGrp="1" noChangeArrowheads="1"/>
          </p:cNvSpPr>
          <p:nvPr>
            <p:ph type="body" idx="1"/>
          </p:nvPr>
        </p:nvSpPr>
        <p:spPr>
          <a:xfrm>
            <a:off x="457200" y="1600200"/>
            <a:ext cx="8153400" cy="4953000"/>
          </a:xfrm>
        </p:spPr>
        <p:txBody>
          <a:bodyPr/>
          <a:lstStyle/>
          <a:p>
            <a:r>
              <a:rPr lang="en-US"/>
              <a:t>Composed of _</a:t>
            </a:r>
          </a:p>
          <a:p>
            <a:endParaRPr lang="en-US"/>
          </a:p>
          <a:p>
            <a:r>
              <a:rPr lang="en-US"/>
              <a:t>Allows manipulation of the environment, locomotion, and facial expression</a:t>
            </a:r>
          </a:p>
          <a:p>
            <a:endParaRPr lang="en-US"/>
          </a:p>
          <a:p>
            <a:r>
              <a:rPr lang="en-US"/>
              <a:t> </a:t>
            </a:r>
          </a:p>
          <a:p>
            <a:endParaRPr lang="en-US"/>
          </a:p>
          <a:p>
            <a:r>
              <a:rPr lang="en-US"/>
              <a:t>Produces _</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Nervous System</a:t>
            </a:r>
          </a:p>
        </p:txBody>
      </p:sp>
      <p:sp>
        <p:nvSpPr>
          <p:cNvPr id="23555" name="Rectangle 3"/>
          <p:cNvSpPr>
            <a:spLocks noGrp="1" noChangeArrowheads="1"/>
          </p:cNvSpPr>
          <p:nvPr>
            <p:ph type="body" idx="1"/>
          </p:nvPr>
        </p:nvSpPr>
        <p:spPr>
          <a:xfrm>
            <a:off x="457200" y="1600200"/>
            <a:ext cx="7924800" cy="4953000"/>
          </a:xfrm>
        </p:spPr>
        <p:txBody>
          <a:bodyPr/>
          <a:lstStyle/>
          <a:p>
            <a:r>
              <a:rPr lang="en-US"/>
              <a:t>Composed of the _</a:t>
            </a:r>
          </a:p>
          <a:p>
            <a:endParaRPr lang="en-US"/>
          </a:p>
          <a:p>
            <a:r>
              <a:rPr lang="en-US"/>
              <a:t>Is the fast-acting control system of the body</a:t>
            </a:r>
          </a:p>
          <a:p>
            <a:endParaRPr lang="en-US"/>
          </a:p>
          <a:p>
            <a:r>
              <a:rPr lang="en-US"/>
              <a:t>Responds to _________________ by activating _</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Cardiovascular System</a:t>
            </a:r>
          </a:p>
        </p:txBody>
      </p:sp>
      <p:sp>
        <p:nvSpPr>
          <p:cNvPr id="24579" name="Rectangle 3"/>
          <p:cNvSpPr>
            <a:spLocks noGrp="1" noChangeArrowheads="1"/>
          </p:cNvSpPr>
          <p:nvPr>
            <p:ph type="body" idx="1"/>
          </p:nvPr>
        </p:nvSpPr>
        <p:spPr>
          <a:xfrm>
            <a:off x="457200" y="1600200"/>
            <a:ext cx="7848600" cy="4953000"/>
          </a:xfrm>
        </p:spPr>
        <p:txBody>
          <a:bodyPr/>
          <a:lstStyle/>
          <a:p>
            <a:r>
              <a:rPr lang="en-US"/>
              <a:t>Composed of the _</a:t>
            </a:r>
          </a:p>
          <a:p>
            <a:endParaRPr lang="en-US"/>
          </a:p>
          <a:p>
            <a:r>
              <a:rPr lang="en-US"/>
              <a:t>The heart pumps blood</a:t>
            </a:r>
          </a:p>
          <a:p>
            <a:endParaRPr lang="en-US"/>
          </a:p>
          <a:p>
            <a:r>
              <a:rPr lang="en-US"/>
              <a:t>The blood vessels ______________________________ throughout the body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Lymphatic System</a:t>
            </a:r>
          </a:p>
        </p:txBody>
      </p:sp>
      <p:sp>
        <p:nvSpPr>
          <p:cNvPr id="25603" name="Rectangle 3"/>
          <p:cNvSpPr>
            <a:spLocks noGrp="1" noChangeArrowheads="1"/>
          </p:cNvSpPr>
          <p:nvPr>
            <p:ph type="body" idx="1"/>
          </p:nvPr>
        </p:nvSpPr>
        <p:spPr>
          <a:xfrm>
            <a:off x="298450" y="1371600"/>
            <a:ext cx="8388350" cy="5154613"/>
          </a:xfrm>
        </p:spPr>
        <p:txBody>
          <a:bodyPr/>
          <a:lstStyle/>
          <a:p>
            <a:r>
              <a:rPr lang="en-US"/>
              <a:t>Composed of ____________________, thymus, __________________, lymph nodes, and lymphatic vessels</a:t>
            </a:r>
          </a:p>
          <a:p>
            <a:r>
              <a:rPr lang="en-US"/>
              <a:t>Picks up ___________________________ and returns it to blood</a:t>
            </a:r>
          </a:p>
          <a:p>
            <a:r>
              <a:rPr lang="en-US"/>
              <a:t>Disposes of _______________________ in the lymphatic stream</a:t>
            </a:r>
          </a:p>
          <a:p>
            <a:r>
              <a:rPr lang="en-US"/>
              <a:t>Houses ____________________________ involved with _</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Respiratory System</a:t>
            </a:r>
          </a:p>
        </p:txBody>
      </p:sp>
      <p:sp>
        <p:nvSpPr>
          <p:cNvPr id="26627" name="Rectangle 3"/>
          <p:cNvSpPr>
            <a:spLocks noGrp="1" noChangeArrowheads="1"/>
          </p:cNvSpPr>
          <p:nvPr>
            <p:ph type="body" idx="1"/>
          </p:nvPr>
        </p:nvSpPr>
        <p:spPr/>
        <p:txBody>
          <a:bodyPr/>
          <a:lstStyle/>
          <a:p>
            <a:r>
              <a:rPr lang="en-US"/>
              <a:t>Composed of the nasal cavity, pharynx, trachea, bronchi, and lungs</a:t>
            </a:r>
          </a:p>
          <a:p>
            <a:endParaRPr lang="en-US"/>
          </a:p>
          <a:p>
            <a:r>
              <a:rPr lang="en-US"/>
              <a:t>Keeps blood _____________________________ and removes _</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Digestive System</a:t>
            </a:r>
          </a:p>
        </p:txBody>
      </p:sp>
      <p:sp>
        <p:nvSpPr>
          <p:cNvPr id="27651" name="Rectangle 3"/>
          <p:cNvSpPr>
            <a:spLocks noGrp="1" noChangeArrowheads="1"/>
          </p:cNvSpPr>
          <p:nvPr>
            <p:ph type="body" idx="1"/>
          </p:nvPr>
        </p:nvSpPr>
        <p:spPr/>
        <p:txBody>
          <a:bodyPr/>
          <a:lstStyle/>
          <a:p>
            <a:pPr>
              <a:lnSpc>
                <a:spcPct val="90000"/>
              </a:lnSpc>
            </a:pPr>
            <a:r>
              <a:rPr lang="en-US"/>
              <a:t>Composed of the ________________, esophagus, stomach, _________________________ , large intestine, ________________, anus, and _</a:t>
            </a:r>
          </a:p>
          <a:p>
            <a:pPr>
              <a:lnSpc>
                <a:spcPct val="90000"/>
              </a:lnSpc>
            </a:pPr>
            <a:endParaRPr lang="en-US"/>
          </a:p>
          <a:p>
            <a:pPr>
              <a:lnSpc>
                <a:spcPct val="90000"/>
              </a:lnSpc>
            </a:pPr>
            <a:r>
              <a:rPr lang="en-US"/>
              <a:t>_____________________________ into absorbable units that enter the blood</a:t>
            </a:r>
          </a:p>
          <a:p>
            <a:pPr>
              <a:lnSpc>
                <a:spcPct val="90000"/>
              </a:lnSpc>
            </a:pPr>
            <a:endParaRPr lang="en-US"/>
          </a:p>
          <a:p>
            <a:pPr>
              <a:lnSpc>
                <a:spcPct val="90000"/>
              </a:lnSpc>
            </a:pPr>
            <a:r>
              <a:rPr lang="en-US"/>
              <a:t>_________________________indigestible foodstuffs as feces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Urinary System</a:t>
            </a:r>
          </a:p>
        </p:txBody>
      </p:sp>
      <p:sp>
        <p:nvSpPr>
          <p:cNvPr id="28675" name="Rectangle 3"/>
          <p:cNvSpPr>
            <a:spLocks noGrp="1" noChangeArrowheads="1"/>
          </p:cNvSpPr>
          <p:nvPr>
            <p:ph type="body" idx="1"/>
          </p:nvPr>
        </p:nvSpPr>
        <p:spPr/>
        <p:txBody>
          <a:bodyPr/>
          <a:lstStyle/>
          <a:p>
            <a:r>
              <a:rPr lang="en-US"/>
              <a:t>Composed of kidneys, ureters, urinary bladder, and urethra</a:t>
            </a:r>
          </a:p>
          <a:p>
            <a:endParaRPr lang="en-US"/>
          </a:p>
          <a:p>
            <a:r>
              <a:rPr lang="en-US"/>
              <a:t>Eliminates _________________________ from the body</a:t>
            </a:r>
          </a:p>
          <a:p>
            <a:endParaRPr lang="en-US"/>
          </a:p>
          <a:p>
            <a:r>
              <a:rPr lang="en-US"/>
              <a:t>Regulates water, ___________________, and ________________________ of the blood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Male Reproductive System</a:t>
            </a:r>
          </a:p>
        </p:txBody>
      </p:sp>
      <p:sp>
        <p:nvSpPr>
          <p:cNvPr id="29699" name="Rectangle 3"/>
          <p:cNvSpPr>
            <a:spLocks noGrp="1" noChangeArrowheads="1"/>
          </p:cNvSpPr>
          <p:nvPr>
            <p:ph type="body" idx="1"/>
          </p:nvPr>
        </p:nvSpPr>
        <p:spPr>
          <a:xfrm>
            <a:off x="298450" y="1295400"/>
            <a:ext cx="8388350" cy="5165725"/>
          </a:xfrm>
        </p:spPr>
        <p:txBody>
          <a:bodyPr/>
          <a:lstStyle/>
          <a:p>
            <a:r>
              <a:rPr lang="en-US"/>
              <a:t>Composed of ___________________, penis, testes, _________________, and ductus deferens</a:t>
            </a:r>
          </a:p>
          <a:p>
            <a:r>
              <a:rPr lang="en-US"/>
              <a:t>Main function is the _</a:t>
            </a:r>
          </a:p>
          <a:p>
            <a:endParaRPr lang="en-US"/>
          </a:p>
          <a:p>
            <a:r>
              <a:rPr lang="en-US"/>
              <a:t>Testes produce sperm and male sex hormones</a:t>
            </a:r>
          </a:p>
          <a:p>
            <a:endParaRPr lang="en-US"/>
          </a:p>
          <a:p>
            <a:r>
              <a:rPr lang="en-US"/>
              <a:t>Ducts and glands _</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Introduction</a:t>
            </a:r>
          </a:p>
        </p:txBody>
      </p:sp>
      <p:sp>
        <p:nvSpPr>
          <p:cNvPr id="71683" name="Rectangle 3"/>
          <p:cNvSpPr>
            <a:spLocks noGrp="1" noChangeArrowheads="1"/>
          </p:cNvSpPr>
          <p:nvPr>
            <p:ph type="body" idx="1"/>
          </p:nvPr>
        </p:nvSpPr>
        <p:spPr>
          <a:xfrm>
            <a:off x="457200" y="1600200"/>
            <a:ext cx="8229600" cy="4724400"/>
          </a:xfrm>
        </p:spPr>
        <p:txBody>
          <a:bodyPr/>
          <a:lstStyle/>
          <a:p>
            <a:pPr>
              <a:lnSpc>
                <a:spcPct val="90000"/>
              </a:lnSpc>
            </a:pPr>
            <a:r>
              <a:rPr lang="en-US" dirty="0"/>
              <a:t>Syllabus</a:t>
            </a:r>
          </a:p>
          <a:p>
            <a:pPr>
              <a:lnSpc>
                <a:spcPct val="90000"/>
              </a:lnSpc>
            </a:pPr>
            <a:r>
              <a:rPr lang="en-US" dirty="0"/>
              <a:t>Exams</a:t>
            </a:r>
          </a:p>
          <a:p>
            <a:pPr lvl="1">
              <a:lnSpc>
                <a:spcPct val="90000"/>
              </a:lnSpc>
            </a:pPr>
            <a:r>
              <a:rPr lang="en-US" dirty="0" smtClean="0"/>
              <a:t>Six semester </a:t>
            </a:r>
            <a:r>
              <a:rPr lang="en-US" dirty="0"/>
              <a:t>exams worth 100 points</a:t>
            </a:r>
          </a:p>
          <a:p>
            <a:pPr lvl="2">
              <a:lnSpc>
                <a:spcPct val="90000"/>
              </a:lnSpc>
            </a:pPr>
            <a:r>
              <a:rPr lang="en-US" dirty="0"/>
              <a:t>From exams 1-5, your lowest exam will be dropped.  Exam six is not available for dropping</a:t>
            </a:r>
          </a:p>
          <a:p>
            <a:pPr lvl="2">
              <a:lnSpc>
                <a:spcPct val="90000"/>
              </a:lnSpc>
            </a:pPr>
            <a:r>
              <a:rPr lang="en-US" dirty="0"/>
              <a:t>No make up exams</a:t>
            </a:r>
          </a:p>
          <a:p>
            <a:pPr>
              <a:lnSpc>
                <a:spcPct val="90000"/>
              </a:lnSpc>
            </a:pPr>
            <a:r>
              <a:rPr lang="en-US" dirty="0"/>
              <a:t>Grading</a:t>
            </a:r>
          </a:p>
          <a:p>
            <a:pPr lvl="2">
              <a:lnSpc>
                <a:spcPct val="90000"/>
              </a:lnSpc>
            </a:pPr>
            <a:r>
              <a:rPr lang="en-US" dirty="0" smtClean="0"/>
              <a:t>90</a:t>
            </a:r>
            <a:r>
              <a:rPr lang="en-US" dirty="0"/>
              <a:t>% A; 80% B etc</a:t>
            </a:r>
          </a:p>
          <a:p>
            <a:pPr lvl="2">
              <a:lnSpc>
                <a:spcPct val="90000"/>
              </a:lnSpc>
            </a:pPr>
            <a:r>
              <a:rPr lang="en-US" dirty="0"/>
              <a:t>Because there is extra credit built into your exams, an 89 is a B, a 79 is a C, etc.</a:t>
            </a:r>
            <a:r>
              <a:rPr lang="en-US" sz="2800" dirty="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Female Reproductive System</a:t>
            </a:r>
          </a:p>
        </p:txBody>
      </p:sp>
      <p:sp>
        <p:nvSpPr>
          <p:cNvPr id="30723" name="Rectangle 3"/>
          <p:cNvSpPr>
            <a:spLocks noGrp="1" noChangeArrowheads="1"/>
          </p:cNvSpPr>
          <p:nvPr>
            <p:ph type="body" idx="1"/>
          </p:nvPr>
        </p:nvSpPr>
        <p:spPr/>
        <p:txBody>
          <a:bodyPr/>
          <a:lstStyle/>
          <a:p>
            <a:pPr>
              <a:lnSpc>
                <a:spcPct val="90000"/>
              </a:lnSpc>
            </a:pPr>
            <a:r>
              <a:rPr lang="en-US" sz="2800"/>
              <a:t>Composed of _____________________, ovaries, _________________________, uterus, and _</a:t>
            </a:r>
          </a:p>
          <a:p>
            <a:pPr>
              <a:lnSpc>
                <a:spcPct val="90000"/>
              </a:lnSpc>
            </a:pPr>
            <a:r>
              <a:rPr lang="en-US" sz="2800"/>
              <a:t>Main function is the _</a:t>
            </a:r>
          </a:p>
          <a:p>
            <a:pPr>
              <a:lnSpc>
                <a:spcPct val="90000"/>
              </a:lnSpc>
            </a:pPr>
            <a:r>
              <a:rPr lang="en-US" sz="2800"/>
              <a:t>Ovaries produce eggs and female sex hormones</a:t>
            </a:r>
          </a:p>
          <a:p>
            <a:pPr>
              <a:lnSpc>
                <a:spcPct val="90000"/>
              </a:lnSpc>
            </a:pPr>
            <a:endParaRPr lang="en-US" sz="2800"/>
          </a:p>
          <a:p>
            <a:pPr>
              <a:lnSpc>
                <a:spcPct val="90000"/>
              </a:lnSpc>
            </a:pPr>
            <a:r>
              <a:rPr lang="en-US" sz="2800"/>
              <a:t>Remaining structures serve as sites for fertilization and development of the fetus</a:t>
            </a:r>
          </a:p>
          <a:p>
            <a:pPr>
              <a:lnSpc>
                <a:spcPct val="90000"/>
              </a:lnSpc>
            </a:pPr>
            <a:endParaRPr lang="en-US" sz="2800"/>
          </a:p>
          <a:p>
            <a:pPr>
              <a:lnSpc>
                <a:spcPct val="90000"/>
              </a:lnSpc>
            </a:pPr>
            <a:r>
              <a:rPr lang="en-US" sz="2800"/>
              <a:t>_________________________________ produce milk to nourish the newborn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Organ Systems Interrelationships</a:t>
            </a:r>
          </a:p>
        </p:txBody>
      </p:sp>
      <p:sp>
        <p:nvSpPr>
          <p:cNvPr id="31747" name="Rectangle 3"/>
          <p:cNvSpPr>
            <a:spLocks noGrp="1" noChangeArrowheads="1"/>
          </p:cNvSpPr>
          <p:nvPr>
            <p:ph type="body" idx="1"/>
          </p:nvPr>
        </p:nvSpPr>
        <p:spPr/>
        <p:txBody>
          <a:bodyPr/>
          <a:lstStyle/>
          <a:p>
            <a:r>
              <a:rPr lang="en-US"/>
              <a:t>The integumentary system __________________________ the body from the external environment</a:t>
            </a:r>
          </a:p>
          <a:p>
            <a:endParaRPr lang="en-US"/>
          </a:p>
          <a:p>
            <a:r>
              <a:rPr lang="en-US"/>
              <a:t>Digestive and respiratory systems, in contact with the external environment, _</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28600"/>
            <a:ext cx="8229600" cy="660400"/>
          </a:xfrm>
        </p:spPr>
        <p:txBody>
          <a:bodyPr/>
          <a:lstStyle/>
          <a:p>
            <a:r>
              <a:rPr lang="en-US" sz="3600"/>
              <a:t>Organ Systems Interrelationships</a:t>
            </a:r>
          </a:p>
        </p:txBody>
      </p:sp>
      <p:sp>
        <p:nvSpPr>
          <p:cNvPr id="32771" name="Rectangle 3"/>
          <p:cNvSpPr>
            <a:spLocks noGrp="1" noChangeArrowheads="1"/>
          </p:cNvSpPr>
          <p:nvPr>
            <p:ph type="body" idx="1"/>
          </p:nvPr>
        </p:nvSpPr>
        <p:spPr>
          <a:xfrm>
            <a:off x="457200" y="1600200"/>
            <a:ext cx="7620000" cy="4953000"/>
          </a:xfrm>
        </p:spPr>
        <p:txBody>
          <a:bodyPr/>
          <a:lstStyle/>
          <a:p>
            <a:r>
              <a:rPr lang="en-US" dirty="0"/>
              <a:t>Nutrients and oxygen are distributed _</a:t>
            </a:r>
          </a:p>
          <a:p>
            <a:endParaRPr lang="en-US" dirty="0"/>
          </a:p>
          <a:p>
            <a:endParaRPr lang="en-US" dirty="0"/>
          </a:p>
          <a:p>
            <a:r>
              <a:rPr lang="en-US" dirty="0"/>
              <a:t>Metabolic wastes are eliminated _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660400"/>
          </a:xfrm>
        </p:spPr>
        <p:txBody>
          <a:bodyPr/>
          <a:lstStyle/>
          <a:p>
            <a:r>
              <a:rPr lang="en-US" sz="3600"/>
              <a:t>Necessary Life Functions</a:t>
            </a:r>
          </a:p>
        </p:txBody>
      </p:sp>
      <p:sp>
        <p:nvSpPr>
          <p:cNvPr id="34819" name="Rectangle 3"/>
          <p:cNvSpPr>
            <a:spLocks noGrp="1" noChangeArrowheads="1"/>
          </p:cNvSpPr>
          <p:nvPr>
            <p:ph type="body" idx="1"/>
          </p:nvPr>
        </p:nvSpPr>
        <p:spPr>
          <a:xfrm>
            <a:off x="298450" y="1600200"/>
            <a:ext cx="8270875" cy="4906963"/>
          </a:xfrm>
        </p:spPr>
        <p:txBody>
          <a:bodyPr/>
          <a:lstStyle/>
          <a:p>
            <a:r>
              <a:rPr lang="en-US"/>
              <a:t>Maintaining _	</a:t>
            </a:r>
          </a:p>
          <a:p>
            <a:pPr lvl="1"/>
            <a:r>
              <a:rPr lang="en-US"/>
              <a:t> </a:t>
            </a:r>
            <a:r>
              <a:rPr lang="en-US" sz="3200"/>
              <a:t>the internal environment remains distinct from the external environment</a:t>
            </a:r>
          </a:p>
          <a:p>
            <a:pPr lvl="1"/>
            <a:r>
              <a:rPr lang="en-US" sz="3200"/>
              <a:t>Cellular level </a:t>
            </a:r>
          </a:p>
          <a:p>
            <a:pPr lvl="2"/>
            <a:r>
              <a:rPr lang="en-US" sz="2800"/>
              <a:t>accomplished by _</a:t>
            </a:r>
          </a:p>
          <a:p>
            <a:pPr lvl="1"/>
            <a:r>
              <a:rPr lang="en-US" sz="3200"/>
              <a:t>Organismal level </a:t>
            </a:r>
          </a:p>
          <a:p>
            <a:pPr lvl="2"/>
            <a:r>
              <a:rPr lang="en-US" sz="2800"/>
              <a:t>accomplished by the _</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Necessary Life Functions</a:t>
            </a:r>
          </a:p>
        </p:txBody>
      </p:sp>
      <p:sp>
        <p:nvSpPr>
          <p:cNvPr id="35843" name="Rectangle 3"/>
          <p:cNvSpPr>
            <a:spLocks noGrp="1" noChangeArrowheads="1"/>
          </p:cNvSpPr>
          <p:nvPr>
            <p:ph type="body" idx="1"/>
          </p:nvPr>
        </p:nvSpPr>
        <p:spPr>
          <a:xfrm>
            <a:off x="298450" y="1371600"/>
            <a:ext cx="8270875" cy="5135563"/>
          </a:xfrm>
        </p:spPr>
        <p:txBody>
          <a:bodyPr/>
          <a:lstStyle/>
          <a:p>
            <a:r>
              <a:rPr lang="en-US"/>
              <a:t>Movement </a:t>
            </a:r>
          </a:p>
          <a:p>
            <a:pPr lvl="1"/>
            <a:r>
              <a:rPr lang="en-US"/>
              <a:t> </a:t>
            </a:r>
          </a:p>
          <a:p>
            <a:endParaRPr lang="en-US"/>
          </a:p>
          <a:p>
            <a:r>
              <a:rPr lang="en-US"/>
              <a:t>Responsiveness </a:t>
            </a:r>
          </a:p>
          <a:p>
            <a:pPr lvl="1"/>
            <a:r>
              <a:rPr lang="en-US"/>
              <a:t>ability to sense changes in the environment and respond to them</a:t>
            </a:r>
          </a:p>
          <a:p>
            <a:endParaRPr lang="en-US"/>
          </a:p>
          <a:p>
            <a:r>
              <a:rPr lang="en-US"/>
              <a:t> </a:t>
            </a:r>
          </a:p>
          <a:p>
            <a:pPr lvl="1"/>
            <a:r>
              <a:rPr lang="en-US"/>
              <a:t>breakdown of ingested foodstuffs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Necessary Life Functions</a:t>
            </a:r>
          </a:p>
        </p:txBody>
      </p:sp>
      <p:sp>
        <p:nvSpPr>
          <p:cNvPr id="84995" name="Rectangle 3"/>
          <p:cNvSpPr>
            <a:spLocks noGrp="1" noChangeArrowheads="1"/>
          </p:cNvSpPr>
          <p:nvPr>
            <p:ph type="body" idx="1"/>
          </p:nvPr>
        </p:nvSpPr>
        <p:spPr/>
        <p:txBody>
          <a:bodyPr/>
          <a:lstStyle/>
          <a:p>
            <a:r>
              <a:rPr lang="en-US"/>
              <a:t>  </a:t>
            </a:r>
          </a:p>
          <a:p>
            <a:pPr lvl="1"/>
            <a:r>
              <a:rPr lang="en-US"/>
              <a:t> all the chemical reactions that occur in the body</a:t>
            </a:r>
          </a:p>
          <a:p>
            <a:r>
              <a:rPr lang="en-US"/>
              <a:t>Excretion </a:t>
            </a:r>
          </a:p>
          <a:p>
            <a:pPr lvl="1"/>
            <a:r>
              <a:rPr lang="en-US"/>
              <a:t>removal of _________________________ from the body</a:t>
            </a:r>
          </a:p>
          <a:p>
            <a:r>
              <a:rPr lang="en-US"/>
              <a:t>  </a:t>
            </a:r>
          </a:p>
          <a:p>
            <a:pPr lvl="1"/>
            <a:r>
              <a:rPr lang="en-US"/>
              <a:t>increase in size of a body part or of the organism</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Necessary Life Functions</a:t>
            </a:r>
          </a:p>
        </p:txBody>
      </p:sp>
      <p:sp>
        <p:nvSpPr>
          <p:cNvPr id="36867" name="Rectangle 3"/>
          <p:cNvSpPr>
            <a:spLocks noGrp="1" noChangeArrowheads="1"/>
          </p:cNvSpPr>
          <p:nvPr>
            <p:ph type="body" idx="1"/>
          </p:nvPr>
        </p:nvSpPr>
        <p:spPr>
          <a:xfrm>
            <a:off x="298450" y="1219200"/>
            <a:ext cx="8540750" cy="5264150"/>
          </a:xfrm>
        </p:spPr>
        <p:txBody>
          <a:bodyPr/>
          <a:lstStyle/>
          <a:p>
            <a:r>
              <a:rPr lang="en-US"/>
              <a:t>Reproduction </a:t>
            </a:r>
          </a:p>
          <a:p>
            <a:pPr lvl="1"/>
            <a:r>
              <a:rPr lang="en-US"/>
              <a:t>cellular and organismal levels</a:t>
            </a:r>
          </a:p>
          <a:p>
            <a:pPr lvl="1"/>
            <a:endParaRPr lang="en-US"/>
          </a:p>
          <a:p>
            <a:pPr lvl="1"/>
            <a:r>
              <a:rPr lang="en-US" sz="3200"/>
              <a:t>Cellular </a:t>
            </a:r>
          </a:p>
          <a:p>
            <a:pPr lvl="2"/>
            <a:r>
              <a:rPr lang="en-US" sz="2800"/>
              <a:t>an original cell _</a:t>
            </a:r>
          </a:p>
          <a:p>
            <a:pPr lvl="1"/>
            <a:endParaRPr lang="en-US" sz="3200"/>
          </a:p>
          <a:p>
            <a:pPr lvl="1"/>
            <a:r>
              <a:rPr lang="en-US" sz="3200"/>
              <a:t>Organismal </a:t>
            </a:r>
          </a:p>
          <a:p>
            <a:pPr lvl="2"/>
            <a:r>
              <a:rPr lang="en-US" sz="2800"/>
              <a:t>sperm and egg ____________________to make a whole new person</a:t>
            </a:r>
          </a:p>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Survival Needs</a:t>
            </a:r>
          </a:p>
        </p:txBody>
      </p:sp>
      <p:sp>
        <p:nvSpPr>
          <p:cNvPr id="37891" name="Rectangle 3"/>
          <p:cNvSpPr>
            <a:spLocks noGrp="1" noChangeArrowheads="1"/>
          </p:cNvSpPr>
          <p:nvPr>
            <p:ph type="body" idx="1"/>
          </p:nvPr>
        </p:nvSpPr>
        <p:spPr>
          <a:xfrm>
            <a:off x="298450" y="1371600"/>
            <a:ext cx="8270875" cy="4999038"/>
          </a:xfrm>
        </p:spPr>
        <p:txBody>
          <a:bodyPr/>
          <a:lstStyle/>
          <a:p>
            <a:pPr>
              <a:lnSpc>
                <a:spcPct val="80000"/>
              </a:lnSpc>
            </a:pPr>
            <a:r>
              <a:rPr lang="en-US" sz="2800"/>
              <a:t>Nutrients </a:t>
            </a:r>
          </a:p>
          <a:p>
            <a:pPr lvl="1">
              <a:lnSpc>
                <a:spcPct val="80000"/>
              </a:lnSpc>
            </a:pPr>
            <a:r>
              <a:rPr lang="en-US" sz="2400"/>
              <a:t>needed for _</a:t>
            </a:r>
          </a:p>
          <a:p>
            <a:pPr>
              <a:lnSpc>
                <a:spcPct val="80000"/>
              </a:lnSpc>
            </a:pPr>
            <a:r>
              <a:rPr lang="en-US" sz="2800"/>
              <a:t>Oxygen</a:t>
            </a:r>
          </a:p>
          <a:p>
            <a:pPr lvl="1">
              <a:lnSpc>
                <a:spcPct val="80000"/>
              </a:lnSpc>
            </a:pPr>
            <a:r>
              <a:rPr lang="en-US" sz="2400"/>
              <a:t>necessary for _</a:t>
            </a:r>
          </a:p>
          <a:p>
            <a:pPr>
              <a:lnSpc>
                <a:spcPct val="80000"/>
              </a:lnSpc>
            </a:pPr>
            <a:r>
              <a:rPr lang="en-US" sz="2800"/>
              <a:t>Water </a:t>
            </a:r>
          </a:p>
          <a:p>
            <a:pPr lvl="1">
              <a:lnSpc>
                <a:spcPct val="80000"/>
              </a:lnSpc>
            </a:pPr>
            <a:r>
              <a:rPr lang="en-US" sz="2400"/>
              <a:t>provides the necessary _______________________ for chemical reactions</a:t>
            </a:r>
          </a:p>
          <a:p>
            <a:pPr>
              <a:lnSpc>
                <a:spcPct val="80000"/>
              </a:lnSpc>
            </a:pPr>
            <a:r>
              <a:rPr lang="en-US" sz="2800"/>
              <a:t>Normal body temperature </a:t>
            </a:r>
          </a:p>
          <a:p>
            <a:pPr lvl="1">
              <a:lnSpc>
                <a:spcPct val="80000"/>
              </a:lnSpc>
            </a:pPr>
            <a:r>
              <a:rPr lang="en-US" sz="2400"/>
              <a:t>necessary for ______________________________ to occur at life-sustaining rates </a:t>
            </a:r>
          </a:p>
          <a:p>
            <a:pPr>
              <a:lnSpc>
                <a:spcPct val="80000"/>
              </a:lnSpc>
            </a:pPr>
            <a:r>
              <a:rPr lang="en-US" sz="2800"/>
              <a:t>Atmospheric pressure</a:t>
            </a:r>
          </a:p>
          <a:p>
            <a:pPr lvl="1">
              <a:lnSpc>
                <a:spcPct val="80000"/>
              </a:lnSpc>
            </a:pPr>
            <a:r>
              <a:rPr lang="en-US" sz="2400"/>
              <a:t>required for proper breathing and gas exchange in the lungs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Homeostasis</a:t>
            </a:r>
          </a:p>
        </p:txBody>
      </p:sp>
      <p:sp>
        <p:nvSpPr>
          <p:cNvPr id="38915" name="Rectangle 3"/>
          <p:cNvSpPr>
            <a:spLocks noGrp="1" noChangeArrowheads="1"/>
          </p:cNvSpPr>
          <p:nvPr>
            <p:ph type="body" idx="1"/>
          </p:nvPr>
        </p:nvSpPr>
        <p:spPr/>
        <p:txBody>
          <a:bodyPr/>
          <a:lstStyle/>
          <a:p>
            <a:r>
              <a:rPr lang="en-US"/>
              <a:t>Homeostasis </a:t>
            </a:r>
          </a:p>
          <a:p>
            <a:pPr lvl="1"/>
            <a:r>
              <a:rPr lang="en-US"/>
              <a:t>ability to ___________________________________ in an ever-changing outside world</a:t>
            </a:r>
          </a:p>
          <a:p>
            <a:r>
              <a:rPr lang="en-US"/>
              <a:t>The internal environment of the body is in a dynamic state of equilibrium</a:t>
            </a:r>
          </a:p>
          <a:p>
            <a:endParaRPr lang="en-US"/>
          </a:p>
          <a:p>
            <a:r>
              <a:rPr lang="en-US"/>
              <a:t>Chemical, thermal, and neural factors interact to maintain homeostasis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Homeostatic Control Mechanisms</a:t>
            </a:r>
          </a:p>
        </p:txBody>
      </p:sp>
      <p:sp>
        <p:nvSpPr>
          <p:cNvPr id="39939" name="Rectangle 3"/>
          <p:cNvSpPr>
            <a:spLocks noGrp="1" noChangeArrowheads="1"/>
          </p:cNvSpPr>
          <p:nvPr>
            <p:ph type="body" idx="1"/>
          </p:nvPr>
        </p:nvSpPr>
        <p:spPr/>
        <p:txBody>
          <a:bodyPr/>
          <a:lstStyle/>
          <a:p>
            <a:pPr>
              <a:lnSpc>
                <a:spcPct val="90000"/>
              </a:lnSpc>
            </a:pPr>
            <a:r>
              <a:rPr lang="en-US"/>
              <a:t>Variables produce a change in the body</a:t>
            </a:r>
          </a:p>
          <a:p>
            <a:pPr>
              <a:lnSpc>
                <a:spcPct val="90000"/>
              </a:lnSpc>
            </a:pPr>
            <a:r>
              <a:rPr lang="en-US"/>
              <a:t>The _____________________________ of control mechanisms:</a:t>
            </a:r>
          </a:p>
          <a:p>
            <a:pPr lvl="1">
              <a:lnSpc>
                <a:spcPct val="90000"/>
              </a:lnSpc>
            </a:pPr>
            <a:r>
              <a:rPr lang="en-US"/>
              <a:t> </a:t>
            </a:r>
          </a:p>
          <a:p>
            <a:pPr lvl="2">
              <a:lnSpc>
                <a:spcPct val="90000"/>
              </a:lnSpc>
            </a:pPr>
            <a:r>
              <a:rPr lang="en-US"/>
              <a:t>monitors the environments and responds to changes (stimuli)</a:t>
            </a:r>
          </a:p>
          <a:p>
            <a:pPr lvl="1">
              <a:lnSpc>
                <a:spcPct val="90000"/>
              </a:lnSpc>
            </a:pPr>
            <a:r>
              <a:rPr lang="en-US"/>
              <a:t> </a:t>
            </a:r>
          </a:p>
          <a:p>
            <a:pPr lvl="2">
              <a:lnSpc>
                <a:spcPct val="90000"/>
              </a:lnSpc>
            </a:pPr>
            <a:r>
              <a:rPr lang="en-US"/>
              <a:t>determines the set point at which the variable is maintained</a:t>
            </a:r>
          </a:p>
          <a:p>
            <a:pPr lvl="1">
              <a:lnSpc>
                <a:spcPct val="90000"/>
              </a:lnSpc>
            </a:pPr>
            <a:r>
              <a:rPr lang="en-US"/>
              <a:t> </a:t>
            </a:r>
          </a:p>
          <a:p>
            <a:pPr lvl="2">
              <a:lnSpc>
                <a:spcPct val="90000"/>
              </a:lnSpc>
            </a:pPr>
            <a:r>
              <a:rPr lang="en-US"/>
              <a:t>provides the means to respond to stimuli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Comment on grades and goals</a:t>
            </a:r>
          </a:p>
        </p:txBody>
      </p:sp>
      <p:sp>
        <p:nvSpPr>
          <p:cNvPr id="80899" name="Rectangle 3"/>
          <p:cNvSpPr>
            <a:spLocks noGrp="1" noChangeArrowheads="1"/>
          </p:cNvSpPr>
          <p:nvPr>
            <p:ph type="body" idx="1"/>
          </p:nvPr>
        </p:nvSpPr>
        <p:spPr/>
        <p:txBody>
          <a:bodyPr/>
          <a:lstStyle/>
          <a:p>
            <a:r>
              <a:rPr lang="en-US"/>
              <a:t>My goal as an instructor is to present material to you in an understandable fashion, to elaborate on the text.  </a:t>
            </a:r>
          </a:p>
          <a:p>
            <a:endParaRPr lang="en-US"/>
          </a:p>
          <a:p>
            <a:r>
              <a:rPr lang="en-US"/>
              <a:t>My goal is for you to understand, and more importantly, apply the information you’ve been presented.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Negative Feedback</a:t>
            </a:r>
          </a:p>
        </p:txBody>
      </p:sp>
      <p:sp>
        <p:nvSpPr>
          <p:cNvPr id="48131" name="Rectangle 3"/>
          <p:cNvSpPr>
            <a:spLocks noGrp="1" noChangeArrowheads="1"/>
          </p:cNvSpPr>
          <p:nvPr>
            <p:ph type="body" idx="1"/>
          </p:nvPr>
        </p:nvSpPr>
        <p:spPr/>
        <p:txBody>
          <a:bodyPr/>
          <a:lstStyle/>
          <a:p>
            <a:r>
              <a:rPr lang="en-US"/>
              <a:t>In negative feedback systems, _</a:t>
            </a:r>
          </a:p>
          <a:p>
            <a:endParaRPr lang="en-US"/>
          </a:p>
          <a:p>
            <a:r>
              <a:rPr lang="en-US"/>
              <a:t>Example:  Regulation of room temperature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9" name="Picture 5"/>
          <p:cNvPicPr>
            <a:picLocks noChangeAspect="1" noChangeArrowheads="1"/>
          </p:cNvPicPr>
          <p:nvPr/>
        </p:nvPicPr>
        <p:blipFill>
          <a:blip r:embed="rId2" cstate="print"/>
          <a:srcRect l="1979" t="2353" r="2457" b="6439"/>
          <a:stretch>
            <a:fillRect/>
          </a:stretch>
        </p:blipFill>
        <p:spPr bwMode="auto">
          <a:xfrm>
            <a:off x="4811713" y="1371600"/>
            <a:ext cx="4332287" cy="4800600"/>
          </a:xfrm>
          <a:prstGeom prst="rect">
            <a:avLst/>
          </a:prstGeom>
          <a:noFill/>
        </p:spPr>
      </p:pic>
      <p:sp>
        <p:nvSpPr>
          <p:cNvPr id="62466" name="Rectangle 2"/>
          <p:cNvSpPr>
            <a:spLocks noGrp="1" noChangeArrowheads="1"/>
          </p:cNvSpPr>
          <p:nvPr>
            <p:ph type="title"/>
          </p:nvPr>
        </p:nvSpPr>
        <p:spPr/>
        <p:txBody>
          <a:bodyPr/>
          <a:lstStyle/>
          <a:p>
            <a:r>
              <a:rPr lang="en-US"/>
              <a:t>Positive Feedback</a:t>
            </a:r>
          </a:p>
        </p:txBody>
      </p:sp>
      <p:sp>
        <p:nvSpPr>
          <p:cNvPr id="62467" name="Rectangle 3"/>
          <p:cNvSpPr>
            <a:spLocks noGrp="1" noChangeArrowheads="1"/>
          </p:cNvSpPr>
          <p:nvPr>
            <p:ph type="body" idx="1"/>
          </p:nvPr>
        </p:nvSpPr>
        <p:spPr>
          <a:xfrm>
            <a:off x="457200" y="1600200"/>
            <a:ext cx="4343400" cy="4953000"/>
          </a:xfrm>
        </p:spPr>
        <p:txBody>
          <a:bodyPr/>
          <a:lstStyle/>
          <a:p>
            <a:r>
              <a:rPr lang="en-US"/>
              <a:t>In positive feedback systems, the output _</a:t>
            </a:r>
            <a:endParaRPr lang="en-US">
              <a:solidFill>
                <a:srgbClr val="000000"/>
              </a:solidFill>
            </a:endParaRPr>
          </a:p>
          <a:p>
            <a:endParaRPr lang="en-US"/>
          </a:p>
          <a:p>
            <a:endParaRPr lang="en-US"/>
          </a:p>
          <a:p>
            <a:r>
              <a:rPr lang="en-US"/>
              <a:t>Example: Regulation of blood clotting</a:t>
            </a:r>
          </a:p>
        </p:txBody>
      </p:sp>
      <p:sp>
        <p:nvSpPr>
          <p:cNvPr id="62468" name="Text Box 4"/>
          <p:cNvSpPr txBox="1">
            <a:spLocks noChangeArrowheads="1"/>
          </p:cNvSpPr>
          <p:nvPr/>
        </p:nvSpPr>
        <p:spPr bwMode="auto">
          <a:xfrm>
            <a:off x="7315200" y="6507163"/>
            <a:ext cx="1600200" cy="274637"/>
          </a:xfrm>
          <a:prstGeom prst="rect">
            <a:avLst/>
          </a:prstGeom>
          <a:noFill/>
          <a:ln w="9525">
            <a:noFill/>
            <a:miter lim="800000"/>
            <a:headEnd/>
            <a:tailEnd/>
          </a:ln>
          <a:effectLst/>
        </p:spPr>
        <p:txBody>
          <a:bodyPr>
            <a:spAutoFit/>
          </a:bodyPr>
          <a:lstStyle/>
          <a:p>
            <a:pPr algn="r" eaLnBrk="0" hangingPunct="0"/>
            <a:r>
              <a:rPr lang="en-US" sz="1200" b="1">
                <a:solidFill>
                  <a:schemeClr val="accent2"/>
                </a:solidFill>
              </a:rPr>
              <a:t>Figure 1.6</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t>Homeostatic Imbalance</a:t>
            </a:r>
          </a:p>
        </p:txBody>
      </p:sp>
      <p:sp>
        <p:nvSpPr>
          <p:cNvPr id="69635" name="Rectangle 3"/>
          <p:cNvSpPr>
            <a:spLocks noGrp="1" noChangeArrowheads="1"/>
          </p:cNvSpPr>
          <p:nvPr>
            <p:ph type="body" idx="1"/>
          </p:nvPr>
        </p:nvSpPr>
        <p:spPr/>
        <p:txBody>
          <a:bodyPr/>
          <a:lstStyle/>
          <a:p>
            <a:r>
              <a:rPr lang="en-US" dirty="0"/>
              <a:t>Disturbance of homeostasis or the body’s normal equilibrium</a:t>
            </a:r>
          </a:p>
          <a:p>
            <a:endParaRPr lang="en-US" dirty="0"/>
          </a:p>
          <a:p>
            <a:r>
              <a:rPr lang="en-US" dirty="0"/>
              <a:t>Overwhelming the usual negative feedback mechanisms allows destructive positive feedback mechanisms to take over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Comment on grades and goals</a:t>
            </a:r>
          </a:p>
        </p:txBody>
      </p:sp>
      <p:sp>
        <p:nvSpPr>
          <p:cNvPr id="81923" name="Rectangle 3"/>
          <p:cNvSpPr>
            <a:spLocks noGrp="1" noChangeArrowheads="1"/>
          </p:cNvSpPr>
          <p:nvPr>
            <p:ph type="body" idx="1"/>
          </p:nvPr>
        </p:nvSpPr>
        <p:spPr>
          <a:xfrm>
            <a:off x="457200" y="1600200"/>
            <a:ext cx="8229600" cy="4800600"/>
          </a:xfrm>
        </p:spPr>
        <p:txBody>
          <a:bodyPr>
            <a:normAutofit lnSpcReduction="10000"/>
          </a:bodyPr>
          <a:lstStyle/>
          <a:p>
            <a:pPr>
              <a:lnSpc>
                <a:spcPct val="90000"/>
              </a:lnSpc>
            </a:pPr>
            <a:r>
              <a:rPr lang="en-US" sz="2800" dirty="0"/>
              <a:t>My goal is to create challenging exams that reflect the material and your comprehension. </a:t>
            </a:r>
          </a:p>
          <a:p>
            <a:pPr lvl="1">
              <a:lnSpc>
                <a:spcPct val="90000"/>
              </a:lnSpc>
            </a:pPr>
            <a:r>
              <a:rPr lang="en-US" sz="2400" dirty="0"/>
              <a:t>There is a great deal of information in this class</a:t>
            </a:r>
          </a:p>
          <a:p>
            <a:pPr lvl="1">
              <a:lnSpc>
                <a:spcPct val="90000"/>
              </a:lnSpc>
            </a:pPr>
            <a:r>
              <a:rPr lang="en-US" sz="2400" dirty="0"/>
              <a:t>For summer semester, there is a very limited time frame in which you have to learn this information</a:t>
            </a:r>
          </a:p>
          <a:p>
            <a:pPr>
              <a:lnSpc>
                <a:spcPct val="90000"/>
              </a:lnSpc>
            </a:pPr>
            <a:endParaRPr lang="en-US" sz="2800" dirty="0" smtClean="0"/>
          </a:p>
          <a:p>
            <a:pPr>
              <a:lnSpc>
                <a:spcPct val="90000"/>
              </a:lnSpc>
            </a:pPr>
            <a:r>
              <a:rPr lang="en-US" sz="2800" dirty="0" smtClean="0"/>
              <a:t>I </a:t>
            </a:r>
            <a:r>
              <a:rPr lang="en-US" sz="2800" dirty="0"/>
              <a:t>know that some of you are grade oriented.  Please be aware that I am not.  I much prefer questions regarding content than exam scores.  For those of you considering careers in health care, I consider it vitally important that you have this information as a good building tool.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t>Introduction</a:t>
            </a:r>
          </a:p>
        </p:txBody>
      </p:sp>
      <p:sp>
        <p:nvSpPr>
          <p:cNvPr id="73731" name="Rectangle 3"/>
          <p:cNvSpPr>
            <a:spLocks noGrp="1" noChangeArrowheads="1"/>
          </p:cNvSpPr>
          <p:nvPr>
            <p:ph type="body" idx="1"/>
          </p:nvPr>
        </p:nvSpPr>
        <p:spPr>
          <a:xfrm>
            <a:off x="457200" y="1600200"/>
            <a:ext cx="8229600" cy="4876800"/>
          </a:xfrm>
        </p:spPr>
        <p:txBody>
          <a:bodyPr/>
          <a:lstStyle/>
          <a:p>
            <a:pPr>
              <a:lnSpc>
                <a:spcPct val="80000"/>
              </a:lnSpc>
            </a:pPr>
            <a:r>
              <a:rPr lang="en-US" sz="2800" dirty="0"/>
              <a:t>Assignments:  Instructions are also available on the class website. </a:t>
            </a:r>
          </a:p>
          <a:p>
            <a:pPr lvl="1">
              <a:lnSpc>
                <a:spcPct val="80000"/>
              </a:lnSpc>
            </a:pPr>
            <a:r>
              <a:rPr lang="en-US" sz="2400" dirty="0"/>
              <a:t>Encourage Active Study</a:t>
            </a:r>
          </a:p>
          <a:p>
            <a:pPr lvl="1">
              <a:lnSpc>
                <a:spcPct val="80000"/>
              </a:lnSpc>
            </a:pPr>
            <a:r>
              <a:rPr lang="en-US" sz="2400" dirty="0"/>
              <a:t>Ten high-quality quiz questions</a:t>
            </a:r>
          </a:p>
          <a:p>
            <a:pPr lvl="2">
              <a:lnSpc>
                <a:spcPct val="80000"/>
              </a:lnSpc>
            </a:pPr>
            <a:r>
              <a:rPr lang="en-US" sz="2000" dirty="0"/>
              <a:t>Eight multiple choice questions that include at least four options.  Indicate the correct response.</a:t>
            </a:r>
          </a:p>
          <a:p>
            <a:pPr lvl="2">
              <a:lnSpc>
                <a:spcPct val="80000"/>
              </a:lnSpc>
            </a:pPr>
            <a:r>
              <a:rPr lang="en-US" sz="2000" dirty="0"/>
              <a:t>Two short answer questions.  Asked and answered correctly</a:t>
            </a:r>
          </a:p>
          <a:p>
            <a:pPr lvl="1">
              <a:lnSpc>
                <a:spcPct val="80000"/>
              </a:lnSpc>
            </a:pPr>
            <a:r>
              <a:rPr lang="en-US" sz="2400" dirty="0"/>
              <a:t>Assignment </a:t>
            </a:r>
            <a:r>
              <a:rPr lang="en-US" sz="2400" dirty="0" smtClean="0"/>
              <a:t>will be submitted through Blackboard. </a:t>
            </a:r>
            <a:endParaRPr lang="en-US" sz="2400" dirty="0"/>
          </a:p>
          <a:p>
            <a:pPr lvl="1">
              <a:lnSpc>
                <a:spcPct val="80000"/>
              </a:lnSpc>
            </a:pPr>
            <a:r>
              <a:rPr lang="en-US" sz="2400" dirty="0" smtClean="0"/>
              <a:t>No </a:t>
            </a:r>
            <a:r>
              <a:rPr lang="en-US" sz="2400" dirty="0"/>
              <a:t>late assignments will be accepted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Introduction</a:t>
            </a:r>
          </a:p>
        </p:txBody>
      </p:sp>
      <p:sp>
        <p:nvSpPr>
          <p:cNvPr id="74755" name="Rectangle 3"/>
          <p:cNvSpPr>
            <a:spLocks noGrp="1" noChangeArrowheads="1"/>
          </p:cNvSpPr>
          <p:nvPr>
            <p:ph type="body" idx="1"/>
          </p:nvPr>
        </p:nvSpPr>
        <p:spPr>
          <a:xfrm>
            <a:off x="457200" y="1600200"/>
            <a:ext cx="8229600" cy="4724400"/>
          </a:xfrm>
        </p:spPr>
        <p:txBody>
          <a:bodyPr/>
          <a:lstStyle/>
          <a:p>
            <a:pPr>
              <a:lnSpc>
                <a:spcPct val="80000"/>
              </a:lnSpc>
            </a:pPr>
            <a:r>
              <a:rPr lang="en-US" sz="2800" dirty="0"/>
              <a:t>Format</a:t>
            </a:r>
          </a:p>
          <a:p>
            <a:pPr lvl="1">
              <a:lnSpc>
                <a:spcPct val="80000"/>
              </a:lnSpc>
            </a:pPr>
            <a:r>
              <a:rPr lang="en-US" sz="2400" dirty="0"/>
              <a:t>Class will consist of PowerPoint lecture based on the information from your text book.  </a:t>
            </a:r>
          </a:p>
          <a:p>
            <a:pPr lvl="2">
              <a:lnSpc>
                <a:spcPct val="80000"/>
              </a:lnSpc>
            </a:pPr>
            <a:r>
              <a:rPr lang="en-US" sz="2000" dirty="0"/>
              <a:t>Lectures are intended to help you digest and comprehend the material from your book, </a:t>
            </a:r>
            <a:r>
              <a:rPr lang="en-US" sz="2000" b="1" dirty="0"/>
              <a:t>not replace it.</a:t>
            </a:r>
            <a:r>
              <a:rPr lang="en-US" sz="2000" dirty="0"/>
              <a:t>  </a:t>
            </a:r>
          </a:p>
          <a:p>
            <a:pPr lvl="2">
              <a:lnSpc>
                <a:spcPct val="80000"/>
              </a:lnSpc>
            </a:pPr>
            <a:r>
              <a:rPr lang="en-US" sz="2000" dirty="0"/>
              <a:t>Templates for the lectures will be available online for you to download and print.</a:t>
            </a:r>
          </a:p>
          <a:p>
            <a:pPr lvl="2">
              <a:lnSpc>
                <a:spcPct val="80000"/>
              </a:lnSpc>
            </a:pPr>
            <a:r>
              <a:rPr lang="en-US" sz="2000" dirty="0"/>
              <a:t>A picture is worth a thousand words…</a:t>
            </a:r>
          </a:p>
          <a:p>
            <a:pPr lvl="3">
              <a:lnSpc>
                <a:spcPct val="80000"/>
              </a:lnSpc>
            </a:pPr>
            <a:r>
              <a:rPr lang="en-US" sz="1800" dirty="0"/>
              <a:t>Generally, if I draw it on the board, make sure it gets into your notes.  </a:t>
            </a:r>
          </a:p>
          <a:p>
            <a:pPr lvl="1">
              <a:lnSpc>
                <a:spcPct val="80000"/>
              </a:lnSpc>
            </a:pPr>
            <a:endParaRPr lang="en-US" sz="2400" dirty="0" smtClean="0"/>
          </a:p>
          <a:p>
            <a:pPr lvl="1">
              <a:lnSpc>
                <a:spcPct val="80000"/>
              </a:lnSpc>
            </a:pPr>
            <a:r>
              <a:rPr lang="en-US" sz="2400" dirty="0" smtClean="0"/>
              <a:t>The </a:t>
            </a:r>
            <a:r>
              <a:rPr lang="en-US" sz="2400" dirty="0"/>
              <a:t>templates are for your convenience.  You do not have to use them.  Some students prefer to bring in laptops and takes their notes in that format.  Do what works best for you to get this material in a digestible format.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Introduction</a:t>
            </a:r>
          </a:p>
        </p:txBody>
      </p:sp>
      <p:sp>
        <p:nvSpPr>
          <p:cNvPr id="75779" name="Rectangle 3"/>
          <p:cNvSpPr>
            <a:spLocks noGrp="1" noChangeArrowheads="1"/>
          </p:cNvSpPr>
          <p:nvPr>
            <p:ph type="body" idx="1"/>
          </p:nvPr>
        </p:nvSpPr>
        <p:spPr/>
        <p:txBody>
          <a:bodyPr/>
          <a:lstStyle/>
          <a:p>
            <a:pPr marL="685800" indent="-685800"/>
            <a:r>
              <a:rPr lang="en-US"/>
              <a:t>Studying</a:t>
            </a:r>
          </a:p>
          <a:p>
            <a:pPr marL="1066800" lvl="1" indent="-609600"/>
            <a:r>
              <a:rPr lang="en-US"/>
              <a:t>Read related materials </a:t>
            </a:r>
            <a:r>
              <a:rPr lang="en-US" i="1"/>
              <a:t>before</a:t>
            </a:r>
            <a:r>
              <a:rPr lang="en-US"/>
              <a:t> you come in.</a:t>
            </a:r>
          </a:p>
          <a:p>
            <a:pPr marL="1447800" lvl="2" indent="-533400"/>
            <a:r>
              <a:rPr lang="en-US"/>
              <a:t>Some students find it better to hear lecture, and then read the textbook. </a:t>
            </a:r>
          </a:p>
          <a:p>
            <a:pPr marL="1066800" lvl="1" indent="-609600"/>
            <a:r>
              <a:rPr lang="en-US"/>
              <a:t>Don’t leave confused.</a:t>
            </a:r>
          </a:p>
          <a:p>
            <a:pPr marL="1066800" lvl="1" indent="-609600"/>
            <a:r>
              <a:rPr lang="en-US"/>
              <a:t>Study as soon after class as possible.</a:t>
            </a:r>
          </a:p>
          <a:p>
            <a:pPr marL="1066800" lvl="1" indent="-609600"/>
            <a:r>
              <a:rPr lang="en-US"/>
              <a:t>Spread study time out.</a:t>
            </a:r>
          </a:p>
          <a:p>
            <a:pPr marL="1066800" lvl="1" indent="-609600"/>
            <a:r>
              <a:rPr lang="en-US"/>
              <a:t>Ask for help when you don’t understand.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Introduction</a:t>
            </a:r>
          </a:p>
        </p:txBody>
      </p:sp>
      <p:sp>
        <p:nvSpPr>
          <p:cNvPr id="76803" name="Rectangle 3"/>
          <p:cNvSpPr>
            <a:spLocks noGrp="1" noChangeArrowheads="1"/>
          </p:cNvSpPr>
          <p:nvPr>
            <p:ph type="body" idx="1"/>
          </p:nvPr>
        </p:nvSpPr>
        <p:spPr/>
        <p:txBody>
          <a:bodyPr/>
          <a:lstStyle/>
          <a:p>
            <a:r>
              <a:rPr lang="en-US"/>
              <a:t>Active versus Passive Studying</a:t>
            </a:r>
          </a:p>
          <a:p>
            <a:pPr lvl="1"/>
            <a:r>
              <a:rPr lang="en-US"/>
              <a:t>Passive:  </a:t>
            </a:r>
          </a:p>
          <a:p>
            <a:pPr lvl="2"/>
            <a:r>
              <a:rPr lang="en-US" sz="2800"/>
              <a:t>reading or re-reading notes, listening to taped lectures</a:t>
            </a:r>
          </a:p>
          <a:p>
            <a:pPr lvl="2"/>
            <a:r>
              <a:rPr lang="en-US" sz="2800"/>
              <a:t>Low energy requirements</a:t>
            </a:r>
          </a:p>
          <a:p>
            <a:pPr lvl="2"/>
            <a:r>
              <a:rPr lang="en-US" sz="2800"/>
              <a:t>Begin to understand material</a:t>
            </a:r>
          </a:p>
          <a:p>
            <a:pPr lvl="2">
              <a:buFontTx/>
              <a:buNone/>
            </a:pPr>
            <a:endParaRPr lang="en-US" sz="2800"/>
          </a:p>
          <a:p>
            <a:pPr lvl="2"/>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1429</Words>
  <Application>Microsoft Office PowerPoint</Application>
  <PresentationFormat>On-screen Show (4:3)</PresentationFormat>
  <Paragraphs>290</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Default Design</vt:lpstr>
      <vt:lpstr>BSC 181</vt:lpstr>
      <vt:lpstr>Introduction</vt:lpstr>
      <vt:lpstr>Introduction</vt:lpstr>
      <vt:lpstr>Comment on grades and goals</vt:lpstr>
      <vt:lpstr>Comment on grades and goals</vt:lpstr>
      <vt:lpstr>Introduction</vt:lpstr>
      <vt:lpstr>Introduction</vt:lpstr>
      <vt:lpstr>Introduction</vt:lpstr>
      <vt:lpstr>Introduction</vt:lpstr>
      <vt:lpstr>Introduction</vt:lpstr>
      <vt:lpstr>Introduction</vt:lpstr>
      <vt:lpstr>Introduction</vt:lpstr>
      <vt:lpstr>Lab</vt:lpstr>
      <vt:lpstr>Ready?</vt:lpstr>
      <vt:lpstr>Overview of Anatomy and Physiology</vt:lpstr>
      <vt:lpstr>Gross Anatomy</vt:lpstr>
      <vt:lpstr>Physiology</vt:lpstr>
      <vt:lpstr>Levels of Structural Organization</vt:lpstr>
      <vt:lpstr>Levels of Structural Organization</vt:lpstr>
      <vt:lpstr>Integumentary System</vt:lpstr>
      <vt:lpstr>Skeletal System</vt:lpstr>
      <vt:lpstr>Muscular System</vt:lpstr>
      <vt:lpstr>Nervous System</vt:lpstr>
      <vt:lpstr>Cardiovascular System</vt:lpstr>
      <vt:lpstr>Lymphatic System</vt:lpstr>
      <vt:lpstr>Respiratory System</vt:lpstr>
      <vt:lpstr>Digestive System</vt:lpstr>
      <vt:lpstr>Urinary System</vt:lpstr>
      <vt:lpstr>Male Reproductive System</vt:lpstr>
      <vt:lpstr>Female Reproductive System</vt:lpstr>
      <vt:lpstr>Organ Systems Interrelationships</vt:lpstr>
      <vt:lpstr>Organ Systems Interrelationships</vt:lpstr>
      <vt:lpstr>Necessary Life Functions</vt:lpstr>
      <vt:lpstr>Necessary Life Functions</vt:lpstr>
      <vt:lpstr>Necessary Life Functions</vt:lpstr>
      <vt:lpstr>Necessary Life Functions</vt:lpstr>
      <vt:lpstr>Survival Needs</vt:lpstr>
      <vt:lpstr>Homeostasis</vt:lpstr>
      <vt:lpstr>Homeostatic Control Mechanisms</vt:lpstr>
      <vt:lpstr>Negative Feedback</vt:lpstr>
      <vt:lpstr>Positive Feedback</vt:lpstr>
      <vt:lpstr>Homeostatic Imbalance</vt:lpstr>
    </vt:vector>
  </TitlesOfParts>
  <Company>ISU/CAS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bawargo</dc:creator>
  <cp:lastModifiedBy>bawargo</cp:lastModifiedBy>
  <cp:revision>11</cp:revision>
  <dcterms:created xsi:type="dcterms:W3CDTF">2007-05-08T17:29:30Z</dcterms:created>
  <dcterms:modified xsi:type="dcterms:W3CDTF">2010-08-12T18:53:02Z</dcterms:modified>
</cp:coreProperties>
</file>