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B1F19-E72B-4C0C-86F1-07C453B4C55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2D160-809A-490D-B1F3-5623B941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99AF9-6EDD-49BF-85E2-FD78990B1B0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138E8-71F1-4FB2-955D-4610B085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138E8-71F1-4FB2-955D-4610B085BEC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034A48-F74F-4F57-8D5E-C67E92190656}" type="slidenum">
              <a:rPr lang="en-US"/>
              <a:pPr/>
              <a:t>15</a:t>
            </a:fld>
            <a:endParaRPr lang="en-US"/>
          </a:p>
        </p:txBody>
      </p:sp>
      <p:sp>
        <p:nvSpPr>
          <p:cNvPr id="70661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5138E8-71F1-4FB2-955D-4610B085BEC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6EE82-64EA-4957-BAB1-4E81FD5ADEEB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1EFC-F336-4815-BBB5-033124DC1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Amino Acids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63825"/>
          </a:xfrm>
        </p:spPr>
        <p:txBody>
          <a:bodyPr/>
          <a:lstStyle/>
          <a:p>
            <a:pPr eaLnBrk="1" hangingPunct="1"/>
            <a:r>
              <a:rPr lang="en-US" sz="2800" smtClean="0"/>
              <a:t>Building blocks of protein, containing an _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Amino group _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Carboxyl groups _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343400"/>
            <a:ext cx="475773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Nucleic Acids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Composed of carbon, oxygen, hydrogen, nitrogen, and phosphorus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Their structural unit is the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composed of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Nucleic Acids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Five nitrogen bases contribute to nucleotide structure – </a:t>
            </a:r>
          </a:p>
          <a:p>
            <a:pPr lvl="1" eaLnBrk="1" hangingPunct="1"/>
            <a:r>
              <a:rPr lang="en-US" sz="2400" smtClean="0"/>
              <a:t>  </a:t>
            </a:r>
          </a:p>
          <a:p>
            <a:pPr lvl="1" eaLnBrk="1" hangingPunct="1"/>
            <a:r>
              <a:rPr lang="en-US" sz="2400" smtClean="0"/>
              <a:t> </a:t>
            </a:r>
          </a:p>
          <a:p>
            <a:pPr lvl="1" eaLnBrk="1" hangingPunct="1"/>
            <a:r>
              <a:rPr lang="en-US" sz="2400" smtClean="0"/>
              <a:t> </a:t>
            </a:r>
          </a:p>
          <a:p>
            <a:pPr lvl="1" eaLnBrk="1" hangingPunct="1"/>
            <a:r>
              <a:rPr lang="en-US" sz="2400" smtClean="0"/>
              <a:t> </a:t>
            </a:r>
          </a:p>
          <a:p>
            <a:pPr lvl="1" eaLnBrk="1" hangingPunct="1"/>
            <a:r>
              <a:rPr lang="en-US" sz="2400" smtClean="0"/>
              <a:t>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Two major classes</a:t>
            </a:r>
          </a:p>
          <a:p>
            <a:pPr lvl="1" eaLnBrk="1" hangingPunct="1"/>
            <a:r>
              <a:rPr lang="en-US" sz="2400" smtClean="0"/>
              <a:t>DNA and 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Deoxyribonucleic Acid (DNA)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343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___________________ helical molecule found in the nucleus of the cell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Replicates itself before the cell divides, ensuring genetic continuity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Provides _</a:t>
            </a: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428148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Ribonucleic Acid (RNA)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______________________________molecule found in both the ___________________ and the _____________________________ of a cell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Uses the nitrogenous base ________________ instead of thymine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Three varieties of RNA: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Adenosine Triphosphate (ATP)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eaLnBrk="1" hangingPunct="1"/>
            <a:r>
              <a:rPr lang="en-US" smtClean="0"/>
              <a:t>Source of immediately usable _______________ for the cell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Adenine-containing RNA nucleotide with _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05000"/>
            <a:ext cx="4289425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Cells: The Living Units</a:t>
            </a:r>
            <a:endParaRPr lang="en-US" sz="3100" b="1" smtClean="0">
              <a:solidFill>
                <a:srgbClr val="FFCC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 Theory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______________________ is the basic structural and functional unit of life</a:t>
            </a:r>
          </a:p>
          <a:p>
            <a:pPr eaLnBrk="1" hangingPunct="1"/>
            <a:r>
              <a:rPr lang="en-US" smtClean="0"/>
              <a:t>Organismal activity depends on individual and collective activity of cells</a:t>
            </a:r>
          </a:p>
          <a:p>
            <a:pPr eaLnBrk="1" hangingPunct="1"/>
            <a:r>
              <a:rPr lang="en-US" smtClean="0"/>
              <a:t>Biochemical activities of cells are dictated by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Continuity of life has a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Plasma Membrane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Separates intracellular fluids from extracellular fluids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Plays a __________________________ role in cellular activity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Fluid Mosaic Model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_________________________________ with imbedded, dispersed proteins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Bilayer consists of _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Glycolipids are lipids with bound carbohydrate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Phospholipids have ________________________ and hydrophilic bipoles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050" y="282575"/>
            <a:ext cx="8807450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/>
          <a:lstStyle/>
          <a:p>
            <a:pPr eaLnBrk="1" hangingPunct="1"/>
            <a:r>
              <a:rPr lang="en-US" smtClean="0"/>
              <a:t>Fluid Mosaic Model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Protein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Macromolecules composed of combinations of 20 types of amino acids bound together with peptide bonds</a:t>
            </a:r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3795713" y="572452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>
              <a:latin typeface="Times New Roman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43000" y="3581400"/>
            <a:ext cx="7504113" cy="1946275"/>
            <a:chOff x="1243" y="1928"/>
            <a:chExt cx="4031" cy="985"/>
          </a:xfrm>
        </p:grpSpPr>
        <p:pic>
          <p:nvPicPr>
            <p:cNvPr id="54278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3" y="2038"/>
              <a:ext cx="3852" cy="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279" name="Rectangle 8"/>
            <p:cNvSpPr>
              <a:spLocks noChangeArrowheads="1"/>
            </p:cNvSpPr>
            <p:nvPr/>
          </p:nvSpPr>
          <p:spPr bwMode="auto">
            <a:xfrm>
              <a:off x="1387" y="2816"/>
              <a:ext cx="442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Amino acid</a:t>
              </a:r>
              <a:endParaRPr lang="en-US"/>
            </a:p>
          </p:txBody>
        </p:sp>
        <p:sp>
          <p:nvSpPr>
            <p:cNvPr id="54280" name="Rectangle 9"/>
            <p:cNvSpPr>
              <a:spLocks noChangeArrowheads="1"/>
            </p:cNvSpPr>
            <p:nvPr/>
          </p:nvSpPr>
          <p:spPr bwMode="auto">
            <a:xfrm>
              <a:off x="2235" y="2816"/>
              <a:ext cx="441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Amino acid</a:t>
              </a:r>
              <a:endParaRPr lang="en-US"/>
            </a:p>
          </p:txBody>
        </p:sp>
        <p:sp>
          <p:nvSpPr>
            <p:cNvPr id="54281" name="Rectangle 10"/>
            <p:cNvSpPr>
              <a:spLocks noChangeArrowheads="1"/>
            </p:cNvSpPr>
            <p:nvPr/>
          </p:nvSpPr>
          <p:spPr bwMode="auto">
            <a:xfrm>
              <a:off x="2955" y="2224"/>
              <a:ext cx="478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Dehydration</a:t>
              </a:r>
            </a:p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synthesis</a:t>
              </a:r>
            </a:p>
          </p:txBody>
        </p:sp>
        <p:sp>
          <p:nvSpPr>
            <p:cNvPr id="54282" name="Rectangle 11"/>
            <p:cNvSpPr>
              <a:spLocks noChangeArrowheads="1"/>
            </p:cNvSpPr>
            <p:nvPr/>
          </p:nvSpPr>
          <p:spPr bwMode="auto">
            <a:xfrm>
              <a:off x="3003" y="2696"/>
              <a:ext cx="41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Hydrolysis</a:t>
              </a:r>
              <a:endParaRPr lang="en-US"/>
            </a:p>
          </p:txBody>
        </p:sp>
        <p:sp>
          <p:nvSpPr>
            <p:cNvPr id="54283" name="Rectangle 12"/>
            <p:cNvSpPr>
              <a:spLocks noChangeArrowheads="1"/>
            </p:cNvSpPr>
            <p:nvPr/>
          </p:nvSpPr>
          <p:spPr bwMode="auto">
            <a:xfrm>
              <a:off x="4371" y="2816"/>
              <a:ext cx="37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Dipeptide</a:t>
              </a:r>
              <a:endParaRPr lang="en-US"/>
            </a:p>
          </p:txBody>
        </p:sp>
        <p:sp>
          <p:nvSpPr>
            <p:cNvPr id="54284" name="Rectangle 13"/>
            <p:cNvSpPr>
              <a:spLocks noChangeArrowheads="1"/>
            </p:cNvSpPr>
            <p:nvPr/>
          </p:nvSpPr>
          <p:spPr bwMode="auto">
            <a:xfrm>
              <a:off x="4259" y="1928"/>
              <a:ext cx="520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Peptide bond</a:t>
              </a:r>
              <a:endParaRPr lang="en-US"/>
            </a:p>
          </p:txBody>
        </p:sp>
        <p:sp>
          <p:nvSpPr>
            <p:cNvPr id="54285" name="Rectangle 14"/>
            <p:cNvSpPr>
              <a:spLocks noChangeArrowheads="1"/>
            </p:cNvSpPr>
            <p:nvPr/>
          </p:nvSpPr>
          <p:spPr bwMode="auto">
            <a:xfrm>
              <a:off x="2035" y="2456"/>
              <a:ext cx="4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LB Helvetica Black" charset="0"/>
                </a:rPr>
                <a:t>+</a:t>
              </a:r>
              <a:endParaRPr lang="en-US"/>
            </a:p>
          </p:txBody>
        </p:sp>
        <p:sp>
          <p:nvSpPr>
            <p:cNvPr id="54286" name="Rectangle 15"/>
            <p:cNvSpPr>
              <a:spLocks noChangeArrowheads="1"/>
            </p:cNvSpPr>
            <p:nvPr/>
          </p:nvSpPr>
          <p:spPr bwMode="auto">
            <a:xfrm>
              <a:off x="1371" y="2456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N</a:t>
              </a:r>
              <a:endParaRPr lang="en-US"/>
            </a:p>
          </p:txBody>
        </p:sp>
        <p:sp>
          <p:nvSpPr>
            <p:cNvPr id="54287" name="Rectangle 16"/>
            <p:cNvSpPr>
              <a:spLocks noChangeArrowheads="1"/>
            </p:cNvSpPr>
            <p:nvPr/>
          </p:nvSpPr>
          <p:spPr bwMode="auto">
            <a:xfrm>
              <a:off x="1371" y="2240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endParaRPr lang="en-US"/>
            </a:p>
          </p:txBody>
        </p:sp>
        <p:sp>
          <p:nvSpPr>
            <p:cNvPr id="54288" name="Rectangle 17"/>
            <p:cNvSpPr>
              <a:spLocks noChangeArrowheads="1"/>
            </p:cNvSpPr>
            <p:nvPr/>
          </p:nvSpPr>
          <p:spPr bwMode="auto">
            <a:xfrm>
              <a:off x="1243" y="2640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endParaRPr lang="en-US"/>
            </a:p>
          </p:txBody>
        </p:sp>
        <p:sp>
          <p:nvSpPr>
            <p:cNvPr id="54289" name="Rectangle 18"/>
            <p:cNvSpPr>
              <a:spLocks noChangeArrowheads="1"/>
            </p:cNvSpPr>
            <p:nvPr/>
          </p:nvSpPr>
          <p:spPr bwMode="auto">
            <a:xfrm>
              <a:off x="1571" y="2456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C</a:t>
              </a:r>
              <a:endParaRPr lang="en-US"/>
            </a:p>
          </p:txBody>
        </p:sp>
        <p:sp>
          <p:nvSpPr>
            <p:cNvPr id="54290" name="Rectangle 19"/>
            <p:cNvSpPr>
              <a:spLocks noChangeArrowheads="1"/>
            </p:cNvSpPr>
            <p:nvPr/>
          </p:nvSpPr>
          <p:spPr bwMode="auto">
            <a:xfrm>
              <a:off x="1571" y="2240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R</a:t>
              </a:r>
              <a:endParaRPr lang="en-US"/>
            </a:p>
          </p:txBody>
        </p:sp>
        <p:sp>
          <p:nvSpPr>
            <p:cNvPr id="54291" name="Rectangle 20"/>
            <p:cNvSpPr>
              <a:spLocks noChangeArrowheads="1"/>
            </p:cNvSpPr>
            <p:nvPr/>
          </p:nvSpPr>
          <p:spPr bwMode="auto">
            <a:xfrm>
              <a:off x="1571" y="2672"/>
              <a:ext cx="59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endParaRPr lang="en-US"/>
            </a:p>
          </p:txBody>
        </p:sp>
        <p:sp>
          <p:nvSpPr>
            <p:cNvPr id="54292" name="Rectangle 21"/>
            <p:cNvSpPr>
              <a:spLocks noChangeArrowheads="1"/>
            </p:cNvSpPr>
            <p:nvPr/>
          </p:nvSpPr>
          <p:spPr bwMode="auto">
            <a:xfrm>
              <a:off x="1763" y="2240"/>
              <a:ext cx="64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O</a:t>
              </a:r>
              <a:endParaRPr lang="en-US"/>
            </a:p>
          </p:txBody>
        </p:sp>
        <p:sp>
          <p:nvSpPr>
            <p:cNvPr id="54293" name="Rectangle 22"/>
            <p:cNvSpPr>
              <a:spLocks noChangeArrowheads="1"/>
            </p:cNvSpPr>
            <p:nvPr/>
          </p:nvSpPr>
          <p:spPr bwMode="auto">
            <a:xfrm>
              <a:off x="2259" y="2456"/>
              <a:ext cx="5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N</a:t>
              </a:r>
              <a:endParaRPr lang="en-US"/>
            </a:p>
          </p:txBody>
        </p:sp>
        <p:sp>
          <p:nvSpPr>
            <p:cNvPr id="54294" name="Rectangle 23"/>
            <p:cNvSpPr>
              <a:spLocks noChangeArrowheads="1"/>
            </p:cNvSpPr>
            <p:nvPr/>
          </p:nvSpPr>
          <p:spPr bwMode="auto">
            <a:xfrm>
              <a:off x="2267" y="2240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endParaRPr lang="en-US"/>
            </a:p>
          </p:txBody>
        </p:sp>
        <p:sp>
          <p:nvSpPr>
            <p:cNvPr id="54295" name="Rectangle 24"/>
            <p:cNvSpPr>
              <a:spLocks noChangeArrowheads="1"/>
            </p:cNvSpPr>
            <p:nvPr/>
          </p:nvSpPr>
          <p:spPr bwMode="auto">
            <a:xfrm>
              <a:off x="2139" y="2640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endParaRPr lang="en-US"/>
            </a:p>
          </p:txBody>
        </p:sp>
        <p:sp>
          <p:nvSpPr>
            <p:cNvPr id="54296" name="Rectangle 25"/>
            <p:cNvSpPr>
              <a:spLocks noChangeArrowheads="1"/>
            </p:cNvSpPr>
            <p:nvPr/>
          </p:nvSpPr>
          <p:spPr bwMode="auto">
            <a:xfrm>
              <a:off x="2459" y="2456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C</a:t>
              </a:r>
              <a:endParaRPr lang="en-US"/>
            </a:p>
          </p:txBody>
        </p:sp>
        <p:sp>
          <p:nvSpPr>
            <p:cNvPr id="54297" name="Rectangle 26"/>
            <p:cNvSpPr>
              <a:spLocks noChangeArrowheads="1"/>
            </p:cNvSpPr>
            <p:nvPr/>
          </p:nvSpPr>
          <p:spPr bwMode="auto">
            <a:xfrm>
              <a:off x="2459" y="2240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R</a:t>
              </a:r>
              <a:endParaRPr lang="en-US"/>
            </a:p>
          </p:txBody>
        </p:sp>
        <p:sp>
          <p:nvSpPr>
            <p:cNvPr id="54298" name="Rectangle 27"/>
            <p:cNvSpPr>
              <a:spLocks noChangeArrowheads="1"/>
            </p:cNvSpPr>
            <p:nvPr/>
          </p:nvSpPr>
          <p:spPr bwMode="auto">
            <a:xfrm>
              <a:off x="2659" y="2456"/>
              <a:ext cx="5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C</a:t>
              </a:r>
              <a:endParaRPr lang="en-US"/>
            </a:p>
          </p:txBody>
        </p:sp>
        <p:sp>
          <p:nvSpPr>
            <p:cNvPr id="54299" name="Rectangle 28"/>
            <p:cNvSpPr>
              <a:spLocks noChangeArrowheads="1"/>
            </p:cNvSpPr>
            <p:nvPr/>
          </p:nvSpPr>
          <p:spPr bwMode="auto">
            <a:xfrm>
              <a:off x="1771" y="2456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C</a:t>
              </a:r>
              <a:endParaRPr lang="en-US"/>
            </a:p>
          </p:txBody>
        </p:sp>
        <p:sp>
          <p:nvSpPr>
            <p:cNvPr id="54300" name="Rectangle 29"/>
            <p:cNvSpPr>
              <a:spLocks noChangeArrowheads="1"/>
            </p:cNvSpPr>
            <p:nvPr/>
          </p:nvSpPr>
          <p:spPr bwMode="auto">
            <a:xfrm>
              <a:off x="2467" y="2672"/>
              <a:ext cx="59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endParaRPr lang="en-US"/>
            </a:p>
          </p:txBody>
        </p:sp>
        <p:sp>
          <p:nvSpPr>
            <p:cNvPr id="54301" name="Rectangle 30"/>
            <p:cNvSpPr>
              <a:spLocks noChangeArrowheads="1"/>
            </p:cNvSpPr>
            <p:nvPr/>
          </p:nvSpPr>
          <p:spPr bwMode="auto">
            <a:xfrm>
              <a:off x="2659" y="2240"/>
              <a:ext cx="64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O</a:t>
              </a:r>
              <a:endParaRPr lang="en-US"/>
            </a:p>
          </p:txBody>
        </p:sp>
        <p:sp>
          <p:nvSpPr>
            <p:cNvPr id="54302" name="Rectangle 31"/>
            <p:cNvSpPr>
              <a:spLocks noChangeArrowheads="1"/>
            </p:cNvSpPr>
            <p:nvPr/>
          </p:nvSpPr>
          <p:spPr bwMode="auto">
            <a:xfrm>
              <a:off x="3595" y="2256"/>
              <a:ext cx="15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r>
                <a:rPr lang="en-US" sz="1200" b="1" baseline="-25000">
                  <a:solidFill>
                    <a:srgbClr val="000000"/>
                  </a:solidFill>
                  <a:latin typeface="Helvetica" charset="0"/>
                </a:rPr>
                <a:t>2</a:t>
              </a:r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O</a:t>
              </a:r>
              <a:endParaRPr lang="en-US"/>
            </a:p>
          </p:txBody>
        </p:sp>
        <p:sp>
          <p:nvSpPr>
            <p:cNvPr id="54303" name="Rectangle 32"/>
            <p:cNvSpPr>
              <a:spLocks noChangeArrowheads="1"/>
            </p:cNvSpPr>
            <p:nvPr/>
          </p:nvSpPr>
          <p:spPr bwMode="auto">
            <a:xfrm>
              <a:off x="3587" y="2768"/>
              <a:ext cx="154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r>
                <a:rPr lang="en-US" sz="1200" b="1" baseline="-25000">
                  <a:solidFill>
                    <a:srgbClr val="000000"/>
                  </a:solidFill>
                  <a:latin typeface="Helvetica" charset="0"/>
                </a:rPr>
                <a:t>2</a:t>
              </a:r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O</a:t>
              </a:r>
            </a:p>
          </p:txBody>
        </p:sp>
        <p:sp>
          <p:nvSpPr>
            <p:cNvPr id="54304" name="Rectangle 33"/>
            <p:cNvSpPr>
              <a:spLocks noChangeArrowheads="1"/>
            </p:cNvSpPr>
            <p:nvPr/>
          </p:nvSpPr>
          <p:spPr bwMode="auto">
            <a:xfrm>
              <a:off x="4003" y="2456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N</a:t>
              </a:r>
              <a:endParaRPr lang="en-US"/>
            </a:p>
          </p:txBody>
        </p:sp>
        <p:sp>
          <p:nvSpPr>
            <p:cNvPr id="54305" name="Rectangle 34"/>
            <p:cNvSpPr>
              <a:spLocks noChangeArrowheads="1"/>
            </p:cNvSpPr>
            <p:nvPr/>
          </p:nvSpPr>
          <p:spPr bwMode="auto">
            <a:xfrm>
              <a:off x="4003" y="2240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endParaRPr lang="en-US"/>
            </a:p>
          </p:txBody>
        </p:sp>
        <p:sp>
          <p:nvSpPr>
            <p:cNvPr id="54306" name="Rectangle 35"/>
            <p:cNvSpPr>
              <a:spLocks noChangeArrowheads="1"/>
            </p:cNvSpPr>
            <p:nvPr/>
          </p:nvSpPr>
          <p:spPr bwMode="auto">
            <a:xfrm>
              <a:off x="3875" y="2640"/>
              <a:ext cx="5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endParaRPr lang="en-US"/>
            </a:p>
          </p:txBody>
        </p:sp>
        <p:sp>
          <p:nvSpPr>
            <p:cNvPr id="54307" name="Rectangle 36"/>
            <p:cNvSpPr>
              <a:spLocks noChangeArrowheads="1"/>
            </p:cNvSpPr>
            <p:nvPr/>
          </p:nvSpPr>
          <p:spPr bwMode="auto">
            <a:xfrm>
              <a:off x="4203" y="2456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C</a:t>
              </a:r>
              <a:endParaRPr lang="en-US"/>
            </a:p>
          </p:txBody>
        </p:sp>
        <p:sp>
          <p:nvSpPr>
            <p:cNvPr id="54308" name="Rectangle 37"/>
            <p:cNvSpPr>
              <a:spLocks noChangeArrowheads="1"/>
            </p:cNvSpPr>
            <p:nvPr/>
          </p:nvSpPr>
          <p:spPr bwMode="auto">
            <a:xfrm>
              <a:off x="4203" y="2240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R</a:t>
              </a:r>
              <a:endParaRPr lang="en-US"/>
            </a:p>
          </p:txBody>
        </p:sp>
        <p:sp>
          <p:nvSpPr>
            <p:cNvPr id="54309" name="Rectangle 38"/>
            <p:cNvSpPr>
              <a:spLocks noChangeArrowheads="1"/>
            </p:cNvSpPr>
            <p:nvPr/>
          </p:nvSpPr>
          <p:spPr bwMode="auto">
            <a:xfrm>
              <a:off x="4403" y="2456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C</a:t>
              </a:r>
              <a:endParaRPr lang="en-US"/>
            </a:p>
          </p:txBody>
        </p:sp>
        <p:sp>
          <p:nvSpPr>
            <p:cNvPr id="54310" name="Rectangle 39"/>
            <p:cNvSpPr>
              <a:spLocks noChangeArrowheads="1"/>
            </p:cNvSpPr>
            <p:nvPr/>
          </p:nvSpPr>
          <p:spPr bwMode="auto">
            <a:xfrm>
              <a:off x="4203" y="2672"/>
              <a:ext cx="59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endParaRPr lang="en-US"/>
            </a:p>
          </p:txBody>
        </p:sp>
        <p:sp>
          <p:nvSpPr>
            <p:cNvPr id="54311" name="Rectangle 40"/>
            <p:cNvSpPr>
              <a:spLocks noChangeArrowheads="1"/>
            </p:cNvSpPr>
            <p:nvPr/>
          </p:nvSpPr>
          <p:spPr bwMode="auto">
            <a:xfrm>
              <a:off x="4403" y="2240"/>
              <a:ext cx="64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O</a:t>
              </a:r>
              <a:endParaRPr lang="en-US"/>
            </a:p>
          </p:txBody>
        </p:sp>
        <p:sp>
          <p:nvSpPr>
            <p:cNvPr id="54312" name="Rectangle 41"/>
            <p:cNvSpPr>
              <a:spLocks noChangeArrowheads="1"/>
            </p:cNvSpPr>
            <p:nvPr/>
          </p:nvSpPr>
          <p:spPr bwMode="auto">
            <a:xfrm>
              <a:off x="4651" y="2456"/>
              <a:ext cx="5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N</a:t>
              </a:r>
              <a:endParaRPr lang="en-US"/>
            </a:p>
          </p:txBody>
        </p:sp>
        <p:sp>
          <p:nvSpPr>
            <p:cNvPr id="54313" name="Rectangle 42"/>
            <p:cNvSpPr>
              <a:spLocks noChangeArrowheads="1"/>
            </p:cNvSpPr>
            <p:nvPr/>
          </p:nvSpPr>
          <p:spPr bwMode="auto">
            <a:xfrm>
              <a:off x="4651" y="2240"/>
              <a:ext cx="5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endParaRPr lang="en-US"/>
            </a:p>
          </p:txBody>
        </p:sp>
        <p:sp>
          <p:nvSpPr>
            <p:cNvPr id="54314" name="Rectangle 43"/>
            <p:cNvSpPr>
              <a:spLocks noChangeArrowheads="1"/>
            </p:cNvSpPr>
            <p:nvPr/>
          </p:nvSpPr>
          <p:spPr bwMode="auto">
            <a:xfrm>
              <a:off x="4851" y="2456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C</a:t>
              </a:r>
              <a:endParaRPr lang="en-US"/>
            </a:p>
          </p:txBody>
        </p:sp>
        <p:sp>
          <p:nvSpPr>
            <p:cNvPr id="54315" name="Rectangle 44"/>
            <p:cNvSpPr>
              <a:spLocks noChangeArrowheads="1"/>
            </p:cNvSpPr>
            <p:nvPr/>
          </p:nvSpPr>
          <p:spPr bwMode="auto">
            <a:xfrm>
              <a:off x="4851" y="2240"/>
              <a:ext cx="5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R</a:t>
              </a:r>
              <a:endParaRPr lang="en-US"/>
            </a:p>
          </p:txBody>
        </p:sp>
        <p:sp>
          <p:nvSpPr>
            <p:cNvPr id="54316" name="Rectangle 45"/>
            <p:cNvSpPr>
              <a:spLocks noChangeArrowheads="1"/>
            </p:cNvSpPr>
            <p:nvPr/>
          </p:nvSpPr>
          <p:spPr bwMode="auto">
            <a:xfrm>
              <a:off x="5051" y="2456"/>
              <a:ext cx="5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C</a:t>
              </a:r>
              <a:endParaRPr lang="en-US"/>
            </a:p>
          </p:txBody>
        </p:sp>
        <p:sp>
          <p:nvSpPr>
            <p:cNvPr id="54317" name="Rectangle 46"/>
            <p:cNvSpPr>
              <a:spLocks noChangeArrowheads="1"/>
            </p:cNvSpPr>
            <p:nvPr/>
          </p:nvSpPr>
          <p:spPr bwMode="auto">
            <a:xfrm>
              <a:off x="4851" y="2672"/>
              <a:ext cx="59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H</a:t>
              </a:r>
              <a:endParaRPr lang="en-US"/>
            </a:p>
          </p:txBody>
        </p:sp>
        <p:sp>
          <p:nvSpPr>
            <p:cNvPr id="54318" name="Rectangle 47"/>
            <p:cNvSpPr>
              <a:spLocks noChangeArrowheads="1"/>
            </p:cNvSpPr>
            <p:nvPr/>
          </p:nvSpPr>
          <p:spPr bwMode="auto">
            <a:xfrm>
              <a:off x="5051" y="2240"/>
              <a:ext cx="64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O</a:t>
              </a:r>
              <a:endParaRPr lang="en-US"/>
            </a:p>
          </p:txBody>
        </p:sp>
        <p:sp>
          <p:nvSpPr>
            <p:cNvPr id="54319" name="Rectangle 48"/>
            <p:cNvSpPr>
              <a:spLocks noChangeArrowheads="1"/>
            </p:cNvSpPr>
            <p:nvPr/>
          </p:nvSpPr>
          <p:spPr bwMode="auto">
            <a:xfrm>
              <a:off x="1879" y="2640"/>
              <a:ext cx="12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OH</a:t>
              </a:r>
              <a:endParaRPr lang="en-US"/>
            </a:p>
          </p:txBody>
        </p:sp>
        <p:sp>
          <p:nvSpPr>
            <p:cNvPr id="54320" name="Rectangle 49"/>
            <p:cNvSpPr>
              <a:spLocks noChangeArrowheads="1"/>
            </p:cNvSpPr>
            <p:nvPr/>
          </p:nvSpPr>
          <p:spPr bwMode="auto">
            <a:xfrm>
              <a:off x="2751" y="2640"/>
              <a:ext cx="122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OH</a:t>
              </a:r>
              <a:endParaRPr lang="en-US"/>
            </a:p>
          </p:txBody>
        </p:sp>
        <p:sp>
          <p:nvSpPr>
            <p:cNvPr id="54321" name="Rectangle 50"/>
            <p:cNvSpPr>
              <a:spLocks noChangeArrowheads="1"/>
            </p:cNvSpPr>
            <p:nvPr/>
          </p:nvSpPr>
          <p:spPr bwMode="auto">
            <a:xfrm>
              <a:off x="5151" y="2636"/>
              <a:ext cx="12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charset="0"/>
                </a:rPr>
                <a:t>OH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of Membrane Proteins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Enzymatic activity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_____________________________ for signal transduction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42950" y="4927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of Membrane Proteins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Cell-cell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Attachment to cytoskeleton and extracellular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Membrane Junctions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 impermeable junction that encircles the cell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Desmosome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anchoring junction ___________________________ along the sides of cells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___________________ junction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______________________________ that allows chemical substances to pass between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Passive Membrane Transport: Diffusion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diffusion – nonpolar and lipid-soluble substances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Diffuse directly through the _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Diffuse through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Passive Membrane Transport: Diffusion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_________________________ diffusion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Transport of glucose, amino acids, and ions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Transported substances bind carrier proteins or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Carrier Proteins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 integral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Show specificity for certain polar molecules including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Passive Membrane Transport: Osmosis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Occurs when the concentration of a solvent is different on opposite sides of a membrane 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Diffusion of water across a _</a:t>
            </a:r>
          </a:p>
          <a:p>
            <a:pPr eaLnBrk="1" hangingPunct="1"/>
            <a:endParaRPr lang="en-US" b="1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Passive Membrane Transport: Filtration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passage of water and solutes through a membrane by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Pressure gradient pushes solute-containing fluid from a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Effects of Solutions of Varying Tonicity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Isotonic</a:t>
            </a:r>
          </a:p>
          <a:p>
            <a:pPr lvl="1" eaLnBrk="1" hangingPunct="1"/>
            <a:r>
              <a:rPr lang="en-US" sz="2400" smtClean="0"/>
              <a:t> solutions with the __________________________________________ as that of the cytosol</a:t>
            </a:r>
          </a:p>
          <a:p>
            <a:pPr eaLnBrk="1" hangingPunct="1"/>
            <a:r>
              <a:rPr lang="en-US" sz="2800" smtClean="0"/>
              <a:t>  </a:t>
            </a:r>
          </a:p>
          <a:p>
            <a:pPr lvl="1" eaLnBrk="1" hangingPunct="1"/>
            <a:r>
              <a:rPr lang="en-US" sz="2400" smtClean="0"/>
              <a:t>solutions having _____________________________ solute concentration than that of the cytosol</a:t>
            </a:r>
          </a:p>
          <a:p>
            <a:pPr eaLnBrk="1" hangingPunct="1"/>
            <a:r>
              <a:rPr lang="en-US" sz="2800" smtClean="0"/>
              <a:t> </a:t>
            </a:r>
          </a:p>
          <a:p>
            <a:pPr lvl="1" eaLnBrk="1" hangingPunct="1"/>
            <a:r>
              <a:rPr lang="en-US" sz="2400" smtClean="0"/>
              <a:t>solutions having _____________________________ solute concentration than that of the cytosol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Transport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_____________________ to move solutes across a membrane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Requires _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Levels of Proteins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530725"/>
          </a:xfrm>
        </p:spPr>
        <p:txBody>
          <a:bodyPr/>
          <a:lstStyle/>
          <a:p>
            <a:pPr eaLnBrk="1" hangingPunct="1"/>
            <a:r>
              <a:rPr lang="en-US" sz="2800" smtClean="0"/>
              <a:t>Primary</a:t>
            </a:r>
          </a:p>
          <a:p>
            <a:pPr lvl="1" eaLnBrk="1" hangingPunct="1"/>
            <a:r>
              <a:rPr lang="en-US" sz="2400" smtClean="0"/>
              <a:t> </a:t>
            </a:r>
          </a:p>
          <a:p>
            <a:pPr eaLnBrk="1" hangingPunct="1"/>
            <a:r>
              <a:rPr lang="en-US" sz="2800" smtClean="0"/>
              <a:t>Secondary </a:t>
            </a:r>
          </a:p>
          <a:p>
            <a:pPr lvl="1" eaLnBrk="1" hangingPunct="1"/>
            <a:r>
              <a:rPr lang="en-US" sz="2400" smtClean="0"/>
              <a:t>alpha helices or _</a:t>
            </a:r>
          </a:p>
          <a:p>
            <a:pPr eaLnBrk="1" hangingPunct="1"/>
            <a:r>
              <a:rPr lang="en-US" sz="2800" smtClean="0"/>
              <a:t>  </a:t>
            </a:r>
          </a:p>
          <a:p>
            <a:pPr lvl="1" eaLnBrk="1" hangingPunct="1"/>
            <a:r>
              <a:rPr lang="en-US" sz="2400" smtClean="0"/>
              <a:t>superimposed folding of secondary structures</a:t>
            </a:r>
          </a:p>
          <a:p>
            <a:pPr eaLnBrk="1" hangingPunct="1"/>
            <a:r>
              <a:rPr lang="en-US" sz="2800" smtClean="0"/>
              <a:t> </a:t>
            </a:r>
          </a:p>
          <a:p>
            <a:pPr lvl="1" eaLnBrk="1" hangingPunct="1"/>
            <a:r>
              <a:rPr lang="en-US" sz="2400" smtClean="0"/>
              <a:t>polypeptide chains linked together in a specific manner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Active Transport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__________________________ system</a:t>
            </a:r>
          </a:p>
          <a:p>
            <a:pPr lvl="1" eaLnBrk="1" hangingPunct="1"/>
            <a:r>
              <a:rPr lang="en-US" smtClean="0"/>
              <a:t> two substances are moved across a membrane in the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__________________________ system </a:t>
            </a:r>
          </a:p>
          <a:p>
            <a:pPr lvl="1" eaLnBrk="1" hangingPunct="1"/>
            <a:r>
              <a:rPr lang="en-US" smtClean="0"/>
              <a:t> two substances are moved across a membrane in _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Vesicular Transport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Transport of large particles and macromolecules across plasma membranes</a:t>
            </a:r>
          </a:p>
          <a:p>
            <a:pPr lvl="1" eaLnBrk="1" hangingPunct="1"/>
            <a:r>
              <a:rPr lang="en-US" smtClean="0"/>
              <a:t>Exocytosis </a:t>
            </a:r>
          </a:p>
          <a:p>
            <a:pPr lvl="2" eaLnBrk="1" hangingPunct="1"/>
            <a:r>
              <a:rPr lang="en-US" smtClean="0"/>
              <a:t>moves substance from the cell _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 </a:t>
            </a:r>
          </a:p>
          <a:p>
            <a:pPr lvl="2" eaLnBrk="1" hangingPunct="1"/>
            <a:r>
              <a:rPr lang="en-US" smtClean="0"/>
              <a:t>enables large particles and macromolecules to enter the cell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Vesicular Transport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Transcytosis </a:t>
            </a:r>
          </a:p>
          <a:p>
            <a:pPr lvl="1" eaLnBrk="1" hangingPunct="1"/>
            <a:r>
              <a:rPr lang="en-US" smtClean="0"/>
              <a:t>moving substances _</a:t>
            </a:r>
          </a:p>
          <a:p>
            <a:pPr eaLnBrk="1" hangingPunct="1"/>
            <a:r>
              <a:rPr lang="en-US" smtClean="0"/>
              <a:t>Vesicular trafficking</a:t>
            </a:r>
          </a:p>
          <a:p>
            <a:pPr lvl="1" eaLnBrk="1" hangingPunct="1"/>
            <a:r>
              <a:rPr lang="en-US" smtClean="0"/>
              <a:t>moving substances from one area in the cell to another</a:t>
            </a:r>
          </a:p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pseudopods engulf solids and bring them into the cell’s interior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Vesicular Transport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smtClean="0"/>
              <a:t> </a:t>
            </a:r>
          </a:p>
          <a:p>
            <a:pPr lvl="1" eaLnBrk="1" hangingPunct="1"/>
            <a:r>
              <a:rPr lang="en-US" sz="2400" smtClean="0"/>
              <a:t> the plasma membrane infolds, bringing extracellular fluid and solutes into the interior of the cell </a:t>
            </a:r>
          </a:p>
          <a:p>
            <a:pPr eaLnBrk="1" hangingPunct="1"/>
            <a:r>
              <a:rPr lang="en-US" sz="2800" smtClean="0"/>
              <a:t>_____________________________ endocytosis</a:t>
            </a:r>
          </a:p>
          <a:p>
            <a:pPr lvl="1" eaLnBrk="1" hangingPunct="1"/>
            <a:r>
              <a:rPr lang="en-US" sz="2400" smtClean="0"/>
              <a:t>clathrin-coated pits provide the main route for endocytosis and transcytosis</a:t>
            </a:r>
          </a:p>
          <a:p>
            <a:pPr eaLnBrk="1" hangingPunct="1"/>
            <a:r>
              <a:rPr lang="en-US" sz="2800" smtClean="0"/>
              <a:t>Non-clathrin-coated vesicles</a:t>
            </a:r>
          </a:p>
          <a:p>
            <a:pPr lvl="1" eaLnBrk="1" hangingPunct="1"/>
            <a:r>
              <a:rPr lang="en-US" sz="2400" smtClean="0"/>
              <a:t>caveolae that are platforms for a variety of signaling molecules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Exocytosis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05438" y="3925888"/>
            <a:ext cx="35750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3.12a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150" y="1785938"/>
            <a:ext cx="8775700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Cell Adhesion Molecules (CAMs)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_______________________________ to the extracellular matrix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Assist in _________________________ of cells past one another</a:t>
            </a:r>
          </a:p>
          <a:p>
            <a:pPr eaLnBrk="1" hangingPunct="1"/>
            <a:r>
              <a:rPr lang="en-US" smtClean="0"/>
              <a:t>Rally protective _________________________________ to injured or infected areas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Membrane Receptors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600200"/>
            <a:ext cx="8270875" cy="4919663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important in normal development and immunity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Electrical signaling</a:t>
            </a:r>
          </a:p>
          <a:p>
            <a:pPr lvl="1" eaLnBrk="1" hangingPunct="1"/>
            <a:r>
              <a:rPr lang="en-US" smtClean="0"/>
              <a:t>voltage-regulated ______________________ in nerve and muscle tissue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Membrane Receptors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</a:t>
            </a:r>
          </a:p>
          <a:p>
            <a:pPr lvl="1" eaLnBrk="1" hangingPunct="1"/>
            <a:r>
              <a:rPr lang="en-US" smtClean="0"/>
              <a:t> neurotransmitters bind to chemically gated channel-linked receptors in nerve and muscle tissue</a:t>
            </a:r>
          </a:p>
          <a:p>
            <a:pPr eaLnBrk="1" hangingPunct="1"/>
            <a:r>
              <a:rPr lang="en-US" smtClean="0"/>
              <a:t>G protein-linked receptors </a:t>
            </a:r>
          </a:p>
          <a:p>
            <a:pPr lvl="1" eaLnBrk="1" hangingPunct="1"/>
            <a:r>
              <a:rPr lang="en-US" smtClean="0"/>
              <a:t>bind to a receptor which activates a G protein, causing the ____________________________________, such as cyclic AMP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Levels of Proteins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2.18a–c</a:t>
            </a:r>
          </a:p>
        </p:txBody>
      </p:sp>
      <p:pic>
        <p:nvPicPr>
          <p:cNvPr id="56324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676400"/>
            <a:ext cx="4191000" cy="2886075"/>
          </a:xfrm>
          <a:noFill/>
        </p:spPr>
      </p:pic>
      <p:sp>
        <p:nvSpPr>
          <p:cNvPr id="56325" name="Rectangle 8"/>
          <p:cNvSpPr>
            <a:spLocks noChangeArrowheads="1"/>
          </p:cNvSpPr>
          <p:nvPr/>
        </p:nvSpPr>
        <p:spPr bwMode="auto">
          <a:xfrm>
            <a:off x="4876800" y="1600200"/>
            <a:ext cx="38100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56326" name="Rectangle 9"/>
          <p:cNvSpPr>
            <a:spLocks noChangeArrowheads="1"/>
          </p:cNvSpPr>
          <p:nvPr/>
        </p:nvSpPr>
        <p:spPr bwMode="auto">
          <a:xfrm>
            <a:off x="4876800" y="1600200"/>
            <a:ext cx="38100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pic>
        <p:nvPicPr>
          <p:cNvPr id="56327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37138" y="1600200"/>
            <a:ext cx="3927475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Fibrous and Globular Proteins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Fibrous proteins</a:t>
            </a:r>
          </a:p>
          <a:p>
            <a:pPr lvl="1" eaLnBrk="1" hangingPunct="1"/>
            <a:r>
              <a:rPr lang="en-US" smtClean="0"/>
              <a:t>Extended and _ 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Examples: </a:t>
            </a:r>
          </a:p>
          <a:p>
            <a:pPr lvl="2" eaLnBrk="1" hangingPunct="1"/>
            <a:r>
              <a:rPr lang="en-US" smtClean="0"/>
              <a:t>keratin, _______________________, collagen, and certain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Fibrous and Globular Proteins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Globular proteins </a:t>
            </a:r>
          </a:p>
          <a:p>
            <a:pPr lvl="1" eaLnBrk="1" hangingPunct="1"/>
            <a:r>
              <a:rPr lang="en-US" smtClean="0"/>
              <a:t>Compact, __________________________ with tertiary and quaternary structures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Examples: </a:t>
            </a:r>
          </a:p>
          <a:p>
            <a:pPr lvl="2" eaLnBrk="1" hangingPunct="1"/>
            <a:r>
              <a:rPr lang="en-US" smtClean="0"/>
              <a:t>__________________________________, hormones, and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Enzymes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59725" cy="5067300"/>
          </a:xfrm>
        </p:spPr>
        <p:txBody>
          <a:bodyPr/>
          <a:lstStyle/>
          <a:p>
            <a:pPr eaLnBrk="1" hangingPunct="1"/>
            <a:r>
              <a:rPr lang="en-US" smtClean="0"/>
              <a:t>Most are ___________________________ that act as _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Enzymes are chemically specific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Enzymes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07325" cy="4991100"/>
          </a:xfrm>
        </p:spPr>
        <p:txBody>
          <a:bodyPr/>
          <a:lstStyle/>
          <a:p>
            <a:pPr eaLnBrk="1" hangingPunct="1"/>
            <a:r>
              <a:rPr lang="en-US" smtClean="0"/>
              <a:t>Frequently named for the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Enzyme names usually end in _______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Mechanism of Enzyme Action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Enzyme binds with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_____________________ is formed at a lower activation energy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Product is released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865</Words>
  <Application>Microsoft Office PowerPoint</Application>
  <PresentationFormat>On-screen Show (4:3)</PresentationFormat>
  <Paragraphs>254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Amino Acids</vt:lpstr>
      <vt:lpstr>Protein</vt:lpstr>
      <vt:lpstr>Structural Levels of Proteins</vt:lpstr>
      <vt:lpstr>Structural Levels of Proteins</vt:lpstr>
      <vt:lpstr>Fibrous and Globular Proteins</vt:lpstr>
      <vt:lpstr>Fibrous and Globular Proteins</vt:lpstr>
      <vt:lpstr>Characteristics of Enzymes</vt:lpstr>
      <vt:lpstr>Characteristics of Enzymes</vt:lpstr>
      <vt:lpstr>Mechanism of Enzyme Action</vt:lpstr>
      <vt:lpstr>Nucleic Acids</vt:lpstr>
      <vt:lpstr>Nucleic Acids</vt:lpstr>
      <vt:lpstr>Deoxyribonucleic Acid (DNA)</vt:lpstr>
      <vt:lpstr>Ribonucleic Acid (RNA)</vt:lpstr>
      <vt:lpstr>Adenosine Triphosphate (ATP)</vt:lpstr>
      <vt:lpstr>3</vt:lpstr>
      <vt:lpstr>Cell Theory</vt:lpstr>
      <vt:lpstr>Plasma Membrane</vt:lpstr>
      <vt:lpstr>Fluid Mosaic Model</vt:lpstr>
      <vt:lpstr>Fluid Mosaic Model</vt:lpstr>
      <vt:lpstr>Functions of Membrane Proteins</vt:lpstr>
      <vt:lpstr>Functions of Membrane Proteins</vt:lpstr>
      <vt:lpstr>Membrane Junctions</vt:lpstr>
      <vt:lpstr>Passive Membrane Transport: Diffusion</vt:lpstr>
      <vt:lpstr>Passive Membrane Transport: Diffusion</vt:lpstr>
      <vt:lpstr>Carrier Proteins</vt:lpstr>
      <vt:lpstr>Passive Membrane Transport: Osmosis</vt:lpstr>
      <vt:lpstr>Passive Membrane Transport: Filtration</vt:lpstr>
      <vt:lpstr>Effects of Solutions of Varying Tonicity</vt:lpstr>
      <vt:lpstr>Active Transport</vt:lpstr>
      <vt:lpstr>Types of Active Transport</vt:lpstr>
      <vt:lpstr>Vesicular Transport</vt:lpstr>
      <vt:lpstr>Vesicular Transport</vt:lpstr>
      <vt:lpstr>Vesicular Transport</vt:lpstr>
      <vt:lpstr>Exocytosis</vt:lpstr>
      <vt:lpstr>Cell Adhesion Molecules (CAMs)</vt:lpstr>
      <vt:lpstr>Roles of Membrane Receptors</vt:lpstr>
      <vt:lpstr>Roles of Membrane Receptors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 Acids</dc:title>
  <dc:creator>bawargo</dc:creator>
  <cp:lastModifiedBy>bawargo</cp:lastModifiedBy>
  <cp:revision>4</cp:revision>
  <dcterms:created xsi:type="dcterms:W3CDTF">2008-08-26T16:31:30Z</dcterms:created>
  <dcterms:modified xsi:type="dcterms:W3CDTF">2009-08-18T17:28:30Z</dcterms:modified>
</cp:coreProperties>
</file>