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five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083E4-8B3C-4ADB-B0BB-165D94F4EE9C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03B7D-A045-4DBE-8346-23D4386A7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five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B1808-D52E-44D0-A55F-1F5CA74B5D8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E1F34-C6B0-4E3C-8AAC-BFB64AE31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E1F34-C6B0-4E3C-8AAC-BFB64AE312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five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five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6E1F34-C6B0-4E3C-8AAC-BFB64AE3122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3555-6231-4F81-8A5F-2D57D56F407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0F971-6ADA-482C-958A-AE2E899D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Epithelial Membranes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543800" cy="4525963"/>
          </a:xfrm>
          <a:noFill/>
        </p:spPr>
        <p:txBody>
          <a:bodyPr anchor="ctr"/>
          <a:lstStyle/>
          <a:p>
            <a:pPr eaLnBrk="1" hangingPunct="1"/>
            <a:r>
              <a:rPr lang="en-US" smtClean="0"/>
              <a:t>Cutaneous </a:t>
            </a:r>
          </a:p>
          <a:p>
            <a:pPr lvl="1" eaLnBrk="1" hangingPunct="1"/>
            <a:r>
              <a:rPr lang="en-US" smtClean="0"/>
              <a:t> </a:t>
            </a:r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Mucus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_________________________________open to the exterior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(e.g., digestive and respiratory tracts)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Serous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moist membranes found in _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Endocrine Glands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___________________________glands that produce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Secretions include amino acids, proteins, glycoproteins, and steroids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Exocrine Glands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More numerous than endocrine glands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Secrete their products onto 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Examples include mucous, sweat, oil, and salivary glands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The only important ___________________________ gland is the 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Multicellular</a:t>
            </a:r>
            <a:r>
              <a:rPr lang="en-US" dirty="0" smtClean="0">
                <a:solidFill>
                  <a:srgbClr val="000000"/>
                </a:solidFill>
              </a:rPr>
              <a:t> exocrine glands are composed of a duct and </a:t>
            </a:r>
            <a:r>
              <a:rPr lang="en-US" dirty="0" err="1" smtClean="0">
                <a:solidFill>
                  <a:srgbClr val="000000"/>
                </a:solidFill>
              </a:rPr>
              <a:t>secretory</a:t>
            </a:r>
            <a:r>
              <a:rPr lang="en-US" dirty="0" smtClean="0">
                <a:solidFill>
                  <a:srgbClr val="000000"/>
                </a:solidFill>
              </a:rPr>
              <a:t> unit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Modes of Secretion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products are secreted by __________________________ (e.g., pancreas, sweat, and salivary glands)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products are secreted by the _____________________________ of gland cells (e.g., sebaceous glands)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Modes of Secretion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4.5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Connective Tissue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 throughout the body; most abundant and widely distributed in primary tissues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of Connective Tissue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Protection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Transportation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Characteristics of Connective Tissue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Connective tissues have:</a:t>
            </a:r>
          </a:p>
          <a:p>
            <a:pPr lvl="1" eaLnBrk="1" hangingPunct="1"/>
            <a:r>
              <a:rPr lang="en-US" smtClean="0"/>
              <a:t>Varying degrees of _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Nonliving __________________________________, consisting of ground substance and fibers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Structural Elements of Connective Tissue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Ground substance</a:t>
            </a:r>
          </a:p>
          <a:p>
            <a:pPr lvl="1" eaLnBrk="1" hangingPunct="1"/>
            <a:r>
              <a:rPr lang="en-US" smtClean="0"/>
              <a:t>unstructured material that _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collagen, elastic, or reticular</a:t>
            </a:r>
          </a:p>
          <a:p>
            <a:pPr eaLnBrk="1" hangingPunct="1"/>
            <a:r>
              <a:rPr lang="en-US" smtClean="0"/>
              <a:t>Cells</a:t>
            </a:r>
          </a:p>
          <a:p>
            <a:pPr lvl="1" eaLnBrk="1" hangingPunct="1"/>
            <a:r>
              <a:rPr lang="en-US" smtClean="0"/>
              <a:t>_______________________________, chondroblasts, __________________________, and hematopoietic stem cells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Ground Substance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Adhesion proteins</a:t>
            </a:r>
          </a:p>
          <a:p>
            <a:pPr eaLnBrk="1" hangingPunct="1">
              <a:defRPr/>
            </a:pPr>
            <a:r>
              <a:rPr lang="en-US" dirty="0" err="1" smtClean="0"/>
              <a:t>Proteoglycans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Functions as a _________________________________ through which nutrients ________________________________ between blood capillaries and cells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Fibers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tough; provides high tensile strength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long, thin fibers that allow for stretch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branched collagenous fibers that form delicate networks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Epithelia: Simple Cuboidal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Single layer of _________________________________with large, spherical central nuclei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Function in _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Present in kidney tubules, ducts and </a:t>
            </a:r>
            <a:r>
              <a:rPr lang="en-US" dirty="0" err="1" smtClean="0"/>
              <a:t>secretory</a:t>
            </a:r>
            <a:r>
              <a:rPr lang="en-US" dirty="0" smtClean="0"/>
              <a:t> portions of small glands, and ovary surface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connective tissue proper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cartilage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bone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_______________________________ stem cells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blood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White blood cells, plasma cells, macrophages, and mast cells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Connective Tissue Proper: Loose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Gel-like matrix with all three connective tissue fibers</a:t>
            </a:r>
          </a:p>
          <a:p>
            <a:pPr lvl="1" eaLnBrk="1" hangingPunct="1"/>
            <a:r>
              <a:rPr lang="en-US" smtClean="0"/>
              <a:t>Fibroblasts, macrophages, mast cells, and some white blood cells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Widely distributed throughout the body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Connective Tissue Proper: Loose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/>
              <a:t>Adipose connective tissue</a:t>
            </a:r>
          </a:p>
          <a:p>
            <a:pPr lvl="1" eaLnBrk="1" hangingPunct="1">
              <a:defRPr/>
            </a:pPr>
            <a:r>
              <a:rPr lang="en-US" dirty="0" smtClean="0"/>
              <a:t>Matrix similar to </a:t>
            </a:r>
            <a:r>
              <a:rPr lang="en-US" dirty="0" err="1" smtClean="0"/>
              <a:t>areolar</a:t>
            </a:r>
            <a:r>
              <a:rPr lang="en-US" dirty="0" smtClean="0"/>
              <a:t> connective tissue with closely packed _</a:t>
            </a:r>
          </a:p>
          <a:p>
            <a:pPr lvl="1" eaLnBrk="1" hangingPunct="1">
              <a:defRPr/>
            </a:pPr>
            <a:r>
              <a:rPr lang="en-US" dirty="0" smtClean="0"/>
              <a:t>Reserves _____________________________, insulates against heat loss, and supports and protects</a:t>
            </a:r>
          </a:p>
          <a:p>
            <a:pPr lvl="1" eaLnBrk="1" hangingPunct="1">
              <a:defRPr/>
            </a:pPr>
            <a:r>
              <a:rPr lang="en-US" dirty="0" smtClean="0"/>
              <a:t>Found ____________________________________, within abdomen, and in breasts </a:t>
            </a:r>
          </a:p>
          <a:p>
            <a:pPr lvl="1" eaLnBrk="1" hangingPunct="1">
              <a:defRPr/>
            </a:pPr>
            <a:r>
              <a:rPr lang="en-US" dirty="0" smtClean="0"/>
              <a:t>Local fat deposits serve nutrient needs of highly active organs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Connective Tissue Proper: Loose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Reticular connective tissue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Reticular cells lie in a fiber network</a:t>
            </a:r>
          </a:p>
          <a:p>
            <a:pPr lvl="1" eaLnBrk="1" hangingPunct="1"/>
            <a:r>
              <a:rPr lang="en-US" smtClean="0"/>
              <a:t>Forms a soft internal skeleton, or stroma, _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Found in lymph nodes, bone marrow, and the spleen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Connective Tissue Proper: Dense Regular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collagen fibers with a few elastic fibers</a:t>
            </a:r>
          </a:p>
          <a:p>
            <a:pPr eaLnBrk="1" hangingPunct="1"/>
            <a:r>
              <a:rPr lang="en-US" smtClean="0"/>
              <a:t>Major cell type is _</a:t>
            </a:r>
          </a:p>
          <a:p>
            <a:pPr eaLnBrk="1" hangingPunct="1"/>
            <a:r>
              <a:rPr lang="en-US" smtClean="0"/>
              <a:t>Attaches __________________________ or to other muscles, and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Found in tendons, ligaments, and _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Connective Tissue Proper: Dense Irregular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 arranged collagen fibers with some elastic fibers</a:t>
            </a:r>
          </a:p>
          <a:p>
            <a:pPr eaLnBrk="1" hangingPunct="1"/>
            <a:r>
              <a:rPr lang="en-US" smtClean="0"/>
              <a:t>Major cell type is _</a:t>
            </a:r>
          </a:p>
          <a:p>
            <a:pPr eaLnBrk="1" hangingPunct="1"/>
            <a:r>
              <a:rPr lang="en-US" smtClean="0"/>
              <a:t>Withstands _______________________in many directions providing structural strength</a:t>
            </a:r>
          </a:p>
          <a:p>
            <a:pPr eaLnBrk="1" hangingPunct="1"/>
            <a:r>
              <a:rPr lang="en-US" smtClean="0"/>
              <a:t>Found in the dermis, submucosa of the digestive tract, and fibrous organ capsules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Connective Tissue: Hyaline Cartilage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Amorphous, ______________________ with imperceptible network of collagen fibers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_______________________________lie in lacunae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Supports, reinforces, cushions, and _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Forms the _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Found in embryonic skeleton, the end of long bones, nose, trachea, and larynx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Connective Tissue: Elastic Cartilage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 to hyaline cartilage but with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Maintains _________________________________while allowing flexibility</a:t>
            </a:r>
          </a:p>
          <a:p>
            <a:pPr eaLnBrk="1" hangingPunct="1"/>
            <a:r>
              <a:rPr lang="en-US" smtClean="0"/>
              <a:t>Supports external ear (pinna) and _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Connective Tissue: Fibrocartilage Cartilage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Matrix similar to hyaline cartilage but _______________________________with thick collagen fibers</a:t>
            </a:r>
          </a:p>
          <a:p>
            <a:pPr eaLnBrk="1" hangingPunct="1">
              <a:defRPr/>
            </a:pPr>
            <a:r>
              <a:rPr lang="en-US" dirty="0" smtClean="0"/>
              <a:t>Provides ____________________________________ and absorbs compression shock</a:t>
            </a:r>
          </a:p>
          <a:p>
            <a:pPr eaLnBrk="1" hangingPunct="1">
              <a:defRPr/>
            </a:pPr>
            <a:r>
              <a:rPr lang="en-US" dirty="0" smtClean="0"/>
              <a:t>Found in ________________________________, the pubic </a:t>
            </a:r>
            <a:r>
              <a:rPr lang="en-US" dirty="0" err="1" smtClean="0"/>
              <a:t>symphysis</a:t>
            </a:r>
            <a:r>
              <a:rPr lang="en-US" dirty="0" smtClean="0"/>
              <a:t>, and in discs of the knee joint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Connective Tissue: Bone (Osseous Tissue)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Hard, ___________________________ with collagen fibers found in bone</a:t>
            </a:r>
          </a:p>
          <a:p>
            <a:pPr eaLnBrk="1" hangingPunct="1">
              <a:defRPr/>
            </a:pPr>
            <a:r>
              <a:rPr lang="en-US" dirty="0" smtClean="0"/>
              <a:t>___________________________ are found in lacunae and are well </a:t>
            </a:r>
            <a:r>
              <a:rPr lang="en-US" dirty="0" err="1" smtClean="0"/>
              <a:t>vascularized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Supports, protects, and _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Stores calcium, minerals, and fat</a:t>
            </a:r>
          </a:p>
          <a:p>
            <a:pPr eaLnBrk="1" hangingPunct="1">
              <a:defRPr/>
            </a:pPr>
            <a:r>
              <a:rPr lang="en-US" dirty="0" smtClean="0"/>
              <a:t>_____________________________ inside bones is the site of </a:t>
            </a:r>
            <a:r>
              <a:rPr lang="en-US" dirty="0" err="1" smtClean="0"/>
              <a:t>hematopoiesis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Epithelia: Simple Columnar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Single layer of ___________________________________; many contain _</a:t>
            </a:r>
          </a:p>
          <a:p>
            <a:pPr eaLnBrk="1" hangingPunct="1">
              <a:defRPr/>
            </a:pPr>
            <a:r>
              <a:rPr lang="en-US" sz="2800" dirty="0" smtClean="0"/>
              <a:t>Goblet cells are often found in this layer</a:t>
            </a:r>
          </a:p>
          <a:p>
            <a:pPr eaLnBrk="1" hangingPunct="1">
              <a:defRPr/>
            </a:pPr>
            <a:r>
              <a:rPr lang="en-US" sz="2800" dirty="0" smtClean="0"/>
              <a:t>Function in _</a:t>
            </a:r>
          </a:p>
          <a:p>
            <a:pPr eaLnBrk="1" hangingPunct="1">
              <a:defRPr/>
            </a:pPr>
            <a:r>
              <a:rPr lang="en-US" sz="2800" dirty="0" err="1" smtClean="0"/>
              <a:t>Nonciliated</a:t>
            </a:r>
            <a:r>
              <a:rPr lang="en-US" sz="2800" dirty="0" smtClean="0"/>
              <a:t> type line digestive tract and gallbladder</a:t>
            </a:r>
          </a:p>
          <a:p>
            <a:pPr eaLnBrk="1" hangingPunct="1">
              <a:defRPr/>
            </a:pPr>
            <a:r>
              <a:rPr lang="en-US" sz="2800" dirty="0" smtClean="0"/>
              <a:t>Ciliated type line small bronchi, uterine tubes, and some regions of the uterus</a:t>
            </a:r>
          </a:p>
          <a:p>
            <a:pPr eaLnBrk="1" hangingPunct="1">
              <a:defRPr/>
            </a:pPr>
            <a:r>
              <a:rPr lang="en-US" sz="2800" dirty="0" smtClean="0"/>
              <a:t>Cilia help _________________________________ through internal passageways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Connective Tissue: Blood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 and white cells in a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Contained within blood vessels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Functions in the ______________________ of respiratory gases, nutrients, and wastes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Nervous Tissue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Branched neurons with long cellular processes and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Transmits __________________________________from sensory receptors to effectors</a:t>
            </a:r>
          </a:p>
          <a:p>
            <a:pPr eaLnBrk="1" hangingPunct="1"/>
            <a:r>
              <a:rPr lang="en-US" smtClean="0"/>
              <a:t>Found in the brain, spinal cord, and peripheral nerves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Muscle Tissue: Skeletal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Long, cylindrical, _________________________________ with obvious striations</a:t>
            </a:r>
          </a:p>
          <a:p>
            <a:pPr eaLnBrk="1" hangingPunct="1"/>
            <a:r>
              <a:rPr lang="en-US" smtClean="0"/>
              <a:t>Initiates and controls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Found in _______________________________ that attach to bones or skin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Muscle Tissue: Cardiac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Branching, striated, _____________________________ interlocking at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Propels blood into the circulation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Found in the walls of the _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Muscle Tissue: Smooth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Sheets of ___________________________ with central nuclei that have _</a:t>
            </a:r>
          </a:p>
          <a:p>
            <a:pPr eaLnBrk="1" hangingPunct="1"/>
            <a:r>
              <a:rPr lang="en-US" smtClean="0"/>
              <a:t>Propels substances along internal passageways (i.e., peristalsis)</a:t>
            </a:r>
          </a:p>
          <a:p>
            <a:pPr eaLnBrk="1" hangingPunct="1"/>
            <a:r>
              <a:rPr lang="en-US" smtClean="0"/>
              <a:t>Found in the walls of 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Epithelia: Pseudostratified Columnar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Single layer of cells with ________________________________; some do not reach the free surface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Nuclei are seen at _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Function in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Present in the male sperm-carrying ducts (nonciliated) and trachea (ciliated)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Epithelia: Stratified Squamous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Thick membrane composed of several layers of cells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Function in _______________________  of underlying areas subjected to abrasion </a:t>
            </a:r>
          </a:p>
          <a:p>
            <a:pPr eaLnBrk="1" hangingPunct="1"/>
            <a:r>
              <a:rPr lang="en-US" smtClean="0"/>
              <a:t>Forms the __________________________________(keratinized cells), and linings of the esophagus, mouth, and vagina (nonkeratinized cells)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Epithelia: Stratified Cuboidal and Columnar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Stratified cuboidal</a:t>
            </a:r>
          </a:p>
          <a:p>
            <a:pPr lvl="1" eaLnBrk="1" hangingPunct="1"/>
            <a:r>
              <a:rPr lang="en-US" smtClean="0"/>
              <a:t>Quite ________________________ in the body</a:t>
            </a:r>
          </a:p>
          <a:p>
            <a:pPr lvl="1" eaLnBrk="1" hangingPunct="1"/>
            <a:r>
              <a:rPr lang="en-US" smtClean="0"/>
              <a:t>Found in some ____________________________________</a:t>
            </a:r>
          </a:p>
          <a:p>
            <a:pPr lvl="1" eaLnBrk="1" hangingPunct="1"/>
            <a:r>
              <a:rPr lang="en-US" smtClean="0"/>
              <a:t>Typically two cell layers thick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Epithelia: Stratified Cuboidal and Columnar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Stratified columnar </a:t>
            </a:r>
          </a:p>
          <a:p>
            <a:pPr lvl="1" eaLnBrk="1" hangingPunct="1"/>
            <a:r>
              <a:rPr lang="en-US" smtClean="0"/>
              <a:t>Limited distribution in the body</a:t>
            </a:r>
          </a:p>
          <a:p>
            <a:pPr lvl="1" eaLnBrk="1" hangingPunct="1"/>
            <a:r>
              <a:rPr lang="en-US" smtClean="0"/>
              <a:t>Found in the pharynx, male urethra, and lining some glandular ducts</a:t>
            </a:r>
          </a:p>
          <a:p>
            <a:pPr lvl="1" eaLnBrk="1" hangingPunct="1"/>
            <a:r>
              <a:rPr lang="en-US" smtClean="0"/>
              <a:t>Also occurs at ____________________________________between two other types of epithelia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Epithelia: Transitional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Several cell layers, _________________________________, surface cells are dome shaped</a:t>
            </a:r>
          </a:p>
          <a:p>
            <a:pPr eaLnBrk="1" hangingPunct="1"/>
            <a:r>
              <a:rPr lang="en-US" smtClean="0"/>
              <a:t>_____________________________ to permit the distension of the urinary bladder</a:t>
            </a:r>
          </a:p>
          <a:p>
            <a:pPr eaLnBrk="1" hangingPunct="1"/>
            <a:r>
              <a:rPr lang="en-US" smtClean="0"/>
              <a:t>Lines the urinary bladder, ureters, and part of the urethra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Epithelia: Glandular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 gland is ____________________________ that makes and _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Classified by: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Site of product release – endocrine or exocrine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Relative ______________________________the gland – unicellular or multicellular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1034</Words>
  <Application>Microsoft Office PowerPoint</Application>
  <PresentationFormat>On-screen Show (4:3)</PresentationFormat>
  <Paragraphs>197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Epithelial Membranes</vt:lpstr>
      <vt:lpstr>Epithelia: Simple Cuboidal</vt:lpstr>
      <vt:lpstr>Epithelia: Simple Columnar</vt:lpstr>
      <vt:lpstr>Epithelia: Pseudostratified Columnar</vt:lpstr>
      <vt:lpstr>Epithelia: Stratified Squamous</vt:lpstr>
      <vt:lpstr>Epithelia: Stratified Cuboidal and Columnar</vt:lpstr>
      <vt:lpstr>Epithelia: Stratified Cuboidal and Columnar</vt:lpstr>
      <vt:lpstr>Epithelia: Transitional</vt:lpstr>
      <vt:lpstr>Epithelia: Glandular</vt:lpstr>
      <vt:lpstr>Endocrine Glands</vt:lpstr>
      <vt:lpstr>Exocrine Glands</vt:lpstr>
      <vt:lpstr>Modes of Secretion</vt:lpstr>
      <vt:lpstr>Modes of Secretion</vt:lpstr>
      <vt:lpstr>Connective Tissue</vt:lpstr>
      <vt:lpstr>Functions of Connective Tissue</vt:lpstr>
      <vt:lpstr>Characteristics of Connective Tissue</vt:lpstr>
      <vt:lpstr>Structural Elements of Connective Tissue</vt:lpstr>
      <vt:lpstr>Ground Substance</vt:lpstr>
      <vt:lpstr>Fibers</vt:lpstr>
      <vt:lpstr>Cells</vt:lpstr>
      <vt:lpstr>Connective Tissue Proper: Loose</vt:lpstr>
      <vt:lpstr>Connective Tissue Proper: Loose</vt:lpstr>
      <vt:lpstr>Connective Tissue Proper: Loose</vt:lpstr>
      <vt:lpstr>Connective Tissue Proper: Dense Regular</vt:lpstr>
      <vt:lpstr>Connective Tissue Proper: Dense Irregular</vt:lpstr>
      <vt:lpstr>Connective Tissue: Hyaline Cartilage</vt:lpstr>
      <vt:lpstr>Connective Tissue: Elastic Cartilage</vt:lpstr>
      <vt:lpstr>Connective Tissue: Fibrocartilage Cartilage</vt:lpstr>
      <vt:lpstr>Connective Tissue: Bone (Osseous Tissue)</vt:lpstr>
      <vt:lpstr>Connective Tissue: Blood</vt:lpstr>
      <vt:lpstr>Nervous Tissue</vt:lpstr>
      <vt:lpstr>Muscle Tissue: Skeletal</vt:lpstr>
      <vt:lpstr>Muscle Tissue: Cardiac</vt:lpstr>
      <vt:lpstr>Muscle Tissue: Smooth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Epithelia: Simple Cuboidal</dc:title>
  <dc:creator>bawargo</dc:creator>
  <cp:lastModifiedBy>bawargo</cp:lastModifiedBy>
  <cp:revision>4</cp:revision>
  <dcterms:created xsi:type="dcterms:W3CDTF">2008-08-26T16:34:39Z</dcterms:created>
  <dcterms:modified xsi:type="dcterms:W3CDTF">2009-08-18T17:30:10Z</dcterms:modified>
</cp:coreProperties>
</file>