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E609C-3BBA-4742-879F-7C463A92BDB1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E50F-0621-4990-8DD8-127BBE0F4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BA93B-318F-4E76-B81C-D0EFA9CFFC90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82DE0-5475-4407-9319-CFD1FC222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Exam One Material, packet two</a:t>
            </a:r>
            <a:endParaRPr lang="en-US"/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AF917-7013-47C7-851D-48320741FF7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Exam One Material, packet two</a:t>
            </a:r>
            <a:endParaRPr lang="en-US"/>
          </a:p>
        </p:txBody>
      </p:sp>
      <p:sp>
        <p:nvSpPr>
          <p:cNvPr id="696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585BE-A728-458F-B8BD-5120E4AEDB81}" type="slidenum">
              <a:rPr lang="en-US"/>
              <a:pPr/>
              <a:t>2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A379-07F7-4CBC-83EA-ABACBEDCA367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03F2-6860-48BD-989C-6D09F679C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56625" cy="5029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The _______________________________ consists of neutrons and protons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</a:rPr>
              <a:t>Neutrons </a:t>
            </a:r>
          </a:p>
          <a:p>
            <a:pPr lvl="2" eaLnBrk="1" hangingPunct="1"/>
            <a:r>
              <a:rPr lang="en-US" sz="2000" smtClean="0">
                <a:solidFill>
                  <a:srgbClr val="000000"/>
                </a:solidFill>
              </a:rPr>
              <a:t>have ___________________________________ and a mass of one atomic mass unit (amu)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</a:rPr>
              <a:t>Protons</a:t>
            </a:r>
          </a:p>
          <a:p>
            <a:pPr lvl="2" eaLnBrk="1" hangingPunct="1"/>
            <a:r>
              <a:rPr lang="en-US" sz="2000" smtClean="0">
                <a:solidFill>
                  <a:srgbClr val="000000"/>
                </a:solidFill>
              </a:rPr>
              <a:t>have a ______________________________________ and a mass of 1 amu</a:t>
            </a: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Electrons are found orbiting the nucleus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</a:rPr>
              <a:t>Electrons</a:t>
            </a:r>
          </a:p>
          <a:p>
            <a:pPr lvl="2" eaLnBrk="1" hangingPunct="1"/>
            <a:r>
              <a:rPr lang="en-US" sz="2000" smtClean="0">
                <a:solidFill>
                  <a:srgbClr val="000000"/>
                </a:solidFill>
              </a:rPr>
              <a:t>have a __________________________________________ and 1/2000 the mass of a proton (0 amu)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Models of the Atom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18025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electrons move around the nucleus in fixed, circular orbits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regions around the nucleus in which electrons are most likely to be found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3962400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Identification of Elements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 equal to the number of _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Mass number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equal to the _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Atomic weight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____________________________________ of all isotopes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Identification of Elements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Isotope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 atoms with _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Radioisotopes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 atoms that undergo spontaneous decay called radioactivity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6566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572000"/>
            <a:ext cx="885031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828800" y="3352800"/>
            <a:ext cx="634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Above:  Variations in elements</a:t>
            </a:r>
          </a:p>
          <a:p>
            <a:r>
              <a:rPr lang="en-US"/>
              <a:t>Below:  isotopes of hydrogen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Molecules and Compounds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Molecule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two or more atoms held together by _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two or more different kinds of atoms chemically bonded together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Mixtures and Solutions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Mixtures</a:t>
            </a:r>
          </a:p>
          <a:p>
            <a:pPr lvl="1" eaLnBrk="1" hangingPunct="1"/>
            <a:r>
              <a:rPr lang="en-US" smtClean="0"/>
              <a:t>two or more components ________________________________ (not chemically bonded)</a:t>
            </a:r>
          </a:p>
          <a:p>
            <a:pPr eaLnBrk="1" hangingPunct="1"/>
            <a:r>
              <a:rPr lang="en-US" smtClean="0"/>
              <a:t>Solutions </a:t>
            </a:r>
          </a:p>
          <a:p>
            <a:pPr lvl="1" eaLnBrk="1" hangingPunct="1"/>
            <a:r>
              <a:rPr lang="en-US" smtClean="0"/>
              <a:t>homogeneous mixtures of components</a:t>
            </a:r>
          </a:p>
          <a:p>
            <a:pPr lvl="2" eaLnBrk="1" hangingPunct="1"/>
            <a:r>
              <a:rPr lang="en-US" smtClean="0"/>
              <a:t>____________________________ – substance present in greatest amount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______________________________ – substance(s) present in smaller amounts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Colloids and Suspensions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________________________ (emulsions)</a:t>
            </a:r>
          </a:p>
          <a:p>
            <a:pPr lvl="1" eaLnBrk="1" hangingPunct="1"/>
            <a:r>
              <a:rPr lang="en-US" smtClean="0"/>
              <a:t>heterogeneous mixtures whose solutes do not settle out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heterogeneous mixtures with visible solutes that tend to settle out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Bonds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Electron shells, or energy levels, surround the nucleus of an atom</a:t>
            </a:r>
          </a:p>
          <a:p>
            <a:pPr eaLnBrk="1" hangingPunct="1"/>
            <a:r>
              <a:rPr lang="en-US" smtClean="0"/>
              <a:t>Bonds are formed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Valence shell </a:t>
            </a:r>
          </a:p>
          <a:p>
            <a:pPr lvl="1" eaLnBrk="1" hangingPunct="1"/>
            <a:r>
              <a:rPr lang="en-US" smtClean="0"/>
              <a:t>outermost energy level _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Octet rule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except for the ____________________________________, atoms interact in a manner to have _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“stuff” of the universe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Anything that has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States of matter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Solid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has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Liquid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has definite volume,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Gas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has changeable shape and volume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Chemically Reactive Elements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549650" cy="4410075"/>
          </a:xfrm>
        </p:spPr>
        <p:txBody>
          <a:bodyPr/>
          <a:lstStyle/>
          <a:p>
            <a:pPr eaLnBrk="1" hangingPunct="1"/>
            <a:r>
              <a:rPr lang="en-US" smtClean="0"/>
              <a:t>_____________ elements _____________ have their outermost energy level fully occupied by electrons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76400"/>
            <a:ext cx="45926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Chemical Bonds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Ionic Bonds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Ions are charged atoms resulting from the _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gained one or more electrons</a:t>
            </a:r>
          </a:p>
          <a:p>
            <a:pPr lvl="1" eaLnBrk="1" hangingPunct="1"/>
            <a:r>
              <a:rPr lang="en-US" sz="2400" smtClean="0"/>
              <a:t>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lost one or more electrons</a:t>
            </a:r>
          </a:p>
          <a:p>
            <a:pPr lvl="1" eaLnBrk="1" hangingPunct="1"/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Formation of an Ionic Bond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Ionic bonds form between atoms by the _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Ionic compounds form crystals instead of individual molecules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  NaCl  (sodium chloride)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Covalent Bonds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Covalent bonds are formed by the _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Electron sharing produces molecules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Polar and Nonpolar Molecules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_________________________________ between atoms produce nonpolar molecules</a:t>
            </a:r>
          </a:p>
          <a:p>
            <a:pPr eaLnBrk="1" hangingPunct="1"/>
            <a:r>
              <a:rPr lang="en-US" smtClean="0"/>
              <a:t>_________________________________ of electrons produces polar molecules</a:t>
            </a:r>
          </a:p>
          <a:p>
            <a:pPr eaLnBrk="1" hangingPunct="1"/>
            <a:r>
              <a:rPr lang="en-US" smtClean="0"/>
              <a:t>Atoms with six or seven valence shell electrons are _</a:t>
            </a:r>
          </a:p>
          <a:p>
            <a:pPr eaLnBrk="1" hangingPunct="1"/>
            <a:r>
              <a:rPr lang="en-US" smtClean="0"/>
              <a:t>Atoms with one or two valence shell electrons are _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Hydrogen Bonds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Too weak to bind atoms together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Common in _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Responsible for _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Important as intramolecular bonds, giving the molecule a three-dimensional shape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Reactions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 eaLnBrk="1" hangingPunct="1"/>
            <a:r>
              <a:rPr lang="en-US" sz="2800" smtClean="0"/>
              <a:t>Occur when _</a:t>
            </a:r>
          </a:p>
          <a:p>
            <a:pPr eaLnBrk="1" hangingPunct="1"/>
            <a:r>
              <a:rPr lang="en-US" sz="2800" smtClean="0"/>
              <a:t>Written in symbolic form using chemical equations</a:t>
            </a:r>
          </a:p>
          <a:p>
            <a:pPr eaLnBrk="1" hangingPunct="1"/>
            <a:r>
              <a:rPr lang="en-US" sz="2800" smtClean="0"/>
              <a:t>Chemical equations contain:</a:t>
            </a:r>
          </a:p>
          <a:p>
            <a:pPr lvl="1" eaLnBrk="1" hangingPunct="1"/>
            <a:r>
              <a:rPr lang="en-US" sz="2400" smtClean="0"/>
              <a:t>Number and type of reacting substances, and products produced</a:t>
            </a:r>
          </a:p>
          <a:p>
            <a:pPr lvl="1" eaLnBrk="1" hangingPunct="1"/>
            <a:r>
              <a:rPr lang="en-US" sz="2400" smtClean="0"/>
              <a:t>Relative amounts of reactants and products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800600"/>
            <a:ext cx="4359275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Patterns of Chemical Reactions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Combination reactions:</a:t>
            </a:r>
            <a:r>
              <a:rPr lang="en-US" b="1" smtClean="0">
                <a:solidFill>
                  <a:srgbClr val="000000"/>
                </a:solidFill>
              </a:rPr>
              <a:t> 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___________________________ reactions which always involve _</a:t>
            </a:r>
            <a:endParaRPr lang="en-US" sz="2900" b="1" smtClean="0">
              <a:solidFill>
                <a:srgbClr val="000000"/>
              </a:solidFill>
            </a:endParaRPr>
          </a:p>
          <a:p>
            <a:pPr lvl="2" eaLnBrk="1" hangingPunct="1">
              <a:buFontTx/>
              <a:buNone/>
            </a:pPr>
            <a:r>
              <a:rPr lang="en-US" sz="2500" b="1" smtClean="0">
                <a:solidFill>
                  <a:srgbClr val="000000"/>
                </a:solidFill>
              </a:rPr>
              <a:t>A  +  B  </a:t>
            </a:r>
            <a:r>
              <a:rPr lang="en-US" sz="2500" b="1" smtClean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sz="2500" b="1" smtClean="0">
                <a:solidFill>
                  <a:srgbClr val="000000"/>
                </a:solidFill>
              </a:rPr>
              <a:t>  AB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_________________________ reactions: 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Molecules are ________________________ into smaller molecules   	</a:t>
            </a:r>
          </a:p>
          <a:p>
            <a:pPr lvl="2"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AB  </a:t>
            </a:r>
            <a:r>
              <a:rPr lang="en-US" b="1" smtClean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b="1" smtClean="0">
                <a:solidFill>
                  <a:srgbClr val="000000"/>
                </a:solidFill>
              </a:rPr>
              <a:t>  A  +  B</a:t>
            </a:r>
            <a:endParaRPr lang="en-US" smtClean="0">
              <a:solidFill>
                <a:srgbClr val="000000"/>
              </a:solidFill>
            </a:endParaRPr>
          </a:p>
          <a:p>
            <a:pPr lvl="2" eaLnBrk="1" hangingPunct="1">
              <a:buFontTx/>
              <a:buNone/>
            </a:pPr>
            <a:endParaRPr lang="en-US" sz="25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Patterns of Chemical Reactions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_______________________ reactions: 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Bonds are both _</a:t>
            </a:r>
          </a:p>
          <a:p>
            <a:pPr lvl="2" eaLnBrk="1" hangingPunct="1">
              <a:buFontTx/>
              <a:buNone/>
            </a:pPr>
            <a:endParaRPr lang="en-US" b="1" smtClean="0"/>
          </a:p>
          <a:p>
            <a:pPr lvl="2" eaLnBrk="1" hangingPunct="1">
              <a:buFontTx/>
              <a:buNone/>
            </a:pPr>
            <a:r>
              <a:rPr lang="en-US" b="1" smtClean="0"/>
              <a:t>AB  +  C  </a:t>
            </a:r>
            <a:r>
              <a:rPr lang="en-US" b="1" smtClean="0">
                <a:sym typeface="Symbol" charset="2"/>
              </a:rPr>
              <a:t></a:t>
            </a:r>
            <a:r>
              <a:rPr lang="en-US" b="1" smtClean="0"/>
              <a:t>  AC  +  B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_____________________________ (put matter into motion)</a:t>
            </a:r>
          </a:p>
          <a:p>
            <a:pPr eaLnBrk="1" hangingPunct="1"/>
            <a:r>
              <a:rPr lang="en-US" smtClean="0"/>
              <a:t>Types of energy</a:t>
            </a:r>
          </a:p>
          <a:p>
            <a:pPr lvl="1" eaLnBrk="1" hangingPunct="1"/>
            <a:r>
              <a:rPr lang="en-US" smtClean="0"/>
              <a:t>Kinetic </a:t>
            </a:r>
          </a:p>
          <a:p>
            <a:pPr lvl="2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Potential </a:t>
            </a:r>
          </a:p>
          <a:p>
            <a:pPr lvl="2" eaLnBrk="1" hangingPunct="1"/>
            <a:r>
              <a:rPr lang="en-US" smtClean="0"/>
              <a:t>energy of position; _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Oxidation-Reduction (Redox) Reactions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Reactants ______________________ are electron donors and are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Reactants _______________________ are electron acceptors and become _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Flow in Chemical Reactions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Exergonic reactions </a:t>
            </a:r>
          </a:p>
          <a:p>
            <a:pPr lvl="1" eaLnBrk="1" hangingPunct="1"/>
            <a:r>
              <a:rPr lang="en-US" smtClean="0"/>
              <a:t>reactions that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 reactions</a:t>
            </a:r>
          </a:p>
          <a:p>
            <a:pPr lvl="1" eaLnBrk="1" hangingPunct="1"/>
            <a:r>
              <a:rPr lang="en-US" smtClean="0"/>
              <a:t>reactions whose products contain more potential energy than did its reactants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Reversibility in Chemical Reactions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All chemical reactions are theoretically reversible</a:t>
            </a:r>
          </a:p>
          <a:p>
            <a:pPr lvl="2"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A  +  B  </a:t>
            </a:r>
            <a:r>
              <a:rPr lang="en-US" b="1" smtClean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b="1" smtClean="0">
                <a:solidFill>
                  <a:srgbClr val="000000"/>
                </a:solidFill>
              </a:rPr>
              <a:t>  AB</a:t>
            </a:r>
          </a:p>
          <a:p>
            <a:pPr lvl="2"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AB  </a:t>
            </a:r>
            <a:r>
              <a:rPr lang="en-US" b="1" smtClean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b="1" smtClean="0">
                <a:solidFill>
                  <a:srgbClr val="000000"/>
                </a:solidFill>
              </a:rPr>
              <a:t>  A  +  B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If neither a forward nor reverse reaction is dominant, _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8458200" cy="957262"/>
          </a:xfrm>
        </p:spPr>
        <p:txBody>
          <a:bodyPr/>
          <a:lstStyle/>
          <a:p>
            <a:pPr eaLnBrk="1" hangingPunct="1"/>
            <a:r>
              <a:rPr lang="en-US" sz="3600" smtClean="0"/>
              <a:t>Factors Influencing Rate of Chemical Reactions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chemical reactions proceed quicker at higher temperatures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smaller the particle the faster the chemical reaction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higher reacting particle concentrations produce faster reactions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8458200" cy="804862"/>
          </a:xfrm>
        </p:spPr>
        <p:txBody>
          <a:bodyPr/>
          <a:lstStyle/>
          <a:p>
            <a:pPr eaLnBrk="1" hangingPunct="1"/>
            <a:r>
              <a:rPr lang="en-US" sz="3600" smtClean="0"/>
              <a:t>Factors Influencing Rate of Chemical Reactions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increase the rate of a reaction without being chemically changed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biological catalysts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Biochemistry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83525" cy="4675188"/>
          </a:xfrm>
        </p:spPr>
        <p:txBody>
          <a:bodyPr/>
          <a:lstStyle/>
          <a:p>
            <a:pPr eaLnBrk="1" hangingPunct="1"/>
            <a:r>
              <a:rPr lang="en-US" smtClean="0"/>
              <a:t>Organic compounds</a:t>
            </a:r>
          </a:p>
          <a:p>
            <a:pPr lvl="1" eaLnBrk="1" hangingPunct="1"/>
            <a:r>
              <a:rPr lang="en-US" smtClean="0"/>
              <a:t>Contain _______________________, are _______________________ bonded, and are often large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Inorganic compounds</a:t>
            </a:r>
          </a:p>
          <a:p>
            <a:pPr lvl="1" eaLnBrk="1" hangingPunct="1"/>
            <a:r>
              <a:rPr lang="en-US" smtClean="0"/>
              <a:t>Do not contain _</a:t>
            </a:r>
          </a:p>
          <a:p>
            <a:pPr lvl="1" eaLnBrk="1" hangingPunct="1"/>
            <a:r>
              <a:rPr lang="en-US" smtClean="0"/>
              <a:t>Water, salts, and many acids and 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Water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Polar solvent properties </a:t>
            </a:r>
          </a:p>
          <a:p>
            <a:pPr lvl="1" eaLnBrk="1" hangingPunct="1"/>
            <a:r>
              <a:rPr lang="en-US" smtClean="0"/>
              <a:t>dissolves _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forms ______________________________ around large charged molecules,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serves as the body’s major transport medium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Water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Reactivity </a:t>
            </a:r>
          </a:p>
          <a:p>
            <a:pPr lvl="1" eaLnBrk="1" hangingPunct="1"/>
            <a:r>
              <a:rPr lang="en-US" smtClean="0"/>
              <a:t>is an important part of ____________________________________ reactions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resilient cushion around certain body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Inorganic compounds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Contain _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other than H</a:t>
            </a:r>
            <a:r>
              <a:rPr lang="en-US" baseline="30000" smtClean="0">
                <a:solidFill>
                  <a:srgbClr val="000000"/>
                </a:solidFill>
              </a:rPr>
              <a:t>+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and _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other than OH</a:t>
            </a:r>
            <a:r>
              <a:rPr lang="en-US" baseline="30000" smtClean="0">
                <a:solidFill>
                  <a:srgbClr val="000000"/>
                </a:solidFill>
              </a:rPr>
              <a:t>–</a:t>
            </a: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Are electrolytes; they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Acids and Bases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Acids __________________________</a:t>
            </a:r>
            <a:r>
              <a:rPr lang="en-US" baseline="3000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and are therefore _</a:t>
            </a:r>
          </a:p>
          <a:p>
            <a:pPr lvl="2"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</a:rPr>
              <a:t>HCl  </a:t>
            </a:r>
            <a:r>
              <a:rPr lang="en-US" b="1" smtClean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b="1" smtClean="0">
                <a:solidFill>
                  <a:srgbClr val="000000"/>
                </a:solidFill>
              </a:rPr>
              <a:t>  H</a:t>
            </a:r>
            <a:r>
              <a:rPr lang="en-US" b="1" baseline="30000" smtClean="0">
                <a:solidFill>
                  <a:srgbClr val="000000"/>
                </a:solidFill>
              </a:rPr>
              <a:t>+  </a:t>
            </a:r>
            <a:r>
              <a:rPr lang="en-US" b="1" smtClean="0">
                <a:solidFill>
                  <a:srgbClr val="000000"/>
                </a:solidFill>
              </a:rPr>
              <a:t>+  Cl</a:t>
            </a:r>
            <a:r>
              <a:rPr lang="en-US" b="1" baseline="30000" smtClean="0">
                <a:solidFill>
                  <a:srgbClr val="000000"/>
                </a:solidFill>
              </a:rPr>
              <a:t> –</a:t>
            </a:r>
            <a:endParaRPr lang="en-US" b="1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__________________ release ______ and are _</a:t>
            </a:r>
          </a:p>
          <a:p>
            <a:pPr lvl="2" eaLnBrk="1" hangingPunct="1">
              <a:buFontTx/>
              <a:buNone/>
            </a:pPr>
            <a:r>
              <a:rPr lang="en-US" b="1" smtClean="0"/>
              <a:t>NaOH  </a:t>
            </a:r>
            <a:r>
              <a:rPr lang="en-US" b="1" smtClean="0">
                <a:sym typeface="Symbol" charset="2"/>
              </a:rPr>
              <a:t></a:t>
            </a:r>
            <a:r>
              <a:rPr lang="en-US" b="1" smtClean="0"/>
              <a:t>  Na</a:t>
            </a:r>
            <a:r>
              <a:rPr lang="en-US" b="1" baseline="30000" smtClean="0"/>
              <a:t>+  </a:t>
            </a:r>
            <a:r>
              <a:rPr lang="en-US" b="1" smtClean="0"/>
              <a:t>+  OH</a:t>
            </a:r>
            <a:r>
              <a:rPr lang="en-US" b="1" baseline="30000" smtClean="0"/>
              <a:t>–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 of Energy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Chemical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______________________________________ of chemical substances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Electrical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results from the _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 directly involved in moving matter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Radiant or electromagnetic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energy traveling in waves (i.e., visible light, ultraviolet light, and </a:t>
            </a:r>
            <a:br>
              <a:rPr lang="en-US" sz="2400" smtClean="0"/>
            </a:br>
            <a:r>
              <a:rPr lang="en-US" sz="2400" smtClean="0"/>
              <a:t>X-rays)</a:t>
            </a:r>
            <a:endParaRPr lang="en-U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Acid-Base Concentration (pH)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Acidic solutions have _________________________________ and therefore a _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Alkaline solutions have ______________</a:t>
            </a:r>
            <a:r>
              <a:rPr lang="en-US" sz="2800" baseline="30000" smtClean="0">
                <a:solidFill>
                  <a:srgbClr val="0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concentration and therefore a _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Neutral solutions have __________________________________  concentrations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05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Acid-Base Concentration (pH)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/>
            <a:r>
              <a:rPr lang="en-US" smtClean="0"/>
              <a:t>Acidic:  pH 0–6.99 </a:t>
            </a:r>
          </a:p>
          <a:p>
            <a:pPr eaLnBrk="1" hangingPunct="1"/>
            <a:r>
              <a:rPr lang="en-US" smtClean="0"/>
              <a:t>Basic:  pH 7.01–14</a:t>
            </a:r>
          </a:p>
          <a:p>
            <a:pPr eaLnBrk="1" hangingPunct="1"/>
            <a:r>
              <a:rPr lang="en-US" smtClean="0"/>
              <a:t>Neutral:  pH 7.00</a:t>
            </a:r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9913" y="0"/>
            <a:ext cx="3494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Systems that ______________ abrupt and large swings in the _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Carbonic acid-bicarbonate system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Carbonic acid dissociates, reversibly releasing _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chemical equilibrium between carbonic acid and bicarbonate _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Organic Compounds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Molecules unique to living systems contain ______________________ and hence are organic compounds</a:t>
            </a:r>
          </a:p>
          <a:p>
            <a:pPr eaLnBrk="1" hangingPunct="1"/>
            <a:r>
              <a:rPr lang="en-US" smtClean="0"/>
              <a:t>They include: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Carbohydrates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eaLnBrk="1" hangingPunct="1"/>
            <a:r>
              <a:rPr lang="en-US" smtClean="0"/>
              <a:t>Contain _</a:t>
            </a:r>
          </a:p>
          <a:p>
            <a:pPr eaLnBrk="1" hangingPunct="1"/>
            <a:r>
              <a:rPr lang="en-US" smtClean="0"/>
              <a:t>Their major function is to supply a _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/>
            <a:r>
              <a:rPr lang="en-US" smtClean="0"/>
              <a:t>Monosaccharides or simple sugars</a:t>
            </a:r>
          </a:p>
        </p:txBody>
      </p:sp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Lipids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Contain C, H, and O, but the _______________________________ in lipids is less than in carbohydrates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Examples: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Neutral fats or _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Steroids</a:t>
            </a:r>
          </a:p>
          <a:p>
            <a:pPr lvl="1" eaLnBrk="1" hangingPunct="1"/>
            <a:r>
              <a:rPr lang="en-US" smtClean="0"/>
              <a:t>Eicosanoids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Neutral Fats (Triglycerides)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Composed of _</a:t>
            </a:r>
          </a:p>
        </p:txBody>
      </p:sp>
      <p:pic>
        <p:nvPicPr>
          <p:cNvPr id="4813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78486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Lipids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Phospholipids – modified triglycerides with _</a:t>
            </a:r>
          </a:p>
        </p:txBody>
      </p:sp>
      <p:pic>
        <p:nvPicPr>
          <p:cNvPr id="4915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79311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Lipids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flat molecules with four interlocking hydrocarbon rings</a:t>
            </a:r>
          </a:p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20-carbon fatty acids found in cell membranes</a:t>
            </a:r>
          </a:p>
        </p:txBody>
      </p:sp>
      <p:pic>
        <p:nvPicPr>
          <p:cNvPr id="5018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43400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Representative Lipids Found in the Body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Neutral fats </a:t>
            </a:r>
          </a:p>
          <a:p>
            <a:pPr lvl="1" eaLnBrk="1" hangingPunct="1"/>
            <a:r>
              <a:rPr lang="en-US" sz="2400" smtClean="0"/>
              <a:t>found in _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chief component of _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Steroids </a:t>
            </a:r>
          </a:p>
          <a:p>
            <a:pPr lvl="1" eaLnBrk="1" hangingPunct="1"/>
            <a:r>
              <a:rPr lang="en-US" sz="2400" smtClean="0"/>
              <a:t>____________________, bile salts, vitamin D, ________________________________, and adrenal cortical hormones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Form Conversions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Energy is easily converted from one form to another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During conversion, some _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Representative Lipids Found in the Body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Fat-soluble vitamins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vitamins A, E, and 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Eicosanoids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prostaglandins, leukotrienes, and thromboxanes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________________________fatty acids and cholesterol _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Composition of Matter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 substances that cannot be broken down by ordinary chemical means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identical building blocks for each element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Atomic symbol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 for each element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Major Elements of the Human Body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Oxygen (O)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Carbon (C)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Hydrogen (H)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Nitrogen (N)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83058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Lesser and Trace Elements of the Human Body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Lesser elements make up 3.9% of the body and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Calcium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phosphorus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potassium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sulfur (S),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sodium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chlorine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magnesium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iodine (I),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iron 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1938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Lesser and Trace Elements of the Human Body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 elements make up less than 0.01% of the body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They are required in minute amounts, and are found as part of 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1204</Words>
  <Application>Microsoft Office PowerPoint</Application>
  <PresentationFormat>On-screen Show (4:3)</PresentationFormat>
  <Paragraphs>309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Chapter 2</vt:lpstr>
      <vt:lpstr>Matter</vt:lpstr>
      <vt:lpstr>Energy</vt:lpstr>
      <vt:lpstr>Forms of Energy</vt:lpstr>
      <vt:lpstr>Energy Form Conversions</vt:lpstr>
      <vt:lpstr>Composition of Matter</vt:lpstr>
      <vt:lpstr>Major Elements of the Human Body</vt:lpstr>
      <vt:lpstr>Lesser and Trace Elements of the Human Body</vt:lpstr>
      <vt:lpstr>Lesser and Trace Elements of the Human Body</vt:lpstr>
      <vt:lpstr>Atomic Structure</vt:lpstr>
      <vt:lpstr>Models of the Atom</vt:lpstr>
      <vt:lpstr>Identification of Elements</vt:lpstr>
      <vt:lpstr>Identification of Elements</vt:lpstr>
      <vt:lpstr>Slide 14</vt:lpstr>
      <vt:lpstr>Molecules and Compounds</vt:lpstr>
      <vt:lpstr>Mixtures and Solutions</vt:lpstr>
      <vt:lpstr>Colloids and Suspensions</vt:lpstr>
      <vt:lpstr>Chemical Bonds</vt:lpstr>
      <vt:lpstr>Octet rule</vt:lpstr>
      <vt:lpstr>Chemically Reactive Elements</vt:lpstr>
      <vt:lpstr>Types of Chemical Bonds</vt:lpstr>
      <vt:lpstr>Ionic Bonds</vt:lpstr>
      <vt:lpstr>Formation of an Ionic Bond</vt:lpstr>
      <vt:lpstr>Covalent Bonds</vt:lpstr>
      <vt:lpstr>Polar and Nonpolar Molecules</vt:lpstr>
      <vt:lpstr>Hydrogen Bonds</vt:lpstr>
      <vt:lpstr>Chemical Reactions</vt:lpstr>
      <vt:lpstr>Patterns of Chemical Reactions</vt:lpstr>
      <vt:lpstr>Patterns of Chemical Reactions</vt:lpstr>
      <vt:lpstr>Oxidation-Reduction (Redox) Reactions</vt:lpstr>
      <vt:lpstr>Energy Flow in Chemical Reactions</vt:lpstr>
      <vt:lpstr>Reversibility in Chemical Reactions</vt:lpstr>
      <vt:lpstr>Factors Influencing Rate of Chemical Reactions</vt:lpstr>
      <vt:lpstr>Factors Influencing Rate of Chemical Reactions</vt:lpstr>
      <vt:lpstr>Biochemistry</vt:lpstr>
      <vt:lpstr>Properties of Water</vt:lpstr>
      <vt:lpstr>Properties of Water</vt:lpstr>
      <vt:lpstr>Salts</vt:lpstr>
      <vt:lpstr>Acids and Bases</vt:lpstr>
      <vt:lpstr>Acid-Base Concentration (pH)</vt:lpstr>
      <vt:lpstr>Acid-Base Concentration (pH)</vt:lpstr>
      <vt:lpstr>Buffers</vt:lpstr>
      <vt:lpstr>Organic Compounds</vt:lpstr>
      <vt:lpstr>Carbohydrates</vt:lpstr>
      <vt:lpstr>Lipids</vt:lpstr>
      <vt:lpstr>Neutral Fats (Triglycerides)</vt:lpstr>
      <vt:lpstr>Other Lipids</vt:lpstr>
      <vt:lpstr>Other Lipids</vt:lpstr>
      <vt:lpstr>Representative Lipids Found in the Body</vt:lpstr>
      <vt:lpstr>Representative Lipids Found in the Body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bawargo</dc:creator>
  <cp:lastModifiedBy>bawargo</cp:lastModifiedBy>
  <cp:revision>3</cp:revision>
  <dcterms:created xsi:type="dcterms:W3CDTF">2008-08-26T16:29:56Z</dcterms:created>
  <dcterms:modified xsi:type="dcterms:W3CDTF">2009-08-18T17:27:17Z</dcterms:modified>
</cp:coreProperties>
</file>