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handoutMasterIdLst>
    <p:handoutMasterId r:id="rId5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EDB46-D7C2-4B3A-A2E2-00C7B2F1FF02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57F5CA-4ABF-48CF-995A-1382ADB63D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One Material, packet four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44E8C5-B8F2-483A-BC84-F380FFD46EBF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C65D9-DE88-45A5-97E3-22BD2D759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BC65D9-DE88-45A5-97E3-22BD2D75910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One Material, packet four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C3F37E-AA5B-4EE0-901F-213E53D681FD}" type="datetimeFigureOut">
              <a:rPr lang="en-US" smtClean="0"/>
              <a:pPr/>
              <a:t>8/18/2009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8F6D75-3C32-483B-A68C-EFACA2C9E98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Cytoplasm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Cytoplasm </a:t>
            </a:r>
          </a:p>
          <a:p>
            <a:pPr lvl="1" eaLnBrk="1" hangingPunct="1"/>
            <a:r>
              <a:rPr lang="en-US" smtClean="0"/>
              <a:t> material between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largely water with dissolved protein, salts, sugars, and other solutes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Golgi Apparatus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Proteins then pass through the Golgi apparatus to the trans face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________________________________ leave the trans face of the Golgi stack and move to designated parts of the cell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Lysosomes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Spherical membranous bags containing _</a:t>
            </a:r>
          </a:p>
          <a:p>
            <a:pPr eaLnBrk="1" hangingPunct="1"/>
            <a:r>
              <a:rPr lang="en-US" sz="2800" smtClean="0"/>
              <a:t>_________________________ ingested bacteria, viruses, and toxins</a:t>
            </a:r>
          </a:p>
          <a:p>
            <a:pPr eaLnBrk="1" hangingPunct="1"/>
            <a:r>
              <a:rPr lang="en-US" sz="2800" smtClean="0"/>
              <a:t>__________________________ nonfunctional organelles</a:t>
            </a:r>
          </a:p>
          <a:p>
            <a:pPr eaLnBrk="1" hangingPunct="1"/>
            <a:r>
              <a:rPr lang="en-US" sz="2800" smtClean="0"/>
              <a:t>Breakdown nonuseful tissue</a:t>
            </a:r>
          </a:p>
          <a:p>
            <a:pPr eaLnBrk="1" hangingPunct="1"/>
            <a:r>
              <a:rPr lang="en-US" sz="2800" smtClean="0"/>
              <a:t>Breakdown _</a:t>
            </a:r>
          </a:p>
          <a:p>
            <a:pPr eaLnBrk="1" hangingPunct="1"/>
            <a:r>
              <a:rPr lang="en-US" sz="2800" smtClean="0"/>
              <a:t>Secretory lysosomes are found in white blood cells, immune cells, and melanocytes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Peroxisomes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Membranous sacs containing _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_______________________________ harmful or toxic substances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Neutralize dangerous free radicals</a:t>
            </a:r>
          </a:p>
          <a:p>
            <a:pPr lvl="1" eaLnBrk="1" hangingPunct="1"/>
            <a:r>
              <a:rPr lang="en-US" smtClean="0">
                <a:solidFill>
                  <a:srgbClr val="000000"/>
                </a:solidFill>
              </a:rPr>
              <a:t>Free radicals – highly reactive chemicals with unpaired electrons (i.e., O</a:t>
            </a:r>
            <a:r>
              <a:rPr lang="en-US" baseline="-25000" smtClean="0">
                <a:solidFill>
                  <a:srgbClr val="000000"/>
                </a:solidFill>
              </a:rPr>
              <a:t>2</a:t>
            </a:r>
            <a:r>
              <a:rPr lang="en-US" baseline="30000" smtClean="0">
                <a:solidFill>
                  <a:srgbClr val="000000"/>
                </a:solidFill>
              </a:rPr>
              <a:t>–</a:t>
            </a:r>
            <a:r>
              <a:rPr lang="en-US" smtClean="0">
                <a:solidFill>
                  <a:srgbClr val="0000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Cytoskeleton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The “skeleton” of the cell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Dynamic, elaborate series of rods running through the cytosol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Consists of _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Microtubules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Dynamic, hollow tubes made of the _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Determine the overall ______________________ of the cell and distribution of _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Microfilaments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Dynamic strands of the _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Attached to the cytoplasmic side of the plasma membrane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 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Attach to CAMs and function in _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Intermediate Filaments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Tough, ___________________________ with high tensile strength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Resist pulling forces on the cell and help form _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Motor Molecules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Protein complexes that function in motility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Powered by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Attach to __________________________ on organelles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Centrioles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Small barrel-shaped organelles located in the centrosome near the nucleus</a:t>
            </a:r>
          </a:p>
          <a:p>
            <a:pPr eaLnBrk="1" hangingPunct="1"/>
            <a:r>
              <a:rPr lang="en-US" smtClean="0"/>
              <a:t>Pinwheel array of nine triplets of microtubules</a:t>
            </a:r>
          </a:p>
          <a:p>
            <a:pPr eaLnBrk="1" hangingPunct="1"/>
            <a:r>
              <a:rPr lang="en-US" smtClean="0"/>
              <a:t>_________________________________ during mitosis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Form the _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Cilia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Whip-like, motile _________________________________ on exposed surfaces of certain cells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Move substances in _______________________________ across cell surfaces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Cytoplasm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Cytoplasmic organelles </a:t>
            </a:r>
          </a:p>
          <a:p>
            <a:pPr lvl="1" eaLnBrk="1" hangingPunct="1"/>
            <a:r>
              <a:rPr lang="en-US" smtClean="0"/>
              <a:t> metabolic machinery of the cell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Inclusions 	</a:t>
            </a:r>
          </a:p>
          <a:p>
            <a:pPr lvl="1" eaLnBrk="1" hangingPunct="1"/>
            <a:r>
              <a:rPr lang="en-US" smtClean="0"/>
              <a:t>_________________________________ such as glycosomes, glycogen granules, and pigment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Nucleus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Contains _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_________________________________ control center of the cell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Contains the genetic library with blueprints for nearly all cellular proteins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Dictates the kinds and amounts of proteins to be synthesized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Nuclear Envelope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Encloses jellylike nucleoplasm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Nuclear Envelope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Outer membrane is _________________________________ and is studded with ribosomes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Inner membrane is lined with the nuclear lamina,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which maintains the _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________________________ complex regulates transport of large molecules into and out of the nucleus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Nucleoli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Dark-staining spherical bodies within the nucleus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Site of _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267200" cy="1143000"/>
          </a:xfrm>
        </p:spPr>
        <p:txBody>
          <a:bodyPr/>
          <a:lstStyle/>
          <a:p>
            <a:pPr eaLnBrk="1" hangingPunct="1"/>
            <a:r>
              <a:rPr lang="en-US" smtClean="0"/>
              <a:t>Chromatin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800600"/>
          </a:xfrm>
          <a:noFill/>
        </p:spPr>
        <p:txBody>
          <a:bodyPr anchor="ctr"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__________________ strands of DNA and histones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solidFill>
                  <a:srgbClr val="000000"/>
                </a:solidFill>
              </a:rPr>
              <a:t>Form _________________, barlike bodies of __________________ when the nucleus starts to divide</a:t>
            </a:r>
          </a:p>
        </p:txBody>
      </p:sp>
      <p:pic>
        <p:nvPicPr>
          <p:cNvPr id="4915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41938" y="0"/>
            <a:ext cx="380206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 Cycle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Growth (G</a:t>
            </a:r>
            <a:r>
              <a:rPr lang="en-US" baseline="-25000" smtClean="0"/>
              <a:t>1</a:t>
            </a:r>
            <a:r>
              <a:rPr lang="en-US" smtClean="0"/>
              <a:t>), synthesis (S), growth (G</a:t>
            </a:r>
            <a:r>
              <a:rPr lang="en-US" baseline="-25000" smtClean="0"/>
              <a:t>2</a:t>
            </a:r>
            <a:r>
              <a:rPr lang="en-US" smtClean="0"/>
              <a:t>)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Mitosis and cytokinesis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Interphase:  DNA Replication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DNA helices ______________________________ from the nucleosomes</a:t>
            </a:r>
          </a:p>
          <a:p>
            <a:pPr eaLnBrk="1" hangingPunct="1"/>
            <a:r>
              <a:rPr lang="en-US" smtClean="0"/>
              <a:t>Helicase untwists the double helix and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Each nucleotide strand serves as a ______________________________ for building a new complementary strand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DNA Replication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uses ___________________________ to begin DNA synthesis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DNA polymerase III continues from the primer and adds __________________________________ to the template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DNA Replication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DNA polymerase only works in one direction:</a:t>
            </a:r>
          </a:p>
          <a:p>
            <a:pPr lvl="1" eaLnBrk="1" hangingPunct="1"/>
            <a:r>
              <a:rPr lang="en-US" smtClean="0"/>
              <a:t>A continuous leading strand is synthesized</a:t>
            </a:r>
          </a:p>
          <a:p>
            <a:pPr lvl="1" eaLnBrk="1" hangingPunct="1"/>
            <a:r>
              <a:rPr lang="en-US" smtClean="0"/>
              <a:t>A discontinuous lagging strand is synthesized</a:t>
            </a:r>
          </a:p>
          <a:p>
            <a:pPr lvl="1" eaLnBrk="1" hangingPunct="1"/>
            <a:r>
              <a:rPr lang="en-US" smtClean="0"/>
              <a:t>DNA ligase splices together the short segments of the discontinuous strand</a:t>
            </a:r>
          </a:p>
          <a:p>
            <a:pPr eaLnBrk="1" hangingPunct="1"/>
            <a:r>
              <a:rPr lang="en-US" smtClean="0"/>
              <a:t>Two new telomeres are also synthesized</a:t>
            </a:r>
          </a:p>
          <a:p>
            <a:pPr eaLnBrk="1" hangingPunct="1"/>
            <a:r>
              <a:rPr lang="en-US" smtClean="0"/>
              <a:t>This process is called _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Cell Division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Essential for body growth and tissue repair</a:t>
            </a:r>
          </a:p>
          <a:p>
            <a:pPr eaLnBrk="1" hangingPunct="1"/>
            <a:r>
              <a:rPr lang="en-US" smtClean="0"/>
              <a:t>Mitosis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Cytokinesis</a:t>
            </a:r>
          </a:p>
          <a:p>
            <a:pPr lvl="1" eaLnBrk="1" hangingPunct="1"/>
            <a:r>
              <a:rPr lang="en-US" smtClean="0"/>
              <a:t>division of the _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Cytoplasmic Organelles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Specialized cellular compartments</a:t>
            </a:r>
          </a:p>
          <a:p>
            <a:pPr eaLnBrk="1" hangingPunct="1"/>
            <a:r>
              <a:rPr lang="en-US" smtClean="0"/>
              <a:t>  </a:t>
            </a:r>
          </a:p>
          <a:p>
            <a:pPr lvl="1" eaLnBrk="1" hangingPunct="1"/>
            <a:r>
              <a:rPr lang="en-US" smtClean="0"/>
              <a:t>Mitochondria, peroxisomes, lysosomes, endoplasmic reticulum, and Golgi apparatus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Cytoskeleton, centrioles, and ribosomes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Mitosis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phases of mitosis are: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Cytokinesis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_________________________________ formed in late anaphase by contractile ring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Cytoplasm is pinched into two parts after mitosis ends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Early and Late Prophase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Asters are seen as chromatin condenses into chromosomes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Centriole pairs separate and the mitotic spindle is formed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642938" y="4516438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sz="2400">
              <a:latin typeface="Times New Roman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Metaphase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72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Chromosomes ____________________________________ with their centromeres aligned at the exact center, or equator, of the cell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This arrangement of chromosomes along a plane midway between the poles is called the _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Anaphase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_______________________________ of the chromosomes _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Motor proteins in kinetochores _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Telophase and Cytokinesis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New sets of chromosomes extend into chromatin</a:t>
            </a:r>
          </a:p>
          <a:p>
            <a:pPr eaLnBrk="1" hangingPunct="1"/>
            <a:r>
              <a:rPr lang="en-US" smtClean="0"/>
              <a:t>__________________________________ from the rough ER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Generally cytokinesis completes cell division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Control of Cell Division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Surface-to-volume ratio of cells</a:t>
            </a:r>
          </a:p>
          <a:p>
            <a:pPr eaLnBrk="1" hangingPunct="1"/>
            <a:r>
              <a:rPr lang="en-US" smtClean="0"/>
              <a:t>_______________________________ such as growth factors and hormones</a:t>
            </a:r>
          </a:p>
          <a:p>
            <a:pPr eaLnBrk="1" hangingPunct="1"/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Cyclins and cyclin-dependent kinases (Cdks) complexes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Protein Synthesis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DNA serves as master blueprint for _</a:t>
            </a:r>
          </a:p>
          <a:p>
            <a:pPr eaLnBrk="1" hangingPunct="1"/>
            <a:endParaRPr lang="en-US" smtClean="0">
              <a:solidFill>
                <a:srgbClr val="000000"/>
              </a:solidFill>
            </a:endParaRP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Genes are ________________________ carrying instructions for a polypeptide chain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Triplets of nucleotide bases form the genetic library</a:t>
            </a:r>
          </a:p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Each triplet specifies coding for an _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of the Three Types of RNA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carries the genetic information from DNA in the nucleus to the ribosomes in the cytoplasm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bound to amino acids base pair with the codons of mRNA at the ribosome to begin the process of protein synthesis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a structural component of ribosomes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Transcription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Transfer of information from the sense strand of _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Mitochondria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114800" cy="4800600"/>
          </a:xfrm>
        </p:spPr>
        <p:txBody>
          <a:bodyPr/>
          <a:lstStyle/>
          <a:p>
            <a:pPr eaLnBrk="1" hangingPunct="1"/>
            <a:r>
              <a:rPr lang="en-US" sz="2800" smtClean="0"/>
              <a:t>___________________________________ with shelf-like cristae</a:t>
            </a:r>
          </a:p>
          <a:p>
            <a:pPr eaLnBrk="1" hangingPunct="1"/>
            <a:r>
              <a:rPr lang="en-US" sz="2800" smtClean="0"/>
              <a:t>Provide most of the cell’s ____________ via aerobic cellular respiration</a:t>
            </a:r>
          </a:p>
          <a:p>
            <a:pPr eaLnBrk="1" hangingPunct="1"/>
            <a:r>
              <a:rPr lang="en-US" sz="2800" smtClean="0"/>
              <a:t>Contain their own DNA and RNA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6425" y="1181100"/>
            <a:ext cx="4527550" cy="557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Transcription: RNA Polymerase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An enzyme that oversees the synthesis of RNA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Adds complementary ____________nucleoside triphosphates on the DNA template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Joins these RNA nucleotides together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Encodes a _________________________ to stop transcription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429000" cy="1143000"/>
          </a:xfrm>
        </p:spPr>
        <p:txBody>
          <a:bodyPr/>
          <a:lstStyle/>
          <a:p>
            <a:pPr eaLnBrk="1" hangingPunct="1"/>
            <a:r>
              <a:rPr lang="en-US" sz="4000" smtClean="0"/>
              <a:t>Genetic Code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 eaLnBrk="1" hangingPunct="1"/>
            <a:r>
              <a:rPr lang="en-US" smtClean="0"/>
              <a:t>____________ code for amino acids according to a genetic code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Transfer from DNA to RNA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DNA triplets are _______________________________ into mRNA codons by RNA polymerase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Codons base pair with ______________ anticodons at the _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Amino acids are peptide bonded at the ribosomes to form _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Start and stop codons are used in initiating and ending translation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Information Transfer from DNA to RNA</a:t>
            </a:r>
          </a:p>
        </p:txBody>
      </p:sp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7315200" y="6507163"/>
            <a:ext cx="16002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200" b="1">
                <a:solidFill>
                  <a:schemeClr val="accent2"/>
                </a:solidFill>
              </a:rPr>
              <a:t>Figure 3.38</a:t>
            </a:r>
          </a:p>
        </p:txBody>
      </p:sp>
      <p:pic>
        <p:nvPicPr>
          <p:cNvPr id="686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00" y="703263"/>
            <a:ext cx="84074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Tissue: The Living Fabric</a:t>
            </a:r>
            <a:endParaRPr lang="en-US" sz="3100" b="1" smtClean="0">
              <a:solidFill>
                <a:srgbClr val="993333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Tissues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Groups of cells similar in structure and function</a:t>
            </a:r>
          </a:p>
          <a:p>
            <a:pPr eaLnBrk="1" hangingPunct="1"/>
            <a:r>
              <a:rPr lang="en-US" smtClean="0"/>
              <a:t>The four types of tissues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Epithelial Tissue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composed almost entirely of cells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Special _</a:t>
            </a:r>
          </a:p>
          <a:p>
            <a:pPr lvl="1" eaLnBrk="1" hangingPunct="1"/>
            <a:r>
              <a:rPr lang="en-US" smtClean="0"/>
              <a:t>form continuous sheets held together by _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Epithelial Tissue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Supported by _</a:t>
            </a:r>
          </a:p>
          <a:p>
            <a:pPr lvl="1" eaLnBrk="1" hangingPunct="1"/>
            <a:r>
              <a:rPr lang="en-US" smtClean="0"/>
              <a:t>reticular and basal laminae</a:t>
            </a:r>
          </a:p>
          <a:p>
            <a:pPr eaLnBrk="1" hangingPunct="1"/>
            <a:r>
              <a:rPr lang="en-US" smtClean="0"/>
              <a:t>______________________________but innervated	</a:t>
            </a:r>
          </a:p>
          <a:p>
            <a:pPr lvl="1" eaLnBrk="1" hangingPunct="1"/>
            <a:r>
              <a:rPr lang="en-US" smtClean="0"/>
              <a:t>contains no blood vessels but supplied by nerve fibers</a:t>
            </a:r>
          </a:p>
          <a:p>
            <a:pPr eaLnBrk="1" hangingPunct="1"/>
            <a:r>
              <a:rPr lang="en-US" smtClean="0"/>
              <a:t> </a:t>
            </a:r>
          </a:p>
          <a:p>
            <a:pPr lvl="1" eaLnBrk="1" hangingPunct="1"/>
            <a:r>
              <a:rPr lang="en-US" smtClean="0"/>
              <a:t>rapidly replaces lost cells by cell division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Classification of Epithelia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20000" cy="4346575"/>
          </a:xfrm>
          <a:noFill/>
        </p:spPr>
        <p:txBody>
          <a:bodyPr anchor="ctr"/>
          <a:lstStyle/>
          <a:p>
            <a:pPr eaLnBrk="1" hangingPunct="1"/>
            <a:r>
              <a:rPr lang="en-US" smtClean="0"/>
              <a:t>Simple or stratified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Squamous, cuboidal, or columnar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/>
          <a:lstStyle/>
          <a:p>
            <a:pPr eaLnBrk="1" hangingPunct="1"/>
            <a:r>
              <a:rPr lang="en-US" smtClean="0"/>
              <a:t>Classification of Epithelia</a:t>
            </a:r>
          </a:p>
        </p:txBody>
      </p:sp>
      <p:pic>
        <p:nvPicPr>
          <p:cNvPr id="7171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7200" y="1079500"/>
            <a:ext cx="8001000" cy="5778500"/>
          </a:xfr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Ribosomes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Granules containing _</a:t>
            </a:r>
          </a:p>
          <a:p>
            <a:pPr eaLnBrk="1" hangingPunct="1"/>
            <a:r>
              <a:rPr lang="en-US" smtClean="0"/>
              <a:t>Site of _</a:t>
            </a:r>
          </a:p>
          <a:p>
            <a:pPr eaLnBrk="1" hangingPunct="1"/>
            <a:r>
              <a:rPr lang="en-US" smtClean="0"/>
              <a:t>Free ribosomes synthesize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Membrane-bound ribosomes synthesize proteins to be incorporated into membranes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Epithelia: Simple Squamous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Single layer of flattened cells with __________________________________and sparse cytoplasm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Functions 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00"/>
                </a:solidFill>
              </a:rPr>
              <a:t>Provide a slick, _______________________________________ in lymphatic and cardiovascular systems</a:t>
            </a:r>
          </a:p>
          <a:p>
            <a:pPr eaLnBrk="1" hangingPunct="1">
              <a:defRPr/>
            </a:pPr>
            <a:r>
              <a:rPr lang="en-US" dirty="0" smtClean="0"/>
              <a:t>Present in the kidney </a:t>
            </a:r>
            <a:r>
              <a:rPr lang="en-US" dirty="0" err="1" smtClean="0"/>
              <a:t>glomeruli</a:t>
            </a:r>
            <a:r>
              <a:rPr lang="en-US" dirty="0" smtClean="0"/>
              <a:t>, lining of heart, blood vessels, lymphatic vessels, and </a:t>
            </a:r>
            <a:r>
              <a:rPr lang="en-US" dirty="0" err="1" smtClean="0"/>
              <a:t>serosae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pPr eaLnBrk="1" hangingPunct="1"/>
            <a:r>
              <a:rPr lang="en-US" smtClean="0"/>
              <a:t>Endoplasmic Reticulum (ER)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Interconnected tubes and ________________________________ enclosing cisternae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________________________ with the nuclear membrane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Two varieties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Rough (ER)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External surface studded with _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Manufactures all secreted proteins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Responsible for the __________________________________ and phospholipids for cell membranes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Smooth 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447800"/>
            <a:ext cx="8270875" cy="5022850"/>
          </a:xfrm>
        </p:spPr>
        <p:txBody>
          <a:bodyPr/>
          <a:lstStyle/>
          <a:p>
            <a:pPr eaLnBrk="1" hangingPunct="1"/>
            <a:r>
              <a:rPr lang="en-US" smtClean="0"/>
              <a:t>Tubules arranged in a looping network</a:t>
            </a:r>
          </a:p>
          <a:p>
            <a:pPr eaLnBrk="1" hangingPunct="1"/>
            <a:r>
              <a:rPr lang="en-US" smtClean="0"/>
              <a:t>Catalyzes the following reactions in various organs of the body</a:t>
            </a:r>
          </a:p>
          <a:p>
            <a:pPr lvl="1" eaLnBrk="1" hangingPunct="1"/>
            <a:r>
              <a:rPr lang="en-US" smtClean="0"/>
              <a:t>In the liver – ___________________________________, breakdown of glycogen and, along with the kidneys, detoxification of drugs 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In the testes – _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Golgi Apparatus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Stacked and flattened membranous sacs</a:t>
            </a:r>
          </a:p>
          <a:p>
            <a:pPr eaLnBrk="1" hangingPunct="1"/>
            <a:r>
              <a:rPr lang="en-US" smtClean="0"/>
              <a:t>Functions in _________________________________, concentration, and ________________________ of proteins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Transport vessels from the ER fuse with the cis face of the Golgi apparatus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Microsoft Office PowerPoint</Application>
  <PresentationFormat>On-screen Show (4:3)</PresentationFormat>
  <Paragraphs>262</Paragraphs>
  <Slides>50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Cytoplasm</vt:lpstr>
      <vt:lpstr>Cytoplasm</vt:lpstr>
      <vt:lpstr>Cytoplasmic Organelles</vt:lpstr>
      <vt:lpstr>Mitochondria</vt:lpstr>
      <vt:lpstr>Ribosomes</vt:lpstr>
      <vt:lpstr>Endoplasmic Reticulum (ER)</vt:lpstr>
      <vt:lpstr>Rough (ER)</vt:lpstr>
      <vt:lpstr>Smooth ER</vt:lpstr>
      <vt:lpstr>Golgi Apparatus</vt:lpstr>
      <vt:lpstr>Golgi Apparatus</vt:lpstr>
      <vt:lpstr>Lysosomes</vt:lpstr>
      <vt:lpstr>Peroxisomes</vt:lpstr>
      <vt:lpstr>Cytoskeleton</vt:lpstr>
      <vt:lpstr>Microtubules</vt:lpstr>
      <vt:lpstr>Microfilaments</vt:lpstr>
      <vt:lpstr>Intermediate Filaments</vt:lpstr>
      <vt:lpstr>Motor Molecules</vt:lpstr>
      <vt:lpstr>Centrioles</vt:lpstr>
      <vt:lpstr>Cilia</vt:lpstr>
      <vt:lpstr>Nucleus</vt:lpstr>
      <vt:lpstr>Nuclear Envelope</vt:lpstr>
      <vt:lpstr>Nuclear Envelope</vt:lpstr>
      <vt:lpstr>Nucleoli</vt:lpstr>
      <vt:lpstr>Chromatin</vt:lpstr>
      <vt:lpstr>Cell Cycle</vt:lpstr>
      <vt:lpstr>Interphase:  DNA Replication</vt:lpstr>
      <vt:lpstr>DNA Replication</vt:lpstr>
      <vt:lpstr>DNA Replication</vt:lpstr>
      <vt:lpstr>Cell Division</vt:lpstr>
      <vt:lpstr>Mitosis</vt:lpstr>
      <vt:lpstr>Cytokinesis</vt:lpstr>
      <vt:lpstr>Early and Late Prophase</vt:lpstr>
      <vt:lpstr>Metaphase</vt:lpstr>
      <vt:lpstr>Anaphase</vt:lpstr>
      <vt:lpstr>Telophase and Cytokinesis</vt:lpstr>
      <vt:lpstr>Control of Cell Division</vt:lpstr>
      <vt:lpstr>Protein Synthesis</vt:lpstr>
      <vt:lpstr>Roles of the Three Types of RNA</vt:lpstr>
      <vt:lpstr>Transcription</vt:lpstr>
      <vt:lpstr>Transcription: RNA Polymerase</vt:lpstr>
      <vt:lpstr>Genetic Code</vt:lpstr>
      <vt:lpstr>Information Transfer from DNA to RNA</vt:lpstr>
      <vt:lpstr>Information Transfer from DNA to RNA</vt:lpstr>
      <vt:lpstr>4</vt:lpstr>
      <vt:lpstr>Tissues</vt:lpstr>
      <vt:lpstr>Epithelial Tissue</vt:lpstr>
      <vt:lpstr>Epithelial Tissue</vt:lpstr>
      <vt:lpstr>Classification of Epithelia</vt:lpstr>
      <vt:lpstr>Classification of Epithelia</vt:lpstr>
      <vt:lpstr>Epithelia: Simple Squamous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Cytoplasm</dc:title>
  <dc:creator>bawargo</dc:creator>
  <cp:lastModifiedBy>bawargo</cp:lastModifiedBy>
  <cp:revision>3</cp:revision>
  <dcterms:created xsi:type="dcterms:W3CDTF">2008-08-26T16:33:34Z</dcterms:created>
  <dcterms:modified xsi:type="dcterms:W3CDTF">2009-08-18T17:29:35Z</dcterms:modified>
</cp:coreProperties>
</file>