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4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C26A-6542-44E4-99E6-B6EBE454FB47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2BB94-3E72-4F73-B055-81069F7CC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4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018B6-E015-4D11-9A19-9688BD17F21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5B3E-A89E-49E2-A454-E4BD9FB355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4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B0C26-9290-4BF5-AAAD-9E48282ECE49}" type="slidenum">
              <a:rPr lang="en-US"/>
              <a:pPr/>
              <a:t>25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5B3E-A89E-49E2-A454-E4BD9FB35546}" type="slidenum">
              <a:rPr lang="en-US" smtClean="0"/>
              <a:t>42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4 of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F9E5-7D84-4D62-BC07-2F1D328C51B5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2A43-5E1C-4010-B018-C55021A950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Areas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_</a:t>
            </a:r>
          </a:p>
          <a:p>
            <a:r>
              <a:rPr lang="en-US"/>
              <a:t>Somatosensory association cortex</a:t>
            </a:r>
          </a:p>
          <a:p>
            <a:r>
              <a:rPr lang="en-US"/>
              <a:t>Visual and _</a:t>
            </a:r>
          </a:p>
          <a:p>
            <a:r>
              <a:rPr lang="en-US"/>
              <a:t>Olfactory, ___________________________, and vestibular cortices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General (Common) Interpretation Area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__________________________ region including parts of the temporal, parietal, and occipital lobes</a:t>
            </a:r>
          </a:p>
          <a:p>
            <a:r>
              <a:rPr lang="en-US" dirty="0"/>
              <a:t>Found in one hemisphere, _</a:t>
            </a:r>
          </a:p>
          <a:p>
            <a:endParaRPr lang="en-US" dirty="0"/>
          </a:p>
          <a:p>
            <a:r>
              <a:rPr lang="en-US" dirty="0"/>
              <a:t>Integrates incoming signals _</a:t>
            </a:r>
          </a:p>
          <a:p>
            <a:endParaRPr lang="en-US" dirty="0"/>
          </a:p>
          <a:p>
            <a:r>
              <a:rPr lang="en-US" dirty="0"/>
              <a:t>Involved in processing spatial relationships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Visceral Association Area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in the _</a:t>
            </a:r>
          </a:p>
          <a:p>
            <a:endParaRPr lang="en-US"/>
          </a:p>
          <a:p>
            <a:r>
              <a:rPr lang="en-US"/>
              <a:t>Involved in conscious perception of 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Lateralization of Cortical Function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Lateralization</a:t>
            </a:r>
          </a:p>
          <a:p>
            <a:pPr lvl="1"/>
            <a:r>
              <a:rPr lang="en-US" dirty="0"/>
              <a:t>each hemisphere has _</a:t>
            </a:r>
          </a:p>
          <a:p>
            <a:r>
              <a:rPr lang="en-US" dirty="0"/>
              <a:t>Cerebral dominance</a:t>
            </a:r>
          </a:p>
          <a:p>
            <a:pPr lvl="1"/>
            <a:r>
              <a:rPr lang="en-US" dirty="0"/>
              <a:t>designates the hemisphere _</a:t>
            </a:r>
          </a:p>
          <a:p>
            <a:r>
              <a:rPr lang="en-US" dirty="0"/>
              <a:t>Left hemisphere</a:t>
            </a:r>
          </a:p>
          <a:p>
            <a:pPr lvl="1"/>
            <a:r>
              <a:rPr lang="en-US" dirty="0"/>
              <a:t>controls _</a:t>
            </a:r>
          </a:p>
          <a:p>
            <a:r>
              <a:rPr lang="en-US" dirty="0"/>
              <a:t>Right hemisphere</a:t>
            </a:r>
          </a:p>
          <a:p>
            <a:pPr lvl="1"/>
            <a:r>
              <a:rPr lang="en-US" dirty="0"/>
              <a:t>controls 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deep 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responsible for communication between: </a:t>
            </a:r>
          </a:p>
          <a:p>
            <a:pPr lvl="1"/>
            <a:r>
              <a:rPr lang="en-US" dirty="0"/>
              <a:t>The cerebral cortex and lower CNS center, and areas of the cerebrum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83088" cy="5334000"/>
          </a:xfrm>
        </p:spPr>
        <p:txBody>
          <a:bodyPr/>
          <a:lstStyle/>
          <a:p>
            <a:r>
              <a:rPr lang="en-US" sz="2800" dirty="0"/>
              <a:t>Types include: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connect corresponding gray areas of the two hemispheres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connect different parts of the same hemisphere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enter the hemispheres from lower brain or cord centers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573588" cy="326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868863" cy="762000"/>
          </a:xfrm>
        </p:spPr>
        <p:txBody>
          <a:bodyPr/>
          <a:lstStyle/>
          <a:p>
            <a:r>
              <a:rPr lang="en-US"/>
              <a:t>Basal Nuclei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5334000"/>
          </a:xfrm>
        </p:spPr>
        <p:txBody>
          <a:bodyPr/>
          <a:lstStyle/>
          <a:p>
            <a:r>
              <a:rPr lang="en-US" sz="2800" dirty="0"/>
              <a:t>Masses of </a:t>
            </a:r>
            <a:r>
              <a:rPr lang="en-US" sz="2800" dirty="0" smtClean="0"/>
              <a:t>_________________________ found deep within </a:t>
            </a:r>
            <a:r>
              <a:rPr lang="en-US" sz="2800" dirty="0"/>
              <a:t>the cortical </a:t>
            </a:r>
            <a:r>
              <a:rPr lang="en-US" sz="2800" dirty="0" smtClean="0"/>
              <a:t>white </a:t>
            </a:r>
            <a:r>
              <a:rPr lang="en-US" sz="2800" dirty="0"/>
              <a:t>matter</a:t>
            </a:r>
          </a:p>
          <a:p>
            <a:endParaRPr lang="en-US" sz="2800" dirty="0"/>
          </a:p>
          <a:p>
            <a:r>
              <a:rPr lang="en-US" sz="2800" dirty="0"/>
              <a:t>The corpus striatum is composed of three parts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composed of the </a:t>
            </a:r>
            <a:r>
              <a:rPr lang="en-US" sz="2000" dirty="0" err="1"/>
              <a:t>putamen</a:t>
            </a:r>
            <a:r>
              <a:rPr lang="en-US" sz="2000" dirty="0"/>
              <a:t> and the </a:t>
            </a:r>
            <a:r>
              <a:rPr lang="en-US" sz="2000" dirty="0" err="1"/>
              <a:t>globus</a:t>
            </a:r>
            <a:r>
              <a:rPr lang="en-US" sz="2000" dirty="0"/>
              <a:t> </a:t>
            </a:r>
            <a:r>
              <a:rPr lang="en-US" sz="2000" dirty="0" err="1"/>
              <a:t>pallidus</a:t>
            </a:r>
            <a:endParaRPr lang="en-US" sz="2000" dirty="0"/>
          </a:p>
          <a:p>
            <a:pPr lvl="1"/>
            <a:r>
              <a:rPr lang="en-US" sz="2400" dirty="0"/>
              <a:t>_______________________________ running between and through caudate and </a:t>
            </a:r>
            <a:r>
              <a:rPr lang="en-US" sz="2400" dirty="0" err="1"/>
              <a:t>lentiform</a:t>
            </a:r>
            <a:r>
              <a:rPr lang="en-US" sz="2400" dirty="0"/>
              <a:t> nuclei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Basal Nuclei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are thought to be functions of basal nuclei</a:t>
            </a:r>
          </a:p>
          <a:p>
            <a:pPr lvl="1"/>
            <a:r>
              <a:rPr lang="en-US" dirty="0"/>
              <a:t>Influence muscular activity </a:t>
            </a:r>
          </a:p>
          <a:p>
            <a:pPr lvl="1"/>
            <a:r>
              <a:rPr lang="en-US" dirty="0"/>
              <a:t>Regulate _</a:t>
            </a:r>
          </a:p>
          <a:p>
            <a:pPr lvl="1"/>
            <a:r>
              <a:rPr lang="en-US" dirty="0"/>
              <a:t>Regulate intensity of slow or stereotyped movements</a:t>
            </a:r>
          </a:p>
          <a:p>
            <a:pPr lvl="1"/>
            <a:r>
              <a:rPr lang="en-US" dirty="0"/>
              <a:t>_____________________________________ and unnecessary movement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52400"/>
            <a:ext cx="320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Diencephalon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705725" cy="5334000"/>
          </a:xfrm>
        </p:spPr>
        <p:txBody>
          <a:bodyPr/>
          <a:lstStyle/>
          <a:p>
            <a:r>
              <a:rPr lang="en-US" dirty="0"/>
              <a:t>Central core </a:t>
            </a:r>
            <a:br>
              <a:rPr lang="en-US" dirty="0"/>
            </a:br>
            <a:r>
              <a:rPr lang="en-US" dirty="0"/>
              <a:t>of the forebrain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Consists of three paired structures –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Encloses the _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Paired, egg-shaped masses that form the </a:t>
            </a:r>
            <a:r>
              <a:rPr lang="en-US" dirty="0" err="1"/>
              <a:t>superolateral</a:t>
            </a:r>
            <a:r>
              <a:rPr lang="en-US" dirty="0"/>
              <a:t> walls of the third ventricle</a:t>
            </a:r>
          </a:p>
          <a:p>
            <a:endParaRPr lang="en-US" dirty="0"/>
          </a:p>
          <a:p>
            <a:r>
              <a:rPr lang="en-US" dirty="0"/>
              <a:t>Contains four groups of nuclei </a:t>
            </a:r>
          </a:p>
          <a:p>
            <a:pPr lvl="1"/>
            <a:r>
              <a:rPr lang="en-US" dirty="0"/>
              <a:t>anterior, ventral, dorsal, and posterior</a:t>
            </a:r>
          </a:p>
          <a:p>
            <a:endParaRPr lang="en-US" dirty="0"/>
          </a:p>
          <a:p>
            <a:r>
              <a:rPr lang="en-US" dirty="0"/>
              <a:t>Nuclei _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___________________________________ and synapse in the thalamus</a:t>
            </a:r>
          </a:p>
          <a:p>
            <a:r>
              <a:rPr lang="en-US" dirty="0"/>
              <a:t>Impulses of similar function are sorted out, _________________________, and ______________________ as a group</a:t>
            </a:r>
          </a:p>
          <a:p>
            <a:r>
              <a:rPr lang="en-US" dirty="0"/>
              <a:t>All inputs ascending to the cerebral cortex pass through the thalamus</a:t>
            </a:r>
          </a:p>
          <a:p>
            <a:r>
              <a:rPr lang="en-US" dirty="0"/>
              <a:t>Mediates sensation, motor activities, cortical arousal, learning, and memory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Somatosensory Cortex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876800" cy="5105400"/>
          </a:xfrm>
        </p:spPr>
        <p:txBody>
          <a:bodyPr/>
          <a:lstStyle/>
          <a:p>
            <a:r>
              <a:rPr lang="en-US" dirty="0"/>
              <a:t>Located in the </a:t>
            </a:r>
            <a:r>
              <a:rPr lang="en-US" dirty="0" err="1"/>
              <a:t>postcentral</a:t>
            </a:r>
            <a:r>
              <a:rPr lang="en-US" dirty="0"/>
              <a:t> </a:t>
            </a:r>
            <a:r>
              <a:rPr lang="en-US" dirty="0" err="1"/>
              <a:t>gyrus</a:t>
            </a:r>
            <a:r>
              <a:rPr lang="en-US" dirty="0"/>
              <a:t>, this area: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Receives information from the 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Exhibits _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65588" cy="396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Located below the thalamus, it caps the brainstem and forms the </a:t>
            </a:r>
            <a:r>
              <a:rPr lang="en-US" sz="2800" dirty="0" err="1"/>
              <a:t>inferolateral</a:t>
            </a:r>
            <a:r>
              <a:rPr lang="en-US" sz="2800" dirty="0"/>
              <a:t> walls of the third ventricle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dirty="0"/>
              <a:t>Small, paired nuclei bulging </a:t>
            </a:r>
            <a:r>
              <a:rPr lang="en-US" sz="2400" dirty="0" err="1"/>
              <a:t>anteriorly</a:t>
            </a:r>
            <a:r>
              <a:rPr lang="en-US" sz="2400" dirty="0"/>
              <a:t> from the hypothalamus</a:t>
            </a:r>
          </a:p>
          <a:p>
            <a:pPr lvl="1"/>
            <a:r>
              <a:rPr lang="en-US" sz="2400" dirty="0"/>
              <a:t>_________________________________ for olfactory pathways</a:t>
            </a:r>
          </a:p>
          <a:p>
            <a:r>
              <a:rPr lang="en-US" sz="2800" dirty="0" err="1"/>
              <a:t>Infundibulum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stalk of the hypothalamus; _</a:t>
            </a:r>
          </a:p>
          <a:p>
            <a:pPr lvl="1"/>
            <a:r>
              <a:rPr lang="en-US" sz="2400" dirty="0"/>
              <a:t>Main _____________________________________ of the body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Regulates _ </a:t>
            </a:r>
          </a:p>
          <a:p>
            <a:r>
              <a:rPr lang="en-US" dirty="0"/>
              <a:t>rate and force of _</a:t>
            </a:r>
          </a:p>
          <a:p>
            <a:r>
              <a:rPr lang="en-US" dirty="0"/>
              <a:t>______________________________ motility</a:t>
            </a:r>
          </a:p>
          <a:p>
            <a:r>
              <a:rPr lang="en-US" dirty="0"/>
              <a:t>rate and depth of _</a:t>
            </a:r>
          </a:p>
          <a:p>
            <a:pPr lvl="1"/>
            <a:r>
              <a:rPr lang="en-US" dirty="0"/>
              <a:t>many other visceral activities</a:t>
            </a:r>
          </a:p>
          <a:p>
            <a:r>
              <a:rPr lang="en-US" dirty="0"/>
              <a:t>Perception of _</a:t>
            </a:r>
          </a:p>
          <a:p>
            <a:r>
              <a:rPr lang="en-US" dirty="0"/>
              <a:t>Maintains normal body _</a:t>
            </a:r>
          </a:p>
          <a:p>
            <a:r>
              <a:rPr lang="en-US" dirty="0"/>
              <a:t>Regulates feelings of hunger and _</a:t>
            </a:r>
          </a:p>
          <a:p>
            <a:r>
              <a:rPr lang="en-US" dirty="0"/>
              <a:t>Regulates sleep and the 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Endocrine Functions of the Hypothalamus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____________________________________ control secretion of hormones by the anterior pituitary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Epithalamus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_______________________ of the diencephalon; forms roof of the third ventricle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extends from the posterior border and secretes _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a hormone involved with sleep regulation, sleep-wake cycles, and mood</a:t>
            </a:r>
          </a:p>
          <a:p>
            <a:r>
              <a:rPr lang="en-US" dirty="0"/>
              <a:t> </a:t>
            </a:r>
          </a:p>
          <a:p>
            <a:pPr lvl="1"/>
            <a:r>
              <a:rPr lang="en-US" dirty="0"/>
              <a:t>a structure that _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Consists of three regions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Similar to spinal cord </a:t>
            </a:r>
          </a:p>
          <a:p>
            <a:pPr lvl="1"/>
            <a:r>
              <a:rPr lang="en-US" dirty="0"/>
              <a:t>but contains _</a:t>
            </a:r>
          </a:p>
          <a:p>
            <a:r>
              <a:rPr lang="en-US" dirty="0"/>
              <a:t>Controls ___________________________ behaviors necessary for survival</a:t>
            </a:r>
          </a:p>
          <a:p>
            <a:r>
              <a:rPr lang="en-US" dirty="0"/>
              <a:t>Provides the pathway for tracts between higher and lower brain centers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Midbrain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53063"/>
          </a:xfrm>
        </p:spPr>
        <p:txBody>
          <a:bodyPr/>
          <a:lstStyle/>
          <a:p>
            <a:r>
              <a:rPr lang="en-US" dirty="0"/>
              <a:t>Located between the diencephalon and the </a:t>
            </a:r>
            <a:r>
              <a:rPr lang="en-US" dirty="0" err="1"/>
              <a:t>pons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Midbrain structures include:</a:t>
            </a:r>
          </a:p>
          <a:p>
            <a:pPr lvl="1"/>
            <a:r>
              <a:rPr lang="en-US" dirty="0"/>
              <a:t>  </a:t>
            </a:r>
          </a:p>
          <a:p>
            <a:pPr lvl="2"/>
            <a:r>
              <a:rPr lang="en-US" dirty="0"/>
              <a:t>two bulging structures that contain descending pyramidal motor tracts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hollow tube that connects the _</a:t>
            </a:r>
          </a:p>
          <a:p>
            <a:pPr lvl="1"/>
            <a:r>
              <a:rPr lang="en-US" dirty="0"/>
              <a:t>Various nuclei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________________________________ region between the midbrain and the medulla oblongata</a:t>
            </a:r>
          </a:p>
          <a:p>
            <a:r>
              <a:rPr lang="en-US" dirty="0"/>
              <a:t>Fibers of the </a:t>
            </a:r>
            <a:r>
              <a:rPr lang="en-US" dirty="0" err="1"/>
              <a:t>pons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Connect higher brain centers and the spinal cord</a:t>
            </a:r>
          </a:p>
          <a:p>
            <a:pPr lvl="1"/>
            <a:r>
              <a:rPr lang="en-US" dirty="0"/>
              <a:t>_____________________________________ between the motor cortex and the cerebellum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 of cranial nerves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Most _______________________ part of the brain stem</a:t>
            </a:r>
          </a:p>
          <a:p>
            <a:pPr>
              <a:lnSpc>
                <a:spcPct val="90000"/>
              </a:lnSpc>
            </a:pPr>
            <a:r>
              <a:rPr lang="en-US" dirty="0"/>
              <a:t>Contains a ___________________________ of the fourth ventricle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longitudinal ridges formed by _</a:t>
            </a:r>
          </a:p>
          <a:p>
            <a:pPr>
              <a:lnSpc>
                <a:spcPct val="90000"/>
              </a:lnSpc>
            </a:pPr>
            <a:r>
              <a:rPr lang="en-US" dirty="0"/>
              <a:t>___________________________ of the pyramids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 points of the </a:t>
            </a:r>
            <a:r>
              <a:rPr lang="en-US" dirty="0" err="1"/>
              <a:t>corticospinal</a:t>
            </a:r>
            <a:r>
              <a:rPr lang="en-US" dirty="0"/>
              <a:t> tracts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Somatosensory Association Cortex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posterior to the primary </a:t>
            </a:r>
            <a:r>
              <a:rPr lang="en-US" dirty="0" err="1"/>
              <a:t>somatosensory</a:t>
            </a:r>
            <a:r>
              <a:rPr lang="en-US" dirty="0"/>
              <a:t> cortex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Forms _____________________________ understanding of the stimulus</a:t>
            </a:r>
          </a:p>
          <a:p>
            <a:endParaRPr lang="en-US" dirty="0"/>
          </a:p>
          <a:p>
            <a:r>
              <a:rPr lang="en-US" dirty="0"/>
              <a:t>Determines size, texture, and relationship of parts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Cerebellum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_</a:t>
            </a:r>
          </a:p>
          <a:p>
            <a:r>
              <a:rPr lang="en-US" dirty="0"/>
              <a:t>Protrudes under the occipital lobes of the cerebrum</a:t>
            </a:r>
          </a:p>
          <a:p>
            <a:r>
              <a:rPr lang="en-US" dirty="0"/>
              <a:t>Makes up 11% of the brain’s mass</a:t>
            </a:r>
          </a:p>
          <a:p>
            <a:r>
              <a:rPr lang="en-US" dirty="0"/>
              <a:t>Provides ____________________________ and appropriate patterns of skeletal muscle contraction</a:t>
            </a:r>
          </a:p>
          <a:p>
            <a:r>
              <a:rPr lang="en-US" dirty="0" err="1"/>
              <a:t>Cerebellar</a:t>
            </a:r>
            <a:r>
              <a:rPr lang="en-US" dirty="0"/>
              <a:t> activity occurs _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Plays a role in _</a:t>
            </a:r>
          </a:p>
          <a:p>
            <a:endParaRPr lang="en-US" dirty="0"/>
          </a:p>
          <a:p>
            <a:r>
              <a:rPr lang="en-US" dirty="0"/>
              <a:t>Recognizes and ___________________________ sequences of events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Encompasses perception of _____________ __________________________________, and capabilities associated with higher mental processing</a:t>
            </a:r>
          </a:p>
          <a:p>
            <a:r>
              <a:rPr lang="en-US" dirty="0"/>
              <a:t>Involves simultaneous activity of large areas of the cerebral cortex</a:t>
            </a:r>
          </a:p>
          <a:p>
            <a:r>
              <a:rPr lang="en-US" dirty="0"/>
              <a:t>Is superimposed on other types of neural activity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holistic and _</a:t>
            </a:r>
          </a:p>
          <a:p>
            <a:endParaRPr lang="en-US" dirty="0"/>
          </a:p>
          <a:p>
            <a:r>
              <a:rPr lang="en-US" dirty="0"/>
              <a:t>Clinical consciousness is defined on a continuum that grades levels of behavior </a:t>
            </a:r>
          </a:p>
          <a:p>
            <a:pPr lvl="1"/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of the Brain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brain is protected by _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Harmful substances are shielded from the brain by the _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connective tissue membranes lie external to the CNS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Functions of the </a:t>
            </a:r>
            <a:r>
              <a:rPr lang="en-US" dirty="0" err="1"/>
              <a:t>meninges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_____________________________________ and enclose venous sinuses</a:t>
            </a:r>
          </a:p>
          <a:p>
            <a:pPr lvl="1"/>
            <a:r>
              <a:rPr lang="en-US" dirty="0"/>
              <a:t>Contain cerebrospinal fluid (CSF)</a:t>
            </a:r>
          </a:p>
          <a:p>
            <a:pPr lvl="1"/>
            <a:r>
              <a:rPr lang="en-US" dirty="0"/>
              <a:t>Form ___________________________ within the skull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Meninges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535988" cy="481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Leathery, strong covering composed of _</a:t>
            </a:r>
          </a:p>
          <a:p>
            <a:endParaRPr lang="en-US"/>
          </a:p>
          <a:p>
            <a:r>
              <a:rPr lang="en-US"/>
              <a:t>The two layers _______________________ in certain areas and _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 Mater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___________________________ extend inward and limit excessive movement of the brain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fold that dips into the _</a:t>
            </a:r>
          </a:p>
          <a:p>
            <a:pPr lvl="1"/>
            <a:r>
              <a:rPr lang="en-US"/>
              <a:t>Falx _</a:t>
            </a:r>
          </a:p>
          <a:p>
            <a:pPr lvl="2"/>
            <a:r>
              <a:rPr lang="en-US"/>
              <a:t>runs along the _</a:t>
            </a:r>
          </a:p>
          <a:p>
            <a:pPr lvl="1"/>
            <a:r>
              <a:rPr lang="en-US"/>
              <a:t>Tentorium cerebelli</a:t>
            </a:r>
          </a:p>
          <a:p>
            <a:pPr lvl="2"/>
            <a:r>
              <a:rPr lang="en-US"/>
              <a:t>horizontal dural fold extends into the _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Arachnoid Mater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forms a _</a:t>
            </a:r>
          </a:p>
          <a:p>
            <a:r>
              <a:rPr lang="en-US" dirty="0"/>
              <a:t>It is separated from the </a:t>
            </a:r>
            <a:r>
              <a:rPr lang="en-US" dirty="0" err="1"/>
              <a:t>dura</a:t>
            </a:r>
            <a:r>
              <a:rPr lang="en-US" dirty="0"/>
              <a:t> mater by the _</a:t>
            </a:r>
          </a:p>
          <a:p>
            <a:endParaRPr lang="en-US" dirty="0"/>
          </a:p>
          <a:p>
            <a:r>
              <a:rPr lang="en-US" dirty="0"/>
              <a:t>Beneath the </a:t>
            </a:r>
            <a:r>
              <a:rPr lang="en-US" dirty="0" err="1"/>
              <a:t>arachnoid</a:t>
            </a:r>
            <a:r>
              <a:rPr lang="en-US" dirty="0"/>
              <a:t> is a wide subarachnoid space filled with CSF and large blood vessels</a:t>
            </a:r>
          </a:p>
          <a:p>
            <a:r>
              <a:rPr lang="en-US" dirty="0" err="1"/>
              <a:t>Arachnoid</a:t>
            </a:r>
            <a:r>
              <a:rPr lang="en-US" dirty="0"/>
              <a:t> </a:t>
            </a:r>
            <a:r>
              <a:rPr lang="en-US" dirty="0" err="1"/>
              <a:t>villi</a:t>
            </a:r>
            <a:r>
              <a:rPr lang="en-US" dirty="0"/>
              <a:t> protrude superiorly and 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Areas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16575"/>
          </a:xfrm>
        </p:spPr>
        <p:txBody>
          <a:bodyPr/>
          <a:lstStyle/>
          <a:p>
            <a:r>
              <a:rPr lang="en-US" dirty="0"/>
              <a:t>Primary visual (striate) cortex</a:t>
            </a:r>
          </a:p>
          <a:p>
            <a:pPr lvl="1"/>
            <a:r>
              <a:rPr lang="en-US" dirty="0"/>
              <a:t>Seen on the 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Most of it is buried in the </a:t>
            </a:r>
            <a:r>
              <a:rPr lang="en-US" dirty="0" err="1"/>
              <a:t>calcarine</a:t>
            </a:r>
            <a:r>
              <a:rPr lang="en-US" dirty="0"/>
              <a:t> </a:t>
            </a:r>
            <a:r>
              <a:rPr lang="en-US" dirty="0" err="1"/>
              <a:t>sulcus</a:t>
            </a:r>
            <a:endParaRPr lang="en-US" dirty="0"/>
          </a:p>
          <a:p>
            <a:pPr lvl="1"/>
            <a:r>
              <a:rPr lang="en-US" dirty="0"/>
              <a:t>Receives visual information from the retinas</a:t>
            </a:r>
          </a:p>
          <a:p>
            <a:r>
              <a:rPr lang="en-US" dirty="0"/>
              <a:t>Visual association area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Interprets visual stimuli (e.g., color, form, and movement)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 Mater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 layer composed of delicate connective tissue that _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75275"/>
          </a:xfrm>
        </p:spPr>
        <p:txBody>
          <a:bodyPr/>
          <a:lstStyle/>
          <a:p>
            <a:r>
              <a:rPr lang="en-US"/>
              <a:t>Watery solution similar in composition _</a:t>
            </a:r>
          </a:p>
          <a:p>
            <a:endParaRPr lang="en-US"/>
          </a:p>
          <a:p>
            <a:r>
              <a:rPr lang="en-US"/>
              <a:t>Forms a _____________________________ that gives buoyancy to the CNS organs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Prevents the brain from _</a:t>
            </a:r>
          </a:p>
          <a:p>
            <a:endParaRPr lang="en-US"/>
          </a:p>
          <a:p>
            <a:r>
              <a:rPr lang="en-US"/>
              <a:t>Protects the CNS from _</a:t>
            </a:r>
          </a:p>
          <a:p>
            <a:endParaRPr lang="en-US"/>
          </a:p>
          <a:p>
            <a:r>
              <a:rPr lang="en-US"/>
              <a:t>_______________________________ the brain and carries chemical signals throughout 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038600" cy="1219200"/>
          </a:xfrm>
        </p:spPr>
        <p:txBody>
          <a:bodyPr/>
          <a:lstStyle/>
          <a:p>
            <a:r>
              <a:rPr lang="en-US" dirty="0"/>
              <a:t>Choroid Plexuses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5486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Clusters of </a:t>
            </a:r>
            <a:r>
              <a:rPr lang="en-US" dirty="0" smtClean="0"/>
              <a:t>_________________ that form tissue </a:t>
            </a:r>
            <a:r>
              <a:rPr lang="en-US" dirty="0"/>
              <a:t>fluid </a:t>
            </a:r>
            <a:r>
              <a:rPr lang="en-US" dirty="0" smtClean="0"/>
              <a:t>filters</a:t>
            </a:r>
            <a:r>
              <a:rPr lang="en-US" dirty="0"/>
              <a:t>, which hang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roof of each </a:t>
            </a:r>
            <a:r>
              <a:rPr lang="en-US" dirty="0"/>
              <a:t>ventricle</a:t>
            </a:r>
          </a:p>
          <a:p>
            <a:endParaRPr lang="en-US" dirty="0"/>
          </a:p>
          <a:p>
            <a:r>
              <a:rPr lang="en-US" dirty="0"/>
              <a:t>Help _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Protective mechanism that helps maintain a stable environment for the brain</a:t>
            </a:r>
          </a:p>
          <a:p>
            <a:r>
              <a:rPr lang="en-US"/>
              <a:t>Bloodborne substances are separated from neurons by:</a:t>
            </a:r>
          </a:p>
          <a:p>
            <a:pPr lvl="1"/>
            <a:r>
              <a:rPr lang="en-US"/>
              <a:t>Continuous _</a:t>
            </a:r>
          </a:p>
          <a:p>
            <a:pPr lvl="1"/>
            <a:r>
              <a:rPr lang="en-US"/>
              <a:t>Relatively thick _</a:t>
            </a:r>
          </a:p>
          <a:p>
            <a:pPr lvl="1"/>
            <a:r>
              <a:rPr lang="en-US"/>
              <a:t>Bulbous feet of _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Barrier: Functions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Selective barrier that allows _______________________ to pass freely</a:t>
            </a:r>
          </a:p>
          <a:p>
            <a:pPr>
              <a:lnSpc>
                <a:spcPct val="90000"/>
              </a:lnSpc>
            </a:pPr>
            <a:r>
              <a:rPr lang="en-US" dirty="0"/>
              <a:t>Is ineffective against substances that can diffuse through plasma membranes</a:t>
            </a:r>
          </a:p>
          <a:p>
            <a:pPr>
              <a:lnSpc>
                <a:spcPct val="90000"/>
              </a:lnSpc>
            </a:pPr>
            <a:r>
              <a:rPr lang="en-US" dirty="0"/>
              <a:t>Absent in some areas __________________________________ allowing these areas to monitor the chemical composition of the blood</a:t>
            </a:r>
          </a:p>
          <a:p>
            <a:pPr>
              <a:lnSpc>
                <a:spcPct val="90000"/>
              </a:lnSpc>
            </a:pPr>
            <a:r>
              <a:rPr lang="en-US" dirty="0"/>
              <a:t>_____________________ increases the ability of chemicals to pass through the blood-brain barrier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Areas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3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Primary auditory cortex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at the superior margin of the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Receives information related to _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Auditory association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posterior to the primary auditory cortex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 and permits perception of sounds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Areas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Language areas</a:t>
            </a:r>
          </a:p>
          <a:p>
            <a:endParaRPr lang="en-US" dirty="0"/>
          </a:p>
          <a:p>
            <a:r>
              <a:rPr lang="en-US" dirty="0"/>
              <a:t>General (common) interpretation area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Prefrontal Cortex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Located in the _</a:t>
            </a:r>
          </a:p>
          <a:p>
            <a:endParaRPr lang="en-US" dirty="0"/>
          </a:p>
          <a:p>
            <a:r>
              <a:rPr lang="en-US" dirty="0"/>
              <a:t>Involved with ________________________, cognition, recall, and _</a:t>
            </a:r>
          </a:p>
          <a:p>
            <a:r>
              <a:rPr lang="en-US" dirty="0"/>
              <a:t>Necessary for judgment, _______________________, persistence, and conscience</a:t>
            </a:r>
          </a:p>
          <a:p>
            <a:r>
              <a:rPr lang="en-US" dirty="0"/>
              <a:t>Closely linked to the __________________ system (emotional part of the brain)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Plays a role in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Recognizes and ______________________ sequences of events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Areas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Located in a large area surrounding the ________________  (or language-dominant) _</a:t>
            </a:r>
          </a:p>
          <a:p>
            <a:r>
              <a:rPr lang="en-US" sz="2800" dirty="0"/>
              <a:t>Major parts and functions: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sounding out unfamiliar words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speech preparation and production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language comprehension and word analysis</a:t>
            </a:r>
          </a:p>
          <a:p>
            <a:pPr lvl="1"/>
            <a:r>
              <a:rPr lang="en-US" sz="2400" dirty="0"/>
              <a:t>Lateral and ventral temporal lobe</a:t>
            </a:r>
          </a:p>
          <a:p>
            <a:pPr lvl="2"/>
            <a:r>
              <a:rPr lang="en-US" sz="2000" dirty="0"/>
              <a:t>coordinate auditory and visual aspects of language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1210</Words>
  <Application>Microsoft Office PowerPoint</Application>
  <PresentationFormat>On-screen Show (4:3)</PresentationFormat>
  <Paragraphs>282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Sensory Areas</vt:lpstr>
      <vt:lpstr>PrImary Somatosensory Cortex</vt:lpstr>
      <vt:lpstr>Somatosensory Association Cortex</vt:lpstr>
      <vt:lpstr>Visual Areas</vt:lpstr>
      <vt:lpstr>Auditory Areas</vt:lpstr>
      <vt:lpstr>Association Areas</vt:lpstr>
      <vt:lpstr>Prefrontal Cortex</vt:lpstr>
      <vt:lpstr>Cerebellar Cognitive Function</vt:lpstr>
      <vt:lpstr>Language Areas</vt:lpstr>
      <vt:lpstr>General (Common) Interpretation Area</vt:lpstr>
      <vt:lpstr>Visceral Association Area</vt:lpstr>
      <vt:lpstr>Lateralization of Cortical Function</vt:lpstr>
      <vt:lpstr>Cerebral White Matter</vt:lpstr>
      <vt:lpstr>Cerebral White Matter</vt:lpstr>
      <vt:lpstr>Basal Nuclei</vt:lpstr>
      <vt:lpstr>Functions of Basal Nuclei</vt:lpstr>
      <vt:lpstr>Diencephalon</vt:lpstr>
      <vt:lpstr>Thalamus</vt:lpstr>
      <vt:lpstr>Thalamic Function</vt:lpstr>
      <vt:lpstr>Hypothalamus</vt:lpstr>
      <vt:lpstr>Hypothalamic Function</vt:lpstr>
      <vt:lpstr>Endocrine Functions of the Hypothalamus</vt:lpstr>
      <vt:lpstr>Epithalamus</vt:lpstr>
      <vt:lpstr>Chapter 12</vt:lpstr>
      <vt:lpstr>Brain Stem</vt:lpstr>
      <vt:lpstr>Midbrain</vt:lpstr>
      <vt:lpstr>Pons</vt:lpstr>
      <vt:lpstr>Pons</vt:lpstr>
      <vt:lpstr>Medulla Oblongata</vt:lpstr>
      <vt:lpstr>The Cerebellum</vt:lpstr>
      <vt:lpstr>Cerebellar Cognitive Function</vt:lpstr>
      <vt:lpstr>Consciousness</vt:lpstr>
      <vt:lpstr>Consciousness</vt:lpstr>
      <vt:lpstr>Protection of the Brain</vt:lpstr>
      <vt:lpstr>Meninges</vt:lpstr>
      <vt:lpstr>Meninges</vt:lpstr>
      <vt:lpstr>Dura Mater</vt:lpstr>
      <vt:lpstr>Dura Mater</vt:lpstr>
      <vt:lpstr>Arachnoid Mater</vt:lpstr>
      <vt:lpstr>Pia Mater</vt:lpstr>
      <vt:lpstr>Cerebrospinal Fluid (CSF)</vt:lpstr>
      <vt:lpstr>Cerebrospinal Fluid (CSF)</vt:lpstr>
      <vt:lpstr>Choroid Plexuses</vt:lpstr>
      <vt:lpstr>Blood-Brain Barrier</vt:lpstr>
      <vt:lpstr>Blood-Brain Barrier: Functions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Areas</dc:title>
  <dc:creator>bawargo</dc:creator>
  <cp:lastModifiedBy>bawargo</cp:lastModifiedBy>
  <cp:revision>2</cp:revision>
  <dcterms:created xsi:type="dcterms:W3CDTF">2010-10-14T18:32:56Z</dcterms:created>
  <dcterms:modified xsi:type="dcterms:W3CDTF">2010-10-14T18:35:04Z</dcterms:modified>
</cp:coreProperties>
</file>