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Four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CF76E-CB84-4E11-9BA9-84056F5C69E3}" type="datetimeFigureOut">
              <a:rPr lang="en-US" smtClean="0"/>
              <a:t>8/28/2008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F0ED5-58E0-4C8B-9DA8-1B8B91ACB6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Four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A9DA6-6B50-41B9-83EC-9B556285541A}" type="datetimeFigureOut">
              <a:rPr lang="en-US" smtClean="0"/>
              <a:t>8/28/2008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B235F-59F2-4E6C-9995-E493B80F8F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Exam Four Material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37B9A5-F5C3-4204-B6A7-BB93FE3B0906}" type="slidenum">
              <a:rPr lang="en-US"/>
              <a:pPr/>
              <a:t>1</a:t>
            </a:fld>
            <a:endParaRPr lang="en-US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Exam Four Material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EF21B-6EE4-4FA9-A03E-DCE14DA4ED10}" type="slidenum">
              <a:rPr lang="en-US"/>
              <a:pPr/>
              <a:t>32</a:t>
            </a:fld>
            <a:endParaRPr lang="en-US"/>
          </a:p>
        </p:txBody>
      </p:sp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98E7-7EEB-4554-9A61-02C8C77D2CF0}" type="datetimeFigureOut">
              <a:rPr lang="en-US" smtClean="0"/>
              <a:t>8/28/2008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8381-4DEF-4DCB-8F95-5ED9E56B8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98E7-7EEB-4554-9A61-02C8C77D2CF0}" type="datetimeFigureOut">
              <a:rPr lang="en-US" smtClean="0"/>
              <a:t>8/28/2008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8381-4DEF-4DCB-8F95-5ED9E56B8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98E7-7EEB-4554-9A61-02C8C77D2CF0}" type="datetimeFigureOut">
              <a:rPr lang="en-US" smtClean="0"/>
              <a:t>8/28/2008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8381-4DEF-4DCB-8F95-5ED9E56B8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98E7-7EEB-4554-9A61-02C8C77D2CF0}" type="datetimeFigureOut">
              <a:rPr lang="en-US" smtClean="0"/>
              <a:t>8/28/2008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8381-4DEF-4DCB-8F95-5ED9E56B8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98E7-7EEB-4554-9A61-02C8C77D2CF0}" type="datetimeFigureOut">
              <a:rPr lang="en-US" smtClean="0"/>
              <a:t>8/28/2008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8381-4DEF-4DCB-8F95-5ED9E56B8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98E7-7EEB-4554-9A61-02C8C77D2CF0}" type="datetimeFigureOut">
              <a:rPr lang="en-US" smtClean="0"/>
              <a:t>8/28/2008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8381-4DEF-4DCB-8F95-5ED9E56B8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98E7-7EEB-4554-9A61-02C8C77D2CF0}" type="datetimeFigureOut">
              <a:rPr lang="en-US" smtClean="0"/>
              <a:t>8/28/2008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8381-4DEF-4DCB-8F95-5ED9E56B8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98E7-7EEB-4554-9A61-02C8C77D2CF0}" type="datetimeFigureOut">
              <a:rPr lang="en-US" smtClean="0"/>
              <a:t>8/28/2008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8381-4DEF-4DCB-8F95-5ED9E56B8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98E7-7EEB-4554-9A61-02C8C77D2CF0}" type="datetimeFigureOut">
              <a:rPr lang="en-US" smtClean="0"/>
              <a:t>8/28/2008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8381-4DEF-4DCB-8F95-5ED9E56B8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98E7-7EEB-4554-9A61-02C8C77D2CF0}" type="datetimeFigureOut">
              <a:rPr lang="en-US" smtClean="0"/>
              <a:t>8/28/2008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8381-4DEF-4DCB-8F95-5ED9E56B8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E98E7-7EEB-4554-9A61-02C8C77D2CF0}" type="datetimeFigureOut">
              <a:rPr lang="en-US" smtClean="0"/>
              <a:t>8/28/2008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28381-4DEF-4DCB-8F95-5ED9E56B84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E98E7-7EEB-4554-9A61-02C8C77D2CF0}" type="datetimeFigureOut">
              <a:rPr lang="en-US" smtClean="0"/>
              <a:t>8/28/2008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28381-4DEF-4DCB-8F95-5ED9E56B84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Eleven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Exam Four </a:t>
            </a:r>
            <a:r>
              <a:rPr lang="en-US" dirty="0" smtClean="0"/>
              <a:t>Material </a:t>
            </a:r>
            <a:br>
              <a:rPr lang="en-US" dirty="0" smtClean="0"/>
            </a:br>
            <a:r>
              <a:rPr lang="en-US" dirty="0" smtClean="0"/>
              <a:t>Chapters 11, 12, &amp;13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Microglia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</a:t>
            </a:r>
          </a:p>
          <a:p>
            <a:pPr lvl="1"/>
            <a:r>
              <a:rPr lang="en-US"/>
              <a:t>small, ovoid cells with spiny processes</a:t>
            </a:r>
          </a:p>
          <a:p>
            <a:pPr lvl="1"/>
            <a:r>
              <a:rPr lang="en-US"/>
              <a:t>____________________________ that monitor the health of neurons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581400"/>
            <a:ext cx="5000625" cy="30956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Ependymal Cells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Ependymal cells </a:t>
            </a:r>
          </a:p>
          <a:p>
            <a:pPr lvl="1"/>
            <a:r>
              <a:rPr lang="en-US"/>
              <a:t>range in shape from squamous to columnar</a:t>
            </a:r>
          </a:p>
          <a:p>
            <a:pPr lvl="1"/>
            <a:r>
              <a:rPr lang="en-US"/>
              <a:t>They ____________________________________ of the brain and spinal column</a:t>
            </a:r>
          </a:p>
          <a:p>
            <a:endParaRPr lang="en-US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267200"/>
            <a:ext cx="5572125" cy="2238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Oligodendrocytes</a:t>
            </a:r>
            <a:r>
              <a:rPr lang="en-US" sz="3200"/>
              <a:t>, 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8450" y="1752600"/>
            <a:ext cx="8270875" cy="4535488"/>
          </a:xfrm>
        </p:spPr>
        <p:txBody>
          <a:bodyPr/>
          <a:lstStyle/>
          <a:p>
            <a:r>
              <a:rPr lang="en-US"/>
              <a:t>Oligodendrocytes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048000"/>
            <a:ext cx="4724400" cy="33686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Schwann Cells, and Satellite Cells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Schwann cells </a:t>
            </a:r>
          </a:p>
          <a:p>
            <a:pPr lvl="1"/>
            <a:r>
              <a:rPr lang="en-US"/>
              <a:t>surround _</a:t>
            </a:r>
          </a:p>
          <a:p>
            <a:r>
              <a:rPr lang="en-US"/>
              <a:t>Satellite cells </a:t>
            </a:r>
          </a:p>
          <a:p>
            <a:pPr lvl="1"/>
            <a:r>
              <a:rPr lang="en-US"/>
              <a:t>surround _</a:t>
            </a:r>
          </a:p>
          <a:p>
            <a:endParaRPr lang="en-US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267200"/>
            <a:ext cx="8686800" cy="179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Neurons 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Structural units of the nervous system</a:t>
            </a:r>
          </a:p>
          <a:p>
            <a:pPr lvl="1">
              <a:lnSpc>
                <a:spcPct val="90000"/>
              </a:lnSpc>
            </a:pPr>
            <a:r>
              <a:rPr lang="en-US"/>
              <a:t>Composed of a _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Long-lived, _____________________, and have a high metabolic rate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Their plasma membrane function in: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Cell-to-cell signaling during development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Nerve Cell Body:  Soma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Contains the _ </a:t>
            </a:r>
          </a:p>
          <a:p>
            <a:pPr>
              <a:lnSpc>
                <a:spcPct val="90000"/>
              </a:lnSpc>
            </a:pPr>
            <a:r>
              <a:rPr lang="en-US"/>
              <a:t>Is the major biosynthetic center </a:t>
            </a:r>
          </a:p>
          <a:p>
            <a:pPr>
              <a:lnSpc>
                <a:spcPct val="90000"/>
              </a:lnSpc>
            </a:pPr>
            <a:r>
              <a:rPr lang="en-US"/>
              <a:t>Is the focal point for the outgrowth of neuronal processes </a:t>
            </a:r>
          </a:p>
          <a:p>
            <a:pPr>
              <a:lnSpc>
                <a:spcPct val="90000"/>
              </a:lnSpc>
            </a:pPr>
            <a:r>
              <a:rPr lang="en-US"/>
              <a:t>Has well-developed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Contains an axon hillock </a:t>
            </a:r>
          </a:p>
          <a:p>
            <a:pPr lvl="1">
              <a:lnSpc>
                <a:spcPct val="90000"/>
              </a:lnSpc>
            </a:pPr>
            <a:r>
              <a:rPr lang="en-US"/>
              <a:t>cone-shaped area _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Armlike extensions from the soma</a:t>
            </a:r>
          </a:p>
          <a:p>
            <a:r>
              <a:rPr lang="en-US"/>
              <a:t>Called </a:t>
            </a:r>
            <a:r>
              <a:rPr lang="en-US" i="1"/>
              <a:t>_________________</a:t>
            </a:r>
            <a:r>
              <a:rPr lang="en-US"/>
              <a:t> in the _</a:t>
            </a:r>
          </a:p>
          <a:p>
            <a:r>
              <a:rPr lang="en-US"/>
              <a:t>Called </a:t>
            </a:r>
            <a:r>
              <a:rPr lang="en-US" i="1"/>
              <a:t>_________________</a:t>
            </a:r>
            <a:r>
              <a:rPr lang="en-US"/>
              <a:t> in the _</a:t>
            </a:r>
          </a:p>
          <a:p>
            <a:endParaRPr lang="en-US"/>
          </a:p>
          <a:p>
            <a:r>
              <a:rPr lang="en-US"/>
              <a:t>There are two types: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 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Dendrites of Motor Neurons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Short, tapering, and diffusely branched processes</a:t>
            </a:r>
          </a:p>
          <a:p>
            <a:r>
              <a:rPr lang="en-US"/>
              <a:t>They are the ______________________________, regions of the neuron </a:t>
            </a:r>
          </a:p>
          <a:p>
            <a:r>
              <a:rPr lang="en-US"/>
              <a:t>Electrical signals are conveyed as _________________________________ (not action potentials)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Axons: Structure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Slender processes _</a:t>
            </a:r>
          </a:p>
          <a:p>
            <a:r>
              <a:rPr lang="en-US"/>
              <a:t>Long axons are called _</a:t>
            </a:r>
          </a:p>
          <a:p>
            <a:r>
              <a:rPr lang="en-US"/>
              <a:t>Usually there is only one unbranched axon per neuron</a:t>
            </a:r>
          </a:p>
          <a:p>
            <a:r>
              <a:rPr lang="en-US"/>
              <a:t>Rare branches, if present, are called _</a:t>
            </a:r>
          </a:p>
          <a:p>
            <a:endParaRPr lang="en-US"/>
          </a:p>
          <a:p>
            <a:r>
              <a:rPr lang="en-US"/>
              <a:t>Axonal terminal </a:t>
            </a:r>
          </a:p>
          <a:p>
            <a:pPr lvl="1"/>
            <a:r>
              <a:rPr lang="en-US"/>
              <a:t>branched terminus of an axon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Axons: Function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 </a:t>
            </a:r>
          </a:p>
          <a:p>
            <a:r>
              <a:rPr lang="en-US" sz="2800"/>
              <a:t>Secrete ________________________________ from the axonal terminals</a:t>
            </a:r>
          </a:p>
          <a:p>
            <a:r>
              <a:rPr lang="en-US" sz="2800"/>
              <a:t>Movement along axons occurs in two ways</a:t>
            </a:r>
          </a:p>
          <a:p>
            <a:pPr lvl="1"/>
            <a:r>
              <a:rPr lang="en-US" sz="2400"/>
              <a:t> </a:t>
            </a:r>
          </a:p>
          <a:p>
            <a:pPr lvl="2"/>
            <a:r>
              <a:rPr lang="en-US" sz="2000"/>
              <a:t>_____________________________________ axonal terminal</a:t>
            </a:r>
          </a:p>
          <a:p>
            <a:pPr lvl="1"/>
            <a:r>
              <a:rPr lang="en-US" sz="2400"/>
              <a:t>  </a:t>
            </a:r>
          </a:p>
          <a:p>
            <a:pPr lvl="2"/>
            <a:r>
              <a:rPr lang="en-US" sz="2000"/>
              <a:t>____________________________________ axonal terminal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Nervous 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master _________________________________ system of the body</a:t>
            </a:r>
          </a:p>
          <a:p>
            <a:pPr>
              <a:lnSpc>
                <a:spcPct val="90000"/>
              </a:lnSpc>
            </a:pPr>
            <a:r>
              <a:rPr lang="en-US"/>
              <a:t>Functions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/>
              <a:t>monitoring stimuli </a:t>
            </a:r>
          </a:p>
          <a:p>
            <a:pPr lvl="1">
              <a:lnSpc>
                <a:spcPct val="90000"/>
              </a:lnSpc>
            </a:pPr>
            <a:r>
              <a:rPr lang="en-US"/>
              <a:t>Integration </a:t>
            </a:r>
          </a:p>
          <a:p>
            <a:pPr lvl="2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 output </a:t>
            </a:r>
          </a:p>
          <a:p>
            <a:pPr lvl="2">
              <a:lnSpc>
                <a:spcPct val="90000"/>
              </a:lnSpc>
            </a:pPr>
            <a:r>
              <a:rPr lang="en-US"/>
              <a:t>response to stimuli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Myelin Sheath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Whitish, fatty (protein-lipoid), _______________________________ around most long axons</a:t>
            </a:r>
          </a:p>
          <a:p>
            <a:r>
              <a:rPr lang="en-US"/>
              <a:t>It functions to: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Electrically ___________________________ fibers from one another</a:t>
            </a:r>
          </a:p>
          <a:p>
            <a:pPr lvl="1"/>
            <a:r>
              <a:rPr lang="en-US"/>
              <a:t>Increase the _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600"/>
              <a:t>Myelin Sheath and Neurilemma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5791200" cy="5105400"/>
          </a:xfrm>
        </p:spPr>
        <p:txBody>
          <a:bodyPr/>
          <a:lstStyle/>
          <a:p>
            <a:r>
              <a:rPr lang="en-US" sz="2800"/>
              <a:t>Formed by _________________ cells in the _</a:t>
            </a:r>
          </a:p>
          <a:p>
            <a:r>
              <a:rPr lang="en-US" sz="2800"/>
              <a:t>A Schwann cell:</a:t>
            </a:r>
          </a:p>
          <a:p>
            <a:pPr lvl="1"/>
            <a:r>
              <a:rPr lang="en-US" sz="2400"/>
              <a:t>Envelopes an axon</a:t>
            </a:r>
          </a:p>
          <a:p>
            <a:pPr lvl="1"/>
            <a:r>
              <a:rPr lang="en-US" sz="2400"/>
              <a:t>Encloses the axon with its plasma membrane</a:t>
            </a:r>
          </a:p>
          <a:p>
            <a:pPr lvl="1"/>
            <a:r>
              <a:rPr lang="en-US" sz="2400"/>
              <a:t>Has concentric layers of membrane that make up the myelin sheath </a:t>
            </a:r>
          </a:p>
          <a:p>
            <a:r>
              <a:rPr lang="en-US" sz="2800"/>
              <a:t>Neurilemma </a:t>
            </a:r>
          </a:p>
          <a:p>
            <a:pPr lvl="1"/>
            <a:r>
              <a:rPr lang="en-US" sz="2400"/>
              <a:t>  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1700" y="1600200"/>
            <a:ext cx="3162300" cy="4876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Nodes of Ranvier 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____________________ in the myelin sheath _</a:t>
            </a:r>
          </a:p>
          <a:p>
            <a:endParaRPr lang="en-US"/>
          </a:p>
          <a:p>
            <a:r>
              <a:rPr lang="en-US"/>
              <a:t>They are the sites where _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Unmyelinated Axons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Schwann cell surrounds nerve fibers _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Schwann cells partially enclose 15 or more axons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Axons of the CNS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Both myelinated and unmyelinated fibers are present</a:t>
            </a:r>
          </a:p>
          <a:p>
            <a:r>
              <a:rPr lang="en-US"/>
              <a:t>______________________________ are formed by _</a:t>
            </a:r>
          </a:p>
          <a:p>
            <a:endParaRPr lang="en-US"/>
          </a:p>
          <a:p>
            <a:r>
              <a:rPr lang="en-US"/>
              <a:t>Nodes of Ranvier are _</a:t>
            </a:r>
          </a:p>
          <a:p>
            <a:endParaRPr lang="en-US"/>
          </a:p>
          <a:p>
            <a:r>
              <a:rPr lang="en-US"/>
              <a:t>There is no neurilemma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Regions of the Brain and Spinal Cord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________________________ matter </a:t>
            </a:r>
          </a:p>
          <a:p>
            <a:pPr lvl="1"/>
            <a:r>
              <a:rPr lang="en-US"/>
              <a:t>dense collections of _</a:t>
            </a:r>
          </a:p>
          <a:p>
            <a:endParaRPr lang="en-US"/>
          </a:p>
          <a:p>
            <a:r>
              <a:rPr lang="en-US"/>
              <a:t>________________________ matter</a:t>
            </a:r>
          </a:p>
          <a:p>
            <a:pPr lvl="1"/>
            <a:r>
              <a:rPr lang="en-US"/>
              <a:t>mostly _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Neuron Classification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Structural:  </a:t>
            </a:r>
          </a:p>
          <a:p>
            <a:pPr lvl="1"/>
            <a:r>
              <a:rPr lang="en-US"/>
              <a:t>Multipolar </a:t>
            </a:r>
          </a:p>
          <a:p>
            <a:pPr lvl="2"/>
            <a:r>
              <a:rPr lang="en-US"/>
              <a:t> </a:t>
            </a:r>
          </a:p>
          <a:p>
            <a:pPr lvl="1"/>
            <a:r>
              <a:rPr lang="en-US"/>
              <a:t>Bipolar </a:t>
            </a:r>
          </a:p>
          <a:p>
            <a:pPr lvl="2"/>
            <a:r>
              <a:rPr lang="en-US"/>
              <a:t> </a:t>
            </a:r>
          </a:p>
          <a:p>
            <a:pPr lvl="1"/>
            <a:r>
              <a:rPr lang="en-US"/>
              <a:t>Unipolar</a:t>
            </a:r>
          </a:p>
          <a:p>
            <a:pPr lvl="2"/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Neuron Classification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Functional:  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transmit impulses _</a:t>
            </a:r>
          </a:p>
          <a:p>
            <a:pPr lvl="1"/>
            <a:r>
              <a:rPr lang="en-US"/>
              <a:t>Motor _</a:t>
            </a:r>
          </a:p>
          <a:p>
            <a:pPr lvl="2"/>
            <a:r>
              <a:rPr lang="en-US"/>
              <a:t>carry impulses _</a:t>
            </a:r>
          </a:p>
          <a:p>
            <a:pPr lvl="1"/>
            <a:endParaRPr lang="en-US"/>
          </a:p>
          <a:p>
            <a:pPr lvl="1"/>
            <a:r>
              <a:rPr lang="en-US"/>
              <a:t>_________________________________ (association neurons) </a:t>
            </a:r>
          </a:p>
          <a:p>
            <a:pPr lvl="2"/>
            <a:r>
              <a:rPr lang="en-US"/>
              <a:t>shuttle signals through CNS pathways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817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12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Organization of the Nervous System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Central nervous system (CNS)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Integration and command center </a:t>
            </a:r>
          </a:p>
          <a:p>
            <a:endParaRPr lang="en-US"/>
          </a:p>
          <a:p>
            <a:r>
              <a:rPr lang="en-US"/>
              <a:t>Peripheral nervous system (PNS)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Carries messages to and from the spinal cord and brain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62134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Neurophysiology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Neurons are _</a:t>
            </a:r>
          </a:p>
          <a:p>
            <a:r>
              <a:rPr lang="en-US"/>
              <a:t>Action potentials, or nerve impulses, are:</a:t>
            </a:r>
          </a:p>
          <a:p>
            <a:pPr lvl="1"/>
            <a:r>
              <a:rPr lang="en-US"/>
              <a:t>__________________________________ carried along the length of axons</a:t>
            </a:r>
          </a:p>
          <a:p>
            <a:pPr lvl="1"/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r>
              <a:rPr lang="en-US"/>
              <a:t>The underlying _______________________________ of the nervous system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Electrical Current and the Body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Reflects the flow of ________________ rather than electrons</a:t>
            </a:r>
          </a:p>
          <a:p>
            <a:r>
              <a:rPr lang="en-US"/>
              <a:t>There is a potential on either side of membranes when:</a:t>
            </a:r>
          </a:p>
          <a:p>
            <a:pPr lvl="1"/>
            <a:r>
              <a:rPr lang="en-US"/>
              <a:t>The number of ions is _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The membrane provides a resistance to ion flow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of Ion Channels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1775" indent="-231775">
              <a:lnSpc>
                <a:spcPct val="90000"/>
              </a:lnSpc>
            </a:pPr>
            <a:r>
              <a:rPr lang="en-US"/>
              <a:t>Types of plasma membrane ion channels:</a:t>
            </a:r>
          </a:p>
          <a:p>
            <a:pPr marL="631825" lvl="1">
              <a:lnSpc>
                <a:spcPct val="90000"/>
              </a:lnSpc>
            </a:pPr>
            <a:r>
              <a:rPr 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/>
              <a:t>always open</a:t>
            </a:r>
          </a:p>
          <a:p>
            <a:pPr marL="631825" lvl="1">
              <a:lnSpc>
                <a:spcPct val="90000"/>
              </a:lnSpc>
            </a:pPr>
            <a:r>
              <a:rPr lang="en-US"/>
              <a:t>  </a:t>
            </a:r>
          </a:p>
          <a:p>
            <a:pPr lvl="2">
              <a:lnSpc>
                <a:spcPct val="90000"/>
              </a:lnSpc>
            </a:pPr>
            <a:r>
              <a:rPr lang="en-US"/>
              <a:t>open with binding of a specific neurotransmitter</a:t>
            </a:r>
          </a:p>
          <a:p>
            <a:pPr marL="631825" lvl="1">
              <a:lnSpc>
                <a:spcPct val="90000"/>
              </a:lnSpc>
            </a:pPr>
            <a:r>
              <a:rPr 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/>
              <a:t> open and close in response to membrane potential</a:t>
            </a:r>
          </a:p>
          <a:p>
            <a:pPr marL="631825" lvl="1">
              <a:lnSpc>
                <a:spcPct val="90000"/>
              </a:lnSpc>
            </a:pPr>
            <a:r>
              <a:rPr lang="en-US"/>
              <a:t>  </a:t>
            </a:r>
          </a:p>
          <a:p>
            <a:pPr lvl="2">
              <a:lnSpc>
                <a:spcPct val="90000"/>
              </a:lnSpc>
            </a:pPr>
            <a:r>
              <a:rPr lang="en-US"/>
              <a:t> open and close in response to physical deformation of receptors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Electrochemical Gradient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chemical gradient </a:t>
            </a:r>
          </a:p>
          <a:p>
            <a:pPr lvl="1"/>
            <a:r>
              <a:rPr lang="en-US"/>
              <a:t>________ movement from an area of _</a:t>
            </a:r>
          </a:p>
          <a:p>
            <a:endParaRPr lang="en-US"/>
          </a:p>
          <a:p>
            <a:r>
              <a:rPr lang="en-US"/>
              <a:t>electrical gradient </a:t>
            </a:r>
          </a:p>
          <a:p>
            <a:pPr lvl="1"/>
            <a:r>
              <a:rPr lang="en-US"/>
              <a:t>Ion movement toward an area of _</a:t>
            </a:r>
          </a:p>
          <a:p>
            <a:r>
              <a:rPr lang="en-US"/>
              <a:t>Electrochemical gradient</a:t>
            </a:r>
          </a:p>
          <a:p>
            <a:pPr lvl="1"/>
            <a:r>
              <a:rPr lang="en-US"/>
              <a:t>the ____________________________________ gradients taken together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Resting Membrane Potential (V</a:t>
            </a:r>
            <a:r>
              <a:rPr lang="en-US" sz="3200" baseline="-25000"/>
              <a:t>r</a:t>
            </a:r>
            <a:r>
              <a:rPr lang="en-US" sz="3200"/>
              <a:t>)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/>
              <a:t>The potential difference (–70 mV) across the membrane of a resting neuron</a:t>
            </a:r>
          </a:p>
          <a:p>
            <a:r>
              <a:rPr lang="en-US"/>
              <a:t>It is generated by different concentrations of Na</a:t>
            </a:r>
            <a:r>
              <a:rPr lang="en-US" baseline="30000"/>
              <a:t>+</a:t>
            </a:r>
            <a:r>
              <a:rPr lang="en-US"/>
              <a:t>, K</a:t>
            </a:r>
            <a:r>
              <a:rPr lang="en-US" baseline="30000"/>
              <a:t>+</a:t>
            </a:r>
            <a:r>
              <a:rPr lang="en-US"/>
              <a:t>, Cl</a:t>
            </a:r>
            <a:r>
              <a:rPr lang="en-US" baseline="30000">
                <a:sym typeface="Symbol" charset="2"/>
              </a:rPr>
              <a:t></a:t>
            </a:r>
            <a:r>
              <a:rPr lang="en-US"/>
              <a:t>, and protein anions (A</a:t>
            </a:r>
            <a:r>
              <a:rPr lang="en-US" baseline="30000">
                <a:sym typeface="Symbol" charset="2"/>
              </a:rPr>
              <a:t></a:t>
            </a:r>
            <a:r>
              <a:rPr lang="en-US"/>
              <a:t>)</a:t>
            </a:r>
          </a:p>
          <a:p>
            <a:r>
              <a:rPr lang="en-US"/>
              <a:t>Ionic differences are the consequence of:</a:t>
            </a:r>
          </a:p>
          <a:p>
            <a:pPr lvl="1"/>
            <a:r>
              <a:rPr lang="en-US"/>
              <a:t>Differential __________________________ of the neurilemma to Na</a:t>
            </a:r>
            <a:r>
              <a:rPr lang="en-US" baseline="30000"/>
              <a:t>+</a:t>
            </a:r>
            <a:r>
              <a:rPr lang="en-US"/>
              <a:t> and K</a:t>
            </a:r>
            <a:r>
              <a:rPr lang="en-US" baseline="30000"/>
              <a:t>+</a:t>
            </a:r>
            <a:endParaRPr lang="en-US"/>
          </a:p>
          <a:p>
            <a:pPr lvl="1"/>
            <a:r>
              <a:rPr lang="en-US"/>
              <a:t>Operation of the _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Membrane Potentials: Signals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Membrane potential changes are produced by:</a:t>
            </a:r>
          </a:p>
          <a:p>
            <a:pPr lvl="1"/>
            <a:r>
              <a:rPr lang="en-US"/>
              <a:t>Changes in membrane permeability to ions</a:t>
            </a:r>
          </a:p>
          <a:p>
            <a:pPr lvl="1"/>
            <a:r>
              <a:rPr lang="en-US"/>
              <a:t>Alterations of ion concentrations across the membrane</a:t>
            </a:r>
          </a:p>
          <a:p>
            <a:endParaRPr lang="en-US"/>
          </a:p>
          <a:p>
            <a:r>
              <a:rPr lang="en-US"/>
              <a:t>Types of signals</a:t>
            </a:r>
          </a:p>
          <a:p>
            <a:pPr lvl="1"/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Changes in Membrane Potential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Changes are caused by three events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/>
              <a:t> the inside of the membrane becomes _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/>
              <a:t>the membrane returns to its resting membrane potential</a:t>
            </a:r>
          </a:p>
          <a:p>
            <a:pPr lvl="1">
              <a:lnSpc>
                <a:spcPct val="90000"/>
              </a:lnSpc>
            </a:pPr>
            <a:r>
              <a:rPr lang="en-US"/>
              <a:t>  </a:t>
            </a:r>
          </a:p>
          <a:p>
            <a:pPr lvl="2">
              <a:lnSpc>
                <a:spcPct val="90000"/>
              </a:lnSpc>
            </a:pPr>
            <a:r>
              <a:rPr lang="en-US"/>
              <a:t>the inside of the membrane becomes _______________________________________ than the resting potential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Graded Potentials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_________________________________ in membrane potential</a:t>
            </a:r>
          </a:p>
          <a:p>
            <a:r>
              <a:rPr lang="en-US"/>
              <a:t> </a:t>
            </a:r>
          </a:p>
          <a:p>
            <a:r>
              <a:rPr lang="en-US"/>
              <a:t>Magnitude varies directly with the strength of the stimulus</a:t>
            </a:r>
          </a:p>
          <a:p>
            <a:r>
              <a:rPr lang="en-US"/>
              <a:t>Sufficiently strong graded potentials can initiate action potentials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Graded Potentials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Current is quickly dissipated due to the _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Only travel over _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85800"/>
          </a:xfrm>
        </p:spPr>
        <p:txBody>
          <a:bodyPr/>
          <a:lstStyle/>
          <a:p>
            <a:r>
              <a:rPr lang="en-US" sz="3600"/>
              <a:t>PNS: Two Functional Divisions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8450" y="1231900"/>
            <a:ext cx="8270875" cy="5321300"/>
          </a:xfrm>
        </p:spPr>
        <p:txBody>
          <a:bodyPr/>
          <a:lstStyle/>
          <a:p>
            <a:r>
              <a:rPr lang="en-US"/>
              <a:t>Sensory (_______________________) division</a:t>
            </a:r>
          </a:p>
          <a:p>
            <a:pPr lvl="1"/>
            <a:r>
              <a:rPr lang="en-US"/>
              <a:t>Sensory afferent fibers </a:t>
            </a:r>
          </a:p>
          <a:p>
            <a:pPr lvl="2"/>
            <a:r>
              <a:rPr lang="en-US"/>
              <a:t>carry impulses from _</a:t>
            </a:r>
          </a:p>
          <a:p>
            <a:pPr lvl="1"/>
            <a:endParaRPr lang="en-US"/>
          </a:p>
          <a:p>
            <a:pPr lvl="1"/>
            <a:r>
              <a:rPr lang="en-US"/>
              <a:t>Visceral afferent fibers</a:t>
            </a:r>
          </a:p>
          <a:p>
            <a:pPr lvl="2"/>
            <a:r>
              <a:rPr lang="en-US"/>
              <a:t>transmit impulses from _ </a:t>
            </a:r>
          </a:p>
          <a:p>
            <a:r>
              <a:rPr lang="en-US"/>
              <a:t>Motor (__________________________) division </a:t>
            </a:r>
          </a:p>
          <a:p>
            <a:pPr lvl="1"/>
            <a:r>
              <a:rPr lang="en-US"/>
              <a:t>Transmits impulses from the _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 Potentials (APs)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 brief reversal of membrane potential with a total amplitude of 100 mV</a:t>
            </a:r>
          </a:p>
          <a:p>
            <a:pPr>
              <a:lnSpc>
                <a:spcPct val="90000"/>
              </a:lnSpc>
            </a:pPr>
            <a:r>
              <a:rPr lang="en-US"/>
              <a:t>Action potentials are only generated by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do ________ decrease in strength over distance</a:t>
            </a:r>
          </a:p>
          <a:p>
            <a:pPr>
              <a:lnSpc>
                <a:spcPct val="90000"/>
              </a:lnSpc>
            </a:pPr>
            <a:r>
              <a:rPr lang="en-US"/>
              <a:t>principal means of neural communication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An ________________________ in the axon of a neuron _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 Potential: Resting State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Leakage accounts for small movements of Na</a:t>
            </a:r>
            <a:r>
              <a:rPr lang="en-US" baseline="30000"/>
              <a:t>+</a:t>
            </a:r>
            <a:r>
              <a:rPr lang="en-US"/>
              <a:t> and K</a:t>
            </a:r>
            <a:r>
              <a:rPr lang="en-US" baseline="30000"/>
              <a:t>+</a:t>
            </a:r>
            <a:endParaRPr lang="en-US"/>
          </a:p>
          <a:p>
            <a:endParaRPr lang="en-US"/>
          </a:p>
          <a:p>
            <a:r>
              <a:rPr lang="en-US"/>
              <a:t>Each Na</a:t>
            </a:r>
            <a:r>
              <a:rPr lang="en-US" baseline="30000"/>
              <a:t>+</a:t>
            </a:r>
            <a:r>
              <a:rPr lang="en-US"/>
              <a:t> channel has two voltage-regulated gates 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 Potential: Depolarization Phase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</a:t>
            </a:r>
            <a:r>
              <a:rPr lang="en-US" baseline="30000"/>
              <a:t>+</a:t>
            </a:r>
            <a:r>
              <a:rPr lang="en-US"/>
              <a:t>_______________________________   increases; membrane potential reverses</a:t>
            </a:r>
          </a:p>
          <a:p>
            <a:r>
              <a:rPr lang="en-US"/>
              <a:t> </a:t>
            </a:r>
          </a:p>
          <a:p>
            <a:r>
              <a:rPr lang="en-US"/>
              <a:t>Threshold</a:t>
            </a:r>
          </a:p>
          <a:p>
            <a:pPr lvl="1"/>
            <a:r>
              <a:rPr lang="en-US"/>
              <a:t>a critical level of depolarization</a:t>
            </a:r>
          </a:p>
          <a:p>
            <a:pPr lvl="1"/>
            <a:r>
              <a:rPr lang="en-US"/>
              <a:t>-55 to -50 mV </a:t>
            </a:r>
          </a:p>
          <a:p>
            <a:endParaRPr lang="en-US"/>
          </a:p>
          <a:p>
            <a:r>
              <a:rPr lang="en-US"/>
              <a:t>At threshold, depolarization becomes _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 Potential: Repolarization Phase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Sodium inactivation gates close</a:t>
            </a:r>
          </a:p>
          <a:p>
            <a:pPr>
              <a:lnSpc>
                <a:spcPct val="90000"/>
              </a:lnSpc>
            </a:pPr>
            <a:r>
              <a:rPr lang="en-US"/>
              <a:t>Membrane permeability to Na</a:t>
            </a:r>
            <a:r>
              <a:rPr lang="en-US" baseline="30000"/>
              <a:t>+</a:t>
            </a:r>
            <a:r>
              <a:rPr lang="en-US"/>
              <a:t> declines to resting levels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As sodium gates close,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K</a:t>
            </a:r>
            <a:r>
              <a:rPr lang="en-US" baseline="30000"/>
              <a:t>+</a:t>
            </a:r>
            <a:r>
              <a:rPr lang="en-US"/>
              <a:t> exits the cell and _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 Potential: Hyperpolarization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r>
              <a:rPr lang="en-US" sz="2800"/>
              <a:t>Potassium gates remain open, causing an _</a:t>
            </a:r>
          </a:p>
          <a:p>
            <a:endParaRPr lang="en-US" sz="2800"/>
          </a:p>
          <a:p>
            <a:r>
              <a:rPr lang="en-US" sz="2800"/>
              <a:t>This movement causes _________________________________ of the membrane (undershoot)</a:t>
            </a:r>
          </a:p>
          <a:p>
            <a:endParaRPr lang="en-US" sz="2800"/>
          </a:p>
          <a:p>
            <a:r>
              <a:rPr lang="en-US" sz="2800"/>
              <a:t>The neuron is ___________________________ to stimulus and depolarization during this time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Action Potential: </a:t>
            </a:r>
            <a:br>
              <a:rPr lang="en-US" sz="2800"/>
            </a:br>
            <a:r>
              <a:rPr lang="en-US" sz="2800"/>
              <a:t>Role of the Sodium-Potassium Pump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8450" y="1600200"/>
            <a:ext cx="8464550" cy="4700588"/>
          </a:xfrm>
        </p:spPr>
        <p:txBody>
          <a:bodyPr/>
          <a:lstStyle/>
          <a:p>
            <a:r>
              <a:rPr lang="en-US"/>
              <a:t>  </a:t>
            </a:r>
          </a:p>
          <a:p>
            <a:pPr lvl="1"/>
            <a:r>
              <a:rPr lang="en-US"/>
              <a:t>___________________________________ electrical conditions of the neuron</a:t>
            </a:r>
          </a:p>
          <a:p>
            <a:pPr lvl="1"/>
            <a:r>
              <a:rPr lang="en-US"/>
              <a:t>Does _________ restore the resting ionic conditions</a:t>
            </a:r>
          </a:p>
          <a:p>
            <a:endParaRPr lang="en-US"/>
          </a:p>
          <a:p>
            <a:r>
              <a:rPr lang="en-US"/>
              <a:t>Ionic redistribution back to resting conditions _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46513" y="1452563"/>
            <a:ext cx="415925" cy="611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846513" y="4984750"/>
            <a:ext cx="415925" cy="793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 of the Action Potential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620000" cy="4830763"/>
          </a:xfrm>
        </p:spPr>
        <p:txBody>
          <a:bodyPr/>
          <a:lstStyle/>
          <a:p>
            <a:r>
              <a:rPr lang="en-US"/>
              <a:t>1 –  </a:t>
            </a:r>
          </a:p>
          <a:p>
            <a:endParaRPr lang="en-US"/>
          </a:p>
          <a:p>
            <a:r>
              <a:rPr lang="en-US"/>
              <a:t>2 –  </a:t>
            </a:r>
          </a:p>
          <a:p>
            <a:endParaRPr lang="en-US"/>
          </a:p>
          <a:p>
            <a:r>
              <a:rPr lang="en-US"/>
              <a:t>3 –  </a:t>
            </a:r>
          </a:p>
          <a:p>
            <a:endParaRPr lang="en-US"/>
          </a:p>
          <a:p>
            <a:r>
              <a:rPr lang="en-US"/>
              <a:t>4 – 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Motor Division: Two Main Parts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__________________________ nervous system</a:t>
            </a:r>
          </a:p>
          <a:p>
            <a:pPr lvl="1"/>
            <a:r>
              <a:rPr lang="en-US" sz="2400"/>
              <a:t>________________________________ control of skeletal muscles</a:t>
            </a:r>
          </a:p>
          <a:p>
            <a:endParaRPr lang="en-US" sz="2800"/>
          </a:p>
          <a:p>
            <a:r>
              <a:rPr lang="en-US" sz="2800"/>
              <a:t>_____________________________ nervous system (ANS)</a:t>
            </a:r>
          </a:p>
          <a:p>
            <a:pPr lvl="1"/>
            <a:r>
              <a:rPr lang="en-US" sz="2400"/>
              <a:t>Regulates _</a:t>
            </a:r>
          </a:p>
          <a:p>
            <a:pPr lvl="2"/>
            <a:r>
              <a:rPr lang="en-US" sz="2000"/>
              <a:t>sympathetic </a:t>
            </a:r>
          </a:p>
          <a:p>
            <a:pPr lvl="2"/>
            <a:r>
              <a:rPr lang="en-US" sz="2000"/>
              <a:t>parasympathetic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Histology of Nerve Tissue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two cell divisions in the nervous system are:</a:t>
            </a:r>
          </a:p>
          <a:p>
            <a:pPr lvl="1"/>
            <a:r>
              <a:rPr lang="en-US"/>
              <a:t>  </a:t>
            </a:r>
          </a:p>
          <a:p>
            <a:pPr lvl="2"/>
            <a:r>
              <a:rPr lang="en-US"/>
              <a:t>excitable cells that transmit electrical signals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cells that _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Supporting Cells: Neuroglia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supporting cells: neuroglia or glial cells</a:t>
            </a:r>
          </a:p>
          <a:p>
            <a:pPr lvl="1"/>
            <a:r>
              <a:rPr lang="en-US"/>
              <a:t>Provide a _</a:t>
            </a:r>
          </a:p>
          <a:p>
            <a:pPr lvl="1"/>
            <a:r>
              <a:rPr lang="en-US"/>
              <a:t>Segregate and insulate neurons</a:t>
            </a:r>
          </a:p>
          <a:p>
            <a:pPr lvl="1"/>
            <a:r>
              <a:rPr lang="en-US"/>
              <a:t>____________________________ young neurons to the proper connections </a:t>
            </a:r>
          </a:p>
          <a:p>
            <a:pPr lvl="1"/>
            <a:r>
              <a:rPr lang="en-US"/>
              <a:t>Promote _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4191000" cy="1143000"/>
          </a:xfrm>
        </p:spPr>
        <p:txBody>
          <a:bodyPr/>
          <a:lstStyle/>
          <a:p>
            <a:r>
              <a:rPr lang="en-US"/>
              <a:t>Astrocytes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endParaRPr lang="en-US"/>
          </a:p>
          <a:p>
            <a:r>
              <a:rPr lang="en-US"/>
              <a:t>Most _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They cling to neurons and their synaptic endings, and _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0"/>
            <a:ext cx="5029200" cy="32242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Astrocytes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Functionally, they:</a:t>
            </a:r>
          </a:p>
          <a:p>
            <a:pPr lvl="1"/>
            <a:r>
              <a:rPr lang="en-US"/>
              <a:t>Support and brace neurons</a:t>
            </a:r>
          </a:p>
          <a:p>
            <a:pPr lvl="1"/>
            <a:r>
              <a:rPr lang="en-US"/>
              <a:t>______________________________ neurons to their nutrient supplies</a:t>
            </a:r>
          </a:p>
          <a:p>
            <a:pPr lvl="1"/>
            <a:r>
              <a:rPr lang="en-US"/>
              <a:t>Guide migration of young neurons</a:t>
            </a:r>
          </a:p>
          <a:p>
            <a:pPr lvl="1"/>
            <a:r>
              <a:rPr lang="en-US"/>
              <a:t>Control the _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1123</Words>
  <Application>Microsoft Office PowerPoint</Application>
  <PresentationFormat>On-screen Show (4:3)</PresentationFormat>
  <Paragraphs>291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Chapter Eleven</vt:lpstr>
      <vt:lpstr>Nervous System</vt:lpstr>
      <vt:lpstr>Organization of the Nervous System</vt:lpstr>
      <vt:lpstr>PNS: Two Functional Divisions</vt:lpstr>
      <vt:lpstr>Motor Division: Two Main Parts</vt:lpstr>
      <vt:lpstr>Histology of Nerve Tissue</vt:lpstr>
      <vt:lpstr>Supporting Cells: Neuroglia</vt:lpstr>
      <vt:lpstr>Astrocytes</vt:lpstr>
      <vt:lpstr>Astrocytes</vt:lpstr>
      <vt:lpstr>Microglia</vt:lpstr>
      <vt:lpstr>Ependymal Cells</vt:lpstr>
      <vt:lpstr>Oligodendrocytes, </vt:lpstr>
      <vt:lpstr>Schwann Cells, and Satellite Cells</vt:lpstr>
      <vt:lpstr>Neurons  </vt:lpstr>
      <vt:lpstr>Nerve Cell Body:  Soma </vt:lpstr>
      <vt:lpstr>Processes</vt:lpstr>
      <vt:lpstr>Dendrites of Motor Neurons</vt:lpstr>
      <vt:lpstr>Axons: Structure</vt:lpstr>
      <vt:lpstr>Axons: Function</vt:lpstr>
      <vt:lpstr>Myelin Sheath</vt:lpstr>
      <vt:lpstr>Myelin Sheath and Neurilemma</vt:lpstr>
      <vt:lpstr>Nodes of Ranvier  </vt:lpstr>
      <vt:lpstr>Unmyelinated Axons</vt:lpstr>
      <vt:lpstr>Axons of the CNS</vt:lpstr>
      <vt:lpstr>Regions of the Brain and Spinal Cord</vt:lpstr>
      <vt:lpstr>Neuron Classification</vt:lpstr>
      <vt:lpstr>Neuron Classification</vt:lpstr>
      <vt:lpstr>Slide 28</vt:lpstr>
      <vt:lpstr>Slide 29</vt:lpstr>
      <vt:lpstr>Slide 30</vt:lpstr>
      <vt:lpstr>Neurophysiology</vt:lpstr>
      <vt:lpstr>Electrical Current and the Body</vt:lpstr>
      <vt:lpstr>Role of Ion Channels</vt:lpstr>
      <vt:lpstr>Electrochemical Gradient</vt:lpstr>
      <vt:lpstr>Resting Membrane Potential (Vr)</vt:lpstr>
      <vt:lpstr>Membrane Potentials: Signals</vt:lpstr>
      <vt:lpstr>Changes in Membrane Potential</vt:lpstr>
      <vt:lpstr>Graded Potentials</vt:lpstr>
      <vt:lpstr>Graded Potentials</vt:lpstr>
      <vt:lpstr>Action Potentials (APs)</vt:lpstr>
      <vt:lpstr>Action Potential: Resting State</vt:lpstr>
      <vt:lpstr>Action Potential: Depolarization Phase</vt:lpstr>
      <vt:lpstr>Action Potential: Repolarization Phase</vt:lpstr>
      <vt:lpstr>Action Potential: Hyperpolarization</vt:lpstr>
      <vt:lpstr>Action Potential:  Role of the Sodium-Potassium Pump</vt:lpstr>
      <vt:lpstr>Phases of the Action Potential</vt:lpstr>
    </vt:vector>
  </TitlesOfParts>
  <Company>ISU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Eleven</dc:title>
  <dc:creator>bawargo</dc:creator>
  <cp:lastModifiedBy>bawargo</cp:lastModifiedBy>
  <cp:revision>1</cp:revision>
  <dcterms:created xsi:type="dcterms:W3CDTF">2008-08-28T17:48:48Z</dcterms:created>
  <dcterms:modified xsi:type="dcterms:W3CDTF">2008-08-28T17:50:56Z</dcterms:modified>
</cp:coreProperties>
</file>