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971D-DDDA-45E0-8BB6-C9F0D637B22A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0C59-E36F-4750-9E85-D1CF2D74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86A98-229C-437B-B3DB-D01ECA263E33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41995-5D5C-4406-86C9-2B89657B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41995-5D5C-4406-86C9-2B89657B0B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1D4A-9C10-4F79-BB08-4B070122D7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 material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26AE-BD2D-4D4A-BB39-931A891E2DE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E5F1-B3B5-4B55-AF4F-75116775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Eleven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 Four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Chapter 11, chapter 12 up to spinal cord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Microglia </a:t>
            </a:r>
          </a:p>
          <a:p>
            <a:pPr lvl="1"/>
            <a:r>
              <a:rPr lang="en-US" dirty="0"/>
              <a:t>small, </a:t>
            </a:r>
            <a:r>
              <a:rPr lang="en-US" dirty="0" smtClean="0"/>
              <a:t>________________________ with </a:t>
            </a:r>
            <a:r>
              <a:rPr lang="en-US" dirty="0"/>
              <a:t>spiny processes</a:t>
            </a:r>
          </a:p>
          <a:p>
            <a:pPr lvl="1"/>
            <a:r>
              <a:rPr lang="en-US" dirty="0" smtClean="0"/>
              <a:t>____________________________that </a:t>
            </a:r>
            <a:r>
              <a:rPr lang="en-US" dirty="0"/>
              <a:t>monitor the health of neurons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4147457"/>
            <a:ext cx="4086225" cy="2529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Ependymal</a:t>
            </a:r>
            <a:r>
              <a:rPr lang="en-US" dirty="0"/>
              <a:t> cells </a:t>
            </a:r>
          </a:p>
          <a:p>
            <a:pPr lvl="1"/>
            <a:r>
              <a:rPr lang="en-US" dirty="0"/>
              <a:t>range in shape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They line the </a:t>
            </a:r>
            <a:r>
              <a:rPr lang="en-US" dirty="0" smtClean="0"/>
              <a:t>______________________________________ </a:t>
            </a:r>
            <a:r>
              <a:rPr lang="en-US" dirty="0"/>
              <a:t>of the brain and spinal column</a:t>
            </a:r>
          </a:p>
          <a:p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14800"/>
            <a:ext cx="5572125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Oligodendrocytes</a:t>
            </a:r>
            <a:r>
              <a:rPr lang="en-US" sz="3200"/>
              <a:t>,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8270875" cy="4535488"/>
          </a:xfrm>
        </p:spPr>
        <p:txBody>
          <a:bodyPr/>
          <a:lstStyle/>
          <a:p>
            <a:r>
              <a:rPr lang="en-US" dirty="0" err="1"/>
              <a:t>Oligodendrocytes</a:t>
            </a:r>
            <a:endParaRPr lang="en-US" dirty="0"/>
          </a:p>
          <a:p>
            <a:pPr lvl="1"/>
            <a:r>
              <a:rPr lang="en-US" dirty="0"/>
              <a:t>branched cells that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724400" cy="336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Schwann Cells, and Satellite Cells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Schwann cells </a:t>
            </a:r>
          </a:p>
          <a:p>
            <a:pPr lvl="1"/>
            <a:r>
              <a:rPr lang="en-US" dirty="0"/>
              <a:t>surround fibers of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surround neuron cell bodies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8686800" cy="179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Structural units of the nervous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Composed of a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Long-lived, </a:t>
            </a:r>
            <a:r>
              <a:rPr lang="en-US" dirty="0" smtClean="0"/>
              <a:t>________________________,  </a:t>
            </a:r>
            <a:r>
              <a:rPr lang="en-US" dirty="0"/>
              <a:t>and have a high metabolic rate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Their plasma membrane function in: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Cell-to-cell signaling during development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Cell Body:  Soma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Contains the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Is the major biosynthetic center </a:t>
            </a:r>
          </a:p>
          <a:p>
            <a:pPr>
              <a:lnSpc>
                <a:spcPct val="90000"/>
              </a:lnSpc>
            </a:pPr>
            <a:r>
              <a:rPr lang="en-US" dirty="0"/>
              <a:t>Is the focal point for the outgrowth of neuronal processes </a:t>
            </a:r>
          </a:p>
          <a:p>
            <a:pPr>
              <a:lnSpc>
                <a:spcPct val="90000"/>
              </a:lnSpc>
            </a:pPr>
            <a:r>
              <a:rPr lang="en-US" dirty="0"/>
              <a:t>Has well-developed </a:t>
            </a:r>
            <a:r>
              <a:rPr lang="en-US" dirty="0" smtClean="0"/>
              <a:t>____________________:  </a:t>
            </a:r>
            <a:r>
              <a:rPr lang="en-US" dirty="0"/>
              <a:t>rough ER</a:t>
            </a:r>
          </a:p>
          <a:p>
            <a:pPr>
              <a:lnSpc>
                <a:spcPct val="90000"/>
              </a:lnSpc>
            </a:pPr>
            <a:r>
              <a:rPr lang="en-US" dirty="0"/>
              <a:t>Contains an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cone-shaped area from which axons arise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Armlike</a:t>
            </a:r>
            <a:r>
              <a:rPr lang="en-US" dirty="0"/>
              <a:t> extensions from the soma</a:t>
            </a:r>
          </a:p>
          <a:p>
            <a:r>
              <a:rPr lang="en-US" dirty="0"/>
              <a:t>Called </a:t>
            </a:r>
            <a:r>
              <a:rPr lang="en-US" i="1" dirty="0" smtClean="0"/>
              <a:t>__________________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Called </a:t>
            </a:r>
            <a:r>
              <a:rPr lang="en-US" i="1" dirty="0" smtClean="0"/>
              <a:t>__________________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are two types: </a:t>
            </a:r>
          </a:p>
          <a:p>
            <a:pPr lvl="1"/>
            <a:r>
              <a:rPr lang="en-US" dirty="0"/>
              <a:t>Axons</a:t>
            </a:r>
          </a:p>
          <a:p>
            <a:pPr lvl="1"/>
            <a:r>
              <a:rPr lang="en-US" dirty="0"/>
              <a:t>Dendrites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 of Motor Neurons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Short, tapering, 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the </a:t>
            </a:r>
            <a:r>
              <a:rPr lang="en-US" dirty="0" smtClean="0"/>
              <a:t>receptive </a:t>
            </a:r>
            <a:r>
              <a:rPr lang="en-US" dirty="0"/>
              <a:t>regions of the neuron </a:t>
            </a:r>
            <a:endParaRPr lang="en-US" dirty="0" smtClean="0"/>
          </a:p>
          <a:p>
            <a:pPr lvl="1"/>
            <a:r>
              <a:rPr lang="en-US" dirty="0" smtClean="0"/>
              <a:t> input</a:t>
            </a:r>
            <a:endParaRPr lang="en-US" dirty="0"/>
          </a:p>
          <a:p>
            <a:r>
              <a:rPr lang="en-US" dirty="0" smtClean="0"/>
              <a:t>_________________________________ are </a:t>
            </a:r>
            <a:r>
              <a:rPr lang="en-US" dirty="0"/>
              <a:t>conveyed as graded potentials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action </a:t>
            </a:r>
            <a:r>
              <a:rPr lang="en-US" dirty="0" smtClean="0"/>
              <a:t>potentials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Slender processes arising from the hillock</a:t>
            </a:r>
          </a:p>
          <a:p>
            <a:r>
              <a:rPr lang="en-US" dirty="0"/>
              <a:t>Long axons are called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Usually there is only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Rare </a:t>
            </a:r>
            <a:r>
              <a:rPr lang="en-US" dirty="0"/>
              <a:t>branches, if present, are called axon collaterals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branched terminus of an axon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__________________________________ action </a:t>
            </a:r>
            <a:r>
              <a:rPr lang="en-US" dirty="0"/>
              <a:t>potentials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 from </a:t>
            </a:r>
            <a:r>
              <a:rPr lang="en-US" dirty="0"/>
              <a:t>the axonal terminals</a:t>
            </a:r>
          </a:p>
          <a:p>
            <a:pPr>
              <a:lnSpc>
                <a:spcPct val="90000"/>
              </a:lnSpc>
            </a:pPr>
            <a:r>
              <a:rPr lang="en-US" dirty="0"/>
              <a:t>Movement along axons occurs in two ways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toward axonal terminal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away from axonal terminal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The master controlling and communicating system of the body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monitoring stimuli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interpretation of sensory input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response to stimuli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__________________________________ (</a:t>
            </a:r>
            <a:r>
              <a:rPr lang="en-US" dirty="0"/>
              <a:t>protein-lipoid), segmented </a:t>
            </a:r>
            <a:r>
              <a:rPr lang="en-US" dirty="0" smtClean="0"/>
              <a:t>____________________  </a:t>
            </a:r>
            <a:r>
              <a:rPr lang="en-US" dirty="0"/>
              <a:t>around most long axons</a:t>
            </a:r>
          </a:p>
          <a:p>
            <a:r>
              <a:rPr lang="en-US" dirty="0"/>
              <a:t>It functions to: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 fibers </a:t>
            </a:r>
            <a:r>
              <a:rPr lang="en-US" dirty="0"/>
              <a:t>from one another</a:t>
            </a:r>
          </a:p>
          <a:p>
            <a:pPr lvl="1"/>
            <a:r>
              <a:rPr lang="en-US" dirty="0" smtClean="0"/>
              <a:t>____________________________________________ of </a:t>
            </a:r>
            <a:r>
              <a:rPr lang="en-US" dirty="0"/>
              <a:t>nerve impulse transmission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Myelin Sheath and Neurilemma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791200" cy="5105400"/>
          </a:xfrm>
        </p:spPr>
        <p:txBody>
          <a:bodyPr/>
          <a:lstStyle/>
          <a:p>
            <a:r>
              <a:rPr lang="en-US" sz="2800" dirty="0"/>
              <a:t>Formed by Schwann cells in the PNS</a:t>
            </a:r>
          </a:p>
          <a:p>
            <a:r>
              <a:rPr lang="en-US" sz="2800" dirty="0"/>
              <a:t>A Schwann cell: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Encloses the axon with its plasma membrane</a:t>
            </a:r>
          </a:p>
          <a:p>
            <a:pPr lvl="1"/>
            <a:r>
              <a:rPr lang="en-US" sz="2400" dirty="0"/>
              <a:t>Has concentric layers of membrane that make up the myelin sheath 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remaining nucleus and cytoplasm of a Schwann cell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1828800"/>
            <a:ext cx="2767013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Nodes of Ranvier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 in </a:t>
            </a:r>
            <a:r>
              <a:rPr lang="en-US" dirty="0"/>
              <a:t>the myelin sheath between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are the sites where axon collaterals can emerge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Schwann cell surrounds nerve fibers but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Schwann cells partially enclose 15 or more axons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 of the CNS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myelinated and unmyelinated fibers are present</a:t>
            </a:r>
          </a:p>
          <a:p>
            <a:r>
              <a:rPr lang="en-US" dirty="0"/>
              <a:t>Myelin sheaths are formed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/>
              <a:t>of </a:t>
            </a:r>
            <a:r>
              <a:rPr lang="en-US" dirty="0" err="1"/>
              <a:t>Ranvier</a:t>
            </a:r>
            <a:r>
              <a:rPr lang="en-US" dirty="0"/>
              <a:t> are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Regions of the Brain and Spinal Cord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dense collections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mostly </a:t>
            </a:r>
            <a:r>
              <a:rPr lang="en-US" dirty="0" smtClean="0"/>
              <a:t>______________________ and </a:t>
            </a:r>
            <a:r>
              <a:rPr lang="en-US" dirty="0"/>
              <a:t>unmyelinated fibers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Structural: 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three or more processes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two processes (axon and dendrite)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single, short process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Functional: 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transmit impulses toward the CNS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carry impulses away from the CNS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shuttle signals through CNS pathways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Neurophysiology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Neurons are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_______________________________, </a:t>
            </a:r>
            <a:r>
              <a:rPr lang="en-US" dirty="0"/>
              <a:t>or nerve impulses, are:</a:t>
            </a:r>
          </a:p>
          <a:p>
            <a:pPr lvl="1"/>
            <a:r>
              <a:rPr lang="en-US" dirty="0" smtClean="0"/>
              <a:t>_____________________________________ carried </a:t>
            </a:r>
            <a:r>
              <a:rPr lang="en-US" dirty="0"/>
              <a:t>along the length of axons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underlying functional feature of the nervous system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Current and the Body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Reflects the flow of </a:t>
            </a:r>
            <a:r>
              <a:rPr lang="en-US" dirty="0" smtClean="0"/>
              <a:t>____________ rather </a:t>
            </a:r>
            <a:r>
              <a:rPr lang="en-US" dirty="0"/>
              <a:t>than </a:t>
            </a:r>
            <a:r>
              <a:rPr lang="en-US" dirty="0" smtClean="0"/>
              <a:t>____________________</a:t>
            </a:r>
            <a:endParaRPr lang="en-US" dirty="0"/>
          </a:p>
          <a:p>
            <a:r>
              <a:rPr lang="en-US" dirty="0"/>
              <a:t>There is a </a:t>
            </a:r>
            <a:r>
              <a:rPr lang="en-US" dirty="0" smtClean="0"/>
              <a:t>___________________________ on </a:t>
            </a:r>
            <a:r>
              <a:rPr lang="en-US" dirty="0"/>
              <a:t>either side of membranes when:</a:t>
            </a:r>
          </a:p>
          <a:p>
            <a:pPr lvl="1"/>
            <a:r>
              <a:rPr lang="en-US" dirty="0"/>
              <a:t>The number of ions is different across the membrane</a:t>
            </a:r>
          </a:p>
          <a:p>
            <a:pPr lvl="1"/>
            <a:r>
              <a:rPr lang="en-US" dirty="0"/>
              <a:t>The membrane provides a resistance to ion flow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Nervous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nervous system (CNS) </a:t>
            </a:r>
          </a:p>
          <a:p>
            <a:pPr lvl="1"/>
            <a:r>
              <a:rPr lang="en-US" dirty="0"/>
              <a:t>Brain and spinal cord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Peripheral nervous system (PNS)</a:t>
            </a:r>
          </a:p>
          <a:p>
            <a:pPr lvl="1"/>
            <a:r>
              <a:rPr lang="en-US" dirty="0" smtClean="0"/>
              <a:t>_________________________ spinal </a:t>
            </a:r>
            <a:r>
              <a:rPr lang="en-US" dirty="0"/>
              <a:t>and cranial nerves</a:t>
            </a:r>
          </a:p>
          <a:p>
            <a:pPr lvl="1"/>
            <a:r>
              <a:rPr lang="en-US" dirty="0"/>
              <a:t>Carries messages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Ion Channels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lnSpc>
                <a:spcPct val="90000"/>
              </a:lnSpc>
            </a:pPr>
            <a:r>
              <a:rPr lang="en-US" dirty="0"/>
              <a:t>Types of plasma membrane ion channels: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always open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open with binding of a specific neurotransmitter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open and close in response to membrane potential</a:t>
            </a:r>
          </a:p>
          <a:p>
            <a:pPr marL="631825" lvl="1">
              <a:lnSpc>
                <a:spcPct val="90000"/>
              </a:lnSpc>
            </a:pPr>
            <a:r>
              <a:rPr lang="en-US" dirty="0"/>
              <a:t>Mechanically gated channels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open and close in response to physical deformation of receptors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Electrochemical Gradient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gradient </a:t>
            </a:r>
          </a:p>
          <a:p>
            <a:pPr lvl="1"/>
            <a:r>
              <a:rPr lang="en-US" dirty="0" smtClean="0"/>
              <a:t>_______________________ movement </a:t>
            </a:r>
            <a:r>
              <a:rPr lang="en-US" dirty="0"/>
              <a:t>from an area of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electrical gradient </a:t>
            </a:r>
          </a:p>
          <a:p>
            <a:pPr lvl="1"/>
            <a:r>
              <a:rPr lang="en-US" dirty="0" smtClean="0"/>
              <a:t>________________________movement </a:t>
            </a:r>
            <a:r>
              <a:rPr lang="en-US" dirty="0"/>
              <a:t>toward an area of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Electrochemical gradient</a:t>
            </a:r>
          </a:p>
          <a:p>
            <a:pPr lvl="1"/>
            <a:r>
              <a:rPr lang="en-US" dirty="0"/>
              <a:t>the electrical and chemical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Resting Membrane Potential (V</a:t>
            </a:r>
            <a:r>
              <a:rPr lang="en-US" sz="3200" baseline="-25000"/>
              <a:t>r</a:t>
            </a:r>
            <a:r>
              <a:rPr lang="en-US" sz="3200"/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/>
              <a:t>The potential </a:t>
            </a:r>
            <a:r>
              <a:rPr lang="en-US" dirty="0" smtClean="0"/>
              <a:t>_________________________ (–</a:t>
            </a:r>
            <a:r>
              <a:rPr lang="en-US" dirty="0"/>
              <a:t>70 mV) across the membrane of a resting neuron</a:t>
            </a:r>
          </a:p>
          <a:p>
            <a:r>
              <a:rPr lang="en-US" dirty="0"/>
              <a:t>It is generated by different concentrations of 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err="1"/>
              <a:t>Cl</a:t>
            </a:r>
            <a:r>
              <a:rPr lang="en-US" baseline="30000" dirty="0">
                <a:sym typeface="Symbol" pitchFamily="18" charset="2"/>
              </a:rPr>
              <a:t></a:t>
            </a:r>
            <a:r>
              <a:rPr lang="en-US" dirty="0"/>
              <a:t>, and protein anions (A</a:t>
            </a:r>
            <a:r>
              <a:rPr lang="en-US" baseline="30000" dirty="0">
                <a:sym typeface="Symbol" pitchFamily="18" charset="2"/>
              </a:rPr>
              <a:t></a:t>
            </a:r>
            <a:r>
              <a:rPr lang="en-US" dirty="0"/>
              <a:t>)</a:t>
            </a:r>
          </a:p>
          <a:p>
            <a:r>
              <a:rPr lang="en-US" dirty="0"/>
              <a:t>Ionic differences are the consequence of:</a:t>
            </a:r>
          </a:p>
          <a:p>
            <a:pPr lvl="1"/>
            <a:r>
              <a:rPr lang="en-US" dirty="0"/>
              <a:t>Differential permeability of the </a:t>
            </a:r>
            <a:r>
              <a:rPr lang="en-US" dirty="0" err="1"/>
              <a:t>neurilemma</a:t>
            </a:r>
            <a:r>
              <a:rPr lang="en-US" dirty="0"/>
              <a:t> to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Potentials: Signals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Membrane potential changes are produced by:</a:t>
            </a:r>
          </a:p>
          <a:p>
            <a:pPr lvl="1"/>
            <a:r>
              <a:rPr lang="en-US" dirty="0"/>
              <a:t>Changes in </a:t>
            </a:r>
            <a:r>
              <a:rPr lang="en-US" dirty="0" smtClean="0"/>
              <a:t>___________________________________ to </a:t>
            </a:r>
            <a:r>
              <a:rPr lang="en-US" dirty="0"/>
              <a:t>ions</a:t>
            </a:r>
          </a:p>
          <a:p>
            <a:pPr lvl="1"/>
            <a:r>
              <a:rPr lang="en-US" dirty="0"/>
              <a:t>Alterations of ion concentrations across the membrane</a:t>
            </a:r>
          </a:p>
          <a:p>
            <a:endParaRPr lang="en-US" dirty="0"/>
          </a:p>
          <a:p>
            <a:r>
              <a:rPr lang="en-US" dirty="0"/>
              <a:t>Types of signals</a:t>
            </a:r>
          </a:p>
          <a:p>
            <a:pPr lvl="1"/>
            <a:r>
              <a:rPr lang="en-US" dirty="0"/>
              <a:t>graded potentials and action potentials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Changes are caused by three events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the inside of the membrane becomes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membrane </a:t>
            </a:r>
            <a:r>
              <a:rPr lang="en-US" dirty="0" smtClean="0"/>
              <a:t>_____________________________ to </a:t>
            </a:r>
            <a:r>
              <a:rPr lang="en-US" dirty="0"/>
              <a:t>its resting membrane potential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inside of the membrane becomes </a:t>
            </a:r>
            <a:r>
              <a:rPr lang="en-US" dirty="0" smtClean="0"/>
              <a:t>_____________________________________________  than </a:t>
            </a:r>
            <a:r>
              <a:rPr lang="en-US" dirty="0"/>
              <a:t>the resting potential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in </a:t>
            </a:r>
            <a:r>
              <a:rPr lang="en-US" dirty="0"/>
              <a:t>membrane potential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Magnitude varies directly with the strength of the stimulus</a:t>
            </a:r>
          </a:p>
          <a:p>
            <a:r>
              <a:rPr lang="en-US" dirty="0"/>
              <a:t>Sufficiently strong graded potentials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is quickly dissipated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travel over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Potentials (APs)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brief </a:t>
            </a:r>
            <a:r>
              <a:rPr lang="en-US" dirty="0" smtClean="0"/>
              <a:t>____________________________________ with </a:t>
            </a:r>
            <a:r>
              <a:rPr lang="en-US" dirty="0"/>
              <a:t>a total amplitude of 100 mV</a:t>
            </a:r>
          </a:p>
          <a:p>
            <a:pPr>
              <a:lnSpc>
                <a:spcPct val="90000"/>
              </a:lnSpc>
            </a:pPr>
            <a:r>
              <a:rPr lang="en-US" dirty="0"/>
              <a:t>Action potentials are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 not decrease in strength over distance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principal means of neural communication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 action potential in the axon of a neuron is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Resting State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 channels </a:t>
            </a:r>
            <a:r>
              <a:rPr lang="en-US" dirty="0"/>
              <a:t>are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Leakage accounts for small movements of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Na</a:t>
            </a:r>
            <a:r>
              <a:rPr lang="en-US" baseline="30000" dirty="0"/>
              <a:t>+</a:t>
            </a:r>
            <a:r>
              <a:rPr lang="en-US" dirty="0"/>
              <a:t> channel has two </a:t>
            </a:r>
            <a:r>
              <a:rPr lang="en-US" dirty="0" smtClean="0"/>
              <a:t>______________________________  </a:t>
            </a:r>
            <a:r>
              <a:rPr lang="en-US" dirty="0"/>
              <a:t>gates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 Potential: Depolarization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permeability increases; membrane potential reverses</a:t>
            </a:r>
          </a:p>
          <a:p>
            <a:r>
              <a:rPr lang="en-US" dirty="0" smtClean="0"/>
              <a:t>____________________________________;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gates are closed</a:t>
            </a:r>
          </a:p>
          <a:p>
            <a:r>
              <a:rPr lang="en-US" dirty="0"/>
              <a:t>Threshold</a:t>
            </a:r>
          </a:p>
          <a:p>
            <a:pPr lvl="1"/>
            <a:r>
              <a:rPr lang="en-US" dirty="0"/>
              <a:t>a critical level of depolarization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At threshold, depolarization becomes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600"/>
              <a:t>PNS: Two Functional Divisions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8270875" cy="5056188"/>
          </a:xfrm>
        </p:spPr>
        <p:txBody>
          <a:bodyPr/>
          <a:lstStyle/>
          <a:p>
            <a:r>
              <a:rPr lang="en-US" dirty="0"/>
              <a:t>Sensory </a:t>
            </a:r>
            <a:r>
              <a:rPr lang="en-US" dirty="0" smtClean="0"/>
              <a:t>(____________________) </a:t>
            </a:r>
            <a:r>
              <a:rPr lang="en-US" dirty="0"/>
              <a:t>division</a:t>
            </a:r>
          </a:p>
          <a:p>
            <a:pPr lvl="1"/>
            <a:r>
              <a:rPr lang="en-US" dirty="0"/>
              <a:t>Sensory afferent fibers </a:t>
            </a:r>
          </a:p>
          <a:p>
            <a:pPr lvl="2"/>
            <a:r>
              <a:rPr lang="en-US" dirty="0"/>
              <a:t>carry impulses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Visceral afferent fibers</a:t>
            </a:r>
          </a:p>
          <a:p>
            <a:pPr lvl="2"/>
            <a:r>
              <a:rPr lang="en-US" dirty="0"/>
              <a:t>transmit impulses from </a:t>
            </a:r>
            <a:r>
              <a:rPr lang="en-US" dirty="0" smtClean="0"/>
              <a:t>_______________________________ to </a:t>
            </a:r>
            <a:r>
              <a:rPr lang="en-US" dirty="0"/>
              <a:t>the brain </a:t>
            </a:r>
          </a:p>
          <a:p>
            <a:r>
              <a:rPr lang="en-US" dirty="0"/>
              <a:t>Motor </a:t>
            </a:r>
            <a:r>
              <a:rPr lang="en-US" dirty="0" smtClean="0"/>
              <a:t>(________________________) </a:t>
            </a:r>
            <a:r>
              <a:rPr lang="en-US" dirty="0"/>
              <a:t>division </a:t>
            </a:r>
          </a:p>
          <a:p>
            <a:pPr lvl="1"/>
            <a:r>
              <a:rPr lang="en-US" dirty="0"/>
              <a:t>Transmits impulses from the CNS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 Potential: Repolarization Phase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Sodium inactivation gates close</a:t>
            </a:r>
          </a:p>
          <a:p>
            <a:pPr>
              <a:lnSpc>
                <a:spcPct val="90000"/>
              </a:lnSpc>
            </a:pPr>
            <a:r>
              <a:rPr lang="en-US" dirty="0"/>
              <a:t>Membrane permeability to Na</a:t>
            </a:r>
            <a:r>
              <a:rPr lang="en-US" baseline="30000" dirty="0"/>
              <a:t>+</a:t>
            </a:r>
            <a:r>
              <a:rPr lang="en-US" dirty="0"/>
              <a:t> declines to resting levels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sodium gates close,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 the </a:t>
            </a:r>
            <a:r>
              <a:rPr lang="en-US" dirty="0"/>
              <a:t>cell and internal negativity of the resting neuron is restored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Hyperpolarization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Potassium gates remain open, causing an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movement causes </a:t>
            </a:r>
            <a:r>
              <a:rPr lang="en-US" dirty="0" smtClean="0"/>
              <a:t>____________________________________  </a:t>
            </a:r>
            <a:r>
              <a:rPr lang="en-US" dirty="0"/>
              <a:t>of the membrane (undershoot)</a:t>
            </a:r>
          </a:p>
          <a:p>
            <a:endParaRPr lang="en-US" dirty="0"/>
          </a:p>
          <a:p>
            <a:r>
              <a:rPr lang="en-US" dirty="0"/>
              <a:t>The neuron is </a:t>
            </a:r>
            <a:r>
              <a:rPr lang="en-US" dirty="0" smtClean="0"/>
              <a:t>____________________________________ and </a:t>
            </a:r>
            <a:r>
              <a:rPr lang="en-US" dirty="0"/>
              <a:t>depolarization during this time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Action Potential: </a:t>
            </a:r>
            <a:br>
              <a:rPr lang="en-US" sz="2800"/>
            </a:br>
            <a:r>
              <a:rPr lang="en-US" sz="2800"/>
              <a:t>Role of the Sodium-Potassium Pump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700588"/>
          </a:xfrm>
        </p:spPr>
        <p:txBody>
          <a:bodyPr/>
          <a:lstStyle/>
          <a:p>
            <a:r>
              <a:rPr lang="en-US" dirty="0" err="1"/>
              <a:t>Repolarization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__________________________________ </a:t>
            </a:r>
            <a:r>
              <a:rPr lang="en-US" dirty="0"/>
              <a:t>electrical conditions of the neuron</a:t>
            </a:r>
          </a:p>
          <a:p>
            <a:pPr lvl="1"/>
            <a:r>
              <a:rPr lang="en-US" dirty="0"/>
              <a:t>Does not restore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Ionic redistribution back to resting conditions is restored by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46513" y="1452563"/>
            <a:ext cx="415925" cy="611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46513" y="4984750"/>
            <a:ext cx="415925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Action Potential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20000" cy="4830763"/>
          </a:xfrm>
        </p:spPr>
        <p:txBody>
          <a:bodyPr/>
          <a:lstStyle/>
          <a:p>
            <a:r>
              <a:rPr lang="en-US" dirty="0"/>
              <a:t>1 –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2 –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3 –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4 –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Action Potential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6550" y="1179513"/>
            <a:ext cx="7740650" cy="5678487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and Action Potentials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Threshold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membrane is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Established by the total amount of current flowing through the membrane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Subthreshold</a:t>
            </a:r>
            <a:r>
              <a:rPr lang="en-US" sz="2800" dirty="0"/>
              <a:t>: 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______________________________:   </a:t>
            </a:r>
            <a:r>
              <a:rPr lang="en-US" sz="2800" dirty="0"/>
              <a:t>action potentials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 </a:t>
            </a:r>
            <a:r>
              <a:rPr lang="en-US" sz="2800" dirty="0"/>
              <a:t>phenomenon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action potentials either happen completely, or not at all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for Stimulus Intensity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action potentials are </a:t>
            </a:r>
            <a:r>
              <a:rPr lang="en-US" dirty="0" smtClean="0"/>
              <a:t>_________________ </a:t>
            </a:r>
            <a:r>
              <a:rPr lang="en-US" dirty="0"/>
              <a:t>and are independent of stimulus intensity</a:t>
            </a:r>
          </a:p>
          <a:p>
            <a:endParaRPr lang="en-US" dirty="0"/>
          </a:p>
          <a:p>
            <a:r>
              <a:rPr lang="en-US" dirty="0"/>
              <a:t>Strong stimuli can generate an action potential </a:t>
            </a:r>
            <a:r>
              <a:rPr lang="en-US" dirty="0" smtClean="0"/>
              <a:t>________________________ than </a:t>
            </a:r>
            <a:r>
              <a:rPr lang="en-US" dirty="0"/>
              <a:t>weaker stimuli</a:t>
            </a:r>
          </a:p>
          <a:p>
            <a:endParaRPr lang="en-US" dirty="0"/>
          </a:p>
          <a:p>
            <a:r>
              <a:rPr lang="en-US" dirty="0"/>
              <a:t>The CNS determines stimulus intensity by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Refractory Period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____________________________ period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Prevents the neuron from generating an action potential</a:t>
            </a:r>
          </a:p>
          <a:p>
            <a:pPr lvl="1"/>
            <a:r>
              <a:rPr lang="en-US" dirty="0"/>
              <a:t>Ensures that each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Enforces </a:t>
            </a:r>
            <a:r>
              <a:rPr lang="en-US" dirty="0" smtClean="0"/>
              <a:t>_________________________________ of </a:t>
            </a:r>
            <a:r>
              <a:rPr lang="en-US" dirty="0"/>
              <a:t>nerve impulses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Absolute and Relative Refractory Periods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60463"/>
            <a:ext cx="6654800" cy="56975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Refractory Period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interval following the absolute refractory period when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threshold level is elevated, allowing </a:t>
            </a:r>
            <a:r>
              <a:rPr lang="en-US" dirty="0" smtClean="0"/>
              <a:t>_____________________________________of </a:t>
            </a:r>
            <a:r>
              <a:rPr lang="en-US" dirty="0"/>
              <a:t>action potential events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Division: Two Main Parts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Somatic nervous system</a:t>
            </a:r>
          </a:p>
          <a:p>
            <a:pPr lvl="1"/>
            <a:r>
              <a:rPr lang="en-US" dirty="0"/>
              <a:t>Conscious control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Autonomic nervous system (ANS)</a:t>
            </a:r>
          </a:p>
          <a:p>
            <a:pPr lvl="1"/>
            <a:r>
              <a:rPr lang="en-US" dirty="0"/>
              <a:t>Regulates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sympathetic </a:t>
            </a:r>
            <a:endParaRPr lang="en-US" dirty="0"/>
          </a:p>
          <a:p>
            <a:pPr lvl="2"/>
            <a:r>
              <a:rPr lang="en-US" dirty="0"/>
              <a:t>parasympathetic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Velocities of Axons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impulse propagation is determined by: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the larger the diameter,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Presence </a:t>
            </a:r>
            <a:r>
              <a:rPr lang="en-US" dirty="0"/>
              <a:t>of a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 err="1"/>
              <a:t>myelination</a:t>
            </a:r>
            <a:r>
              <a:rPr lang="en-US" dirty="0"/>
              <a:t> dramatically </a:t>
            </a:r>
            <a:r>
              <a:rPr lang="en-US" dirty="0" smtClean="0"/>
              <a:t>__________________________________ impulse </a:t>
            </a:r>
            <a:r>
              <a:rPr lang="en-US" dirty="0"/>
              <a:t>speed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Saltatory Conduction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passes through a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Voltage-gated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channels are concentrated at these nodes</a:t>
            </a:r>
          </a:p>
          <a:p>
            <a:r>
              <a:rPr lang="en-US" dirty="0"/>
              <a:t>Action potentials are triggered only at the nodes and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Much faster than conduction along unmyelinated axons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Fiber 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Nerve fibers are classified according to: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junction that mediates information transfer from one neuron: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To an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err="1"/>
              <a:t>Presynaptic</a:t>
            </a:r>
            <a:r>
              <a:rPr lang="en-US" dirty="0"/>
              <a:t> neuron </a:t>
            </a:r>
          </a:p>
          <a:p>
            <a:pPr lvl="1"/>
            <a:r>
              <a:rPr lang="en-US" dirty="0"/>
              <a:t>conducts impulses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Postsynaptic neuron</a:t>
            </a:r>
          </a:p>
          <a:p>
            <a:pPr lvl="1"/>
            <a:r>
              <a:rPr lang="en-US" dirty="0"/>
              <a:t>transmits impulses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Fluid-filled space separating the </a:t>
            </a:r>
            <a:r>
              <a:rPr lang="en-US" dirty="0" err="1"/>
              <a:t>presynaptic</a:t>
            </a:r>
            <a:r>
              <a:rPr lang="en-US" dirty="0"/>
              <a:t> and postsynaptic neurons</a:t>
            </a:r>
          </a:p>
          <a:p>
            <a:pPr>
              <a:lnSpc>
                <a:spcPct val="90000"/>
              </a:lnSpc>
            </a:pPr>
            <a:r>
              <a:rPr lang="en-US" dirty="0"/>
              <a:t>Prevents nerve impulses from </a:t>
            </a:r>
            <a:r>
              <a:rPr lang="en-US" dirty="0" smtClean="0"/>
              <a:t>__________________________________ from </a:t>
            </a:r>
            <a:r>
              <a:rPr lang="en-US" dirty="0"/>
              <a:t>one neuron to the next</a:t>
            </a:r>
          </a:p>
          <a:p>
            <a:pPr>
              <a:lnSpc>
                <a:spcPct val="90000"/>
              </a:lnSpc>
            </a:pPr>
            <a:r>
              <a:rPr lang="en-US" dirty="0"/>
              <a:t>Transmission across the synaptic cleft: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 a </a:t>
            </a:r>
            <a:r>
              <a:rPr lang="en-US" dirty="0" smtClean="0"/>
              <a:t>____________________________ event </a:t>
            </a:r>
            <a:r>
              <a:rPr lang="en-US" dirty="0"/>
              <a:t>(as opposed to an electrical one)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Ensures unidirectional communication between neurons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Cleft: Information Transfer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Nerve impulses reach the axonal terminal of the </a:t>
            </a:r>
            <a:r>
              <a:rPr lang="en-US" sz="2800" dirty="0" err="1"/>
              <a:t>presynaptic</a:t>
            </a:r>
            <a:r>
              <a:rPr lang="en-US" sz="2800" dirty="0"/>
              <a:t> neuron and </a:t>
            </a:r>
            <a:r>
              <a:rPr lang="en-US" sz="2800" dirty="0" smtClean="0"/>
              <a:t>_</a:t>
            </a:r>
            <a:endParaRPr lang="en-US" sz="2800" dirty="0"/>
          </a:p>
          <a:p>
            <a:r>
              <a:rPr lang="en-US" sz="2800" dirty="0"/>
              <a:t>Neurotransmitter is released into the synaptic cleft via </a:t>
            </a:r>
            <a:r>
              <a:rPr lang="en-US" sz="2800" dirty="0" smtClean="0"/>
              <a:t>_</a:t>
            </a:r>
            <a:endParaRPr lang="en-US" sz="2800" dirty="0"/>
          </a:p>
          <a:p>
            <a:r>
              <a:rPr lang="en-US" sz="2800" dirty="0"/>
              <a:t>Neurotransmitter crosses the synaptic cleft </a:t>
            </a:r>
          </a:p>
          <a:p>
            <a:r>
              <a:rPr lang="en-US" sz="2800" dirty="0"/>
              <a:t>binds to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Postsynaptic membrane permeability changes, causing an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303338"/>
            <a:ext cx="8610600" cy="4443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2381250" y="4927600"/>
            <a:ext cx="33655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"/>
              </a:cxn>
              <a:cxn ang="0">
                <a:pos x="240" y="78"/>
              </a:cxn>
              <a:cxn ang="0">
                <a:pos x="240" y="12"/>
              </a:cxn>
            </a:cxnLst>
            <a:rect l="0" t="0" r="r" b="b"/>
            <a:pathLst>
              <a:path w="240" h="78">
                <a:moveTo>
                  <a:pt x="0" y="0"/>
                </a:moveTo>
                <a:lnTo>
                  <a:pt x="0" y="78"/>
                </a:lnTo>
                <a:lnTo>
                  <a:pt x="240" y="78"/>
                </a:lnTo>
                <a:lnTo>
                  <a:pt x="24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11463" y="4986338"/>
            <a:ext cx="334962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"/>
              </a:cxn>
              <a:cxn ang="0">
                <a:pos x="240" y="78"/>
              </a:cxn>
              <a:cxn ang="0">
                <a:pos x="240" y="12"/>
              </a:cxn>
            </a:cxnLst>
            <a:rect l="0" t="0" r="r" b="b"/>
            <a:pathLst>
              <a:path w="240" h="78">
                <a:moveTo>
                  <a:pt x="0" y="0"/>
                </a:moveTo>
                <a:lnTo>
                  <a:pt x="0" y="78"/>
                </a:lnTo>
                <a:lnTo>
                  <a:pt x="240" y="78"/>
                </a:lnTo>
                <a:lnTo>
                  <a:pt x="24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2289175" y="5037138"/>
            <a:ext cx="260350" cy="92075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86" y="66"/>
              </a:cxn>
              <a:cxn ang="0">
                <a:pos x="186" y="0"/>
              </a:cxn>
            </a:cxnLst>
            <a:rect l="0" t="0" r="r" b="b"/>
            <a:pathLst>
              <a:path w="186" h="66">
                <a:moveTo>
                  <a:pt x="0" y="66"/>
                </a:moveTo>
                <a:lnTo>
                  <a:pt x="186" y="66"/>
                </a:lnTo>
                <a:lnTo>
                  <a:pt x="18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2978150" y="5095875"/>
            <a:ext cx="19367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"/>
              </a:cxn>
              <a:cxn ang="0">
                <a:pos x="138" y="66"/>
              </a:cxn>
            </a:cxnLst>
            <a:rect l="0" t="0" r="r" b="b"/>
            <a:pathLst>
              <a:path w="138" h="66">
                <a:moveTo>
                  <a:pt x="0" y="0"/>
                </a:moveTo>
                <a:lnTo>
                  <a:pt x="0" y="66"/>
                </a:lnTo>
                <a:lnTo>
                  <a:pt x="138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1625600" y="4473575"/>
            <a:ext cx="611188" cy="115888"/>
          </a:xfrm>
          <a:custGeom>
            <a:avLst/>
            <a:gdLst/>
            <a:ahLst/>
            <a:cxnLst>
              <a:cxn ang="0">
                <a:pos x="436" y="82"/>
              </a:cxn>
              <a:cxn ang="0">
                <a:pos x="96" y="0"/>
              </a:cxn>
              <a:cxn ang="0">
                <a:pos x="0" y="0"/>
              </a:cxn>
            </a:cxnLst>
            <a:rect l="0" t="0" r="r" b="b"/>
            <a:pathLst>
              <a:path w="436" h="82">
                <a:moveTo>
                  <a:pt x="436" y="82"/>
                </a:move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3336925" y="2505075"/>
            <a:ext cx="288925" cy="798513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206" y="134"/>
              </a:cxn>
              <a:cxn ang="0">
                <a:pos x="0" y="570"/>
              </a:cxn>
            </a:cxnLst>
            <a:rect l="0" t="0" r="r" b="b"/>
            <a:pathLst>
              <a:path w="206" h="570">
                <a:moveTo>
                  <a:pt x="206" y="0"/>
                </a:moveTo>
                <a:lnTo>
                  <a:pt x="206" y="134"/>
                </a:lnTo>
                <a:lnTo>
                  <a:pt x="0" y="57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4122738" y="2055813"/>
            <a:ext cx="1587" cy="889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4913313" y="2506663"/>
            <a:ext cx="1587" cy="1000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1589088" y="3322638"/>
            <a:ext cx="12461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2028825" y="3322638"/>
            <a:ext cx="614363" cy="109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966788" y="2681288"/>
            <a:ext cx="450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6834188" y="1590675"/>
            <a:ext cx="711200" cy="512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508" y="366"/>
              </a:cxn>
            </a:cxnLst>
            <a:rect l="0" t="0" r="r" b="b"/>
            <a:pathLst>
              <a:path w="508" h="366">
                <a:moveTo>
                  <a:pt x="0" y="0"/>
                </a:moveTo>
                <a:lnTo>
                  <a:pt x="262" y="0"/>
                </a:lnTo>
                <a:lnTo>
                  <a:pt x="508" y="3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6323013" y="1935163"/>
            <a:ext cx="1252537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8" y="0"/>
              </a:cxn>
              <a:cxn ang="0">
                <a:pos x="894" y="246"/>
              </a:cxn>
            </a:cxnLst>
            <a:rect l="0" t="0" r="r" b="b"/>
            <a:pathLst>
              <a:path w="894" h="246">
                <a:moveTo>
                  <a:pt x="0" y="0"/>
                </a:moveTo>
                <a:lnTo>
                  <a:pt x="548" y="0"/>
                </a:lnTo>
                <a:lnTo>
                  <a:pt x="894" y="24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6881813" y="2260600"/>
            <a:ext cx="74612" cy="6254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446"/>
              </a:cxn>
              <a:cxn ang="0">
                <a:pos x="54" y="446"/>
              </a:cxn>
            </a:cxnLst>
            <a:rect l="0" t="0" r="r" b="b"/>
            <a:pathLst>
              <a:path w="54" h="446">
                <a:moveTo>
                  <a:pt x="48" y="0"/>
                </a:moveTo>
                <a:lnTo>
                  <a:pt x="0" y="0"/>
                </a:lnTo>
                <a:lnTo>
                  <a:pt x="0" y="446"/>
                </a:lnTo>
                <a:lnTo>
                  <a:pt x="54" y="44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6813550" y="2927350"/>
            <a:ext cx="944563" cy="1428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206" y="102"/>
              </a:cxn>
              <a:cxn ang="0">
                <a:pos x="674" y="0"/>
              </a:cxn>
            </a:cxnLst>
            <a:rect l="0" t="0" r="r" b="b"/>
            <a:pathLst>
              <a:path w="674" h="102">
                <a:moveTo>
                  <a:pt x="0" y="102"/>
                </a:moveTo>
                <a:lnTo>
                  <a:pt x="206" y="102"/>
                </a:lnTo>
                <a:lnTo>
                  <a:pt x="674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6586538" y="2557463"/>
            <a:ext cx="2952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6416675" y="3902075"/>
            <a:ext cx="8572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6945313" y="5011738"/>
            <a:ext cx="889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41325" y="3228975"/>
            <a:ext cx="1163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Synaptic vesicles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containing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molecules</a:t>
            </a:r>
            <a:endParaRPr lang="en-US" sz="2100" b="1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41325" y="2589213"/>
            <a:ext cx="784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Axon of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presynaptic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neuron</a:t>
            </a:r>
            <a:endParaRPr lang="en-US" sz="2100" b="1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1027113" y="4375150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cleft</a:t>
            </a:r>
            <a:endParaRPr lang="en-US" sz="2100" b="1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1525588" y="5046663"/>
            <a:ext cx="776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(closed)</a:t>
            </a:r>
            <a:endParaRPr lang="en-US" sz="2100" b="1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3216275" y="5105400"/>
            <a:ext cx="1241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(open)</a:t>
            </a:r>
            <a:endParaRPr lang="en-US" sz="2100" b="1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3535363" y="17240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Axon terminal of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presynaptic neuron</a:t>
            </a:r>
            <a:endParaRPr lang="en-US" sz="2100" b="1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516438" y="2181225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Postsynaptic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membrane</a:t>
            </a:r>
            <a:endParaRPr lang="en-US" sz="2100" b="1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3154363" y="2316163"/>
            <a:ext cx="969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Mitochondrion</a:t>
            </a:r>
            <a:endParaRPr lang="en-US" sz="2100" b="1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5707063" y="4921250"/>
            <a:ext cx="1257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closed</a:t>
            </a:r>
            <a:endParaRPr lang="en-US" sz="2100" b="1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5681663" y="2970213"/>
            <a:ext cx="1149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open</a:t>
            </a:r>
            <a:endParaRPr lang="en-US" sz="2100" b="1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5718175" y="1506538"/>
            <a:ext cx="11318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</a:t>
            </a:r>
            <a:endParaRPr lang="en-US" sz="2100" b="1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5718175" y="1836738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Receptor</a:t>
            </a:r>
            <a:endParaRPr lang="en-US" sz="2100" b="1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5718175" y="2455863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Postsynaptic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membrane</a:t>
            </a:r>
            <a:endParaRPr lang="en-US" sz="2100" b="1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5762625" y="381158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Degraded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</a:t>
            </a:r>
            <a:endParaRPr lang="en-US" sz="2100" b="1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8434388" y="1573213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Na</a:t>
            </a:r>
            <a:r>
              <a:rPr lang="en-US" sz="1100" b="1" baseline="30000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967038" y="159861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Ca</a:t>
            </a:r>
            <a:r>
              <a:rPr lang="en-US" sz="1100" b="1" baseline="30000">
                <a:solidFill>
                  <a:srgbClr val="000000"/>
                </a:solidFill>
              </a:rPr>
              <a:t>2+</a:t>
            </a:r>
            <a:endParaRPr lang="en-US" sz="2100" b="1"/>
          </a:p>
        </p:txBody>
      </p:sp>
      <p:sp>
        <p:nvSpPr>
          <p:cNvPr id="55333" name="Oval 37"/>
          <p:cNvSpPr>
            <a:spLocks noChangeArrowheads="1"/>
          </p:cNvSpPr>
          <p:nvPr/>
        </p:nvSpPr>
        <p:spPr bwMode="auto">
          <a:xfrm>
            <a:off x="2733675" y="1911350"/>
            <a:ext cx="160338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3632200" y="3992563"/>
            <a:ext cx="160338" cy="160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3497263" y="4572000"/>
            <a:ext cx="161925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3</a:t>
            </a:r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>
            <a:off x="4344988" y="4679950"/>
            <a:ext cx="161925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4</a:t>
            </a:r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7505700" y="3294063"/>
            <a:ext cx="161925" cy="161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5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 rot="3466779">
            <a:off x="948531" y="1791494"/>
            <a:ext cx="11795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96" tIns="40348" rIns="80696" bIns="40348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chemeClr val="bg1"/>
                </a:solidFill>
              </a:rPr>
              <a:t>Action potential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11.18</a:t>
            </a:r>
          </a:p>
        </p:txBody>
      </p:sp>
      <p:sp>
        <p:nvSpPr>
          <p:cNvPr id="5534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Cleft: Information Transfer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Termination of Neurotransmitter Effects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8831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Neurotransmitter bound to a postsynaptic receptor: </a:t>
            </a:r>
          </a:p>
          <a:p>
            <a:pPr lvl="1"/>
            <a:r>
              <a:rPr lang="en-US" sz="2400" dirty="0"/>
              <a:t>Produces a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Blocks reception of additional “messages” </a:t>
            </a:r>
          </a:p>
          <a:p>
            <a:pPr lvl="1"/>
            <a:r>
              <a:rPr lang="en-US" sz="2400" dirty="0" smtClean="0"/>
              <a:t>___________________________________ from </a:t>
            </a:r>
            <a:r>
              <a:rPr lang="en-US" sz="2400" dirty="0"/>
              <a:t>its receptor</a:t>
            </a:r>
          </a:p>
          <a:p>
            <a:endParaRPr lang="en-US" sz="2800" dirty="0"/>
          </a:p>
          <a:p>
            <a:r>
              <a:rPr lang="en-US" sz="2800" dirty="0"/>
              <a:t>Removal of neurotransmitters occurs when they:</a:t>
            </a:r>
          </a:p>
          <a:p>
            <a:pPr lvl="1"/>
            <a:r>
              <a:rPr lang="en-US" sz="2400" dirty="0"/>
              <a:t>degraded by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 smtClean="0"/>
              <a:t>___________________________________________ by </a:t>
            </a:r>
            <a:r>
              <a:rPr lang="en-US" sz="2400" dirty="0" err="1"/>
              <a:t>astrocytes</a:t>
            </a:r>
            <a:r>
              <a:rPr lang="en-US" sz="2400" dirty="0"/>
              <a:t> or the </a:t>
            </a:r>
            <a:r>
              <a:rPr lang="en-US" sz="2400" dirty="0" err="1"/>
              <a:t>presynaptic</a:t>
            </a:r>
            <a:r>
              <a:rPr lang="en-US" sz="2400" dirty="0"/>
              <a:t> terminals </a:t>
            </a:r>
          </a:p>
          <a:p>
            <a:pPr lvl="1"/>
            <a:r>
              <a:rPr lang="en-US" sz="2400" dirty="0" smtClean="0"/>
              <a:t>___________________________________ from </a:t>
            </a:r>
            <a:r>
              <a:rPr lang="en-US" sz="2400" dirty="0"/>
              <a:t>the synaptic cleft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Nerve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cell divisions in the nervous system are: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excitable cells that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cells that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Cells: Neuroglia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supporting cells: </a:t>
            </a:r>
            <a:r>
              <a:rPr lang="en-US" dirty="0" err="1"/>
              <a:t>neuroglia</a:t>
            </a:r>
            <a:r>
              <a:rPr lang="en-US" dirty="0"/>
              <a:t> or </a:t>
            </a:r>
            <a:r>
              <a:rPr lang="en-US" dirty="0" err="1"/>
              <a:t>glial</a:t>
            </a:r>
            <a:r>
              <a:rPr lang="en-US" dirty="0"/>
              <a:t> cells</a:t>
            </a:r>
          </a:p>
          <a:p>
            <a:pPr lvl="1"/>
            <a:r>
              <a:rPr lang="en-US" dirty="0"/>
              <a:t>Provide a supportive scaffolding for neurons</a:t>
            </a:r>
          </a:p>
          <a:p>
            <a:pPr lvl="1"/>
            <a:r>
              <a:rPr lang="en-US" dirty="0"/>
              <a:t>Segregate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Guide young neurons to the proper connections </a:t>
            </a:r>
          </a:p>
          <a:p>
            <a:pPr lvl="1"/>
            <a:r>
              <a:rPr lang="en-US" dirty="0"/>
              <a:t>Promote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1143000"/>
          </a:xfrm>
        </p:spPr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Most abundant, </a:t>
            </a:r>
            <a:br>
              <a:rPr lang="en-US" dirty="0"/>
            </a:br>
            <a:r>
              <a:rPr lang="en-US" dirty="0"/>
              <a:t>versatile,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cling to neurons and their synaptic endings, and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81000"/>
            <a:ext cx="4434908" cy="284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Functionally, they:</a:t>
            </a:r>
          </a:p>
          <a:p>
            <a:pPr lvl="1"/>
            <a:r>
              <a:rPr lang="en-US" dirty="0"/>
              <a:t>Support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 neurons </a:t>
            </a:r>
            <a:r>
              <a:rPr lang="en-US" dirty="0"/>
              <a:t>to their nutrient supplies</a:t>
            </a:r>
          </a:p>
          <a:p>
            <a:pPr lvl="1"/>
            <a:r>
              <a:rPr lang="en-US" dirty="0"/>
              <a:t>Guide </a:t>
            </a:r>
            <a:r>
              <a:rPr lang="en-US" dirty="0" smtClean="0"/>
              <a:t>_______________________________ of </a:t>
            </a:r>
            <a:r>
              <a:rPr lang="en-US" dirty="0"/>
              <a:t>young neurons</a:t>
            </a:r>
          </a:p>
          <a:p>
            <a:pPr lvl="1"/>
            <a:r>
              <a:rPr lang="en-US" dirty="0"/>
              <a:t>Control the chemical environment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1584</Words>
  <Application>Microsoft Office PowerPoint</Application>
  <PresentationFormat>On-screen Show (4:3)</PresentationFormat>
  <Paragraphs>400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Chapter Eleven</vt:lpstr>
      <vt:lpstr>Nervous System</vt:lpstr>
      <vt:lpstr>Organization of the Nervous System</vt:lpstr>
      <vt:lpstr>PNS: Two Functional Divisions</vt:lpstr>
      <vt:lpstr>Motor Division: Two Main Parts</vt:lpstr>
      <vt:lpstr>Histology of Nerve Tissue</vt:lpstr>
      <vt:lpstr>Supporting Cells: Neuroglia</vt:lpstr>
      <vt:lpstr>Astrocytes</vt:lpstr>
      <vt:lpstr>Astrocytes</vt:lpstr>
      <vt:lpstr>Microglia</vt:lpstr>
      <vt:lpstr>Ependymal Cells</vt:lpstr>
      <vt:lpstr>Oligodendrocytes, </vt:lpstr>
      <vt:lpstr>Schwann Cells, and Satellite Cells</vt:lpstr>
      <vt:lpstr>Neurons  </vt:lpstr>
      <vt:lpstr>Nerve Cell Body:  Soma </vt:lpstr>
      <vt:lpstr>Processes</vt:lpstr>
      <vt:lpstr>Dendrites of Motor Neurons</vt:lpstr>
      <vt:lpstr>Axons: Structure</vt:lpstr>
      <vt:lpstr>Axons: Function</vt:lpstr>
      <vt:lpstr>Myelin Sheath</vt:lpstr>
      <vt:lpstr>Myelin Sheath and Neurilemma</vt:lpstr>
      <vt:lpstr>Nodes of Ranvier  </vt:lpstr>
      <vt:lpstr>Unmyelinated Axons</vt:lpstr>
      <vt:lpstr>Axons of the CNS</vt:lpstr>
      <vt:lpstr>Regions of the Brain and Spinal Cord</vt:lpstr>
      <vt:lpstr>Neuron Classification</vt:lpstr>
      <vt:lpstr>Neuron Classification</vt:lpstr>
      <vt:lpstr>Neurophysiology</vt:lpstr>
      <vt:lpstr>Electrical Current and the Body</vt:lpstr>
      <vt:lpstr>Role of Ion Channels</vt:lpstr>
      <vt:lpstr>Electrochemical Gradient</vt:lpstr>
      <vt:lpstr>Resting Membrane Potential (Vr)</vt:lpstr>
      <vt:lpstr>Membrane Potentials: Signals</vt:lpstr>
      <vt:lpstr>Changes in Membrane Potential</vt:lpstr>
      <vt:lpstr>Graded Potentials</vt:lpstr>
      <vt:lpstr>Graded Potentials</vt:lpstr>
      <vt:lpstr>Action Potentials (APs)</vt:lpstr>
      <vt:lpstr>Action Potential: Resting State</vt:lpstr>
      <vt:lpstr>Action Potential: Depolarization Phase</vt:lpstr>
      <vt:lpstr>Action Potential: Repolarization Phase</vt:lpstr>
      <vt:lpstr>Action Potential: Hyperpolarization</vt:lpstr>
      <vt:lpstr>Action Potential:  Role of the Sodium-Potassium Pump</vt:lpstr>
      <vt:lpstr>Phases of the Action Potential</vt:lpstr>
      <vt:lpstr>Phases of the Action Potential</vt:lpstr>
      <vt:lpstr>Threshold and Action Potentials</vt:lpstr>
      <vt:lpstr>Coding for Stimulus Intensity</vt:lpstr>
      <vt:lpstr>Absolute Refractory Period</vt:lpstr>
      <vt:lpstr>Absolute and Relative Refractory Periods</vt:lpstr>
      <vt:lpstr>Relative Refractory Period</vt:lpstr>
      <vt:lpstr>Conduction Velocities of Axons</vt:lpstr>
      <vt:lpstr>Saltatory Conduction</vt:lpstr>
      <vt:lpstr>Nerve Fiber Classification</vt:lpstr>
      <vt:lpstr>Synapses</vt:lpstr>
      <vt:lpstr>Synaptic Cleft</vt:lpstr>
      <vt:lpstr>Synaptic Cleft: Information Transfer</vt:lpstr>
      <vt:lpstr>Synaptic Cleft: Information Transfer</vt:lpstr>
      <vt:lpstr>Termination of Neurotransmitter Effects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Betsy</dc:creator>
  <cp:lastModifiedBy>Wargo, Betsy</cp:lastModifiedBy>
  <cp:revision>2</cp:revision>
  <dcterms:created xsi:type="dcterms:W3CDTF">2009-03-14T20:12:47Z</dcterms:created>
  <dcterms:modified xsi:type="dcterms:W3CDTF">2009-10-08T18:45:33Z</dcterms:modified>
</cp:coreProperties>
</file>