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68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90" r:id="rId23"/>
    <p:sldId id="292" r:id="rId24"/>
    <p:sldId id="294" r:id="rId25"/>
    <p:sldId id="295" r:id="rId26"/>
    <p:sldId id="296" r:id="rId27"/>
    <p:sldId id="297" r:id="rId28"/>
    <p:sldId id="298" r:id="rId29"/>
    <p:sldId id="299" r:id="rId30"/>
    <p:sldId id="300" r:id="rId31"/>
    <p:sldId id="301" r:id="rId32"/>
    <p:sldId id="302" r:id="rId33"/>
    <p:sldId id="303" r:id="rId34"/>
    <p:sldId id="304" r:id="rId35"/>
    <p:sldId id="305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Four Material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83FD46-FF8F-4579-B387-5F4AD817DD27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FADDF7-F04C-4FE7-93A9-ED7ED6F10AA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Four Material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18EBD5-5139-4A8C-82B6-13C5A479F766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6FEEE4-5518-4449-8A89-FCB2158C30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Exam Four Material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8C0D22-A5CF-4BE8-9CB9-A3A28D3200EE}" type="slidenum">
              <a:rPr lang="en-US"/>
              <a:pPr/>
              <a:t>29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6FEEE4-5518-4449-8A89-FCB2158C30B8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Exam Four Material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1ED7F-BD27-43EB-8C7B-5D609C4A6402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62131-A29B-4CC8-AE16-622CD5C8B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1ED7F-BD27-43EB-8C7B-5D609C4A6402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62131-A29B-4CC8-AE16-622CD5C8B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1ED7F-BD27-43EB-8C7B-5D609C4A6402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62131-A29B-4CC8-AE16-622CD5C8B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1ED7F-BD27-43EB-8C7B-5D609C4A6402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62131-A29B-4CC8-AE16-622CD5C8B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1ED7F-BD27-43EB-8C7B-5D609C4A6402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62131-A29B-4CC8-AE16-622CD5C8B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1ED7F-BD27-43EB-8C7B-5D609C4A6402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62131-A29B-4CC8-AE16-622CD5C8B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1ED7F-BD27-43EB-8C7B-5D609C4A6402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62131-A29B-4CC8-AE16-622CD5C8B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1ED7F-BD27-43EB-8C7B-5D609C4A6402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62131-A29B-4CC8-AE16-622CD5C8B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1ED7F-BD27-43EB-8C7B-5D609C4A6402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62131-A29B-4CC8-AE16-622CD5C8B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1ED7F-BD27-43EB-8C7B-5D609C4A6402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62131-A29B-4CC8-AE16-622CD5C8B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1ED7F-BD27-43EB-8C7B-5D609C4A6402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62131-A29B-4CC8-AE16-622CD5C8B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1ED7F-BD27-43EB-8C7B-5D609C4A6402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62131-A29B-4CC8-AE16-622CD5C8B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Termination of Neurotransmitter Effects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1524000"/>
            <a:ext cx="8270875" cy="48831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Neurotransmitter bound to a postsynaptic receptor: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Produces a _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_________________________________________ of additional “messages”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Must be removed from its receptor</a:t>
            </a:r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Removal of neurotransmitters occurs when they: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degraded by _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__________________________________ by astrocytes or the presynaptic terminals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Diffuse from the synaptic cleft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Neurotransmitters: Acetylcholine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____________________ neurotransmitter identified, and best understood</a:t>
            </a:r>
          </a:p>
          <a:p>
            <a:endParaRPr lang="en-US"/>
          </a:p>
          <a:p>
            <a:r>
              <a:rPr lang="en-US"/>
              <a:t>Released at the _</a:t>
            </a:r>
          </a:p>
          <a:p>
            <a:endParaRPr lang="en-US"/>
          </a:p>
          <a:p>
            <a:r>
              <a:rPr lang="en-US"/>
              <a:t>Synthesized and enclosed in _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Neurotransmitters: Acetylcholine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Degraded by the enzyme acetylcholinesterase _</a:t>
            </a:r>
          </a:p>
          <a:p>
            <a:endParaRPr lang="en-US"/>
          </a:p>
          <a:p>
            <a:r>
              <a:rPr lang="en-US"/>
              <a:t>Released by:</a:t>
            </a:r>
          </a:p>
          <a:p>
            <a:pPr lvl="1"/>
            <a:r>
              <a:rPr lang="en-US"/>
              <a:t>All neurons that _</a:t>
            </a:r>
          </a:p>
          <a:p>
            <a:pPr lvl="1"/>
            <a:endParaRPr lang="en-US"/>
          </a:p>
          <a:p>
            <a:pPr lvl="1"/>
            <a:r>
              <a:rPr lang="en-US"/>
              <a:t>Some neurons in the _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Neurotransmitters: Biogenic Amines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231775" indent="-231775"/>
            <a:r>
              <a:rPr lang="en-US"/>
              <a:t>Include:</a:t>
            </a:r>
          </a:p>
          <a:p>
            <a:pPr marL="631825" lvl="1"/>
            <a:r>
              <a:rPr lang="en-US"/>
              <a:t>Catecholamines </a:t>
            </a:r>
          </a:p>
          <a:p>
            <a:pPr lvl="2"/>
            <a:r>
              <a:rPr lang="en-US"/>
              <a:t> </a:t>
            </a:r>
          </a:p>
          <a:p>
            <a:pPr marL="631825" lvl="1"/>
            <a:r>
              <a:rPr lang="en-US"/>
              <a:t>Indolamines</a:t>
            </a:r>
          </a:p>
          <a:p>
            <a:pPr lvl="2"/>
            <a:r>
              <a:rPr lang="en-US"/>
              <a:t> </a:t>
            </a:r>
          </a:p>
          <a:p>
            <a:pPr marL="231775" indent="-231775"/>
            <a:r>
              <a:rPr lang="en-US"/>
              <a:t>Broadly distributed in the _</a:t>
            </a:r>
          </a:p>
          <a:p>
            <a:pPr marL="231775" indent="-231775"/>
            <a:endParaRPr lang="en-US"/>
          </a:p>
          <a:p>
            <a:pPr marL="231775" indent="-231775"/>
            <a:r>
              <a:rPr lang="en-US"/>
              <a:t>Play roles in emotional behaviors and our biological clock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Neurotransmitters: Amino Acids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Include:</a:t>
            </a:r>
          </a:p>
          <a:p>
            <a:pPr lvl="1"/>
            <a:r>
              <a:rPr lang="en-US"/>
              <a:t> </a:t>
            </a:r>
          </a:p>
          <a:p>
            <a:pPr lvl="2"/>
            <a:r>
              <a:rPr lang="en-US"/>
              <a:t>Gamma (</a:t>
            </a:r>
            <a:r>
              <a:rPr lang="en-US">
                <a:sym typeface="Symbol" charset="2"/>
              </a:rPr>
              <a:t></a:t>
            </a:r>
            <a:r>
              <a:rPr lang="en-US"/>
              <a:t>)-aminobutyric acid </a:t>
            </a:r>
          </a:p>
          <a:p>
            <a:pPr lvl="1"/>
            <a:r>
              <a:rPr lang="en-US"/>
              <a:t>Glycine</a:t>
            </a:r>
          </a:p>
          <a:p>
            <a:pPr lvl="1"/>
            <a:r>
              <a:rPr lang="en-US"/>
              <a:t> </a:t>
            </a:r>
          </a:p>
          <a:p>
            <a:pPr lvl="1"/>
            <a:r>
              <a:rPr lang="en-US"/>
              <a:t>Glutamate</a:t>
            </a:r>
          </a:p>
          <a:p>
            <a:endParaRPr lang="en-US"/>
          </a:p>
          <a:p>
            <a:r>
              <a:rPr lang="en-US"/>
              <a:t>Found only in the _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Neurotransmitters: Peptides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029200"/>
          </a:xfrm>
        </p:spPr>
        <p:txBody>
          <a:bodyPr/>
          <a:lstStyle/>
          <a:p>
            <a:r>
              <a:rPr lang="en-US" sz="2800"/>
              <a:t>Include:</a:t>
            </a:r>
          </a:p>
          <a:p>
            <a:pPr lvl="1"/>
            <a:r>
              <a:rPr lang="en-US" sz="2400"/>
              <a:t>Substance P </a:t>
            </a:r>
          </a:p>
          <a:p>
            <a:pPr lvl="2"/>
            <a:r>
              <a:rPr lang="en-US" sz="2000"/>
              <a:t> </a:t>
            </a:r>
          </a:p>
          <a:p>
            <a:pPr lvl="1"/>
            <a:r>
              <a:rPr lang="en-US" sz="2400"/>
              <a:t>Beta endorphin, dynorphin, and enkephalins</a:t>
            </a:r>
          </a:p>
          <a:p>
            <a:r>
              <a:rPr lang="en-US" sz="2800"/>
              <a:t>Act as _____________________________; reduce pain perception</a:t>
            </a:r>
          </a:p>
          <a:p>
            <a:r>
              <a:rPr lang="en-US" sz="2800"/>
              <a:t>Bind to the same receptors as opiates and morphine</a:t>
            </a:r>
          </a:p>
          <a:p>
            <a:r>
              <a:rPr lang="en-US" sz="2800"/>
              <a:t>Gut-brain peptides</a:t>
            </a:r>
          </a:p>
          <a:p>
            <a:pPr lvl="1"/>
            <a:r>
              <a:rPr lang="en-US" sz="2400"/>
              <a:t> 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Neurotransmitters: Novel Messengers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ATP</a:t>
            </a:r>
          </a:p>
          <a:p>
            <a:pPr lvl="1"/>
            <a:r>
              <a:rPr lang="en-US"/>
              <a:t>Is found in both the _</a:t>
            </a:r>
          </a:p>
          <a:p>
            <a:pPr lvl="1"/>
            <a:endParaRPr lang="en-US"/>
          </a:p>
          <a:p>
            <a:pPr lvl="1"/>
            <a:r>
              <a:rPr lang="en-US"/>
              <a:t>Produces ____________________________________ responses depending on receptor type</a:t>
            </a:r>
          </a:p>
          <a:p>
            <a:pPr lvl="1"/>
            <a:endParaRPr lang="en-US"/>
          </a:p>
          <a:p>
            <a:pPr lvl="1"/>
            <a:r>
              <a:rPr lang="en-US"/>
              <a:t>Provokes _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Neurotransmitters: Novel Messengers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Nitric oxide   </a:t>
            </a:r>
          </a:p>
          <a:p>
            <a:pPr lvl="1"/>
            <a:r>
              <a:rPr lang="en-US"/>
              <a:t>Is involved in _</a:t>
            </a:r>
          </a:p>
          <a:p>
            <a:endParaRPr lang="en-US"/>
          </a:p>
          <a:p>
            <a:r>
              <a:rPr lang="en-US"/>
              <a:t>Carbon monoxide (CO) is a main regulator of cGMP in the brain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Functional Classification of Neurotransmitters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029200"/>
          </a:xfrm>
        </p:spPr>
        <p:txBody>
          <a:bodyPr/>
          <a:lstStyle/>
          <a:p>
            <a:r>
              <a:rPr lang="en-US" sz="3600"/>
              <a:t>Two classifications: excitatory and inhibitory</a:t>
            </a:r>
          </a:p>
          <a:p>
            <a:pPr lvl="1"/>
            <a:r>
              <a:rPr lang="en-US" sz="3200"/>
              <a:t>Excitatory neurotransmitters cause _</a:t>
            </a:r>
          </a:p>
          <a:p>
            <a:pPr lvl="2"/>
            <a:r>
              <a:rPr lang="en-US" sz="2800"/>
              <a:t> </a:t>
            </a:r>
          </a:p>
          <a:p>
            <a:pPr lvl="1"/>
            <a:endParaRPr lang="en-US" sz="3200"/>
          </a:p>
          <a:p>
            <a:pPr lvl="1"/>
            <a:r>
              <a:rPr lang="en-US" sz="3200"/>
              <a:t>Inhibitory neurotransmitters cause _</a:t>
            </a:r>
          </a:p>
          <a:p>
            <a:pPr lvl="2"/>
            <a:r>
              <a:rPr lang="en-US" sz="2800"/>
              <a:t>  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Functional Classification of Neurotransmitters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105400"/>
          </a:xfrm>
        </p:spPr>
        <p:txBody>
          <a:bodyPr/>
          <a:lstStyle/>
          <a:p>
            <a:r>
              <a:rPr lang="en-US"/>
              <a:t>Some neurotransmitters have _ </a:t>
            </a:r>
          </a:p>
          <a:p>
            <a:pPr lvl="1"/>
            <a:endParaRPr lang="en-US"/>
          </a:p>
          <a:p>
            <a:pPr lvl="1"/>
            <a:r>
              <a:rPr lang="en-US"/>
              <a:t>Determined by the ____________________ type of the postsynaptic neuron </a:t>
            </a:r>
          </a:p>
          <a:p>
            <a:pPr lvl="1"/>
            <a:endParaRPr lang="en-US"/>
          </a:p>
          <a:p>
            <a:pPr lvl="1"/>
            <a:r>
              <a:rPr lang="en-US"/>
              <a:t>Example: _</a:t>
            </a:r>
          </a:p>
          <a:p>
            <a:pPr lvl="2"/>
            <a:r>
              <a:rPr lang="en-US" sz="2800"/>
              <a:t>_____________________________ at neuromuscular junctions with skeletal muscle</a:t>
            </a:r>
          </a:p>
          <a:p>
            <a:pPr lvl="2"/>
            <a:r>
              <a:rPr lang="en-US" sz="2800"/>
              <a:t> 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Neurotransmitter Receptor Mechanisms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Direct: neurotransmitters that open _</a:t>
            </a:r>
          </a:p>
          <a:p>
            <a:pPr lvl="1"/>
            <a:r>
              <a:rPr lang="en-US"/>
              <a:t>Promote _</a:t>
            </a:r>
          </a:p>
          <a:p>
            <a:pPr lvl="1"/>
            <a:r>
              <a:rPr lang="en-US"/>
              <a:t>Examples: _____________ and amino acids</a:t>
            </a:r>
          </a:p>
          <a:p>
            <a:endParaRPr lang="en-US"/>
          </a:p>
          <a:p>
            <a:r>
              <a:rPr lang="en-US"/>
              <a:t>Indirect: neurotransmitters that _</a:t>
            </a:r>
          </a:p>
          <a:p>
            <a:pPr lvl="1"/>
            <a:r>
              <a:rPr lang="en-US"/>
              <a:t>Promote _</a:t>
            </a:r>
          </a:p>
          <a:p>
            <a:pPr lvl="1"/>
            <a:endParaRPr lang="en-US"/>
          </a:p>
          <a:p>
            <a:pPr lvl="2"/>
            <a:r>
              <a:rPr lang="en-US"/>
              <a:t>Examples: biogenic amines, peptides, and dissolved gases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Postsynaptic Potentials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105400"/>
          </a:xfrm>
        </p:spPr>
        <p:txBody>
          <a:bodyPr/>
          <a:lstStyle/>
          <a:p>
            <a:r>
              <a:rPr lang="en-US" sz="2800"/>
              <a:t>Neurotransmitter receptors mediate changes in membrane potential according to:</a:t>
            </a:r>
          </a:p>
          <a:p>
            <a:pPr lvl="1"/>
            <a:r>
              <a:rPr lang="en-US" sz="2400"/>
              <a:t>The _</a:t>
            </a:r>
          </a:p>
          <a:p>
            <a:pPr lvl="1"/>
            <a:r>
              <a:rPr lang="en-US" sz="2400"/>
              <a:t>The amount of ______________________ the neurotransmitter is bound to receptors</a:t>
            </a:r>
          </a:p>
          <a:p>
            <a:r>
              <a:rPr lang="en-US" sz="2800"/>
              <a:t>The two types of postsynaptic potentials are: </a:t>
            </a:r>
          </a:p>
          <a:p>
            <a:pPr lvl="1"/>
            <a:r>
              <a:rPr lang="en-US"/>
              <a:t>EPSP – __________________________ postsynaptic potentials </a:t>
            </a:r>
          </a:p>
          <a:p>
            <a:pPr lvl="1"/>
            <a:r>
              <a:rPr lang="en-US"/>
              <a:t>IPSP – __________________________  postsynaptic potentials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Neural Integration: Neuronal Pools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Functional groups of neurons that:</a:t>
            </a:r>
          </a:p>
          <a:p>
            <a:pPr lvl="1"/>
            <a:r>
              <a:rPr lang="en-US"/>
              <a:t>__________________________ incoming information</a:t>
            </a:r>
          </a:p>
          <a:p>
            <a:pPr lvl="1"/>
            <a:r>
              <a:rPr lang="en-US"/>
              <a:t>Forward the processed information to its appropriate destination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Neural Integration: Neuronal Pools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Simple neuronal pool</a:t>
            </a:r>
          </a:p>
          <a:p>
            <a:pPr lvl="1"/>
            <a:r>
              <a:rPr lang="en-US"/>
              <a:t>Input fiber </a:t>
            </a:r>
          </a:p>
          <a:p>
            <a:pPr lvl="2"/>
            <a:r>
              <a:rPr lang="en-US"/>
              <a:t> </a:t>
            </a:r>
          </a:p>
          <a:p>
            <a:pPr lvl="1"/>
            <a:r>
              <a:rPr lang="en-US"/>
              <a:t>Discharge zone</a:t>
            </a:r>
          </a:p>
          <a:p>
            <a:pPr lvl="2"/>
            <a:r>
              <a:rPr lang="en-US"/>
              <a:t>neurons _________________________________ with the incoming fiber</a:t>
            </a:r>
          </a:p>
          <a:p>
            <a:pPr lvl="1"/>
            <a:r>
              <a:rPr lang="en-US"/>
              <a:t>Facilitated zone</a:t>
            </a:r>
          </a:p>
          <a:p>
            <a:pPr lvl="2"/>
            <a:r>
              <a:rPr lang="en-US"/>
              <a:t>neurons farther away from _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Circuits in Neuronal Pools 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Divergent </a:t>
            </a:r>
          </a:p>
          <a:p>
            <a:pPr lvl="1"/>
            <a:r>
              <a:rPr lang="en-US"/>
              <a:t> 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Circuits in Neuronal Pools 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7696200" cy="4830763"/>
          </a:xfrm>
        </p:spPr>
        <p:txBody>
          <a:bodyPr/>
          <a:lstStyle/>
          <a:p>
            <a:r>
              <a:rPr lang="en-US"/>
              <a:t>Convergent </a:t>
            </a:r>
          </a:p>
          <a:p>
            <a:pPr lvl="1"/>
            <a:r>
              <a:rPr lang="en-US"/>
              <a:t>  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Circuits in Neuronal Pools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Reverberating</a:t>
            </a:r>
          </a:p>
          <a:p>
            <a:pPr lvl="1"/>
            <a:r>
              <a:rPr lang="en-US"/>
              <a:t> </a:t>
            </a:r>
          </a:p>
        </p:txBody>
      </p:sp>
      <p:pic>
        <p:nvPicPr>
          <p:cNvPr id="1034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633788"/>
            <a:ext cx="7900988" cy="2847975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Circuits in Neuronal Pools 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Parallel after-discharge </a:t>
            </a:r>
          </a:p>
          <a:p>
            <a:pPr lvl="1"/>
            <a:r>
              <a:rPr lang="en-US"/>
              <a:t> </a:t>
            </a:r>
          </a:p>
        </p:txBody>
      </p:sp>
      <p:pic>
        <p:nvPicPr>
          <p:cNvPr id="1044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5525" y="2986088"/>
            <a:ext cx="7137400" cy="3871912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Patterns of Neural Processing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Serial Processing</a:t>
            </a:r>
          </a:p>
          <a:p>
            <a:pPr lvl="1"/>
            <a:r>
              <a:rPr lang="en-US"/>
              <a:t>Input travels along one pathway to a specific destination</a:t>
            </a:r>
          </a:p>
          <a:p>
            <a:pPr lvl="1"/>
            <a:r>
              <a:rPr lang="en-US"/>
              <a:t>Works in an _</a:t>
            </a:r>
          </a:p>
          <a:p>
            <a:pPr lvl="1"/>
            <a:endParaRPr lang="en-US"/>
          </a:p>
          <a:p>
            <a:pPr lvl="1"/>
            <a:r>
              <a:rPr lang="en-US"/>
              <a:t>Example:  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Patterns of Neural Processing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Parallel Processing</a:t>
            </a:r>
          </a:p>
          <a:p>
            <a:pPr lvl="1"/>
            <a:r>
              <a:rPr lang="en-US"/>
              <a:t>Input travels along _</a:t>
            </a:r>
          </a:p>
          <a:p>
            <a:pPr lvl="1"/>
            <a:r>
              <a:rPr lang="en-US"/>
              <a:t>Pathways are integrated in different CNS systems</a:t>
            </a:r>
          </a:p>
          <a:p>
            <a:pPr lvl="1"/>
            <a:r>
              <a:rPr lang="en-US"/>
              <a:t> </a:t>
            </a:r>
          </a:p>
          <a:p>
            <a:endParaRPr lang="en-US"/>
          </a:p>
          <a:p>
            <a:r>
              <a:rPr lang="en-US"/>
              <a:t>Example:  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Chapter 12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Central Nervous System (CNS)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CNS – composed of the _</a:t>
            </a:r>
          </a:p>
          <a:p>
            <a:endParaRPr lang="en-US">
              <a:solidFill>
                <a:srgbClr val="000000"/>
              </a:solidFill>
            </a:endParaRPr>
          </a:p>
          <a:p>
            <a:endParaRPr lang="en-US">
              <a:solidFill>
                <a:srgbClr val="000000"/>
              </a:solidFill>
            </a:endParaRPr>
          </a:p>
          <a:p>
            <a:r>
              <a:rPr lang="en-US">
                <a:solidFill>
                  <a:srgbClr val="000000"/>
                </a:solidFill>
              </a:rPr>
              <a:t> </a:t>
            </a:r>
          </a:p>
          <a:p>
            <a:pPr lvl="1"/>
            <a:r>
              <a:rPr lang="en-US">
                <a:solidFill>
                  <a:srgbClr val="000000"/>
                </a:solidFill>
              </a:rPr>
              <a:t>Elaboration of the anterior portion of the CNS</a:t>
            </a:r>
          </a:p>
          <a:p>
            <a:pPr lvl="1"/>
            <a:r>
              <a:rPr lang="en-US">
                <a:solidFill>
                  <a:srgbClr val="000000"/>
                </a:solidFill>
              </a:rPr>
              <a:t>Increase in ___________________________ in the head</a:t>
            </a:r>
          </a:p>
          <a:p>
            <a:pPr lvl="1"/>
            <a:r>
              <a:rPr lang="en-US">
                <a:solidFill>
                  <a:srgbClr val="000000"/>
                </a:solidFill>
              </a:rPr>
              <a:t>Highest level is reached in the human brain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Excitatory Postsynaptic Potentials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EPSPs are ________________________ that _____________________________ an action potential in an axon</a:t>
            </a:r>
          </a:p>
          <a:p>
            <a:pPr lvl="1"/>
            <a:r>
              <a:rPr lang="en-US"/>
              <a:t>Use only chemically gated channels</a:t>
            </a:r>
          </a:p>
          <a:p>
            <a:pPr lvl="1"/>
            <a:r>
              <a:rPr lang="en-US"/>
              <a:t>Na</a:t>
            </a:r>
            <a:r>
              <a:rPr lang="en-US" baseline="30000"/>
              <a:t>+</a:t>
            </a:r>
            <a:r>
              <a:rPr lang="en-US"/>
              <a:t> and K</a:t>
            </a:r>
            <a:r>
              <a:rPr lang="en-US" baseline="30000"/>
              <a:t>+</a:t>
            </a:r>
            <a:r>
              <a:rPr lang="en-US"/>
              <a:t> flow in opposite directions at the same time</a:t>
            </a:r>
          </a:p>
          <a:p>
            <a:endParaRPr lang="en-US"/>
          </a:p>
          <a:p>
            <a:r>
              <a:rPr lang="en-US"/>
              <a:t>Postsynaptic membranes do not generate action potentials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Brain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Composed of wrinkled, pinkish gray tissue</a:t>
            </a:r>
          </a:p>
          <a:p>
            <a:endParaRPr lang="en-US">
              <a:solidFill>
                <a:srgbClr val="000000"/>
              </a:solidFill>
            </a:endParaRPr>
          </a:p>
          <a:p>
            <a:r>
              <a:rPr lang="en-US">
                <a:solidFill>
                  <a:srgbClr val="000000"/>
                </a:solidFill>
              </a:rPr>
              <a:t>Surface anatomy includes </a:t>
            </a:r>
          </a:p>
          <a:p>
            <a:r>
              <a:rPr lang="en-US">
                <a:solidFill>
                  <a:srgbClr val="000000"/>
                </a:solidFill>
              </a:rPr>
              <a:t> </a:t>
            </a:r>
          </a:p>
          <a:p>
            <a:r>
              <a:rPr lang="en-US">
                <a:solidFill>
                  <a:srgbClr val="000000"/>
                </a:solidFill>
              </a:rPr>
              <a:t> </a:t>
            </a:r>
          </a:p>
          <a:p>
            <a:r>
              <a:rPr lang="en-US">
                <a:solidFill>
                  <a:srgbClr val="000000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Adult Brain Structures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cerebrum:  cortex, white matter, and basal nuclei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 thalamus, hypothalamus, and epithalamus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brain stem: midbrain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Metencephalon 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brain stem: pons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Myelencephalon 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brain stem: medulla oblongata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Adult Neural Canal Regions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Adult structures derived from the neural canal</a:t>
            </a:r>
          </a:p>
          <a:p>
            <a:pPr lvl="1"/>
            <a:r>
              <a:rPr lang="en-US"/>
              <a:t>Telencephalon –  </a:t>
            </a:r>
          </a:p>
          <a:p>
            <a:pPr lvl="1"/>
            <a:r>
              <a:rPr lang="en-US"/>
              <a:t>Diencephalon –  </a:t>
            </a:r>
          </a:p>
          <a:p>
            <a:pPr lvl="1"/>
            <a:r>
              <a:rPr lang="en-US"/>
              <a:t>Mesencephalon –  </a:t>
            </a:r>
          </a:p>
          <a:p>
            <a:pPr lvl="1"/>
            <a:r>
              <a:rPr lang="en-US"/>
              <a:t>Metencephalon and myelencephalon – 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Basic Pattern of the Central Nervous System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977900"/>
            <a:ext cx="8270875" cy="5673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Spinal Cord </a:t>
            </a:r>
          </a:p>
          <a:p>
            <a:pPr lvl="1">
              <a:lnSpc>
                <a:spcPct val="90000"/>
              </a:lnSpc>
            </a:pPr>
            <a:r>
              <a:rPr lang="en-US"/>
              <a:t>______________________________ surrounded by a _ </a:t>
            </a:r>
          </a:p>
          <a:p>
            <a:pPr lvl="1">
              <a:lnSpc>
                <a:spcPct val="90000"/>
              </a:lnSpc>
            </a:pPr>
            <a:r>
              <a:rPr lang="en-US"/>
              <a:t>Gray matter is surrounded by _ </a:t>
            </a:r>
          </a:p>
          <a:p>
            <a:pPr lvl="2">
              <a:lnSpc>
                <a:spcPct val="90000"/>
              </a:lnSpc>
            </a:pPr>
            <a:r>
              <a:rPr lang="en-US"/>
              <a:t>myelinated fiber _</a:t>
            </a:r>
          </a:p>
          <a:p>
            <a:pPr>
              <a:lnSpc>
                <a:spcPct val="90000"/>
              </a:lnSpc>
            </a:pPr>
            <a:r>
              <a:rPr lang="en-US"/>
              <a:t>Brain</a:t>
            </a:r>
          </a:p>
          <a:p>
            <a:pPr lvl="1">
              <a:lnSpc>
                <a:spcPct val="90000"/>
              </a:lnSpc>
            </a:pPr>
            <a:r>
              <a:rPr lang="en-US"/>
              <a:t>Similar to spinal cord but with _</a:t>
            </a:r>
          </a:p>
          <a:p>
            <a:pPr lvl="1">
              <a:lnSpc>
                <a:spcPct val="90000"/>
              </a:lnSpc>
            </a:pPr>
            <a:endParaRPr lang="en-US"/>
          </a:p>
          <a:p>
            <a:pPr lvl="1">
              <a:lnSpc>
                <a:spcPct val="90000"/>
              </a:lnSpc>
            </a:pPr>
            <a:r>
              <a:rPr lang="en-US"/>
              <a:t>Cerebellum has gray matter in nuclei</a:t>
            </a:r>
          </a:p>
          <a:p>
            <a:pPr lvl="1">
              <a:lnSpc>
                <a:spcPct val="90000"/>
              </a:lnSpc>
            </a:pPr>
            <a:r>
              <a:rPr lang="en-US"/>
              <a:t>Cerebrum has nuclei and additional gray matter in the cortex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Ventricles of the Brain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Arise from expansion of the lumen of the neural tube</a:t>
            </a:r>
          </a:p>
          <a:p>
            <a:r>
              <a:rPr lang="en-US"/>
              <a:t>The ventricles are:</a:t>
            </a:r>
          </a:p>
          <a:p>
            <a:pPr lvl="1"/>
            <a:r>
              <a:rPr lang="en-US"/>
              <a:t>The paired _ </a:t>
            </a:r>
          </a:p>
          <a:p>
            <a:pPr lvl="1"/>
            <a:endParaRPr lang="en-US"/>
          </a:p>
          <a:p>
            <a:pPr lvl="1"/>
            <a:r>
              <a:rPr lang="en-US"/>
              <a:t>The third ventricle found in the diencephalon</a:t>
            </a:r>
          </a:p>
          <a:p>
            <a:pPr lvl="1"/>
            <a:endParaRPr lang="en-US"/>
          </a:p>
          <a:p>
            <a:pPr lvl="1"/>
            <a:r>
              <a:rPr lang="en-US"/>
              <a:t>The fourth ventricle found in the hindbrain dorsal to the pons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Ventricles of the Brain</a:t>
            </a: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371600"/>
            <a:ext cx="8578850" cy="40497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Inhibitory Synapses and IPSPs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Neurotransmitter binding to a receptor at _________________________________: </a:t>
            </a:r>
          </a:p>
          <a:p>
            <a:pPr lvl="1"/>
            <a:r>
              <a:rPr lang="en-US"/>
              <a:t>Causes the membrane to become more permeable to potassium and chloride ions </a:t>
            </a:r>
          </a:p>
          <a:p>
            <a:pPr lvl="1"/>
            <a:r>
              <a:rPr lang="en-US"/>
              <a:t> </a:t>
            </a:r>
          </a:p>
          <a:p>
            <a:pPr lvl="1"/>
            <a:endParaRPr lang="en-US"/>
          </a:p>
          <a:p>
            <a:pPr lvl="1"/>
            <a:r>
              <a:rPr lang="en-US"/>
              <a:t>_________________________the postsynaptic neuron’s ability to produce an action potential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Summation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single EPSP cannot induce an action potential</a:t>
            </a:r>
          </a:p>
          <a:p>
            <a:r>
              <a:rPr lang="en-US"/>
              <a:t>EPSPs must _______________________ temporally or spatially to induce an action potential</a:t>
            </a:r>
          </a:p>
          <a:p>
            <a:endParaRPr lang="en-US"/>
          </a:p>
          <a:p>
            <a:r>
              <a:rPr lang="en-US"/>
              <a:t>Temporal summation</a:t>
            </a:r>
          </a:p>
          <a:p>
            <a:pPr lvl="1"/>
            <a:r>
              <a:rPr lang="en-US"/>
              <a:t>presynaptic neurons transmit impulses in _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Summation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Spatial summation </a:t>
            </a:r>
          </a:p>
          <a:p>
            <a:pPr lvl="1"/>
            <a:r>
              <a:rPr lang="en-US"/>
              <a:t>postsynaptic neuron is stimulated by a _</a:t>
            </a:r>
          </a:p>
          <a:p>
            <a:endParaRPr lang="en-US"/>
          </a:p>
          <a:p>
            <a:r>
              <a:rPr lang="en-US"/>
              <a:t>IPSPs can also summate with EPSPs, _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Summation</a:t>
            </a:r>
          </a:p>
        </p:txBody>
      </p:sp>
      <p:pic>
        <p:nvPicPr>
          <p:cNvPr id="7066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00200"/>
            <a:ext cx="9144000" cy="417195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Neurotransmitters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Chemicals used for neuronal communication with the body and the brain</a:t>
            </a:r>
          </a:p>
          <a:p>
            <a:r>
              <a:rPr lang="en-US"/>
              <a:t>50 different neurotransmitters have been identified</a:t>
            </a:r>
          </a:p>
          <a:p>
            <a:r>
              <a:rPr lang="en-US"/>
              <a:t>Classified </a:t>
            </a:r>
          </a:p>
          <a:p>
            <a:pPr lvl="1"/>
            <a:r>
              <a:rPr lang="en-US"/>
              <a:t> </a:t>
            </a:r>
          </a:p>
          <a:p>
            <a:pPr lvl="1"/>
            <a:r>
              <a:rPr lang="en-US"/>
              <a:t> 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Chemical Neurotransmitters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 </a:t>
            </a:r>
          </a:p>
          <a:p>
            <a:r>
              <a:rPr lang="en-US"/>
              <a:t>Biogenic amines</a:t>
            </a:r>
          </a:p>
          <a:p>
            <a:r>
              <a:rPr lang="en-US"/>
              <a:t> </a:t>
            </a:r>
          </a:p>
          <a:p>
            <a:r>
              <a:rPr lang="en-US"/>
              <a:t>Peptides</a:t>
            </a:r>
          </a:p>
          <a:p>
            <a:r>
              <a:rPr lang="en-US"/>
              <a:t>Novel messengers: </a:t>
            </a:r>
          </a:p>
          <a:p>
            <a:pPr lvl="1"/>
            <a:r>
              <a:rPr lang="en-US"/>
              <a:t>ATP</a:t>
            </a:r>
          </a:p>
          <a:p>
            <a:pPr lvl="1"/>
            <a:r>
              <a:rPr lang="en-US"/>
              <a:t>dissolved gases _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820</Words>
  <Application>Microsoft Office PowerPoint</Application>
  <PresentationFormat>On-screen Show (4:3)</PresentationFormat>
  <Paragraphs>224</Paragraphs>
  <Slides>35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Termination of Neurotransmitter Effects</vt:lpstr>
      <vt:lpstr>Postsynaptic Potentials</vt:lpstr>
      <vt:lpstr>Excitatory Postsynaptic Potentials</vt:lpstr>
      <vt:lpstr>Inhibitory Synapses and IPSPs</vt:lpstr>
      <vt:lpstr>Summation</vt:lpstr>
      <vt:lpstr>Summation</vt:lpstr>
      <vt:lpstr>Summation</vt:lpstr>
      <vt:lpstr>Neurotransmitters</vt:lpstr>
      <vt:lpstr>Chemical Neurotransmitters</vt:lpstr>
      <vt:lpstr>Neurotransmitters: Acetylcholine</vt:lpstr>
      <vt:lpstr>Neurotransmitters: Acetylcholine</vt:lpstr>
      <vt:lpstr>Neurotransmitters: Biogenic Amines</vt:lpstr>
      <vt:lpstr>Neurotransmitters: Amino Acids</vt:lpstr>
      <vt:lpstr>Neurotransmitters: Peptides</vt:lpstr>
      <vt:lpstr>Neurotransmitters: Novel Messengers</vt:lpstr>
      <vt:lpstr>Neurotransmitters: Novel Messengers</vt:lpstr>
      <vt:lpstr>Functional Classification of Neurotransmitters</vt:lpstr>
      <vt:lpstr>Functional Classification of Neurotransmitters</vt:lpstr>
      <vt:lpstr>Neurotransmitter Receptor Mechanisms</vt:lpstr>
      <vt:lpstr>Neural Integration: Neuronal Pools</vt:lpstr>
      <vt:lpstr>Neural Integration: Neuronal Pools</vt:lpstr>
      <vt:lpstr>Types of Circuits in Neuronal Pools </vt:lpstr>
      <vt:lpstr>Types of Circuits in Neuronal Pools </vt:lpstr>
      <vt:lpstr>Types of Circuits in Neuronal Pools</vt:lpstr>
      <vt:lpstr>Types of Circuits in Neuronal Pools </vt:lpstr>
      <vt:lpstr>Patterns of Neural Processing</vt:lpstr>
      <vt:lpstr>Patterns of Neural Processing</vt:lpstr>
      <vt:lpstr>Chapter 12</vt:lpstr>
      <vt:lpstr>Central Nervous System (CNS)</vt:lpstr>
      <vt:lpstr>The Brain</vt:lpstr>
      <vt:lpstr>Adult Brain Structures</vt:lpstr>
      <vt:lpstr>Adult Neural Canal Regions</vt:lpstr>
      <vt:lpstr>Basic Pattern of the Central Nervous System</vt:lpstr>
      <vt:lpstr>Ventricles of the Brain</vt:lpstr>
      <vt:lpstr>Ventricles of the Brain</vt:lpstr>
    </vt:vector>
  </TitlesOfParts>
  <Company>ISU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Threshold and Action Potentials</dc:title>
  <dc:creator>bawargo</dc:creator>
  <cp:lastModifiedBy>Wargo, Betsy</cp:lastModifiedBy>
  <cp:revision>4</cp:revision>
  <dcterms:created xsi:type="dcterms:W3CDTF">2008-08-28T17:53:39Z</dcterms:created>
  <dcterms:modified xsi:type="dcterms:W3CDTF">2009-10-20T17:55:06Z</dcterms:modified>
</cp:coreProperties>
</file>