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CED0C-B7BE-46F5-9C9B-7D592DBF7B3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2A8EE-6191-439C-8C6C-58A938223C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DE8475-4966-4309-93D4-E42ED7692BB8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8A9E4-85DC-4788-919C-5959D53EB4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smtClean="0"/>
              <a:t>Exam Four Matieral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AB0C26-9290-4BF5-AAAD-9E48282ECE49}" type="slidenum">
              <a:rPr lang="en-US"/>
              <a:pPr/>
              <a:t>36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8A9E4-85DC-4788-919C-5959D53EB459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Four Matieral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27C8-4481-4C01-9E2E-98775B9874D6}" type="datetimeFigureOut">
              <a:rPr lang="en-US" smtClean="0"/>
              <a:pPr/>
              <a:t>10/27/2009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4FF84-314D-4FCF-BB42-3959039F6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Hemispheres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Contains ridges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and shallow grooves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Contain deep grooves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Are separated by the _</a:t>
            </a:r>
          </a:p>
          <a:p>
            <a:r>
              <a:rPr lang="en-US"/>
              <a:t>Have three basic regions: </a:t>
            </a:r>
          </a:p>
          <a:p>
            <a:pPr lvl="1"/>
            <a:r>
              <a:rPr lang="en-US"/>
              <a:t>cortex, white matter, and basal nuclei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Broca’s Area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Broca’s area</a:t>
            </a:r>
          </a:p>
          <a:p>
            <a:pPr lvl="1"/>
            <a:r>
              <a:rPr lang="en-US"/>
              <a:t>Located anterior to the inferior region of the premotor area</a:t>
            </a:r>
          </a:p>
          <a:p>
            <a:pPr lvl="1"/>
            <a:endParaRPr lang="en-US"/>
          </a:p>
          <a:p>
            <a:pPr lvl="1"/>
            <a:r>
              <a:rPr lang="en-US"/>
              <a:t>Present in _</a:t>
            </a:r>
          </a:p>
          <a:p>
            <a:pPr lvl="1"/>
            <a:endParaRPr lang="en-US"/>
          </a:p>
          <a:p>
            <a:pPr lvl="1"/>
            <a:r>
              <a:rPr lang="en-US"/>
              <a:t>A motor speech area that _</a:t>
            </a:r>
          </a:p>
          <a:p>
            <a:pPr lvl="1"/>
            <a:endParaRPr lang="en-US"/>
          </a:p>
          <a:p>
            <a:pPr lvl="1"/>
            <a:r>
              <a:rPr lang="en-US"/>
              <a:t>Is active as one prepares to speak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Frontal Eye Field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pPr lvl="1"/>
            <a:endParaRPr lang="en-US"/>
          </a:p>
          <a:p>
            <a:pPr lvl="1"/>
            <a:r>
              <a:rPr lang="en-US"/>
              <a:t>Located anterior to the premotor cortex and superior to Broca’s area</a:t>
            </a:r>
          </a:p>
          <a:p>
            <a:pPr lvl="1"/>
            <a:endParaRPr lang="en-US"/>
          </a:p>
          <a:p>
            <a:pPr lvl="1"/>
            <a:r>
              <a:rPr lang="en-US"/>
              <a:t>Controls _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Sensory Areas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_</a:t>
            </a:r>
          </a:p>
          <a:p>
            <a:r>
              <a:rPr lang="en-US"/>
              <a:t>Somatosensory association cortex</a:t>
            </a:r>
          </a:p>
          <a:p>
            <a:r>
              <a:rPr lang="en-US"/>
              <a:t>Visual and _</a:t>
            </a:r>
          </a:p>
          <a:p>
            <a:r>
              <a:rPr lang="en-US"/>
              <a:t>Olfactory, ___________________________, and vestibular cortices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Somatosensory Cortex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4876800" cy="5105400"/>
          </a:xfrm>
        </p:spPr>
        <p:txBody>
          <a:bodyPr/>
          <a:lstStyle/>
          <a:p>
            <a:r>
              <a:rPr lang="en-US"/>
              <a:t>Located in the postcentral gyrus, this area:</a:t>
            </a:r>
          </a:p>
          <a:p>
            <a:pPr lvl="1"/>
            <a:endParaRPr lang="en-US"/>
          </a:p>
          <a:p>
            <a:pPr lvl="1"/>
            <a:r>
              <a:rPr lang="en-US"/>
              <a:t>Receives information from the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Exhibits _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524000"/>
            <a:ext cx="4065588" cy="3963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Somatosensory Association Cortex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posterior to the primary somatosensory cortex</a:t>
            </a:r>
          </a:p>
          <a:p>
            <a:r>
              <a:rPr lang="en-US"/>
              <a:t> </a:t>
            </a:r>
          </a:p>
          <a:p>
            <a:r>
              <a:rPr lang="en-US"/>
              <a:t>Forms _____________________________ understanding of the stimulus</a:t>
            </a:r>
          </a:p>
          <a:p>
            <a:endParaRPr lang="en-US"/>
          </a:p>
          <a:p>
            <a:r>
              <a:rPr lang="en-US"/>
              <a:t>Determines size, texture, and relationship of parts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Visual Areas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616575"/>
          </a:xfrm>
        </p:spPr>
        <p:txBody>
          <a:bodyPr/>
          <a:lstStyle/>
          <a:p>
            <a:r>
              <a:rPr lang="en-US"/>
              <a:t>Primary visual (striate) cortex</a:t>
            </a:r>
          </a:p>
          <a:p>
            <a:pPr lvl="1"/>
            <a:r>
              <a:rPr lang="en-US"/>
              <a:t>Seen on the _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Most of it is buried in the calcarine sulcus</a:t>
            </a:r>
          </a:p>
          <a:p>
            <a:pPr lvl="1"/>
            <a:r>
              <a:rPr lang="en-US"/>
              <a:t>Receives visual information from the retinas</a:t>
            </a:r>
          </a:p>
          <a:p>
            <a:r>
              <a:rPr lang="en-US"/>
              <a:t>Visual association area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Interprets visual stimuli (e.g., color, form, and movement)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Auditory Areas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977900"/>
            <a:ext cx="8270875" cy="553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Primary auditory cortex</a:t>
            </a:r>
          </a:p>
          <a:p>
            <a:pPr lvl="1">
              <a:lnSpc>
                <a:spcPct val="90000"/>
              </a:lnSpc>
            </a:pPr>
            <a:r>
              <a:rPr lang="en-US"/>
              <a:t>Located at the superior margin of the _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Receives information related to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Auditory association area</a:t>
            </a:r>
          </a:p>
          <a:p>
            <a:pPr lvl="1">
              <a:lnSpc>
                <a:spcPct val="90000"/>
              </a:lnSpc>
            </a:pPr>
            <a:r>
              <a:rPr lang="en-US"/>
              <a:t>Located posterior to the primary auditory cortex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____________________________________ and permits perception of sounds</a:t>
            </a:r>
          </a:p>
          <a:p>
            <a:pPr lvl="1">
              <a:lnSpc>
                <a:spcPct val="90000"/>
              </a:lnSpc>
            </a:pP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Association Areas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</a:p>
          <a:p>
            <a:endParaRPr lang="en-US"/>
          </a:p>
          <a:p>
            <a:r>
              <a:rPr lang="en-US"/>
              <a:t>Language areas</a:t>
            </a:r>
          </a:p>
          <a:p>
            <a:endParaRPr lang="en-US"/>
          </a:p>
          <a:p>
            <a:r>
              <a:rPr lang="en-US"/>
              <a:t>General (common) interpretation area</a:t>
            </a:r>
          </a:p>
          <a:p>
            <a:endParaRPr lang="en-US"/>
          </a:p>
          <a:p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Prefrontal Cortex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Located in the _</a:t>
            </a:r>
          </a:p>
          <a:p>
            <a:endParaRPr lang="en-US"/>
          </a:p>
          <a:p>
            <a:r>
              <a:rPr lang="en-US"/>
              <a:t>Involved with ________________________, cognition, recall, and _</a:t>
            </a:r>
          </a:p>
          <a:p>
            <a:r>
              <a:rPr lang="en-US"/>
              <a:t>Necessary for judgment, _______________________, persistence, and conscience</a:t>
            </a:r>
          </a:p>
          <a:p>
            <a:r>
              <a:rPr lang="en-US"/>
              <a:t>Closely linked to the __________________ system (emotional part of the brain)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Plays a role in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Recognizes and ______________________ sequences of events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Major Lobes, Gyri, and Sulci of the Cerebral Hemisphere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82700"/>
            <a:ext cx="8270875" cy="5056188"/>
          </a:xfrm>
        </p:spPr>
        <p:txBody>
          <a:bodyPr/>
          <a:lstStyle/>
          <a:p>
            <a:r>
              <a:rPr lang="en-US"/>
              <a:t>Deep sulci divide the hemispheres into five lobes:</a:t>
            </a:r>
          </a:p>
          <a:p>
            <a:pPr lvl="1"/>
            <a:r>
              <a:rPr lang="en-US"/>
              <a:t> 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  </a:t>
            </a:r>
          </a:p>
          <a:p>
            <a:pPr lvl="1"/>
            <a:r>
              <a:rPr lang="en-US"/>
              <a:t>separates the frontal and parietal lobes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Language Areas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/>
              <a:t>Located in a large area surrounding the ________________  (or language-dominant) _</a:t>
            </a:r>
          </a:p>
          <a:p>
            <a:r>
              <a:rPr lang="en-US" sz="2800"/>
              <a:t>Major parts and functions: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sounding out unfamiliar words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speech preparation and production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language comprehension and word analysis</a:t>
            </a:r>
          </a:p>
          <a:p>
            <a:pPr lvl="1"/>
            <a:r>
              <a:rPr lang="en-US" sz="2400"/>
              <a:t>Lateral and ventral temporal lobe</a:t>
            </a:r>
          </a:p>
          <a:p>
            <a:pPr lvl="2"/>
            <a:r>
              <a:rPr lang="en-US" sz="2000"/>
              <a:t>coordinate auditory and visual aspects of language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General (Common) Interpretation Area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 region including parts of the temporal, parietal, and occipital lobes</a:t>
            </a:r>
          </a:p>
          <a:p>
            <a:r>
              <a:rPr lang="en-US"/>
              <a:t>Found in one hemisphere, _</a:t>
            </a:r>
          </a:p>
          <a:p>
            <a:endParaRPr lang="en-US"/>
          </a:p>
          <a:p>
            <a:r>
              <a:rPr lang="en-US"/>
              <a:t>Integrates incoming signals _</a:t>
            </a:r>
          </a:p>
          <a:p>
            <a:endParaRPr lang="en-US"/>
          </a:p>
          <a:p>
            <a:r>
              <a:rPr lang="en-US"/>
              <a:t>Involved in processing spatial relationships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Visceral Association Area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in the _</a:t>
            </a:r>
          </a:p>
          <a:p>
            <a:endParaRPr lang="en-US"/>
          </a:p>
          <a:p>
            <a:r>
              <a:rPr lang="en-US"/>
              <a:t>Involved in conscious perception of _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Lateralization of Cortical Function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Lateralization</a:t>
            </a:r>
          </a:p>
          <a:p>
            <a:pPr lvl="1"/>
            <a:r>
              <a:rPr lang="en-US"/>
              <a:t>each hemisphere has _</a:t>
            </a:r>
          </a:p>
          <a:p>
            <a:r>
              <a:rPr lang="en-US"/>
              <a:t>Cerebral dominance</a:t>
            </a:r>
          </a:p>
          <a:p>
            <a:pPr lvl="1"/>
            <a:r>
              <a:rPr lang="en-US"/>
              <a:t>designates the hemisphere _</a:t>
            </a:r>
          </a:p>
          <a:p>
            <a:r>
              <a:rPr lang="en-US"/>
              <a:t>Left hemisphere</a:t>
            </a:r>
          </a:p>
          <a:p>
            <a:pPr lvl="1"/>
            <a:r>
              <a:rPr lang="en-US"/>
              <a:t>controls _</a:t>
            </a:r>
          </a:p>
          <a:p>
            <a:r>
              <a:rPr lang="en-US"/>
              <a:t>Right hemisphere</a:t>
            </a:r>
          </a:p>
          <a:p>
            <a:pPr lvl="1"/>
            <a:r>
              <a:rPr lang="en-US"/>
              <a:t>controls _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Consists of deep _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It is responsible for communication between: </a:t>
            </a:r>
          </a:p>
          <a:p>
            <a:pPr lvl="1"/>
            <a:r>
              <a:rPr lang="en-US"/>
              <a:t>The cerebral cortex and lower CNS center, and areas of the cerebrum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White Matter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383088" cy="5334000"/>
          </a:xfrm>
        </p:spPr>
        <p:txBody>
          <a:bodyPr/>
          <a:lstStyle/>
          <a:p>
            <a:r>
              <a:rPr lang="en-US" sz="2800"/>
              <a:t>Types include: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connect corresponding gray areas of the two hemispheres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connect different parts of the same hemisphere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enter the hemispheres from lower brain or cord centers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39772" y="2514600"/>
            <a:ext cx="4253415" cy="303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868863" cy="762000"/>
          </a:xfrm>
        </p:spPr>
        <p:txBody>
          <a:bodyPr/>
          <a:lstStyle/>
          <a:p>
            <a:r>
              <a:rPr lang="en-US"/>
              <a:t>Basal Nuclei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229600" cy="5334000"/>
          </a:xfrm>
        </p:spPr>
        <p:txBody>
          <a:bodyPr/>
          <a:lstStyle/>
          <a:p>
            <a:r>
              <a:rPr lang="en-US" sz="2800"/>
              <a:t>Masses of ________</a:t>
            </a:r>
            <a:br>
              <a:rPr lang="en-US" sz="2800"/>
            </a:br>
            <a:r>
              <a:rPr lang="en-US" sz="2800"/>
              <a:t>_________________</a:t>
            </a:r>
            <a:br>
              <a:rPr lang="en-US" sz="2800"/>
            </a:br>
            <a:r>
              <a:rPr lang="en-US" sz="2800"/>
              <a:t> found deep </a:t>
            </a:r>
            <a:br>
              <a:rPr lang="en-US" sz="2800"/>
            </a:br>
            <a:r>
              <a:rPr lang="en-US" sz="2800"/>
              <a:t>within the cortical </a:t>
            </a:r>
            <a:br>
              <a:rPr lang="en-US" sz="2800"/>
            </a:br>
            <a:r>
              <a:rPr lang="en-US" sz="2800"/>
              <a:t>white matter</a:t>
            </a:r>
          </a:p>
          <a:p>
            <a:endParaRPr lang="en-US" sz="2800"/>
          </a:p>
          <a:p>
            <a:r>
              <a:rPr lang="en-US" sz="2800"/>
              <a:t>The corpus striatum is composed of three parts</a:t>
            </a:r>
          </a:p>
          <a:p>
            <a:pPr lvl="1"/>
            <a:r>
              <a:rPr lang="en-US" sz="2400"/>
              <a:t> </a:t>
            </a:r>
          </a:p>
          <a:p>
            <a:pPr lvl="1"/>
            <a:r>
              <a:rPr lang="en-US" sz="2400"/>
              <a:t> </a:t>
            </a:r>
          </a:p>
          <a:p>
            <a:pPr lvl="2"/>
            <a:r>
              <a:rPr lang="en-US" sz="2000"/>
              <a:t>composed of the putamen and the globus pallidus</a:t>
            </a:r>
          </a:p>
          <a:p>
            <a:pPr lvl="1"/>
            <a:r>
              <a:rPr lang="en-US" sz="2400"/>
              <a:t>_______________________________ running between and through caudate and lentiform nuclei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648200" cy="3582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Functions of Basal Nuclei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are thought to be functions of basal nuclei</a:t>
            </a:r>
          </a:p>
          <a:p>
            <a:pPr lvl="1"/>
            <a:r>
              <a:rPr lang="en-US"/>
              <a:t>Influence muscular activity </a:t>
            </a:r>
          </a:p>
          <a:p>
            <a:pPr lvl="1"/>
            <a:r>
              <a:rPr lang="en-US"/>
              <a:t>Regulate _</a:t>
            </a:r>
          </a:p>
          <a:p>
            <a:pPr lvl="1"/>
            <a:r>
              <a:rPr lang="en-US"/>
              <a:t>Regulate intensity of slow or stereotyped movements</a:t>
            </a:r>
          </a:p>
          <a:p>
            <a:pPr lvl="1"/>
            <a:r>
              <a:rPr lang="en-US"/>
              <a:t>_____________________________________ and unnecessary movement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3895725" cy="762000"/>
          </a:xfrm>
        </p:spPr>
        <p:txBody>
          <a:bodyPr/>
          <a:lstStyle/>
          <a:p>
            <a:r>
              <a:rPr lang="en-US" dirty="0"/>
              <a:t>Diencephalon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7705725" cy="5334000"/>
          </a:xfrm>
        </p:spPr>
        <p:txBody>
          <a:bodyPr/>
          <a:lstStyle/>
          <a:p>
            <a:r>
              <a:rPr lang="en-US" dirty="0"/>
              <a:t>Central core </a:t>
            </a:r>
            <a:br>
              <a:rPr lang="en-US" dirty="0"/>
            </a:br>
            <a:r>
              <a:rPr lang="en-US" dirty="0"/>
              <a:t>of the forebrain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Consists of three paired structures – </a:t>
            </a:r>
          </a:p>
          <a:p>
            <a:pPr lvl="1"/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Encloses the _</a:t>
            </a:r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1944" y="0"/>
            <a:ext cx="5022056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Thalamus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Paired, egg-shaped masses that form the superolateral walls of the third ventricle</a:t>
            </a:r>
          </a:p>
          <a:p>
            <a:endParaRPr lang="en-US"/>
          </a:p>
          <a:p>
            <a:r>
              <a:rPr lang="en-US"/>
              <a:t>Contains four groups of nuclei </a:t>
            </a:r>
          </a:p>
          <a:p>
            <a:pPr lvl="1"/>
            <a:r>
              <a:rPr lang="en-US"/>
              <a:t>anterior, ventral, dorsal, and posterior</a:t>
            </a:r>
          </a:p>
          <a:p>
            <a:endParaRPr lang="en-US"/>
          </a:p>
          <a:p>
            <a:r>
              <a:rPr lang="en-US"/>
              <a:t>Nuclei _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Lobes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8394700" cy="4729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Thalamic Function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___________________________________ and synapse in the thalamus</a:t>
            </a:r>
          </a:p>
          <a:p>
            <a:r>
              <a:rPr lang="en-US"/>
              <a:t>Impulses of similar function are sorted out, _________________________, and ______________________ as a group</a:t>
            </a:r>
          </a:p>
          <a:p>
            <a:r>
              <a:rPr lang="en-US"/>
              <a:t>All inputs ascending to the cerebral cortex pass through the thalamus</a:t>
            </a:r>
          </a:p>
          <a:p>
            <a:r>
              <a:rPr lang="en-US"/>
              <a:t>Mediates sensation, motor activities, cortical arousal, learning, and memory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Hypothalamus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/>
              <a:t>Located below the thalamus, it caps the brainstem and forms the inferolateral walls of the third ventricle</a:t>
            </a:r>
          </a:p>
          <a:p>
            <a:r>
              <a:rPr lang="en-US" sz="2800"/>
              <a:t> </a:t>
            </a:r>
          </a:p>
          <a:p>
            <a:pPr lvl="1"/>
            <a:r>
              <a:rPr lang="en-US" sz="2400"/>
              <a:t>Small, paired nuclei bulging anteriorly from the hypothalamus</a:t>
            </a:r>
          </a:p>
          <a:p>
            <a:pPr lvl="1"/>
            <a:r>
              <a:rPr lang="en-US" sz="2400"/>
              <a:t>_________________________________ for olfactory pathways</a:t>
            </a:r>
          </a:p>
          <a:p>
            <a:r>
              <a:rPr lang="en-US" sz="2800"/>
              <a:t>Infundibulum </a:t>
            </a:r>
          </a:p>
          <a:p>
            <a:pPr lvl="1"/>
            <a:r>
              <a:rPr lang="en-US" sz="2400"/>
              <a:t>stalk of the hypothalamus; _</a:t>
            </a:r>
          </a:p>
          <a:p>
            <a:pPr lvl="1"/>
            <a:r>
              <a:rPr lang="en-US" sz="2400"/>
              <a:t>Main _____________________________________ of the body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Hypothalamic Function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Regulates _ </a:t>
            </a:r>
          </a:p>
          <a:p>
            <a:r>
              <a:rPr lang="en-US"/>
              <a:t>rate and force of _</a:t>
            </a:r>
          </a:p>
          <a:p>
            <a:r>
              <a:rPr lang="en-US"/>
              <a:t>______________________________ motility</a:t>
            </a:r>
          </a:p>
          <a:p>
            <a:r>
              <a:rPr lang="en-US"/>
              <a:t>rate and depth of _</a:t>
            </a:r>
          </a:p>
          <a:p>
            <a:pPr lvl="1"/>
            <a:r>
              <a:rPr lang="en-US"/>
              <a:t>many other visceral activities</a:t>
            </a:r>
          </a:p>
          <a:p>
            <a:r>
              <a:rPr lang="en-US"/>
              <a:t>Perception of _</a:t>
            </a:r>
          </a:p>
          <a:p>
            <a:r>
              <a:rPr lang="en-US"/>
              <a:t>Maintains normal body _</a:t>
            </a:r>
          </a:p>
          <a:p>
            <a:r>
              <a:rPr lang="en-US"/>
              <a:t>Regulates feelings of hunger and _</a:t>
            </a:r>
          </a:p>
          <a:p>
            <a:r>
              <a:rPr lang="en-US"/>
              <a:t>Regulates sleep and the _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Endocrine Functions of the Hypothalamus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____________________________________ control secretion of hormones by the anterior pituitary</a:t>
            </a:r>
          </a:p>
          <a:p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Epithalamus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Most _______________________ of the diencephalon; forms roof of the third ventricle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extends from the posterior border and secretes _</a:t>
            </a:r>
          </a:p>
          <a:p>
            <a:pPr lvl="1"/>
            <a:endParaRPr lang="en-US"/>
          </a:p>
          <a:p>
            <a:pPr lvl="2"/>
            <a:r>
              <a:rPr lang="en-US"/>
              <a:t>a hormone involved with sleep regulation, sleep-wake cycles, and mood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a structure that _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Brain Stem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Consists of three regions </a:t>
            </a:r>
          </a:p>
          <a:p>
            <a:pPr lvl="1"/>
            <a:r>
              <a:rPr lang="en-US"/>
              <a:t> </a:t>
            </a:r>
          </a:p>
          <a:p>
            <a:r>
              <a:rPr lang="en-US"/>
              <a:t>Similar to spinal cord </a:t>
            </a:r>
          </a:p>
          <a:p>
            <a:pPr lvl="1"/>
            <a:r>
              <a:rPr lang="en-US"/>
              <a:t>but contains _</a:t>
            </a:r>
          </a:p>
          <a:p>
            <a:r>
              <a:rPr lang="en-US"/>
              <a:t>Controls ___________________________ behaviors necessary for survival</a:t>
            </a:r>
          </a:p>
          <a:p>
            <a:r>
              <a:rPr lang="en-US"/>
              <a:t>Provides the pathway for tracts between higher and lower brain centers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Midbrain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763000" cy="5453063"/>
          </a:xfrm>
        </p:spPr>
        <p:txBody>
          <a:bodyPr/>
          <a:lstStyle/>
          <a:p>
            <a:r>
              <a:rPr lang="en-US"/>
              <a:t>Located between the diencephalon and the pons</a:t>
            </a:r>
          </a:p>
          <a:p>
            <a:endParaRPr lang="en-US"/>
          </a:p>
          <a:p>
            <a:r>
              <a:rPr lang="en-US"/>
              <a:t>Midbrain structures include: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two bulging structures that contain descending pyramidal motor tracts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hollow tube that connects the _</a:t>
            </a:r>
          </a:p>
          <a:p>
            <a:pPr lvl="1"/>
            <a:r>
              <a:rPr lang="en-US"/>
              <a:t>Various nuclei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________________________________ region between the midbrain and the medulla oblongata</a:t>
            </a:r>
          </a:p>
          <a:p>
            <a:r>
              <a:rPr lang="en-US"/>
              <a:t>Fibers of the pons:</a:t>
            </a:r>
          </a:p>
          <a:p>
            <a:pPr lvl="1"/>
            <a:r>
              <a:rPr lang="en-US"/>
              <a:t>Connect higher brain centers and the spinal cord</a:t>
            </a:r>
          </a:p>
          <a:p>
            <a:pPr lvl="1"/>
            <a:r>
              <a:rPr lang="en-US"/>
              <a:t>_____________________________________ between the motor cortex and the cerebellum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Pons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Origin of cranial nerves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</a:t>
            </a:r>
          </a:p>
          <a:p>
            <a:pPr lvl="1"/>
            <a:r>
              <a:rPr lang="en-US"/>
              <a:t> 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Major Lobes, Gyri, and Sulci of the Cerebral Hemisphere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8450" y="1270000"/>
            <a:ext cx="8270875" cy="5056188"/>
          </a:xfrm>
        </p:spPr>
        <p:txBody>
          <a:bodyPr/>
          <a:lstStyle/>
          <a:p>
            <a:r>
              <a:rPr lang="en-US"/>
              <a:t>  </a:t>
            </a:r>
          </a:p>
          <a:p>
            <a:pPr lvl="1"/>
            <a:r>
              <a:rPr lang="en-US"/>
              <a:t>separates the parietal and occipital lobes</a:t>
            </a:r>
          </a:p>
          <a:p>
            <a:r>
              <a:rPr lang="en-US"/>
              <a:t> </a:t>
            </a:r>
          </a:p>
          <a:p>
            <a:pPr lvl="1"/>
            <a:r>
              <a:rPr lang="en-US"/>
              <a:t>separates the parietal and temporal lobes</a:t>
            </a:r>
          </a:p>
          <a:p>
            <a:endParaRPr lang="en-US"/>
          </a:p>
          <a:p>
            <a:r>
              <a:rPr lang="en-US"/>
              <a:t>The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 Oblongata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Most _______________________ part of the brain stem</a:t>
            </a:r>
          </a:p>
          <a:p>
            <a:pPr>
              <a:lnSpc>
                <a:spcPct val="90000"/>
              </a:lnSpc>
            </a:pPr>
            <a:r>
              <a:rPr lang="en-US"/>
              <a:t>Contains a ___________________________ of the fourth ventricle</a:t>
            </a:r>
          </a:p>
          <a:p>
            <a:pPr>
              <a:lnSpc>
                <a:spcPct val="90000"/>
              </a:lnSpc>
            </a:pPr>
            <a:r>
              <a:rPr lang="en-US"/>
              <a:t> </a:t>
            </a:r>
          </a:p>
          <a:p>
            <a:pPr lvl="1">
              <a:lnSpc>
                <a:spcPct val="90000"/>
              </a:lnSpc>
            </a:pPr>
            <a:r>
              <a:rPr lang="en-US"/>
              <a:t>two longitudinal ridges formed by _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___________________________ of the pyramids</a:t>
            </a:r>
          </a:p>
          <a:p>
            <a:pPr lvl="1">
              <a:lnSpc>
                <a:spcPct val="90000"/>
              </a:lnSpc>
            </a:pPr>
            <a:r>
              <a:rPr lang="en-US"/>
              <a:t>____________________________ points of the corticospinal tracts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Cerebellum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Located _</a:t>
            </a:r>
          </a:p>
          <a:p>
            <a:r>
              <a:rPr lang="en-US"/>
              <a:t>Protrudes under the occipital lobes of the cerebrum</a:t>
            </a:r>
          </a:p>
          <a:p>
            <a:r>
              <a:rPr lang="en-US"/>
              <a:t>Makes up 11% of the brain’s mass</a:t>
            </a:r>
          </a:p>
          <a:p>
            <a:r>
              <a:rPr lang="en-US"/>
              <a:t>Provides ____________________________ and appropriate patterns of skeletal muscle contraction</a:t>
            </a:r>
          </a:p>
          <a:p>
            <a:r>
              <a:rPr lang="en-US"/>
              <a:t>Cerebellar activity occurs _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Cerebellar Cognitive Function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Plays a role in _</a:t>
            </a:r>
          </a:p>
          <a:p>
            <a:endParaRPr lang="en-US"/>
          </a:p>
          <a:p>
            <a:r>
              <a:rPr lang="en-US"/>
              <a:t>Recognizes and ___________________________ sequences of events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Encompasses perception of _____________ __________________________________, and capabilities associated with higher mental processing</a:t>
            </a:r>
          </a:p>
          <a:p>
            <a:r>
              <a:rPr lang="en-US"/>
              <a:t>Involves simultaneous activity of large areas of the cerebral cortex</a:t>
            </a:r>
          </a:p>
          <a:p>
            <a:r>
              <a:rPr lang="en-US"/>
              <a:t>Is superimposed on other types of neural activity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Consciousness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Is holistic and _</a:t>
            </a:r>
          </a:p>
          <a:p>
            <a:endParaRPr lang="en-US"/>
          </a:p>
          <a:p>
            <a:r>
              <a:rPr lang="en-US"/>
              <a:t>Clinical consciousness is defined on a continuum that grades levels of behavior </a:t>
            </a:r>
          </a:p>
          <a:p>
            <a:pPr lvl="1"/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Cerebrospinal Fluid (CSF)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Prevents the brain from _</a:t>
            </a:r>
          </a:p>
          <a:p>
            <a:endParaRPr lang="en-US"/>
          </a:p>
          <a:p>
            <a:r>
              <a:rPr lang="en-US"/>
              <a:t>Protects the CNS from _</a:t>
            </a:r>
          </a:p>
          <a:p>
            <a:endParaRPr lang="en-US"/>
          </a:p>
          <a:p>
            <a:r>
              <a:rPr lang="en-US"/>
              <a:t>_______________________________ the brain and carries chemical signals throughout it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4038600" cy="685800"/>
          </a:xfrm>
        </p:spPr>
        <p:txBody>
          <a:bodyPr>
            <a:normAutofit fontScale="90000"/>
          </a:bodyPr>
          <a:lstStyle/>
          <a:p>
            <a:r>
              <a:rPr lang="en-US"/>
              <a:t>Choroid Plexuses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153400" cy="5486400"/>
          </a:xfrm>
        </p:spPr>
        <p:txBody>
          <a:bodyPr/>
          <a:lstStyle/>
          <a:p>
            <a:endParaRPr lang="en-US"/>
          </a:p>
          <a:p>
            <a:r>
              <a:rPr lang="en-US"/>
              <a:t>Clusters of </a:t>
            </a:r>
            <a:br>
              <a:rPr lang="en-US"/>
            </a:br>
            <a:r>
              <a:rPr lang="en-US"/>
              <a:t>_________________ </a:t>
            </a:r>
            <a:br>
              <a:rPr lang="en-US"/>
            </a:br>
            <a:r>
              <a:rPr lang="en-US"/>
              <a:t>that form tissue fluid </a:t>
            </a:r>
            <a:br>
              <a:rPr lang="en-US"/>
            </a:br>
            <a:r>
              <a:rPr lang="en-US"/>
              <a:t>filters, which hang </a:t>
            </a:r>
            <a:br>
              <a:rPr lang="en-US"/>
            </a:br>
            <a:r>
              <a:rPr lang="en-US"/>
              <a:t>from the roof of </a:t>
            </a:r>
            <a:br>
              <a:rPr lang="en-US"/>
            </a:br>
            <a:r>
              <a:rPr lang="en-US"/>
              <a:t>each ventricle</a:t>
            </a:r>
          </a:p>
          <a:p>
            <a:endParaRPr lang="en-US"/>
          </a:p>
          <a:p>
            <a:r>
              <a:rPr lang="en-US"/>
              <a:t>Help _</a:t>
            </a:r>
          </a:p>
        </p:txBody>
      </p:sp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30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Protective mechanism that helps maintain a stable environment for the brain</a:t>
            </a:r>
          </a:p>
          <a:p>
            <a:r>
              <a:rPr lang="en-US"/>
              <a:t>Bloodborne substances are separated from neurons by:</a:t>
            </a:r>
          </a:p>
          <a:p>
            <a:pPr lvl="1"/>
            <a:r>
              <a:rPr lang="en-US"/>
              <a:t>Continuous _</a:t>
            </a:r>
          </a:p>
          <a:p>
            <a:pPr lvl="1"/>
            <a:r>
              <a:rPr lang="en-US"/>
              <a:t>Relatively thick _</a:t>
            </a:r>
          </a:p>
          <a:p>
            <a:pPr lvl="1"/>
            <a:r>
              <a:rPr lang="en-US"/>
              <a:t>Bulbous feet of _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Blood-Brain Barrier: Functions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/>
              <a:t>Selective barrier that allows _______________________ to pass freely</a:t>
            </a:r>
          </a:p>
          <a:p>
            <a:pPr>
              <a:lnSpc>
                <a:spcPct val="90000"/>
              </a:lnSpc>
            </a:pPr>
            <a:r>
              <a:rPr lang="en-US"/>
              <a:t>Is ineffective against substances that can diffuse through plasma membranes</a:t>
            </a:r>
          </a:p>
          <a:p>
            <a:pPr>
              <a:lnSpc>
                <a:spcPct val="90000"/>
              </a:lnSpc>
            </a:pPr>
            <a:r>
              <a:rPr lang="en-US"/>
              <a:t>Absent in some areas __________________________________ allowing these areas to monitor the chemical composition of the blood</a:t>
            </a:r>
          </a:p>
          <a:p>
            <a:pPr>
              <a:lnSpc>
                <a:spcPct val="90000"/>
              </a:lnSpc>
            </a:pPr>
            <a:r>
              <a:rPr lang="en-US"/>
              <a:t>_____________________ increases the ability of chemicals to pass through the blood-brain barrier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Cortex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/>
              <a:t>The cortex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superficial gray matter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accounts for 40% of the mass of the brain</a:t>
            </a:r>
          </a:p>
          <a:p>
            <a:pPr>
              <a:lnSpc>
                <a:spcPct val="90000"/>
              </a:lnSpc>
            </a:pPr>
            <a:r>
              <a:rPr lang="en-US" sz="2800"/>
              <a:t>It enables  </a:t>
            </a:r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Each hemisphere acts _____________________________ (controls the opposite side of the body)</a:t>
            </a:r>
          </a:p>
          <a:p>
            <a:pPr>
              <a:lnSpc>
                <a:spcPct val="90000"/>
              </a:lnSpc>
            </a:pPr>
            <a:r>
              <a:rPr lang="en-US" sz="2800"/>
              <a:t>Hemispheres are not equal in function</a:t>
            </a:r>
          </a:p>
          <a:p>
            <a:pPr>
              <a:lnSpc>
                <a:spcPct val="90000"/>
              </a:lnSpc>
            </a:pPr>
            <a:r>
              <a:rPr lang="en-US" sz="2800"/>
              <a:t>No functional area acts alone; conscious behavior involves the entire cortex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Functional Areas of the Cerebral Cortex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three types of functional areas are:</a:t>
            </a:r>
          </a:p>
          <a:p>
            <a:pPr lvl="1"/>
            <a:r>
              <a:rPr lang="en-US"/>
              <a:t>  </a:t>
            </a:r>
          </a:p>
          <a:p>
            <a:pPr lvl="2"/>
            <a:r>
              <a:rPr lang="en-US"/>
              <a:t>control voluntary movement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conscious awareness of sensation</a:t>
            </a:r>
          </a:p>
          <a:p>
            <a:pPr lvl="1"/>
            <a:r>
              <a:rPr lang="en-US"/>
              <a:t> </a:t>
            </a:r>
          </a:p>
          <a:p>
            <a:pPr lvl="2"/>
            <a:r>
              <a:rPr lang="en-US"/>
              <a:t>integrate diverse information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Cerebral Cortex: Motor Areas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Primary _</a:t>
            </a:r>
          </a:p>
          <a:p>
            <a:r>
              <a:rPr lang="en-US"/>
              <a:t>Premotor cortex</a:t>
            </a:r>
          </a:p>
          <a:p>
            <a:r>
              <a:rPr lang="en-US"/>
              <a:t> </a:t>
            </a:r>
          </a:p>
          <a:p>
            <a:r>
              <a:rPr lang="en-US"/>
              <a:t>Frontal eye field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Primary Motor Cortex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490855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Located in the _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Pyramidal cells whose axons make up the _ 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/>
              <a:t>Allows conscious control of precise, skilled, voluntary movements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11750" y="1219200"/>
            <a:ext cx="403225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Premotor Cortex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Located _</a:t>
            </a:r>
          </a:p>
          <a:p>
            <a:endParaRPr lang="en-US"/>
          </a:p>
          <a:p>
            <a:r>
              <a:rPr lang="en-US"/>
              <a:t>Controls _</a:t>
            </a:r>
          </a:p>
          <a:p>
            <a:endParaRPr lang="en-US"/>
          </a:p>
          <a:p>
            <a:r>
              <a:rPr lang="en-US"/>
              <a:t>Coordinates simultaneous or sequential actions  </a:t>
            </a:r>
          </a:p>
          <a:p>
            <a:endParaRPr lang="en-US"/>
          </a:p>
          <a:p>
            <a:r>
              <a:rPr lang="en-US"/>
              <a:t>Involved in the planning of movements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1244</Words>
  <Application>Microsoft Office PowerPoint</Application>
  <PresentationFormat>On-screen Show (4:3)</PresentationFormat>
  <Paragraphs>321</Paragraphs>
  <Slides>48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Cerebral Hemispheres</vt:lpstr>
      <vt:lpstr>Major Lobes, Gyri, and Sulci of the Cerebral Hemisphere</vt:lpstr>
      <vt:lpstr>Brain Lobes</vt:lpstr>
      <vt:lpstr>Major Lobes, Gyri, and Sulci of the Cerebral Hemisphere</vt:lpstr>
      <vt:lpstr>Cerebral Cortex</vt:lpstr>
      <vt:lpstr>Functional Areas of the Cerebral Cortex</vt:lpstr>
      <vt:lpstr>Cerebral Cortex: Motor Areas</vt:lpstr>
      <vt:lpstr>Primary Motor Cortex</vt:lpstr>
      <vt:lpstr>Premotor Cortex</vt:lpstr>
      <vt:lpstr>Broca’s Area</vt:lpstr>
      <vt:lpstr>Frontal Eye Field</vt:lpstr>
      <vt:lpstr>Sensory Areas</vt:lpstr>
      <vt:lpstr>PrImary Somatosensory Cortex</vt:lpstr>
      <vt:lpstr>Somatosensory Association Cortex</vt:lpstr>
      <vt:lpstr>Visual Areas</vt:lpstr>
      <vt:lpstr>Auditory Areas</vt:lpstr>
      <vt:lpstr>Association Areas</vt:lpstr>
      <vt:lpstr>Prefrontal Cortex</vt:lpstr>
      <vt:lpstr>Cerebellar Cognitive Function</vt:lpstr>
      <vt:lpstr>Language Areas</vt:lpstr>
      <vt:lpstr>General (Common) Interpretation Area</vt:lpstr>
      <vt:lpstr>Visceral Association Area</vt:lpstr>
      <vt:lpstr>Lateralization of Cortical Function</vt:lpstr>
      <vt:lpstr>Cerebral White Matter</vt:lpstr>
      <vt:lpstr>Cerebral White Matter</vt:lpstr>
      <vt:lpstr>Basal Nuclei</vt:lpstr>
      <vt:lpstr>Functions of Basal Nuclei</vt:lpstr>
      <vt:lpstr>Diencephalon</vt:lpstr>
      <vt:lpstr>Thalamus</vt:lpstr>
      <vt:lpstr>Thalamic Function</vt:lpstr>
      <vt:lpstr>Hypothalamus</vt:lpstr>
      <vt:lpstr>Hypothalamic Function</vt:lpstr>
      <vt:lpstr>Endocrine Functions of the Hypothalamus</vt:lpstr>
      <vt:lpstr>Epithalamus</vt:lpstr>
      <vt:lpstr>Chapter 12</vt:lpstr>
      <vt:lpstr>Brain Stem</vt:lpstr>
      <vt:lpstr>Midbrain</vt:lpstr>
      <vt:lpstr>Pons</vt:lpstr>
      <vt:lpstr>Pons</vt:lpstr>
      <vt:lpstr>Medulla Oblongata</vt:lpstr>
      <vt:lpstr>The Cerebellum</vt:lpstr>
      <vt:lpstr>Cerebellar Cognitive Function</vt:lpstr>
      <vt:lpstr>Consciousness</vt:lpstr>
      <vt:lpstr>Consciousness</vt:lpstr>
      <vt:lpstr>Cerebrospinal Fluid (CSF)</vt:lpstr>
      <vt:lpstr>Choroid Plexuses</vt:lpstr>
      <vt:lpstr>Blood-Brain Barrier</vt:lpstr>
      <vt:lpstr>Blood-Brain Barrier: Functions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Hemispheres</dc:title>
  <dc:creator>bawargo</dc:creator>
  <cp:lastModifiedBy>Wargo, Betsy</cp:lastModifiedBy>
  <cp:revision>3</cp:revision>
  <dcterms:created xsi:type="dcterms:W3CDTF">2008-08-28T17:57:46Z</dcterms:created>
  <dcterms:modified xsi:type="dcterms:W3CDTF">2009-10-27T16:07:57Z</dcterms:modified>
</cp:coreProperties>
</file>