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DF13-7D06-4A65-A2DC-C74A67DAEA7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99657-903C-4230-A01B-B52B1E38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3AFD-08A2-4766-BF2B-2B1F6B45EDFD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5CA6-17C1-4941-A34E-5F316B4C0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B5CA6-17C1-4941-A34E-5F316B4C0F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 Matieral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15444-0E0B-40A2-BCCC-263E7F1FFBED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3722-44C2-431C-9D06-22C3ABEDE0F1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7742-349C-4C69-9D26-CF73432B3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of the Brain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brain is protected by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Harmful substances are shielded from the brain by the _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Protective mechanism that helps maintain a stable environment for the brain</a:t>
            </a:r>
          </a:p>
          <a:p>
            <a:r>
              <a:rPr lang="en-US"/>
              <a:t>Bloodborne substances are separated from neurons by:</a:t>
            </a:r>
          </a:p>
          <a:p>
            <a:pPr lvl="1"/>
            <a:r>
              <a:rPr lang="en-US"/>
              <a:t>Continuous _</a:t>
            </a:r>
          </a:p>
          <a:p>
            <a:pPr lvl="1"/>
            <a:r>
              <a:rPr lang="en-US"/>
              <a:t>Relatively thick _</a:t>
            </a:r>
          </a:p>
          <a:p>
            <a:pPr lvl="1"/>
            <a:r>
              <a:rPr lang="en-US"/>
              <a:t>Bulbous feet of 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Barrier: Functions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Selective barrier that allows _______________________ to pass freely</a:t>
            </a:r>
          </a:p>
          <a:p>
            <a:pPr>
              <a:lnSpc>
                <a:spcPct val="90000"/>
              </a:lnSpc>
            </a:pPr>
            <a:r>
              <a:rPr lang="en-US"/>
              <a:t>Is ineffective against substances that can diffuse through plasma membranes</a:t>
            </a:r>
          </a:p>
          <a:p>
            <a:pPr>
              <a:lnSpc>
                <a:spcPct val="90000"/>
              </a:lnSpc>
            </a:pPr>
            <a:r>
              <a:rPr lang="en-US"/>
              <a:t>Absent in some areas __________________________________ allowing these areas to monitor the chemical composition of the blood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 increases the ability of chemicals to pass through the blood-brain barrier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CNS tissue is enclosed within the vertebral column from the _</a:t>
            </a:r>
          </a:p>
          <a:p>
            <a:r>
              <a:rPr lang="en-US"/>
              <a:t>Provides two-way communication to and from the brain</a:t>
            </a:r>
          </a:p>
          <a:p>
            <a:r>
              <a:rPr lang="en-US"/>
              <a:t>Protected by _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space between the vertebrae and the dural mater filled with 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019800" cy="5486400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terminal portion of the spinal cord</a:t>
            </a:r>
          </a:p>
          <a:p>
            <a:r>
              <a:rPr lang="en-US"/>
              <a:t>  </a:t>
            </a:r>
          </a:p>
          <a:p>
            <a:pPr lvl="1"/>
            <a:r>
              <a:rPr lang="en-US"/>
              <a:t>fibrous extension of the pia mater; anchors the spinal cord to the coccyx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delicate shelves of pia mater; attach the spinal cord to the vertebrae</a:t>
            </a: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Spinal nerves</a:t>
            </a:r>
          </a:p>
          <a:p>
            <a:pPr lvl="1"/>
            <a:r>
              <a:rPr lang="en-US"/>
              <a:t>_________________ attach to the cord by paired roots</a:t>
            </a:r>
          </a:p>
          <a:p>
            <a:r>
              <a:rPr lang="en-US"/>
              <a:t>Cervical and lumbar _</a:t>
            </a:r>
          </a:p>
          <a:p>
            <a:pPr lvl="1"/>
            <a:r>
              <a:rPr lang="en-US"/>
              <a:t>sites where nerves _</a:t>
            </a:r>
          </a:p>
          <a:p>
            <a:endParaRPr lang="en-US"/>
          </a:p>
          <a:p>
            <a:r>
              <a:rPr lang="en-US"/>
              <a:t>  </a:t>
            </a:r>
          </a:p>
          <a:p>
            <a:pPr lvl="1"/>
            <a:r>
              <a:rPr lang="en-US"/>
              <a:t>collection of nerve roots at the inferior end of the vertebral canal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Cross-Sectional Anatomy of the Spinal Cord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458200" cy="5056188"/>
          </a:xfrm>
        </p:spPr>
        <p:txBody>
          <a:bodyPr/>
          <a:lstStyle/>
          <a:p>
            <a:r>
              <a:rPr lang="en-US"/>
              <a:t>__________________________ – separates anterior funiculi</a:t>
            </a:r>
          </a:p>
          <a:p>
            <a:r>
              <a:rPr lang="en-US"/>
              <a:t>__________________________ – divides posterior funiculi</a:t>
            </a: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300913" cy="338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 and Spinal Roots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Gray matter consists of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neuroglia</a:t>
            </a:r>
          </a:p>
          <a:p>
            <a:pPr>
              <a:lnSpc>
                <a:spcPct val="90000"/>
              </a:lnSpc>
            </a:pPr>
            <a:r>
              <a:rPr lang="en-US" sz="2800"/>
              <a:t>Gray _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connects masses of gray matter; encloses central canal</a:t>
            </a:r>
          </a:p>
          <a:p>
            <a:pPr>
              <a:lnSpc>
                <a:spcPct val="90000"/>
              </a:lnSpc>
            </a:pPr>
            <a:r>
              <a:rPr lang="en-US" sz="2800"/>
              <a:t>Posterior (dorsal) horns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 </a:t>
            </a:r>
          </a:p>
          <a:p>
            <a:pPr>
              <a:lnSpc>
                <a:spcPct val="90000"/>
              </a:lnSpc>
            </a:pPr>
            <a:r>
              <a:rPr lang="en-US" sz="2800"/>
              <a:t>Anterior (ventral) horns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interneurons and _</a:t>
            </a:r>
          </a:p>
          <a:p>
            <a:pPr>
              <a:lnSpc>
                <a:spcPct val="90000"/>
              </a:lnSpc>
            </a:pPr>
            <a:r>
              <a:rPr lang="en-US" sz="2800"/>
              <a:t>Lateral horns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contain 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 and Spinal Roots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0025"/>
            <a:ext cx="9144000" cy="538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Matter: Organization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Dorsal half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  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Dorsal and ventral roots _________________________ to form _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in the Spinal Cord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Fibers run in three directions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Divided into three funiculi _ </a:t>
            </a:r>
          </a:p>
          <a:p>
            <a:pPr lvl="1">
              <a:lnSpc>
                <a:spcPct val="90000"/>
              </a:lnSpc>
            </a:pPr>
            <a:r>
              <a:rPr lang="en-US"/>
              <a:t>posterior, lateral, and anterior</a:t>
            </a:r>
          </a:p>
          <a:p>
            <a:pPr>
              <a:lnSpc>
                <a:spcPct val="90000"/>
              </a:lnSpc>
            </a:pPr>
            <a:r>
              <a:rPr lang="en-US"/>
              <a:t>Each funiculus contains several fiber tracks</a:t>
            </a:r>
          </a:p>
          <a:p>
            <a:pPr lvl="1">
              <a:lnSpc>
                <a:spcPct val="90000"/>
              </a:lnSpc>
            </a:pPr>
            <a:r>
              <a:rPr lang="en-US"/>
              <a:t>Fiber tract names reveal their _</a:t>
            </a:r>
          </a:p>
          <a:p>
            <a:pPr lvl="1">
              <a:lnSpc>
                <a:spcPct val="90000"/>
              </a:lnSpc>
            </a:pPr>
            <a:r>
              <a:rPr lang="en-US"/>
              <a:t>Fiber tracts are composed of axons with similar functions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Three connective tissue membranes lie external to the CNS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Functions of the meninges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_____________________________________ and enclose venous sinuses</a:t>
            </a:r>
          </a:p>
          <a:p>
            <a:pPr lvl="1"/>
            <a:r>
              <a:rPr lang="en-US"/>
              <a:t>Contain cerebrospinal fluid (CSF)</a:t>
            </a:r>
          </a:p>
          <a:p>
            <a:pPr lvl="1"/>
            <a:r>
              <a:rPr lang="en-US"/>
              <a:t>Form ___________________________ within the skull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White Matter: Pathway Generalizations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Pathways _</a:t>
            </a:r>
          </a:p>
          <a:p>
            <a:endParaRPr lang="en-US"/>
          </a:p>
          <a:p>
            <a:r>
              <a:rPr lang="en-US"/>
              <a:t>Most consist of two or three neurons</a:t>
            </a:r>
          </a:p>
          <a:p>
            <a:endParaRPr lang="en-US"/>
          </a:p>
          <a:p>
            <a:r>
              <a:rPr lang="en-US"/>
              <a:t>Pathways are _</a:t>
            </a:r>
          </a:p>
          <a:p>
            <a:pPr lvl="1"/>
            <a:r>
              <a:rPr lang="en-US"/>
              <a:t>one on each side of the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Ascending Pathways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central processes of fist-order neurons branch diffusely _</a:t>
            </a:r>
          </a:p>
          <a:p>
            <a:r>
              <a:rPr lang="en-US"/>
              <a:t>Some branches take part in spinal cord reflexes</a:t>
            </a:r>
          </a:p>
          <a:p>
            <a:r>
              <a:rPr lang="en-US"/>
              <a:t>Others synapse with second-order neurons in the _</a:t>
            </a:r>
          </a:p>
          <a:p>
            <a:endParaRPr lang="en-US"/>
          </a:p>
          <a:p>
            <a:r>
              <a:rPr lang="en-US"/>
              <a:t>Fibers from touch and pressure receptors form collateral synapses with 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Ascending Pathways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nonspecific and specific ascending pathways _</a:t>
            </a:r>
          </a:p>
          <a:p>
            <a:pPr lvl="1"/>
            <a:endParaRPr lang="en-US"/>
          </a:p>
          <a:p>
            <a:pPr lvl="1"/>
            <a:r>
              <a:rPr lang="en-US"/>
              <a:t>These pathways are responsible for _</a:t>
            </a:r>
          </a:p>
          <a:p>
            <a:endParaRPr lang="en-US"/>
          </a:p>
          <a:p>
            <a:r>
              <a:rPr lang="en-US"/>
              <a:t>The spinocerebellar tracts send impulses to the ___________________________ and do not contribute to 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Nonspecific Ascending Pathway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410200" cy="5486400"/>
          </a:xfrm>
        </p:spPr>
        <p:txBody>
          <a:bodyPr/>
          <a:lstStyle/>
          <a:p>
            <a:r>
              <a:rPr lang="en-US"/>
              <a:t>Nonspecific pathway for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endParaRPr lang="en-US"/>
          </a:p>
          <a:p>
            <a:r>
              <a:rPr lang="en-US"/>
              <a:t>within the ____________________ tract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195387"/>
            <a:ext cx="2838450" cy="566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en-US" sz="3200"/>
              <a:t>Specific and Posterior Spinocerebellar Tracts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5413"/>
            <a:ext cx="5486400" cy="5233987"/>
          </a:xfrm>
        </p:spPr>
        <p:txBody>
          <a:bodyPr/>
          <a:lstStyle/>
          <a:p>
            <a:r>
              <a:rPr lang="en-US"/>
              <a:t>Specific ascending pathways within the </a:t>
            </a:r>
          </a:p>
          <a:p>
            <a:pPr lvl="1"/>
            <a:r>
              <a:rPr lang="en-US"/>
              <a:t>fasciculus gracilis</a:t>
            </a:r>
          </a:p>
          <a:p>
            <a:pPr lvl="1"/>
            <a:r>
              <a:rPr lang="en-US"/>
              <a:t>fasciculus cuneatus tracts, and their continuation in the </a:t>
            </a:r>
          </a:p>
          <a:p>
            <a:pPr lvl="1"/>
            <a:r>
              <a:rPr lang="en-US"/>
              <a:t>medial lemniscal tracts </a:t>
            </a:r>
          </a:p>
          <a:p>
            <a:endParaRPr lang="en-US"/>
          </a:p>
          <a:p>
            <a:r>
              <a:rPr lang="en-US"/>
              <a:t>The _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738" y="228600"/>
            <a:ext cx="362426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Descending (Motor) Pathways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Descending tracts deliver ___________________________ impulses from the brain to the spinal cord, and are divided into two groups</a:t>
            </a:r>
          </a:p>
          <a:p>
            <a:pPr lvl="1"/>
            <a:r>
              <a:rPr lang="en-US"/>
              <a:t>_______________________ pathways equivalent to the _</a:t>
            </a:r>
          </a:p>
          <a:p>
            <a:pPr lvl="1"/>
            <a:r>
              <a:rPr lang="en-US"/>
              <a:t>_______________________ pathways, essentially all others</a:t>
            </a:r>
          </a:p>
          <a:p>
            <a:r>
              <a:rPr lang="en-US"/>
              <a:t>Motor pathways involve two neurons _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562600" cy="685800"/>
          </a:xfrm>
        </p:spPr>
        <p:txBody>
          <a:bodyPr/>
          <a:lstStyle/>
          <a:p>
            <a:r>
              <a:rPr lang="en-US" sz="2800"/>
              <a:t>The Direct (Pyramidal) System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5568950" cy="5461000"/>
          </a:xfrm>
        </p:spPr>
        <p:txBody>
          <a:bodyPr/>
          <a:lstStyle/>
          <a:p>
            <a:r>
              <a:rPr lang="en-US" sz="2800"/>
              <a:t>Direct pathways originate with the pyramidal neurons in the _</a:t>
            </a:r>
          </a:p>
          <a:p>
            <a:endParaRPr lang="en-US" sz="2800"/>
          </a:p>
          <a:p>
            <a:r>
              <a:rPr lang="en-US" sz="2800"/>
              <a:t>Impulses are sent through the _____________________ and synapse in the _</a:t>
            </a:r>
          </a:p>
          <a:p>
            <a:pPr lvl="1"/>
            <a:r>
              <a:rPr lang="en-US" sz="2400"/>
              <a:t>Stimulation of anterior horn neurons activates skeletal muscles</a:t>
            </a:r>
          </a:p>
          <a:p>
            <a:r>
              <a:rPr lang="en-US" sz="2800"/>
              <a:t>The direct pathway regulates _</a:t>
            </a:r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228600"/>
            <a:ext cx="3381375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5300"/>
          </a:xfrm>
        </p:spPr>
        <p:txBody>
          <a:bodyPr/>
          <a:lstStyle/>
          <a:p>
            <a:r>
              <a:rPr lang="en-US"/>
              <a:t>Includes the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motor nuclei</a:t>
            </a:r>
          </a:p>
          <a:p>
            <a:pPr lvl="1"/>
            <a:r>
              <a:rPr lang="en-US"/>
              <a:t>motor pathways ____________ part of the pyramidal system</a:t>
            </a:r>
          </a:p>
          <a:p>
            <a:r>
              <a:rPr lang="en-US"/>
              <a:t>This system includes the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Vestibulospinal </a:t>
            </a:r>
          </a:p>
          <a:p>
            <a:pPr lvl="1"/>
            <a:r>
              <a:rPr lang="en-US"/>
              <a:t>Reticulospinal  </a:t>
            </a:r>
          </a:p>
          <a:p>
            <a:pPr lvl="1"/>
            <a:r>
              <a:rPr lang="en-US"/>
              <a:t>Tectospinal tracts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(Extrapyramidal) System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These motor pathways are complex and ___________________________, and regulate:</a:t>
            </a:r>
          </a:p>
          <a:p>
            <a:pPr lvl="1"/>
            <a:r>
              <a:rPr lang="en-US"/>
              <a:t>Axial muscles that maintain _</a:t>
            </a:r>
          </a:p>
          <a:p>
            <a:pPr lvl="1"/>
            <a:endParaRPr lang="en-US"/>
          </a:p>
          <a:p>
            <a:pPr lvl="1"/>
            <a:r>
              <a:rPr lang="en-US"/>
              <a:t>Muscles controlling ___________________________________ of the proximal portions of limbs</a:t>
            </a:r>
          </a:p>
          <a:p>
            <a:pPr lvl="1"/>
            <a:endParaRPr lang="en-US"/>
          </a:p>
          <a:p>
            <a:pPr lvl="1"/>
            <a:r>
              <a:rPr lang="en-US"/>
              <a:t>Head, neck, and eye movement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257800" cy="685800"/>
          </a:xfrm>
        </p:spPr>
        <p:txBody>
          <a:bodyPr/>
          <a:lstStyle/>
          <a:p>
            <a:r>
              <a:rPr lang="en-US" sz="3200"/>
              <a:t>Extrapyramidal Pathways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5486400"/>
          </a:xfrm>
        </p:spPr>
        <p:txBody>
          <a:bodyPr/>
          <a:lstStyle/>
          <a:p>
            <a:r>
              <a:rPr lang="en-US"/>
              <a:t>Reticulospinal tracts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Rubrospinal tracts</a:t>
            </a:r>
          </a:p>
          <a:p>
            <a:pPr lvl="1"/>
            <a:r>
              <a:rPr lang="en-US"/>
              <a:t>control _</a:t>
            </a:r>
          </a:p>
          <a:p>
            <a:r>
              <a:rPr lang="en-US"/>
              <a:t>Superior colliculi and tectospinal tracts </a:t>
            </a:r>
          </a:p>
          <a:p>
            <a:pPr lvl="1"/>
            <a:r>
              <a:rPr lang="en-US"/>
              <a:t>mediate _</a:t>
            </a:r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000375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Leathery, strong covering composed of _</a:t>
            </a:r>
          </a:p>
          <a:p>
            <a:endParaRPr lang="en-US"/>
          </a:p>
          <a:p>
            <a:r>
              <a:rPr lang="en-US"/>
              <a:t>The two layers _______________________ in certain areas and _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Paralysis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Flaccid paralysis</a:t>
            </a:r>
          </a:p>
          <a:p>
            <a:pPr lvl="1"/>
            <a:r>
              <a:rPr lang="en-US"/>
              <a:t>severe damage to the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_______________________________________ are damaged and impulses do not reach muscles</a:t>
            </a:r>
          </a:p>
          <a:p>
            <a:pPr lvl="1"/>
            <a:endParaRPr lang="en-US"/>
          </a:p>
          <a:p>
            <a:pPr lvl="1"/>
            <a:r>
              <a:rPr lang="en-US"/>
              <a:t>There is no _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Paralysis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Spastic paralysis </a:t>
            </a:r>
          </a:p>
          <a:p>
            <a:pPr lvl="1"/>
            <a:r>
              <a:rPr lang="en-US"/>
              <a:t>only ___________________________________ of the primary motor cortex are damaged</a:t>
            </a:r>
          </a:p>
          <a:p>
            <a:pPr lvl="1"/>
            <a:endParaRPr lang="en-US"/>
          </a:p>
          <a:p>
            <a:pPr lvl="1"/>
            <a:r>
              <a:rPr lang="en-US"/>
              <a:t>Spinal neurons remain intact and _</a:t>
            </a:r>
          </a:p>
          <a:p>
            <a:pPr lvl="1"/>
            <a:endParaRPr lang="en-US"/>
          </a:p>
          <a:p>
            <a:pPr lvl="1"/>
            <a:r>
              <a:rPr lang="en-US"/>
              <a:t>There is ____________________________________ of muscles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 Trauma: Transection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Cross sectioning of the spinal cord at any level results in total motor and sensory loss in regions inferior to the cut</a:t>
            </a:r>
          </a:p>
          <a:p>
            <a:r>
              <a:rPr lang="en-US"/>
              <a:t>Paraplegia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Quadriplegia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Nervous System (PNS)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PNS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 all neural structures _</a:t>
            </a:r>
          </a:p>
          <a:p>
            <a:r>
              <a:rPr lang="en-US" sz="2800">
                <a:solidFill>
                  <a:srgbClr val="000000"/>
                </a:solidFill>
              </a:rPr>
              <a:t>Includes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associated ganglia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  </a:t>
            </a:r>
          </a:p>
          <a:p>
            <a:r>
              <a:rPr lang="en-US" sz="2800"/>
              <a:t>Provides links to and from the external environment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Receptors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Structures specialized to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Activation of sensory receptors results in ______________________________ that trigger impulses to the CNS</a:t>
            </a:r>
          </a:p>
          <a:p>
            <a:endParaRPr lang="en-US"/>
          </a:p>
          <a:p>
            <a:r>
              <a:rPr lang="en-US"/>
              <a:t>The realization of these stimuli, _________________________________, occur in the brain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Classification by Stimulus Type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Mechanoreceptors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respond to _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  	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sensitive to changes in temperature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Photoreceptors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respond to _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Chemoreceptors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respond to chemicals (e.g., smell, taste, changes in blood chemistry)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sensitive to _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Exteroceptors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Respond to stimuli arising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Found near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Sensitive to touch, pressure, pain, and temperature</a:t>
            </a:r>
          </a:p>
          <a:p>
            <a:endParaRPr lang="en-US"/>
          </a:p>
          <a:p>
            <a:r>
              <a:rPr lang="en-US"/>
              <a:t>Include the _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Interoceptors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Respond to stimuli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Found in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Sensitive to chemical changes, stretch, and temperature changes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Receptor Class by Location: Proprioceptors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Respond to _____________________________ of the organs they occupy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Found in skeletal muscles, tendons, joints, ligaments, and connective tissue coverings of bones and muscles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___________________________ extend inward and limit excessive movement of the brain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fold that dips into the _</a:t>
            </a:r>
          </a:p>
          <a:p>
            <a:pPr lvl="1"/>
            <a:r>
              <a:rPr lang="en-US"/>
              <a:t>Falx _</a:t>
            </a:r>
          </a:p>
          <a:p>
            <a:pPr lvl="2"/>
            <a:r>
              <a:rPr lang="en-US"/>
              <a:t>runs along the _</a:t>
            </a:r>
          </a:p>
          <a:p>
            <a:pPr lvl="1"/>
            <a:r>
              <a:rPr lang="en-US"/>
              <a:t>Tentorium cerebelli</a:t>
            </a:r>
          </a:p>
          <a:p>
            <a:pPr lvl="2"/>
            <a:r>
              <a:rPr lang="en-US"/>
              <a:t>horizontal dural fold extends into the _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Receptors are structurally classified as either _</a:t>
            </a:r>
          </a:p>
          <a:p>
            <a:r>
              <a:rPr lang="en-US">
                <a:solidFill>
                  <a:srgbClr val="000000"/>
                </a:solidFill>
              </a:rPr>
              <a:t>Most receptors are simple and include __________________________________ varieties</a:t>
            </a:r>
          </a:p>
          <a:p>
            <a:endParaRPr lang="en-US"/>
          </a:p>
          <a:p>
            <a:r>
              <a:rPr lang="en-US"/>
              <a:t>Complex receptors are _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en-US" sz="3200"/>
              <a:t>Receptor Classification by Structural Complexity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Unencapsulated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/>
              <a:t>Respond chiefly to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Merkel (tactile) discs</a:t>
            </a:r>
          </a:p>
          <a:p>
            <a:endParaRPr lang="en-US"/>
          </a:p>
          <a:p>
            <a:r>
              <a:rPr lang="en-US"/>
              <a:t>Hair follicle receptors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Receptors: Encapsulated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 corpuscles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tactile corpuscles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 corpuscles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lamellated corpuscles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Muscle spindles, _____________________________, and Ruffini’s corpuscles</a:t>
            </a:r>
          </a:p>
          <a:p>
            <a:pPr>
              <a:lnSpc>
                <a:spcPct val="90000"/>
              </a:lnSpc>
            </a:pPr>
            <a:r>
              <a:rPr lang="en-US"/>
              <a:t>Joint kinesthetic receptors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Sensation to Perception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Survival depends upon sensation and perception</a:t>
            </a:r>
          </a:p>
          <a:p>
            <a:r>
              <a:rPr lang="en-US">
                <a:solidFill>
                  <a:srgbClr val="000000"/>
                </a:solidFill>
              </a:rPr>
              <a:t>Sensation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________________________________ in the internal and external environment</a:t>
            </a:r>
          </a:p>
          <a:p>
            <a:r>
              <a:rPr lang="en-US"/>
              <a:t>Perception </a:t>
            </a:r>
          </a:p>
          <a:p>
            <a:pPr lvl="1"/>
            <a:r>
              <a:rPr lang="en-US"/>
              <a:t>the conscious _________________________ of those stimuli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of the Somatosensory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Input comes from _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The three main levels of neural integration in the somatosensory system are: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Receptor level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the 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Circuit level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/>
              <a:t>Perceptual level </a:t>
            </a:r>
          </a:p>
          <a:p>
            <a:pPr lvl="2"/>
            <a:r>
              <a:rPr lang="en-US" sz="2000"/>
              <a:t>neuronal circuits in the _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Adaptation occurs when sensory receptors are subjected to an _</a:t>
            </a:r>
          </a:p>
          <a:p>
            <a:pPr lvl="1"/>
            <a:endParaRPr lang="en-US"/>
          </a:p>
          <a:p>
            <a:pPr lvl="1"/>
            <a:r>
              <a:rPr lang="en-US"/>
              <a:t>Receptor membranes become _</a:t>
            </a:r>
          </a:p>
          <a:p>
            <a:pPr lvl="1"/>
            <a:endParaRPr lang="en-US"/>
          </a:p>
          <a:p>
            <a:pPr lvl="1"/>
            <a:r>
              <a:rPr lang="en-US"/>
              <a:t>Receptor __________________________ decline in frequency or stop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of Sensory Receptors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Receptors responding to _</a:t>
            </a:r>
          </a:p>
          <a:p>
            <a:endParaRPr lang="en-US"/>
          </a:p>
          <a:p>
            <a:r>
              <a:rPr lang="en-US"/>
              <a:t>Receptors responding slowly include Merkel’s discs, Ruffini’s corpuscles, and interoceptors that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Arachnoid Mater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forms a _</a:t>
            </a:r>
          </a:p>
          <a:p>
            <a:r>
              <a:rPr lang="en-US"/>
              <a:t>It is separated from the dura mater by the _</a:t>
            </a:r>
          </a:p>
          <a:p>
            <a:endParaRPr lang="en-US"/>
          </a:p>
          <a:p>
            <a:r>
              <a:rPr lang="en-US"/>
              <a:t>Beneath the arachnoid is a wide subarachnoid space filled with CSF and large blood vessels</a:t>
            </a:r>
          </a:p>
          <a:p>
            <a:r>
              <a:rPr lang="en-US"/>
              <a:t>Arachnoid villi protrude superiorly and 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 Mater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 layer composed of delicate connective tissue that 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75275"/>
          </a:xfrm>
        </p:spPr>
        <p:txBody>
          <a:bodyPr/>
          <a:lstStyle/>
          <a:p>
            <a:r>
              <a:rPr lang="en-US"/>
              <a:t>Watery solution similar in composition _</a:t>
            </a:r>
          </a:p>
          <a:p>
            <a:endParaRPr lang="en-US"/>
          </a:p>
          <a:p>
            <a:r>
              <a:rPr lang="en-US"/>
              <a:t>Forms a _____________________________ that gives buoyancy to the CNS organs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Prevents the brain from _</a:t>
            </a:r>
          </a:p>
          <a:p>
            <a:endParaRPr lang="en-US"/>
          </a:p>
          <a:p>
            <a:r>
              <a:rPr lang="en-US"/>
              <a:t>Protects the CNS from _</a:t>
            </a:r>
          </a:p>
          <a:p>
            <a:endParaRPr lang="en-US"/>
          </a:p>
          <a:p>
            <a:r>
              <a:rPr lang="en-US"/>
              <a:t>_______________________________ the brain and carries chemical signals throughout 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038600" cy="685800"/>
          </a:xfrm>
        </p:spPr>
        <p:txBody>
          <a:bodyPr>
            <a:normAutofit fontScale="90000"/>
          </a:bodyPr>
          <a:lstStyle/>
          <a:p>
            <a:r>
              <a:rPr lang="en-US"/>
              <a:t>Choroid Plexuses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5486400"/>
          </a:xfrm>
        </p:spPr>
        <p:txBody>
          <a:bodyPr/>
          <a:lstStyle/>
          <a:p>
            <a:endParaRPr lang="en-US"/>
          </a:p>
          <a:p>
            <a:r>
              <a:rPr lang="en-US"/>
              <a:t>Clusters of </a:t>
            </a:r>
            <a:br>
              <a:rPr lang="en-US"/>
            </a:br>
            <a:r>
              <a:rPr lang="en-US"/>
              <a:t>_________________ </a:t>
            </a:r>
            <a:br>
              <a:rPr lang="en-US"/>
            </a:br>
            <a:r>
              <a:rPr lang="en-US"/>
              <a:t>that form tissue fluid </a:t>
            </a:r>
            <a:br>
              <a:rPr lang="en-US"/>
            </a:br>
            <a:r>
              <a:rPr lang="en-US"/>
              <a:t>filters, which hang </a:t>
            </a:r>
            <a:br>
              <a:rPr lang="en-US"/>
            </a:br>
            <a:r>
              <a:rPr lang="en-US"/>
              <a:t>from the roof of </a:t>
            </a:r>
            <a:br>
              <a:rPr lang="en-US"/>
            </a:br>
            <a:r>
              <a:rPr lang="en-US"/>
              <a:t>each ventricle</a:t>
            </a:r>
          </a:p>
          <a:p>
            <a:endParaRPr lang="en-US"/>
          </a:p>
          <a:p>
            <a:r>
              <a:rPr lang="en-US"/>
              <a:t>Help _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1226</Words>
  <Application>Microsoft Office PowerPoint</Application>
  <PresentationFormat>On-screen Show (4:3)</PresentationFormat>
  <Paragraphs>304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Protection of the Brain</vt:lpstr>
      <vt:lpstr>Meninges</vt:lpstr>
      <vt:lpstr>Dura Mater</vt:lpstr>
      <vt:lpstr>Dura Mater</vt:lpstr>
      <vt:lpstr>Arachnoid Mater</vt:lpstr>
      <vt:lpstr>Pia Mater</vt:lpstr>
      <vt:lpstr>Cerebrospinal Fluid (CSF)</vt:lpstr>
      <vt:lpstr>Cerebrospinal Fluid (CSF)</vt:lpstr>
      <vt:lpstr>Choroid Plexuses</vt:lpstr>
      <vt:lpstr>Blood-Brain Barrier</vt:lpstr>
      <vt:lpstr>Blood-Brain Barrier: Functions</vt:lpstr>
      <vt:lpstr>Spinal Cord</vt:lpstr>
      <vt:lpstr>Spinal Cord</vt:lpstr>
      <vt:lpstr>Spinal Cord</vt:lpstr>
      <vt:lpstr>Cross-Sectional Anatomy of the Spinal Cord</vt:lpstr>
      <vt:lpstr>Gray Matter and Spinal Roots</vt:lpstr>
      <vt:lpstr>Gray Matter and Spinal Roots</vt:lpstr>
      <vt:lpstr>Gray Matter: Organization</vt:lpstr>
      <vt:lpstr>White Matter in the Spinal Cord</vt:lpstr>
      <vt:lpstr>White Matter: Pathway Generalizations</vt:lpstr>
      <vt:lpstr>Main Ascending Pathways</vt:lpstr>
      <vt:lpstr>Three Ascending Pathways</vt:lpstr>
      <vt:lpstr>Nonspecific Ascending Pathway</vt:lpstr>
      <vt:lpstr>Specific and Posterior Spinocerebellar Tracts</vt:lpstr>
      <vt:lpstr>Descending (Motor) Pathways</vt:lpstr>
      <vt:lpstr>The Direct (Pyramidal) System</vt:lpstr>
      <vt:lpstr>Indirect (Extrapyramidal) System</vt:lpstr>
      <vt:lpstr>Indirect (Extrapyramidal) System</vt:lpstr>
      <vt:lpstr>Extrapyramidal Pathways</vt:lpstr>
      <vt:lpstr>Spinal Cord Trauma: Paralysis</vt:lpstr>
      <vt:lpstr>Spinal Cord Trauma: Paralysis</vt:lpstr>
      <vt:lpstr>Spinal Cord Trauma: Transection</vt:lpstr>
      <vt:lpstr>Chapter 13</vt:lpstr>
      <vt:lpstr>Peripheral Nervous System (PNS)</vt:lpstr>
      <vt:lpstr>Sensory Receptors</vt:lpstr>
      <vt:lpstr>Receptor Classification by Stimulus Type</vt:lpstr>
      <vt:lpstr>Receptor Class by Location: Exteroceptors</vt:lpstr>
      <vt:lpstr>Receptor Class by Location: Interoceptors</vt:lpstr>
      <vt:lpstr>Receptor Class by Location: Proprioceptors</vt:lpstr>
      <vt:lpstr>Receptor Classification by Structural Complexity</vt:lpstr>
      <vt:lpstr>Simple Receptors: Unencapsulated</vt:lpstr>
      <vt:lpstr>Simple Receptors: Encapsulated</vt:lpstr>
      <vt:lpstr>From Sensation to Perception</vt:lpstr>
      <vt:lpstr>Organization of the Somatosensory System</vt:lpstr>
      <vt:lpstr>Adaptation of Sensory Receptors</vt:lpstr>
      <vt:lpstr>Adaptation of Sensory Receptors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of the Brain</dc:title>
  <dc:creator>bawargo</dc:creator>
  <cp:lastModifiedBy>bawargo</cp:lastModifiedBy>
  <cp:revision>2</cp:revision>
  <dcterms:created xsi:type="dcterms:W3CDTF">2008-08-28T18:01:17Z</dcterms:created>
  <dcterms:modified xsi:type="dcterms:W3CDTF">2008-10-21T16:39:11Z</dcterms:modified>
</cp:coreProperties>
</file>