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Four Matieral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EE650-1214-4563-ADC3-E91D45408CC0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4C622-3A56-404C-9E27-203D9DCB18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Four Matieral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D7227-C1C8-494C-A7D7-CD7A3252368E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4981D-A4FC-4A26-B537-DE3B6099B3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4981D-A4FC-4A26-B537-DE3B6099B377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Four Matieral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EDE9-D8E6-42EF-9732-DE01E054ED97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2E7D-751B-4034-A57E-F68930046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EDE9-D8E6-42EF-9732-DE01E054ED97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2E7D-751B-4034-A57E-F68930046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EDE9-D8E6-42EF-9732-DE01E054ED97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2E7D-751B-4034-A57E-F68930046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EDE9-D8E6-42EF-9732-DE01E054ED97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2E7D-751B-4034-A57E-F68930046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EDE9-D8E6-42EF-9732-DE01E054ED97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2E7D-751B-4034-A57E-F68930046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EDE9-D8E6-42EF-9732-DE01E054ED97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2E7D-751B-4034-A57E-F68930046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EDE9-D8E6-42EF-9732-DE01E054ED97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2E7D-751B-4034-A57E-F68930046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EDE9-D8E6-42EF-9732-DE01E054ED97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2E7D-751B-4034-A57E-F68930046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EDE9-D8E6-42EF-9732-DE01E054ED97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2E7D-751B-4034-A57E-F68930046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EDE9-D8E6-42EF-9732-DE01E054ED97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2E7D-751B-4034-A57E-F68930046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EDE9-D8E6-42EF-9732-DE01E054ED97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2E7D-751B-4034-A57E-F68930046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AEDE9-D8E6-42EF-9732-DE01E054ED97}" type="datetimeFigureOut">
              <a:rPr lang="en-US" smtClean="0"/>
              <a:t>8/28/2008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72E7D-751B-4034-A57E-F689300460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Processing at the Circuit Level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95400"/>
            <a:ext cx="8270875" cy="5235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Chains of three neurons conduct sensory impulses upward to the brain</a:t>
            </a:r>
          </a:p>
          <a:p>
            <a:pPr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soma reside in dorsal root or cranial ganglia, and conduct impulses from _</a:t>
            </a:r>
          </a:p>
          <a:p>
            <a:pPr>
              <a:lnSpc>
                <a:spcPct val="90000"/>
              </a:lnSpc>
            </a:pPr>
            <a:r>
              <a:rPr lang="en-US" dirty="0"/>
              <a:t>Second-order neurons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soma reside in the dorsal horn of the spinal cord or </a:t>
            </a:r>
            <a:r>
              <a:rPr lang="en-US" dirty="0" err="1"/>
              <a:t>medullary</a:t>
            </a:r>
            <a:r>
              <a:rPr lang="en-US" dirty="0"/>
              <a:t> nuclei and _</a:t>
            </a:r>
          </a:p>
          <a:p>
            <a:pPr>
              <a:lnSpc>
                <a:spcPct val="90000"/>
              </a:lnSpc>
            </a:pPr>
            <a:r>
              <a:rPr lang="en-US" dirty="0"/>
              <a:t>Third-order neurons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located in the thalamus and conduct impulses to the _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I: Olfactory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Arises from the _</a:t>
            </a:r>
          </a:p>
          <a:p>
            <a:r>
              <a:rPr lang="en-US">
                <a:solidFill>
                  <a:srgbClr val="000000"/>
                </a:solidFill>
              </a:rPr>
              <a:t>Passes through the __________________ plate of the ethmoid bone</a:t>
            </a:r>
          </a:p>
          <a:p>
            <a:r>
              <a:rPr lang="en-US">
                <a:solidFill>
                  <a:srgbClr val="000000"/>
                </a:solidFill>
              </a:rPr>
              <a:t>Fibers run through the ________________________ and terminate in the primary _</a:t>
            </a:r>
          </a:p>
          <a:p>
            <a:endParaRPr lang="en-US"/>
          </a:p>
          <a:p>
            <a:r>
              <a:rPr lang="en-US"/>
              <a:t>Functions solely by carrying _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I: Olfactory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46450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II: Optic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Arises from the _</a:t>
            </a:r>
          </a:p>
          <a:p>
            <a:r>
              <a:rPr lang="en-US" sz="2800">
                <a:solidFill>
                  <a:srgbClr val="000000"/>
                </a:solidFill>
              </a:rPr>
              <a:t>Optic nerves pass through the __________________________ and converge at the _</a:t>
            </a:r>
          </a:p>
          <a:p>
            <a:r>
              <a:rPr lang="en-US" sz="2800">
                <a:solidFill>
                  <a:srgbClr val="000000"/>
                </a:solidFill>
              </a:rPr>
              <a:t>They continue to the _____________________ where they synapse</a:t>
            </a:r>
          </a:p>
          <a:p>
            <a:r>
              <a:rPr lang="en-US" sz="2800">
                <a:solidFill>
                  <a:srgbClr val="000000"/>
                </a:solidFill>
              </a:rPr>
              <a:t>From there, the ______________________________ run to the visual cortex</a:t>
            </a:r>
          </a:p>
          <a:p>
            <a:r>
              <a:rPr lang="en-US" sz="2800"/>
              <a:t>Functions solely by carrying _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352425"/>
          </a:xfrm>
        </p:spPr>
        <p:txBody>
          <a:bodyPr>
            <a:normAutofit fontScale="90000"/>
          </a:bodyPr>
          <a:lstStyle/>
          <a:p>
            <a:r>
              <a:rPr lang="en-US" sz="3200"/>
              <a:t>Cranial Nerve II: Optic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9788"/>
            <a:ext cx="6858000" cy="60182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III: Oculomotor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Fibers extend from the ventral midbrain, pass through the superior orbital fissure, and go to the _</a:t>
            </a:r>
          </a:p>
          <a:p>
            <a:r>
              <a:rPr lang="en-US">
                <a:solidFill>
                  <a:srgbClr val="000000"/>
                </a:solidFill>
              </a:rPr>
              <a:t>Functions in __________________________, directing the eyeball, constricting the iris, and controlling lens shape</a:t>
            </a:r>
          </a:p>
          <a:p>
            <a:r>
              <a:rPr lang="en-US"/>
              <a:t>_____________________________ cell bodies are in the _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00050"/>
          </a:xfrm>
        </p:spPr>
        <p:txBody>
          <a:bodyPr>
            <a:normAutofit fontScale="90000"/>
          </a:bodyPr>
          <a:lstStyle/>
          <a:p>
            <a:r>
              <a:rPr lang="en-US" sz="3200"/>
              <a:t>Cranial Nerve III: Oculomotor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IV: Trochlear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Fibers emerge from the _____________________ and enter the orbits via the superior orbital fissures; innervate the _</a:t>
            </a:r>
          </a:p>
          <a:p>
            <a:endParaRPr lang="en-US"/>
          </a:p>
          <a:p>
            <a:r>
              <a:rPr lang="en-US"/>
              <a:t>Primarily a _________________________ that directs the eyeball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IV: Trochlear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48863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V: Trigeminal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Three divisions: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endParaRPr lang="en-US"/>
          </a:p>
          <a:p>
            <a:r>
              <a:rPr lang="en-US"/>
              <a:t>Conveys _______________________ impulses from various areas of the face (V</a:t>
            </a:r>
            <a:r>
              <a:rPr lang="en-US" baseline="-25000"/>
              <a:t>1</a:t>
            </a:r>
            <a:r>
              <a:rPr lang="en-US"/>
              <a:t>) and (V</a:t>
            </a:r>
            <a:r>
              <a:rPr lang="en-US" baseline="-25000"/>
              <a:t>2</a:t>
            </a:r>
            <a:r>
              <a:rPr lang="en-US"/>
              <a:t>), and supplies _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r>
              <a:rPr lang="en-US" sz="3200"/>
              <a:t>Cranial Nerve V: Trigeminal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49990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Main Aspects of Sensory Perception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detecting that a stimulus has occurred and requires summation</a:t>
            </a:r>
          </a:p>
          <a:p>
            <a:r>
              <a:rPr lang="en-US">
                <a:solidFill>
                  <a:srgbClr val="000000"/>
                </a:solidFill>
              </a:rPr>
              <a:t>Magnitude estimation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r>
              <a:rPr lang="en-US">
                <a:solidFill>
                  <a:srgbClr val="000000"/>
                </a:solidFill>
              </a:rPr>
              <a:t>Spatial discrimination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identifying the site or _</a:t>
            </a:r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VI: Abdcuens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Fibers leave the __________________________ and enter the orbit via the _</a:t>
            </a:r>
          </a:p>
          <a:p>
            <a:r>
              <a:rPr lang="en-US"/>
              <a:t>Primarily a motor nerve innervating the _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722688"/>
            <a:ext cx="6254750" cy="313531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VII: Facial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18150"/>
          </a:xfrm>
        </p:spPr>
        <p:txBody>
          <a:bodyPr/>
          <a:lstStyle/>
          <a:p>
            <a:r>
              <a:rPr lang="en-US" sz="2800">
                <a:solidFill>
                  <a:srgbClr val="000000"/>
                </a:solidFill>
              </a:rPr>
              <a:t>Fibers leave the pons, travel through the _______________________________, and emerge through the stylomastoid foramen to the lateral aspect of the face</a:t>
            </a:r>
          </a:p>
          <a:p>
            <a:r>
              <a:rPr lang="en-US" sz="2800">
                <a:solidFill>
                  <a:srgbClr val="000000"/>
                </a:solidFill>
              </a:rPr>
              <a:t>__________________________ with five major branches</a:t>
            </a:r>
          </a:p>
          <a:p>
            <a:r>
              <a:rPr lang="en-US" sz="2800">
                <a:solidFill>
                  <a:srgbClr val="000000"/>
                </a:solidFill>
              </a:rPr>
              <a:t>Motor functions include ____________________________, and the transmittal of ___________________________ impulses to lacrimal and salivary glands</a:t>
            </a:r>
          </a:p>
          <a:p>
            <a:r>
              <a:rPr lang="en-US" sz="2800"/>
              <a:t>______________________________________ from the anterior two-thirds of the tongue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971800" cy="2087562"/>
          </a:xfrm>
        </p:spPr>
        <p:txBody>
          <a:bodyPr/>
          <a:lstStyle/>
          <a:p>
            <a:r>
              <a:rPr lang="en-US" sz="3200"/>
              <a:t>Cranial Nerve VII: Facial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 l="54652" t="13339" r="10815" b="6902"/>
          <a:stretch>
            <a:fillRect/>
          </a:stretch>
        </p:blipFill>
        <p:spPr bwMode="auto">
          <a:xfrm>
            <a:off x="3565525" y="0"/>
            <a:ext cx="43434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Cranial Nerve VIII: Vestibulocochlear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Fibers arise from the hearing and equilibrium apparatus of the inner ear, pass through the _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Two divisions 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Functions are solely _</a:t>
            </a:r>
          </a:p>
          <a:p>
            <a:pPr lvl="1">
              <a:lnSpc>
                <a:spcPct val="90000"/>
              </a:lnSpc>
            </a:pPr>
            <a:r>
              <a:rPr lang="en-US"/>
              <a:t>equilibrium and hearing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/>
          <a:lstStyle/>
          <a:p>
            <a:r>
              <a:rPr lang="en-US" sz="2800"/>
              <a:t>Cranial Nerve VIII: Vestibulocochlear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60400"/>
            <a:ext cx="8382000" cy="6197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96888"/>
          </a:xfrm>
        </p:spPr>
        <p:txBody>
          <a:bodyPr>
            <a:normAutofit fontScale="90000"/>
          </a:bodyPr>
          <a:lstStyle/>
          <a:p>
            <a:r>
              <a:rPr lang="en-US" sz="2800"/>
              <a:t>Cranial Nerve IX: Glossopharyngeal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>
                <a:solidFill>
                  <a:srgbClr val="000000"/>
                </a:solidFill>
              </a:rPr>
              <a:t>Fibers emerge from the medulla, leave the skull via the jugular foramen, and run _</a:t>
            </a:r>
          </a:p>
          <a:p>
            <a:r>
              <a:rPr lang="en-US" sz="2800">
                <a:solidFill>
                  <a:srgbClr val="000000"/>
                </a:solidFill>
              </a:rPr>
              <a:t>Nerve IX is a _______________________ with motor and sensory functions</a:t>
            </a:r>
          </a:p>
          <a:p>
            <a:r>
              <a:rPr lang="en-US" sz="2800">
                <a:solidFill>
                  <a:srgbClr val="000000"/>
                </a:solidFill>
              </a:rPr>
              <a:t>Motor</a:t>
            </a:r>
          </a:p>
          <a:p>
            <a:pPr lvl="1"/>
            <a:r>
              <a:rPr lang="en-US" sz="2400">
                <a:solidFill>
                  <a:srgbClr val="000000"/>
                </a:solidFill>
              </a:rPr>
              <a:t>innervates part of the ________________________, and provides motor fibers to the ________________________________ gland</a:t>
            </a:r>
          </a:p>
          <a:p>
            <a:r>
              <a:rPr lang="en-US" sz="2800"/>
              <a:t>Sensory </a:t>
            </a:r>
          </a:p>
          <a:p>
            <a:pPr lvl="1"/>
            <a:r>
              <a:rPr lang="en-US" sz="2400"/>
              <a:t> fibers _______________________________ and general sensory impulses from the tongue and pharynx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IX: Glossopharyngeal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077200" cy="5715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X: Vagus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The _</a:t>
            </a:r>
          </a:p>
          <a:p>
            <a:r>
              <a:rPr lang="en-US">
                <a:solidFill>
                  <a:srgbClr val="000000"/>
                </a:solidFill>
              </a:rPr>
              <a:t>Fibers emerge from the medulla via the jugular foramen</a:t>
            </a:r>
          </a:p>
          <a:p>
            <a:r>
              <a:rPr lang="en-US">
                <a:solidFill>
                  <a:srgbClr val="000000"/>
                </a:solidFill>
              </a:rPr>
              <a:t>The vagus is a _</a:t>
            </a:r>
          </a:p>
          <a:p>
            <a:r>
              <a:rPr lang="en-US">
                <a:solidFill>
                  <a:srgbClr val="000000"/>
                </a:solidFill>
              </a:rPr>
              <a:t>Most motor fibers are __________________________________ to the heart, lungs, and visceral organs</a:t>
            </a:r>
          </a:p>
          <a:p>
            <a:endParaRPr lang="en-US"/>
          </a:p>
          <a:p>
            <a:r>
              <a:rPr lang="en-US"/>
              <a:t>Its sensory function is _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819400" cy="2392362"/>
          </a:xfrm>
        </p:spPr>
        <p:txBody>
          <a:bodyPr/>
          <a:lstStyle/>
          <a:p>
            <a:r>
              <a:rPr lang="en-US"/>
              <a:t>Cranial Nerve X: Vagus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/>
          <a:srcRect l="54335" t="13750" r="9584" b="7336"/>
          <a:stretch>
            <a:fillRect/>
          </a:stretch>
        </p:blipFill>
        <p:spPr bwMode="auto">
          <a:xfrm>
            <a:off x="3581400" y="0"/>
            <a:ext cx="4570413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XI: Accessory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Formed from a cranial root emerging from the ___________________________ and a spinal root arising from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The spinal root passes upward into the cranium via the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The accessory nerve leaves the cranium via the jugular foramen</a:t>
            </a:r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Main Aspects of Sensory Perception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Feature abstraction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used to identify a substance that has _</a:t>
            </a:r>
          </a:p>
          <a:p>
            <a:r>
              <a:rPr lang="en-US">
                <a:solidFill>
                  <a:srgbClr val="000000"/>
                </a:solidFill>
              </a:rPr>
              <a:t> 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1"/>
            <a:r>
              <a:rPr lang="en-US">
                <a:solidFill>
                  <a:srgbClr val="000000"/>
                </a:solidFill>
              </a:rPr>
              <a:t>the ability to identify submodalities of a sensation (e.g., sweet  or sour tastes)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pPr lvl="1"/>
            <a:r>
              <a:rPr lang="en-US"/>
              <a:t>ability to recognize patterns in stimuli (e.g., melody, familiar face)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XI: Accessory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Primarily a _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Supplies fibers to the _</a:t>
            </a:r>
          </a:p>
          <a:p>
            <a:pPr lvl="1"/>
            <a:endParaRPr lang="en-US"/>
          </a:p>
          <a:p>
            <a:pPr lvl="1"/>
            <a:r>
              <a:rPr lang="en-US"/>
              <a:t>Innervates the ____________________________________ which move the head and neck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639762"/>
          </a:xfrm>
        </p:spPr>
        <p:txBody>
          <a:bodyPr/>
          <a:lstStyle/>
          <a:p>
            <a:r>
              <a:rPr lang="en-US" sz="3200"/>
              <a:t>Cranial Nerve XI: Accessory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 l="53421" t="15692" r="764" b="16667"/>
          <a:stretch>
            <a:fillRect/>
          </a:stretch>
        </p:blipFill>
        <p:spPr bwMode="auto">
          <a:xfrm>
            <a:off x="2667000" y="895350"/>
            <a:ext cx="6477000" cy="58515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 XII: Hypoglossal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Fibers arise from the medulla and exit the skull via the _</a:t>
            </a:r>
          </a:p>
          <a:p>
            <a:endParaRPr lang="en-US"/>
          </a:p>
          <a:p>
            <a:r>
              <a:rPr lang="en-US"/>
              <a:t>Innervates both _________________________________, which contribute to swallowing and speech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00050"/>
          </a:xfrm>
        </p:spPr>
        <p:txBody>
          <a:bodyPr>
            <a:normAutofit fontScale="90000"/>
          </a:bodyPr>
          <a:lstStyle/>
          <a:p>
            <a:r>
              <a:rPr lang="en-US" sz="3200"/>
              <a:t>Cranial Nerve XII: Hypoglossal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/>
          <a:srcRect l="53421" t="17622" b="21863"/>
          <a:stretch>
            <a:fillRect/>
          </a:stretch>
        </p:blipFill>
        <p:spPr bwMode="auto">
          <a:xfrm>
            <a:off x="304800" y="857250"/>
            <a:ext cx="8610600" cy="60007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Nerves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371600"/>
            <a:ext cx="5645150" cy="5026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Thirty-one pairs of ______________________ nerves arise from the spinal cord and supply all parts of the body _</a:t>
            </a:r>
          </a:p>
          <a:p>
            <a:pPr>
              <a:lnSpc>
                <a:spcPct val="90000"/>
              </a:lnSpc>
            </a:pPr>
            <a:r>
              <a:rPr lang="en-US" sz="2800"/>
              <a:t>They are named according to their point of issue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8 cervical (C</a:t>
            </a:r>
            <a:r>
              <a:rPr lang="en-US" sz="2400" baseline="-25000"/>
              <a:t>1</a:t>
            </a:r>
            <a:r>
              <a:rPr lang="en-US" sz="2400"/>
              <a:t>-C</a:t>
            </a:r>
            <a:r>
              <a:rPr lang="en-US" sz="2400" baseline="-25000"/>
              <a:t>8</a:t>
            </a:r>
            <a:r>
              <a:rPr lang="en-US" sz="240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12 thoracic (T</a:t>
            </a:r>
            <a:r>
              <a:rPr lang="en-US" sz="2400" baseline="-25000"/>
              <a:t>1</a:t>
            </a:r>
            <a:r>
              <a:rPr lang="en-US" sz="2400"/>
              <a:t>-T</a:t>
            </a:r>
            <a:r>
              <a:rPr lang="en-US" sz="2400" baseline="-25000"/>
              <a:t>12</a:t>
            </a:r>
            <a:r>
              <a:rPr lang="en-US" sz="240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5 Lumbar (L</a:t>
            </a:r>
            <a:r>
              <a:rPr lang="en-US" sz="2400" baseline="-25000"/>
              <a:t>1</a:t>
            </a:r>
            <a:r>
              <a:rPr lang="en-US" sz="2400"/>
              <a:t>-L</a:t>
            </a:r>
            <a:r>
              <a:rPr lang="en-US" sz="2400" baseline="-25000"/>
              <a:t>5</a:t>
            </a:r>
            <a:r>
              <a:rPr lang="en-US" sz="240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5 Sacral (S</a:t>
            </a:r>
            <a:r>
              <a:rPr lang="en-US" sz="2400" baseline="-25000"/>
              <a:t>1</a:t>
            </a:r>
            <a:r>
              <a:rPr lang="en-US" sz="2400"/>
              <a:t>-S</a:t>
            </a:r>
            <a:r>
              <a:rPr lang="en-US" sz="2400" baseline="-25000"/>
              <a:t>5</a:t>
            </a:r>
            <a:r>
              <a:rPr lang="en-US" sz="240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1 Coccygeal (C</a:t>
            </a:r>
            <a:r>
              <a:rPr lang="en-US" sz="2400" baseline="-25000"/>
              <a:t>0</a:t>
            </a:r>
            <a:r>
              <a:rPr lang="en-US" sz="2400"/>
              <a:t>)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/>
          <a:srcRect t="1414" b="4243"/>
          <a:stretch>
            <a:fillRect/>
          </a:stretch>
        </p:blipFill>
        <p:spPr bwMode="auto">
          <a:xfrm>
            <a:off x="5932488" y="1371600"/>
            <a:ext cx="3211512" cy="46116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Nerves: Roots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Each spinal nerve connects to the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Each root forms a series of rootlets that attach to the spinal cord </a:t>
            </a:r>
          </a:p>
          <a:p>
            <a:pPr>
              <a:lnSpc>
                <a:spcPct val="90000"/>
              </a:lnSpc>
            </a:pPr>
            <a:r>
              <a:rPr lang="en-US"/>
              <a:t>____________________________ arise from the _________________________ and contain _</a:t>
            </a:r>
          </a:p>
          <a:p>
            <a:pPr>
              <a:lnSpc>
                <a:spcPct val="90000"/>
              </a:lnSpc>
            </a:pPr>
            <a:r>
              <a:rPr lang="en-US"/>
              <a:t>____________________________ arise from _________________________ in the dorsal root ganglion and contain _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Nerves: Roots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11016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Spinal Nerves: Rami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short spinal nerves branch into three or four mixed, distal rami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Rami communicantes at the base of the ventral rami in the thoracic region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Plexuses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All ventral rami except T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-T</a:t>
            </a:r>
            <a:r>
              <a:rPr lang="en-US" baseline="-25000">
                <a:solidFill>
                  <a:srgbClr val="000000"/>
                </a:solidFill>
              </a:rPr>
              <a:t>12</a:t>
            </a:r>
            <a:r>
              <a:rPr lang="en-US">
                <a:solidFill>
                  <a:srgbClr val="000000"/>
                </a:solidFill>
              </a:rPr>
              <a:t> form interlacing nerve networks called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Plexuses are found in the cervical, brachial, lumbar, and sacral regions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Each resulting branch of a plexus contains fibers _</a:t>
            </a:r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Nerve Plexuses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Fibers travel to the periphery via several different routes</a:t>
            </a:r>
          </a:p>
          <a:p>
            <a:r>
              <a:rPr lang="en-US">
                <a:solidFill>
                  <a:srgbClr val="000000"/>
                </a:solidFill>
              </a:rPr>
              <a:t>Each muscle receives a nerve supply from _</a:t>
            </a:r>
          </a:p>
          <a:p>
            <a:endParaRPr lang="en-US"/>
          </a:p>
          <a:p>
            <a:r>
              <a:rPr lang="en-US"/>
              <a:t>Damage to _________________________________ cannot completely paralyze a muscle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a Nerve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Nerve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cordlike organ of the PNS consisting of _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Connective tissue coverings include: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_____________________________ – loose connective tissue that surrounds axons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_____________________________ – coarse connective tissue  that bundles fibers into fascicles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 – tough fibrous sheath around a nerve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33538"/>
            <a:ext cx="8156575" cy="48006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 back is innervated by ______________________ via several branches</a:t>
            </a:r>
          </a:p>
          <a:p>
            <a:r>
              <a:rPr lang="en-US">
                <a:solidFill>
                  <a:srgbClr val="000000"/>
                </a:solidFill>
              </a:rPr>
              <a:t>The thorax is innervated by __________________________ T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-T</a:t>
            </a:r>
            <a:r>
              <a:rPr lang="en-US" baseline="-25000">
                <a:solidFill>
                  <a:srgbClr val="000000"/>
                </a:solidFill>
              </a:rPr>
              <a:t>12</a:t>
            </a:r>
            <a:r>
              <a:rPr lang="en-US">
                <a:solidFill>
                  <a:srgbClr val="000000"/>
                </a:solidFill>
              </a:rPr>
              <a:t> as intercostal nerves</a:t>
            </a:r>
          </a:p>
          <a:p>
            <a:r>
              <a:rPr lang="en-US"/>
              <a:t>Intercostal nerves supply muscles of the ribs, anterolateral thorax, and abdominal wall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496888"/>
          </a:xfrm>
          <a:noFill/>
          <a:ln/>
        </p:spPr>
        <p:txBody>
          <a:bodyPr anchor="t"/>
          <a:lstStyle/>
          <a:p>
            <a:r>
              <a:rPr lang="en-US"/>
              <a:t>Spinal Nerve Innervation: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Cervical Plexus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____________________________ is formed by ventral rami of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C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-C</a:t>
            </a:r>
            <a:r>
              <a:rPr lang="en-US" baseline="-25000">
                <a:solidFill>
                  <a:srgbClr val="000000"/>
                </a:solidFill>
              </a:rPr>
              <a:t>4</a:t>
            </a: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Most branches are _________________________________ of the neck, ear, back of head, and shoulders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______________________ nerve of this plexus is the _</a:t>
            </a:r>
          </a:p>
          <a:p>
            <a:pPr>
              <a:lnSpc>
                <a:spcPct val="90000"/>
              </a:lnSpc>
            </a:pPr>
            <a:r>
              <a:rPr lang="en-US"/>
              <a:t>The phrenic nerve is the major motor and sensory nerve of the diaphragm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743200" cy="1935162"/>
          </a:xfrm>
        </p:spPr>
        <p:txBody>
          <a:bodyPr/>
          <a:lstStyle/>
          <a:p>
            <a:r>
              <a:rPr lang="en-US"/>
              <a:t>Cervical Plexus</a:t>
            </a: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4725" y="0"/>
            <a:ext cx="562927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Brachial Plexus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Formed by C</a:t>
            </a:r>
            <a:r>
              <a:rPr lang="en-US" baseline="-25000">
                <a:solidFill>
                  <a:srgbClr val="000000"/>
                </a:solidFill>
              </a:rPr>
              <a:t>5</a:t>
            </a:r>
            <a:r>
              <a:rPr lang="en-US">
                <a:solidFill>
                  <a:srgbClr val="000000"/>
                </a:solidFill>
              </a:rPr>
              <a:t>-C</a:t>
            </a:r>
            <a:r>
              <a:rPr lang="en-US" baseline="-25000">
                <a:solidFill>
                  <a:srgbClr val="000000"/>
                </a:solidFill>
              </a:rPr>
              <a:t>8 </a:t>
            </a:r>
            <a:r>
              <a:rPr lang="en-US">
                <a:solidFill>
                  <a:srgbClr val="000000"/>
                </a:solidFill>
              </a:rPr>
              <a:t>and T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(C</a:t>
            </a:r>
            <a:r>
              <a:rPr lang="en-US" baseline="-25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 and T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 may also contribute to this plexus)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It gives rise to the nerves that _</a:t>
            </a:r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Brachial Plexus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There are four major branches of this plexus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____________________________ – five ventral rami (C</a:t>
            </a:r>
            <a:r>
              <a:rPr lang="en-US" baseline="-25000">
                <a:solidFill>
                  <a:srgbClr val="000000"/>
                </a:solidFill>
              </a:rPr>
              <a:t>5</a:t>
            </a:r>
            <a:r>
              <a:rPr lang="en-US">
                <a:solidFill>
                  <a:srgbClr val="000000"/>
                </a:solidFill>
              </a:rPr>
              <a:t>-T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____________________________ – upper, middle, and lower, which form divisions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____________________________ – anterior and posterior serve the front and back of the limb</a:t>
            </a:r>
          </a:p>
          <a:p>
            <a:pPr lvl="1"/>
            <a:r>
              <a:rPr lang="en-US"/>
              <a:t>_____________________________ – lateral, medial, and posterior fiber bundles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Brachial Plexus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/>
          <a:srcRect l="911" t="1547" r="1059" b="7986"/>
          <a:stretch>
            <a:fillRect/>
          </a:stretch>
        </p:blipFill>
        <p:spPr bwMode="auto">
          <a:xfrm>
            <a:off x="0" y="1066800"/>
            <a:ext cx="9144000" cy="49672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Brachial Plexus: Nerves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innervates the _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sends fibers to the _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branches to most of the _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</a:rPr>
              <a:t>supplies the flexor carpi ulnaris and part of the flexor digitorum profundus</a:t>
            </a:r>
          </a:p>
          <a:p>
            <a:pPr>
              <a:lnSpc>
                <a:spcPct val="80000"/>
              </a:lnSpc>
            </a:pPr>
            <a:r>
              <a:rPr lang="en-US" sz="28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 innervates essentially _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Lumbar Plexus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6575" cy="5257800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Arises from L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-L</a:t>
            </a:r>
            <a:r>
              <a:rPr lang="en-US" baseline="-25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 and innervates the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major nerves are the _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362200" cy="2163762"/>
          </a:xfrm>
        </p:spPr>
        <p:txBody>
          <a:bodyPr/>
          <a:lstStyle/>
          <a:p>
            <a:r>
              <a:rPr lang="en-US"/>
              <a:t>Lumbar Plexus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</a:rPr>
              <a:t>Figure 13.10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/>
          <a:srcRect l="658" t="1015" r="658" b="4848"/>
          <a:stretch>
            <a:fillRect/>
          </a:stretch>
        </p:blipFill>
        <p:spPr bwMode="auto">
          <a:xfrm>
            <a:off x="2679700" y="304800"/>
            <a:ext cx="6464300" cy="6553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Sacral Plexus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Arises from L</a:t>
            </a:r>
            <a:r>
              <a:rPr lang="en-US" baseline="-25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-S</a:t>
            </a:r>
            <a:r>
              <a:rPr lang="en-US" baseline="-25000">
                <a:solidFill>
                  <a:srgbClr val="000000"/>
                </a:solidFill>
              </a:rPr>
              <a:t>4</a:t>
            </a:r>
            <a:r>
              <a:rPr lang="en-US">
                <a:solidFill>
                  <a:srgbClr val="000000"/>
                </a:solidFill>
              </a:rPr>
              <a:t> and serves the _</a:t>
            </a: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The major nerve is the _________________________, the longest and thickest nerve of the body</a:t>
            </a:r>
          </a:p>
          <a:p>
            <a:pPr>
              <a:lnSpc>
                <a:spcPct val="90000"/>
              </a:lnSpc>
            </a:pPr>
            <a:r>
              <a:rPr lang="en-US"/>
              <a:t>The sciatic is actually composed of two nerves: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2613" y="0"/>
            <a:ext cx="4751387" cy="68580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343400" cy="715963"/>
          </a:xfrm>
        </p:spPr>
        <p:txBody>
          <a:bodyPr/>
          <a:lstStyle/>
          <a:p>
            <a:r>
              <a:rPr lang="en-US" sz="3200"/>
              <a:t>Structure of a Nerve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4191000" cy="639763"/>
          </a:xfrm>
        </p:spPr>
        <p:txBody>
          <a:bodyPr/>
          <a:lstStyle/>
          <a:p>
            <a:r>
              <a:rPr lang="en-US" sz="3200"/>
              <a:t>Sacral Plexus</a:t>
            </a:r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/>
          <a:srcRect l="909" t="2631" r="1088" b="5261"/>
          <a:stretch>
            <a:fillRect/>
          </a:stretch>
        </p:blipFill>
        <p:spPr bwMode="auto">
          <a:xfrm>
            <a:off x="1371600" y="304800"/>
            <a:ext cx="7772400" cy="65309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Nerves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Sensory and motor divisions</a:t>
            </a:r>
          </a:p>
          <a:p>
            <a:r>
              <a:rPr lang="en-US">
                <a:solidFill>
                  <a:srgbClr val="000000"/>
                </a:solidFill>
              </a:rPr>
              <a:t>Sensory (afferent)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</a:t>
            </a:r>
          </a:p>
          <a:p>
            <a:r>
              <a:rPr lang="en-US">
                <a:solidFill>
                  <a:srgbClr val="000000"/>
                </a:solidFill>
              </a:rPr>
              <a:t>Motor (efferent)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carry impulses _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sensory and motor fibers carry impulses to and from CNS; _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Peripheral Nerves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solidFill>
                  <a:srgbClr val="000000"/>
                </a:solidFill>
              </a:rPr>
              <a:t>Mixed nerves 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 carry _</a:t>
            </a:r>
          </a:p>
          <a:p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The four types of mixed nerves are: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____________________ afferent and somatic efferent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____________________ afferent and visceral efferent</a:t>
            </a:r>
          </a:p>
          <a:p>
            <a:r>
              <a:rPr lang="en-US"/>
              <a:t>Peripheral nerves originate from the brain or spinal column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Regeneration of Nerve Fibers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Damage to nerve tissue is serious because mature neurons are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If the soma of a damaged nerve remains intact, _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Regeneration involves coordinated activity among: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Macrophages – _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000000"/>
                </a:solidFill>
              </a:rPr>
              <a:t>______________________ – form regeneration tube and secrete growth factors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 – regenerate damaged part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 Nerves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</a:rPr>
              <a:t>_____________________________ of cranial nerves arise from the brain </a:t>
            </a:r>
          </a:p>
          <a:p>
            <a:r>
              <a:rPr lang="en-US">
                <a:solidFill>
                  <a:srgbClr val="000000"/>
                </a:solidFill>
              </a:rPr>
              <a:t>They have sensory, motor, or both sensory and motor functions</a:t>
            </a:r>
          </a:p>
          <a:p>
            <a:r>
              <a:rPr lang="en-US">
                <a:solidFill>
                  <a:srgbClr val="000000"/>
                </a:solidFill>
              </a:rPr>
              <a:t>Each nerve is identified by a ___________________ (I through XII) and a _</a:t>
            </a:r>
          </a:p>
          <a:p>
            <a:r>
              <a:rPr lang="en-US"/>
              <a:t>Four cranial nerves carry _______________________________ that serve muscles and glands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1307</Words>
  <Application>Microsoft Office PowerPoint</Application>
  <PresentationFormat>On-screen Show (4:3)</PresentationFormat>
  <Paragraphs>226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Processing at the Circuit Level</vt:lpstr>
      <vt:lpstr>Main Aspects of Sensory Perception</vt:lpstr>
      <vt:lpstr>Main Aspects of Sensory Perception</vt:lpstr>
      <vt:lpstr>Structure of a Nerve</vt:lpstr>
      <vt:lpstr>Structure of a Nerve</vt:lpstr>
      <vt:lpstr>Classification of Nerves</vt:lpstr>
      <vt:lpstr>Peripheral Nerves</vt:lpstr>
      <vt:lpstr>Regeneration of Nerve Fibers</vt:lpstr>
      <vt:lpstr>Cranial Nerves</vt:lpstr>
      <vt:lpstr>Cranial Nerve I: Olfactory</vt:lpstr>
      <vt:lpstr>Cranial Nerve I: Olfactory</vt:lpstr>
      <vt:lpstr>Cranial Nerve II: Optic</vt:lpstr>
      <vt:lpstr>Cranial Nerve II: Optic</vt:lpstr>
      <vt:lpstr>Cranial Nerve III: Oculomotor</vt:lpstr>
      <vt:lpstr>Cranial Nerve III: Oculomotor</vt:lpstr>
      <vt:lpstr>Cranial Nerve IV: Trochlear</vt:lpstr>
      <vt:lpstr>Cranial Nerve IV: Trochlear</vt:lpstr>
      <vt:lpstr>Cranial Nerve V: Trigeminal</vt:lpstr>
      <vt:lpstr>Cranial Nerve V: Trigeminal</vt:lpstr>
      <vt:lpstr>Cranial Nerve VI: Abdcuens</vt:lpstr>
      <vt:lpstr>Cranial Nerve VII: Facial</vt:lpstr>
      <vt:lpstr>Cranial Nerve VII: Facial</vt:lpstr>
      <vt:lpstr>Cranial Nerve VIII: Vestibulocochlear</vt:lpstr>
      <vt:lpstr>Cranial Nerve VIII: Vestibulocochlear</vt:lpstr>
      <vt:lpstr>Cranial Nerve IX: Glossopharyngeal</vt:lpstr>
      <vt:lpstr>Cranial Nerve IX: Glossopharyngeal</vt:lpstr>
      <vt:lpstr>Cranial Nerve X: Vagus</vt:lpstr>
      <vt:lpstr>Cranial Nerve X: Vagus</vt:lpstr>
      <vt:lpstr>Cranial Nerve XI: Accessory</vt:lpstr>
      <vt:lpstr>Cranial Nerve XI: Accessory</vt:lpstr>
      <vt:lpstr>Cranial Nerve XI: Accessory</vt:lpstr>
      <vt:lpstr>Cranial Nerve XII: Hypoglossal</vt:lpstr>
      <vt:lpstr>Cranial Nerve XII: Hypoglossal</vt:lpstr>
      <vt:lpstr>Spinal Nerves</vt:lpstr>
      <vt:lpstr>Spinal Nerves: Roots</vt:lpstr>
      <vt:lpstr>Spinal Nerves: Roots</vt:lpstr>
      <vt:lpstr>Spinal Nerves: Rami</vt:lpstr>
      <vt:lpstr>Nerve Plexuses</vt:lpstr>
      <vt:lpstr>Nerve Plexuses</vt:lpstr>
      <vt:lpstr>Spinal Nerve Innervation:</vt:lpstr>
      <vt:lpstr>Cervical Plexus</vt:lpstr>
      <vt:lpstr>Cervical Plexus</vt:lpstr>
      <vt:lpstr>Brachial Plexus</vt:lpstr>
      <vt:lpstr>Brachial Plexus</vt:lpstr>
      <vt:lpstr>Brachial Plexus</vt:lpstr>
      <vt:lpstr>Brachial Plexus: Nerves</vt:lpstr>
      <vt:lpstr>Lumbar Plexus</vt:lpstr>
      <vt:lpstr>Lumbar Plexus</vt:lpstr>
      <vt:lpstr>Sacral Plexus</vt:lpstr>
      <vt:lpstr>Sacral Plexus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Processing at the Circuit Level</dc:title>
  <dc:creator>bawargo</dc:creator>
  <cp:lastModifiedBy>bawargo</cp:lastModifiedBy>
  <cp:revision>1</cp:revision>
  <dcterms:created xsi:type="dcterms:W3CDTF">2008-08-28T18:03:53Z</dcterms:created>
  <dcterms:modified xsi:type="dcterms:W3CDTF">2008-08-28T18:05:45Z</dcterms:modified>
</cp:coreProperties>
</file>