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1" r:id="rId5"/>
    <p:sldId id="262" r:id="rId6"/>
    <p:sldId id="264" r:id="rId7"/>
    <p:sldId id="266" r:id="rId8"/>
    <p:sldId id="268" r:id="rId9"/>
    <p:sldId id="270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51DDC-BFA4-4CC6-99DF-639A31176DE6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ABC28-0E63-48D7-A728-13A12C1D1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650E-1541-4527-9088-1AB842124F5A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A5DD2-6C55-40E4-A99B-4934EE3CB5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A5DD2-6C55-40E4-A99B-4934EE3CB59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Matieral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Four Matieral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A5DD2-6C55-40E4-A99B-4934EE3CB59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2437-DCB0-4904-A3E1-6BBE6F12A87C}" type="datetimeFigureOut">
              <a:rPr lang="en-US" smtClean="0"/>
              <a:t>8/28/2008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21D5-091F-435B-8FD5-FCFF10A7F2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Innervation of Joints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Hilton’s law: any nerve serving a muscle that _____________________________ at a joint also innervates the ___________________________ and the _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Superficial Reflexes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8270875" cy="5114925"/>
          </a:xfrm>
        </p:spPr>
        <p:txBody>
          <a:bodyPr/>
          <a:lstStyle/>
          <a:p>
            <a:r>
              <a:rPr lang="en-US"/>
              <a:t>Initiated by gentle _</a:t>
            </a:r>
          </a:p>
          <a:p>
            <a:r>
              <a:rPr lang="en-US"/>
              <a:t>Example:  </a:t>
            </a:r>
          </a:p>
          <a:p>
            <a:pPr lvl="1"/>
            <a:r>
              <a:rPr lang="en-US"/>
              <a:t>_________________________________ is initiated by stimulating the lateral aspect of the sole of the foot</a:t>
            </a:r>
          </a:p>
          <a:p>
            <a:pPr lvl="1"/>
            <a:r>
              <a:rPr lang="en-US"/>
              <a:t>The response is _</a:t>
            </a:r>
          </a:p>
          <a:p>
            <a:pPr lvl="1"/>
            <a:r>
              <a:rPr lang="en-US"/>
              <a:t>Indirectly tests for proper _</a:t>
            </a:r>
          </a:p>
          <a:p>
            <a:pPr lvl="1"/>
            <a:r>
              <a:rPr lang="en-US"/>
              <a:t>__________________________________: abnormal plantar reflex indicating corticospinal damage where the 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A reflex is a ______________________, predictable motor response to a stimulus</a:t>
            </a:r>
          </a:p>
          <a:p>
            <a:r>
              <a:rPr lang="en-US">
                <a:solidFill>
                  <a:srgbClr val="000000"/>
                </a:solidFill>
              </a:rPr>
              <a:t>Reflexes may: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Be inborn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Involve only _________________________ and the _ </a:t>
            </a:r>
          </a:p>
          <a:p>
            <a:pPr lvl="1"/>
            <a:endParaRPr lang="en-US"/>
          </a:p>
          <a:p>
            <a:pPr lvl="1"/>
            <a:r>
              <a:rPr lang="en-US"/>
              <a:t>Involve higher brain centers as well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 Arc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1815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There are five components of a reflex arc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site of stimulus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transmits the afferent impulse to the CNS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either monosynaptic or polysynaptic region within the CNS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  </a:t>
            </a:r>
          </a:p>
          <a:p>
            <a:pPr lvl="2"/>
            <a:r>
              <a:rPr lang="en-US" sz="2000">
                <a:solidFill>
                  <a:srgbClr val="000000"/>
                </a:solidFill>
              </a:rPr>
              <a:t> conducts efferent impulses from the integration center to an effector</a:t>
            </a:r>
          </a:p>
          <a:p>
            <a:pPr lvl="1"/>
            <a:r>
              <a:rPr lang="en-US" sz="2400"/>
              <a:t> </a:t>
            </a:r>
          </a:p>
          <a:p>
            <a:pPr lvl="2"/>
            <a:r>
              <a:rPr lang="en-US" sz="2000"/>
              <a:t>muscle fiber or gland that responds to the efferent impulse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and Deep Tendon Reflexes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For skeletal muscles to perform normally: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 ____________________________________ must constantly inform the brain as to the state of the muscle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___________________________________ initiated by muscle spindles must maintain healthy muscle tone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52425"/>
          </a:xfrm>
        </p:spPr>
        <p:txBody>
          <a:bodyPr>
            <a:normAutofit fontScale="90000"/>
          </a:bodyPr>
          <a:lstStyle/>
          <a:p>
            <a:r>
              <a:rPr lang="en-US" sz="3200"/>
              <a:t>Muscle Spindles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1466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</a:rPr>
              <a:t>Muscle spindles are wrapped with two types of afferent endings: primary sensory endings of type ____________________ and secondary sensory endings of _</a:t>
            </a:r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</a:rPr>
              <a:t>These regions are innervated by gamma (</a:t>
            </a:r>
            <a:r>
              <a:rPr lang="en-US">
                <a:solidFill>
                  <a:srgbClr val="000000"/>
                </a:solidFill>
                <a:sym typeface="Symbol" charset="2"/>
              </a:rPr>
              <a:t></a:t>
            </a:r>
            <a:r>
              <a:rPr lang="en-US">
                <a:solidFill>
                  <a:srgbClr val="000000"/>
                </a:solidFill>
              </a:rPr>
              <a:t>) efferent fibers</a:t>
            </a:r>
          </a:p>
          <a:p>
            <a:pPr>
              <a:lnSpc>
                <a:spcPct val="95000"/>
              </a:lnSpc>
            </a:pPr>
            <a:endParaRPr lang="en-US"/>
          </a:p>
          <a:p>
            <a:pPr>
              <a:lnSpc>
                <a:spcPct val="95000"/>
              </a:lnSpc>
            </a:pPr>
            <a:r>
              <a:rPr lang="en-US"/>
              <a:t>Note: contractile muscle fibers are extrafusal fibers and are innervated by alpha (</a:t>
            </a:r>
            <a:r>
              <a:rPr lang="en-US">
                <a:sym typeface="Symbol" charset="2"/>
              </a:rPr>
              <a:t></a:t>
            </a:r>
            <a:r>
              <a:rPr lang="en-US"/>
              <a:t>) efferent fibers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the Muscle Spindles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_________________________________ activates the muscle spindle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There is an increased rate of action potential in _</a:t>
            </a:r>
          </a:p>
          <a:p>
            <a:r>
              <a:rPr lang="en-US">
                <a:solidFill>
                  <a:srgbClr val="000000"/>
                </a:solidFill>
              </a:rPr>
              <a:t>Contracting the muscle _________________________________ on the muscle spindle</a:t>
            </a:r>
          </a:p>
          <a:p>
            <a:pPr lvl="1"/>
            <a:r>
              <a:rPr lang="en-US"/>
              <a:t>There is a __________________________ rate of action potential on Ia fibers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Reflex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5056188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Stretching the muscle _</a:t>
            </a:r>
          </a:p>
          <a:p>
            <a:r>
              <a:rPr lang="en-US">
                <a:solidFill>
                  <a:srgbClr val="000000"/>
                </a:solidFill>
              </a:rPr>
              <a:t>Excited </a:t>
            </a:r>
            <a:r>
              <a:rPr lang="en-US">
                <a:solidFill>
                  <a:srgbClr val="000000"/>
                </a:solidFill>
                <a:sym typeface="Symbol" charset="2"/>
              </a:rPr>
              <a:t></a:t>
            </a:r>
            <a:r>
              <a:rPr lang="en-US">
                <a:solidFill>
                  <a:srgbClr val="000000"/>
                </a:solidFill>
              </a:rPr>
              <a:t> motor neurons of the spindle cause the stretched muscle to contract</a:t>
            </a:r>
          </a:p>
          <a:p>
            <a:r>
              <a:rPr lang="en-US">
                <a:solidFill>
                  <a:srgbClr val="000000"/>
                </a:solidFill>
              </a:rPr>
              <a:t>Afferent impulses from the spindle result in _</a:t>
            </a:r>
          </a:p>
          <a:p>
            <a:r>
              <a:rPr lang="en-US">
                <a:solidFill>
                  <a:srgbClr val="000000"/>
                </a:solidFill>
              </a:rPr>
              <a:t>Example: patellar reflex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Tapping the patellar tendon stretches the quadriceps and starts the reflex action</a:t>
            </a:r>
          </a:p>
          <a:p>
            <a:pPr lvl="1"/>
            <a:r>
              <a:rPr lang="en-US"/>
              <a:t>The quadriceps contract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Golgi Tendon Reflex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 the muscle activates the Golgi tendon organs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Afferent Golgi tendon neurons are stimulated, _________________________________, and the antagonistic muscle is activated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As a result, the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Flexor and Crossed Extensor Reflexes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____________________________ is initiated by a ______________________ (actual or perceived) that causes automatic withdrawal of the threatened body part</a:t>
            </a:r>
          </a:p>
          <a:p>
            <a:r>
              <a:rPr lang="en-US">
                <a:solidFill>
                  <a:srgbClr val="000000"/>
                </a:solidFill>
              </a:rPr>
              <a:t>The ______________________________ has two parts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 stimulated side is _</a:t>
            </a:r>
          </a:p>
          <a:p>
            <a:pPr lvl="1"/>
            <a:r>
              <a:rPr lang="en-US"/>
              <a:t>The contralateral side is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406</Words>
  <Application>Microsoft Office PowerPoint</Application>
  <PresentationFormat>On-screen Show (4:3)</PresentationFormat>
  <Paragraphs>65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Innervation of Joints</vt:lpstr>
      <vt:lpstr>Reflexes</vt:lpstr>
      <vt:lpstr>Reflex Arc</vt:lpstr>
      <vt:lpstr>Stretch and Deep Tendon Reflexes</vt:lpstr>
      <vt:lpstr>Muscle Spindles</vt:lpstr>
      <vt:lpstr>Operation of the Muscle Spindles</vt:lpstr>
      <vt:lpstr>Stretch Reflex</vt:lpstr>
      <vt:lpstr>Golgi Tendon Reflex</vt:lpstr>
      <vt:lpstr>Flexor and Crossed Extensor Reflexes</vt:lpstr>
      <vt:lpstr>Superficial Reflexes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Innervation of Joints</dc:title>
  <dc:creator>bawargo</dc:creator>
  <cp:lastModifiedBy>bawargo</cp:lastModifiedBy>
  <cp:revision>4</cp:revision>
  <dcterms:created xsi:type="dcterms:W3CDTF">2008-08-28T18:10:10Z</dcterms:created>
  <dcterms:modified xsi:type="dcterms:W3CDTF">2008-08-28T18:14:14Z</dcterms:modified>
</cp:coreProperties>
</file>