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Matieral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51DDC-BFA4-4CC6-99DF-639A31176DE6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ABC28-0E63-48D7-A728-13A12C1D1E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Matieral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650E-1541-4527-9088-1AB842124F5A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A5DD2-6C55-40E4-A99B-4934EE3CB5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A5DD2-6C55-40E4-A99B-4934EE3CB592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 Matieral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Innervation of Joints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Hilton’s law: any nerve serving a muscle that _____________________________ at a joint also innervates the ___________________________ and the _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Stretch Reflex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524000"/>
            <a:ext cx="8270875" cy="5056188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Stretching the muscle _</a:t>
            </a:r>
          </a:p>
          <a:p>
            <a:r>
              <a:rPr lang="en-US">
                <a:solidFill>
                  <a:srgbClr val="000000"/>
                </a:solidFill>
              </a:rPr>
              <a:t>Excited </a:t>
            </a:r>
            <a:r>
              <a:rPr lang="en-US">
                <a:solidFill>
                  <a:srgbClr val="000000"/>
                </a:solidFill>
                <a:sym typeface="Symbol" charset="2"/>
              </a:rPr>
              <a:t></a:t>
            </a:r>
            <a:r>
              <a:rPr lang="en-US">
                <a:solidFill>
                  <a:srgbClr val="000000"/>
                </a:solidFill>
              </a:rPr>
              <a:t> motor neurons of the spindle cause the stretched muscle to contract</a:t>
            </a:r>
          </a:p>
          <a:p>
            <a:r>
              <a:rPr lang="en-US">
                <a:solidFill>
                  <a:srgbClr val="000000"/>
                </a:solidFill>
              </a:rPr>
              <a:t>Afferent impulses from the spindle result in _</a:t>
            </a:r>
          </a:p>
          <a:p>
            <a:r>
              <a:rPr lang="en-US">
                <a:solidFill>
                  <a:srgbClr val="000000"/>
                </a:solidFill>
              </a:rPr>
              <a:t>Example: patellar reflex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Tapping the patellar tendon stretches the quadriceps and starts the reflex action</a:t>
            </a:r>
          </a:p>
          <a:p>
            <a:pPr lvl="1"/>
            <a:r>
              <a:rPr lang="en-US"/>
              <a:t>The quadriceps contract _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3200"/>
              <a:t>Stretch Reflex</a:t>
            </a:r>
          </a:p>
        </p:txBody>
      </p:sp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914400"/>
            <a:ext cx="9144000" cy="581818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Golgi Tendon Reflex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_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_______________________ the muscle activates the Golgi tendon organs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Afferent Golgi tendon neurons are stimulated, _________________________________, and the antagonistic muscle is activated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As a result, the _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2438400" cy="1935162"/>
          </a:xfrm>
        </p:spPr>
        <p:txBody>
          <a:bodyPr/>
          <a:lstStyle/>
          <a:p>
            <a:r>
              <a:rPr lang="en-US" sz="3200"/>
              <a:t>Golgi Tendon Reflex</a:t>
            </a:r>
          </a:p>
        </p:txBody>
      </p:sp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24200" y="0"/>
            <a:ext cx="57785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Flexor and Crossed Extensor Reflexes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The ____________________________ is initiated by a ______________________ (actual or perceived) that causes automatic withdrawal of the threatened body part</a:t>
            </a:r>
          </a:p>
          <a:p>
            <a:r>
              <a:rPr lang="en-US">
                <a:solidFill>
                  <a:srgbClr val="000000"/>
                </a:solidFill>
              </a:rPr>
              <a:t>The ______________________________ has two parts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The stimulated side is _</a:t>
            </a:r>
          </a:p>
          <a:p>
            <a:pPr lvl="1"/>
            <a:r>
              <a:rPr lang="en-US"/>
              <a:t>The contralateral side is _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38200"/>
            <a:ext cx="9144000" cy="5900738"/>
          </a:xfrm>
          <a:prstGeom prst="rect">
            <a:avLst/>
          </a:prstGeom>
          <a:noFill/>
        </p:spPr>
      </p:pic>
      <p:sp>
        <p:nvSpPr>
          <p:cNvPr id="106499" name="Line 3"/>
          <p:cNvSpPr>
            <a:spLocks noChangeShapeType="1"/>
          </p:cNvSpPr>
          <p:nvPr/>
        </p:nvSpPr>
        <p:spPr bwMode="auto">
          <a:xfrm>
            <a:off x="944563" y="2208213"/>
            <a:ext cx="762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0" name="Freeform 4"/>
          <p:cNvSpPr>
            <a:spLocks/>
          </p:cNvSpPr>
          <p:nvPr/>
        </p:nvSpPr>
        <p:spPr bwMode="auto">
          <a:xfrm>
            <a:off x="4206875" y="1117600"/>
            <a:ext cx="2400300" cy="204788"/>
          </a:xfrm>
          <a:custGeom>
            <a:avLst/>
            <a:gdLst/>
            <a:ahLst/>
            <a:cxnLst>
              <a:cxn ang="0">
                <a:pos x="0" y="146"/>
              </a:cxn>
              <a:cxn ang="0">
                <a:pos x="1613" y="0"/>
              </a:cxn>
              <a:cxn ang="0">
                <a:pos x="1713" y="0"/>
              </a:cxn>
            </a:cxnLst>
            <a:rect l="0" t="0" r="r" b="b"/>
            <a:pathLst>
              <a:path w="1713" h="146">
                <a:moveTo>
                  <a:pt x="0" y="146"/>
                </a:moveTo>
                <a:lnTo>
                  <a:pt x="1613" y="0"/>
                </a:lnTo>
                <a:lnTo>
                  <a:pt x="1713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 flipV="1">
            <a:off x="4244975" y="1117600"/>
            <a:ext cx="2220913" cy="495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2" name="Line 6"/>
          <p:cNvSpPr>
            <a:spLocks noChangeShapeType="1"/>
          </p:cNvSpPr>
          <p:nvPr/>
        </p:nvSpPr>
        <p:spPr bwMode="auto">
          <a:xfrm flipV="1">
            <a:off x="5197475" y="1117600"/>
            <a:ext cx="1268413" cy="417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 flipV="1">
            <a:off x="5213350" y="1117600"/>
            <a:ext cx="1252538" cy="5349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4" name="Freeform 8"/>
          <p:cNvSpPr>
            <a:spLocks/>
          </p:cNvSpPr>
          <p:nvPr/>
        </p:nvSpPr>
        <p:spPr bwMode="auto">
          <a:xfrm>
            <a:off x="7626350" y="4181475"/>
            <a:ext cx="417513" cy="30163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74" y="0"/>
              </a:cxn>
              <a:cxn ang="0">
                <a:pos x="298" y="0"/>
              </a:cxn>
            </a:cxnLst>
            <a:rect l="0" t="0" r="r" b="b"/>
            <a:pathLst>
              <a:path w="298" h="22">
                <a:moveTo>
                  <a:pt x="0" y="22"/>
                </a:moveTo>
                <a:lnTo>
                  <a:pt x="74" y="0"/>
                </a:lnTo>
                <a:lnTo>
                  <a:pt x="298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5" name="Freeform 9"/>
          <p:cNvSpPr>
            <a:spLocks/>
          </p:cNvSpPr>
          <p:nvPr/>
        </p:nvSpPr>
        <p:spPr bwMode="auto">
          <a:xfrm>
            <a:off x="1008063" y="3698875"/>
            <a:ext cx="1006475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6" y="0"/>
              </a:cxn>
              <a:cxn ang="0">
                <a:pos x="718" y="224"/>
              </a:cxn>
            </a:cxnLst>
            <a:rect l="0" t="0" r="r" b="b"/>
            <a:pathLst>
              <a:path w="718" h="224">
                <a:moveTo>
                  <a:pt x="0" y="0"/>
                </a:moveTo>
                <a:lnTo>
                  <a:pt x="376" y="0"/>
                </a:lnTo>
                <a:lnTo>
                  <a:pt x="718" y="22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6" name="Freeform 10"/>
          <p:cNvSpPr>
            <a:spLocks/>
          </p:cNvSpPr>
          <p:nvPr/>
        </p:nvSpPr>
        <p:spPr bwMode="auto">
          <a:xfrm>
            <a:off x="3567113" y="4075113"/>
            <a:ext cx="493712" cy="23495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236" y="0"/>
              </a:cxn>
              <a:cxn ang="0">
                <a:pos x="352" y="1"/>
              </a:cxn>
            </a:cxnLst>
            <a:rect l="0" t="0" r="r" b="b"/>
            <a:pathLst>
              <a:path w="352" h="168">
                <a:moveTo>
                  <a:pt x="0" y="168"/>
                </a:moveTo>
                <a:lnTo>
                  <a:pt x="236" y="0"/>
                </a:lnTo>
                <a:lnTo>
                  <a:pt x="352" y="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7" name="Freeform 11"/>
          <p:cNvSpPr>
            <a:spLocks/>
          </p:cNvSpPr>
          <p:nvPr/>
        </p:nvSpPr>
        <p:spPr bwMode="auto">
          <a:xfrm>
            <a:off x="7197725" y="2066925"/>
            <a:ext cx="846138" cy="179388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368" y="0"/>
              </a:cxn>
              <a:cxn ang="0">
                <a:pos x="604" y="0"/>
              </a:cxn>
            </a:cxnLst>
            <a:rect l="0" t="0" r="r" b="b"/>
            <a:pathLst>
              <a:path w="604" h="128">
                <a:moveTo>
                  <a:pt x="0" y="128"/>
                </a:moveTo>
                <a:lnTo>
                  <a:pt x="368" y="0"/>
                </a:lnTo>
                <a:lnTo>
                  <a:pt x="60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8" name="Line 12"/>
          <p:cNvSpPr>
            <a:spLocks noChangeShapeType="1"/>
          </p:cNvSpPr>
          <p:nvPr/>
        </p:nvSpPr>
        <p:spPr bwMode="auto">
          <a:xfrm>
            <a:off x="835025" y="4122738"/>
            <a:ext cx="14652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>
            <a:off x="7046913" y="2066925"/>
            <a:ext cx="996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10" name="Freeform 14"/>
          <p:cNvSpPr>
            <a:spLocks/>
          </p:cNvSpPr>
          <p:nvPr/>
        </p:nvSpPr>
        <p:spPr bwMode="auto">
          <a:xfrm>
            <a:off x="7256463" y="3775075"/>
            <a:ext cx="787400" cy="187325"/>
          </a:xfrm>
          <a:custGeom>
            <a:avLst/>
            <a:gdLst/>
            <a:ahLst/>
            <a:cxnLst>
              <a:cxn ang="0">
                <a:pos x="0" y="134"/>
              </a:cxn>
              <a:cxn ang="0">
                <a:pos x="338" y="0"/>
              </a:cxn>
              <a:cxn ang="0">
                <a:pos x="562" y="0"/>
              </a:cxn>
            </a:cxnLst>
            <a:rect l="0" t="0" r="r" b="b"/>
            <a:pathLst>
              <a:path w="562" h="134">
                <a:moveTo>
                  <a:pt x="0" y="134"/>
                </a:moveTo>
                <a:lnTo>
                  <a:pt x="338" y="0"/>
                </a:lnTo>
                <a:lnTo>
                  <a:pt x="562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11" name="Freeform 15"/>
          <p:cNvSpPr>
            <a:spLocks/>
          </p:cNvSpPr>
          <p:nvPr/>
        </p:nvSpPr>
        <p:spPr bwMode="auto">
          <a:xfrm>
            <a:off x="5178425" y="4075113"/>
            <a:ext cx="320675" cy="173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" y="0"/>
              </a:cxn>
              <a:cxn ang="0">
                <a:pos x="276" y="124"/>
              </a:cxn>
            </a:cxnLst>
            <a:rect l="0" t="0" r="r" b="b"/>
            <a:pathLst>
              <a:path w="276" h="124">
                <a:moveTo>
                  <a:pt x="0" y="0"/>
                </a:moveTo>
                <a:lnTo>
                  <a:pt x="120" y="0"/>
                </a:lnTo>
                <a:lnTo>
                  <a:pt x="276" y="12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12" name="Freeform 16"/>
          <p:cNvSpPr>
            <a:spLocks/>
          </p:cNvSpPr>
          <p:nvPr/>
        </p:nvSpPr>
        <p:spPr bwMode="auto">
          <a:xfrm>
            <a:off x="2393950" y="2208213"/>
            <a:ext cx="285750" cy="155575"/>
          </a:xfrm>
          <a:custGeom>
            <a:avLst/>
            <a:gdLst/>
            <a:ahLst/>
            <a:cxnLst>
              <a:cxn ang="0">
                <a:pos x="204" y="0"/>
              </a:cxn>
              <a:cxn ang="0">
                <a:pos x="132" y="0"/>
              </a:cxn>
              <a:cxn ang="0">
                <a:pos x="0" y="112"/>
              </a:cxn>
            </a:cxnLst>
            <a:rect l="0" t="0" r="r" b="b"/>
            <a:pathLst>
              <a:path w="204" h="112">
                <a:moveTo>
                  <a:pt x="204" y="0"/>
                </a:moveTo>
                <a:lnTo>
                  <a:pt x="132" y="0"/>
                </a:lnTo>
                <a:lnTo>
                  <a:pt x="0" y="11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13" name="Line 17"/>
          <p:cNvSpPr>
            <a:spLocks noChangeShapeType="1"/>
          </p:cNvSpPr>
          <p:nvPr/>
        </p:nvSpPr>
        <p:spPr bwMode="auto">
          <a:xfrm flipH="1">
            <a:off x="2241550" y="2208213"/>
            <a:ext cx="336550" cy="155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14" name="Rectangle 18"/>
          <p:cNvSpPr>
            <a:spLocks noChangeArrowheads="1"/>
          </p:cNvSpPr>
          <p:nvPr/>
        </p:nvSpPr>
        <p:spPr bwMode="auto">
          <a:xfrm>
            <a:off x="404813" y="2112963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Afferent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fiber</a:t>
            </a:r>
          </a:p>
        </p:txBody>
      </p:sp>
      <p:sp>
        <p:nvSpPr>
          <p:cNvPr id="106515" name="Rectangle 19"/>
          <p:cNvSpPr>
            <a:spLocks noChangeArrowheads="1"/>
          </p:cNvSpPr>
          <p:nvPr/>
        </p:nvSpPr>
        <p:spPr bwMode="auto">
          <a:xfrm>
            <a:off x="2705100" y="2112963"/>
            <a:ext cx="527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Efferent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fibers</a:t>
            </a:r>
            <a:endParaRPr lang="en-US" sz="2100" b="1"/>
          </a:p>
        </p:txBody>
      </p:sp>
      <p:sp>
        <p:nvSpPr>
          <p:cNvPr id="106516" name="Rectangle 20"/>
          <p:cNvSpPr>
            <a:spLocks noChangeArrowheads="1"/>
          </p:cNvSpPr>
          <p:nvPr/>
        </p:nvSpPr>
        <p:spPr bwMode="auto">
          <a:xfrm>
            <a:off x="404813" y="3589338"/>
            <a:ext cx="598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Extensor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inhibited</a:t>
            </a:r>
            <a:endParaRPr lang="en-US" sz="2100" b="1"/>
          </a:p>
        </p:txBody>
      </p:sp>
      <p:sp>
        <p:nvSpPr>
          <p:cNvPr id="106517" name="Rectangle 21"/>
          <p:cNvSpPr>
            <a:spLocks noChangeArrowheads="1"/>
          </p:cNvSpPr>
          <p:nvPr/>
        </p:nvSpPr>
        <p:spPr bwMode="auto">
          <a:xfrm>
            <a:off x="404813" y="4013200"/>
            <a:ext cx="696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Flexor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stimulated</a:t>
            </a:r>
            <a:endParaRPr lang="en-US" sz="2100" b="1"/>
          </a:p>
        </p:txBody>
      </p:sp>
      <p:sp>
        <p:nvSpPr>
          <p:cNvPr id="106518" name="Rectangle 22"/>
          <p:cNvSpPr>
            <a:spLocks noChangeArrowheads="1"/>
          </p:cNvSpPr>
          <p:nvPr/>
        </p:nvSpPr>
        <p:spPr bwMode="auto">
          <a:xfrm>
            <a:off x="2428875" y="5710238"/>
            <a:ext cx="1112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Right arm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(site of stimulus)</a:t>
            </a:r>
            <a:endParaRPr lang="en-US" sz="2100" b="1"/>
          </a:p>
        </p:txBody>
      </p:sp>
      <p:sp>
        <p:nvSpPr>
          <p:cNvPr id="106519" name="Rectangle 23"/>
          <p:cNvSpPr>
            <a:spLocks noChangeArrowheads="1"/>
          </p:cNvSpPr>
          <p:nvPr/>
        </p:nvSpPr>
        <p:spPr bwMode="auto">
          <a:xfrm>
            <a:off x="5138738" y="5710238"/>
            <a:ext cx="14017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Left arm (site of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reciprocal activation)</a:t>
            </a:r>
            <a:endParaRPr lang="en-US" sz="2100" b="1"/>
          </a:p>
        </p:txBody>
      </p:sp>
      <p:sp>
        <p:nvSpPr>
          <p:cNvPr id="106520" name="Rectangle 24"/>
          <p:cNvSpPr>
            <a:spLocks noChangeArrowheads="1"/>
          </p:cNvSpPr>
          <p:nvPr/>
        </p:nvSpPr>
        <p:spPr bwMode="auto">
          <a:xfrm>
            <a:off x="4106863" y="3970338"/>
            <a:ext cx="1093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Arm movements</a:t>
            </a:r>
            <a:endParaRPr lang="en-US" sz="2100" b="1"/>
          </a:p>
        </p:txBody>
      </p:sp>
      <p:sp>
        <p:nvSpPr>
          <p:cNvPr id="106521" name="Rectangle 25"/>
          <p:cNvSpPr>
            <a:spLocks noChangeArrowheads="1"/>
          </p:cNvSpPr>
          <p:nvPr/>
        </p:nvSpPr>
        <p:spPr bwMode="auto">
          <a:xfrm>
            <a:off x="6634163" y="1027113"/>
            <a:ext cx="854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Interneurons</a:t>
            </a:r>
            <a:endParaRPr lang="en-US" sz="2100" b="1"/>
          </a:p>
        </p:txBody>
      </p:sp>
      <p:sp>
        <p:nvSpPr>
          <p:cNvPr id="106522" name="Rectangle 26"/>
          <p:cNvSpPr>
            <a:spLocks noChangeArrowheads="1"/>
          </p:cNvSpPr>
          <p:nvPr/>
        </p:nvSpPr>
        <p:spPr bwMode="auto">
          <a:xfrm>
            <a:off x="407988" y="5530850"/>
            <a:ext cx="14684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Key: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+   Excitatory synapse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–   Inhibitory synapse</a:t>
            </a:r>
            <a:endParaRPr lang="en-US" sz="2100" b="1"/>
          </a:p>
        </p:txBody>
      </p:sp>
      <p:sp>
        <p:nvSpPr>
          <p:cNvPr id="106523" name="Rectangle 27"/>
          <p:cNvSpPr>
            <a:spLocks noChangeArrowheads="1"/>
          </p:cNvSpPr>
          <p:nvPr/>
        </p:nvSpPr>
        <p:spPr bwMode="auto">
          <a:xfrm>
            <a:off x="8069263" y="1976438"/>
            <a:ext cx="527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Efferent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fibers</a:t>
            </a:r>
            <a:endParaRPr lang="en-US" sz="2100" b="1"/>
          </a:p>
        </p:txBody>
      </p:sp>
      <p:sp>
        <p:nvSpPr>
          <p:cNvPr id="106524" name="Rectangle 28"/>
          <p:cNvSpPr>
            <a:spLocks noChangeArrowheads="1"/>
          </p:cNvSpPr>
          <p:nvPr/>
        </p:nvSpPr>
        <p:spPr bwMode="auto">
          <a:xfrm>
            <a:off x="8069263" y="3683000"/>
            <a:ext cx="581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Flexor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inhibited</a:t>
            </a:r>
            <a:endParaRPr lang="en-US" sz="2100" b="1"/>
          </a:p>
        </p:txBody>
      </p:sp>
      <p:sp>
        <p:nvSpPr>
          <p:cNvPr id="106525" name="Rectangle 29"/>
          <p:cNvSpPr>
            <a:spLocks noChangeArrowheads="1"/>
          </p:cNvSpPr>
          <p:nvPr/>
        </p:nvSpPr>
        <p:spPr bwMode="auto">
          <a:xfrm>
            <a:off x="8069263" y="4089400"/>
            <a:ext cx="696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Extensor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stimulated</a:t>
            </a:r>
            <a:endParaRPr lang="en-US" sz="2100" b="1"/>
          </a:p>
        </p:txBody>
      </p:sp>
      <p:sp>
        <p:nvSpPr>
          <p:cNvPr id="106526" name="Rectangle 30"/>
          <p:cNvSpPr>
            <a:spLocks noChangeArrowheads="1"/>
          </p:cNvSpPr>
          <p:nvPr/>
        </p:nvSpPr>
        <p:spPr bwMode="auto">
          <a:xfrm>
            <a:off x="496888" y="5856288"/>
            <a:ext cx="38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 </a:t>
            </a:r>
            <a:endParaRPr lang="en-US" sz="2100" b="1"/>
          </a:p>
        </p:txBody>
      </p:sp>
      <p:sp>
        <p:nvSpPr>
          <p:cNvPr id="106527" name="Rectangle 31"/>
          <p:cNvSpPr>
            <a:spLocks noChangeArrowheads="1"/>
          </p:cNvSpPr>
          <p:nvPr/>
        </p:nvSpPr>
        <p:spPr bwMode="auto">
          <a:xfrm>
            <a:off x="4187825" y="1089025"/>
            <a:ext cx="809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+</a:t>
            </a:r>
            <a:endParaRPr lang="en-US" sz="2100" b="1"/>
          </a:p>
        </p:txBody>
      </p:sp>
      <p:sp>
        <p:nvSpPr>
          <p:cNvPr id="106528" name="Rectangle 32"/>
          <p:cNvSpPr>
            <a:spLocks noChangeArrowheads="1"/>
          </p:cNvSpPr>
          <p:nvPr/>
        </p:nvSpPr>
        <p:spPr bwMode="auto">
          <a:xfrm>
            <a:off x="4098925" y="1566863"/>
            <a:ext cx="7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–</a:t>
            </a:r>
            <a:endParaRPr lang="en-US" sz="2100" b="1"/>
          </a:p>
        </p:txBody>
      </p:sp>
      <p:sp>
        <p:nvSpPr>
          <p:cNvPr id="106529" name="Rectangle 33"/>
          <p:cNvSpPr>
            <a:spLocks noChangeArrowheads="1"/>
          </p:cNvSpPr>
          <p:nvPr/>
        </p:nvSpPr>
        <p:spPr bwMode="auto">
          <a:xfrm>
            <a:off x="4443413" y="1668463"/>
            <a:ext cx="809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+</a:t>
            </a:r>
            <a:endParaRPr lang="en-US" sz="2100" b="1"/>
          </a:p>
        </p:txBody>
      </p:sp>
      <p:sp>
        <p:nvSpPr>
          <p:cNvPr id="106530" name="Rectangle 34"/>
          <p:cNvSpPr>
            <a:spLocks noChangeArrowheads="1"/>
          </p:cNvSpPr>
          <p:nvPr/>
        </p:nvSpPr>
        <p:spPr bwMode="auto">
          <a:xfrm>
            <a:off x="4981575" y="1819275"/>
            <a:ext cx="7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–</a:t>
            </a:r>
            <a:endParaRPr lang="en-US" sz="2100" b="1"/>
          </a:p>
        </p:txBody>
      </p:sp>
      <p:sp>
        <p:nvSpPr>
          <p:cNvPr id="106531" name="Rectangle 35"/>
          <p:cNvSpPr>
            <a:spLocks noChangeArrowheads="1"/>
          </p:cNvSpPr>
          <p:nvPr/>
        </p:nvSpPr>
        <p:spPr bwMode="auto">
          <a:xfrm>
            <a:off x="5129213" y="1350963"/>
            <a:ext cx="809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+</a:t>
            </a:r>
            <a:endParaRPr lang="en-US" sz="2100" b="1"/>
          </a:p>
        </p:txBody>
      </p:sp>
      <p:sp>
        <p:nvSpPr>
          <p:cNvPr id="106532" name="Rectangle 36"/>
          <p:cNvSpPr>
            <a:spLocks noChangeArrowheads="1"/>
          </p:cNvSpPr>
          <p:nvPr/>
        </p:nvSpPr>
        <p:spPr bwMode="auto">
          <a:xfrm>
            <a:off x="5241925" y="1662113"/>
            <a:ext cx="809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+</a:t>
            </a:r>
            <a:endParaRPr lang="en-US" sz="2100" b="1"/>
          </a:p>
        </p:txBody>
      </p:sp>
      <p:sp>
        <p:nvSpPr>
          <p:cNvPr id="106533" name="Rectangle 37"/>
          <p:cNvSpPr>
            <a:spLocks noChangeArrowheads="1"/>
          </p:cNvSpPr>
          <p:nvPr/>
        </p:nvSpPr>
        <p:spPr bwMode="auto">
          <a:xfrm rot="-1750309">
            <a:off x="2757488" y="4002088"/>
            <a:ext cx="4349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Flexes</a:t>
            </a:r>
            <a:endParaRPr lang="en-US" sz="2100" b="1"/>
          </a:p>
        </p:txBody>
      </p:sp>
      <p:sp>
        <p:nvSpPr>
          <p:cNvPr id="106534" name="Rectangle 38"/>
          <p:cNvSpPr>
            <a:spLocks noChangeArrowheads="1"/>
          </p:cNvSpPr>
          <p:nvPr/>
        </p:nvSpPr>
        <p:spPr bwMode="auto">
          <a:xfrm rot="-1347464">
            <a:off x="5822950" y="4651375"/>
            <a:ext cx="5445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Extends</a:t>
            </a:r>
            <a:endParaRPr lang="en-US" sz="2100" b="1"/>
          </a:p>
        </p:txBody>
      </p:sp>
      <p:sp>
        <p:nvSpPr>
          <p:cNvPr id="106536" name="Rectangle 40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r>
              <a:rPr lang="en-US" sz="3200"/>
              <a:t>Crossed Extensor Reflex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Superficial Reflexes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71600"/>
            <a:ext cx="8270875" cy="5114925"/>
          </a:xfrm>
        </p:spPr>
        <p:txBody>
          <a:bodyPr/>
          <a:lstStyle/>
          <a:p>
            <a:r>
              <a:rPr lang="en-US"/>
              <a:t>Initiated by gentle _</a:t>
            </a:r>
          </a:p>
          <a:p>
            <a:r>
              <a:rPr lang="en-US"/>
              <a:t>Example:  </a:t>
            </a:r>
          </a:p>
          <a:p>
            <a:pPr lvl="1"/>
            <a:r>
              <a:rPr lang="en-US"/>
              <a:t>_________________________________ is initiated by stimulating the lateral aspect of the sole of the foot</a:t>
            </a:r>
          </a:p>
          <a:p>
            <a:pPr lvl="1"/>
            <a:r>
              <a:rPr lang="en-US"/>
              <a:t>The response is _</a:t>
            </a:r>
          </a:p>
          <a:p>
            <a:pPr lvl="1"/>
            <a:r>
              <a:rPr lang="en-US"/>
              <a:t>Indirectly tests for proper _</a:t>
            </a:r>
          </a:p>
          <a:p>
            <a:pPr lvl="1"/>
            <a:r>
              <a:rPr lang="en-US"/>
              <a:t>__________________________________: abnormal plantar reflex indicating corticospinal damage where the _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Reflexes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A reflex is a ______________________, predictable motor response to a stimulus</a:t>
            </a:r>
          </a:p>
          <a:p>
            <a:r>
              <a:rPr lang="en-US">
                <a:solidFill>
                  <a:srgbClr val="000000"/>
                </a:solidFill>
              </a:rPr>
              <a:t>Reflexes may: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Be inborn _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Involve only _________________________ and the _ </a:t>
            </a:r>
          </a:p>
          <a:p>
            <a:pPr lvl="1"/>
            <a:endParaRPr lang="en-US"/>
          </a:p>
          <a:p>
            <a:pPr lvl="1"/>
            <a:r>
              <a:rPr lang="en-US"/>
              <a:t>Involve higher brain centers as well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Reflex Arc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518150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</a:rPr>
              <a:t>There are five components of a reflex arc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 </a:t>
            </a:r>
          </a:p>
          <a:p>
            <a:pPr lvl="2"/>
            <a:r>
              <a:rPr lang="en-US" sz="2000">
                <a:solidFill>
                  <a:srgbClr val="000000"/>
                </a:solidFill>
              </a:rPr>
              <a:t>site of stimulus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 </a:t>
            </a:r>
          </a:p>
          <a:p>
            <a:pPr lvl="2"/>
            <a:r>
              <a:rPr lang="en-US" sz="2000">
                <a:solidFill>
                  <a:srgbClr val="000000"/>
                </a:solidFill>
              </a:rPr>
              <a:t>transmits the afferent impulse to the CNS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 </a:t>
            </a:r>
          </a:p>
          <a:p>
            <a:pPr lvl="2"/>
            <a:r>
              <a:rPr lang="en-US" sz="2000">
                <a:solidFill>
                  <a:srgbClr val="000000"/>
                </a:solidFill>
              </a:rPr>
              <a:t>either monosynaptic or polysynaptic region within the CNS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  </a:t>
            </a:r>
          </a:p>
          <a:p>
            <a:pPr lvl="2"/>
            <a:r>
              <a:rPr lang="en-US" sz="2000">
                <a:solidFill>
                  <a:srgbClr val="000000"/>
                </a:solidFill>
              </a:rPr>
              <a:t> conducts efferent impulses from the integration center to an effector</a:t>
            </a:r>
          </a:p>
          <a:p>
            <a:pPr lvl="1"/>
            <a:r>
              <a:rPr lang="en-US" sz="2400"/>
              <a:t> </a:t>
            </a:r>
          </a:p>
          <a:p>
            <a:pPr lvl="2"/>
            <a:r>
              <a:rPr lang="en-US" sz="2000"/>
              <a:t>muscle fiber or gland that responds to the efferent impulse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Reflex Arc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13.14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905000"/>
            <a:ext cx="9144000" cy="163353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Stretch and Deep Tendon Reflexes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For skeletal muscles to perform normally: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The ____________________________________ must constantly inform the brain as to the state of the muscle</a:t>
            </a:r>
          </a:p>
          <a:p>
            <a:pPr lvl="1"/>
            <a:endParaRPr lang="en-US"/>
          </a:p>
          <a:p>
            <a:pPr lvl="1"/>
            <a:r>
              <a:rPr lang="en-US"/>
              <a:t>___________________________________ initiated by muscle spindles must maintain healthy muscle tone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352425"/>
          </a:xfrm>
        </p:spPr>
        <p:txBody>
          <a:bodyPr>
            <a:normAutofit fontScale="90000"/>
          </a:bodyPr>
          <a:lstStyle/>
          <a:p>
            <a:r>
              <a:rPr lang="en-US" sz="3200"/>
              <a:t>Muscle Spindles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5146675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>
                <a:solidFill>
                  <a:srgbClr val="000000"/>
                </a:solidFill>
              </a:rPr>
              <a:t>Muscle spindles are wrapped with two types of afferent endings: primary sensory endings of type ____________________ and secondary sensory endings of _</a:t>
            </a:r>
          </a:p>
          <a:p>
            <a:pPr>
              <a:lnSpc>
                <a:spcPct val="95000"/>
              </a:lnSpc>
            </a:pPr>
            <a:r>
              <a:rPr lang="en-US">
                <a:solidFill>
                  <a:srgbClr val="000000"/>
                </a:solidFill>
              </a:rPr>
              <a:t>These regions are innervated by gamma (</a:t>
            </a:r>
            <a:r>
              <a:rPr lang="en-US">
                <a:solidFill>
                  <a:srgbClr val="000000"/>
                </a:solidFill>
                <a:sym typeface="Symbol" charset="2"/>
              </a:rPr>
              <a:t></a:t>
            </a:r>
            <a:r>
              <a:rPr lang="en-US">
                <a:solidFill>
                  <a:srgbClr val="000000"/>
                </a:solidFill>
              </a:rPr>
              <a:t>) efferent fibers</a:t>
            </a:r>
          </a:p>
          <a:p>
            <a:pPr>
              <a:lnSpc>
                <a:spcPct val="95000"/>
              </a:lnSpc>
            </a:pPr>
            <a:endParaRPr lang="en-US"/>
          </a:p>
          <a:p>
            <a:pPr>
              <a:lnSpc>
                <a:spcPct val="95000"/>
              </a:lnSpc>
            </a:pPr>
            <a:r>
              <a:rPr lang="en-US"/>
              <a:t>Note: contractile muscle fibers are extrafusal fibers and are innervated by alpha (</a:t>
            </a:r>
            <a:r>
              <a:rPr lang="en-US">
                <a:sym typeface="Symbol" charset="2"/>
              </a:rPr>
              <a:t></a:t>
            </a:r>
            <a:r>
              <a:rPr lang="en-US"/>
              <a:t>) efferent fibers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Muscle Spindles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13.15</a:t>
            </a:r>
          </a:p>
        </p:txBody>
      </p:sp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09800" y="1219200"/>
            <a:ext cx="3978423" cy="519588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 of the Muscle Spindles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_________________________________ activates the muscle spindle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There is an increased rate of action potential in _</a:t>
            </a:r>
          </a:p>
          <a:p>
            <a:r>
              <a:rPr lang="en-US">
                <a:solidFill>
                  <a:srgbClr val="000000"/>
                </a:solidFill>
              </a:rPr>
              <a:t>Contracting the muscle _________________________________ on the muscle spindle</a:t>
            </a:r>
          </a:p>
          <a:p>
            <a:pPr lvl="1"/>
            <a:r>
              <a:rPr lang="en-US"/>
              <a:t>There is a __________________________ rate of action potential on Ia fibers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 of the Muscle Spindle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13.17</a:t>
            </a:r>
          </a:p>
        </p:txBody>
      </p:sp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8300" y="1222375"/>
            <a:ext cx="8407400" cy="44132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474</Words>
  <Application>Microsoft Office PowerPoint</Application>
  <PresentationFormat>On-screen Show (4:3)</PresentationFormat>
  <Paragraphs>104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Innervation of Joints</vt:lpstr>
      <vt:lpstr>Reflexes</vt:lpstr>
      <vt:lpstr>Reflex Arc</vt:lpstr>
      <vt:lpstr>Reflex Arc</vt:lpstr>
      <vt:lpstr>Stretch and Deep Tendon Reflexes</vt:lpstr>
      <vt:lpstr>Muscle Spindles</vt:lpstr>
      <vt:lpstr>Muscle Spindles</vt:lpstr>
      <vt:lpstr>Operation of the Muscle Spindles</vt:lpstr>
      <vt:lpstr>Operation of the Muscle Spindle</vt:lpstr>
      <vt:lpstr>Stretch Reflex</vt:lpstr>
      <vt:lpstr>Stretch Reflex</vt:lpstr>
      <vt:lpstr>Golgi Tendon Reflex</vt:lpstr>
      <vt:lpstr>Golgi Tendon Reflex</vt:lpstr>
      <vt:lpstr>Flexor and Crossed Extensor Reflexes</vt:lpstr>
      <vt:lpstr>Crossed Extensor Reflex</vt:lpstr>
      <vt:lpstr>Superficial Reflexes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Innervation of Joints</dc:title>
  <dc:creator>bawargo</dc:creator>
  <cp:lastModifiedBy>bawargo</cp:lastModifiedBy>
  <cp:revision>2</cp:revision>
  <dcterms:created xsi:type="dcterms:W3CDTF">2008-08-28T18:10:10Z</dcterms:created>
  <dcterms:modified xsi:type="dcterms:W3CDTF">2008-08-28T18:11:20Z</dcterms:modified>
</cp:coreProperties>
</file>