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2" r:id="rId45"/>
    <p:sldId id="304" r:id="rId46"/>
    <p:sldId id="30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1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27B-55D6-44BF-A137-D251C23178D9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2702-E696-4BFA-B242-891D109986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1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527FE-D0DE-4068-A5DA-7E09BA6F92B3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6AB12-7BC9-4E82-B847-2704114E98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AB12-7BC9-4E82-B847-2704114E988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Material, 1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D7880-985D-44DC-9F6C-AD1E53775FF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FCDC-AE8E-411F-A653-7FFCE45E4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Five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12 and 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Ascending Pathways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central processes of </a:t>
            </a:r>
            <a:r>
              <a:rPr lang="en-US" dirty="0" smtClean="0"/>
              <a:t>first-order </a:t>
            </a:r>
            <a:r>
              <a:rPr lang="en-US" dirty="0"/>
              <a:t>neurons branch diffusely as they enter the spinal cord and medulla</a:t>
            </a:r>
          </a:p>
          <a:p>
            <a:pPr>
              <a:lnSpc>
                <a:spcPct val="90000"/>
              </a:lnSpc>
            </a:pPr>
            <a:r>
              <a:rPr lang="en-US" dirty="0"/>
              <a:t>Some branches take part in spinal cord reflexes</a:t>
            </a:r>
          </a:p>
          <a:p>
            <a:pPr>
              <a:lnSpc>
                <a:spcPct val="90000"/>
              </a:lnSpc>
            </a:pPr>
            <a:r>
              <a:rPr lang="en-US" dirty="0"/>
              <a:t>Others synapse with </a:t>
            </a:r>
            <a:r>
              <a:rPr lang="en-US" dirty="0" smtClean="0"/>
              <a:t>________________________________________in </a:t>
            </a:r>
            <a:r>
              <a:rPr lang="en-US" dirty="0"/>
              <a:t>the cord and </a:t>
            </a:r>
            <a:r>
              <a:rPr lang="en-US" dirty="0" err="1"/>
              <a:t>medullary</a:t>
            </a:r>
            <a:r>
              <a:rPr lang="en-US" dirty="0"/>
              <a:t> nuclei</a:t>
            </a:r>
          </a:p>
          <a:p>
            <a:pPr>
              <a:lnSpc>
                <a:spcPct val="90000"/>
              </a:lnSpc>
            </a:pPr>
            <a:r>
              <a:rPr lang="en-US" dirty="0"/>
              <a:t>Fibers from touch and pressure receptors form collateral synapses with </a:t>
            </a:r>
            <a:r>
              <a:rPr lang="en-US" dirty="0" smtClean="0"/>
              <a:t>_______________________________________ in </a:t>
            </a:r>
            <a:r>
              <a:rPr lang="en-US" dirty="0"/>
              <a:t>the dorsal horns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Ascending Pathways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nonspecific and specific ascending pathways send impulses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These pathways are responsible for </a:t>
            </a:r>
            <a:r>
              <a:rPr lang="en-US" dirty="0" smtClean="0"/>
              <a:t>discriminative_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_________________________________ tracts </a:t>
            </a:r>
            <a:r>
              <a:rPr lang="en-US" dirty="0"/>
              <a:t>send impulses to the cerebellum and do not contribute to sensory perception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Nonspecific Ascending Pathway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772400" cy="4983163"/>
          </a:xfrm>
        </p:spPr>
        <p:txBody>
          <a:bodyPr/>
          <a:lstStyle/>
          <a:p>
            <a:r>
              <a:rPr lang="en-US" dirty="0"/>
              <a:t>Nonspecific pathway for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within the lateral </a:t>
            </a:r>
            <a:r>
              <a:rPr lang="en-US" dirty="0" smtClean="0"/>
              <a:t>________________________tract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410200" cy="914400"/>
          </a:xfrm>
        </p:spPr>
        <p:txBody>
          <a:bodyPr>
            <a:normAutofit fontScale="90000"/>
          </a:bodyPr>
          <a:lstStyle/>
          <a:p>
            <a:r>
              <a:rPr lang="en-US" sz="3200"/>
              <a:t>Specific and Posterior Spinocerebellar Tracts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001000" cy="4754563"/>
          </a:xfrm>
        </p:spPr>
        <p:txBody>
          <a:bodyPr/>
          <a:lstStyle/>
          <a:p>
            <a:r>
              <a:rPr lang="en-US" dirty="0"/>
              <a:t>Specific ascending pathways within the </a:t>
            </a:r>
          </a:p>
          <a:p>
            <a:pPr lvl="1"/>
            <a:r>
              <a:rPr lang="en-US" dirty="0"/>
              <a:t>fasciculus </a:t>
            </a:r>
            <a:r>
              <a:rPr lang="en-US" dirty="0" err="1"/>
              <a:t>gracilis</a:t>
            </a:r>
            <a:endParaRPr lang="en-US" dirty="0"/>
          </a:p>
          <a:p>
            <a:pPr lvl="1"/>
            <a:r>
              <a:rPr lang="en-US" dirty="0"/>
              <a:t>fasciculus </a:t>
            </a:r>
            <a:r>
              <a:rPr lang="en-US" dirty="0" err="1"/>
              <a:t>cuneatus</a:t>
            </a:r>
            <a:r>
              <a:rPr lang="en-US" dirty="0"/>
              <a:t> tracts, and their continuation in the </a:t>
            </a:r>
          </a:p>
          <a:p>
            <a:pPr lvl="1"/>
            <a:r>
              <a:rPr lang="en-US" dirty="0"/>
              <a:t>medial </a:t>
            </a:r>
            <a:r>
              <a:rPr lang="en-US" dirty="0" err="1"/>
              <a:t>lemniscal</a:t>
            </a:r>
            <a:r>
              <a:rPr lang="en-US" dirty="0"/>
              <a:t> tracts </a:t>
            </a:r>
          </a:p>
          <a:p>
            <a:endParaRPr lang="en-US" dirty="0"/>
          </a:p>
          <a:p>
            <a:r>
              <a:rPr lang="en-US" dirty="0"/>
              <a:t>The posterior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Descending (Motor) Pathways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Descending tracts deliver </a:t>
            </a:r>
            <a:r>
              <a:rPr lang="en-US" dirty="0" smtClean="0"/>
              <a:t>____________________________________ from </a:t>
            </a:r>
            <a:r>
              <a:rPr lang="en-US" dirty="0"/>
              <a:t>the brain to the spinal cord, and are divided into two groups</a:t>
            </a:r>
          </a:p>
          <a:p>
            <a:pPr lvl="1"/>
            <a:r>
              <a:rPr lang="en-US" dirty="0"/>
              <a:t>Direct pathways equivalent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Indirect pathways, essentially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Motor </a:t>
            </a:r>
            <a:r>
              <a:rPr lang="en-US" dirty="0"/>
              <a:t>pathways involve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562600" cy="685800"/>
          </a:xfrm>
        </p:spPr>
        <p:txBody>
          <a:bodyPr/>
          <a:lstStyle/>
          <a:p>
            <a:r>
              <a:rPr lang="en-US" sz="2800"/>
              <a:t>The Direct (Pyramidal) System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001000" cy="5461000"/>
          </a:xfrm>
        </p:spPr>
        <p:txBody>
          <a:bodyPr/>
          <a:lstStyle/>
          <a:p>
            <a:r>
              <a:rPr lang="en-US" sz="2800" dirty="0"/>
              <a:t>Direct pathways originate with the </a:t>
            </a:r>
            <a:r>
              <a:rPr lang="en-US" sz="2800" dirty="0" smtClean="0"/>
              <a:t>___________________________ in </a:t>
            </a:r>
            <a:r>
              <a:rPr lang="en-US" sz="2800" dirty="0"/>
              <a:t>the </a:t>
            </a:r>
            <a:r>
              <a:rPr lang="en-US" sz="2800" dirty="0" err="1"/>
              <a:t>precentral</a:t>
            </a:r>
            <a:r>
              <a:rPr lang="en-US" sz="2800" dirty="0"/>
              <a:t> </a:t>
            </a:r>
            <a:r>
              <a:rPr lang="en-US" sz="2800" dirty="0" err="1"/>
              <a:t>gyri</a:t>
            </a:r>
            <a:endParaRPr lang="en-US" sz="2800" dirty="0"/>
          </a:p>
          <a:p>
            <a:r>
              <a:rPr lang="en-US" sz="2800" dirty="0"/>
              <a:t>Impulses are sent through the </a:t>
            </a:r>
            <a:r>
              <a:rPr lang="en-US" sz="2800" dirty="0" smtClean="0"/>
              <a:t>____________________________ and </a:t>
            </a:r>
            <a:r>
              <a:rPr lang="en-US" sz="2800" dirty="0"/>
              <a:t>synapse in the anterior horn</a:t>
            </a:r>
          </a:p>
          <a:p>
            <a:pPr lvl="1"/>
            <a:r>
              <a:rPr lang="en-US" sz="2400" dirty="0"/>
              <a:t>Stimulation of anterior horn neurons activates skeletal muscles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direct pathway regulates fast and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(Extrapyramidal) System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75300"/>
          </a:xfrm>
        </p:spPr>
        <p:txBody>
          <a:bodyPr/>
          <a:lstStyle/>
          <a:p>
            <a:r>
              <a:rPr lang="en-US" dirty="0"/>
              <a:t>Includes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motor nuclei</a:t>
            </a:r>
          </a:p>
          <a:p>
            <a:pPr lvl="1"/>
            <a:r>
              <a:rPr lang="en-US" dirty="0"/>
              <a:t>motor pathways not part of the pyramidal system</a:t>
            </a:r>
          </a:p>
          <a:p>
            <a:r>
              <a:rPr lang="en-US" dirty="0"/>
              <a:t>This system includes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Vestibulospinal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Tectospinal</a:t>
            </a:r>
            <a:r>
              <a:rPr lang="en-US" dirty="0"/>
              <a:t> tracts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(Extrapyramidal) System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motor pathways are complex and </a:t>
            </a:r>
            <a:r>
              <a:rPr lang="en-US" dirty="0" err="1"/>
              <a:t>multisynaptic</a:t>
            </a:r>
            <a:r>
              <a:rPr lang="en-US" dirty="0"/>
              <a:t>, and regulate:</a:t>
            </a:r>
          </a:p>
          <a:p>
            <a:pPr lvl="1"/>
            <a:r>
              <a:rPr lang="en-US" dirty="0"/>
              <a:t>Axial muscles that maintain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Muscles controlling </a:t>
            </a:r>
            <a:r>
              <a:rPr lang="en-US" dirty="0" smtClean="0"/>
              <a:t>______________________________________ of </a:t>
            </a:r>
            <a:r>
              <a:rPr lang="en-US" dirty="0"/>
              <a:t>the proximal portions of limbs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Head, neck, and eye movement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257800" cy="685800"/>
          </a:xfrm>
        </p:spPr>
        <p:txBody>
          <a:bodyPr/>
          <a:lstStyle/>
          <a:p>
            <a:r>
              <a:rPr lang="en-US" sz="3200"/>
              <a:t>Extrapyramidal Pathways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772400" cy="4983163"/>
          </a:xfrm>
        </p:spPr>
        <p:txBody>
          <a:bodyPr/>
          <a:lstStyle/>
          <a:p>
            <a:r>
              <a:rPr lang="en-US" dirty="0" err="1"/>
              <a:t>Reticulospinal</a:t>
            </a:r>
            <a:r>
              <a:rPr lang="en-US" dirty="0"/>
              <a:t> tracts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Rubrospinal</a:t>
            </a:r>
            <a:r>
              <a:rPr lang="en-US" dirty="0"/>
              <a:t> tracts</a:t>
            </a:r>
          </a:p>
          <a:p>
            <a:pPr lvl="1"/>
            <a:r>
              <a:rPr lang="en-US" dirty="0"/>
              <a:t>control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Superior </a:t>
            </a:r>
            <a:r>
              <a:rPr lang="en-US" dirty="0" err="1"/>
              <a:t>colliculi</a:t>
            </a:r>
            <a:r>
              <a:rPr lang="en-US" dirty="0"/>
              <a:t> and </a:t>
            </a:r>
            <a:r>
              <a:rPr lang="en-US" dirty="0" err="1"/>
              <a:t>tectospinal</a:t>
            </a:r>
            <a:r>
              <a:rPr lang="en-US" dirty="0"/>
              <a:t> tracts </a:t>
            </a:r>
          </a:p>
          <a:p>
            <a:pPr lvl="1"/>
            <a:r>
              <a:rPr lang="en-US" dirty="0"/>
              <a:t>mediate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Paralysis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Paralysis </a:t>
            </a:r>
          </a:p>
          <a:p>
            <a:pPr lvl="1"/>
            <a:r>
              <a:rPr lang="en-US" dirty="0"/>
              <a:t>loss of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 paralysis</a:t>
            </a:r>
            <a:endParaRPr lang="en-US" dirty="0"/>
          </a:p>
          <a:p>
            <a:pPr lvl="1"/>
            <a:r>
              <a:rPr lang="en-US" dirty="0"/>
              <a:t>severe damage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Lower motor neurons are damaged and impulses do not reach muscles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CNS tissue is </a:t>
            </a:r>
            <a:r>
              <a:rPr lang="en-US" dirty="0" smtClean="0"/>
              <a:t>_____________________________________ </a:t>
            </a:r>
            <a:r>
              <a:rPr lang="en-US" dirty="0"/>
              <a:t>from the foramen magnum to L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dirty="0"/>
              <a:t>Provides </a:t>
            </a:r>
            <a:r>
              <a:rPr lang="en-US" dirty="0" smtClean="0"/>
              <a:t>_______________________________________ to </a:t>
            </a:r>
            <a:r>
              <a:rPr lang="en-US" dirty="0"/>
              <a:t>and from the brain</a:t>
            </a:r>
          </a:p>
          <a:p>
            <a:r>
              <a:rPr lang="en-US" dirty="0"/>
              <a:t>Protected by bone, </a:t>
            </a:r>
            <a:r>
              <a:rPr lang="en-US" dirty="0" err="1"/>
              <a:t>meninges</a:t>
            </a:r>
            <a:r>
              <a:rPr lang="en-US" dirty="0"/>
              <a:t>, and CSF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space between the vertebrae and the </a:t>
            </a:r>
            <a:r>
              <a:rPr lang="en-US" dirty="0" err="1"/>
              <a:t>dural</a:t>
            </a:r>
            <a:r>
              <a:rPr lang="en-US" dirty="0"/>
              <a:t> mater filled with fat and a network of veins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Paralysis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 paralysis </a:t>
            </a:r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dirty="0" smtClean="0"/>
              <a:t>_____________________________________ of </a:t>
            </a:r>
            <a:r>
              <a:rPr lang="en-US" dirty="0"/>
              <a:t>the primary motor cortex are damaged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Spinal neurons remain intact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no </a:t>
            </a:r>
            <a:r>
              <a:rPr lang="en-US" dirty="0" smtClean="0"/>
              <a:t>________________________________________ of </a:t>
            </a:r>
            <a:r>
              <a:rPr lang="en-US" dirty="0"/>
              <a:t>muscles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Transection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 sectioning of the spinal cord at any level results in </a:t>
            </a:r>
            <a:r>
              <a:rPr lang="en-US" dirty="0" smtClean="0"/>
              <a:t>__________________________________________________________________________ in </a:t>
            </a:r>
            <a:r>
              <a:rPr lang="en-US" dirty="0"/>
              <a:t>regions inferior to the cut</a:t>
            </a:r>
          </a:p>
          <a:p>
            <a:r>
              <a:rPr lang="en-US" dirty="0"/>
              <a:t>Paraplegia </a:t>
            </a:r>
          </a:p>
          <a:p>
            <a:pPr lvl="1"/>
            <a:r>
              <a:rPr lang="en-US" dirty="0" err="1"/>
              <a:t>transection</a:t>
            </a:r>
            <a:r>
              <a:rPr lang="en-US" dirty="0"/>
              <a:t> between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transection</a:t>
            </a:r>
            <a:r>
              <a:rPr lang="en-US" dirty="0"/>
              <a:t>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Nervous System (PNS)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PNS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all neural structures outside the brain and spinal cord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Includes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associated ganglia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Provides </a:t>
            </a:r>
            <a:r>
              <a:rPr lang="en-US" sz="2800" dirty="0"/>
              <a:t>links to and from the external environment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Receptors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Structures specialized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Activation of sensory receptors results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that </a:t>
            </a:r>
            <a:r>
              <a:rPr lang="en-US" dirty="0">
                <a:solidFill>
                  <a:srgbClr val="000000"/>
                </a:solidFill>
              </a:rPr>
              <a:t>trigger impulses to the CNS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realization of these stimuli, sensation and perception,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Classification by Stimulus Type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Mechanoreceptors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respond to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sensitive to changes in temperature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Photoreceptors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respond to light energy (e.g., retina)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 respond to chemicals (e.g., smell, taste, changes in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Nociceptors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sensitive to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Exteroceptors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stimuli arising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Found near the body surface</a:t>
            </a:r>
          </a:p>
          <a:p>
            <a:r>
              <a:rPr lang="en-US" dirty="0">
                <a:solidFill>
                  <a:srgbClr val="000000"/>
                </a:solidFill>
              </a:rPr>
              <a:t>Sensitive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dirty="0"/>
              <a:t>the special sense organs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Interoceptors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stimuli arising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Found in internal </a:t>
            </a:r>
            <a:r>
              <a:rPr lang="en-US" dirty="0" smtClean="0">
                <a:solidFill>
                  <a:srgbClr val="000000"/>
                </a:solidFill>
              </a:rPr>
              <a:t>_______________________ and </a:t>
            </a:r>
            <a:r>
              <a:rPr lang="en-US" dirty="0">
                <a:solidFill>
                  <a:srgbClr val="000000"/>
                </a:solidFill>
              </a:rPr>
              <a:t>blood vessels</a:t>
            </a:r>
          </a:p>
          <a:p>
            <a:endParaRPr lang="en-US" dirty="0" smtClean="0"/>
          </a:p>
          <a:p>
            <a:r>
              <a:rPr lang="en-US" dirty="0" smtClean="0"/>
              <a:t>Sensitive </a:t>
            </a:r>
            <a:r>
              <a:rPr lang="en-US" dirty="0"/>
              <a:t>to chemical changes, </a:t>
            </a:r>
            <a:r>
              <a:rPr lang="en-US" dirty="0" smtClean="0"/>
              <a:t>___________________________________, </a:t>
            </a:r>
            <a:r>
              <a:rPr lang="en-US" dirty="0"/>
              <a:t>and temperature changes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Proprioceptors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degree of stretch of the organs they occupy</a:t>
            </a:r>
          </a:p>
          <a:p>
            <a:r>
              <a:rPr lang="en-US" dirty="0">
                <a:solidFill>
                  <a:srgbClr val="000000"/>
                </a:solidFill>
              </a:rPr>
              <a:t>Found in skeletal muscles, tendons, joints, ligaments, and connective tissue coverings of bones and muscles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Receptors are structurally classified as either simple or complex</a:t>
            </a:r>
          </a:p>
          <a:p>
            <a:r>
              <a:rPr lang="en-US" dirty="0">
                <a:solidFill>
                  <a:srgbClr val="000000"/>
                </a:solidFill>
              </a:rPr>
              <a:t>Most receptors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 </a:t>
            </a:r>
            <a:r>
              <a:rPr lang="en-US" dirty="0">
                <a:solidFill>
                  <a:srgbClr val="000000"/>
                </a:solidFill>
              </a:rPr>
              <a:t>and include encapsulated and </a:t>
            </a:r>
            <a:r>
              <a:rPr lang="en-US" dirty="0" err="1">
                <a:solidFill>
                  <a:srgbClr val="000000"/>
                </a:solidFill>
              </a:rPr>
              <a:t>unencapsulated</a:t>
            </a:r>
            <a:r>
              <a:rPr lang="en-US" dirty="0">
                <a:solidFill>
                  <a:srgbClr val="000000"/>
                </a:solidFill>
              </a:rPr>
              <a:t> varieties</a:t>
            </a:r>
          </a:p>
          <a:p>
            <a:r>
              <a:rPr lang="en-US" dirty="0"/>
              <a:t>Complex receptors are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>
            <a:normAutofit fontScale="90000"/>
          </a:bodyPr>
          <a:lstStyle/>
          <a:p>
            <a:r>
              <a:rPr lang="en-US" sz="4000"/>
              <a:t>Receptor Classification by Structural Complexity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Receptors: Unencapsulated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Free </a:t>
            </a:r>
            <a:r>
              <a:rPr lang="en-US" dirty="0" err="1">
                <a:solidFill>
                  <a:srgbClr val="000000"/>
                </a:solidFill>
              </a:rPr>
              <a:t>dendritic</a:t>
            </a:r>
            <a:r>
              <a:rPr lang="en-US" dirty="0">
                <a:solidFill>
                  <a:srgbClr val="000000"/>
                </a:solidFill>
              </a:rPr>
              <a:t> nerve endings</a:t>
            </a:r>
          </a:p>
          <a:p>
            <a:pPr lvl="1"/>
            <a:r>
              <a:rPr lang="en-US" dirty="0"/>
              <a:t>Respond chiefly to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(</a:t>
            </a:r>
            <a:r>
              <a:rPr lang="en-US" dirty="0">
                <a:solidFill>
                  <a:srgbClr val="000000"/>
                </a:solidFill>
              </a:rPr>
              <a:t>tactile) discs</a:t>
            </a:r>
          </a:p>
          <a:p>
            <a:r>
              <a:rPr lang="en-US" dirty="0"/>
              <a:t>Hair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001000" cy="4983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terminal portion of the spinal cord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fibrous extension of the </a:t>
            </a:r>
            <a:r>
              <a:rPr lang="en-US" dirty="0" smtClean="0"/>
              <a:t>__________________________ anchors </a:t>
            </a:r>
            <a:r>
              <a:rPr lang="en-US" dirty="0"/>
              <a:t>the spinal cord to the coccyx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Denticulate </a:t>
            </a:r>
            <a:r>
              <a:rPr lang="en-US" dirty="0"/>
              <a:t>ligaments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delicate shelves of </a:t>
            </a:r>
            <a:r>
              <a:rPr lang="en-US" dirty="0" err="1"/>
              <a:t>pia</a:t>
            </a:r>
            <a:r>
              <a:rPr lang="en-US" dirty="0"/>
              <a:t> mater;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Receptors: Encapsulated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tactile corpuscles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lamellated</a:t>
            </a:r>
            <a:r>
              <a:rPr lang="en-US" dirty="0">
                <a:solidFill>
                  <a:srgbClr val="000000"/>
                </a:solidFill>
              </a:rPr>
              <a:t> corpuscles</a:t>
            </a:r>
          </a:p>
          <a:p>
            <a:r>
              <a:rPr lang="en-US" dirty="0">
                <a:solidFill>
                  <a:srgbClr val="000000"/>
                </a:solidFill>
              </a:rPr>
              <a:t>Muscle spindles, Golgi tendon organs, and </a:t>
            </a:r>
            <a:r>
              <a:rPr lang="en-US" dirty="0" err="1">
                <a:solidFill>
                  <a:srgbClr val="000000"/>
                </a:solidFill>
              </a:rPr>
              <a:t>Ruffini’s</a:t>
            </a:r>
            <a:r>
              <a:rPr lang="en-US" dirty="0">
                <a:solidFill>
                  <a:srgbClr val="000000"/>
                </a:solidFill>
              </a:rPr>
              <a:t> corpuscles</a:t>
            </a:r>
          </a:p>
          <a:p>
            <a:r>
              <a:rPr lang="en-US" dirty="0"/>
              <a:t>Joint kinesthetic receptors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Sensation to Perception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Survival depends upon sensation and perception</a:t>
            </a:r>
          </a:p>
          <a:p>
            <a:r>
              <a:rPr lang="en-US" dirty="0">
                <a:solidFill>
                  <a:srgbClr val="000000"/>
                </a:solidFill>
              </a:rPr>
              <a:t>Sensation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_________________________________________in </a:t>
            </a:r>
            <a:r>
              <a:rPr lang="en-US" dirty="0">
                <a:solidFill>
                  <a:srgbClr val="000000"/>
                </a:solidFill>
              </a:rPr>
              <a:t>the internal and external environment</a:t>
            </a:r>
          </a:p>
          <a:p>
            <a:r>
              <a:rPr lang="en-US" dirty="0"/>
              <a:t>Perception </a:t>
            </a:r>
          </a:p>
          <a:p>
            <a:pPr lvl="1"/>
            <a:r>
              <a:rPr lang="en-US" dirty="0"/>
              <a:t>the conscious </a:t>
            </a:r>
            <a:r>
              <a:rPr lang="en-US" dirty="0" smtClean="0"/>
              <a:t>_______________________________________ of </a:t>
            </a:r>
            <a:r>
              <a:rPr lang="en-US" dirty="0"/>
              <a:t>those stimuli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Organization of the Somatosensory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Input comes from </a:t>
            </a:r>
            <a:r>
              <a:rPr lang="en-US" sz="2800" dirty="0" err="1">
                <a:solidFill>
                  <a:srgbClr val="000000"/>
                </a:solidFill>
              </a:rPr>
              <a:t>exteroceptors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proprioceptors</a:t>
            </a:r>
            <a:r>
              <a:rPr lang="en-US" sz="2800" dirty="0">
                <a:solidFill>
                  <a:srgbClr val="000000"/>
                </a:solidFill>
              </a:rPr>
              <a:t>, and </a:t>
            </a:r>
            <a:r>
              <a:rPr lang="en-US" sz="2800" dirty="0" err="1">
                <a:solidFill>
                  <a:srgbClr val="000000"/>
                </a:solidFill>
              </a:rPr>
              <a:t>interoceptors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The three main levels of neural integration in the </a:t>
            </a:r>
            <a:r>
              <a:rPr lang="en-US" sz="2800" dirty="0" err="1">
                <a:solidFill>
                  <a:srgbClr val="000000"/>
                </a:solidFill>
              </a:rPr>
              <a:t>somatosensory</a:t>
            </a:r>
            <a:r>
              <a:rPr lang="en-US" sz="2800" dirty="0">
                <a:solidFill>
                  <a:srgbClr val="000000"/>
                </a:solidFill>
              </a:rPr>
              <a:t> system are: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the sensor receptors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ascending pathways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neuronal circuits in the cerebral cortex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of Sensory Receptors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 occurs </a:t>
            </a:r>
            <a:r>
              <a:rPr lang="en-US" dirty="0"/>
              <a:t>when sensory receptors are subjected to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 </a:t>
            </a:r>
            <a:r>
              <a:rPr lang="en-US" dirty="0"/>
              <a:t>membranes become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 </a:t>
            </a:r>
            <a:r>
              <a:rPr lang="en-US" dirty="0"/>
              <a:t>potentials decline in frequency or stop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of Sensory Receptors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Receptors responding to </a:t>
            </a:r>
            <a:r>
              <a:rPr lang="en-US" dirty="0" smtClean="0"/>
              <a:t>_____________________________________ adapt </a:t>
            </a:r>
            <a:r>
              <a:rPr lang="en-US" dirty="0"/>
              <a:t>quickly</a:t>
            </a:r>
          </a:p>
          <a:p>
            <a:r>
              <a:rPr lang="en-US" dirty="0"/>
              <a:t>Receptors responding slowly include Merkel’s discs, </a:t>
            </a:r>
            <a:r>
              <a:rPr lang="en-US" dirty="0" err="1"/>
              <a:t>Ruffini’s</a:t>
            </a:r>
            <a:r>
              <a:rPr lang="en-US" dirty="0"/>
              <a:t> corpuscles, and </a:t>
            </a:r>
            <a:r>
              <a:rPr lang="en-US" dirty="0" err="1"/>
              <a:t>interoceptors</a:t>
            </a:r>
            <a:r>
              <a:rPr lang="en-US" dirty="0"/>
              <a:t> that respond to chemical levels in the blood </a:t>
            </a:r>
          </a:p>
          <a:p>
            <a:r>
              <a:rPr lang="en-US" dirty="0" smtClean="0"/>
              <a:t>_____________________________________and </a:t>
            </a:r>
            <a:r>
              <a:rPr lang="en-US" dirty="0" err="1"/>
              <a:t>proprioceptors</a:t>
            </a:r>
            <a:r>
              <a:rPr lang="en-US" dirty="0"/>
              <a:t> do not exhibit adaptation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Processing at the Circuit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11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Chains of three neurons conduct sensory impulses upward to the brain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soma reside in dorsal root or cranial ganglia, and conduct impulses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_______________________________neurons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soma reside in the dorsal horn of the spinal cord or </a:t>
            </a:r>
            <a:r>
              <a:rPr lang="en-US" sz="2400" dirty="0" err="1"/>
              <a:t>medullary</a:t>
            </a:r>
            <a:r>
              <a:rPr lang="en-US" sz="2400" dirty="0"/>
              <a:t> nuclei and transmit impulses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located in the thalamus and conduct impulses to the </a:t>
            </a:r>
            <a:r>
              <a:rPr lang="en-US" sz="2400" dirty="0" err="1"/>
              <a:t>somatosensory</a:t>
            </a:r>
            <a:r>
              <a:rPr lang="en-US" sz="2400" dirty="0"/>
              <a:t>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detecting that a stimulus has occurred and requires summation</a:t>
            </a:r>
          </a:p>
          <a:p>
            <a:r>
              <a:rPr lang="en-US" dirty="0">
                <a:solidFill>
                  <a:srgbClr val="000000"/>
                </a:solidFill>
              </a:rPr>
              <a:t>Magnitude estimation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much of a stimulus is acting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identifying the site or pattern of the stimulus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Feature abstraction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used to identify a substance that has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Quality discrimination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ability to identify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of </a:t>
            </a:r>
            <a:r>
              <a:rPr lang="en-US" dirty="0">
                <a:solidFill>
                  <a:srgbClr val="000000"/>
                </a:solidFill>
              </a:rPr>
              <a:t>a sensation (e.g., sweet  or sour tastes)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ability to recognize patterns in stimuli (e.g., melody, familiar face)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Nerve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543800" cy="5105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Nerve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cordlike organ of the PNS consisting of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Connective </a:t>
            </a:r>
            <a:r>
              <a:rPr lang="en-US" sz="2800" dirty="0">
                <a:solidFill>
                  <a:srgbClr val="000000"/>
                </a:solidFill>
              </a:rPr>
              <a:t>tissue coverings include: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_____________________________– </a:t>
            </a:r>
            <a:r>
              <a:rPr lang="en-US" sz="2400" dirty="0">
                <a:solidFill>
                  <a:srgbClr val="000000"/>
                </a:solidFill>
              </a:rPr>
              <a:t>loose connective tissue that surrounds axons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 coarse </a:t>
            </a:r>
            <a:r>
              <a:rPr lang="en-US" sz="2400" dirty="0">
                <a:solidFill>
                  <a:srgbClr val="000000"/>
                </a:solidFill>
              </a:rPr>
              <a:t>connective tissue  that bundles fibers into fascicles</a:t>
            </a:r>
          </a:p>
          <a:p>
            <a:pPr lvl="1"/>
            <a:r>
              <a:rPr lang="en-US" sz="2400" dirty="0" smtClean="0"/>
              <a:t>_____________________________tough </a:t>
            </a:r>
            <a:r>
              <a:rPr lang="en-US" sz="2400" dirty="0"/>
              <a:t>fibrous sheath around a nerve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Nerves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Sensory and motor divisions</a:t>
            </a:r>
          </a:p>
          <a:p>
            <a:r>
              <a:rPr lang="en-US" dirty="0">
                <a:solidFill>
                  <a:srgbClr val="000000"/>
                </a:solidFill>
              </a:rPr>
              <a:t>Sensory (afferent)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Motor (efferent)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Mixed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31 pairs attach to the cord by paired roots</a:t>
            </a:r>
          </a:p>
          <a:p>
            <a:r>
              <a:rPr lang="en-US" dirty="0"/>
              <a:t>Cervical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sites where nerves serving the upper and lower limbs emerge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collection of nerve roots at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Mixed nerves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carry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(</a:t>
            </a:r>
            <a:r>
              <a:rPr lang="en-US" dirty="0">
                <a:solidFill>
                  <a:srgbClr val="000000"/>
                </a:solidFill>
              </a:rPr>
              <a:t>visceral) impulses</a:t>
            </a:r>
          </a:p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mixed nerves are: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Somatic afferent and somatic efferent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Visceral afferent and visceral efferent</a:t>
            </a:r>
          </a:p>
          <a:p>
            <a:r>
              <a:rPr lang="en-US" dirty="0"/>
              <a:t>Peripheral nerves originate from the brain or spinal column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Regeneration of Nerve Fibers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Damage to nerve tissue is serious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a damaged nerve remains intact, damage can be repaired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Regeneration involves coordinated activity among: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______________________________________– </a:t>
            </a:r>
            <a:r>
              <a:rPr lang="en-US" dirty="0">
                <a:solidFill>
                  <a:srgbClr val="000000"/>
                </a:solidFill>
              </a:rPr>
              <a:t>remove debris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Schwann cells – form regeneration tube and secrete growth factors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__________________________________________– </a:t>
            </a:r>
            <a:r>
              <a:rPr lang="en-US" dirty="0"/>
              <a:t>regenerate damaged part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 of </a:t>
            </a:r>
            <a:r>
              <a:rPr lang="en-US" dirty="0">
                <a:solidFill>
                  <a:srgbClr val="000000"/>
                </a:solidFill>
              </a:rPr>
              <a:t>cranial nerves arise from the brain </a:t>
            </a:r>
          </a:p>
          <a:p>
            <a:r>
              <a:rPr lang="en-US" dirty="0">
                <a:solidFill>
                  <a:srgbClr val="000000"/>
                </a:solidFill>
              </a:rPr>
              <a:t>They have sensory, motor, or both sensory and motor functions</a:t>
            </a:r>
          </a:p>
          <a:p>
            <a:r>
              <a:rPr lang="en-US" dirty="0">
                <a:solidFill>
                  <a:srgbClr val="000000"/>
                </a:solidFill>
              </a:rPr>
              <a:t>Each nerve is identified by a </a:t>
            </a:r>
            <a:r>
              <a:rPr lang="en-US" dirty="0" smtClean="0">
                <a:solidFill>
                  <a:srgbClr val="000000"/>
                </a:solidFill>
              </a:rPr>
              <a:t>____________________________ </a:t>
            </a:r>
            <a:r>
              <a:rPr lang="en-US" dirty="0">
                <a:solidFill>
                  <a:srgbClr val="000000"/>
                </a:solidFill>
              </a:rPr>
              <a:t>(I through XII) and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Four cranial nerves carry </a:t>
            </a:r>
            <a:r>
              <a:rPr lang="en-US" dirty="0" smtClean="0"/>
              <a:t>______________________________________ that </a:t>
            </a:r>
            <a:r>
              <a:rPr lang="en-US" dirty="0"/>
              <a:t>serve muscles and glands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I: Olfactory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Passes through the </a:t>
            </a:r>
            <a:r>
              <a:rPr lang="en-US" dirty="0" err="1" smtClean="0">
                <a:solidFill>
                  <a:srgbClr val="000000"/>
                </a:solidFill>
              </a:rPr>
              <a:t>cribiform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plate of the </a:t>
            </a:r>
            <a:r>
              <a:rPr lang="en-US" dirty="0" err="1">
                <a:solidFill>
                  <a:srgbClr val="000000"/>
                </a:solidFill>
              </a:rPr>
              <a:t>ethmoid</a:t>
            </a:r>
            <a:r>
              <a:rPr lang="en-US" dirty="0">
                <a:solidFill>
                  <a:srgbClr val="000000"/>
                </a:solidFill>
              </a:rPr>
              <a:t> bone</a:t>
            </a:r>
          </a:p>
          <a:p>
            <a:r>
              <a:rPr lang="en-US" dirty="0">
                <a:solidFill>
                  <a:srgbClr val="000000"/>
                </a:solidFill>
              </a:rPr>
              <a:t>Fibers run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and </a:t>
            </a:r>
            <a:r>
              <a:rPr lang="en-US" dirty="0">
                <a:solidFill>
                  <a:srgbClr val="000000"/>
                </a:solidFill>
              </a:rPr>
              <a:t>terminate in the primary olfactory cortex</a:t>
            </a:r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solely by carrying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II: Optic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Arises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Optic nerves pass through the optic canals and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at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continue to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 </a:t>
            </a:r>
            <a:r>
              <a:rPr lang="en-US" dirty="0">
                <a:solidFill>
                  <a:srgbClr val="000000"/>
                </a:solidFill>
              </a:rPr>
              <a:t>where they synapse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From there,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 run </a:t>
            </a:r>
            <a:r>
              <a:rPr lang="en-US" dirty="0">
                <a:solidFill>
                  <a:srgbClr val="000000"/>
                </a:solidFill>
              </a:rPr>
              <a:t>to the visual cortex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Functions solely by carrying afferent impulses for vision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III: Oculomotor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Fibers extend from the ventral midbrain, pass through the superior orbital fissure, and go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Functions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____________________________________, </a:t>
            </a:r>
            <a:r>
              <a:rPr lang="en-US" dirty="0">
                <a:solidFill>
                  <a:srgbClr val="000000"/>
                </a:solidFill>
              </a:rPr>
              <a:t>directing the eyeball,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_______________________________________, </a:t>
            </a:r>
            <a:r>
              <a:rPr lang="en-US" dirty="0">
                <a:solidFill>
                  <a:srgbClr val="000000"/>
                </a:solidFill>
              </a:rPr>
              <a:t>and controlling lens shape</a:t>
            </a:r>
          </a:p>
          <a:p>
            <a:r>
              <a:rPr lang="en-US" dirty="0"/>
              <a:t>Parasympathetic cell bodies are in the </a:t>
            </a:r>
            <a:r>
              <a:rPr lang="en-US" dirty="0" err="1"/>
              <a:t>ciliary</a:t>
            </a:r>
            <a:r>
              <a:rPr lang="en-US" dirty="0"/>
              <a:t> ganglia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IV: Trochlear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emerge from the dorsal midbrain and enter the orbits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_____________________________________; </a:t>
            </a:r>
            <a:r>
              <a:rPr lang="en-US" dirty="0">
                <a:solidFill>
                  <a:srgbClr val="000000"/>
                </a:solidFill>
              </a:rPr>
              <a:t>innervate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Primarily </a:t>
            </a:r>
            <a:r>
              <a:rPr lang="en-US" dirty="0"/>
              <a:t>a motor nerve that directs the eyeball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Cross-Sectional Anatomy of the Spinal Cord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458200" cy="4814888"/>
          </a:xfrm>
        </p:spPr>
        <p:txBody>
          <a:bodyPr/>
          <a:lstStyle/>
          <a:p>
            <a:r>
              <a:rPr lang="en-US" dirty="0" smtClean="0"/>
              <a:t>______________________________________– </a:t>
            </a:r>
            <a:r>
              <a:rPr lang="en-US" dirty="0"/>
              <a:t>separates anterior </a:t>
            </a:r>
            <a:r>
              <a:rPr lang="en-US" dirty="0" err="1"/>
              <a:t>funiculi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______________________________________– </a:t>
            </a:r>
            <a:r>
              <a:rPr lang="en-US" dirty="0"/>
              <a:t>divides posterior </a:t>
            </a:r>
            <a:r>
              <a:rPr lang="en-US" dirty="0" err="1"/>
              <a:t>funiculi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Gray Matter and Spinal Roots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__________________________matter </a:t>
            </a:r>
            <a:r>
              <a:rPr lang="en-US" sz="2800" dirty="0"/>
              <a:t>consists of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unmyelinated</a:t>
            </a:r>
            <a:r>
              <a:rPr lang="en-US" sz="2400" dirty="0"/>
              <a:t> processes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Gray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connects masses of gray matter; encloses central canal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Posterior (dorsal)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interneurons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Anterior (ventral) horns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interneurons</a:t>
            </a:r>
            <a:r>
              <a:rPr lang="en-US" sz="2400" dirty="0"/>
              <a:t> and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Lateral horns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contain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Gray Matter: Organization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Dorsal half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Ventral half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Dorsal and ventral roots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Matter in the Spinal Cord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r>
              <a:rPr lang="en-US" sz="2800" dirty="0"/>
              <a:t>Fibers run in three directions 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/>
              <a:t>Divided into three </a:t>
            </a:r>
            <a:r>
              <a:rPr lang="en-US" sz="2800" dirty="0" err="1"/>
              <a:t>funiculi</a:t>
            </a:r>
            <a:r>
              <a:rPr lang="en-US" sz="2800" dirty="0"/>
              <a:t> </a:t>
            </a:r>
            <a:r>
              <a:rPr lang="en-US" sz="2800" dirty="0" smtClean="0"/>
              <a:t>(_______________________) </a:t>
            </a:r>
            <a:endParaRPr lang="en-US" sz="2800" dirty="0"/>
          </a:p>
          <a:p>
            <a:pPr lvl="1"/>
            <a:r>
              <a:rPr lang="en-US" sz="2400" dirty="0"/>
              <a:t>posterior, lateral, and anterior</a:t>
            </a:r>
          </a:p>
          <a:p>
            <a:r>
              <a:rPr lang="en-US" sz="2800" dirty="0"/>
              <a:t>Each </a:t>
            </a:r>
            <a:r>
              <a:rPr lang="en-US" sz="2800" dirty="0" err="1"/>
              <a:t>funiculus</a:t>
            </a:r>
            <a:r>
              <a:rPr lang="en-US" sz="2800" dirty="0"/>
              <a:t> contains several fiber tracks</a:t>
            </a:r>
          </a:p>
          <a:p>
            <a:pPr lvl="1"/>
            <a:r>
              <a:rPr lang="en-US" sz="2400" dirty="0"/>
              <a:t>Fiber tract names reveal their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Fiber tracts are composed of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White Matter: Pathway Generalizations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Pathways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consist of two or three neurons</a:t>
            </a:r>
          </a:p>
          <a:p>
            <a:endParaRPr lang="en-US" dirty="0"/>
          </a:p>
          <a:p>
            <a:r>
              <a:rPr lang="en-US" dirty="0"/>
              <a:t>Pathways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one on each side of the spinal cord or brain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1526</Words>
  <Application>Microsoft Office PowerPoint</Application>
  <PresentationFormat>On-screen Show (4:3)</PresentationFormat>
  <Paragraphs>308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Exam Five</vt:lpstr>
      <vt:lpstr>Spinal Cord</vt:lpstr>
      <vt:lpstr>Spinal Cord</vt:lpstr>
      <vt:lpstr>Spinal Cord</vt:lpstr>
      <vt:lpstr>Cross-Sectional Anatomy of the Spinal Cord</vt:lpstr>
      <vt:lpstr>Gray Matter and Spinal Roots</vt:lpstr>
      <vt:lpstr>Gray Matter: Organization</vt:lpstr>
      <vt:lpstr>White Matter in the Spinal Cord</vt:lpstr>
      <vt:lpstr>White Matter: Pathway Generalizations</vt:lpstr>
      <vt:lpstr>Main Ascending Pathways</vt:lpstr>
      <vt:lpstr>Three Ascending Pathways</vt:lpstr>
      <vt:lpstr>Nonspecific Ascending Pathway</vt:lpstr>
      <vt:lpstr>Specific and Posterior Spinocerebellar Tracts</vt:lpstr>
      <vt:lpstr>Descending (Motor) Pathways</vt:lpstr>
      <vt:lpstr>The Direct (Pyramidal) System</vt:lpstr>
      <vt:lpstr>Indirect (Extrapyramidal) System</vt:lpstr>
      <vt:lpstr>Indirect (Extrapyramidal) System</vt:lpstr>
      <vt:lpstr>Extrapyramidal Pathways</vt:lpstr>
      <vt:lpstr>Spinal Cord Trauma: Paralysis</vt:lpstr>
      <vt:lpstr>Spinal Cord Trauma: Paralysis</vt:lpstr>
      <vt:lpstr>Spinal Cord Trauma: Transection</vt:lpstr>
      <vt:lpstr>Peripheral Nervous System (PNS)</vt:lpstr>
      <vt:lpstr>Sensory Receptors</vt:lpstr>
      <vt:lpstr>Receptor Classification by Stimulus Type</vt:lpstr>
      <vt:lpstr>Receptor Class by Location: Exteroceptors</vt:lpstr>
      <vt:lpstr>Receptor Class by Location: Interoceptors</vt:lpstr>
      <vt:lpstr>Receptor Class by Location: Proprioceptors</vt:lpstr>
      <vt:lpstr>Receptor Classification by Structural Complexity</vt:lpstr>
      <vt:lpstr>Simple Receptors: Unencapsulated</vt:lpstr>
      <vt:lpstr>Simple Receptors: Encapsulated</vt:lpstr>
      <vt:lpstr>From Sensation to Perception</vt:lpstr>
      <vt:lpstr>Organization of the Somatosensory System</vt:lpstr>
      <vt:lpstr>Adaptation of Sensory Receptors</vt:lpstr>
      <vt:lpstr>Adaptation of Sensory Receptors</vt:lpstr>
      <vt:lpstr>Processing at the Circuit Level</vt:lpstr>
      <vt:lpstr>Main Aspects of Sensory Perception</vt:lpstr>
      <vt:lpstr>Main Aspects of Sensory Perception</vt:lpstr>
      <vt:lpstr>Structure of a Nerve</vt:lpstr>
      <vt:lpstr>Classification of Nerves</vt:lpstr>
      <vt:lpstr>Peripheral Nerves</vt:lpstr>
      <vt:lpstr>Regeneration of Nerve Fibers</vt:lpstr>
      <vt:lpstr>Cranial Nerves</vt:lpstr>
      <vt:lpstr>Cranial Nerve I: Olfactory</vt:lpstr>
      <vt:lpstr>Cranial Nerve II: Optic</vt:lpstr>
      <vt:lpstr>Cranial Nerve III: Oculomotor</vt:lpstr>
      <vt:lpstr>Cranial Nerve IV: Trochlear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Wargo, Betsy</dc:creator>
  <cp:lastModifiedBy>Wargo, Betsy</cp:lastModifiedBy>
  <cp:revision>4</cp:revision>
  <dcterms:created xsi:type="dcterms:W3CDTF">2009-10-20T16:46:37Z</dcterms:created>
  <dcterms:modified xsi:type="dcterms:W3CDTF">2009-10-20T16:49:58Z</dcterms:modified>
</cp:coreProperties>
</file>