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9" r:id="rId3"/>
    <p:sldId id="260" r:id="rId4"/>
    <p:sldId id="262" r:id="rId5"/>
    <p:sldId id="264" r:id="rId6"/>
    <p:sldId id="266" r:id="rId7"/>
    <p:sldId id="268" r:id="rId8"/>
    <p:sldId id="269" r:id="rId9"/>
    <p:sldId id="271" r:id="rId10"/>
    <p:sldId id="273" r:id="rId11"/>
    <p:sldId id="274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5" r:id="rId20"/>
    <p:sldId id="286" r:id="rId21"/>
    <p:sldId id="288" r:id="rId22"/>
    <p:sldId id="290" r:id="rId23"/>
    <p:sldId id="291" r:id="rId24"/>
    <p:sldId id="292" r:id="rId25"/>
    <p:sldId id="294" r:id="rId26"/>
    <p:sldId id="295" r:id="rId27"/>
    <p:sldId id="297" r:id="rId28"/>
    <p:sldId id="299" r:id="rId29"/>
    <p:sldId id="301" r:id="rId30"/>
    <p:sldId id="303" r:id="rId31"/>
    <p:sldId id="305" r:id="rId32"/>
    <p:sldId id="306" r:id="rId33"/>
    <p:sldId id="307" r:id="rId34"/>
    <p:sldId id="308" r:id="rId35"/>
    <p:sldId id="309" r:id="rId36"/>
    <p:sldId id="31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2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A41E0-107E-46B8-90EA-6BDF773F8904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4F2D3-C519-49B4-BDC3-9BB1F24E77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2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0C54C-E13E-4118-9CC8-A18069FBC560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1AB7-FE69-4676-929A-7D7EE84438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1AB7-FE69-4676-929A-7D7EE84438D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material, 2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36F95-061D-467C-B5D7-DC6A306514A7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9D50-EFE3-4B47-A5C6-DA3E96D5A3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V: Trigeminal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Three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Conveys sensory impulses from various areas of the face (V</a:t>
            </a:r>
            <a:r>
              <a:rPr lang="en-US" baseline="-25000" dirty="0"/>
              <a:t>1</a:t>
            </a:r>
            <a:r>
              <a:rPr lang="en-US" dirty="0"/>
              <a:t>) and (V</a:t>
            </a:r>
            <a:r>
              <a:rPr lang="en-US" baseline="-25000" dirty="0"/>
              <a:t>2</a:t>
            </a:r>
            <a:r>
              <a:rPr lang="en-US" dirty="0"/>
              <a:t>), and supplies motor fibers (V</a:t>
            </a:r>
            <a:r>
              <a:rPr lang="en-US" baseline="-25000" dirty="0"/>
              <a:t>3</a:t>
            </a:r>
            <a:r>
              <a:rPr lang="en-US" dirty="0"/>
              <a:t>) for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7854950" cy="5026025"/>
          </a:xfrm>
        </p:spPr>
        <p:txBody>
          <a:bodyPr/>
          <a:lstStyle/>
          <a:p>
            <a:r>
              <a:rPr lang="en-US" sz="2800" dirty="0"/>
              <a:t>Thirty-one pairs of mixed nerves arise from the spinal cord and supply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They </a:t>
            </a:r>
            <a:r>
              <a:rPr lang="en-US" sz="2800" dirty="0"/>
              <a:t>are named according to their point of issue</a:t>
            </a:r>
          </a:p>
          <a:p>
            <a:pPr lvl="1"/>
            <a:r>
              <a:rPr lang="en-US" sz="2400" dirty="0"/>
              <a:t>8 cervical (C</a:t>
            </a:r>
            <a:r>
              <a:rPr lang="en-US" sz="2400" baseline="-25000" dirty="0"/>
              <a:t>1</a:t>
            </a:r>
            <a:r>
              <a:rPr lang="en-US" sz="2400" dirty="0"/>
              <a:t>-C</a:t>
            </a:r>
            <a:r>
              <a:rPr lang="en-US" sz="2400" baseline="-25000" dirty="0"/>
              <a:t>8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12 thoracic (T</a:t>
            </a:r>
            <a:r>
              <a:rPr lang="en-US" sz="2400" baseline="-25000" dirty="0"/>
              <a:t>1</a:t>
            </a:r>
            <a:r>
              <a:rPr lang="en-US" sz="2400" dirty="0"/>
              <a:t>-T</a:t>
            </a:r>
            <a:r>
              <a:rPr lang="en-US" sz="2400" baseline="-25000" dirty="0"/>
              <a:t>12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5 Lumbar (L</a:t>
            </a:r>
            <a:r>
              <a:rPr lang="en-US" sz="2400" baseline="-25000" dirty="0"/>
              <a:t>1</a:t>
            </a:r>
            <a:r>
              <a:rPr lang="en-US" sz="2400" dirty="0"/>
              <a:t>-L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5 Sacral (S</a:t>
            </a:r>
            <a:r>
              <a:rPr lang="en-US" sz="2400" baseline="-25000" dirty="0"/>
              <a:t>1</a:t>
            </a:r>
            <a:r>
              <a:rPr lang="en-US" sz="2400" dirty="0"/>
              <a:t>-S</a:t>
            </a:r>
            <a:r>
              <a:rPr lang="en-US" sz="2400" baseline="-25000" dirty="0"/>
              <a:t>5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1 </a:t>
            </a:r>
            <a:r>
              <a:rPr lang="en-US" sz="2400" dirty="0" err="1"/>
              <a:t>Coccygeal</a:t>
            </a:r>
            <a:r>
              <a:rPr lang="en-US" sz="2400" dirty="0"/>
              <a:t> (C</a:t>
            </a:r>
            <a:r>
              <a:rPr lang="en-US" sz="2400" baseline="-25000" dirty="0"/>
              <a:t>0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Roots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Each spinal nerve connects to the spinal cord via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root forms a series of rootlets that attach to the spinal cord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____________________________________ arise </a:t>
            </a:r>
            <a:r>
              <a:rPr lang="en-US" dirty="0"/>
              <a:t>from the </a:t>
            </a:r>
            <a:r>
              <a:rPr lang="en-US" dirty="0" smtClean="0"/>
              <a:t>_________________________________and </a:t>
            </a:r>
            <a:r>
              <a:rPr lang="en-US" dirty="0"/>
              <a:t>contain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Dorsal roots arise from </a:t>
            </a:r>
            <a:r>
              <a:rPr lang="en-US" dirty="0" smtClean="0"/>
              <a:t>_______________________________________ in </a:t>
            </a:r>
            <a:r>
              <a:rPr lang="en-US" dirty="0"/>
              <a:t>the dorsal root ganglion and contain sensory (afferent) fibers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Spinal Nerves: Rami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short spinal nerves branch into three or four mixed, distal </a:t>
            </a:r>
            <a:r>
              <a:rPr lang="en-US" dirty="0" err="1"/>
              <a:t>rami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Tiny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Rami</a:t>
            </a:r>
            <a:r>
              <a:rPr lang="en-US" dirty="0" smtClean="0"/>
              <a:t> </a:t>
            </a:r>
            <a:r>
              <a:rPr lang="en-US" dirty="0" err="1"/>
              <a:t>communicantes</a:t>
            </a:r>
            <a:r>
              <a:rPr lang="en-US" dirty="0"/>
              <a:t> at the base of the ventral </a:t>
            </a:r>
            <a:r>
              <a:rPr lang="en-US" dirty="0" err="1"/>
              <a:t>rami</a:t>
            </a:r>
            <a:r>
              <a:rPr lang="en-US" dirty="0"/>
              <a:t> in the thoracic region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Plexuses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All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except T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12</a:t>
            </a:r>
            <a:r>
              <a:rPr lang="en-US" dirty="0">
                <a:solidFill>
                  <a:srgbClr val="000000"/>
                </a:solidFill>
              </a:rPr>
              <a:t> form interlacing nerve </a:t>
            </a:r>
            <a:r>
              <a:rPr lang="en-US" dirty="0" smtClean="0">
                <a:solidFill>
                  <a:srgbClr val="000000"/>
                </a:solidFill>
              </a:rPr>
              <a:t>___________________________called 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Plexuses </a:t>
            </a:r>
            <a:r>
              <a:rPr lang="en-US" dirty="0">
                <a:solidFill>
                  <a:srgbClr val="000000"/>
                </a:solidFill>
              </a:rPr>
              <a:t>are found in the cervical, brachial, lumbar, and sacral regions</a:t>
            </a:r>
          </a:p>
          <a:p>
            <a:r>
              <a:rPr lang="en-US" dirty="0">
                <a:solidFill>
                  <a:srgbClr val="000000"/>
                </a:solidFill>
              </a:rPr>
              <a:t>Each resulting branch of a plexus contains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Plexuses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travel to the periphery via several different routes</a:t>
            </a:r>
          </a:p>
          <a:p>
            <a:r>
              <a:rPr lang="en-US" dirty="0">
                <a:solidFill>
                  <a:srgbClr val="000000"/>
                </a:solidFill>
              </a:rPr>
              <a:t>Each muscle receives a nerve supply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Damage </a:t>
            </a:r>
            <a:r>
              <a:rPr lang="en-US" dirty="0"/>
              <a:t>to </a:t>
            </a:r>
            <a:r>
              <a:rPr lang="en-US" dirty="0" smtClean="0"/>
              <a:t>_____________________________________ cannot </a:t>
            </a:r>
            <a:r>
              <a:rPr lang="en-US" dirty="0"/>
              <a:t>completely paralyze a muscle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92300"/>
            <a:ext cx="8156575" cy="413067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 back is innervated by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via </a:t>
            </a:r>
            <a:r>
              <a:rPr lang="en-US" dirty="0">
                <a:solidFill>
                  <a:srgbClr val="000000"/>
                </a:solidFill>
              </a:rPr>
              <a:t>several branches</a:t>
            </a:r>
          </a:p>
          <a:p>
            <a:r>
              <a:rPr lang="en-US" dirty="0">
                <a:solidFill>
                  <a:srgbClr val="000000"/>
                </a:solidFill>
              </a:rPr>
              <a:t>The thorax is innervated by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 T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-T</a:t>
            </a:r>
            <a:r>
              <a:rPr lang="en-US" baseline="-25000" dirty="0" smtClean="0">
                <a:solidFill>
                  <a:srgbClr val="000000"/>
                </a:solidFill>
              </a:rPr>
              <a:t>12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as </a:t>
            </a:r>
            <a:r>
              <a:rPr lang="en-US" dirty="0" err="1">
                <a:solidFill>
                  <a:srgbClr val="000000"/>
                </a:solidFill>
              </a:rPr>
              <a:t>intercostal</a:t>
            </a:r>
            <a:r>
              <a:rPr lang="en-US" dirty="0">
                <a:solidFill>
                  <a:srgbClr val="000000"/>
                </a:solidFill>
              </a:rPr>
              <a:t> nerves</a:t>
            </a:r>
          </a:p>
          <a:p>
            <a:r>
              <a:rPr lang="en-US" dirty="0" err="1"/>
              <a:t>Intercostal</a:t>
            </a:r>
            <a:r>
              <a:rPr lang="en-US" dirty="0"/>
              <a:t> nerves supply muscles of the ribs, </a:t>
            </a:r>
            <a:r>
              <a:rPr lang="en-US" dirty="0" err="1"/>
              <a:t>anterolateral</a:t>
            </a:r>
            <a:r>
              <a:rPr lang="en-US" dirty="0"/>
              <a:t> thorax, and abdominal wall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  <a:ln/>
        </p:spPr>
        <p:txBody>
          <a:bodyPr anchor="t"/>
          <a:lstStyle/>
          <a:p>
            <a:r>
              <a:rPr lang="en-US"/>
              <a:t>Spinal Nerve Innervation: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Cervical Plexus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is </a:t>
            </a:r>
            <a:r>
              <a:rPr lang="en-US" dirty="0">
                <a:solidFill>
                  <a:srgbClr val="000000"/>
                </a:solidFill>
              </a:rPr>
              <a:t>formed by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of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-C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branches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 nerves </a:t>
            </a:r>
            <a:r>
              <a:rPr lang="en-US" dirty="0">
                <a:solidFill>
                  <a:srgbClr val="000000"/>
                </a:solidFill>
              </a:rPr>
              <a:t>of the neck, ear, back of head, and shoulders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most important nerve of this plexus is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err="1"/>
              <a:t>phrenic</a:t>
            </a:r>
            <a:r>
              <a:rPr lang="en-US" dirty="0"/>
              <a:t> nerve is the major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Formed by C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-C</a:t>
            </a:r>
            <a:r>
              <a:rPr lang="en-US" baseline="-25000" dirty="0">
                <a:solidFill>
                  <a:srgbClr val="000000"/>
                </a:solidFill>
              </a:rPr>
              <a:t>8 </a:t>
            </a:r>
            <a:r>
              <a:rPr lang="en-US" dirty="0">
                <a:solidFill>
                  <a:srgbClr val="000000"/>
                </a:solidFill>
              </a:rPr>
              <a:t>and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(C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T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may also contribute to this plexus)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gives rise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There are four major branches of this plexus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 – </a:t>
            </a:r>
            <a:r>
              <a:rPr lang="en-US" dirty="0">
                <a:solidFill>
                  <a:srgbClr val="000000"/>
                </a:solidFill>
              </a:rPr>
              <a:t>five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(C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_______________________________________– </a:t>
            </a:r>
            <a:r>
              <a:rPr lang="en-US" dirty="0">
                <a:solidFill>
                  <a:srgbClr val="000000"/>
                </a:solidFill>
              </a:rPr>
              <a:t>upper, middle, and lower, which form divisions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_______________________________________– </a:t>
            </a:r>
            <a:r>
              <a:rPr lang="en-US" dirty="0">
                <a:solidFill>
                  <a:srgbClr val="000000"/>
                </a:solidFill>
              </a:rPr>
              <a:t>anterior and posterior serve the front and back of the limb</a:t>
            </a:r>
          </a:p>
          <a:p>
            <a:pPr lvl="1"/>
            <a:r>
              <a:rPr lang="en-US" dirty="0" smtClean="0"/>
              <a:t>_______________________________________– </a:t>
            </a:r>
            <a:r>
              <a:rPr lang="en-US" dirty="0"/>
              <a:t>lateral, medial, and posterior fiber bundles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Brachial Plexus: Nerves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Axillary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Musculocutaneous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sends fibers to the biceps </a:t>
            </a:r>
            <a:r>
              <a:rPr lang="en-US" sz="2400" dirty="0" err="1">
                <a:solidFill>
                  <a:srgbClr val="000000"/>
                </a:solidFill>
              </a:rPr>
              <a:t>brachii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 err="1">
                <a:solidFill>
                  <a:srgbClr val="000000"/>
                </a:solidFill>
              </a:rPr>
              <a:t>brachialis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branches to most of the flexor muscles of arm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</a:rPr>
              <a:t>supplies the flexor </a:t>
            </a:r>
            <a:r>
              <a:rPr lang="en-US" sz="2400" dirty="0" err="1">
                <a:solidFill>
                  <a:srgbClr val="000000"/>
                </a:solidFill>
              </a:rPr>
              <a:t>carpi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ulnaris</a:t>
            </a:r>
            <a:r>
              <a:rPr lang="en-US" sz="2400" dirty="0">
                <a:solidFill>
                  <a:srgbClr val="000000"/>
                </a:solidFill>
              </a:rPr>
              <a:t> and part of the flexor </a:t>
            </a:r>
            <a:r>
              <a:rPr lang="en-US" sz="2400" dirty="0" err="1">
                <a:solidFill>
                  <a:srgbClr val="000000"/>
                </a:solidFill>
              </a:rPr>
              <a:t>digitorum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profundus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/>
              <a:t>Radial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innervates essentially all 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VI: Abdcuens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leave the inferior </a:t>
            </a:r>
            <a:r>
              <a:rPr lang="en-US" dirty="0" err="1"/>
              <a:t>pons</a:t>
            </a:r>
            <a:r>
              <a:rPr lang="en-US" dirty="0"/>
              <a:t> and enter the orbit via the superior orbital fissure</a:t>
            </a:r>
          </a:p>
          <a:p>
            <a:r>
              <a:rPr lang="en-US" dirty="0"/>
              <a:t>Primarily a </a:t>
            </a:r>
            <a:r>
              <a:rPr lang="en-US" dirty="0" smtClean="0"/>
              <a:t>____________________________innervating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Lumbar Plexus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6575" cy="45259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L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innervates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major nerves are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Sacral Plexus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Arises from L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-S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serves the buttock, lower limb, pelvic structures, and the perineum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major nerve is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sciatic is actually composed of two nerves: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Innervation of Joints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Hilton’s law: any nerve serving a muscle that produces </a:t>
            </a:r>
            <a:r>
              <a:rPr lang="en-US" dirty="0" smtClean="0"/>
              <a:t>_____________________________ at </a:t>
            </a:r>
            <a:r>
              <a:rPr lang="en-US" dirty="0"/>
              <a:t>a joint also innervates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 reflex is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Reflexes </a:t>
            </a:r>
            <a:r>
              <a:rPr lang="en-US" dirty="0">
                <a:solidFill>
                  <a:srgbClr val="000000"/>
                </a:solidFill>
              </a:rPr>
              <a:t>may: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Be inborn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Involve only peripheral nerves and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Involve </a:t>
            </a:r>
            <a:r>
              <a:rPr lang="en-US" dirty="0"/>
              <a:t>higher brain centers as well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 Arc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1815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There are five components of a reflex arc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site of stimulus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transmits the afferent impulse to the CNS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either monosynaptic or polysynaptic region within the CNS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lvl="2"/>
            <a:r>
              <a:rPr lang="en-US" sz="2000" dirty="0">
                <a:solidFill>
                  <a:srgbClr val="000000"/>
                </a:solidFill>
              </a:rPr>
              <a:t> conducts efferent impulses from the integration center to an </a:t>
            </a:r>
            <a:r>
              <a:rPr lang="en-US" sz="2000" dirty="0" err="1">
                <a:solidFill>
                  <a:srgbClr val="000000"/>
                </a:solidFill>
              </a:rPr>
              <a:t>effector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muscle fiber or gland that responds to the efferent impulse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and Deep Tendon Reflexes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For skeletal muscles to perform normally: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Golgi tendon organs </a:t>
            </a:r>
            <a:r>
              <a:rPr lang="en-US" dirty="0" smtClean="0">
                <a:solidFill>
                  <a:srgbClr val="000000"/>
                </a:solidFill>
              </a:rPr>
              <a:t>(_______________________________________) </a:t>
            </a:r>
            <a:r>
              <a:rPr lang="en-US" dirty="0">
                <a:solidFill>
                  <a:srgbClr val="000000"/>
                </a:solidFill>
              </a:rPr>
              <a:t>must constantly inform the brain as to the state of the muscle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Stretch reflexes initiated by muscle spindles must maintain healthy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Muscle Spindles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51466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Muscle spindles are wrapped with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______________________________________: </a:t>
            </a:r>
            <a:r>
              <a:rPr lang="en-US" dirty="0">
                <a:solidFill>
                  <a:srgbClr val="000000"/>
                </a:solidFill>
              </a:rPr>
              <a:t>primary sensory endings of type </a:t>
            </a:r>
            <a:r>
              <a:rPr lang="en-US" dirty="0" err="1">
                <a:solidFill>
                  <a:srgbClr val="000000"/>
                </a:solidFill>
              </a:rPr>
              <a:t>Ia</a:t>
            </a:r>
            <a:r>
              <a:rPr lang="en-US" dirty="0">
                <a:solidFill>
                  <a:srgbClr val="000000"/>
                </a:solidFill>
              </a:rPr>
              <a:t> fibers and secondary sensory endings of type II fibers</a:t>
            </a:r>
          </a:p>
          <a:p>
            <a:pPr>
              <a:lnSpc>
                <a:spcPct val="95000"/>
              </a:lnSpc>
            </a:pPr>
            <a:r>
              <a:rPr lang="en-US" dirty="0">
                <a:solidFill>
                  <a:srgbClr val="000000"/>
                </a:solidFill>
              </a:rPr>
              <a:t>These regions are innervated by gamma (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</a:t>
            </a:r>
            <a:r>
              <a:rPr lang="en-US" dirty="0">
                <a:solidFill>
                  <a:srgbClr val="000000"/>
                </a:solidFill>
              </a:rPr>
              <a:t>) efferent fibers</a:t>
            </a:r>
          </a:p>
          <a:p>
            <a:pPr>
              <a:lnSpc>
                <a:spcPct val="95000"/>
              </a:lnSpc>
            </a:pPr>
            <a:r>
              <a:rPr lang="en-US" dirty="0"/>
              <a:t>Note: contractile muscle fibers are </a:t>
            </a:r>
            <a:r>
              <a:rPr lang="en-US" dirty="0" err="1"/>
              <a:t>extrafusal</a:t>
            </a:r>
            <a:r>
              <a:rPr lang="en-US" dirty="0"/>
              <a:t> fibers and are innervated by alpha (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) efferent fibers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of the Muscle Spindles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 the </a:t>
            </a:r>
            <a:r>
              <a:rPr lang="en-US" dirty="0">
                <a:solidFill>
                  <a:srgbClr val="000000"/>
                </a:solidFill>
              </a:rPr>
              <a:t>muscles activates the muscle spindle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There is an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_________________________________________________________________________________ in </a:t>
            </a:r>
            <a:r>
              <a:rPr lang="en-US" dirty="0" err="1">
                <a:solidFill>
                  <a:srgbClr val="000000"/>
                </a:solidFill>
              </a:rPr>
              <a:t>Ia</a:t>
            </a:r>
            <a:r>
              <a:rPr lang="en-US" dirty="0">
                <a:solidFill>
                  <a:srgbClr val="000000"/>
                </a:solidFill>
              </a:rPr>
              <a:t> fibers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___________________________________ the </a:t>
            </a:r>
            <a:r>
              <a:rPr lang="en-US" dirty="0">
                <a:solidFill>
                  <a:srgbClr val="000000"/>
                </a:solidFill>
              </a:rPr>
              <a:t>muscle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________________________________________on </a:t>
            </a:r>
            <a:r>
              <a:rPr lang="en-US" dirty="0">
                <a:solidFill>
                  <a:srgbClr val="000000"/>
                </a:solidFill>
              </a:rPr>
              <a:t>the muscle spindle</a:t>
            </a:r>
          </a:p>
          <a:p>
            <a:pPr lvl="1"/>
            <a:r>
              <a:rPr lang="en-US" dirty="0"/>
              <a:t>There is a decreased rate of action potential on </a:t>
            </a:r>
            <a:r>
              <a:rPr lang="en-US" dirty="0" err="1"/>
              <a:t>Ia</a:t>
            </a:r>
            <a:r>
              <a:rPr lang="en-US" dirty="0"/>
              <a:t> fibers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Stretch Reflex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524000"/>
            <a:ext cx="8270875" cy="5056188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Stretching the muscle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Excited </a:t>
            </a:r>
            <a:r>
              <a:rPr lang="en-US" sz="2800" dirty="0">
                <a:solidFill>
                  <a:srgbClr val="000000"/>
                </a:solidFill>
                <a:sym typeface="Symbol" pitchFamily="18" charset="2"/>
              </a:rPr>
              <a:t></a:t>
            </a:r>
            <a:r>
              <a:rPr lang="en-US" sz="2800" dirty="0">
                <a:solidFill>
                  <a:srgbClr val="000000"/>
                </a:solidFill>
              </a:rPr>
              <a:t> motor neurons of the spindle cause the stretched muscle to contract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Afferent impulses from the spindle result in inhibition of the antagonist</a:t>
            </a:r>
          </a:p>
          <a:p>
            <a:r>
              <a:rPr lang="en-US" sz="2800" dirty="0">
                <a:solidFill>
                  <a:srgbClr val="000000"/>
                </a:solidFill>
              </a:rPr>
              <a:t>Example: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Tapping the patellar tendon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quadriceps contract and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Golgi Tendon Reflex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 of </a:t>
            </a:r>
            <a:r>
              <a:rPr lang="en-US" dirty="0">
                <a:solidFill>
                  <a:srgbClr val="000000"/>
                </a:solidFill>
              </a:rPr>
              <a:t>the stretch reflex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 the </a:t>
            </a:r>
            <a:r>
              <a:rPr lang="en-US" dirty="0">
                <a:solidFill>
                  <a:srgbClr val="000000"/>
                </a:solidFill>
              </a:rPr>
              <a:t>muscle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Afferent Golgi tendon neurons are stimulated, neurons inhibit the contracting muscle, and the antagonistic muscle is activated</a:t>
            </a:r>
          </a:p>
          <a:p>
            <a:pPr>
              <a:lnSpc>
                <a:spcPct val="90000"/>
              </a:lnSpc>
            </a:pPr>
            <a:r>
              <a:rPr lang="en-US" dirty="0"/>
              <a:t>As a result, the contracting muscle relaxes and the antagonist contracts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VII: Facial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53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leave the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r>
              <a:rPr lang="en-US" dirty="0">
                <a:solidFill>
                  <a:srgbClr val="000000"/>
                </a:solidFill>
              </a:rPr>
              <a:t>, travel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_____________________________________, </a:t>
            </a:r>
            <a:r>
              <a:rPr lang="en-US" dirty="0">
                <a:solidFill>
                  <a:srgbClr val="000000"/>
                </a:solidFill>
              </a:rPr>
              <a:t>and emerge through the </a:t>
            </a:r>
            <a:r>
              <a:rPr lang="en-US" dirty="0" err="1">
                <a:solidFill>
                  <a:srgbClr val="000000"/>
                </a:solidFill>
              </a:rPr>
              <a:t>stylomastoid</a:t>
            </a:r>
            <a:r>
              <a:rPr lang="en-US" dirty="0">
                <a:solidFill>
                  <a:srgbClr val="000000"/>
                </a:solidFill>
              </a:rPr>
              <a:t> foramen to the lateral aspect of the face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 with </a:t>
            </a:r>
            <a:r>
              <a:rPr lang="en-US" dirty="0">
                <a:solidFill>
                  <a:srgbClr val="000000"/>
                </a:solidFill>
              </a:rPr>
              <a:t>five major branches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Motor functions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____________________________________, </a:t>
            </a:r>
            <a:r>
              <a:rPr lang="en-US" dirty="0">
                <a:solidFill>
                  <a:srgbClr val="000000"/>
                </a:solidFill>
              </a:rPr>
              <a:t>and the transmittal of autonomic impulses to </a:t>
            </a:r>
            <a:r>
              <a:rPr lang="en-US" dirty="0" err="1">
                <a:solidFill>
                  <a:srgbClr val="000000"/>
                </a:solidFill>
              </a:rPr>
              <a:t>lacrimal</a:t>
            </a:r>
            <a:r>
              <a:rPr lang="en-US" dirty="0">
                <a:solidFill>
                  <a:srgbClr val="000000"/>
                </a:solidFill>
              </a:rPr>
              <a:t> and salivary glands</a:t>
            </a:r>
          </a:p>
          <a:p>
            <a:pPr>
              <a:lnSpc>
                <a:spcPct val="90000"/>
              </a:lnSpc>
            </a:pPr>
            <a:r>
              <a:rPr lang="en-US" dirty="0"/>
              <a:t>Sensory function is </a:t>
            </a:r>
            <a:r>
              <a:rPr lang="en-US" dirty="0" smtClean="0"/>
              <a:t>__________________________ </a:t>
            </a:r>
            <a:r>
              <a:rPr lang="en-US" dirty="0"/>
              <a:t>from the anterior two-thirds of the tongue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Flexor and Crossed Extensor Reflexes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_____________________________________ is </a:t>
            </a:r>
            <a:r>
              <a:rPr lang="en-US" dirty="0">
                <a:solidFill>
                  <a:srgbClr val="000000"/>
                </a:solidFill>
              </a:rPr>
              <a:t>initiated by a </a:t>
            </a:r>
            <a:r>
              <a:rPr lang="en-US" dirty="0" smtClean="0">
                <a:solidFill>
                  <a:srgbClr val="000000"/>
                </a:solidFill>
              </a:rPr>
              <a:t>_________________________ </a:t>
            </a:r>
            <a:r>
              <a:rPr lang="en-US" dirty="0">
                <a:solidFill>
                  <a:srgbClr val="000000"/>
                </a:solidFill>
              </a:rPr>
              <a:t>stimulus (actual or perceived) that causes automatic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</a:t>
            </a:r>
            <a:r>
              <a:rPr lang="en-US" dirty="0">
                <a:solidFill>
                  <a:srgbClr val="000000"/>
                </a:solidFill>
              </a:rPr>
              <a:t>of the threatened body part</a:t>
            </a:r>
          </a:p>
          <a:p>
            <a:r>
              <a:rPr lang="en-US" dirty="0">
                <a:solidFill>
                  <a:srgbClr val="000000"/>
                </a:solidFill>
              </a:rPr>
              <a:t>The crossed extensor reflex has two parts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stimulated side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Superficial Reflexes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371600"/>
            <a:ext cx="8270875" cy="51149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Initiated by gentle </a:t>
            </a:r>
            <a:r>
              <a:rPr lang="en-US" dirty="0" smtClean="0"/>
              <a:t>___________________________________ stimulation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__________________________________________ is </a:t>
            </a:r>
            <a:r>
              <a:rPr lang="en-US" dirty="0"/>
              <a:t>initiated by stimulating the lateral aspect of the sole of the foot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response is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Indirectly tests for proper </a:t>
            </a:r>
            <a:r>
              <a:rPr lang="en-US" dirty="0" smtClean="0"/>
              <a:t>____________________________________________  functioning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_________________________________________ : </a:t>
            </a:r>
            <a:r>
              <a:rPr lang="en-US" dirty="0"/>
              <a:t>abnormal plantar reflex indicating </a:t>
            </a:r>
            <a:r>
              <a:rPr lang="en-US" dirty="0" err="1"/>
              <a:t>corticospinal</a:t>
            </a:r>
            <a:r>
              <a:rPr lang="en-US" dirty="0"/>
              <a:t> damage where the great toe </a:t>
            </a:r>
            <a:r>
              <a:rPr lang="en-US" dirty="0" err="1"/>
              <a:t>dorsiflexes</a:t>
            </a:r>
            <a:r>
              <a:rPr lang="en-US" dirty="0"/>
              <a:t> and the smaller toes fan laterally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Autonomic Nervous System (ANS)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ANS consists of motor neurons that: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Innervate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Make adjustments to ensure optimal support for body activities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Operate via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Have </a:t>
            </a:r>
            <a:r>
              <a:rPr lang="en-US" dirty="0" smtClean="0"/>
              <a:t>____________________________________ as </a:t>
            </a:r>
            <a:r>
              <a:rPr lang="en-US" dirty="0"/>
              <a:t>most of their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525"/>
            <a:ext cx="7502525" cy="6848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ANS Versus Somatic Nervous System (SNS)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ANS differs from the SNS in the following three areas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Efferent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Target organ responses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effectors of the </a:t>
            </a:r>
            <a:r>
              <a:rPr lang="en-US" dirty="0" smtClean="0">
                <a:solidFill>
                  <a:srgbClr val="000000"/>
                </a:solidFill>
              </a:rPr>
              <a:t>_____________ are 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 effectors of the </a:t>
            </a:r>
            <a:r>
              <a:rPr lang="en-US" dirty="0" smtClean="0"/>
              <a:t>________________ are 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Efferent Pathways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_____________________________________ axons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 extend </a:t>
            </a:r>
            <a:r>
              <a:rPr lang="en-US" dirty="0">
                <a:solidFill>
                  <a:srgbClr val="000000"/>
                </a:solidFill>
              </a:rPr>
              <a:t>from the CNS to the </a:t>
            </a:r>
            <a:r>
              <a:rPr lang="en-US" dirty="0" err="1">
                <a:solidFill>
                  <a:srgbClr val="000000"/>
                </a:solidFill>
              </a:rPr>
              <a:t>effector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Axons of the ANS are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</a:t>
            </a:r>
            <a:r>
              <a:rPr lang="en-US" dirty="0">
                <a:solidFill>
                  <a:srgbClr val="000000"/>
                </a:solidFill>
              </a:rPr>
              <a:t>(first) neuron has a lightly </a:t>
            </a:r>
            <a:r>
              <a:rPr lang="en-US" dirty="0" err="1">
                <a:solidFill>
                  <a:srgbClr val="000000"/>
                </a:solidFill>
              </a:rPr>
              <a:t>myelinated</a:t>
            </a:r>
            <a:r>
              <a:rPr lang="en-US" dirty="0">
                <a:solidFill>
                  <a:srgbClr val="000000"/>
                </a:solidFill>
              </a:rPr>
              <a:t> axon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_______________________________________  </a:t>
            </a:r>
            <a:r>
              <a:rPr lang="en-US" dirty="0"/>
              <a:t>(second) neuron extends to an </a:t>
            </a:r>
            <a:r>
              <a:rPr lang="en-US" dirty="0" err="1"/>
              <a:t>effector</a:t>
            </a:r>
            <a:r>
              <a:rPr lang="en-US" dirty="0"/>
              <a:t> organ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Cranial Nerve VIII: Vestibulocochlear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arise from the hearing and equilibrium apparatus of the inner ear, pass through the internal acoustic </a:t>
            </a:r>
            <a:r>
              <a:rPr lang="en-US" dirty="0" err="1">
                <a:solidFill>
                  <a:srgbClr val="000000"/>
                </a:solidFill>
              </a:rPr>
              <a:t>meatus</a:t>
            </a:r>
            <a:r>
              <a:rPr lang="en-US" dirty="0">
                <a:solidFill>
                  <a:srgbClr val="000000"/>
                </a:solidFill>
              </a:rPr>
              <a:t>, and enter the brainstem at the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r>
              <a:rPr lang="en-US" dirty="0">
                <a:solidFill>
                  <a:srgbClr val="000000"/>
                </a:solidFill>
              </a:rPr>
              <a:t>-medulla border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Two divisions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Functions are solely sensory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/>
              <a:t>Cranial Nerve IX: Glossopharyngeal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Fibers emerge from the medulla, leave the skull via the jugular foramen, and run to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Nerve IX is a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  </a:t>
            </a:r>
            <a:r>
              <a:rPr lang="en-US" sz="2800" dirty="0">
                <a:solidFill>
                  <a:srgbClr val="000000"/>
                </a:solidFill>
              </a:rPr>
              <a:t>with motor and sensory functions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Motor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innervates part of the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______________________________________________, </a:t>
            </a:r>
            <a:r>
              <a:rPr lang="en-US" sz="2400" dirty="0">
                <a:solidFill>
                  <a:srgbClr val="000000"/>
                </a:solidFill>
              </a:rPr>
              <a:t>and provides motor fibers to the parotid salivary gland</a:t>
            </a:r>
          </a:p>
          <a:p>
            <a:r>
              <a:rPr lang="en-US" sz="2800" dirty="0"/>
              <a:t>Sensory </a:t>
            </a:r>
          </a:p>
          <a:p>
            <a:pPr lvl="1"/>
            <a:r>
              <a:rPr lang="en-US" sz="2400" dirty="0"/>
              <a:t> fibers conduct </a:t>
            </a:r>
            <a:r>
              <a:rPr lang="en-US" sz="2400" dirty="0" smtClean="0"/>
              <a:t>___________________________________ and </a:t>
            </a:r>
            <a:r>
              <a:rPr lang="en-US" sz="2400" dirty="0"/>
              <a:t>general sensory impulses from the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X: Vagus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 cranial </a:t>
            </a:r>
            <a:r>
              <a:rPr lang="en-US" dirty="0">
                <a:solidFill>
                  <a:srgbClr val="000000"/>
                </a:solidFill>
              </a:rPr>
              <a:t>nerve that extends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Fibers emerge from the medulla via the jugular foramen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err="1">
                <a:solidFill>
                  <a:srgbClr val="000000"/>
                </a:solidFill>
              </a:rPr>
              <a:t>vagus</a:t>
            </a:r>
            <a:r>
              <a:rPr lang="en-US" dirty="0">
                <a:solidFill>
                  <a:srgbClr val="000000"/>
                </a:solidFill>
              </a:rPr>
              <a:t> is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motor fibers are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to </a:t>
            </a:r>
            <a:r>
              <a:rPr lang="en-US" dirty="0">
                <a:solidFill>
                  <a:srgbClr val="000000"/>
                </a:solidFill>
              </a:rPr>
              <a:t>the heart, lungs, and visceral organs</a:t>
            </a:r>
          </a:p>
          <a:p>
            <a:pPr>
              <a:lnSpc>
                <a:spcPct val="90000"/>
              </a:lnSpc>
            </a:pPr>
            <a:r>
              <a:rPr lang="en-US" dirty="0"/>
              <a:t>Its sensory function is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Formed from a cranial root emerging from the medulla </a:t>
            </a:r>
            <a:r>
              <a:rPr lang="en-US" dirty="0" smtClean="0">
                <a:solidFill>
                  <a:srgbClr val="000000"/>
                </a:solidFill>
              </a:rPr>
              <a:t>_____________a __________________________________ arising </a:t>
            </a:r>
            <a:r>
              <a:rPr lang="en-US" dirty="0">
                <a:solidFill>
                  <a:srgbClr val="000000"/>
                </a:solidFill>
              </a:rPr>
              <a:t>from the superior region of the spinal cord</a:t>
            </a:r>
          </a:p>
          <a:p>
            <a:r>
              <a:rPr lang="en-US" dirty="0">
                <a:solidFill>
                  <a:srgbClr val="000000"/>
                </a:solidFill>
              </a:rPr>
              <a:t>The spinal root passes upward into the cranium via the foramen magnum</a:t>
            </a:r>
          </a:p>
          <a:p>
            <a:r>
              <a:rPr lang="en-US" dirty="0">
                <a:solidFill>
                  <a:srgbClr val="000000"/>
                </a:solidFill>
              </a:rPr>
              <a:t>The accessory nerve leaves the cranium via the jugular foramen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XI: Accessory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Primarily a motor nerve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Supplies fibers to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Innervates the </a:t>
            </a:r>
            <a:r>
              <a:rPr lang="en-US" dirty="0" smtClean="0"/>
              <a:t>_________________________________________________________________________________, </a:t>
            </a:r>
            <a:r>
              <a:rPr lang="en-US" dirty="0"/>
              <a:t>which move the head and neck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Cranial Nerve XII: Hypoglossal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Fibers arise from the medulla and exit the skull via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Innervates both </a:t>
            </a:r>
            <a:r>
              <a:rPr lang="en-US" dirty="0" smtClean="0"/>
              <a:t>_____________________________________  of </a:t>
            </a:r>
            <a:r>
              <a:rPr lang="en-US" dirty="0"/>
              <a:t>the tongue, which contribute 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1311</Words>
  <Application>Microsoft Office PowerPoint</Application>
  <PresentationFormat>On-screen Show (4:3)</PresentationFormat>
  <Paragraphs>205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Cranial Nerve V: Trigeminal</vt:lpstr>
      <vt:lpstr>Cranial Nerve VI: Abdcuens</vt:lpstr>
      <vt:lpstr>Cranial Nerve VII: Facial</vt:lpstr>
      <vt:lpstr>Cranial Nerve VIII: Vestibulocochlear</vt:lpstr>
      <vt:lpstr>Cranial Nerve IX: Glossopharyngeal</vt:lpstr>
      <vt:lpstr>Cranial Nerve X: Vagus</vt:lpstr>
      <vt:lpstr>Cranial Nerve XI: Accessory</vt:lpstr>
      <vt:lpstr>Cranial Nerve XI: Accessory</vt:lpstr>
      <vt:lpstr>Cranial Nerve XII: Hypoglossal</vt:lpstr>
      <vt:lpstr>Spinal Nerves</vt:lpstr>
      <vt:lpstr>Spinal Nerves: Roots</vt:lpstr>
      <vt:lpstr>Spinal Nerves: Rami</vt:lpstr>
      <vt:lpstr>Nerve Plexuses</vt:lpstr>
      <vt:lpstr>Nerve Plexuses</vt:lpstr>
      <vt:lpstr>Spinal Nerve Innervation:</vt:lpstr>
      <vt:lpstr>Cervical Plexus</vt:lpstr>
      <vt:lpstr>Brachial Plexus</vt:lpstr>
      <vt:lpstr>Brachial Plexus</vt:lpstr>
      <vt:lpstr>Brachial Plexus: Nerves</vt:lpstr>
      <vt:lpstr>Lumbar Plexus</vt:lpstr>
      <vt:lpstr>Sacral Plexus</vt:lpstr>
      <vt:lpstr>Innervation of Joints</vt:lpstr>
      <vt:lpstr>Reflexes</vt:lpstr>
      <vt:lpstr>Reflex Arc</vt:lpstr>
      <vt:lpstr>Stretch and Deep Tendon Reflexes</vt:lpstr>
      <vt:lpstr>Muscle Spindles</vt:lpstr>
      <vt:lpstr>Operation of the Muscle Spindles</vt:lpstr>
      <vt:lpstr>Stretch Reflex</vt:lpstr>
      <vt:lpstr>Golgi Tendon Reflex</vt:lpstr>
      <vt:lpstr>Flexor and Crossed Extensor Reflexes</vt:lpstr>
      <vt:lpstr>Superficial Reflexes</vt:lpstr>
      <vt:lpstr>Autonomic Nervous System (ANS)</vt:lpstr>
      <vt:lpstr>Slide 33</vt:lpstr>
      <vt:lpstr>ANS Versus Somatic Nervous System (SNS)</vt:lpstr>
      <vt:lpstr>Effectors</vt:lpstr>
      <vt:lpstr>Efferent Pathways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Cranial Nerve V: Trigeminal</dc:title>
  <dc:creator>Wargo, Betsy</dc:creator>
  <cp:lastModifiedBy>Wargo, Betsy</cp:lastModifiedBy>
  <cp:revision>2</cp:revision>
  <dcterms:created xsi:type="dcterms:W3CDTF">2009-10-20T16:50:26Z</dcterms:created>
  <dcterms:modified xsi:type="dcterms:W3CDTF">2009-10-20T16:52:57Z</dcterms:modified>
</cp:coreProperties>
</file>