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Five Material, 3 of 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FA3130-EE80-48DD-8EA7-42D690C77752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363F4D-D479-43B8-A50F-BA409D20BF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Five Material, 3 of 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315A8-4943-4655-933F-9EACD90B405C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4E2E72-CFB2-4431-B632-FC2177BFE0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E2E72-CFB2-4431-B632-FC2177BFE0F5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Five Material, 3 of 3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841D-68B5-4B14-9BF9-40B3A4E87ECD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9891-A9AE-4A94-B857-DAE637297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841D-68B5-4B14-9BF9-40B3A4E87ECD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9891-A9AE-4A94-B857-DAE637297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841D-68B5-4B14-9BF9-40B3A4E87ECD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9891-A9AE-4A94-B857-DAE637297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841D-68B5-4B14-9BF9-40B3A4E87ECD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9891-A9AE-4A94-B857-DAE637297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841D-68B5-4B14-9BF9-40B3A4E87ECD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9891-A9AE-4A94-B857-DAE637297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841D-68B5-4B14-9BF9-40B3A4E87ECD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9891-A9AE-4A94-B857-DAE637297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841D-68B5-4B14-9BF9-40B3A4E87ECD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9891-A9AE-4A94-B857-DAE637297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841D-68B5-4B14-9BF9-40B3A4E87ECD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9891-A9AE-4A94-B857-DAE637297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841D-68B5-4B14-9BF9-40B3A4E87ECD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9891-A9AE-4A94-B857-DAE637297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841D-68B5-4B14-9BF9-40B3A4E87ECD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9891-A9AE-4A94-B857-DAE637297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841D-68B5-4B14-9BF9-40B3A4E87ECD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9891-A9AE-4A94-B857-DAE637297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D841D-68B5-4B14-9BF9-40B3A4E87ECD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B9891-A9AE-4A94-B857-DAE637297F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Neurotransmitter Effects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143000"/>
            <a:ext cx="8616950" cy="534511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All </a:t>
            </a:r>
            <a:r>
              <a:rPr lang="en-US" dirty="0" smtClean="0"/>
              <a:t>____________________________________ neurons </a:t>
            </a:r>
            <a:r>
              <a:rPr lang="en-US" dirty="0"/>
              <a:t>release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which has an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In the ANS: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Preganglionic</a:t>
            </a:r>
            <a:r>
              <a:rPr lang="en-US" dirty="0"/>
              <a:t> fibers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Postganglionic fibers release 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or </a:t>
            </a:r>
            <a:r>
              <a:rPr lang="en-US" dirty="0" smtClean="0"/>
              <a:t>_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the effect is either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ANS effect depends on the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neurotransmitter released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and the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Sympathetic Outflow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Fibers from T</a:t>
            </a:r>
            <a:r>
              <a:rPr lang="en-US" baseline="-25000" dirty="0">
                <a:solidFill>
                  <a:srgbClr val="000000"/>
                </a:solidFill>
              </a:rPr>
              <a:t>5</a:t>
            </a:r>
            <a:r>
              <a:rPr lang="en-US" dirty="0">
                <a:solidFill>
                  <a:srgbClr val="000000"/>
                </a:solidFill>
              </a:rPr>
              <a:t>-L</a:t>
            </a:r>
            <a:r>
              <a:rPr lang="en-US" baseline="-25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 	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form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synapse with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  <a:p>
            <a:r>
              <a:rPr lang="en-US" dirty="0"/>
              <a:t>Postganglionic fibers innervate the numerous organs of the body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12713" y="0"/>
            <a:ext cx="8916987" cy="311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52588" y="63500"/>
            <a:ext cx="5838825" cy="6437313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Sympathetic Trunks and Pathways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65675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The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 form </a:t>
            </a:r>
            <a:r>
              <a:rPr lang="en-US" dirty="0">
                <a:solidFill>
                  <a:srgbClr val="000000"/>
                </a:solidFill>
              </a:rPr>
              <a:t>part of the sympathetic trunk or chain</a:t>
            </a:r>
          </a:p>
          <a:p>
            <a:r>
              <a:rPr lang="en-US" dirty="0"/>
              <a:t>Typically there are 23 ganglia</a:t>
            </a:r>
          </a:p>
          <a:p>
            <a:pPr lvl="1"/>
            <a:r>
              <a:rPr lang="en-US" dirty="0"/>
              <a:t>3 cervical</a:t>
            </a:r>
          </a:p>
          <a:p>
            <a:pPr lvl="1"/>
            <a:r>
              <a:rPr lang="en-US" dirty="0"/>
              <a:t>11 thoracic</a:t>
            </a:r>
          </a:p>
          <a:p>
            <a:pPr lvl="1"/>
            <a:r>
              <a:rPr lang="en-US" dirty="0"/>
              <a:t>4 lumbar</a:t>
            </a:r>
          </a:p>
          <a:p>
            <a:pPr lvl="1"/>
            <a:r>
              <a:rPr lang="en-US" dirty="0"/>
              <a:t>4 sacral</a:t>
            </a:r>
          </a:p>
          <a:p>
            <a:pPr lvl="1"/>
            <a:r>
              <a:rPr lang="en-US" dirty="0"/>
              <a:t> 1 </a:t>
            </a:r>
            <a:r>
              <a:rPr lang="en-US" dirty="0" err="1"/>
              <a:t>coccygeal</a:t>
            </a:r>
            <a:endParaRPr lang="en-US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Sympathetic Trunks and Pathways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US" sz="1200" b="1">
                <a:solidFill>
                  <a:schemeClr val="accent2"/>
                </a:solidFill>
              </a:rPr>
              <a:t>Figure 14.6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71600" y="1295400"/>
            <a:ext cx="6008688" cy="5063944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Sympathetic Trunks and Pathways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dirty="0">
                <a:solidFill>
                  <a:srgbClr val="000000"/>
                </a:solidFill>
              </a:rPr>
              <a:t>A </a:t>
            </a:r>
            <a:r>
              <a:rPr lang="en-US" dirty="0" err="1">
                <a:solidFill>
                  <a:srgbClr val="000000"/>
                </a:solidFill>
              </a:rPr>
              <a:t>preganglionic</a:t>
            </a:r>
            <a:r>
              <a:rPr lang="en-US" dirty="0">
                <a:solidFill>
                  <a:srgbClr val="000000"/>
                </a:solidFill>
              </a:rPr>
              <a:t> fiber follows one of three pathways upon entering the </a:t>
            </a:r>
            <a:r>
              <a:rPr lang="en-US" dirty="0" err="1">
                <a:solidFill>
                  <a:srgbClr val="000000"/>
                </a:solidFill>
              </a:rPr>
              <a:t>paravertebral</a:t>
            </a:r>
            <a:r>
              <a:rPr lang="en-US" dirty="0">
                <a:solidFill>
                  <a:srgbClr val="000000"/>
                </a:solidFill>
              </a:rPr>
              <a:t> ganglia</a:t>
            </a:r>
          </a:p>
          <a:p>
            <a:pPr marL="990600" lvl="1" indent="-533400">
              <a:buFontTx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Synapse with 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marL="990600" lvl="1" indent="-533400">
              <a:buFontTx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_______________________________________ the </a:t>
            </a:r>
            <a:r>
              <a:rPr lang="en-US" dirty="0">
                <a:solidFill>
                  <a:srgbClr val="000000"/>
                </a:solidFill>
              </a:rPr>
              <a:t>sympathetic chain to synapse in another chain ganglion</a:t>
            </a:r>
          </a:p>
          <a:p>
            <a:pPr marL="990600" lvl="1" indent="-533400">
              <a:buFontTx/>
              <a:buAutoNum type="arabicPeriod"/>
            </a:pPr>
            <a:r>
              <a:rPr lang="en-US" dirty="0"/>
              <a:t>Pass through the chain ganglion and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Pathways with Synapses in Chain Ganglia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Postganglionic axons enter the ventral </a:t>
            </a:r>
            <a:r>
              <a:rPr lang="en-US" dirty="0" err="1">
                <a:solidFill>
                  <a:srgbClr val="000000"/>
                </a:solidFill>
              </a:rPr>
              <a:t>rami</a:t>
            </a:r>
            <a:r>
              <a:rPr lang="en-US" dirty="0">
                <a:solidFill>
                  <a:srgbClr val="000000"/>
                </a:solidFill>
              </a:rPr>
              <a:t> via 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These fibers innervate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  <a:p>
            <a:r>
              <a:rPr lang="en-US" dirty="0" err="1"/>
              <a:t>Rami</a:t>
            </a:r>
            <a:r>
              <a:rPr lang="en-US" dirty="0"/>
              <a:t> </a:t>
            </a:r>
            <a:r>
              <a:rPr lang="en-US" dirty="0" err="1"/>
              <a:t>communicantes</a:t>
            </a:r>
            <a:r>
              <a:rPr lang="en-US" dirty="0"/>
              <a:t> are associated </a:t>
            </a:r>
            <a:r>
              <a:rPr lang="en-US" dirty="0" smtClean="0"/>
              <a:t>_______________ with </a:t>
            </a:r>
            <a:r>
              <a:rPr lang="en-US" dirty="0"/>
              <a:t>the sympathetic division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Pathways to the Head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0000"/>
                </a:solidFill>
              </a:rPr>
              <a:t>Preganglionic</a:t>
            </a:r>
            <a:r>
              <a:rPr lang="en-US" dirty="0">
                <a:solidFill>
                  <a:srgbClr val="000000"/>
                </a:solidFill>
              </a:rPr>
              <a:t> fibers emerge from T</a:t>
            </a:r>
            <a:r>
              <a:rPr lang="en-US" baseline="-25000" dirty="0">
                <a:solidFill>
                  <a:srgbClr val="000000"/>
                </a:solidFill>
              </a:rPr>
              <a:t>1</a:t>
            </a:r>
            <a:r>
              <a:rPr lang="en-US" dirty="0">
                <a:solidFill>
                  <a:srgbClr val="000000"/>
                </a:solidFill>
              </a:rPr>
              <a:t>-T</a:t>
            </a:r>
            <a:r>
              <a:rPr lang="en-US" baseline="-25000" dirty="0">
                <a:solidFill>
                  <a:srgbClr val="000000"/>
                </a:solidFill>
              </a:rPr>
              <a:t>4</a:t>
            </a:r>
            <a:r>
              <a:rPr lang="en-US" dirty="0">
                <a:solidFill>
                  <a:srgbClr val="000000"/>
                </a:solidFill>
              </a:rPr>
              <a:t> and synapse in the superior cervical ganglion</a:t>
            </a:r>
          </a:p>
          <a:p>
            <a:r>
              <a:rPr lang="en-US" dirty="0">
                <a:solidFill>
                  <a:srgbClr val="000000"/>
                </a:solidFill>
              </a:rPr>
              <a:t>These fibers: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Serve 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Stimulate dilator muscles of 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/>
              <a:t>Inhibit nasal and salivary glands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Pathways to the Thorax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Preganglionic</a:t>
            </a:r>
            <a:r>
              <a:rPr lang="en-US" dirty="0"/>
              <a:t> fibers emerge from T</a:t>
            </a:r>
            <a:r>
              <a:rPr lang="en-US" baseline="-25000" dirty="0"/>
              <a:t>1</a:t>
            </a:r>
            <a:r>
              <a:rPr lang="en-US" dirty="0"/>
              <a:t>-T</a:t>
            </a:r>
            <a:r>
              <a:rPr lang="en-US" baseline="-25000" dirty="0"/>
              <a:t>6</a:t>
            </a:r>
            <a:r>
              <a:rPr lang="en-US" dirty="0"/>
              <a:t> and synapse in the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/>
              <a:t>Postganglionic fibers emerge from the middle and inferior cervical ganglia and enter nerves C</a:t>
            </a:r>
            <a:r>
              <a:rPr lang="en-US" baseline="-25000" dirty="0"/>
              <a:t>4</a:t>
            </a:r>
            <a:r>
              <a:rPr lang="en-US" dirty="0"/>
              <a:t>-C</a:t>
            </a:r>
            <a:r>
              <a:rPr lang="en-US" baseline="-25000" dirty="0"/>
              <a:t>8</a:t>
            </a:r>
            <a:endParaRPr lang="en-US" dirty="0"/>
          </a:p>
          <a:p>
            <a:r>
              <a:rPr lang="en-US" dirty="0"/>
              <a:t>These fibers innervate the </a:t>
            </a:r>
            <a:r>
              <a:rPr lang="en-US" dirty="0" smtClean="0"/>
              <a:t>___________________  </a:t>
            </a:r>
            <a:r>
              <a:rPr lang="en-US" dirty="0"/>
              <a:t>via the cardiac plexus, as well as innervating the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Pathways to the Thorax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Other T</a:t>
            </a:r>
            <a:r>
              <a:rPr lang="en-US" baseline="-25000" dirty="0"/>
              <a:t>1</a:t>
            </a:r>
            <a:r>
              <a:rPr lang="en-US" dirty="0"/>
              <a:t>-T</a:t>
            </a:r>
            <a:r>
              <a:rPr lang="en-US" baseline="-25000" dirty="0"/>
              <a:t>6</a:t>
            </a:r>
            <a:r>
              <a:rPr lang="en-US" dirty="0"/>
              <a:t> </a:t>
            </a:r>
            <a:r>
              <a:rPr lang="en-US" dirty="0" err="1"/>
              <a:t>preganglionic</a:t>
            </a:r>
            <a:r>
              <a:rPr lang="en-US" dirty="0"/>
              <a:t> fibers synapse in the nearest chain ganglia</a:t>
            </a:r>
          </a:p>
          <a:p>
            <a:r>
              <a:rPr lang="en-US" dirty="0"/>
              <a:t>Postganglionic fibers directly serve the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Pathways with Synapses in Collateral Ganglia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These fibers (T</a:t>
            </a:r>
            <a:r>
              <a:rPr lang="en-US" baseline="-25000" dirty="0">
                <a:solidFill>
                  <a:srgbClr val="000000"/>
                </a:solidFill>
              </a:rPr>
              <a:t>5</a:t>
            </a:r>
            <a:r>
              <a:rPr lang="en-US" dirty="0">
                <a:solidFill>
                  <a:srgbClr val="000000"/>
                </a:solidFill>
              </a:rPr>
              <a:t>-L</a:t>
            </a:r>
            <a:r>
              <a:rPr lang="en-US" baseline="-25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) leave the sympathetic chain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They form thoracic, lumbar, and sacral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/>
              <a:t>Their ganglia include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</a:t>
            </a: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the superior and inferior </a:t>
            </a:r>
            <a:r>
              <a:rPr lang="en-US" dirty="0" err="1"/>
              <a:t>mesenterics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the 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Comparison of Somatic and Autonomic Systems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219200"/>
            <a:ext cx="9144000" cy="524827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Pathways to the Abdomen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Sympathetic nerves innervating the abdomen have </a:t>
            </a:r>
            <a:r>
              <a:rPr lang="en-US" dirty="0" err="1">
                <a:solidFill>
                  <a:srgbClr val="000000"/>
                </a:solidFill>
              </a:rPr>
              <a:t>preganglionic</a:t>
            </a:r>
            <a:r>
              <a:rPr lang="en-US" dirty="0">
                <a:solidFill>
                  <a:srgbClr val="000000"/>
                </a:solidFill>
              </a:rPr>
              <a:t> fibers from T</a:t>
            </a:r>
            <a:r>
              <a:rPr lang="en-US" baseline="-25000" dirty="0">
                <a:solidFill>
                  <a:srgbClr val="000000"/>
                </a:solidFill>
              </a:rPr>
              <a:t>5</a:t>
            </a:r>
            <a:r>
              <a:rPr lang="en-US" dirty="0">
                <a:solidFill>
                  <a:srgbClr val="000000"/>
                </a:solidFill>
              </a:rPr>
              <a:t>-L</a:t>
            </a:r>
            <a:r>
              <a:rPr lang="en-US" baseline="-25000" dirty="0">
                <a:solidFill>
                  <a:srgbClr val="000000"/>
                </a:solidFill>
              </a:rPr>
              <a:t>2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They travel through the thoracic </a:t>
            </a:r>
            <a:r>
              <a:rPr lang="en-US" dirty="0" err="1">
                <a:solidFill>
                  <a:srgbClr val="000000"/>
                </a:solidFill>
              </a:rPr>
              <a:t>splanchnic</a:t>
            </a:r>
            <a:r>
              <a:rPr lang="en-US" dirty="0">
                <a:solidFill>
                  <a:srgbClr val="000000"/>
                </a:solidFill>
              </a:rPr>
              <a:t> nerves and synapse at the celiac and superior mesenteric ganglia</a:t>
            </a:r>
          </a:p>
          <a:p>
            <a:endParaRPr lang="en-US" dirty="0"/>
          </a:p>
          <a:p>
            <a:r>
              <a:rPr lang="en-US" dirty="0"/>
              <a:t>Postganglionic fibers serve the 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Pathways to the Pelvis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err="1">
                <a:solidFill>
                  <a:srgbClr val="000000"/>
                </a:solidFill>
              </a:rPr>
              <a:t>Preganglionic</a:t>
            </a:r>
            <a:r>
              <a:rPr lang="en-US" dirty="0">
                <a:solidFill>
                  <a:srgbClr val="000000"/>
                </a:solidFill>
              </a:rPr>
              <a:t> fibers originate from T</a:t>
            </a:r>
            <a:r>
              <a:rPr lang="en-US" baseline="-25000" dirty="0">
                <a:solidFill>
                  <a:srgbClr val="000000"/>
                </a:solidFill>
              </a:rPr>
              <a:t>10</a:t>
            </a:r>
            <a:r>
              <a:rPr lang="en-US" dirty="0">
                <a:solidFill>
                  <a:srgbClr val="000000"/>
                </a:solidFill>
              </a:rPr>
              <a:t>-L</a:t>
            </a:r>
            <a:r>
              <a:rPr lang="en-US" baseline="-25000" dirty="0">
                <a:solidFill>
                  <a:srgbClr val="000000"/>
                </a:solidFill>
              </a:rPr>
              <a:t>2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Most travel via the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 </a:t>
            </a:r>
            <a:r>
              <a:rPr lang="en-US" dirty="0" err="1" smtClean="0">
                <a:solidFill>
                  <a:srgbClr val="000000"/>
                </a:solidFill>
              </a:rPr>
              <a:t>splanchnic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nerves to the inferior mesenteric and </a:t>
            </a:r>
            <a:r>
              <a:rPr lang="en-US" dirty="0" err="1">
                <a:solidFill>
                  <a:srgbClr val="000000"/>
                </a:solidFill>
              </a:rPr>
              <a:t>hypogastric</a:t>
            </a:r>
            <a:r>
              <a:rPr lang="en-US" dirty="0">
                <a:solidFill>
                  <a:srgbClr val="000000"/>
                </a:solidFill>
              </a:rPr>
              <a:t> ganglia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Postganglionic fibers serve the distal half of the large intestine, the </a:t>
            </a:r>
            <a:r>
              <a:rPr lang="en-US" dirty="0" smtClean="0"/>
              <a:t>____________________________________, </a:t>
            </a:r>
            <a:r>
              <a:rPr lang="en-US" dirty="0"/>
              <a:t>and the reproductive organs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Pathways with Synapses in the Adrenal Medulla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244600"/>
            <a:ext cx="8270875" cy="5056188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Fibers of the thoracic </a:t>
            </a:r>
            <a:r>
              <a:rPr lang="en-US" dirty="0" err="1"/>
              <a:t>splanchnic</a:t>
            </a:r>
            <a:r>
              <a:rPr lang="en-US" dirty="0"/>
              <a:t> nerve pass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  <a:p>
            <a:r>
              <a:rPr lang="en-US" dirty="0"/>
              <a:t>Upon stimulation, </a:t>
            </a:r>
            <a:r>
              <a:rPr lang="en-US" dirty="0" err="1"/>
              <a:t>medullary</a:t>
            </a:r>
            <a:r>
              <a:rPr lang="en-US" dirty="0"/>
              <a:t> cells secrete </a:t>
            </a:r>
            <a:r>
              <a:rPr lang="en-US" dirty="0" smtClean="0"/>
              <a:t>____________________________________________________________________________into </a:t>
            </a:r>
            <a:r>
              <a:rPr lang="en-US" dirty="0"/>
              <a:t>the blood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0"/>
            <a:ext cx="8305800" cy="68754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Visceral Reflexes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____________________________reflexes </a:t>
            </a:r>
            <a:r>
              <a:rPr lang="en-US" dirty="0"/>
              <a:t>have the same elements as </a:t>
            </a:r>
            <a:r>
              <a:rPr lang="en-US" dirty="0" smtClean="0"/>
              <a:t>_______________________________reflexes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They are always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  <a:p>
            <a:r>
              <a:rPr lang="en-US" dirty="0"/>
              <a:t>Afferent fibers are found in spinal and autonomic nerves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9144000" cy="67056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114800" y="1524000"/>
            <a:ext cx="4679950" cy="495784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Referred Pain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3759200" cy="48307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Pain stimuli arising from the </a:t>
            </a:r>
            <a:r>
              <a:rPr lang="en-US" sz="2800" dirty="0" smtClean="0"/>
              <a:t>__________________are _</a:t>
            </a: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This may be due to the fact that visceral pain afferents travel along the same pathways as somatic pain fibers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Neurotransmitters and Receptors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000000"/>
                </a:solidFill>
              </a:rPr>
              <a:t>Acetylcholine (</a:t>
            </a:r>
            <a:r>
              <a:rPr lang="en-US" sz="2800" dirty="0" err="1">
                <a:solidFill>
                  <a:srgbClr val="000000"/>
                </a:solidFill>
              </a:rPr>
              <a:t>ACh</a:t>
            </a:r>
            <a:r>
              <a:rPr lang="en-US" sz="2800" dirty="0">
                <a:solidFill>
                  <a:srgbClr val="000000"/>
                </a:solidFill>
              </a:rPr>
              <a:t>) and </a:t>
            </a:r>
            <a:r>
              <a:rPr lang="en-US" sz="2800" dirty="0" err="1">
                <a:solidFill>
                  <a:srgbClr val="000000"/>
                </a:solidFill>
              </a:rPr>
              <a:t>norepinephrine</a:t>
            </a:r>
            <a:r>
              <a:rPr lang="en-US" sz="2800" dirty="0">
                <a:solidFill>
                  <a:srgbClr val="000000"/>
                </a:solidFill>
              </a:rPr>
              <a:t> (NE) are the two major neurotransmitters of the </a:t>
            </a:r>
            <a:r>
              <a:rPr lang="en-US" sz="2800" dirty="0" smtClean="0">
                <a:solidFill>
                  <a:srgbClr val="000000"/>
                </a:solidFill>
              </a:rPr>
              <a:t>_</a:t>
            </a:r>
            <a:endParaRPr lang="en-US" sz="28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 </a:t>
            </a:r>
            <a:endParaRPr lang="en-US" sz="2800" dirty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 dirty="0" err="1">
                <a:solidFill>
                  <a:srgbClr val="000000"/>
                </a:solidFill>
              </a:rPr>
              <a:t>ACh</a:t>
            </a:r>
            <a:r>
              <a:rPr lang="en-US" sz="2400" dirty="0">
                <a:solidFill>
                  <a:srgbClr val="000000"/>
                </a:solidFill>
              </a:rPr>
              <a:t>-releasing fibers </a:t>
            </a:r>
          </a:p>
          <a:p>
            <a:pPr lvl="1">
              <a:lnSpc>
                <a:spcPct val="90000"/>
              </a:lnSpc>
            </a:pPr>
            <a:r>
              <a:rPr lang="en-US" sz="2400" dirty="0" err="1">
                <a:solidFill>
                  <a:srgbClr val="000000"/>
                </a:solidFill>
              </a:rPr>
              <a:t>ACh</a:t>
            </a:r>
            <a:r>
              <a:rPr lang="en-US" sz="2400" dirty="0">
                <a:solidFill>
                  <a:srgbClr val="000000"/>
                </a:solidFill>
              </a:rPr>
              <a:t> is released by all </a:t>
            </a:r>
            <a:r>
              <a:rPr lang="en-US" sz="2400" dirty="0" smtClean="0">
                <a:solidFill>
                  <a:srgbClr val="000000"/>
                </a:solidFill>
              </a:rPr>
              <a:t>__________________________________________ </a:t>
            </a:r>
            <a:r>
              <a:rPr lang="en-US" sz="2400" dirty="0">
                <a:solidFill>
                  <a:srgbClr val="000000"/>
                </a:solidFill>
              </a:rPr>
              <a:t>axons and all parasympathetic </a:t>
            </a:r>
            <a:r>
              <a:rPr lang="en-US" sz="2400" dirty="0" smtClean="0">
                <a:solidFill>
                  <a:srgbClr val="000000"/>
                </a:solidFill>
              </a:rPr>
              <a:t>_</a:t>
            </a:r>
            <a:endParaRPr lang="en-US" sz="24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000000"/>
                </a:solidFill>
              </a:rPr>
              <a:t>Adrenergic fibers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______________________________________________ postganglionic </a:t>
            </a:r>
            <a:r>
              <a:rPr lang="en-US" sz="2400" dirty="0">
                <a:solidFill>
                  <a:srgbClr val="000000"/>
                </a:solidFill>
              </a:rPr>
              <a:t>axons that release NE </a:t>
            </a:r>
          </a:p>
          <a:p>
            <a:pPr>
              <a:lnSpc>
                <a:spcPct val="90000"/>
              </a:lnSpc>
            </a:pPr>
            <a:endParaRPr lang="en-US" sz="28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/>
              <a:t>effects (excitatory/inhibitory) </a:t>
            </a:r>
            <a:r>
              <a:rPr lang="en-US" sz="2800" dirty="0" smtClean="0"/>
              <a:t>_</a:t>
            </a:r>
            <a:endParaRPr lang="en-US" sz="2800" dirty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Cholinergic Receptors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65675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The </a:t>
            </a:r>
            <a:r>
              <a:rPr lang="en-US" dirty="0" smtClean="0">
                <a:solidFill>
                  <a:srgbClr val="000000"/>
                </a:solidFill>
              </a:rPr>
              <a:t>__________________________of </a:t>
            </a:r>
            <a:r>
              <a:rPr lang="en-US" dirty="0">
                <a:solidFill>
                  <a:srgbClr val="000000"/>
                </a:solidFill>
              </a:rPr>
              <a:t>receptors that bind </a:t>
            </a:r>
            <a:r>
              <a:rPr lang="en-US" dirty="0" err="1">
                <a:solidFill>
                  <a:srgbClr val="000000"/>
                </a:solidFill>
              </a:rPr>
              <a:t>ACh</a:t>
            </a:r>
            <a:r>
              <a:rPr lang="en-US" dirty="0">
                <a:solidFill>
                  <a:srgbClr val="000000"/>
                </a:solidFill>
              </a:rPr>
              <a:t> are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  <a:p>
            <a:r>
              <a:rPr lang="en-US" dirty="0"/>
              <a:t>These are named after drugs that bind to them and mimic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Nicotinic Receptors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Nicotinic receptors are found on: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________________________________________ (</a:t>
            </a:r>
            <a:r>
              <a:rPr lang="en-US" dirty="0">
                <a:solidFill>
                  <a:srgbClr val="000000"/>
                </a:solidFill>
              </a:rPr>
              <a:t>somatic targets)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All </a:t>
            </a:r>
            <a:r>
              <a:rPr lang="en-US" dirty="0" err="1">
                <a:solidFill>
                  <a:srgbClr val="000000"/>
                </a:solidFill>
              </a:rPr>
              <a:t>ganglionic</a:t>
            </a:r>
            <a:r>
              <a:rPr lang="en-US" dirty="0">
                <a:solidFill>
                  <a:srgbClr val="000000"/>
                </a:solidFill>
              </a:rPr>
              <a:t> neurons of both sympathetic and parasympathetic divisions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The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 cells </a:t>
            </a:r>
            <a:r>
              <a:rPr lang="en-US" dirty="0">
                <a:solidFill>
                  <a:srgbClr val="000000"/>
                </a:solidFill>
              </a:rPr>
              <a:t>of 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The effect of </a:t>
            </a:r>
            <a:r>
              <a:rPr lang="en-US" dirty="0" err="1">
                <a:solidFill>
                  <a:srgbClr val="000000"/>
                </a:solidFill>
              </a:rPr>
              <a:t>ACh</a:t>
            </a:r>
            <a:r>
              <a:rPr lang="en-US" dirty="0">
                <a:solidFill>
                  <a:srgbClr val="000000"/>
                </a:solidFill>
              </a:rPr>
              <a:t> binding to nicotinic receptors is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Divisions of the ANS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ANS divisions: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lvl="2"/>
            <a:r>
              <a:rPr lang="en-US" dirty="0">
                <a:solidFill>
                  <a:srgbClr val="000000"/>
                </a:solidFill>
              </a:rPr>
              <a:t>mobilizes the body during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lvl="2"/>
            <a:r>
              <a:rPr lang="en-US" dirty="0">
                <a:solidFill>
                  <a:srgbClr val="000000"/>
                </a:solidFill>
              </a:rPr>
              <a:t>performs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___________________________________________ and </a:t>
            </a:r>
            <a:r>
              <a:rPr lang="en-US" dirty="0">
                <a:solidFill>
                  <a:srgbClr val="000000"/>
                </a:solidFill>
              </a:rPr>
              <a:t>conserves body energy </a:t>
            </a:r>
          </a:p>
          <a:p>
            <a:endParaRPr lang="en-US" dirty="0"/>
          </a:p>
          <a:p>
            <a:r>
              <a:rPr lang="en-US" dirty="0"/>
              <a:t>The two divisions provide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Muscarinic Receptors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0000"/>
                </a:solidFill>
              </a:rPr>
              <a:t>Muscarinic</a:t>
            </a:r>
            <a:r>
              <a:rPr lang="en-US" dirty="0">
                <a:solidFill>
                  <a:srgbClr val="000000"/>
                </a:solidFill>
              </a:rPr>
              <a:t> receptors occur on all </a:t>
            </a:r>
            <a:r>
              <a:rPr lang="en-US" dirty="0" err="1">
                <a:solidFill>
                  <a:srgbClr val="000000"/>
                </a:solidFill>
              </a:rPr>
              <a:t>effector</a:t>
            </a:r>
            <a:r>
              <a:rPr lang="en-US" dirty="0">
                <a:solidFill>
                  <a:srgbClr val="000000"/>
                </a:solidFill>
              </a:rPr>
              <a:t> cells stimulated by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The </a:t>
            </a:r>
            <a:r>
              <a:rPr lang="en-US" dirty="0">
                <a:solidFill>
                  <a:srgbClr val="000000"/>
                </a:solidFill>
              </a:rPr>
              <a:t>effect of </a:t>
            </a:r>
            <a:r>
              <a:rPr lang="en-US" dirty="0" err="1">
                <a:solidFill>
                  <a:srgbClr val="000000"/>
                </a:solidFill>
              </a:rPr>
              <a:t>ACh</a:t>
            </a:r>
            <a:r>
              <a:rPr lang="en-US" dirty="0">
                <a:solidFill>
                  <a:srgbClr val="000000"/>
                </a:solidFill>
              </a:rPr>
              <a:t> binding: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Can be either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/>
              <a:t>Depends on the </a:t>
            </a:r>
            <a:r>
              <a:rPr lang="en-US" dirty="0" smtClean="0"/>
              <a:t>_________________________________________ of </a:t>
            </a:r>
            <a:r>
              <a:rPr lang="en-US" dirty="0"/>
              <a:t>the target organ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Adrenergic Receptors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8450" y="1295400"/>
            <a:ext cx="8270875" cy="50863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two types of adrenergic receptors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Effects </a:t>
            </a:r>
            <a:r>
              <a:rPr lang="en-US" dirty="0"/>
              <a:t>of NE binding to: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</a:t>
            </a:r>
            <a:r>
              <a:rPr lang="en-US" dirty="0"/>
              <a:t> receptors is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</a:t>
            </a:r>
            <a:r>
              <a:rPr lang="en-US" dirty="0"/>
              <a:t> receptors is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 notable exception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NE binding to </a:t>
            </a:r>
            <a:r>
              <a:rPr lang="en-US" dirty="0">
                <a:sym typeface="Symbol" pitchFamily="18" charset="2"/>
              </a:rPr>
              <a:t></a:t>
            </a:r>
            <a:r>
              <a:rPr lang="en-US" dirty="0"/>
              <a:t> receptors of the heart is stimulatory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Effects of Drugs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977900"/>
            <a:ext cx="8270875" cy="54991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Atropine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blocks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err="1">
                <a:solidFill>
                  <a:srgbClr val="000000"/>
                </a:solidFill>
              </a:rPr>
              <a:t>Tricyclic</a:t>
            </a:r>
            <a:r>
              <a:rPr lang="en-US" dirty="0">
                <a:solidFill>
                  <a:srgbClr val="000000"/>
                </a:solidFill>
              </a:rPr>
              <a:t> antidepressants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prolong the activity of NE on postsynaptic membranes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Over-the-counter drugs for colds, allergies, and nasal congestion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/>
              <a:t>Beta-blockers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attach mainly to </a:t>
            </a:r>
            <a:r>
              <a:rPr lang="en-US" dirty="0">
                <a:sym typeface="Symbol" pitchFamily="18" charset="2"/>
              </a:rPr>
              <a:t></a:t>
            </a:r>
            <a:r>
              <a:rPr lang="en-US" baseline="-25000" dirty="0"/>
              <a:t>1</a:t>
            </a:r>
            <a:r>
              <a:rPr lang="en-US" dirty="0"/>
              <a:t> receptors and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Interactions of the Autonomic Divisions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Most </a:t>
            </a:r>
            <a:r>
              <a:rPr lang="en-US" dirty="0" smtClean="0"/>
              <a:t>_________________________ organs </a:t>
            </a:r>
            <a:r>
              <a:rPr lang="en-US" dirty="0"/>
              <a:t>are innervated by both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increase heart and respiratory rates, and inhibit digestion and elimination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decrease heart and respiratory rates, and allow for digestion and the discarding of wastes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Sympathetic Tone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219200"/>
            <a:ext cx="8270875" cy="52451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The sympathetic division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______________________________________  and </a:t>
            </a:r>
            <a:r>
              <a:rPr lang="en-US" dirty="0">
                <a:solidFill>
                  <a:srgbClr val="000000"/>
                </a:solidFill>
              </a:rPr>
              <a:t>keeps the blood vessels in a continual state of partial constriction</a:t>
            </a:r>
          </a:p>
          <a:p>
            <a:r>
              <a:rPr lang="en-US" dirty="0">
                <a:solidFill>
                  <a:srgbClr val="000000"/>
                </a:solidFill>
              </a:rPr>
              <a:t>This sympathetic tone (vasomotor tone):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Constricts blood vessels and causes blood pressure to rise as needed</a:t>
            </a:r>
          </a:p>
          <a:p>
            <a:pPr lvl="1"/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Prompts vessels to </a:t>
            </a:r>
            <a:r>
              <a:rPr lang="en-US" dirty="0" smtClean="0">
                <a:solidFill>
                  <a:srgbClr val="000000"/>
                </a:solidFill>
              </a:rPr>
              <a:t>_______________________  </a:t>
            </a:r>
            <a:r>
              <a:rPr lang="en-US" dirty="0">
                <a:solidFill>
                  <a:srgbClr val="000000"/>
                </a:solidFill>
              </a:rPr>
              <a:t>if blood pressure is to be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Parasympathetic Tone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Parasympathetic tone: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Dictates normal activity levels of the digestive and urinary systems</a:t>
            </a:r>
          </a:p>
          <a:p>
            <a:pPr>
              <a:lnSpc>
                <a:spcPct val="90000"/>
              </a:lnSpc>
            </a:pPr>
            <a:r>
              <a:rPr lang="en-US" dirty="0"/>
              <a:t>The sympathetic division can override these effects during times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Drugs that block parasympathetic responses increase heart rate and block fecal and urinary retention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Cooperative Effects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ANS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 is </a:t>
            </a:r>
            <a:r>
              <a:rPr lang="en-US" dirty="0">
                <a:solidFill>
                  <a:srgbClr val="000000"/>
                </a:solidFill>
              </a:rPr>
              <a:t>best seen in control of the external genitalia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__________________________________ fibers </a:t>
            </a:r>
            <a:r>
              <a:rPr lang="en-US" dirty="0">
                <a:solidFill>
                  <a:srgbClr val="000000"/>
                </a:solidFill>
              </a:rPr>
              <a:t>cause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______________________________and </a:t>
            </a:r>
            <a:r>
              <a:rPr lang="en-US" dirty="0">
                <a:solidFill>
                  <a:srgbClr val="000000"/>
                </a:solidFill>
              </a:rPr>
              <a:t>are responsible for erection of the penis and clitoris</a:t>
            </a:r>
          </a:p>
          <a:p>
            <a:endParaRPr lang="en-US" dirty="0"/>
          </a:p>
          <a:p>
            <a:r>
              <a:rPr lang="en-US" dirty="0" smtClean="0"/>
              <a:t>________________________________ fibers </a:t>
            </a:r>
            <a:r>
              <a:rPr lang="en-US" dirty="0"/>
              <a:t>cause </a:t>
            </a:r>
            <a:r>
              <a:rPr lang="en-US" dirty="0" smtClean="0"/>
              <a:t>__________________________________ in </a:t>
            </a:r>
            <a:r>
              <a:rPr lang="en-US" dirty="0"/>
              <a:t>males and reflex peristalsis in females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Unique Roles of the Sympathetic Division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Regulates many functions not subject to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These include the activity of the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sweat glands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arrector</a:t>
            </a:r>
            <a:r>
              <a:rPr lang="en-US" dirty="0"/>
              <a:t> </a:t>
            </a:r>
            <a:r>
              <a:rPr lang="en-US" dirty="0" err="1"/>
              <a:t>pili</a:t>
            </a:r>
            <a:r>
              <a:rPr lang="en-US" dirty="0"/>
              <a:t> muscles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 most blood vessels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Unique Roles of the Sympathetic Division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sympathetic division controls:</a:t>
            </a:r>
          </a:p>
          <a:p>
            <a:pPr lvl="1"/>
            <a:r>
              <a:rPr lang="en-US" dirty="0"/>
              <a:t>Thermoregulatory responses to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Release of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Metabolic effects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Thermoregulatory Responses to Heat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rgbClr val="000000"/>
                </a:solidFill>
              </a:rPr>
              <a:t>Applying heat to the skin causes </a:t>
            </a:r>
            <a:r>
              <a:rPr lang="en-US" sz="2800" dirty="0" smtClean="0">
                <a:solidFill>
                  <a:srgbClr val="000000"/>
                </a:solidFill>
              </a:rPr>
              <a:t>___________________________________ of </a:t>
            </a:r>
            <a:r>
              <a:rPr lang="en-US" sz="2800" dirty="0">
                <a:solidFill>
                  <a:srgbClr val="000000"/>
                </a:solidFill>
              </a:rPr>
              <a:t>blood vessels</a:t>
            </a:r>
          </a:p>
          <a:p>
            <a:r>
              <a:rPr lang="en-US" sz="2800" dirty="0">
                <a:solidFill>
                  <a:srgbClr val="000000"/>
                </a:solidFill>
              </a:rPr>
              <a:t>Systemic body temperature elevation results in widespread dilation of blood vessels</a:t>
            </a:r>
          </a:p>
          <a:p>
            <a:r>
              <a:rPr lang="en-US" sz="2800" dirty="0">
                <a:solidFill>
                  <a:srgbClr val="000000"/>
                </a:solidFill>
              </a:rPr>
              <a:t>This dilation brings warm blood to the surface 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 </a:t>
            </a:r>
            <a:endParaRPr lang="en-US" sz="2400" dirty="0">
              <a:solidFill>
                <a:srgbClr val="000000"/>
              </a:solidFill>
            </a:endParaRPr>
          </a:p>
          <a:p>
            <a:endParaRPr lang="en-US" sz="2800" dirty="0"/>
          </a:p>
          <a:p>
            <a:r>
              <a:rPr lang="en-US" sz="2800" dirty="0"/>
              <a:t>When temperature falls, blood vessels constrict and blood is retained in deeper vital organs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Role of the Parasympathetic Division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r>
              <a:rPr lang="en-US" sz="2800" dirty="0">
                <a:solidFill>
                  <a:srgbClr val="000000"/>
                </a:solidFill>
              </a:rPr>
              <a:t>Concerned with keeping body energy use low</a:t>
            </a:r>
          </a:p>
          <a:p>
            <a:r>
              <a:rPr lang="en-US" sz="2800" dirty="0">
                <a:solidFill>
                  <a:srgbClr val="000000"/>
                </a:solidFill>
              </a:rPr>
              <a:t>Involves the </a:t>
            </a:r>
            <a:r>
              <a:rPr lang="en-US" sz="2800" dirty="0" smtClean="0">
                <a:solidFill>
                  <a:srgbClr val="000000"/>
                </a:solidFill>
              </a:rPr>
              <a:t>_</a:t>
            </a:r>
            <a:endParaRPr lang="en-US" sz="2800" dirty="0">
              <a:solidFill>
                <a:srgbClr val="000000"/>
              </a:solidFill>
            </a:endParaRP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 </a:t>
            </a:r>
            <a:endParaRPr lang="en-US" sz="2400" dirty="0">
              <a:solidFill>
                <a:srgbClr val="000000"/>
              </a:solidFill>
            </a:endParaRPr>
          </a:p>
          <a:p>
            <a:r>
              <a:rPr lang="en-US" sz="2800" dirty="0">
                <a:solidFill>
                  <a:srgbClr val="000000"/>
                </a:solidFill>
              </a:rPr>
              <a:t>Its activity is illustrated in a person who relaxes after a meal  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 </a:t>
            </a:r>
            <a:endParaRPr lang="en-US" sz="2800" dirty="0">
              <a:solidFill>
                <a:srgbClr val="000000"/>
              </a:solidFill>
            </a:endParaRP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Blood pressure, heart rate, and respiratory rates are low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Gastrointestinal tract activity is high</a:t>
            </a:r>
          </a:p>
          <a:p>
            <a:pPr lvl="1"/>
            <a:r>
              <a:rPr lang="en-US" sz="2400" dirty="0"/>
              <a:t>The skin is warm and the pupils are constricted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Release of Renin from the Kidneys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Sympathetic impulses activate the kidneys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  <a:p>
            <a:r>
              <a:rPr lang="en-US" dirty="0" err="1"/>
              <a:t>Renin</a:t>
            </a:r>
            <a:r>
              <a:rPr lang="en-US" dirty="0"/>
              <a:t> is an enzyme that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Metabolic Effects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The sympathetic division promotes metabolic effects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Increases the metabolic rate of body cells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Raises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Mobilizes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/>
              <a:t>Stimulates the reticular activating system (RAS) of the brain, increasing mental alertness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Localized Versus Diffuse Effects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The parasympathetic division exerts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  <a:p>
            <a:r>
              <a:rPr lang="en-US" dirty="0"/>
              <a:t>The sympathetic division exerts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Effects of Sympathetic Activation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6200"/>
            <a:ext cx="8229600" cy="48260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Sympathetic activation is long-lasting because NE: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Is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 more </a:t>
            </a:r>
            <a:r>
              <a:rPr lang="en-US" dirty="0">
                <a:solidFill>
                  <a:srgbClr val="000000"/>
                </a:solidFill>
              </a:rPr>
              <a:t>slowly than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Is </a:t>
            </a:r>
            <a:r>
              <a:rPr lang="en-US" dirty="0">
                <a:solidFill>
                  <a:srgbClr val="000000"/>
                </a:solidFill>
              </a:rPr>
              <a:t>an indirectly acting neurotransmitter, using a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And </a:t>
            </a:r>
            <a:r>
              <a:rPr lang="en-US" dirty="0"/>
              <a:t>epinephrine are released into the blood and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Levels of ANS Control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The hypothalamus is the main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 center </a:t>
            </a:r>
            <a:r>
              <a:rPr lang="en-US" dirty="0">
                <a:solidFill>
                  <a:srgbClr val="000000"/>
                </a:solidFill>
              </a:rPr>
              <a:t>of ANS activity</a:t>
            </a:r>
          </a:p>
          <a:p>
            <a:r>
              <a:rPr lang="en-US" dirty="0">
                <a:solidFill>
                  <a:srgbClr val="000000"/>
                </a:solidFill>
              </a:rPr>
              <a:t>Subconscious cerebral input via limbic lobe connections influences hypothalamic function</a:t>
            </a:r>
          </a:p>
          <a:p>
            <a:r>
              <a:rPr lang="en-US" dirty="0"/>
              <a:t>Other controls come from the </a:t>
            </a:r>
            <a:r>
              <a:rPr lang="en-US" dirty="0" smtClean="0"/>
              <a:t>_______________________________ , </a:t>
            </a:r>
            <a:r>
              <a:rPr lang="en-US" dirty="0"/>
              <a:t>the reticular formation, and the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2209800" cy="1858962"/>
          </a:xfrm>
        </p:spPr>
        <p:txBody>
          <a:bodyPr>
            <a:normAutofit fontScale="90000"/>
          </a:bodyPr>
          <a:lstStyle/>
          <a:p>
            <a:r>
              <a:rPr lang="en-US"/>
              <a:t>Levels of ANS Control</a:t>
            </a:r>
          </a:p>
        </p:txBody>
      </p:sp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71800" y="381000"/>
            <a:ext cx="5486400" cy="614022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Hypothalamic Control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60488"/>
            <a:ext cx="8229600" cy="4700587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Centers of the hypothalamus control: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Body temperature,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________________________________________, </a:t>
            </a:r>
            <a:r>
              <a:rPr lang="en-US" dirty="0">
                <a:solidFill>
                  <a:srgbClr val="000000"/>
                </a:solidFill>
              </a:rPr>
              <a:t>and endocrine activity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________________________________________ (</a:t>
            </a:r>
            <a:r>
              <a:rPr lang="en-US" dirty="0">
                <a:solidFill>
                  <a:srgbClr val="000000"/>
                </a:solidFill>
              </a:rPr>
              <a:t>rage, pleasure) and biological drives (hunger, thirst, sex)</a:t>
            </a:r>
          </a:p>
          <a:p>
            <a:pPr lvl="1"/>
            <a:r>
              <a:rPr lang="en-US" dirty="0"/>
              <a:t>Reactions </a:t>
            </a:r>
            <a:r>
              <a:rPr lang="en-US"/>
              <a:t>to </a:t>
            </a:r>
            <a:r>
              <a:rPr lang="en-US" smtClean="0"/>
              <a:t>____________________________ and </a:t>
            </a:r>
            <a:r>
              <a:rPr lang="en-US" dirty="0"/>
              <a:t>the “fight-or-flight” system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Role of the Sympathetic Division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143000"/>
            <a:ext cx="8270875" cy="5345113"/>
          </a:xfrm>
        </p:spPr>
        <p:txBody>
          <a:bodyPr/>
          <a:lstStyle/>
          <a:p>
            <a:r>
              <a:rPr lang="en-US" sz="3100" dirty="0">
                <a:solidFill>
                  <a:srgbClr val="000000"/>
                </a:solidFill>
              </a:rPr>
              <a:t>The sympathetic division is the </a:t>
            </a:r>
            <a:r>
              <a:rPr lang="en-US" sz="3100" dirty="0" smtClean="0">
                <a:solidFill>
                  <a:srgbClr val="000000"/>
                </a:solidFill>
              </a:rPr>
              <a:t>_</a:t>
            </a:r>
            <a:endParaRPr lang="en-US" sz="3100" dirty="0">
              <a:solidFill>
                <a:srgbClr val="000000"/>
              </a:solidFill>
            </a:endParaRPr>
          </a:p>
          <a:p>
            <a:endParaRPr lang="en-US" sz="3100" dirty="0">
              <a:solidFill>
                <a:srgbClr val="000000"/>
              </a:solidFill>
            </a:endParaRPr>
          </a:p>
          <a:p>
            <a:r>
              <a:rPr lang="en-US" sz="3100" dirty="0">
                <a:solidFill>
                  <a:srgbClr val="000000"/>
                </a:solidFill>
              </a:rPr>
              <a:t>Involves </a:t>
            </a:r>
            <a:r>
              <a:rPr lang="en-US" sz="3100" dirty="0" smtClean="0">
                <a:solidFill>
                  <a:srgbClr val="000000"/>
                </a:solidFill>
              </a:rPr>
              <a:t>_</a:t>
            </a:r>
            <a:endParaRPr lang="en-US" sz="3100" dirty="0">
              <a:solidFill>
                <a:srgbClr val="000000"/>
              </a:solidFill>
            </a:endParaRPr>
          </a:p>
          <a:p>
            <a:pPr lvl="1"/>
            <a:r>
              <a:rPr lang="en-US" sz="2700" dirty="0">
                <a:solidFill>
                  <a:srgbClr val="000000"/>
                </a:solidFill>
              </a:rPr>
              <a:t>exercise, excitement, emergency, and embarrassment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Role of the Sympathetic Division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100" dirty="0">
                <a:solidFill>
                  <a:srgbClr val="000000"/>
                </a:solidFill>
              </a:rPr>
              <a:t>Promotes adjustments during exercise 	</a:t>
            </a:r>
          </a:p>
          <a:p>
            <a:pPr lvl="1"/>
            <a:r>
              <a:rPr lang="en-US" sz="2700" dirty="0">
                <a:solidFill>
                  <a:srgbClr val="000000"/>
                </a:solidFill>
              </a:rPr>
              <a:t>blood flow to organs is reduced, </a:t>
            </a:r>
            <a:r>
              <a:rPr lang="en-US" sz="2700" dirty="0" smtClean="0">
                <a:solidFill>
                  <a:srgbClr val="000000"/>
                </a:solidFill>
              </a:rPr>
              <a:t>_</a:t>
            </a:r>
            <a:endParaRPr lang="en-US" sz="2700" dirty="0">
              <a:solidFill>
                <a:srgbClr val="000000"/>
              </a:solidFill>
            </a:endParaRPr>
          </a:p>
          <a:p>
            <a:endParaRPr lang="en-US" sz="3100" dirty="0" smtClean="0">
              <a:solidFill>
                <a:srgbClr val="000000"/>
              </a:solidFill>
            </a:endParaRPr>
          </a:p>
          <a:p>
            <a:r>
              <a:rPr lang="en-US" sz="3100" dirty="0" smtClean="0">
                <a:solidFill>
                  <a:srgbClr val="000000"/>
                </a:solidFill>
              </a:rPr>
              <a:t>Its </a:t>
            </a:r>
            <a:r>
              <a:rPr lang="en-US" sz="3100" dirty="0">
                <a:solidFill>
                  <a:srgbClr val="000000"/>
                </a:solidFill>
              </a:rPr>
              <a:t>activity is illustrated by a person who is threatened</a:t>
            </a:r>
          </a:p>
          <a:p>
            <a:pPr lvl="1"/>
            <a:r>
              <a:rPr lang="en-US" sz="2700" dirty="0">
                <a:solidFill>
                  <a:srgbClr val="000000"/>
                </a:solidFill>
              </a:rPr>
              <a:t>Heart rate </a:t>
            </a:r>
            <a:r>
              <a:rPr lang="en-US" sz="2700" dirty="0" smtClean="0">
                <a:solidFill>
                  <a:srgbClr val="000000"/>
                </a:solidFill>
              </a:rPr>
              <a:t>______________________________ </a:t>
            </a:r>
            <a:r>
              <a:rPr lang="en-US" sz="2700" dirty="0">
                <a:solidFill>
                  <a:srgbClr val="000000"/>
                </a:solidFill>
              </a:rPr>
              <a:t>and breathing is </a:t>
            </a:r>
            <a:r>
              <a:rPr lang="en-US" sz="2700" dirty="0" smtClean="0">
                <a:solidFill>
                  <a:srgbClr val="000000"/>
                </a:solidFill>
              </a:rPr>
              <a:t>_</a:t>
            </a:r>
            <a:endParaRPr lang="en-US" sz="2700" dirty="0">
              <a:solidFill>
                <a:srgbClr val="000000"/>
              </a:solidFill>
            </a:endParaRPr>
          </a:p>
          <a:p>
            <a:pPr lvl="1"/>
            <a:r>
              <a:rPr lang="en-US" sz="2700" dirty="0"/>
              <a:t>The skin is cold and sweaty, and the pupils dilate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Group 2"/>
          <p:cNvGraphicFramePr>
            <a:graphicFrameLocks noGrp="1"/>
          </p:cNvGraphicFramePr>
          <p:nvPr/>
        </p:nvGraphicFramePr>
        <p:xfrm>
          <a:off x="0" y="1524000"/>
          <a:ext cx="9144000" cy="4267201"/>
        </p:xfrm>
        <a:graphic>
          <a:graphicData uri="http://schemas.openxmlformats.org/drawingml/2006/table">
            <a:tbl>
              <a:tblPr/>
              <a:tblGrid>
                <a:gridCol w="2355850"/>
                <a:gridCol w="2409825"/>
                <a:gridCol w="2376488"/>
                <a:gridCol w="2001837"/>
              </a:tblGrid>
              <a:tr h="912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Division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Origin of Fibers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Length of Fibers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Location of Ganglia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1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Sympathetic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Thoracolumbar region of the spinal cord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Short preganglionic and long postganglionic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Close to the spinal cord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38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Parasympathetic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Brain and sacral spinal cord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Long preganglionic and short postganglionic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 the visceral effector organs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36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Anatomy of ANS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Group 2"/>
          <p:cNvGraphicFramePr>
            <a:graphicFrameLocks noGrp="1"/>
          </p:cNvGraphicFramePr>
          <p:nvPr/>
        </p:nvGraphicFramePr>
        <p:xfrm>
          <a:off x="0" y="1371600"/>
          <a:ext cx="9144000" cy="5181602"/>
        </p:xfrm>
        <a:graphic>
          <a:graphicData uri="http://schemas.openxmlformats.org/drawingml/2006/table">
            <a:tbl>
              <a:tblPr/>
              <a:tblGrid>
                <a:gridCol w="1993900"/>
                <a:gridCol w="2133600"/>
                <a:gridCol w="2508250"/>
                <a:gridCol w="2508250"/>
              </a:tblGrid>
              <a:tr h="560388">
                <a:tc row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Cranial Outflow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Cranial Nerve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Ganglion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Effector Organ(s)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45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Occulomotor (III)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Ciliary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Eye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58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Facial (VII)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Pterygopalatin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Submandibular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Salivary, nasal, and lacrimal glands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45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Glossopharyngeal (IX)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Parotid salivary glands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58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Vagus 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Located within the walls of target organs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Heart, lungs, and most visceral organs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0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Sacral Outflow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-S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Located within the walls of the target organs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Large intestine, urinary bladder, ureters, and reproductive organs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99" name="Rectangle 3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Parasympathetic Division Outflow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Sympathetic Outflow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219200"/>
            <a:ext cx="8270875" cy="5307013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Arises from spinal cord segments T</a:t>
            </a:r>
            <a:r>
              <a:rPr lang="en-US" baseline="-25000" dirty="0">
                <a:solidFill>
                  <a:srgbClr val="000000"/>
                </a:solidFill>
              </a:rPr>
              <a:t>1</a:t>
            </a:r>
            <a:r>
              <a:rPr lang="en-US" dirty="0">
                <a:solidFill>
                  <a:srgbClr val="000000"/>
                </a:solidFill>
              </a:rPr>
              <a:t> through L</a:t>
            </a:r>
            <a:r>
              <a:rPr lang="en-US" baseline="-25000" dirty="0">
                <a:solidFill>
                  <a:srgbClr val="000000"/>
                </a:solidFill>
              </a:rPr>
              <a:t>2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Sympathetic neurons form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err="1" smtClean="0">
                <a:solidFill>
                  <a:srgbClr val="000000"/>
                </a:solidFill>
              </a:rPr>
              <a:t>Preganglionic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fibers pass through the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______________________________________ and </a:t>
            </a:r>
            <a:r>
              <a:rPr lang="en-US" dirty="0">
                <a:solidFill>
                  <a:srgbClr val="000000"/>
                </a:solidFill>
              </a:rPr>
              <a:t>synapse in the chain (</a:t>
            </a:r>
            <a:r>
              <a:rPr lang="en-US" dirty="0" err="1">
                <a:solidFill>
                  <a:srgbClr val="000000"/>
                </a:solidFill>
              </a:rPr>
              <a:t>paravertebral</a:t>
            </a:r>
            <a:r>
              <a:rPr lang="en-US" dirty="0">
                <a:solidFill>
                  <a:srgbClr val="000000"/>
                </a:solidFill>
              </a:rPr>
              <a:t>) ganglia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1372</Words>
  <Application>Microsoft Office PowerPoint</Application>
  <PresentationFormat>On-screen Show (4:3)</PresentationFormat>
  <Paragraphs>282</Paragraphs>
  <Slides>46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Neurotransmitter Effects</vt:lpstr>
      <vt:lpstr>Comparison of Somatic and Autonomic Systems</vt:lpstr>
      <vt:lpstr>Divisions of the ANS</vt:lpstr>
      <vt:lpstr>Role of the Parasympathetic Division</vt:lpstr>
      <vt:lpstr>Role of the Sympathetic Division</vt:lpstr>
      <vt:lpstr>Role of the Sympathetic Division</vt:lpstr>
      <vt:lpstr>Anatomy of ANS</vt:lpstr>
      <vt:lpstr>Parasympathetic Division Outflow</vt:lpstr>
      <vt:lpstr>Sympathetic Outflow</vt:lpstr>
      <vt:lpstr>Sympathetic Outflow</vt:lpstr>
      <vt:lpstr>Slide 11</vt:lpstr>
      <vt:lpstr>Sympathetic Trunks and Pathways</vt:lpstr>
      <vt:lpstr>Sympathetic Trunks and Pathways</vt:lpstr>
      <vt:lpstr>Sympathetic Trunks and Pathways</vt:lpstr>
      <vt:lpstr>Pathways with Synapses in Chain Ganglia</vt:lpstr>
      <vt:lpstr>Pathways to the Head</vt:lpstr>
      <vt:lpstr>Pathways to the Thorax</vt:lpstr>
      <vt:lpstr>Pathways to the Thorax</vt:lpstr>
      <vt:lpstr>Pathways with Synapses in Collateral Ganglia</vt:lpstr>
      <vt:lpstr>Pathways to the Abdomen</vt:lpstr>
      <vt:lpstr>Pathways to the Pelvis</vt:lpstr>
      <vt:lpstr>Pathways with Synapses in the Adrenal Medulla</vt:lpstr>
      <vt:lpstr>Slide 23</vt:lpstr>
      <vt:lpstr>Visceral Reflexes</vt:lpstr>
      <vt:lpstr>Slide 25</vt:lpstr>
      <vt:lpstr>Referred Pain</vt:lpstr>
      <vt:lpstr>Neurotransmitters and Receptors</vt:lpstr>
      <vt:lpstr>Cholinergic Receptors</vt:lpstr>
      <vt:lpstr>Nicotinic Receptors</vt:lpstr>
      <vt:lpstr>Muscarinic Receptors</vt:lpstr>
      <vt:lpstr>Adrenergic Receptors</vt:lpstr>
      <vt:lpstr>Effects of Drugs</vt:lpstr>
      <vt:lpstr>Interactions of the Autonomic Divisions</vt:lpstr>
      <vt:lpstr>Sympathetic Tone</vt:lpstr>
      <vt:lpstr>Parasympathetic Tone</vt:lpstr>
      <vt:lpstr>Cooperative Effects</vt:lpstr>
      <vt:lpstr>Unique Roles of the Sympathetic Division</vt:lpstr>
      <vt:lpstr>Unique Roles of the Sympathetic Division</vt:lpstr>
      <vt:lpstr>Thermoregulatory Responses to Heat</vt:lpstr>
      <vt:lpstr>Release of Renin from the Kidneys</vt:lpstr>
      <vt:lpstr>Metabolic Effects</vt:lpstr>
      <vt:lpstr>Localized Versus Diffuse Effects</vt:lpstr>
      <vt:lpstr>Effects of Sympathetic Activation</vt:lpstr>
      <vt:lpstr>Levels of ANS Control</vt:lpstr>
      <vt:lpstr>Levels of ANS Control</vt:lpstr>
      <vt:lpstr>Hypothalamic Control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Neurotransmitter Effects</dc:title>
  <dc:creator>Wargo, Betsy</dc:creator>
  <cp:lastModifiedBy>Wargo, Betsy</cp:lastModifiedBy>
  <cp:revision>1</cp:revision>
  <dcterms:created xsi:type="dcterms:W3CDTF">2009-10-20T16:53:16Z</dcterms:created>
  <dcterms:modified xsi:type="dcterms:W3CDTF">2009-10-20T16:53:57Z</dcterms:modified>
</cp:coreProperties>
</file>