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7" r:id="rId27"/>
    <p:sldId id="289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Material, 2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2DC63-7803-4B33-A181-729EFB8FADEA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98356-20AA-44BE-B5E4-150D881BC6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Material, 2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934-E78D-45A4-9DAB-D3DE0B22C703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DBED8-6EC8-4FAB-BCB7-2AC25A62CE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DBED8-6EC8-4FAB-BCB7-2AC25A62CEF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Material, 2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4425-9BCC-42CC-A009-22051E7324B5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562F-56B1-4E2E-B798-FCF35A50F8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635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311150" y="76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Photoreception: </a:t>
            </a:r>
            <a:br>
              <a:rPr lang="en-US" sz="3200"/>
            </a:br>
            <a:r>
              <a:rPr lang="en-US" sz="3200"/>
              <a:t>Functional Anatomy of Photoreceptors</a:t>
            </a:r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270875" cy="4979988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/>
              <a:t>process by which the eye detects light energy</a:t>
            </a:r>
          </a:p>
          <a:p>
            <a:endParaRPr lang="en-US" dirty="0" smtClean="0"/>
          </a:p>
          <a:p>
            <a:r>
              <a:rPr lang="en-US" dirty="0" smtClean="0"/>
              <a:t>Rods </a:t>
            </a:r>
            <a:r>
              <a:rPr lang="en-US" dirty="0"/>
              <a:t>and cones contain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Thalamic Processing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_____________________________________ of </a:t>
            </a:r>
            <a:r>
              <a:rPr lang="en-US" dirty="0"/>
              <a:t>the thalamus: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Relay information on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Segregate the retinal axons in preparation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Emphasize </a:t>
            </a:r>
            <a:r>
              <a:rPr lang="en-US" dirty="0"/>
              <a:t>visual inputs from regions of high cone density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Sharpen the contrast information received by the retina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Cortical Processing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Basic dark/bright and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3200" dirty="0" err="1"/>
              <a:t>Prestriate</a:t>
            </a:r>
            <a:r>
              <a:rPr lang="en-US" sz="3200" dirty="0"/>
              <a:t> cortices (association areas) processes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Form, color, and movement 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Visual information then proceeds </a:t>
            </a:r>
            <a:r>
              <a:rPr lang="en-US" sz="3200" dirty="0" err="1"/>
              <a:t>anteriorly</a:t>
            </a:r>
            <a:r>
              <a:rPr lang="en-US" sz="3200" dirty="0"/>
              <a:t> to the: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___________________________________ – </a:t>
            </a:r>
            <a:r>
              <a:rPr lang="en-US" sz="2800" dirty="0"/>
              <a:t>processes identification of objects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___________________________________ and </a:t>
            </a:r>
            <a:r>
              <a:rPr lang="en-US" sz="2800" dirty="0" err="1"/>
              <a:t>postcentral</a:t>
            </a:r>
            <a:r>
              <a:rPr lang="en-US" sz="2800" dirty="0"/>
              <a:t> </a:t>
            </a:r>
            <a:r>
              <a:rPr lang="en-US" sz="2800" dirty="0" err="1"/>
              <a:t>gyrus</a:t>
            </a:r>
            <a:r>
              <a:rPr lang="en-US" sz="2800" dirty="0"/>
              <a:t> – processes spatial location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Senses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Chemical senses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/>
              <a:t>Their </a:t>
            </a:r>
            <a:r>
              <a:rPr lang="en-US" sz="3200" dirty="0" err="1"/>
              <a:t>chemoreceptors</a:t>
            </a:r>
            <a:r>
              <a:rPr lang="en-US" sz="3200" dirty="0"/>
              <a:t> respond to chemicals in aqueous solution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Taste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to substances dissolved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Smell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to substances dissolved in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Sense of Smell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organ of smell is the </a:t>
            </a:r>
            <a:r>
              <a:rPr lang="en-US" dirty="0" smtClean="0"/>
              <a:t>_____________________________________, </a:t>
            </a:r>
            <a:r>
              <a:rPr lang="en-US" dirty="0"/>
              <a:t>which covers the superior nasal </a:t>
            </a:r>
            <a:r>
              <a:rPr lang="en-US" dirty="0" err="1"/>
              <a:t>concha</a:t>
            </a:r>
            <a:r>
              <a:rPr lang="en-US" dirty="0"/>
              <a:t> </a:t>
            </a:r>
          </a:p>
          <a:p>
            <a:r>
              <a:rPr lang="en-US" dirty="0"/>
              <a:t>Olfactory receptor cells are </a:t>
            </a:r>
            <a:r>
              <a:rPr lang="en-US" dirty="0" smtClean="0"/>
              <a:t>_____________________________________with </a:t>
            </a:r>
            <a:r>
              <a:rPr lang="en-US" dirty="0"/>
              <a:t>radiating olfactory cilia</a:t>
            </a:r>
          </a:p>
          <a:p>
            <a:r>
              <a:rPr lang="en-US" dirty="0"/>
              <a:t>Basal cells lie at the base of the epithelium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Physiology of Smell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Olfactory receptors respond to several different odor-causing chemicals</a:t>
            </a:r>
          </a:p>
          <a:p>
            <a:pPr>
              <a:lnSpc>
                <a:spcPct val="90000"/>
              </a:lnSpc>
            </a:pPr>
            <a:r>
              <a:rPr lang="en-US" dirty="0"/>
              <a:t>When bound to </a:t>
            </a:r>
            <a:r>
              <a:rPr lang="en-US" dirty="0" err="1"/>
              <a:t>ligand</a:t>
            </a:r>
            <a:r>
              <a:rPr lang="en-US" dirty="0"/>
              <a:t> these proteins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cAMP</a:t>
            </a:r>
            <a:r>
              <a:rPr lang="en-US" dirty="0" smtClean="0"/>
              <a:t> </a:t>
            </a:r>
            <a:r>
              <a:rPr lang="en-US" dirty="0"/>
              <a:t>(the second messenger) opens ion channels,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causing </a:t>
            </a:r>
            <a:r>
              <a:rPr lang="en-US" dirty="0" smtClean="0"/>
              <a:t>___________________________________  </a:t>
            </a:r>
            <a:r>
              <a:rPr lang="en-US" dirty="0"/>
              <a:t>of the receptor membrane that then triggers an action potential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Olfactory Pathway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Olfactory receptor cells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Glomerular</a:t>
            </a:r>
            <a:r>
              <a:rPr lang="en-US" dirty="0" smtClean="0"/>
              <a:t> </a:t>
            </a:r>
            <a:r>
              <a:rPr lang="en-US" dirty="0"/>
              <a:t>mitral cells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Mitral cells send impulses to: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The hypothalamus, </a:t>
            </a:r>
            <a:r>
              <a:rPr lang="en-US" dirty="0" err="1"/>
              <a:t>amygdala</a:t>
            </a:r>
            <a:r>
              <a:rPr lang="en-US" dirty="0"/>
              <a:t>,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Taste Buds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_________________of </a:t>
            </a:r>
            <a:r>
              <a:rPr lang="en-US" sz="3200" dirty="0"/>
              <a:t>the 10,000 or so taste buds are found on the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/>
              <a:t>Taste buds are found in papillae of the tongue mucosa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Papillae come in three types: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3200" dirty="0" err="1"/>
              <a:t>Fungiform</a:t>
            </a:r>
            <a:r>
              <a:rPr lang="en-US" sz="3200" dirty="0"/>
              <a:t> and </a:t>
            </a:r>
            <a:r>
              <a:rPr lang="en-US" sz="3200" dirty="0" err="1"/>
              <a:t>circumvallate</a:t>
            </a:r>
            <a:r>
              <a:rPr lang="en-US" sz="3200" dirty="0"/>
              <a:t> papillae </a:t>
            </a:r>
            <a:r>
              <a:rPr lang="en-US" sz="3200" dirty="0" smtClean="0"/>
              <a:t>_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Taste Bud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smtClean="0"/>
              <a:t>_________________________________  </a:t>
            </a:r>
            <a:r>
              <a:rPr lang="en-US" dirty="0"/>
              <a:t>taste bud consists of three major cell types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insulate the receptor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dynamic stem cells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Taste Sensations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348662" cy="4783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/>
              <a:t>There are five basic taste sensations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 sugars, saccharin, alcohol, and some amino acids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metal ions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hydrogen ions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 alkaloids such as quinine and nicotine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elicited by the amino acid glutamate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Physiology of Taste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be tasted, a chemical:</a:t>
            </a:r>
          </a:p>
          <a:p>
            <a:pPr lvl="1"/>
            <a:r>
              <a:rPr lang="en-US" dirty="0"/>
              <a:t>Must be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Must contact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Binding of the food chemical:</a:t>
            </a:r>
          </a:p>
          <a:p>
            <a:pPr lvl="1"/>
            <a:r>
              <a:rPr lang="en-US" dirty="0"/>
              <a:t>Depolarizes the taste cell membrane,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Initiates </a:t>
            </a:r>
            <a:r>
              <a:rPr lang="en-US" dirty="0"/>
              <a:t>a generator potential that elicits an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Rods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characteristics</a:t>
            </a:r>
          </a:p>
          <a:p>
            <a:pPr lvl="1"/>
            <a:r>
              <a:rPr lang="en-US" dirty="0"/>
              <a:t>Sensitive to </a:t>
            </a:r>
            <a:r>
              <a:rPr lang="en-US" dirty="0" smtClean="0"/>
              <a:t>___________________________ and </a:t>
            </a:r>
            <a:r>
              <a:rPr lang="en-US" dirty="0"/>
              <a:t>best suited for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Absorb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Perceived input is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Sum of visual input from many rods feeds into a single ganglion cell </a:t>
            </a:r>
          </a:p>
          <a:p>
            <a:pPr lvl="1"/>
            <a:r>
              <a:rPr lang="en-US" dirty="0"/>
              <a:t>Results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Gustatory Pathway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Cranial Nerves </a:t>
            </a:r>
            <a:r>
              <a:rPr lang="en-US" dirty="0" smtClean="0"/>
              <a:t>_________________________ carry </a:t>
            </a:r>
            <a:r>
              <a:rPr lang="en-US" dirty="0"/>
              <a:t>impulses from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These </a:t>
            </a:r>
            <a:r>
              <a:rPr lang="en-US" dirty="0"/>
              <a:t>impulses then travel to the </a:t>
            </a:r>
            <a:r>
              <a:rPr lang="en-US" dirty="0" smtClean="0"/>
              <a:t>_____________________________________, </a:t>
            </a:r>
            <a:r>
              <a:rPr lang="en-US" dirty="0"/>
              <a:t>and from there fibers branch to the: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Hypothalamus and limbic system </a:t>
            </a:r>
            <a:r>
              <a:rPr lang="en-US" dirty="0" smtClean="0"/>
              <a:t>(________________________________of </a:t>
            </a:r>
            <a:r>
              <a:rPr lang="en-US" dirty="0"/>
              <a:t>taste)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Influence of Other Sensations on Taste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414463"/>
            <a:ext cx="8575675" cy="4681537"/>
          </a:xfrm>
        </p:spPr>
        <p:txBody>
          <a:bodyPr/>
          <a:lstStyle/>
          <a:p>
            <a:r>
              <a:rPr lang="en-US" dirty="0"/>
              <a:t>Taste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Thermoreceptors</a:t>
            </a:r>
            <a:r>
              <a:rPr lang="en-US" dirty="0"/>
              <a:t>, mechanoreceptors, </a:t>
            </a:r>
            <a:r>
              <a:rPr lang="en-US" dirty="0" err="1"/>
              <a:t>nociceptors</a:t>
            </a:r>
            <a:r>
              <a:rPr lang="en-US" dirty="0"/>
              <a:t> also influence tastes</a:t>
            </a:r>
          </a:p>
          <a:p>
            <a:endParaRPr lang="en-US" dirty="0"/>
          </a:p>
          <a:p>
            <a:r>
              <a:rPr lang="en-US" dirty="0" smtClean="0"/>
              <a:t>________________________________________ enhance </a:t>
            </a:r>
            <a:r>
              <a:rPr lang="en-US" dirty="0"/>
              <a:t>or detract from taste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Ear: Hearing and Balance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The three parts of the ear are the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The outer and middle ear are involved with hearing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 inner ear functions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/>
              <a:t>Receptors for hearing and balance: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Respond to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Ear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auricle (</a:t>
            </a:r>
            <a:r>
              <a:rPr lang="en-US" dirty="0" err="1"/>
              <a:t>pinna</a:t>
            </a:r>
            <a:r>
              <a:rPr lang="en-US" dirty="0"/>
              <a:t>) is composed of: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External </a:t>
            </a:r>
            <a:r>
              <a:rPr lang="en-US" dirty="0"/>
              <a:t>auditory canal</a:t>
            </a:r>
          </a:p>
          <a:p>
            <a:pPr lvl="1"/>
            <a:r>
              <a:rPr lang="en-US" dirty="0"/>
              <a:t>Short, curved tube filled with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Ear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Tympanic membrane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Thin connective tissue membrane that vibrates in response to sound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Transfers </a:t>
            </a:r>
            <a:r>
              <a:rPr lang="en-US" dirty="0"/>
              <a:t>sound energy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Middle Ear (Tympanic Cavity)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A small, </a:t>
            </a:r>
            <a:r>
              <a:rPr lang="en-US" sz="3200" dirty="0" smtClean="0"/>
              <a:t>___________________________, </a:t>
            </a:r>
            <a:r>
              <a:rPr lang="en-US" sz="3200" dirty="0"/>
              <a:t>mucosa-lined cavity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Flanked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Flanked medially by the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 err="1"/>
              <a:t>Epitympanic</a:t>
            </a:r>
            <a:r>
              <a:rPr lang="en-US" sz="3200" dirty="0"/>
              <a:t> recess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superior portion of the middle ear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connects the middle ear to the </a:t>
            </a:r>
            <a:r>
              <a:rPr lang="en-US" sz="2800" dirty="0" err="1"/>
              <a:t>nasopharynx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______________________________________ in </a:t>
            </a:r>
            <a:r>
              <a:rPr lang="en-US" sz="2800" dirty="0"/>
              <a:t>the middle ear cavity with the external air pressure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 Ossicles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tympanic cavity contains three small bones: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Transmit </a:t>
            </a:r>
            <a:r>
              <a:rPr lang="en-US" dirty="0" smtClean="0"/>
              <a:t>_________________________________ of </a:t>
            </a:r>
            <a:r>
              <a:rPr lang="en-US" dirty="0"/>
              <a:t>the eardrum to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Dampened </a:t>
            </a:r>
            <a:r>
              <a:rPr lang="en-US" dirty="0"/>
              <a:t>by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 Ear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08100"/>
            <a:ext cx="8270875" cy="47863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Tortuous channels worming their way through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Contains </a:t>
            </a:r>
            <a:r>
              <a:rPr lang="en-US" sz="2800" dirty="0"/>
              <a:t>the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Filled with </a:t>
            </a:r>
            <a:r>
              <a:rPr lang="en-US" sz="2800" dirty="0" err="1"/>
              <a:t>perilymph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Membranous </a:t>
            </a:r>
            <a:r>
              <a:rPr lang="en-US" sz="3200" dirty="0"/>
              <a:t>labyrinth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Series of membranous sacs within the bony labyrinth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Filled with a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Vestibule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__________________________________ of </a:t>
            </a:r>
            <a:r>
              <a:rPr lang="en-US" dirty="0"/>
              <a:t>the bony labyrinth</a:t>
            </a:r>
          </a:p>
          <a:p>
            <a:r>
              <a:rPr lang="en-US" dirty="0"/>
              <a:t>Suspended in its </a:t>
            </a:r>
            <a:r>
              <a:rPr lang="en-US" dirty="0" err="1"/>
              <a:t>perilymph</a:t>
            </a:r>
            <a:r>
              <a:rPr lang="en-US" dirty="0"/>
              <a:t> are two sacs: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saccule</a:t>
            </a:r>
            <a:r>
              <a:rPr lang="en-US" dirty="0"/>
              <a:t> extends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Cones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characteristics </a:t>
            </a:r>
          </a:p>
          <a:p>
            <a:pPr lvl="1"/>
            <a:r>
              <a:rPr lang="en-US" dirty="0"/>
              <a:t>Need </a:t>
            </a:r>
            <a:r>
              <a:rPr lang="en-US" dirty="0" smtClean="0"/>
              <a:t>___________________________________ for </a:t>
            </a:r>
            <a:r>
              <a:rPr lang="en-US" dirty="0"/>
              <a:t>activation </a:t>
            </a:r>
          </a:p>
          <a:p>
            <a:pPr lvl="2"/>
            <a:r>
              <a:rPr lang="en-US" dirty="0"/>
              <a:t>have low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Have pigments that allow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Each cone synapses with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Vision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Excitation of Cones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three types of cones: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Intermediate colors are perceived by activation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Method </a:t>
            </a:r>
            <a:r>
              <a:rPr lang="en-US" dirty="0"/>
              <a:t>of excitation is similar to rods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84300"/>
            <a:ext cx="8270875" cy="4672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_____________________________________ (</a:t>
            </a:r>
            <a:r>
              <a:rPr lang="en-US" sz="3200" dirty="0"/>
              <a:t>going from dark to light) involves: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Dramatic decreases in retinal sensitivity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Switching from the rod to the cone system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3200" dirty="0"/>
              <a:t>Adaptation to dark is the reverse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err="1"/>
              <a:t>Rhodopsin</a:t>
            </a:r>
            <a:r>
              <a:rPr lang="en-US" sz="2800" dirty="0"/>
              <a:t> accumulates in the dark and retinal sensitivity is restored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4875213"/>
          </a:xfrm>
        </p:spPr>
        <p:txBody>
          <a:bodyPr/>
          <a:lstStyle/>
          <a:p>
            <a:r>
              <a:rPr lang="en-US" dirty="0"/>
              <a:t>Axons of retinal ganglion cells form the optic nerve </a:t>
            </a:r>
          </a:p>
          <a:p>
            <a:r>
              <a:rPr lang="en-US" dirty="0"/>
              <a:t>Medial fibers of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Most fibers of the optic tracts continue to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optic tract fibers end in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Optic radiations travel from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Pathways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nerve fibers send tracts to the midbrain ending in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A small subset of visual fibers contain </a:t>
            </a:r>
            <a:r>
              <a:rPr lang="en-US" dirty="0" err="1"/>
              <a:t>melanopsin</a:t>
            </a:r>
            <a:r>
              <a:rPr lang="en-US" dirty="0"/>
              <a:t> (circadian pigment) which:</a:t>
            </a:r>
          </a:p>
          <a:p>
            <a:pPr lvl="1"/>
            <a:r>
              <a:rPr lang="en-US" dirty="0"/>
              <a:t>Mediates papillary light reflexes</a:t>
            </a:r>
          </a:p>
          <a:p>
            <a:pPr lvl="1"/>
            <a:r>
              <a:rPr lang="en-US" dirty="0"/>
              <a:t>Sets daily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Depth Perception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Achieved by both eyes viewing the same image from </a:t>
            </a:r>
            <a:r>
              <a:rPr lang="en-US" sz="3200" dirty="0" smtClean="0"/>
              <a:t>_</a:t>
            </a:r>
            <a:endParaRPr lang="en-US" sz="3200" dirty="0"/>
          </a:p>
          <a:p>
            <a:r>
              <a:rPr lang="en-US" sz="3200" dirty="0"/>
              <a:t>Three-dimensional vision results from </a:t>
            </a:r>
            <a:r>
              <a:rPr lang="en-US" sz="3200" dirty="0" smtClean="0"/>
              <a:t>_____________________________________ of </a:t>
            </a:r>
            <a:r>
              <a:rPr lang="en-US" sz="3200" dirty="0"/>
              <a:t>the slightly different images</a:t>
            </a:r>
          </a:p>
          <a:p>
            <a:r>
              <a:rPr lang="en-US" sz="3200" dirty="0"/>
              <a:t>If only one eye is used, </a:t>
            </a:r>
            <a:r>
              <a:rPr lang="en-US" sz="3200" dirty="0" smtClean="0"/>
              <a:t>_____________________________________and </a:t>
            </a:r>
            <a:r>
              <a:rPr lang="en-US" sz="3200" dirty="0"/>
              <a:t>the observer must rely on learned clues to determine depth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875</Words>
  <Application>Microsoft Office PowerPoint</Application>
  <PresentationFormat>On-screen Show (4:3)</PresentationFormat>
  <Paragraphs>200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Photoreception:  Functional Anatomy of Photoreceptors</vt:lpstr>
      <vt:lpstr>Rods</vt:lpstr>
      <vt:lpstr>Cones</vt:lpstr>
      <vt:lpstr>Excitation of Cones</vt:lpstr>
      <vt:lpstr>Adaptation</vt:lpstr>
      <vt:lpstr>Visual Pathways</vt:lpstr>
      <vt:lpstr>Visual Pathways</vt:lpstr>
      <vt:lpstr>Visual Pathways</vt:lpstr>
      <vt:lpstr>Depth Perception</vt:lpstr>
      <vt:lpstr>Thalamic Processing</vt:lpstr>
      <vt:lpstr>Cortical Processing</vt:lpstr>
      <vt:lpstr>Chemical Senses</vt:lpstr>
      <vt:lpstr>Sense of Smell</vt:lpstr>
      <vt:lpstr>Physiology of Smell</vt:lpstr>
      <vt:lpstr>Olfactory Pathway</vt:lpstr>
      <vt:lpstr>Taste Buds</vt:lpstr>
      <vt:lpstr>Structure of a Taste Bud</vt:lpstr>
      <vt:lpstr>Taste Sensations</vt:lpstr>
      <vt:lpstr>Physiology of Taste</vt:lpstr>
      <vt:lpstr>Gustatory Pathway</vt:lpstr>
      <vt:lpstr>Influence of Other Sensations on Taste</vt:lpstr>
      <vt:lpstr>The Ear: Hearing and Balance</vt:lpstr>
      <vt:lpstr>Outer Ear</vt:lpstr>
      <vt:lpstr>Outer Ear</vt:lpstr>
      <vt:lpstr>Middle Ear (Tympanic Cavity)</vt:lpstr>
      <vt:lpstr>Ear Ossicles</vt:lpstr>
      <vt:lpstr>Inner Ear</vt:lpstr>
      <vt:lpstr>The Vestibule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Photoreception:  Functional Anatomy of Photoreceptors</dc:title>
  <dc:creator>Wargo, Betsy</dc:creator>
  <cp:lastModifiedBy>Wargo, Betsy</cp:lastModifiedBy>
  <cp:revision>3</cp:revision>
  <dcterms:created xsi:type="dcterms:W3CDTF">2009-10-20T17:02:55Z</dcterms:created>
  <dcterms:modified xsi:type="dcterms:W3CDTF">2009-10-20T17:04:18Z</dcterms:modified>
</cp:coreProperties>
</file>