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91" r:id="rId18"/>
    <p:sldId id="292" r:id="rId19"/>
    <p:sldId id="293" r:id="rId20"/>
    <p:sldId id="282" r:id="rId21"/>
    <p:sldId id="284" r:id="rId22"/>
    <p:sldId id="286" r:id="rId23"/>
    <p:sldId id="287" r:id="rId24"/>
    <p:sldId id="288" r:id="rId25"/>
    <p:sldId id="289" r:id="rId26"/>
    <p:sldId id="290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7447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88DA-5135-4C70-A0B4-1A30140C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91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4CE3-DABB-45A9-8E22-391EC98B0BD5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00FB-D3AE-483B-B3CC-C16AD942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9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00FB-D3AE-483B-B3CC-C16AD9423E2D}" type="slidenum">
              <a:rPr lang="en-US" smtClean="0"/>
              <a:t>120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B943-750A-4348-965B-4F4A310BE5D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EF72-E3DD-405A-AEE8-0260F07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Autonomic Nervous System (ANS)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ANS consists of </a:t>
            </a:r>
            <a:r>
              <a:rPr lang="en-US" altLang="en-US" dirty="0" smtClean="0"/>
              <a:t>_________________________ that </a:t>
            </a:r>
            <a:endParaRPr lang="en-US" altLang="en-US" dirty="0"/>
          </a:p>
          <a:p>
            <a:pPr lvl="1"/>
            <a:r>
              <a:rPr lang="en-US" altLang="en-US" dirty="0"/>
              <a:t>Innervate smooth and cardiac muscle, and glands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Make </a:t>
            </a:r>
            <a:r>
              <a:rPr lang="en-US" altLang="en-US" dirty="0"/>
              <a:t>adjustments to ensure optimal support for body activities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Operate </a:t>
            </a:r>
            <a:r>
              <a:rPr lang="en-US" altLang="en-US" dirty="0"/>
              <a:t>via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>
              <a:buFont typeface="Times" pitchFamily="80" charset="0"/>
              <a:buChar char="•"/>
            </a:pPr>
            <a:endParaRPr lang="en-US" altLang="en-US" dirty="0" smtClean="0"/>
          </a:p>
          <a:p>
            <a:pPr>
              <a:buFont typeface="Times" pitchFamily="80" charset="0"/>
              <a:buChar char="•"/>
            </a:pPr>
            <a:r>
              <a:rPr lang="en-US" altLang="en-US" dirty="0" smtClean="0"/>
              <a:t>Also </a:t>
            </a:r>
            <a:r>
              <a:rPr lang="en-US" altLang="en-US" dirty="0"/>
              <a:t>called </a:t>
            </a:r>
            <a:r>
              <a:rPr lang="en-US" altLang="en-US" b="1" dirty="0"/>
              <a:t>involuntary nervous system </a:t>
            </a:r>
            <a:r>
              <a:rPr lang="en-US" altLang="en-US" dirty="0"/>
              <a:t>or</a:t>
            </a:r>
            <a:r>
              <a:rPr lang="en-US" altLang="en-US" b="1" dirty="0"/>
              <a:t> general visceral motor system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0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 of the Sympathetic Division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Mobilizes body during activity; </a:t>
            </a:r>
            <a:r>
              <a:rPr lang="en-US" altLang="en-US" dirty="0" smtClean="0"/>
              <a:t>“____________________________" </a:t>
            </a:r>
            <a:r>
              <a:rPr lang="en-US" altLang="en-US" dirty="0"/>
              <a:t>system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_______________________________ , </a:t>
            </a:r>
            <a:r>
              <a:rPr lang="en-US" altLang="en-US" dirty="0"/>
              <a:t>excitement, </a:t>
            </a:r>
            <a:r>
              <a:rPr lang="en-US" altLang="en-US" dirty="0" smtClean="0"/>
              <a:t>____________________________, </a:t>
            </a:r>
            <a:r>
              <a:rPr lang="en-US" altLang="en-US" dirty="0"/>
              <a:t>embarrassment</a:t>
            </a:r>
          </a:p>
          <a:p>
            <a:pPr lvl="1"/>
            <a:r>
              <a:rPr lang="en-US" altLang="en-US" dirty="0" smtClean="0"/>
              <a:t>___________________________ heart rate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cold</a:t>
            </a:r>
            <a:r>
              <a:rPr lang="en-US" altLang="en-US" dirty="0"/>
              <a:t>, sweaty </a:t>
            </a:r>
            <a:r>
              <a:rPr lang="en-US" altLang="en-US" dirty="0" smtClean="0"/>
              <a:t>skin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4251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865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Ear</a:t>
            </a:r>
          </a:p>
        </p:txBody>
      </p:sp>
      <p:sp>
        <p:nvSpPr>
          <p:cNvPr id="1986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Tympanic membrane</a:t>
            </a:r>
            <a:r>
              <a:rPr lang="en-US" altLang="en-US" dirty="0" smtClean="0"/>
              <a:t> (eardrum)</a:t>
            </a:r>
          </a:p>
          <a:p>
            <a:pPr lvl="1" eaLnBrk="1" hangingPunct="1"/>
            <a:r>
              <a:rPr lang="en-US" altLang="en-US" dirty="0" smtClean="0"/>
              <a:t>_________________ between external and middle ears</a:t>
            </a:r>
          </a:p>
          <a:p>
            <a:pPr lvl="1" eaLnBrk="1" hangingPunct="1"/>
            <a:r>
              <a:rPr lang="en-US" altLang="en-US" dirty="0" smtClean="0"/>
              <a:t>__________________________________ that vibrates in response to sound</a:t>
            </a:r>
          </a:p>
          <a:p>
            <a:pPr lvl="1" eaLnBrk="1" hangingPunct="1"/>
            <a:r>
              <a:rPr lang="en-US" altLang="en-US" dirty="0" smtClean="0"/>
              <a:t>Transfers sound energy to _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6329" y="1828800"/>
            <a:ext cx="41276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6781800" y="1524000"/>
            <a:ext cx="1981200" cy="6740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Tympanic Membrane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>
            <a:off x="7620000" y="2198031"/>
            <a:ext cx="152400" cy="16119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98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96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Ear (Tympanic Cavity) </a:t>
            </a:r>
          </a:p>
        </p:txBody>
      </p:sp>
      <p:sp>
        <p:nvSpPr>
          <p:cNvPr id="1996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small, _____________________________, mucosa-lined cavity in temporal bone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Flanked laterally by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Flanked medially by bony wall containing ________________________(vestibular) and ________________________ (cochlear) windows</a:t>
            </a:r>
          </a:p>
        </p:txBody>
      </p:sp>
    </p:spTree>
    <p:extLst>
      <p:ext uri="{BB962C8B-B14F-4D97-AF65-F5344CB8AC3E}">
        <p14:creationId xmlns:p14="http://schemas.microsoft.com/office/powerpoint/2010/main" val="164905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07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Ear </a:t>
            </a:r>
          </a:p>
        </p:txBody>
      </p:sp>
      <p:sp>
        <p:nvSpPr>
          <p:cNvPr id="2007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superior portion of middle ear</a:t>
            </a:r>
          </a:p>
          <a:p>
            <a:pPr eaLnBrk="1" hangingPunct="1"/>
            <a:r>
              <a:rPr lang="en-US" altLang="en-US" b="1" dirty="0" smtClean="0"/>
              <a:t>Mastoid </a:t>
            </a:r>
            <a:r>
              <a:rPr lang="en-US" altLang="en-US" b="1" dirty="0" err="1" smtClean="0"/>
              <a:t>antrum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__________________ for communication with mastoid air cells</a:t>
            </a:r>
          </a:p>
          <a:p>
            <a:pPr eaLnBrk="1" hangingPunct="1"/>
            <a:r>
              <a:rPr lang="en-US" altLang="en-US" b="1" dirty="0" err="1" smtClean="0"/>
              <a:t>Pharyngotympanic</a:t>
            </a:r>
            <a:r>
              <a:rPr lang="en-US" altLang="en-US" b="1" dirty="0" smtClean="0"/>
              <a:t> (auditory)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tube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connects middle ear to </a:t>
            </a:r>
            <a:r>
              <a:rPr lang="en-US" altLang="en-US" dirty="0" err="1" smtClean="0"/>
              <a:t>nasopharynx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________________________________________ in middle ear cavity with external air pressure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8389" y="1624013"/>
            <a:ext cx="3955611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6781800" y="990600"/>
            <a:ext cx="2209800" cy="6740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err="1" smtClean="0">
                <a:latin typeface="Arial Black" pitchFamily="34" charset="0"/>
              </a:rPr>
              <a:t>Epitympanic</a:t>
            </a:r>
            <a:r>
              <a:rPr lang="en-US" altLang="en-US" sz="2100" dirty="0" smtClean="0">
                <a:latin typeface="Arial Black" pitchFamily="34" charset="0"/>
              </a:rPr>
              <a:t> recess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>
            <a:off x="6324600" y="1664631"/>
            <a:ext cx="1562100" cy="9261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419600" y="1219200"/>
            <a:ext cx="2057400" cy="6740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Mastoid </a:t>
            </a:r>
            <a:r>
              <a:rPr lang="en-US" altLang="en-US" sz="2100" dirty="0" err="1" smtClean="0">
                <a:latin typeface="Arial Black" pitchFamily="34" charset="0"/>
              </a:rPr>
              <a:t>antrum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>
            <a:off x="5448300" y="1893231"/>
            <a:ext cx="571500" cy="621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257800" y="5410200"/>
            <a:ext cx="3733800" cy="3831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err="1" smtClean="0">
                <a:latin typeface="Arial Black" pitchFamily="34" charset="0"/>
              </a:rPr>
              <a:t>Pharyngotympanic</a:t>
            </a:r>
            <a:r>
              <a:rPr lang="en-US" altLang="en-US" sz="2100" dirty="0" smtClean="0">
                <a:latin typeface="Arial Black" pitchFamily="34" charset="0"/>
              </a:rPr>
              <a:t> tube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V="1">
            <a:off x="7124700" y="4724400"/>
            <a:ext cx="1905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869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27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Otitis Media</a:t>
            </a:r>
          </a:p>
        </p:txBody>
      </p:sp>
      <p:sp>
        <p:nvSpPr>
          <p:cNvPr id="2027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Middle ear inflammation</a:t>
            </a:r>
          </a:p>
          <a:p>
            <a:pPr lvl="1" eaLnBrk="1" hangingPunct="1"/>
            <a:r>
              <a:rPr lang="en-US" altLang="en-US" dirty="0" smtClean="0"/>
              <a:t>Especially in _</a:t>
            </a:r>
          </a:p>
          <a:p>
            <a:pPr lvl="2" eaLnBrk="1" hangingPunct="1"/>
            <a:r>
              <a:rPr lang="en-US" altLang="en-US" dirty="0" smtClean="0"/>
              <a:t>____________________________________________ </a:t>
            </a:r>
            <a:r>
              <a:rPr lang="en-US" altLang="en-US" dirty="0" err="1" smtClean="0"/>
              <a:t>pharyngotympanic</a:t>
            </a:r>
            <a:r>
              <a:rPr lang="en-US" altLang="en-US" dirty="0" smtClean="0"/>
              <a:t> tubes</a:t>
            </a:r>
          </a:p>
          <a:p>
            <a:pPr lvl="2" eaLnBrk="1" hangingPunct="1"/>
            <a:r>
              <a:rPr lang="en-US" altLang="en-US" dirty="0" smtClean="0"/>
              <a:t>Most frequent cause of _______________________________________ in children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Most treated with antibiotics</a:t>
            </a:r>
          </a:p>
          <a:p>
            <a:pPr lvl="1" eaLnBrk="1" hangingPunct="1"/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____________________________________________ </a:t>
            </a:r>
            <a:r>
              <a:rPr lang="en-US" altLang="en-US" dirty="0" smtClean="0"/>
              <a:t>to relieve pressure if severe</a:t>
            </a:r>
          </a:p>
        </p:txBody>
      </p:sp>
    </p:spTree>
    <p:extLst>
      <p:ext uri="{BB962C8B-B14F-4D97-AF65-F5344CB8AC3E}">
        <p14:creationId xmlns:p14="http://schemas.microsoft.com/office/powerpoint/2010/main" val="29428574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377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Ear </a:t>
            </a:r>
            <a:r>
              <a:rPr lang="en-US" altLang="en-US" dirty="0" err="1" smtClean="0"/>
              <a:t>Ossicles</a:t>
            </a:r>
            <a:endParaRPr lang="en-US" altLang="en-US" dirty="0" smtClean="0"/>
          </a:p>
        </p:txBody>
      </p:sp>
      <p:sp>
        <p:nvSpPr>
          <p:cNvPr id="2037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81600" cy="5181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Three small bones in tympanic cavity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Suspended by ligaments and joined by synovial joints</a:t>
            </a:r>
          </a:p>
          <a:p>
            <a:pPr lvl="1" eaLnBrk="1" hangingPunct="1"/>
            <a:r>
              <a:rPr lang="en-US" altLang="en-US" dirty="0" smtClean="0"/>
              <a:t>Transmit vibratory motion of eardrum to _</a:t>
            </a:r>
          </a:p>
          <a:p>
            <a:pPr lvl="1" eaLnBrk="1" hangingPunct="1"/>
            <a:endParaRPr lang="en-US" altLang="en-US" dirty="0" smtClean="0"/>
          </a:p>
          <a:p>
            <a:r>
              <a:rPr lang="en-US" altLang="en-US" dirty="0" smtClean="0"/>
              <a:t>______________________________ and _________________________________ contract reflexively in response to loud sounds to prevent damage to hearing receptors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579" y="0"/>
            <a:ext cx="3396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0636" y="3749040"/>
            <a:ext cx="321336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570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582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Major Divisions of Internal Ear</a:t>
            </a:r>
          </a:p>
        </p:txBody>
      </p:sp>
      <p:sp>
        <p:nvSpPr>
          <p:cNvPr id="20582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768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Tortuous channels in _</a:t>
            </a:r>
          </a:p>
          <a:p>
            <a:pPr lvl="1" eaLnBrk="1" hangingPunct="1"/>
            <a:r>
              <a:rPr lang="en-US" altLang="en-US" dirty="0" smtClean="0"/>
              <a:t>Three regions</a:t>
            </a:r>
          </a:p>
          <a:p>
            <a:pPr lvl="2"/>
            <a:r>
              <a:rPr lang="en-US" altLang="en-US" b="1" dirty="0" smtClean="0"/>
              <a:t> </a:t>
            </a:r>
          </a:p>
          <a:p>
            <a:pPr lvl="2"/>
            <a:r>
              <a:rPr lang="en-US" altLang="en-US" b="1" dirty="0"/>
              <a:t>S</a:t>
            </a:r>
            <a:r>
              <a:rPr lang="en-US" altLang="en-US" b="1" dirty="0" smtClean="0"/>
              <a:t>emicircular canals</a:t>
            </a:r>
          </a:p>
          <a:p>
            <a:pPr lvl="2"/>
            <a:r>
              <a:rPr lang="en-US" altLang="en-US" b="1" dirty="0"/>
              <a:t>C</a:t>
            </a:r>
            <a:r>
              <a:rPr lang="en-US" altLang="en-US" b="1" dirty="0" smtClean="0"/>
              <a:t>ochlea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Filled with _ </a:t>
            </a:r>
          </a:p>
          <a:p>
            <a:pPr lvl="2"/>
            <a:r>
              <a:rPr lang="en-US" altLang="en-US" dirty="0" smtClean="0"/>
              <a:t>similar to _</a:t>
            </a:r>
          </a:p>
          <a:p>
            <a:pPr eaLnBrk="1" hangingPunct="1"/>
            <a:r>
              <a:rPr lang="en-US" altLang="en-US" b="1" dirty="0" smtClean="0"/>
              <a:t>Membranous labyrinth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Series of membranous sacs and ducts</a:t>
            </a:r>
          </a:p>
          <a:p>
            <a:pPr lvl="1" eaLnBrk="1" hangingPunct="1"/>
            <a:r>
              <a:rPr lang="en-US" altLang="en-US" dirty="0" smtClean="0"/>
              <a:t>Filled with _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5062" y="1897856"/>
            <a:ext cx="39589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8301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78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Vestibule</a:t>
            </a:r>
          </a:p>
        </p:txBody>
      </p:sp>
      <p:sp>
        <p:nvSpPr>
          <p:cNvPr id="2078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3340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Central _________________________of bony labyrinth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Contains two membranous sacs</a:t>
            </a:r>
          </a:p>
          <a:p>
            <a:pPr marL="1016000" lvl="1" indent="-444500">
              <a:lnSpc>
                <a:spcPct val="90000"/>
              </a:lnSpc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416050" lvl="2" indent="-444500">
              <a:lnSpc>
                <a:spcPct val="90000"/>
              </a:lnSpc>
            </a:pPr>
            <a:r>
              <a:rPr lang="en-US" altLang="en-US" dirty="0" smtClean="0"/>
              <a:t>is continuous with semicircular canals</a:t>
            </a:r>
          </a:p>
          <a:p>
            <a:pPr marL="1016000" lvl="1" indent="-444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416050" lvl="2" indent="-444500">
              <a:lnSpc>
                <a:spcPct val="90000"/>
              </a:lnSpc>
            </a:pPr>
            <a:r>
              <a:rPr lang="en-US" altLang="en-US" dirty="0" smtClean="0"/>
              <a:t>is continuous with 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These sacs</a:t>
            </a:r>
          </a:p>
          <a:p>
            <a:pPr marL="1016000" lvl="1" indent="-444500" eaLnBrk="1" hangingPunct="1">
              <a:lnSpc>
                <a:spcPct val="90000"/>
              </a:lnSpc>
            </a:pPr>
            <a:r>
              <a:rPr lang="en-US" altLang="en-US" dirty="0" smtClean="0"/>
              <a:t>House equilibrium receptor regions (_________________________)</a:t>
            </a:r>
          </a:p>
          <a:p>
            <a:pPr marL="1016000" lvl="1" indent="-444500" eaLnBrk="1" hangingPunct="1">
              <a:lnSpc>
                <a:spcPct val="90000"/>
              </a:lnSpc>
            </a:pPr>
            <a:r>
              <a:rPr lang="en-US" altLang="en-US" dirty="0" smtClean="0"/>
              <a:t>Respond to gravity and changes in position of head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1516141"/>
            <a:ext cx="3048000" cy="3063718"/>
            <a:chOff x="5185062" y="1514760"/>
            <a:chExt cx="3958938" cy="36020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85062" y="1897856"/>
              <a:ext cx="3958938" cy="306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>
              <a:stCxn id="15" idx="2"/>
            </p:cNvCxnSpPr>
            <p:nvPr/>
          </p:nvCxnSpPr>
          <p:spPr>
            <a:xfrm flipH="1">
              <a:off x="6705602" y="1916422"/>
              <a:ext cx="1409699" cy="1664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8" idx="0"/>
            </p:cNvCxnSpPr>
            <p:nvPr/>
          </p:nvCxnSpPr>
          <p:spPr>
            <a:xfrm flipV="1">
              <a:off x="6438900" y="4038599"/>
              <a:ext cx="419101" cy="676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7315201" y="1514760"/>
              <a:ext cx="1600199" cy="401662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dirty="0" smtClean="0">
                  <a:latin typeface="Arial Black" pitchFamily="34" charset="0"/>
                </a:rPr>
                <a:t>utricle</a:t>
              </a:r>
              <a:endParaRPr lang="en-US" altLang="en-US" sz="1800" dirty="0">
                <a:latin typeface="Arial Black" pitchFamily="34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5638799" y="4715159"/>
              <a:ext cx="1600199" cy="401662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dirty="0" err="1" smtClean="0">
                  <a:latin typeface="Arial Black" pitchFamily="34" charset="0"/>
                </a:rPr>
                <a:t>Saccule</a:t>
              </a:r>
              <a:endParaRPr lang="en-US" altLang="en-US" sz="2100" dirty="0">
                <a:latin typeface="Arial Black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7543801" y="3588444"/>
              <a:ext cx="1600199" cy="369095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 smtClean="0">
                  <a:latin typeface="Arial Black" pitchFamily="34" charset="0"/>
                </a:rPr>
                <a:t>maculae</a:t>
              </a:r>
              <a:endParaRPr lang="en-US" altLang="en-US" sz="2100" dirty="0">
                <a:latin typeface="Arial Black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7010401" y="3772991"/>
              <a:ext cx="533399" cy="189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1"/>
            </p:cNvCxnSpPr>
            <p:nvPr/>
          </p:nvCxnSpPr>
          <p:spPr>
            <a:xfrm flipH="1" flipV="1">
              <a:off x="6858000" y="3733801"/>
              <a:ext cx="685800" cy="39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8653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088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Semicircular Canals</a:t>
            </a:r>
          </a:p>
        </p:txBody>
      </p:sp>
      <p:sp>
        <p:nvSpPr>
          <p:cNvPr id="2089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8674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Three canals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Lie in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Membranous semicircular ducts line each canal and _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________________________ </a:t>
            </a:r>
            <a:r>
              <a:rPr lang="en-US" altLang="en-US" dirty="0" smtClean="0"/>
              <a:t>of each canal houses equilibrium receptor region called the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Receptors respond to angular (__________________________) movements of the head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77000" y="1723019"/>
            <a:ext cx="2667000" cy="3411963"/>
            <a:chOff x="5185062" y="1527770"/>
            <a:chExt cx="3958938" cy="40826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85062" y="1897856"/>
              <a:ext cx="3958938" cy="306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7315201" y="1527770"/>
              <a:ext cx="1600201" cy="375641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 err="1" smtClean="0">
                  <a:latin typeface="Arial Black" pitchFamily="34" charset="0"/>
                </a:rPr>
                <a:t>ampulla</a:t>
              </a:r>
              <a:endParaRPr lang="en-US" altLang="en-US" sz="1600" dirty="0">
                <a:latin typeface="Arial Black" pitchFamily="34" charset="0"/>
              </a:endParaRP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6172200" y="4969617"/>
              <a:ext cx="2057399" cy="640799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 err="1" smtClean="0">
                  <a:latin typeface="Arial Black" pitchFamily="34" charset="0"/>
                </a:rPr>
                <a:t>Crista</a:t>
              </a:r>
              <a:r>
                <a:rPr lang="en-US" altLang="en-US" sz="1600" dirty="0" smtClean="0">
                  <a:latin typeface="Arial Black" pitchFamily="34" charset="0"/>
                </a:rPr>
                <a:t> </a:t>
              </a:r>
              <a:r>
                <a:rPr lang="en-US" altLang="en-US" sz="1600" dirty="0" err="1" smtClean="0">
                  <a:latin typeface="Arial Black" pitchFamily="34" charset="0"/>
                </a:rPr>
                <a:t>ampullaris</a:t>
              </a:r>
              <a:endParaRPr lang="en-US" altLang="en-US" sz="1600" dirty="0">
                <a:latin typeface="Arial Black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H="1" flipV="1">
              <a:off x="6324602" y="3886202"/>
              <a:ext cx="876298" cy="1083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0"/>
            </p:cNvCxnSpPr>
            <p:nvPr/>
          </p:nvCxnSpPr>
          <p:spPr>
            <a:xfrm flipH="1" flipV="1">
              <a:off x="6553202" y="3429003"/>
              <a:ext cx="647698" cy="1540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0"/>
            </p:cNvCxnSpPr>
            <p:nvPr/>
          </p:nvCxnSpPr>
          <p:spPr>
            <a:xfrm flipH="1" flipV="1">
              <a:off x="6400800" y="3733802"/>
              <a:ext cx="800100" cy="1235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>
            <a:xfrm flipH="1">
              <a:off x="6629400" y="1903412"/>
              <a:ext cx="1485901" cy="13731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3236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3802761"/>
            <a:ext cx="3048000" cy="305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1094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Cochlea</a:t>
            </a:r>
          </a:p>
        </p:txBody>
      </p:sp>
      <p:sp>
        <p:nvSpPr>
          <p:cNvPr id="2109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958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A spiral, conical, bony chamber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Size of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Extends from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Coils around bony pillar called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Contains cochlear duct</a:t>
            </a:r>
          </a:p>
          <a:p>
            <a:pPr lvl="2"/>
            <a:r>
              <a:rPr lang="en-US" altLang="en-US" dirty="0" smtClean="0"/>
              <a:t>which houses </a:t>
            </a:r>
            <a:r>
              <a:rPr lang="en-US" altLang="en-US" b="1" dirty="0" smtClean="0"/>
              <a:t>spiral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organ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organ of </a:t>
            </a:r>
            <a:r>
              <a:rPr lang="en-US" altLang="en-US" b="1" dirty="0" err="1" smtClean="0"/>
              <a:t>Corti</a:t>
            </a:r>
            <a:r>
              <a:rPr lang="en-US" altLang="en-US" dirty="0" smtClean="0"/>
              <a:t>) </a:t>
            </a:r>
          </a:p>
          <a:p>
            <a:pPr lvl="2"/>
            <a:r>
              <a:rPr lang="en-US" altLang="en-US" dirty="0" smtClean="0"/>
              <a:t>ends at _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5062" y="0"/>
            <a:ext cx="39589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5029200" y="3048000"/>
            <a:ext cx="1600200" cy="3831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cochlea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6629400" y="2514600"/>
            <a:ext cx="685800" cy="724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6629400" y="3239591"/>
            <a:ext cx="762000" cy="875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127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119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Cochlea</a:t>
            </a:r>
          </a:p>
        </p:txBody>
      </p:sp>
      <p:sp>
        <p:nvSpPr>
          <p:cNvPr id="2119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816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Cavity of cochlea divided into three chambers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abuts oval window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contains </a:t>
            </a:r>
            <a:r>
              <a:rPr lang="en-US" altLang="en-US" dirty="0" err="1" smtClean="0"/>
              <a:t>perilymph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cochlear duct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contains </a:t>
            </a:r>
            <a:r>
              <a:rPr lang="en-US" altLang="en-US" dirty="0" err="1" smtClean="0"/>
              <a:t>endolymph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terminates at round window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contains </a:t>
            </a:r>
            <a:r>
              <a:rPr lang="en-US" altLang="en-US" dirty="0" err="1" smtClean="0"/>
              <a:t>perilymph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Scalae</a:t>
            </a:r>
            <a:r>
              <a:rPr lang="en-US" altLang="en-US" dirty="0" smtClean="0"/>
              <a:t> tympani and </a:t>
            </a:r>
            <a:r>
              <a:rPr lang="en-US" altLang="en-US" dirty="0" err="1" smtClean="0"/>
              <a:t>vestibuli</a:t>
            </a:r>
            <a:r>
              <a:rPr lang="en-US" altLang="en-US" dirty="0" smtClean="0"/>
              <a:t> are continuous with each other at _____________________ (apex)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8455" y="2187178"/>
            <a:ext cx="3365545" cy="248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84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 of the Sympathetic Division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During </a:t>
            </a:r>
            <a:r>
              <a:rPr lang="en-US" altLang="en-US" dirty="0" smtClean="0"/>
              <a:t>________________________ physical </a:t>
            </a:r>
            <a:r>
              <a:rPr lang="en-US" altLang="en-US" dirty="0"/>
              <a:t>activity</a:t>
            </a:r>
          </a:p>
          <a:p>
            <a:pPr lvl="1"/>
            <a:r>
              <a:rPr lang="en-US" altLang="en-US" dirty="0"/>
              <a:t>Shunts blood to skeletal muscles and heart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Causes liver to release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8677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129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Cochlea</a:t>
            </a:r>
          </a:p>
        </p:txBody>
      </p:sp>
      <p:sp>
        <p:nvSpPr>
          <p:cNvPr id="21299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"roof" of cochlear duct is vestibular membrane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External wall is </a:t>
            </a:r>
            <a:r>
              <a:rPr lang="en-US" altLang="en-US" dirty="0" err="1" smtClean="0"/>
              <a:t>stria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vascularis</a:t>
            </a:r>
            <a:r>
              <a:rPr lang="en-US" altLang="en-US" dirty="0" smtClean="0"/>
              <a:t> –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"Floor" of cochlear duct composed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Bony spiral lamina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Basilar membrane, which supports 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cochlear branch of nerve VIII runs from spiral organ to brain </a:t>
            </a:r>
          </a:p>
        </p:txBody>
      </p:sp>
    </p:spTree>
    <p:extLst>
      <p:ext uri="{BB962C8B-B14F-4D97-AF65-F5344CB8AC3E}">
        <p14:creationId xmlns:p14="http://schemas.microsoft.com/office/powerpoint/2010/main" val="18300465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2425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Transmission of Sound to the Internal Ear</a:t>
            </a:r>
          </a:p>
        </p:txBody>
      </p:sp>
      <p:sp>
        <p:nvSpPr>
          <p:cNvPr id="2242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Sound waves vibrate tympanic membrane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Ossicles</a:t>
            </a:r>
            <a:r>
              <a:rPr lang="en-US" altLang="en-US" dirty="0" smtClean="0"/>
              <a:t> vibrate and ________________________ pressure at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Pressure waves move through </a:t>
            </a:r>
            <a:r>
              <a:rPr lang="en-US" altLang="en-US" dirty="0" err="1" smtClean="0"/>
              <a:t>perilymph</a:t>
            </a:r>
            <a:r>
              <a:rPr lang="en-US" altLang="en-US" dirty="0" smtClean="0"/>
              <a:t> of </a:t>
            </a:r>
            <a:r>
              <a:rPr lang="en-US" altLang="en-US" dirty="0" err="1" smtClean="0"/>
              <a:t>scala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vestibuli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8194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2528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Transmission of Sound to the Internal Ear</a:t>
            </a:r>
          </a:p>
        </p:txBody>
      </p:sp>
      <p:sp>
        <p:nvSpPr>
          <p:cNvPr id="22528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Waves with frequencies below threshold of hearing travel through _______________________________  and </a:t>
            </a:r>
            <a:r>
              <a:rPr lang="en-US" altLang="en-US" dirty="0" err="1" smtClean="0"/>
              <a:t>scali</a:t>
            </a:r>
            <a:r>
              <a:rPr lang="en-US" altLang="en-US" dirty="0" smtClean="0"/>
              <a:t> tympani to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Sounds in hearing range go through ____________________________________  vibrating basilar membrane at specific location, according to frequency of sound</a:t>
            </a:r>
          </a:p>
        </p:txBody>
      </p:sp>
    </p:spTree>
    <p:extLst>
      <p:ext uri="{BB962C8B-B14F-4D97-AF65-F5344CB8AC3E}">
        <p14:creationId xmlns:p14="http://schemas.microsoft.com/office/powerpoint/2010/main" val="18733596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32451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Resonance of the Basilar Membrane</a:t>
            </a:r>
          </a:p>
        </p:txBody>
      </p:sp>
      <p:sp>
        <p:nvSpPr>
          <p:cNvPr id="23245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638800" cy="5181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Fibers near oval window _</a:t>
            </a:r>
          </a:p>
          <a:p>
            <a:pPr lvl="1" eaLnBrk="1" hangingPunct="1"/>
            <a:r>
              <a:rPr lang="en-US" altLang="en-US" dirty="0" smtClean="0"/>
              <a:t>Resonate with ______________________________  pressure waves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Fibers near cochlear apex longer, more _</a:t>
            </a:r>
          </a:p>
          <a:p>
            <a:pPr lvl="1" eaLnBrk="1" hangingPunct="1"/>
            <a:r>
              <a:rPr lang="en-US" altLang="en-US" dirty="0" smtClean="0"/>
              <a:t>Resonate with ______________________________ pressure waves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mechanically processes sound before signals reach receptors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871" y="1543050"/>
            <a:ext cx="278612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197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3449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Excitation of Hair Cells in the Spiral Organ</a:t>
            </a:r>
          </a:p>
        </p:txBody>
      </p:sp>
      <p:sp>
        <p:nvSpPr>
          <p:cNvPr id="23450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768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Cells of _</a:t>
            </a:r>
          </a:p>
          <a:p>
            <a:pPr lvl="1" eaLnBrk="1" hangingPunct="1"/>
            <a:r>
              <a:rPr lang="en-US" altLang="en-US" dirty="0" smtClean="0"/>
              <a:t>Supporting cells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One row of _</a:t>
            </a:r>
          </a:p>
          <a:p>
            <a:pPr lvl="2" eaLnBrk="1" hangingPunct="1"/>
            <a:r>
              <a:rPr lang="en-US" altLang="en-US" dirty="0" smtClean="0"/>
              <a:t>Three rows _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Have many </a:t>
            </a:r>
            <a:r>
              <a:rPr lang="en-US" altLang="en-US" b="1" dirty="0" err="1" smtClean="0"/>
              <a:t>stereocilia</a:t>
            </a:r>
            <a:r>
              <a:rPr lang="en-US" altLang="en-US" dirty="0" smtClean="0"/>
              <a:t> and one </a:t>
            </a:r>
            <a:r>
              <a:rPr lang="en-US" altLang="en-US" b="1" dirty="0" err="1" smtClean="0"/>
              <a:t>kinocilium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Afferent fibers of cochlear nerve coil about bases of hair cells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9252" y="2190750"/>
            <a:ext cx="370474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459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3654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Excitation of Hair Cells in the Spiral Organ</a:t>
            </a:r>
          </a:p>
        </p:txBody>
      </p:sp>
      <p:sp>
        <p:nvSpPr>
          <p:cNvPr id="23654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err="1" smtClean="0"/>
              <a:t>Stereocilia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Protrude into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Longest enmeshed in gel-like </a:t>
            </a:r>
            <a:r>
              <a:rPr lang="en-US" altLang="en-US" dirty="0" err="1" smtClean="0"/>
              <a:t>tectorial</a:t>
            </a:r>
            <a:r>
              <a:rPr lang="en-US" altLang="en-US" dirty="0" smtClean="0"/>
              <a:t> membrane</a:t>
            </a:r>
          </a:p>
          <a:p>
            <a:pPr lvl="2" eaLnBrk="1" hangingPunct="1"/>
            <a:r>
              <a:rPr lang="en-US" altLang="en-US" dirty="0" smtClean="0"/>
              <a:t>Sound bending these toward _</a:t>
            </a:r>
          </a:p>
          <a:p>
            <a:pPr lvl="3" eaLnBrk="1" hangingPunct="1"/>
            <a:r>
              <a:rPr lang="en-US" altLang="en-US" dirty="0" smtClean="0"/>
              <a:t>Opens mechanically gated ion channels</a:t>
            </a:r>
          </a:p>
          <a:p>
            <a:pPr lvl="3" eaLnBrk="1" hangingPunct="1"/>
            <a:endParaRPr lang="en-US" altLang="en-US" dirty="0" smtClean="0"/>
          </a:p>
          <a:p>
            <a:pPr lvl="3" eaLnBrk="1" hangingPunct="1"/>
            <a:r>
              <a:rPr lang="en-US" altLang="en-US" dirty="0" smtClean="0"/>
              <a:t>Inward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and Ca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 current causes graded potential and release of neurotransmitter glutamate</a:t>
            </a:r>
          </a:p>
          <a:p>
            <a:pPr lvl="3" eaLnBrk="1" hangingPunct="1"/>
            <a:endParaRPr lang="en-US" altLang="en-US" dirty="0" smtClean="0"/>
          </a:p>
          <a:p>
            <a:pPr lvl="3"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9231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375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Auditory Pathways to the Brain</a:t>
            </a:r>
          </a:p>
        </p:txBody>
      </p:sp>
      <p:sp>
        <p:nvSpPr>
          <p:cNvPr id="2375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343400" cy="5181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800" dirty="0" smtClean="0"/>
              <a:t>Impulses from cochlea pass via ________________________ to ________________________ of medulla</a:t>
            </a:r>
          </a:p>
          <a:p>
            <a:pPr eaLnBrk="1" hangingPunct="1"/>
            <a:r>
              <a:rPr lang="en-US" altLang="en-US" sz="2800" dirty="0" smtClean="0"/>
              <a:t>From there, impulses sent  </a:t>
            </a:r>
          </a:p>
          <a:p>
            <a:pPr lvl="1" eaLnBrk="1" hangingPunct="1"/>
            <a:r>
              <a:rPr lang="en-US" altLang="en-US" sz="2400" dirty="0" smtClean="0"/>
              <a:t>To _</a:t>
            </a:r>
          </a:p>
          <a:p>
            <a:pPr lvl="1" eaLnBrk="1" hangingPunct="1"/>
            <a:r>
              <a:rPr lang="en-US" altLang="en-US" sz="2400" dirty="0" smtClean="0"/>
              <a:t>Via lateral </a:t>
            </a:r>
            <a:r>
              <a:rPr lang="en-US" altLang="en-US" sz="2400" dirty="0" err="1" smtClean="0"/>
              <a:t>lemniscus</a:t>
            </a:r>
            <a:r>
              <a:rPr lang="en-US" altLang="en-US" sz="2400" dirty="0" smtClean="0"/>
              <a:t> to Inferior </a:t>
            </a:r>
            <a:r>
              <a:rPr lang="en-US" altLang="en-US" sz="2400" dirty="0" err="1" smtClean="0"/>
              <a:t>colliculus</a:t>
            </a:r>
            <a:r>
              <a:rPr lang="en-US" altLang="en-US" sz="2400" dirty="0" smtClean="0"/>
              <a:t> (auditory reflex center)</a:t>
            </a:r>
          </a:p>
          <a:p>
            <a:pPr eaLnBrk="1" hangingPunct="1"/>
            <a:r>
              <a:rPr lang="en-US" altLang="en-US" sz="2800" dirty="0" smtClean="0"/>
              <a:t>From there, impulses pass to _____________________________________________________, then to primary auditory cortex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Auditory pathways __________________________ so that both cortices receive input from both ears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6043" y="1638896"/>
            <a:ext cx="3647956" cy="35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8217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396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Auditory Processing</a:t>
            </a:r>
          </a:p>
        </p:txBody>
      </p:sp>
      <p:sp>
        <p:nvSpPr>
          <p:cNvPr id="23962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Pitch perceived by impulses from specific hair ______________________________________ along basilar membrane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_____________________________ detected by increased ____________________________________________ that result when hair cells experience larger deflections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Localization of sound depends on relative intensity and relative timing of sound waves reaching both ears </a:t>
            </a:r>
          </a:p>
        </p:txBody>
      </p:sp>
    </p:spTree>
    <p:extLst>
      <p:ext uri="{BB962C8B-B14F-4D97-AF65-F5344CB8AC3E}">
        <p14:creationId xmlns:p14="http://schemas.microsoft.com/office/powerpoint/2010/main" val="8513490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06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 and Orientation</a:t>
            </a:r>
          </a:p>
        </p:txBody>
      </p:sp>
      <p:sp>
        <p:nvSpPr>
          <p:cNvPr id="2406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4864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Equilibrium receptors in _______________________ and vestibule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Vestibular receptors monitor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Semicircular canal receptors monitor _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3600" y="1386754"/>
            <a:ext cx="3200400" cy="4084493"/>
            <a:chOff x="4714509" y="873781"/>
            <a:chExt cx="4429491" cy="489661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509" y="1814513"/>
              <a:ext cx="4429491" cy="32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6477000" y="4419600"/>
              <a:ext cx="152400" cy="838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5867400" y="5128386"/>
              <a:ext cx="1905567" cy="642011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dirty="0" smtClean="0">
                  <a:latin typeface="Arial Black" pitchFamily="34" charset="0"/>
                </a:rPr>
                <a:t>Vestibule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 sz="1800" dirty="0" smtClean="0">
                  <a:latin typeface="Arial" pitchFamily="34" charset="0"/>
                  <a:cs typeface="Arial" pitchFamily="34" charset="0"/>
                </a:rPr>
                <a:t>static</a:t>
              </a:r>
              <a:endParaRPr lang="en-US" alt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6172200" y="873781"/>
              <a:ext cx="2339016" cy="907671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80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 smtClean="0">
                  <a:latin typeface="Arial Black" pitchFamily="34" charset="0"/>
                </a:rPr>
                <a:t>Semicircular canals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 sz="1600" dirty="0" smtClean="0">
                  <a:latin typeface="Arial" pitchFamily="34" charset="0"/>
                  <a:cs typeface="Arial" pitchFamily="34" charset="0"/>
                </a:rPr>
                <a:t>dynamic</a:t>
              </a:r>
              <a:endParaRPr lang="en-US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 flipH="1">
              <a:off x="6705601" y="1781452"/>
              <a:ext cx="636106" cy="5045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8476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16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Maculae</a:t>
            </a:r>
          </a:p>
        </p:txBody>
      </p:sp>
      <p:sp>
        <p:nvSpPr>
          <p:cNvPr id="2416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2578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Sensory receptors for static equilibrium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One in each </a:t>
            </a:r>
            <a:r>
              <a:rPr lang="en-US" altLang="en-US" sz="2800" b="1" dirty="0" smtClean="0"/>
              <a:t>_________________________ </a:t>
            </a:r>
            <a:r>
              <a:rPr lang="en-US" altLang="en-US" sz="2800" dirty="0" smtClean="0"/>
              <a:t> wall and one in each </a:t>
            </a:r>
            <a:r>
              <a:rPr lang="en-US" altLang="en-US" sz="2800" b="1" dirty="0" smtClean="0"/>
              <a:t>utricle</a:t>
            </a:r>
            <a:r>
              <a:rPr lang="en-US" altLang="en-US" sz="2800" dirty="0" smtClean="0"/>
              <a:t> wall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Monitor the position of head in space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necessary for 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Respond to _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not rotation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Contain supporting cells and hair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Stereocilia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kinocilia</a:t>
            </a:r>
            <a:r>
              <a:rPr lang="en-US" altLang="en-US" sz="2800" dirty="0" smtClean="0"/>
              <a:t> are embedded in the </a:t>
            </a:r>
            <a:r>
              <a:rPr lang="en-US" altLang="en-US" sz="2800" dirty="0" err="1" smtClean="0"/>
              <a:t>otolith</a:t>
            </a:r>
            <a:r>
              <a:rPr lang="en-US" altLang="en-US" sz="2800" dirty="0" smtClean="0"/>
              <a:t> membrane studded with ___________________________  (tiny CaCO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stones)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49494" y="1062038"/>
            <a:ext cx="3394506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85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Parasympathetic (</a:t>
            </a:r>
            <a:r>
              <a:rPr lang="en-US" altLang="en-US" b="1" dirty="0" err="1"/>
              <a:t>Craniosacral</a:t>
            </a:r>
            <a:r>
              <a:rPr lang="en-US" altLang="en-US" dirty="0"/>
              <a:t>) Division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____________________________________ </a:t>
            </a:r>
            <a:r>
              <a:rPr lang="en-US" altLang="en-US" dirty="0" smtClean="0"/>
              <a:t>from </a:t>
            </a:r>
            <a:r>
              <a:rPr lang="en-US" altLang="en-US" dirty="0"/>
              <a:t>brain stem and sacrum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Extend </a:t>
            </a:r>
            <a:r>
              <a:rPr lang="en-US" altLang="en-US" dirty="0"/>
              <a:t>from CNS </a:t>
            </a:r>
            <a:r>
              <a:rPr lang="en-US" altLang="en-US" dirty="0" smtClean="0"/>
              <a:t>almost to 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Synapse </a:t>
            </a:r>
            <a:r>
              <a:rPr lang="en-US" altLang="en-US" dirty="0"/>
              <a:t>with postganglionic neurons in </a:t>
            </a:r>
            <a:r>
              <a:rPr lang="en-US" altLang="en-US" b="1" dirty="0" smtClean="0"/>
              <a:t>__________________________________________ </a:t>
            </a:r>
            <a:r>
              <a:rPr lang="en-US" altLang="en-US" dirty="0" smtClean="0"/>
              <a:t>close </a:t>
            </a:r>
            <a:r>
              <a:rPr lang="en-US" altLang="en-US" dirty="0"/>
              <a:t>to/within target organs</a:t>
            </a:r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smtClean="0"/>
              <a:t>_________________________ postganglionic </a:t>
            </a:r>
            <a:r>
              <a:rPr lang="en-US" altLang="en-US" b="1" dirty="0"/>
              <a:t>fibers</a:t>
            </a:r>
            <a:r>
              <a:rPr lang="en-US" altLang="en-US" dirty="0"/>
              <a:t> synapse with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383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37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Maculae</a:t>
            </a:r>
          </a:p>
        </p:txBody>
      </p:sp>
      <p:sp>
        <p:nvSpPr>
          <p:cNvPr id="2437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Maculae in utricle respond to ________________________________  and tilting head side to side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Maculae in </a:t>
            </a:r>
            <a:r>
              <a:rPr lang="en-US" altLang="en-US" dirty="0" err="1" smtClean="0"/>
              <a:t>saccule</a:t>
            </a:r>
            <a:r>
              <a:rPr lang="en-US" altLang="en-US" dirty="0" smtClean="0"/>
              <a:t> respond to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Hair cells synapse with vestibular nerve fibers</a:t>
            </a:r>
          </a:p>
        </p:txBody>
      </p:sp>
    </p:spTree>
    <p:extLst>
      <p:ext uri="{BB962C8B-B14F-4D97-AF65-F5344CB8AC3E}">
        <p14:creationId xmlns:p14="http://schemas.microsoft.com/office/powerpoint/2010/main" val="14549564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47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Activating Maculae Receptors</a:t>
            </a:r>
          </a:p>
        </p:txBody>
      </p:sp>
      <p:sp>
        <p:nvSpPr>
          <p:cNvPr id="24474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Hair cells release neurotransmitter continuously</a:t>
            </a:r>
          </a:p>
          <a:p>
            <a:pPr lvl="1" eaLnBrk="1" hangingPunct="1"/>
            <a:r>
              <a:rPr lang="en-US" altLang="en-US" dirty="0" smtClean="0"/>
              <a:t>__________________________________ modifies amount they release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Bending of hairs _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Increases amount of neurotransmitter release</a:t>
            </a:r>
          </a:p>
          <a:p>
            <a:pPr lvl="1" eaLnBrk="1" hangingPunct="1"/>
            <a:r>
              <a:rPr lang="en-US" altLang="en-US" dirty="0" smtClean="0"/>
              <a:t>More impulses travel up vestibular nerve to brain</a:t>
            </a:r>
          </a:p>
        </p:txBody>
      </p:sp>
    </p:spTree>
    <p:extLst>
      <p:ext uri="{BB962C8B-B14F-4D97-AF65-F5344CB8AC3E}">
        <p14:creationId xmlns:p14="http://schemas.microsoft.com/office/powerpoint/2010/main" val="3351410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576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Activating Maculae Receptors</a:t>
            </a:r>
          </a:p>
        </p:txBody>
      </p:sp>
      <p:sp>
        <p:nvSpPr>
          <p:cNvPr id="24576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667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Bending ___________________________ </a:t>
            </a:r>
            <a:r>
              <a:rPr lang="en-US" altLang="en-US" dirty="0" err="1" smtClean="0"/>
              <a:t>kinocilium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____________________________________receptors</a:t>
            </a:r>
          </a:p>
          <a:p>
            <a:pPr lvl="1" eaLnBrk="1" hangingPunct="1"/>
            <a:r>
              <a:rPr lang="en-US" altLang="en-US" dirty="0" smtClean="0"/>
              <a:t>Less neurotransmitter released</a:t>
            </a:r>
          </a:p>
          <a:p>
            <a:pPr lvl="1" eaLnBrk="1" hangingPunct="1"/>
            <a:r>
              <a:rPr lang="en-US" altLang="en-US" dirty="0" smtClean="0"/>
              <a:t>Reduces rate of impulse generation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Thus brain informed of changing position of head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8" y="4238625"/>
            <a:ext cx="85439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8362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781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err="1" smtClean="0"/>
              <a:t>Crista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Ampullares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Crista</a:t>
            </a:r>
            <a:r>
              <a:rPr lang="en-US" altLang="en-US" dirty="0" smtClean="0"/>
              <a:t>)</a:t>
            </a:r>
          </a:p>
        </p:txBody>
      </p:sp>
      <p:sp>
        <p:nvSpPr>
          <p:cNvPr id="2478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Sensory receptor for _</a:t>
            </a:r>
          </a:p>
          <a:p>
            <a:pPr lvl="1" eaLnBrk="1" hangingPunct="1"/>
            <a:r>
              <a:rPr lang="en-US" altLang="en-US" dirty="0" smtClean="0"/>
              <a:t>One in </a:t>
            </a:r>
            <a:r>
              <a:rPr lang="en-US" altLang="en-US" dirty="0" err="1" smtClean="0"/>
              <a:t>ampulla</a:t>
            </a:r>
            <a:r>
              <a:rPr lang="en-US" altLang="en-US" dirty="0" smtClean="0"/>
              <a:t> of each _</a:t>
            </a:r>
          </a:p>
          <a:p>
            <a:pPr lvl="1" eaLnBrk="1" hangingPunct="1"/>
            <a:r>
              <a:rPr lang="en-US" altLang="en-US" dirty="0" smtClean="0"/>
              <a:t>Major stimuli are rotational movements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</a:t>
            </a:r>
            <a:r>
              <a:rPr lang="en-US" altLang="en-US" dirty="0" err="1" smtClean="0"/>
              <a:t>crista</a:t>
            </a:r>
            <a:r>
              <a:rPr lang="en-US" altLang="en-US" dirty="0" smtClean="0"/>
              <a:t> has supporting cells and hair cells that extend into gel-like mass called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Dendrites of vestibular nerve fibers encircle base of hair cells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2181" y="0"/>
            <a:ext cx="3841819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7583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4985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Activating Crista Ampullaris Receptors</a:t>
            </a:r>
          </a:p>
        </p:txBody>
      </p:sp>
      <p:sp>
        <p:nvSpPr>
          <p:cNvPr id="2498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172200" cy="51816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Cristae</a:t>
            </a:r>
            <a:r>
              <a:rPr lang="en-US" altLang="en-US" dirty="0" smtClean="0"/>
              <a:t> respond to ___________________________ of rotational movements of the head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Bending of hairs in </a:t>
            </a:r>
            <a:r>
              <a:rPr lang="en-US" altLang="en-US" dirty="0" err="1" smtClean="0"/>
              <a:t>cristae</a:t>
            </a:r>
            <a:r>
              <a:rPr lang="en-US" altLang="en-US" dirty="0" smtClean="0"/>
              <a:t> causes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rapid impulses reach brain at faster rate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3903" y="1371600"/>
            <a:ext cx="241009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7397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08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Activating Crista Ampullaris Receptors</a:t>
            </a:r>
          </a:p>
        </p:txBody>
      </p:sp>
      <p:sp>
        <p:nvSpPr>
          <p:cNvPr id="2508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960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Bending of hairs in the __________________________ causes</a:t>
            </a:r>
          </a:p>
          <a:p>
            <a:pPr lvl="1" eaLnBrk="1" hangingPunct="1"/>
            <a:r>
              <a:rPr lang="en-US" altLang="en-US" dirty="0" err="1" smtClean="0"/>
              <a:t>Hyperpolarizations</a:t>
            </a:r>
            <a:r>
              <a:rPr lang="en-US" altLang="en-US" dirty="0" smtClean="0"/>
              <a:t>, and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Thus brain informed of rotational movements of head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8710" y="1371600"/>
            <a:ext cx="21752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7102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29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Vestibular Nystagmus</a:t>
            </a:r>
          </a:p>
        </p:txBody>
      </p:sp>
      <p:sp>
        <p:nvSpPr>
          <p:cNvPr id="2529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016875" cy="51069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Strange __________________________ during and immediately after rotation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Often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 rotation ___________________ eyes drift in direction </a:t>
            </a:r>
            <a:r>
              <a:rPr lang="en-US" altLang="en-US" i="1" dirty="0" smtClean="0"/>
              <a:t>__________________________________</a:t>
            </a:r>
            <a:r>
              <a:rPr lang="en-US" altLang="en-US" dirty="0" smtClean="0"/>
              <a:t>, then CNS compensation causes rapid jump </a:t>
            </a:r>
            <a:r>
              <a:rPr lang="en-US" altLang="en-US" i="1" dirty="0" smtClean="0"/>
              <a:t>________________________ </a:t>
            </a:r>
            <a:r>
              <a:rPr lang="en-US" altLang="en-US" dirty="0" smtClean="0"/>
              <a:t>direction of rotation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 rotation ___________________________ eyes continue in direction of spin then jerk rapidly in opposite direction</a:t>
            </a:r>
          </a:p>
        </p:txBody>
      </p:sp>
    </p:spTree>
    <p:extLst>
      <p:ext uri="{BB962C8B-B14F-4D97-AF65-F5344CB8AC3E}">
        <p14:creationId xmlns:p14="http://schemas.microsoft.com/office/powerpoint/2010/main" val="32684110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39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 Pathway to the Brain</a:t>
            </a:r>
          </a:p>
        </p:txBody>
      </p:sp>
      <p:sp>
        <p:nvSpPr>
          <p:cNvPr id="2539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Equilibrium information goes to _</a:t>
            </a:r>
          </a:p>
          <a:p>
            <a:pPr lvl="1" eaLnBrk="1" hangingPunct="1"/>
            <a:r>
              <a:rPr lang="en-US" altLang="en-US" sz="2400" dirty="0" smtClean="0"/>
              <a:t>Allows fast, reflexive responses to imbalance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Impulses travel to vestibular nuclei in brain stem or cerebellum, both of which receive other input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Three modes of input for balance and orientation:</a:t>
            </a:r>
          </a:p>
          <a:p>
            <a:pPr lvl="1" eaLnBrk="1" hangingPunct="1"/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Somatic receptors</a:t>
            </a:r>
          </a:p>
        </p:txBody>
      </p:sp>
    </p:spTree>
    <p:extLst>
      <p:ext uri="{BB962C8B-B14F-4D97-AF65-F5344CB8AC3E}">
        <p14:creationId xmlns:p14="http://schemas.microsoft.com/office/powerpoint/2010/main" val="20248353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60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Motion Sickness</a:t>
            </a:r>
          </a:p>
        </p:txBody>
      </p:sp>
      <p:sp>
        <p:nvSpPr>
          <p:cNvPr id="25600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Sensory input mismatches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Visual input differs from equilibrium 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Conflicting information causes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Warning signs are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Pallor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profuse sweating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Treatment with </a:t>
            </a:r>
            <a:r>
              <a:rPr lang="en-US" altLang="en-US" dirty="0" err="1" smtClean="0"/>
              <a:t>antimotion</a:t>
            </a:r>
            <a:r>
              <a:rPr lang="en-US" altLang="en-US" dirty="0" smtClean="0"/>
              <a:t> drugs that depress vestibular input</a:t>
            </a:r>
          </a:p>
        </p:txBody>
      </p:sp>
    </p:spTree>
    <p:extLst>
      <p:ext uri="{BB962C8B-B14F-4D97-AF65-F5344CB8AC3E}">
        <p14:creationId xmlns:p14="http://schemas.microsoft.com/office/powerpoint/2010/main" val="25674200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702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Homeostatic Imbalances of Hearing</a:t>
            </a:r>
          </a:p>
        </p:txBody>
      </p:sp>
      <p:sp>
        <p:nvSpPr>
          <p:cNvPr id="2570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Blocked sound conduction to fluids of internal ear</a:t>
            </a:r>
          </a:p>
          <a:p>
            <a:pPr lvl="2" eaLnBrk="1" hangingPunct="1"/>
            <a:r>
              <a:rPr lang="en-US" altLang="en-US" dirty="0" smtClean="0"/>
              <a:t>______________________________________, perforated eardrum, ____________________________________, </a:t>
            </a:r>
            <a:r>
              <a:rPr lang="en-US" altLang="en-US" dirty="0" err="1" smtClean="0"/>
              <a:t>otosclerosis</a:t>
            </a:r>
            <a:r>
              <a:rPr lang="en-US" altLang="en-US" dirty="0" smtClean="0"/>
              <a:t> of the </a:t>
            </a:r>
            <a:r>
              <a:rPr lang="en-US" altLang="en-US" dirty="0" err="1" smtClean="0"/>
              <a:t>ossicles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_______________________________ deafness</a:t>
            </a:r>
          </a:p>
          <a:p>
            <a:pPr lvl="1" eaLnBrk="1" hangingPunct="1"/>
            <a:r>
              <a:rPr lang="en-US" altLang="en-US" dirty="0" smtClean="0"/>
              <a:t>Damage to neural structures at any point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Typically from gradual hair cell loss</a:t>
            </a:r>
          </a:p>
        </p:txBody>
      </p:sp>
    </p:spTree>
    <p:extLst>
      <p:ext uri="{BB962C8B-B14F-4D97-AF65-F5344CB8AC3E}">
        <p14:creationId xmlns:p14="http://schemas.microsoft.com/office/powerpoint/2010/main" val="162282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Cranial Part of Parasympathetic Division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Cell bodies in </a:t>
            </a:r>
            <a:r>
              <a:rPr lang="en-US" altLang="en-US" sz="2800" dirty="0" smtClean="0"/>
              <a:t>_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Preganglionic </a:t>
            </a:r>
            <a:r>
              <a:rPr lang="en-US" altLang="en-US" sz="2800" dirty="0"/>
              <a:t>fibers in 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lvl="1"/>
            <a:r>
              <a:rPr lang="en-US" altLang="en-US" sz="2400" dirty="0" err="1"/>
              <a:t>Oculomotor</a:t>
            </a:r>
            <a:r>
              <a:rPr lang="en-US" altLang="en-US" sz="2400" dirty="0"/>
              <a:t> nerves </a:t>
            </a:r>
          </a:p>
          <a:p>
            <a:pPr lvl="2"/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1"/>
            <a:r>
              <a:rPr lang="en-US" altLang="en-US" sz="2400" dirty="0" smtClean="0"/>
              <a:t> </a:t>
            </a:r>
          </a:p>
          <a:p>
            <a:pPr lvl="2"/>
            <a:r>
              <a:rPr lang="en-US" altLang="en-US" sz="2000" dirty="0" smtClean="0"/>
              <a:t>stimulate </a:t>
            </a:r>
            <a:r>
              <a:rPr lang="en-US" altLang="en-US" sz="2000" dirty="0"/>
              <a:t>large glands in head</a:t>
            </a:r>
          </a:p>
          <a:p>
            <a:pPr lvl="1"/>
            <a:r>
              <a:rPr lang="en-US" altLang="en-US" sz="2400" dirty="0"/>
              <a:t>Glossopharyngeal nerves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_________________________________________ salivary </a:t>
            </a:r>
            <a:r>
              <a:rPr lang="en-US" altLang="en-US" sz="2000" dirty="0"/>
              <a:t>glands</a:t>
            </a:r>
          </a:p>
          <a:p>
            <a:pPr lvl="1"/>
            <a:r>
              <a:rPr lang="en-US" altLang="en-US" sz="2400" dirty="0" err="1"/>
              <a:t>Vagus</a:t>
            </a:r>
            <a:r>
              <a:rPr lang="en-US" altLang="en-US" sz="2400" dirty="0"/>
              <a:t> nerves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neck </a:t>
            </a:r>
            <a:r>
              <a:rPr lang="en-US" altLang="en-US" sz="2000" dirty="0"/>
              <a:t>and nerve plexuses for </a:t>
            </a:r>
            <a:r>
              <a:rPr lang="en-US" altLang="en-US" sz="2000" dirty="0" smtClean="0"/>
              <a:t>most _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49918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80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Treating Deafness</a:t>
            </a:r>
          </a:p>
        </p:txBody>
      </p:sp>
      <p:sp>
        <p:nvSpPr>
          <p:cNvPr id="25805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Research trying to prod ____________________________________  into hair cells to treat </a:t>
            </a:r>
            <a:r>
              <a:rPr lang="en-US" altLang="en-US" dirty="0" err="1" smtClean="0"/>
              <a:t>sensorineural</a:t>
            </a:r>
            <a:r>
              <a:rPr lang="en-US" altLang="en-US" dirty="0" smtClean="0"/>
              <a:t> deafness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Cochlear implants for congenital or age/noise cochlear damage</a:t>
            </a:r>
          </a:p>
          <a:p>
            <a:pPr lvl="1" eaLnBrk="1" hangingPunct="1"/>
            <a:r>
              <a:rPr lang="en-US" altLang="en-US" dirty="0" smtClean="0"/>
              <a:t>Convert sound _</a:t>
            </a:r>
          </a:p>
          <a:p>
            <a:pPr lvl="1" eaLnBrk="1" hangingPunct="1"/>
            <a:r>
              <a:rPr lang="en-US" altLang="en-US" dirty="0" smtClean="0"/>
              <a:t>Inserted into drilled recess in temporal bone</a:t>
            </a:r>
          </a:p>
        </p:txBody>
      </p:sp>
    </p:spTree>
    <p:extLst>
      <p:ext uri="{BB962C8B-B14F-4D97-AF65-F5344CB8AC3E}">
        <p14:creationId xmlns:p14="http://schemas.microsoft.com/office/powerpoint/2010/main" val="41560965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2590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Homeostatic Imbalances of Hearing </a:t>
            </a:r>
          </a:p>
        </p:txBody>
      </p:sp>
      <p:sp>
        <p:nvSpPr>
          <p:cNvPr id="2590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Ringing or clicking sound in ears in _</a:t>
            </a:r>
          </a:p>
          <a:p>
            <a:pPr lvl="1" eaLnBrk="1" hangingPunct="1"/>
            <a:r>
              <a:rPr lang="en-US" altLang="en-US" dirty="0" smtClean="0"/>
              <a:t>Due to 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inflammation of middle or internal ears</a:t>
            </a:r>
          </a:p>
          <a:p>
            <a:pPr lvl="2"/>
            <a:r>
              <a:rPr lang="en-US" altLang="en-US" dirty="0" smtClean="0"/>
              <a:t>side effects of _</a:t>
            </a:r>
          </a:p>
          <a:p>
            <a:pPr eaLnBrk="1" hangingPunct="1"/>
            <a:r>
              <a:rPr lang="en-US" altLang="en-US" dirty="0" err="1" smtClean="0"/>
              <a:t>Ménière's</a:t>
            </a:r>
            <a:r>
              <a:rPr lang="en-US" altLang="en-US" dirty="0" smtClean="0"/>
              <a:t> syndrome</a:t>
            </a:r>
          </a:p>
          <a:p>
            <a:pPr lvl="1"/>
            <a:r>
              <a:rPr lang="en-US" altLang="en-US" dirty="0" smtClean="0"/>
              <a:t>labyrinth disorder that affects _________________________ and _</a:t>
            </a:r>
          </a:p>
          <a:p>
            <a:pPr lvl="1" eaLnBrk="1" hangingPunct="1"/>
            <a:r>
              <a:rPr lang="en-US" altLang="en-US" smtClean="0"/>
              <a:t>Causes ___________________________, </a:t>
            </a:r>
            <a:r>
              <a:rPr lang="en-US" altLang="en-US" dirty="0" smtClean="0"/>
              <a:t>nausea, and vomiting</a:t>
            </a:r>
          </a:p>
        </p:txBody>
      </p:sp>
    </p:spTree>
    <p:extLst>
      <p:ext uri="{BB962C8B-B14F-4D97-AF65-F5344CB8AC3E}">
        <p14:creationId xmlns:p14="http://schemas.microsoft.com/office/powerpoint/2010/main" val="31392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Sacral</a:t>
            </a:r>
            <a:r>
              <a:rPr lang="en-US" altLang="en-US" dirty="0"/>
              <a:t> Part of Parasympathetic Division</a:t>
            </a:r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Serves </a:t>
            </a:r>
            <a:r>
              <a:rPr lang="en-US" altLang="en-US" sz="2800" dirty="0" smtClean="0"/>
              <a:t>________________________________ and </a:t>
            </a:r>
            <a:r>
              <a:rPr lang="en-US" altLang="en-US" sz="2800" dirty="0"/>
              <a:t>distal half of large intestine</a:t>
            </a:r>
          </a:p>
          <a:p>
            <a:r>
              <a:rPr lang="en-US" altLang="en-US" sz="2800" dirty="0"/>
              <a:t>From neurons in lateral gray matter of S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-S</a:t>
            </a:r>
            <a:r>
              <a:rPr lang="en-US" altLang="en-US" sz="2800" baseline="-25000" dirty="0"/>
              <a:t>4</a:t>
            </a:r>
            <a:endParaRPr lang="en-US" altLang="en-US" sz="2800" dirty="0"/>
          </a:p>
          <a:p>
            <a:r>
              <a:rPr lang="en-US" altLang="en-US" sz="2800" dirty="0"/>
              <a:t>Axons travel in </a:t>
            </a:r>
            <a:r>
              <a:rPr lang="en-US" altLang="en-US" sz="2800" dirty="0" smtClean="0"/>
              <a:t>_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Synapse </a:t>
            </a:r>
            <a:r>
              <a:rPr lang="en-US" altLang="en-US" sz="2800" dirty="0"/>
              <a:t>with </a:t>
            </a:r>
          </a:p>
          <a:p>
            <a:pPr lvl="1"/>
            <a:r>
              <a:rPr lang="en-US" altLang="en-US" sz="2400" dirty="0" smtClean="0"/>
              <a:t>__________________________________ in </a:t>
            </a:r>
            <a:r>
              <a:rPr lang="en-US" altLang="en-US" sz="2400" dirty="0"/>
              <a:t>pelvic floor</a:t>
            </a:r>
          </a:p>
          <a:p>
            <a:pPr lvl="1"/>
            <a:r>
              <a:rPr lang="en-US" altLang="en-US" sz="2400" dirty="0"/>
              <a:t>Intramural ganglia in walls of distal half of large intestine, urinary bladder, ureters, and reproductive organs</a:t>
            </a:r>
          </a:p>
        </p:txBody>
      </p:sp>
    </p:spTree>
    <p:extLst>
      <p:ext uri="{BB962C8B-B14F-4D97-AF65-F5344CB8AC3E}">
        <p14:creationId xmlns:p14="http://schemas.microsoft.com/office/powerpoint/2010/main" val="85801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Sympathetic (</a:t>
            </a:r>
            <a:r>
              <a:rPr lang="en-US" altLang="en-US" b="1" dirty="0"/>
              <a:t>Thoracolumbar</a:t>
            </a:r>
            <a:r>
              <a:rPr lang="en-US" altLang="en-US" dirty="0"/>
              <a:t>) Division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Preganglionic neurons are in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Form ___________________________________ of </a:t>
            </a:r>
            <a:r>
              <a:rPr lang="en-US" altLang="en-US" dirty="0"/>
              <a:t>spinal cord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_____________________________ fibers </a:t>
            </a:r>
            <a:r>
              <a:rPr lang="en-US" altLang="en-US" dirty="0"/>
              <a:t>pass through </a:t>
            </a:r>
            <a:r>
              <a:rPr lang="en-US" altLang="en-US" b="1" dirty="0" smtClean="0"/>
              <a:t>_______________________  </a:t>
            </a:r>
            <a:r>
              <a:rPr lang="en-US" altLang="en-US" b="1" dirty="0"/>
              <a:t>rami </a:t>
            </a:r>
            <a:r>
              <a:rPr lang="en-US" altLang="en-US" b="1" dirty="0" err="1"/>
              <a:t>communicantes</a:t>
            </a:r>
            <a:r>
              <a:rPr lang="en-US" altLang="en-US" dirty="0"/>
              <a:t> and enter </a:t>
            </a:r>
            <a:r>
              <a:rPr lang="en-US" altLang="en-US" b="1" dirty="0"/>
              <a:t>sympathetic trunk (chain or paravertebral) ganglia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88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Sympathetic Trunks and Pathways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____________________________________ vary </a:t>
            </a:r>
            <a:r>
              <a:rPr lang="en-US" altLang="en-US" dirty="0"/>
              <a:t>in size, position, and number</a:t>
            </a:r>
          </a:p>
          <a:p>
            <a:r>
              <a:rPr lang="en-US" altLang="en-US" dirty="0"/>
              <a:t>There are 23 paravertebral ganglia in the sympathetic trunk (chain)</a:t>
            </a:r>
          </a:p>
          <a:p>
            <a:pPr lvl="1"/>
            <a:r>
              <a:rPr lang="en-US" altLang="en-US" dirty="0"/>
              <a:t> 3 cervical</a:t>
            </a:r>
          </a:p>
          <a:p>
            <a:pPr lvl="1"/>
            <a:r>
              <a:rPr lang="en-US" altLang="en-US" dirty="0"/>
              <a:t> 11 thoracic</a:t>
            </a:r>
          </a:p>
          <a:p>
            <a:pPr lvl="1"/>
            <a:r>
              <a:rPr lang="en-US" altLang="en-US" dirty="0"/>
              <a:t> 4 lumbar</a:t>
            </a:r>
          </a:p>
          <a:p>
            <a:pPr lvl="1"/>
            <a:r>
              <a:rPr lang="en-US" altLang="en-US" dirty="0"/>
              <a:t> 4 sacral</a:t>
            </a:r>
          </a:p>
          <a:p>
            <a:pPr lvl="1"/>
            <a:r>
              <a:rPr lang="en-US" altLang="en-US" dirty="0"/>
              <a:t> 1 coccygeal </a:t>
            </a:r>
          </a:p>
        </p:txBody>
      </p:sp>
    </p:spTree>
    <p:extLst>
      <p:ext uri="{BB962C8B-B14F-4D97-AF65-F5344CB8AC3E}">
        <p14:creationId xmlns:p14="http://schemas.microsoft.com/office/powerpoint/2010/main" val="377211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Sympathetic Trunks and Pathways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2135187"/>
          </a:xfrm>
        </p:spPr>
        <p:txBody>
          <a:bodyPr/>
          <a:lstStyle/>
          <a:p>
            <a:r>
              <a:rPr lang="en-US" altLang="en-US" dirty="0"/>
              <a:t>Upon entering sympathetic trunk ganglion short preganglionic fiber may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/>
              <a:t>Synapse with ganglionic neuron in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024247"/>
            <a:ext cx="5715000" cy="383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Sympathetic Trunks and Pathways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2135187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Upon entering sympathetic trunk ganglion short preganglionic fiber may</a:t>
            </a:r>
          </a:p>
          <a:p>
            <a:pPr marL="457200" lvl="1" indent="0">
              <a:buNone/>
            </a:pPr>
            <a:r>
              <a:rPr lang="en-US" altLang="en-US" dirty="0" smtClean="0"/>
              <a:t>2.  __________________________________ sympathetic </a:t>
            </a:r>
            <a:r>
              <a:rPr lang="en-US" altLang="en-US" dirty="0"/>
              <a:t>trunk to synapse in another trunk </a:t>
            </a:r>
            <a:r>
              <a:rPr lang="en-US" altLang="en-US" dirty="0" smtClean="0"/>
              <a:t>ganglion</a:t>
            </a:r>
            <a:endParaRPr lang="en-US" alt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8390"/>
            <a:ext cx="5943600" cy="37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1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Sympathetic Trunks and Pathways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Upon entering sympathetic trunk ganglion short preganglionic fiber may</a:t>
            </a:r>
          </a:p>
          <a:p>
            <a:pPr marL="457200" lvl="1" indent="0">
              <a:buNone/>
            </a:pPr>
            <a:r>
              <a:rPr lang="en-US" altLang="en-US" dirty="0" smtClean="0"/>
              <a:t>3.  Pass </a:t>
            </a:r>
            <a:r>
              <a:rPr lang="en-US" altLang="en-US" dirty="0"/>
              <a:t>through trunk ganglion and </a:t>
            </a:r>
            <a:r>
              <a:rPr lang="en-US" altLang="en-US" dirty="0" smtClean="0"/>
              <a:t>_______________________________________ (</a:t>
            </a:r>
            <a:r>
              <a:rPr lang="en-US" altLang="en-US" dirty="0"/>
              <a:t>only in abdomen and pelvis)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200525"/>
            <a:ext cx="63627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1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Somatic Versus Autonomic Nervous Systems 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Both have motor fibers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Differ </a:t>
            </a:r>
            <a:r>
              <a:rPr lang="en-US" altLang="en-US" dirty="0"/>
              <a:t>in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Efferent </a:t>
            </a:r>
            <a:r>
              <a:rPr lang="en-US" altLang="en-US" dirty="0" smtClean="0"/>
              <a:t>_____________________________ and </a:t>
            </a:r>
            <a:r>
              <a:rPr lang="en-US" altLang="en-US" dirty="0"/>
              <a:t>ganglia</a:t>
            </a:r>
          </a:p>
          <a:p>
            <a:pPr lvl="1"/>
            <a:r>
              <a:rPr lang="en-US" altLang="en-US" dirty="0" smtClean="0"/>
              <a:t>________________________________________ to </a:t>
            </a:r>
            <a:r>
              <a:rPr lang="en-US" altLang="en-US" dirty="0"/>
              <a:t>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142399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Visceral Reflexes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Visceral reflex arcs</a:t>
            </a:r>
            <a:r>
              <a:rPr lang="en-US" altLang="en-US" dirty="0"/>
              <a:t> have </a:t>
            </a:r>
            <a:r>
              <a:rPr lang="en-US" altLang="en-US" dirty="0" smtClean="0"/>
              <a:t>____________________________ as </a:t>
            </a:r>
            <a:r>
              <a:rPr lang="en-US" altLang="en-US" dirty="0"/>
              <a:t>somatic reflex arcs</a:t>
            </a:r>
          </a:p>
          <a:p>
            <a:pPr lvl="1"/>
            <a:r>
              <a:rPr lang="en-US" altLang="en-US" dirty="0"/>
              <a:t>But visceral reflex arc has </a:t>
            </a:r>
            <a:r>
              <a:rPr lang="en-US" altLang="en-US" i="1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Visceral </a:t>
            </a:r>
            <a:r>
              <a:rPr lang="en-US" altLang="en-US" dirty="0"/>
              <a:t>pain afferents travel along same pathways as somatic pain fibers, contributing to phenomenon of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1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Neurotransmitters 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_________________________________ </a:t>
            </a:r>
            <a:r>
              <a:rPr lang="en-US" altLang="en-US" dirty="0" smtClean="0"/>
              <a:t>release </a:t>
            </a:r>
            <a:r>
              <a:rPr lang="en-US" altLang="en-US" dirty="0"/>
              <a:t>neurotransmitter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All ANS preganglionic axons</a:t>
            </a:r>
          </a:p>
          <a:p>
            <a:pPr lvl="1"/>
            <a:r>
              <a:rPr lang="en-US" altLang="en-US" dirty="0"/>
              <a:t>All parasympathetic postganglionic axons at effector synapse</a:t>
            </a:r>
          </a:p>
          <a:p>
            <a:r>
              <a:rPr lang="en-US" altLang="en-US" b="1" dirty="0" smtClean="0"/>
              <a:t>__________________________________ fibers</a:t>
            </a:r>
            <a:r>
              <a:rPr lang="en-US" altLang="en-US" dirty="0" smtClean="0"/>
              <a:t> </a:t>
            </a:r>
            <a:r>
              <a:rPr lang="en-US" altLang="en-US" dirty="0"/>
              <a:t>release neurotransmitter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Most </a:t>
            </a:r>
            <a:r>
              <a:rPr lang="en-US" altLang="en-US" dirty="0" smtClean="0"/>
              <a:t>___________________________________________ axons</a:t>
            </a:r>
            <a:endParaRPr lang="en-US" altLang="en-US" dirty="0"/>
          </a:p>
          <a:p>
            <a:pPr lvl="1"/>
            <a:r>
              <a:rPr lang="en-US" altLang="en-US" dirty="0"/>
              <a:t>Exception: sympathetic postganglionic fibers secrete </a:t>
            </a:r>
            <a:r>
              <a:rPr lang="en-US" altLang="en-US" dirty="0" err="1"/>
              <a:t>ACh</a:t>
            </a:r>
            <a:r>
              <a:rPr lang="en-US" altLang="en-US" dirty="0"/>
              <a:t> at </a:t>
            </a:r>
            <a:r>
              <a:rPr lang="en-US" altLang="en-US" dirty="0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20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Receptors for Neurotransmitters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Cholinergic </a:t>
            </a:r>
            <a:r>
              <a:rPr lang="en-US" altLang="en-US" dirty="0" smtClean="0"/>
              <a:t>________________________ for </a:t>
            </a:r>
            <a:r>
              <a:rPr lang="en-US" altLang="en-US" dirty="0" err="1"/>
              <a:t>ACh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_____________________________________ receptors </a:t>
            </a:r>
            <a:r>
              <a:rPr lang="en-US" altLang="en-US" dirty="0"/>
              <a:t>for NE </a:t>
            </a:r>
          </a:p>
        </p:txBody>
      </p:sp>
    </p:spTree>
    <p:extLst>
      <p:ext uri="{BB962C8B-B14F-4D97-AF65-F5344CB8AC3E}">
        <p14:creationId xmlns:p14="http://schemas.microsoft.com/office/powerpoint/2010/main" val="142928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Cholinergic Receptors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Two types of </a:t>
            </a:r>
            <a:r>
              <a:rPr lang="en-US" altLang="en-US" dirty="0" smtClean="0"/>
              <a:t>_________________________ bind </a:t>
            </a:r>
            <a:r>
              <a:rPr lang="en-US" altLang="en-US" dirty="0" err="1"/>
              <a:t>ACh</a:t>
            </a:r>
            <a:endParaRPr lang="en-US" altLang="en-US" dirty="0"/>
          </a:p>
          <a:p>
            <a:pPr marL="863600" lvl="1" indent="-406400">
              <a:buFont typeface="Arial" charset="0"/>
              <a:buAutoNum type="arabicPeriod"/>
            </a:pPr>
            <a:r>
              <a:rPr lang="en-US" altLang="en-US" b="1" dirty="0" smtClean="0"/>
              <a:t> </a:t>
            </a:r>
            <a:endParaRPr lang="en-US" altLang="en-US" b="1" dirty="0"/>
          </a:p>
          <a:p>
            <a:pPr marL="863600" lvl="1" indent="-406400">
              <a:buFont typeface="Arial" charset="0"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Named </a:t>
            </a:r>
            <a:r>
              <a:rPr lang="en-US" altLang="en-US" dirty="0"/>
              <a:t>after drugs that bind to them and mimic </a:t>
            </a:r>
            <a:r>
              <a:rPr lang="en-US" altLang="en-US" dirty="0" err="1"/>
              <a:t>ACh</a:t>
            </a:r>
            <a:r>
              <a:rPr lang="en-US" alt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330525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Nicotinic Receptors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Found on</a:t>
            </a:r>
          </a:p>
          <a:p>
            <a:pPr lvl="1"/>
            <a:r>
              <a:rPr lang="en-US" altLang="en-US" dirty="0"/>
              <a:t>Sarcolemma of skeletal muscle cells</a:t>
            </a:r>
            <a:br>
              <a:rPr lang="en-US" altLang="en-US" dirty="0"/>
            </a:br>
            <a:r>
              <a:rPr lang="en-US" altLang="en-US" dirty="0"/>
              <a:t>(Chapter 9) at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 smtClean="0"/>
              <a:t>__________ ________________________ neurons </a:t>
            </a:r>
            <a:r>
              <a:rPr lang="en-US" altLang="en-US" dirty="0"/>
              <a:t>(sympathetic and parasympathetic) </a:t>
            </a:r>
          </a:p>
          <a:p>
            <a:pPr lvl="1"/>
            <a:r>
              <a:rPr lang="en-US" altLang="en-US" dirty="0"/>
              <a:t>Hormone-producing cells of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Effect </a:t>
            </a:r>
            <a:r>
              <a:rPr lang="en-US" altLang="en-US" dirty="0"/>
              <a:t>of </a:t>
            </a:r>
            <a:r>
              <a:rPr lang="en-US" altLang="en-US" dirty="0" err="1"/>
              <a:t>ACh</a:t>
            </a:r>
            <a:r>
              <a:rPr lang="en-US" altLang="en-US" dirty="0"/>
              <a:t> at nicotinic receptors is </a:t>
            </a:r>
            <a:r>
              <a:rPr lang="en-US" altLang="en-US" dirty="0" smtClean="0"/>
              <a:t>_ </a:t>
            </a:r>
            <a:endParaRPr lang="en-US" altLang="en-US" dirty="0"/>
          </a:p>
          <a:p>
            <a:pPr lvl="1"/>
            <a:r>
              <a:rPr lang="en-US" altLang="en-US" dirty="0"/>
              <a:t>Opens ion channels, depolarizing postsynaptic cell</a:t>
            </a:r>
          </a:p>
        </p:txBody>
      </p:sp>
    </p:spTree>
    <p:extLst>
      <p:ext uri="{BB962C8B-B14F-4D97-AF65-F5344CB8AC3E}">
        <p14:creationId xmlns:p14="http://schemas.microsoft.com/office/powerpoint/2010/main" val="207158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Muscarinic Receptors</a:t>
            </a:r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Found on</a:t>
            </a:r>
          </a:p>
          <a:p>
            <a:pPr lvl="1"/>
            <a:r>
              <a:rPr lang="en-US" altLang="en-US" dirty="0"/>
              <a:t>All </a:t>
            </a:r>
            <a:r>
              <a:rPr lang="en-US" altLang="en-US" dirty="0" smtClean="0"/>
              <a:t>_______________________________ cells </a:t>
            </a:r>
            <a:r>
              <a:rPr lang="en-US" altLang="en-US" dirty="0"/>
              <a:t>stimulated by </a:t>
            </a:r>
            <a:r>
              <a:rPr lang="en-US" altLang="en-US" dirty="0" smtClean="0"/>
              <a:t>________________________________________ fibers</a:t>
            </a:r>
            <a:endParaRPr lang="en-US" altLang="en-US" dirty="0"/>
          </a:p>
          <a:p>
            <a:r>
              <a:rPr lang="en-US" altLang="en-US" dirty="0"/>
              <a:t>Effect of </a:t>
            </a:r>
            <a:r>
              <a:rPr lang="en-US" altLang="en-US" dirty="0" err="1"/>
              <a:t>ACh</a:t>
            </a:r>
            <a:r>
              <a:rPr lang="en-US" altLang="en-US" dirty="0"/>
              <a:t> at muscarinic receptors</a:t>
            </a:r>
          </a:p>
          <a:p>
            <a:pPr lvl="1"/>
            <a:r>
              <a:rPr lang="en-US" altLang="en-US" dirty="0"/>
              <a:t>Can be </a:t>
            </a:r>
            <a:r>
              <a:rPr lang="en-US" altLang="en-US" dirty="0" smtClean="0"/>
              <a:t>________________ inhibitory </a:t>
            </a:r>
            <a:r>
              <a:rPr lang="en-US" altLang="en-US" dirty="0"/>
              <a:t>or excitatory</a:t>
            </a:r>
          </a:p>
          <a:p>
            <a:pPr lvl="1"/>
            <a:r>
              <a:rPr lang="en-US" altLang="en-US" dirty="0"/>
              <a:t>Depends on </a:t>
            </a:r>
            <a:r>
              <a:rPr lang="en-US" altLang="en-US" dirty="0" smtClean="0"/>
              <a:t>_____________________________ of </a:t>
            </a:r>
            <a:r>
              <a:rPr lang="en-US" altLang="en-US" dirty="0"/>
              <a:t>target organ</a:t>
            </a:r>
          </a:p>
        </p:txBody>
      </p:sp>
    </p:spTree>
    <p:extLst>
      <p:ext uri="{BB962C8B-B14F-4D97-AF65-F5344CB8AC3E}">
        <p14:creationId xmlns:p14="http://schemas.microsoft.com/office/powerpoint/2010/main" val="188702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Adrenergic Receptors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Two major classes</a:t>
            </a:r>
          </a:p>
          <a:p>
            <a:pPr lvl="1"/>
            <a:r>
              <a:rPr lang="en-US" altLang="en-US" b="1" dirty="0"/>
              <a:t>Alpha 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Beta</a:t>
            </a:r>
            <a:r>
              <a:rPr lang="en-US" altLang="en-US" dirty="0" smtClean="0"/>
              <a:t>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Effects </a:t>
            </a:r>
            <a:r>
              <a:rPr lang="en-US" altLang="en-US" dirty="0"/>
              <a:t>of NE depend on which subclass of </a:t>
            </a:r>
            <a:r>
              <a:rPr lang="en-US" altLang="en-US" dirty="0" smtClean="0"/>
              <a:t>___________________________ predominates </a:t>
            </a:r>
            <a:r>
              <a:rPr lang="en-US" altLang="en-US"/>
              <a:t>on </a:t>
            </a:r>
            <a:r>
              <a:rPr lang="en-US" altLang="en-US" smtClean="0"/>
              <a:t>_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337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Interactions of the Autonomic Divisions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Most __________________________________ organs have dual innervation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Dynamic antagonism allows for ___________________________________________________      of visceral activity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increases heart rate</a:t>
            </a:r>
          </a:p>
          <a:p>
            <a:pPr lvl="2" eaLnBrk="1" hangingPunct="1"/>
            <a:r>
              <a:rPr lang="en-US" altLang="en-US" dirty="0" smtClean="0"/>
              <a:t>Increase respiratory rates</a:t>
            </a:r>
          </a:p>
          <a:p>
            <a:pPr lvl="2" eaLnBrk="1" hangingPunct="1"/>
            <a:r>
              <a:rPr lang="en-US" altLang="en-US" dirty="0" smtClean="0"/>
              <a:t>inhibits digestion and elimination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decreases heart rate </a:t>
            </a:r>
          </a:p>
          <a:p>
            <a:pPr lvl="2" eaLnBrk="1" hangingPunct="1"/>
            <a:r>
              <a:rPr lang="en-US" altLang="en-US" dirty="0" smtClean="0"/>
              <a:t>Decreases respiratory rates</a:t>
            </a:r>
          </a:p>
          <a:p>
            <a:pPr lvl="2" eaLnBrk="1" hangingPunct="1"/>
            <a:r>
              <a:rPr lang="en-US" altLang="en-US" dirty="0" smtClean="0"/>
              <a:t>Encourages digestion and discarding of wastes</a:t>
            </a:r>
          </a:p>
        </p:txBody>
      </p:sp>
    </p:spTree>
    <p:extLst>
      <p:ext uri="{BB962C8B-B14F-4D97-AF65-F5344CB8AC3E}">
        <p14:creationId xmlns:p14="http://schemas.microsoft.com/office/powerpoint/2010/main" val="82069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Sympathetic Tone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Sympathetic division controls _______________________________________, even at rest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Vascular system </a:t>
            </a:r>
          </a:p>
          <a:p>
            <a:pPr lvl="1" eaLnBrk="1" hangingPunct="1"/>
            <a:r>
              <a:rPr lang="en-US" altLang="en-US" dirty="0" smtClean="0"/>
              <a:t>Almost entirely innervated by sympathetic fibers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Sympathetic tone (________________________)</a:t>
            </a:r>
          </a:p>
          <a:p>
            <a:pPr lvl="1" eaLnBrk="1" hangingPunct="1"/>
            <a:r>
              <a:rPr lang="en-US" altLang="en-US" dirty="0" smtClean="0"/>
              <a:t>Keeps blood vessels in continual state of partial constriction</a:t>
            </a:r>
          </a:p>
        </p:txBody>
      </p:sp>
    </p:spTree>
    <p:extLst>
      <p:ext uri="{BB962C8B-B14F-4D97-AF65-F5344CB8AC3E}">
        <p14:creationId xmlns:p14="http://schemas.microsoft.com/office/powerpoint/2010/main" val="2689924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Sympathetic Tone</a:t>
            </a:r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To _______________________________ blood pressure:</a:t>
            </a:r>
          </a:p>
          <a:p>
            <a:pPr lvl="1" eaLnBrk="1" hangingPunct="1"/>
            <a:r>
              <a:rPr lang="en-US" altLang="en-US" dirty="0" smtClean="0"/>
              <a:t>Sympathetic fibers fire _______________________________________   to constrict blood vessels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To ________________________________ blood pressure</a:t>
            </a:r>
          </a:p>
          <a:p>
            <a:pPr lvl="1" eaLnBrk="1" hangingPunct="1"/>
            <a:r>
              <a:rPr lang="en-US" altLang="en-US" dirty="0" smtClean="0"/>
              <a:t>Sympathetic fibers fire less rapidly to prompt vessels to _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43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Effectors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Somatic nervous system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ANS</a:t>
            </a:r>
            <a:endParaRPr lang="en-US" altLang="en-US" dirty="0"/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en-US" altLang="en-US" dirty="0"/>
              <a:t>Smooth muscle</a:t>
            </a:r>
          </a:p>
          <a:p>
            <a:pPr lvl="1"/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395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Parasympathetic Tone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Parasympathetic division normally dominates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Slows the heart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smooth muscle of digestive and urinary tract organs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Encourages 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most glands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except for _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sympathetic division can override these effects during times of _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Drugs that block parasympathetic responses increase heart rate and cause fecal and urinary retention</a:t>
            </a:r>
          </a:p>
        </p:txBody>
      </p:sp>
    </p:spTree>
    <p:extLst>
      <p:ext uri="{BB962C8B-B14F-4D97-AF65-F5344CB8AC3E}">
        <p14:creationId xmlns:p14="http://schemas.microsoft.com/office/powerpoint/2010/main" val="385992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Cooperative Effects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Best seen in control of _</a:t>
            </a:r>
          </a:p>
          <a:p>
            <a:pPr eaLnBrk="1" hangingPunct="1"/>
            <a:r>
              <a:rPr lang="en-US" altLang="en-US" dirty="0" smtClean="0"/>
              <a:t>Parasympathetic fibers </a:t>
            </a:r>
          </a:p>
          <a:p>
            <a:pPr lvl="1" eaLnBrk="1" hangingPunct="1"/>
            <a:r>
              <a:rPr lang="en-US" altLang="en-US" dirty="0" smtClean="0"/>
              <a:t>cause _</a:t>
            </a:r>
          </a:p>
          <a:p>
            <a:pPr lvl="2" eaLnBrk="1" hangingPunct="1"/>
            <a:r>
              <a:rPr lang="en-US" altLang="en-US" dirty="0" smtClean="0"/>
              <a:t>responsible for erection of penis and clitoris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cause ejaculation of semen </a:t>
            </a:r>
          </a:p>
          <a:p>
            <a:pPr lvl="1" eaLnBrk="1" hangingPunct="1"/>
            <a:r>
              <a:rPr lang="en-US" altLang="en-US" dirty="0" smtClean="0"/>
              <a:t>Cause vaginal and pelvic floor contractions</a:t>
            </a:r>
          </a:p>
        </p:txBody>
      </p:sp>
    </p:spTree>
    <p:extLst>
      <p:ext uri="{BB962C8B-B14F-4D97-AF65-F5344CB8AC3E}">
        <p14:creationId xmlns:p14="http://schemas.microsoft.com/office/powerpoint/2010/main" val="216100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Unique Roles of the Sympathetic Division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Influenced __________________ by sympathetic fibers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/>
              <a:t>S</a:t>
            </a:r>
            <a:r>
              <a:rPr lang="en-US" altLang="en-US" dirty="0" smtClean="0"/>
              <a:t>weat glands 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most blood vessels</a:t>
            </a:r>
          </a:p>
        </p:txBody>
      </p:sp>
    </p:spTree>
    <p:extLst>
      <p:ext uri="{BB962C8B-B14F-4D97-AF65-F5344CB8AC3E}">
        <p14:creationId xmlns:p14="http://schemas.microsoft.com/office/powerpoint/2010/main" val="7592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Sympathetic division controls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Thermoregulatory </a:t>
            </a:r>
            <a:r>
              <a:rPr lang="en-US" altLang="en-US" dirty="0"/>
              <a:t>responses to heat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Release </a:t>
            </a:r>
            <a:r>
              <a:rPr lang="en-US" altLang="en-US" dirty="0"/>
              <a:t>of </a:t>
            </a:r>
            <a:r>
              <a:rPr lang="en-US" altLang="en-US" dirty="0" smtClean="0"/>
              <a:t>______________________ from </a:t>
            </a:r>
            <a:r>
              <a:rPr lang="en-US" altLang="en-US" dirty="0"/>
              <a:t>kidneys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Metabolic </a:t>
            </a:r>
            <a:r>
              <a:rPr lang="en-US" altLang="en-US" dirty="0"/>
              <a:t>effects</a:t>
            </a:r>
          </a:p>
          <a:p>
            <a:pPr lvl="2" eaLnBrk="1" hangingPunct="1"/>
            <a:r>
              <a:rPr lang="en-US" altLang="en-US" dirty="0"/>
              <a:t>Increases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Raises blood glucose levels</a:t>
            </a:r>
          </a:p>
          <a:p>
            <a:pPr lvl="2" eaLnBrk="1" hangingPunct="1"/>
            <a:r>
              <a:rPr lang="en-US" altLang="en-US" dirty="0"/>
              <a:t>Mobilizes fats for use as fuels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Unique Roles of the Sympathetic Division</a:t>
            </a:r>
          </a:p>
        </p:txBody>
      </p:sp>
    </p:spTree>
    <p:extLst>
      <p:ext uri="{BB962C8B-B14F-4D97-AF65-F5344CB8AC3E}">
        <p14:creationId xmlns:p14="http://schemas.microsoft.com/office/powerpoint/2010/main" val="1799838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Localized Versus Diffuse Effects</a:t>
            </a:r>
          </a:p>
        </p:txBody>
      </p:sp>
      <p:sp>
        <p:nvSpPr>
          <p:cNvPr id="430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Parasympathetic division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highly _______________________________ control over effectors</a:t>
            </a:r>
          </a:p>
          <a:p>
            <a:pPr lvl="2" eaLnBrk="1" hangingPunct="1"/>
            <a:r>
              <a:rPr lang="en-US" altLang="en-US" dirty="0" err="1" smtClean="0"/>
              <a:t>ACh</a:t>
            </a:r>
            <a:r>
              <a:rPr lang="en-US" altLang="en-US" dirty="0" smtClean="0"/>
              <a:t> quickly destroyed by </a:t>
            </a:r>
            <a:r>
              <a:rPr lang="en-US" altLang="en-US" dirty="0" err="1" smtClean="0"/>
              <a:t>acetylcholinesterase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Sympathetic division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____________________________________ effects </a:t>
            </a:r>
          </a:p>
          <a:p>
            <a:pPr lvl="2" eaLnBrk="1" hangingPunct="1"/>
            <a:r>
              <a:rPr lang="en-US" altLang="en-US" dirty="0" smtClean="0"/>
              <a:t>NE inactivated more slowly than </a:t>
            </a:r>
            <a:r>
              <a:rPr lang="en-US" altLang="en-US" dirty="0" err="1" smtClean="0"/>
              <a:t>ACh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NE and epinephrine hormones from adrenal medulla prolong effects</a:t>
            </a:r>
          </a:p>
        </p:txBody>
      </p:sp>
    </p:spTree>
    <p:extLst>
      <p:ext uri="{BB962C8B-B14F-4D97-AF65-F5344CB8AC3E}">
        <p14:creationId xmlns:p14="http://schemas.microsoft.com/office/powerpoint/2010/main" val="3496863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Control of ANS Function</a:t>
            </a:r>
          </a:p>
        </p:txBody>
      </p:sp>
      <p:sp>
        <p:nvSpPr>
          <p:cNvPr id="4403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4" y="1141413"/>
            <a:ext cx="8245476" cy="51069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Hypothalamus</a:t>
            </a:r>
          </a:p>
          <a:p>
            <a:pPr lvl="1" eaLnBrk="1" hangingPunct="1"/>
            <a:r>
              <a:rPr lang="en-US" altLang="en-US" dirty="0" smtClean="0"/>
              <a:t>main ________________________ of ANS activity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Subconscious cerebral input via limbic system structures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Other controls come from </a:t>
            </a:r>
          </a:p>
          <a:p>
            <a:pPr lvl="1" eaLnBrk="1" hangingPunct="1"/>
            <a:r>
              <a:rPr lang="en-US" altLang="en-US" dirty="0" smtClean="0"/>
              <a:t>cerebral cortex</a:t>
            </a:r>
          </a:p>
          <a:p>
            <a:pPr lvl="1" eaLnBrk="1" hangingPunct="1"/>
            <a:r>
              <a:rPr lang="en-US" altLang="en-US" dirty="0" smtClean="0"/>
              <a:t>reticular formation</a:t>
            </a:r>
          </a:p>
          <a:p>
            <a:pPr lvl="1" eaLnBrk="1" hangingPunct="1"/>
            <a:r>
              <a:rPr lang="en-US" altLang="en-US" dirty="0" smtClean="0"/>
              <a:t>and _</a:t>
            </a:r>
          </a:p>
        </p:txBody>
      </p:sp>
    </p:spTree>
    <p:extLst>
      <p:ext uri="{BB962C8B-B14F-4D97-AF65-F5344CB8AC3E}">
        <p14:creationId xmlns:p14="http://schemas.microsoft.com/office/powerpoint/2010/main" val="345746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Hypothalamic Controls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Centers of hypothalamus control</a:t>
            </a:r>
          </a:p>
          <a:p>
            <a:pPr lvl="1" eaLnBrk="1" hangingPunct="1"/>
            <a:r>
              <a:rPr lang="en-US" altLang="en-US" dirty="0" smtClean="0"/>
              <a:t>Heart activity and blood pressure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water balance</a:t>
            </a:r>
          </a:p>
          <a:p>
            <a:pPr lvl="1" eaLnBrk="1" hangingPunct="1"/>
            <a:r>
              <a:rPr lang="en-US" altLang="en-US" dirty="0" smtClean="0"/>
              <a:t>endocrine activity</a:t>
            </a:r>
          </a:p>
          <a:p>
            <a:pPr lvl="1" eaLnBrk="1" hangingPunct="1"/>
            <a:r>
              <a:rPr lang="en-US" altLang="en-US" dirty="0" smtClean="0"/>
              <a:t>Emotional stages 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biological drives </a:t>
            </a:r>
          </a:p>
          <a:p>
            <a:pPr lvl="2" eaLnBrk="1" hangingPunct="1"/>
            <a:r>
              <a:rPr lang="en-US" altLang="en-US" dirty="0" smtClean="0"/>
              <a:t>hunger, thirst, sex</a:t>
            </a:r>
          </a:p>
          <a:p>
            <a:pPr lvl="1" eaLnBrk="1" hangingPunct="1"/>
            <a:r>
              <a:rPr lang="en-US" altLang="en-US" dirty="0" smtClean="0"/>
              <a:t>Reactions to fear and "fight-or-flight" system</a:t>
            </a:r>
          </a:p>
        </p:txBody>
      </p:sp>
    </p:spTree>
    <p:extLst>
      <p:ext uri="{BB962C8B-B14F-4D97-AF65-F5344CB8AC3E}">
        <p14:creationId xmlns:p14="http://schemas.microsoft.com/office/powerpoint/2010/main" val="1754404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Homeostatic Imbalances of the ANS</a:t>
            </a:r>
          </a:p>
        </p:txBody>
      </p:sp>
      <p:sp>
        <p:nvSpPr>
          <p:cNvPr id="481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169275" cy="51069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___________________________________ (high blood pressure)</a:t>
            </a:r>
          </a:p>
          <a:p>
            <a:pPr lvl="1" eaLnBrk="1" hangingPunct="1"/>
            <a:r>
              <a:rPr lang="en-US" altLang="en-US" dirty="0" smtClean="0"/>
              <a:t>Overactive sympathetic vasoconstrictor response to stress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Raynaud's disease</a:t>
            </a:r>
          </a:p>
          <a:p>
            <a:pPr lvl="1" eaLnBrk="1" hangingPunct="1"/>
            <a:r>
              <a:rPr lang="en-US" altLang="en-US" dirty="0" smtClean="0"/>
              <a:t>Exaggerated  ____________________________ in fingers and toes</a:t>
            </a:r>
          </a:p>
          <a:p>
            <a:pPr lvl="2" eaLnBrk="1" hangingPunct="1"/>
            <a:r>
              <a:rPr lang="en-US" altLang="en-US" dirty="0" smtClean="0"/>
              <a:t>Pale, then cyanotic and _</a:t>
            </a:r>
          </a:p>
        </p:txBody>
      </p:sp>
    </p:spTree>
    <p:extLst>
      <p:ext uri="{BB962C8B-B14F-4D97-AF65-F5344CB8AC3E}">
        <p14:creationId xmlns:p14="http://schemas.microsoft.com/office/powerpoint/2010/main" val="217731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Homeostatic Imbalances of the ANS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Uncontrolled activation of autonomic neurons in quadriplegics and those with spinal cord injuries above T</a:t>
            </a:r>
            <a:r>
              <a:rPr lang="en-US" altLang="en-US" baseline="-25000" dirty="0" smtClean="0"/>
              <a:t>6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Blood pressure skyrockets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930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Developmental Aspects of the ANS</a:t>
            </a:r>
          </a:p>
        </p:txBody>
      </p:sp>
      <p:sp>
        <p:nvSpPr>
          <p:cNvPr id="5120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Effects of ________________ on ANS</a:t>
            </a:r>
          </a:p>
          <a:p>
            <a:pPr lvl="1" eaLnBrk="1" hangingPunct="1"/>
            <a:r>
              <a:rPr lang="en-US" altLang="en-US" dirty="0" smtClean="0"/>
              <a:t>Constipation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Frequent eye infections</a:t>
            </a:r>
          </a:p>
          <a:p>
            <a:pPr lvl="1" eaLnBrk="1" hangingPunct="1"/>
            <a:r>
              <a:rPr lang="en-US" altLang="en-US" dirty="0" smtClean="0"/>
              <a:t>Orthostatic hypotension</a:t>
            </a:r>
          </a:p>
          <a:p>
            <a:pPr lvl="2" eaLnBrk="1" hangingPunct="1"/>
            <a:r>
              <a:rPr lang="en-US" altLang="en-US" dirty="0" smtClean="0"/>
              <a:t>Low blood pressure after _</a:t>
            </a:r>
          </a:p>
          <a:p>
            <a:pPr lvl="2" eaLnBrk="1" hangingPunct="1"/>
            <a:r>
              <a:rPr lang="en-US" altLang="en-US" dirty="0" smtClean="0"/>
              <a:t>Pressure receptors less responsive to blood pressure changes</a:t>
            </a:r>
          </a:p>
          <a:p>
            <a:pPr lvl="2" eaLnBrk="1" hangingPunct="1"/>
            <a:r>
              <a:rPr lang="en-US" altLang="en-US" dirty="0" smtClean="0"/>
              <a:t>Cardiovascular centers fail to maintain healthy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3376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075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Efferent Pathways and Ganglia</a:t>
            </a:r>
          </a:p>
        </p:txBody>
      </p:sp>
      <p:sp>
        <p:nvSpPr>
          <p:cNvPr id="30757" name="Rectangle 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Somatic nervous system</a:t>
            </a:r>
          </a:p>
          <a:p>
            <a:pPr lvl="1"/>
            <a:r>
              <a:rPr lang="en-US" altLang="en-US" dirty="0"/>
              <a:t>Cell body in </a:t>
            </a:r>
            <a:r>
              <a:rPr lang="en-US" altLang="en-US" dirty="0" smtClean="0"/>
              <a:t>_</a:t>
            </a:r>
          </a:p>
          <a:p>
            <a:pPr lvl="1"/>
            <a:r>
              <a:rPr lang="en-US" altLang="en-US" dirty="0" smtClean="0"/>
              <a:t>thick</a:t>
            </a:r>
            <a:r>
              <a:rPr lang="en-US" altLang="en-US" dirty="0"/>
              <a:t>, </a:t>
            </a:r>
            <a:r>
              <a:rPr lang="en-US" altLang="en-US" dirty="0" smtClean="0"/>
              <a:t>________________________________, </a:t>
            </a:r>
            <a:r>
              <a:rPr lang="en-US" altLang="en-US" dirty="0"/>
              <a:t>group A fiber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extends </a:t>
            </a:r>
            <a:r>
              <a:rPr lang="en-US" altLang="en-US" dirty="0"/>
              <a:t>in </a:t>
            </a:r>
            <a:r>
              <a:rPr lang="en-US" altLang="en-US" dirty="0" smtClean="0"/>
              <a:t>_________________________________________ to </a:t>
            </a:r>
            <a:r>
              <a:rPr lang="en-US" altLang="en-US" dirty="0"/>
              <a:t>skeletal </a:t>
            </a:r>
            <a:r>
              <a:rPr lang="en-US" altLang="en-US" dirty="0" smtClean="0"/>
              <a:t>muscle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726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Special Senses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Special sensory receptors</a:t>
            </a:r>
          </a:p>
          <a:p>
            <a:pPr lvl="1" eaLnBrk="1" hangingPunct="1"/>
            <a:r>
              <a:rPr lang="en-US" altLang="en-US" dirty="0" smtClean="0"/>
              <a:t>Distinct, ______________________________ receptor cells in _</a:t>
            </a:r>
          </a:p>
          <a:p>
            <a:pPr eaLnBrk="1" hangingPunct="1"/>
            <a:r>
              <a:rPr lang="en-US" altLang="en-US" b="1" dirty="0" smtClean="0"/>
              <a:t>Vision</a:t>
            </a:r>
          </a:p>
          <a:p>
            <a:pPr eaLnBrk="1" hangingPunct="1"/>
            <a:r>
              <a:rPr lang="en-US" altLang="en-US" b="1" dirty="0" smtClean="0"/>
              <a:t>Taste</a:t>
            </a:r>
          </a:p>
          <a:p>
            <a:pPr eaLnBrk="1" hangingPunct="1"/>
            <a:r>
              <a:rPr lang="en-US" altLang="en-US" b="1" dirty="0" smtClean="0"/>
              <a:t>Smell</a:t>
            </a:r>
          </a:p>
          <a:p>
            <a:pPr eaLnBrk="1" hangingPunct="1"/>
            <a:r>
              <a:rPr lang="en-US" altLang="en-US" b="1" dirty="0" smtClean="0"/>
              <a:t>Hearing</a:t>
            </a:r>
          </a:p>
          <a:p>
            <a:pPr eaLnBrk="1" hangingPunct="1"/>
            <a:r>
              <a:rPr lang="en-US" altLang="en-US" b="1" dirty="0" smtClean="0"/>
              <a:t>Equilibrium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60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The Eye and Vision</a:t>
            </a:r>
          </a:p>
        </p:txBody>
      </p:sp>
      <p:sp>
        <p:nvSpPr>
          <p:cNvPr id="5325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_____________ of body's sensory receptors in eye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r>
              <a:rPr lang="en-CA" altLang="en-US" dirty="0" smtClean="0"/>
              <a:t>Visual processing is performed by _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eye protection</a:t>
            </a:r>
          </a:p>
          <a:p>
            <a:pPr lvl="2" eaLnBrk="1" hangingPunct="1"/>
            <a:r>
              <a:rPr lang="en-US" altLang="en-US" dirty="0" smtClean="0"/>
              <a:t>cushion of fat </a:t>
            </a:r>
          </a:p>
          <a:p>
            <a:pPr lvl="2" eaLnBrk="1" hangingPunct="1"/>
            <a:r>
              <a:rPr lang="en-US" altLang="en-US" dirty="0" smtClean="0"/>
              <a:t>bony orbit</a:t>
            </a:r>
          </a:p>
        </p:txBody>
      </p:sp>
    </p:spTree>
    <p:extLst>
      <p:ext uri="{BB962C8B-B14F-4D97-AF65-F5344CB8AC3E}">
        <p14:creationId xmlns:p14="http://schemas.microsoft.com/office/powerpoint/2010/main" val="20946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Accessory Structures of the Eye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093075" cy="51069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Protect the eye and aid eye function</a:t>
            </a:r>
          </a:p>
          <a:p>
            <a:pPr lvl="1" eaLnBrk="1" hangingPunct="1"/>
            <a:r>
              <a:rPr lang="en-US" altLang="en-US" sz="2400" b="1" dirty="0" smtClean="0"/>
              <a:t> </a:t>
            </a:r>
          </a:p>
          <a:p>
            <a:pPr lvl="1" eaLnBrk="1" hangingPunct="1"/>
            <a:r>
              <a:rPr lang="en-US" altLang="en-US" sz="2400" b="1" dirty="0" smtClean="0"/>
              <a:t>Eyelids (</a:t>
            </a:r>
            <a:r>
              <a:rPr lang="en-US" altLang="en-US" sz="2400" b="1" dirty="0" err="1" smtClean="0"/>
              <a:t>palpebrae</a:t>
            </a:r>
            <a:r>
              <a:rPr lang="en-US" altLang="en-US" sz="2400" b="1" dirty="0" smtClean="0"/>
              <a:t>)</a:t>
            </a:r>
          </a:p>
          <a:p>
            <a:pPr lvl="1" eaLnBrk="1" hangingPunct="1"/>
            <a:r>
              <a:rPr lang="en-US" altLang="en-US" sz="2400" b="1" dirty="0" smtClean="0"/>
              <a:t> </a:t>
            </a:r>
          </a:p>
          <a:p>
            <a:pPr lvl="1" eaLnBrk="1" hangingPunct="1"/>
            <a:r>
              <a:rPr lang="en-US" altLang="en-US" sz="2400" b="1" dirty="0" smtClean="0"/>
              <a:t>Lacrimal apparatus</a:t>
            </a:r>
          </a:p>
          <a:p>
            <a:pPr lvl="1" eaLnBrk="1" hangingPunct="1"/>
            <a:r>
              <a:rPr lang="en-US" altLang="en-US" sz="2400" b="1" dirty="0" smtClean="0"/>
              <a:t>Extrinsic eye muscles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1841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Eyebrows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Overlie supraorbital margins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Function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Prevent __________________________________ from reaching eye</a:t>
            </a:r>
          </a:p>
        </p:txBody>
      </p:sp>
    </p:spTree>
    <p:extLst>
      <p:ext uri="{BB962C8B-B14F-4D97-AF65-F5344CB8AC3E}">
        <p14:creationId xmlns:p14="http://schemas.microsoft.com/office/powerpoint/2010/main" val="2269100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Eyelids</a:t>
            </a:r>
          </a:p>
        </p:txBody>
      </p:sp>
      <p:sp>
        <p:nvSpPr>
          <p:cNvPr id="573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5121275" cy="510698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Protect eye </a:t>
            </a:r>
            <a:r>
              <a:rPr lang="en-US" altLang="en-US" dirty="0" err="1" smtClean="0"/>
              <a:t>anteriorly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Separated at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Meet at </a:t>
            </a:r>
            <a:r>
              <a:rPr lang="en-US" altLang="en-US" b="1" dirty="0" smtClean="0"/>
              <a:t>medial and lateral commissures</a:t>
            </a:r>
            <a:endParaRPr lang="en-US" altLang="en-US" dirty="0" smtClean="0"/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At medial commissure</a:t>
            </a:r>
          </a:p>
          <a:p>
            <a:pPr lvl="1" eaLnBrk="1" hangingPunct="1"/>
            <a:r>
              <a:rPr lang="en-US" altLang="en-US" dirty="0" smtClean="0"/>
              <a:t>Contains oil and _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Tarsal _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supporting connective tissue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45" y="2438400"/>
            <a:ext cx="3616155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69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Eyelid Muscles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 err="1" smtClean="0"/>
              <a:t>Levator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palpebrae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superioris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Gives _______________________________ mobility</a:t>
            </a:r>
          </a:p>
          <a:p>
            <a:pPr lvl="1" eaLnBrk="1" hangingPunct="1"/>
            <a:r>
              <a:rPr lang="en-US" altLang="en-US" dirty="0" smtClean="0"/>
              <a:t>Innervated by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Blink reflexively every 3-7 seconds</a:t>
            </a:r>
          </a:p>
          <a:p>
            <a:pPr lvl="1" eaLnBrk="1" hangingPunct="1"/>
            <a:r>
              <a:rPr lang="en-US" altLang="en-US" dirty="0" smtClean="0"/>
              <a:t>Protection</a:t>
            </a:r>
          </a:p>
          <a:p>
            <a:pPr lvl="1" eaLnBrk="1" hangingPunct="1"/>
            <a:r>
              <a:rPr lang="en-US" altLang="en-US" dirty="0" smtClean="0"/>
              <a:t>______________________________________ to moisten eye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8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Eyelids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664075" cy="510698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Nerve endings of follicles initiate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Lubricating glands associated with eyelids</a:t>
            </a:r>
          </a:p>
          <a:p>
            <a:pPr lvl="1" eaLnBrk="1" hangingPunct="1"/>
            <a:r>
              <a:rPr lang="en-US" altLang="en-US" b="1" dirty="0" smtClean="0"/>
              <a:t>Tarsal _</a:t>
            </a:r>
            <a:endParaRPr lang="en-US" altLang="en-US" dirty="0"/>
          </a:p>
          <a:p>
            <a:pPr lvl="1" eaLnBrk="1" hangingPunct="1"/>
            <a:r>
              <a:rPr lang="en-US" altLang="en-US" b="1" dirty="0" smtClean="0"/>
              <a:t>(</a:t>
            </a:r>
            <a:r>
              <a:rPr lang="en-US" altLang="en-US" b="1" dirty="0" err="1" smtClean="0"/>
              <a:t>Meibomian</a:t>
            </a:r>
            <a:r>
              <a:rPr lang="en-US" altLang="en-US" b="1" dirty="0" smtClean="0"/>
              <a:t> glands) </a:t>
            </a:r>
          </a:p>
          <a:p>
            <a:pPr lvl="2" eaLnBrk="1" hangingPunct="1"/>
            <a:r>
              <a:rPr lang="en-US" altLang="en-US" dirty="0" smtClean="0"/>
              <a:t>Modified _</a:t>
            </a:r>
          </a:p>
          <a:p>
            <a:pPr lvl="2" eaLnBrk="1" hangingPunct="1"/>
            <a:r>
              <a:rPr lang="en-US" altLang="en-US" dirty="0" smtClean="0"/>
              <a:t>Oily secretion lubricates lid and eye</a:t>
            </a:r>
          </a:p>
          <a:p>
            <a:pPr lvl="1" eaLnBrk="1" hangingPunct="1"/>
            <a:endParaRPr lang="en-US" altLang="en-US" b="1" dirty="0" smtClean="0"/>
          </a:p>
          <a:p>
            <a:pPr lvl="1" eaLnBrk="1" hangingPunct="1"/>
            <a:r>
              <a:rPr lang="en-US" altLang="en-US" b="1" dirty="0" err="1" smtClean="0"/>
              <a:t>Ciliary</a:t>
            </a:r>
            <a:r>
              <a:rPr lang="en-US" altLang="en-US" b="1" dirty="0" smtClean="0"/>
              <a:t> glands</a:t>
            </a:r>
            <a:r>
              <a:rPr lang="en-US" altLang="en-US" dirty="0" smtClean="0"/>
              <a:t> _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Modified sweat glands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914400"/>
            <a:ext cx="391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90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614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Conjunctiva</a:t>
            </a:r>
          </a:p>
        </p:txBody>
      </p:sp>
      <p:sp>
        <p:nvSpPr>
          <p:cNvPr id="614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283075" cy="5335587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Produces a lubricating mucous secretion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____________________ conjunctiva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lines eyelids</a:t>
            </a:r>
          </a:p>
          <a:p>
            <a:pPr eaLnBrk="1" hangingPunct="1"/>
            <a:r>
              <a:rPr lang="en-US" altLang="en-US" b="1" dirty="0" smtClean="0"/>
              <a:t>____________________ conjunctiva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covers white of eyes 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err="1" smtClean="0"/>
              <a:t>Conjunctival</a:t>
            </a:r>
            <a:r>
              <a:rPr lang="en-US" altLang="en-US" b="1" dirty="0" smtClean="0"/>
              <a:t> sac</a:t>
            </a:r>
            <a:r>
              <a:rPr lang="en-US" altLang="en-US" dirty="0" smtClean="0"/>
              <a:t> between palpebral and bulbar conjunctiva</a:t>
            </a:r>
          </a:p>
          <a:p>
            <a:pPr lvl="1" eaLnBrk="1" hangingPunct="1"/>
            <a:r>
              <a:rPr lang="en-US" altLang="en-US" dirty="0" smtClean="0"/>
              <a:t>Where contact lens rests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63" y="1447800"/>
            <a:ext cx="43096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36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Lacrimal Apparatus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587875" cy="510698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800" dirty="0" smtClean="0"/>
              <a:t>Lacrimal gland and ducts that drain into nasal cavity</a:t>
            </a:r>
          </a:p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 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in orbit above lateral end of eye</a:t>
            </a:r>
          </a:p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Lacrimal secretion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>(______________________)</a:t>
            </a:r>
          </a:p>
          <a:p>
            <a:pPr lvl="1" eaLnBrk="1" hangingPunct="1"/>
            <a:r>
              <a:rPr lang="en-US" altLang="en-US" sz="2400" dirty="0" smtClean="0"/>
              <a:t>Dilute saline solution containing mucus, antibodies, and lysozyme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Blinking spreads tears toward _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Tears enter paired </a:t>
            </a:r>
            <a:r>
              <a:rPr lang="en-US" altLang="en-US" sz="2400" b="1" dirty="0" err="1" smtClean="0"/>
              <a:t>lacrimal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canaliculi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via</a:t>
            </a:r>
            <a:r>
              <a:rPr lang="en-US" altLang="en-US" sz="2400" b="1" dirty="0" smtClean="0"/>
              <a:t> _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Then drain into </a:t>
            </a:r>
            <a:r>
              <a:rPr lang="en-US" altLang="en-US" sz="2400" b="1" dirty="0" smtClean="0"/>
              <a:t>lacrimal sac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nasolacrimal duct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8" y="2095500"/>
            <a:ext cx="43082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73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Extrinsic Eye Muscles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Six </a:t>
            </a:r>
            <a:r>
              <a:rPr lang="en-US" altLang="en-US" sz="2800" dirty="0" err="1" smtClean="0"/>
              <a:t>straplike</a:t>
            </a:r>
            <a:r>
              <a:rPr lang="en-US" altLang="en-US" sz="2800" dirty="0" smtClean="0"/>
              <a:t> extrinsic eye muscles</a:t>
            </a:r>
          </a:p>
          <a:p>
            <a:pPr lvl="1" eaLnBrk="1" hangingPunct="1"/>
            <a:r>
              <a:rPr lang="en-US" altLang="en-US" sz="2400" dirty="0" smtClean="0"/>
              <a:t>Originate from _</a:t>
            </a:r>
          </a:p>
          <a:p>
            <a:pPr lvl="1" eaLnBrk="1" hangingPunct="1"/>
            <a:r>
              <a:rPr lang="en-US" altLang="en-US" sz="2400" dirty="0" smtClean="0"/>
              <a:t>insert on eyeball</a:t>
            </a:r>
          </a:p>
          <a:p>
            <a:pPr lvl="1" eaLnBrk="1" hangingPunct="1"/>
            <a:r>
              <a:rPr lang="en-US" altLang="en-US" sz="2400" dirty="0" smtClean="0"/>
              <a:t>Enable eye to follow moving objects</a:t>
            </a:r>
          </a:p>
          <a:p>
            <a:pPr lvl="1" eaLnBrk="1" hangingPunct="1"/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hold eye within orbit</a:t>
            </a:r>
          </a:p>
          <a:p>
            <a:pPr eaLnBrk="1" hangingPunct="1"/>
            <a:r>
              <a:rPr lang="en-US" altLang="en-US" sz="2800" dirty="0" smtClean="0"/>
              <a:t>_______________ rectus muscles 	</a:t>
            </a:r>
          </a:p>
          <a:p>
            <a:pPr lvl="1" eaLnBrk="1" hangingPunct="1"/>
            <a:r>
              <a:rPr lang="en-US" altLang="en-US" sz="2000" dirty="0" smtClean="0"/>
              <a:t>Superior, inferior, lateral, medial rectus muscles</a:t>
            </a:r>
          </a:p>
          <a:p>
            <a:pPr eaLnBrk="1" hangingPunct="1"/>
            <a:r>
              <a:rPr lang="en-US" altLang="en-US" sz="2800" dirty="0" smtClean="0"/>
              <a:t>_______________ oblique muscles </a:t>
            </a:r>
          </a:p>
          <a:p>
            <a:pPr lvl="1" eaLnBrk="1" hangingPunct="1"/>
            <a:r>
              <a:rPr lang="en-US" altLang="en-US" sz="2400" dirty="0" smtClean="0"/>
              <a:t>move eye in vertical plane and rotate eyeball</a:t>
            </a:r>
          </a:p>
          <a:p>
            <a:pPr lvl="1" eaLnBrk="1" hangingPunct="1"/>
            <a:r>
              <a:rPr lang="en-US" altLang="en-US" sz="2400" dirty="0" smtClean="0"/>
              <a:t>Superior and inferior oblique muscles</a:t>
            </a:r>
          </a:p>
        </p:txBody>
      </p:sp>
    </p:spTree>
    <p:extLst>
      <p:ext uri="{BB962C8B-B14F-4D97-AF65-F5344CB8AC3E}">
        <p14:creationId xmlns:p14="http://schemas.microsoft.com/office/powerpoint/2010/main" val="326720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ANS pathway uses two-neuron chain</a:t>
            </a:r>
          </a:p>
          <a:p>
            <a:pPr lvl="1">
              <a:buFontTx/>
              <a:buNone/>
            </a:pPr>
            <a:endParaRPr lang="en-US" altLang="en-US" b="1" dirty="0" smtClean="0"/>
          </a:p>
          <a:p>
            <a:pPr marL="971550" lvl="1" indent="-514350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371600" lvl="2" indent="-514350"/>
            <a:r>
              <a:rPr lang="en-US" altLang="en-US" dirty="0" smtClean="0"/>
              <a:t>has a thin,</a:t>
            </a:r>
            <a:r>
              <a:rPr lang="en-US" altLang="en-US" dirty="0"/>
              <a:t> </a:t>
            </a:r>
            <a:r>
              <a:rPr lang="en-US" altLang="en-US" dirty="0" smtClean="0"/>
              <a:t>lightly </a:t>
            </a:r>
            <a:r>
              <a:rPr lang="en-US" altLang="en-US" dirty="0" err="1" smtClean="0"/>
              <a:t>myelinated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preganglionic axon.</a:t>
            </a:r>
            <a:r>
              <a:rPr lang="en-US" altLang="en-US" dirty="0" smtClean="0"/>
              <a:t> </a:t>
            </a:r>
          </a:p>
          <a:p>
            <a:pPr lvl="1">
              <a:buFontTx/>
              <a:buNone/>
            </a:pPr>
            <a:endParaRPr lang="en-US" altLang="en-US" b="1" dirty="0" smtClean="0"/>
          </a:p>
          <a:p>
            <a:pPr lvl="1">
              <a:buFontTx/>
              <a:buNone/>
            </a:pPr>
            <a:r>
              <a:rPr lang="en-US" altLang="en-US" b="1" dirty="0" smtClean="0"/>
              <a:t>2. Postganglionic (ganglionic) neuron</a:t>
            </a:r>
            <a:r>
              <a:rPr lang="en-US" altLang="en-US" dirty="0" smtClean="0"/>
              <a:t> in   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b="1" dirty="0" smtClean="0"/>
              <a:t>autonomic ganglion</a:t>
            </a:r>
            <a:r>
              <a:rPr lang="en-US" altLang="en-US" dirty="0" smtClean="0"/>
              <a:t> outside CNS </a:t>
            </a:r>
          </a:p>
          <a:p>
            <a:pPr lvl="1"/>
            <a:r>
              <a:rPr lang="en-US" altLang="en-US" dirty="0"/>
              <a:t>	</a:t>
            </a:r>
            <a:r>
              <a:rPr lang="en-US" altLang="en-US" dirty="0" smtClean="0"/>
              <a:t>has __________________________________ </a:t>
            </a:r>
            <a:r>
              <a:rPr lang="en-US" altLang="en-US" b="1" dirty="0" smtClean="0"/>
              <a:t>postganglionic axon</a:t>
            </a:r>
            <a:r>
              <a:rPr lang="en-US" altLang="en-US" dirty="0" smtClean="0"/>
              <a:t> that extends to effector organ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6" name="Rectangle 3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kern="0" smtClean="0"/>
              <a:t>Efferent Pathways and Ganglia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868839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6758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200" smtClean="0">
                <a:solidFill>
                  <a:schemeClr val="tx1"/>
                </a:solidFill>
              </a:rPr>
              <a:t>Figure 15.3c  Extrinsic eye muscles.</a:t>
            </a:r>
            <a:endParaRPr lang="en-US" altLang="en-US" sz="1200" smtClean="0">
              <a:solidFill>
                <a:schemeClr val="tx1"/>
              </a:solidFill>
              <a:latin typeface="Frutiger LT Std 65 Bold"/>
            </a:endParaRPr>
          </a:p>
        </p:txBody>
      </p:sp>
      <p:pic>
        <p:nvPicPr>
          <p:cNvPr id="67588" name="Picture 42" descr="figure_15_03c_un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"/>
          <a:stretch>
            <a:fillRect/>
          </a:stretch>
        </p:blipFill>
        <p:spPr bwMode="auto">
          <a:xfrm>
            <a:off x="273050" y="1709738"/>
            <a:ext cx="85979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3"/>
          <p:cNvSpPr>
            <a:spLocks noChangeArrowheads="1"/>
          </p:cNvSpPr>
          <p:nvPr/>
        </p:nvSpPr>
        <p:spPr bwMode="auto">
          <a:xfrm>
            <a:off x="862013" y="1890713"/>
            <a:ext cx="10239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700">
                <a:latin typeface="Arial Black" pitchFamily="34" charset="0"/>
              </a:rPr>
              <a:t>Muscle</a:t>
            </a:r>
          </a:p>
        </p:txBody>
      </p:sp>
      <p:sp>
        <p:nvSpPr>
          <p:cNvPr id="67590" name="Rectangle 44"/>
          <p:cNvSpPr>
            <a:spLocks noChangeArrowheads="1"/>
          </p:cNvSpPr>
          <p:nvPr/>
        </p:nvSpPr>
        <p:spPr bwMode="auto">
          <a:xfrm>
            <a:off x="3619500" y="1889125"/>
            <a:ext cx="9525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700">
                <a:latin typeface="Arial Black" pitchFamily="34" charset="0"/>
              </a:rPr>
              <a:t>Action</a:t>
            </a:r>
          </a:p>
        </p:txBody>
      </p:sp>
      <p:sp>
        <p:nvSpPr>
          <p:cNvPr id="67591" name="Rectangle 45"/>
          <p:cNvSpPr>
            <a:spLocks noChangeArrowheads="1"/>
          </p:cNvSpPr>
          <p:nvPr/>
        </p:nvSpPr>
        <p:spPr bwMode="auto">
          <a:xfrm>
            <a:off x="5759450" y="1889125"/>
            <a:ext cx="309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700">
                <a:latin typeface="Arial Black" pitchFamily="34" charset="0"/>
              </a:rPr>
              <a:t>Controlling cranial nerve</a:t>
            </a:r>
          </a:p>
        </p:txBody>
      </p:sp>
      <p:sp>
        <p:nvSpPr>
          <p:cNvPr id="67592" name="Rectangle 46"/>
          <p:cNvSpPr>
            <a:spLocks noChangeArrowheads="1"/>
          </p:cNvSpPr>
          <p:nvPr/>
        </p:nvSpPr>
        <p:spPr bwMode="auto">
          <a:xfrm>
            <a:off x="603250" y="4656138"/>
            <a:ext cx="71167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700">
                <a:latin typeface="Arial Black" pitchFamily="34" charset="0"/>
              </a:rPr>
              <a:t>Summary of muscle actions and innervating cranial nerves</a:t>
            </a:r>
          </a:p>
        </p:txBody>
      </p:sp>
      <p:sp>
        <p:nvSpPr>
          <p:cNvPr id="67593" name="Rectangle 47"/>
          <p:cNvSpPr>
            <a:spLocks noChangeArrowheads="1"/>
          </p:cNvSpPr>
          <p:nvPr/>
        </p:nvSpPr>
        <p:spPr bwMode="auto">
          <a:xfrm>
            <a:off x="476250" y="2425700"/>
            <a:ext cx="15176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Lateral rectus</a:t>
            </a:r>
          </a:p>
        </p:txBody>
      </p:sp>
      <p:sp>
        <p:nvSpPr>
          <p:cNvPr id="67594" name="Rectangle 48"/>
          <p:cNvSpPr>
            <a:spLocks noChangeArrowheads="1"/>
          </p:cNvSpPr>
          <p:nvPr/>
        </p:nvSpPr>
        <p:spPr bwMode="auto">
          <a:xfrm>
            <a:off x="476250" y="2736850"/>
            <a:ext cx="14827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Medial rectus</a:t>
            </a:r>
          </a:p>
        </p:txBody>
      </p:sp>
      <p:sp>
        <p:nvSpPr>
          <p:cNvPr id="67595" name="Rectangle 49"/>
          <p:cNvSpPr>
            <a:spLocks noChangeArrowheads="1"/>
          </p:cNvSpPr>
          <p:nvPr/>
        </p:nvSpPr>
        <p:spPr bwMode="auto">
          <a:xfrm>
            <a:off x="476250" y="3035300"/>
            <a:ext cx="16859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Superior rectus</a:t>
            </a:r>
          </a:p>
        </p:txBody>
      </p:sp>
      <p:sp>
        <p:nvSpPr>
          <p:cNvPr id="67596" name="Rectangle 50"/>
          <p:cNvSpPr>
            <a:spLocks noChangeArrowheads="1"/>
          </p:cNvSpPr>
          <p:nvPr/>
        </p:nvSpPr>
        <p:spPr bwMode="auto">
          <a:xfrm>
            <a:off x="476250" y="3335338"/>
            <a:ext cx="15509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Inferior rectus</a:t>
            </a:r>
          </a:p>
        </p:txBody>
      </p:sp>
      <p:sp>
        <p:nvSpPr>
          <p:cNvPr id="67597" name="Rectangle 51"/>
          <p:cNvSpPr>
            <a:spLocks noChangeArrowheads="1"/>
          </p:cNvSpPr>
          <p:nvPr/>
        </p:nvSpPr>
        <p:spPr bwMode="auto">
          <a:xfrm>
            <a:off x="476250" y="3652838"/>
            <a:ext cx="166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 dirty="0">
                <a:latin typeface="Arial" pitchFamily="34" charset="0"/>
              </a:rPr>
              <a:t>Inferior oblique</a:t>
            </a:r>
          </a:p>
        </p:txBody>
      </p:sp>
      <p:sp>
        <p:nvSpPr>
          <p:cNvPr id="67598" name="Rectangle 52"/>
          <p:cNvSpPr>
            <a:spLocks noChangeArrowheads="1"/>
          </p:cNvSpPr>
          <p:nvPr/>
        </p:nvSpPr>
        <p:spPr bwMode="auto">
          <a:xfrm>
            <a:off x="476250" y="3956050"/>
            <a:ext cx="17986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Superior oblique</a:t>
            </a:r>
          </a:p>
        </p:txBody>
      </p:sp>
      <p:sp>
        <p:nvSpPr>
          <p:cNvPr id="67599" name="Rectangle 53"/>
          <p:cNvSpPr>
            <a:spLocks noChangeArrowheads="1"/>
          </p:cNvSpPr>
          <p:nvPr/>
        </p:nvSpPr>
        <p:spPr bwMode="auto">
          <a:xfrm>
            <a:off x="2532063" y="2438400"/>
            <a:ext cx="2036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Moves eye laterally</a:t>
            </a:r>
          </a:p>
        </p:txBody>
      </p:sp>
      <p:sp>
        <p:nvSpPr>
          <p:cNvPr id="67600" name="Rectangle 54"/>
          <p:cNvSpPr>
            <a:spLocks noChangeArrowheads="1"/>
          </p:cNvSpPr>
          <p:nvPr/>
        </p:nvSpPr>
        <p:spPr bwMode="auto">
          <a:xfrm>
            <a:off x="2533650" y="2743200"/>
            <a:ext cx="20812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Moves eye medially</a:t>
            </a:r>
          </a:p>
        </p:txBody>
      </p:sp>
      <p:sp>
        <p:nvSpPr>
          <p:cNvPr id="67601" name="Rectangle 55"/>
          <p:cNvSpPr>
            <a:spLocks noChangeArrowheads="1"/>
          </p:cNvSpPr>
          <p:nvPr/>
        </p:nvSpPr>
        <p:spPr bwMode="auto">
          <a:xfrm>
            <a:off x="2532063" y="3048000"/>
            <a:ext cx="34369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Elevates eye and turns it medially</a:t>
            </a:r>
          </a:p>
        </p:txBody>
      </p:sp>
      <p:sp>
        <p:nvSpPr>
          <p:cNvPr id="67602" name="Rectangle 56"/>
          <p:cNvSpPr>
            <a:spLocks noChangeArrowheads="1"/>
          </p:cNvSpPr>
          <p:nvPr/>
        </p:nvSpPr>
        <p:spPr bwMode="auto">
          <a:xfrm>
            <a:off x="2532063" y="3359150"/>
            <a:ext cx="36401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Depresses eye and turns it medially</a:t>
            </a:r>
          </a:p>
        </p:txBody>
      </p:sp>
      <p:sp>
        <p:nvSpPr>
          <p:cNvPr id="67603" name="Rectangle 57"/>
          <p:cNvSpPr>
            <a:spLocks noChangeArrowheads="1"/>
          </p:cNvSpPr>
          <p:nvPr/>
        </p:nvSpPr>
        <p:spPr bwMode="auto">
          <a:xfrm>
            <a:off x="2532063" y="3663950"/>
            <a:ext cx="33924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Elevates eye and turns it laterally</a:t>
            </a:r>
          </a:p>
        </p:txBody>
      </p:sp>
      <p:sp>
        <p:nvSpPr>
          <p:cNvPr id="67604" name="Rectangle 58"/>
          <p:cNvSpPr>
            <a:spLocks noChangeArrowheads="1"/>
          </p:cNvSpPr>
          <p:nvPr/>
        </p:nvSpPr>
        <p:spPr bwMode="auto">
          <a:xfrm>
            <a:off x="2532063" y="3968750"/>
            <a:ext cx="35956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Depresses eye and turns it laterally</a:t>
            </a:r>
          </a:p>
        </p:txBody>
      </p:sp>
      <p:sp>
        <p:nvSpPr>
          <p:cNvPr id="67605" name="Rectangle 59"/>
          <p:cNvSpPr>
            <a:spLocks noChangeArrowheads="1"/>
          </p:cNvSpPr>
          <p:nvPr/>
        </p:nvSpPr>
        <p:spPr bwMode="auto">
          <a:xfrm>
            <a:off x="6567488" y="2438400"/>
            <a:ext cx="15160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VI (abducens)</a:t>
            </a:r>
          </a:p>
        </p:txBody>
      </p:sp>
      <p:sp>
        <p:nvSpPr>
          <p:cNvPr id="67606" name="Rectangle 60"/>
          <p:cNvSpPr>
            <a:spLocks noChangeArrowheads="1"/>
          </p:cNvSpPr>
          <p:nvPr/>
        </p:nvSpPr>
        <p:spPr bwMode="auto">
          <a:xfrm>
            <a:off x="6567488" y="2743200"/>
            <a:ext cx="16621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III (oculomotor)</a:t>
            </a:r>
          </a:p>
        </p:txBody>
      </p:sp>
      <p:sp>
        <p:nvSpPr>
          <p:cNvPr id="67607" name="Rectangle 61"/>
          <p:cNvSpPr>
            <a:spLocks noChangeArrowheads="1"/>
          </p:cNvSpPr>
          <p:nvPr/>
        </p:nvSpPr>
        <p:spPr bwMode="auto">
          <a:xfrm>
            <a:off x="6567488" y="3048000"/>
            <a:ext cx="16621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III (oculomotor)</a:t>
            </a:r>
          </a:p>
        </p:txBody>
      </p:sp>
      <p:sp>
        <p:nvSpPr>
          <p:cNvPr id="67608" name="Rectangle 62"/>
          <p:cNvSpPr>
            <a:spLocks noChangeArrowheads="1"/>
          </p:cNvSpPr>
          <p:nvPr/>
        </p:nvSpPr>
        <p:spPr bwMode="auto">
          <a:xfrm>
            <a:off x="6567488" y="3357563"/>
            <a:ext cx="166211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III (oculomotor)</a:t>
            </a:r>
          </a:p>
        </p:txBody>
      </p:sp>
      <p:sp>
        <p:nvSpPr>
          <p:cNvPr id="67609" name="Rectangle 63"/>
          <p:cNvSpPr>
            <a:spLocks noChangeArrowheads="1"/>
          </p:cNvSpPr>
          <p:nvPr/>
        </p:nvSpPr>
        <p:spPr bwMode="auto">
          <a:xfrm>
            <a:off x="6567488" y="3662363"/>
            <a:ext cx="166211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III (oculomotor)</a:t>
            </a:r>
          </a:p>
        </p:txBody>
      </p:sp>
      <p:sp>
        <p:nvSpPr>
          <p:cNvPr id="67610" name="Rectangle 64"/>
          <p:cNvSpPr>
            <a:spLocks noChangeArrowheads="1"/>
          </p:cNvSpPr>
          <p:nvPr/>
        </p:nvSpPr>
        <p:spPr bwMode="auto">
          <a:xfrm>
            <a:off x="6567488" y="3967163"/>
            <a:ext cx="14382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1600" b="1">
                <a:latin typeface="Arial" pitchFamily="34" charset="0"/>
              </a:rPr>
              <a:t>IV (trochlear)</a:t>
            </a:r>
          </a:p>
        </p:txBody>
      </p:sp>
    </p:spTree>
    <p:extLst>
      <p:ext uri="{BB962C8B-B14F-4D97-AF65-F5344CB8AC3E}">
        <p14:creationId xmlns:p14="http://schemas.microsoft.com/office/powerpoint/2010/main" val="2728447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686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of the Eyeball</a:t>
            </a:r>
          </a:p>
        </p:txBody>
      </p:sp>
      <p:sp>
        <p:nvSpPr>
          <p:cNvPr id="686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Wall of eyeball contains three layers</a:t>
            </a:r>
          </a:p>
          <a:p>
            <a:pPr lvl="1" eaLnBrk="1" hangingPunct="1"/>
            <a:r>
              <a:rPr lang="en-US" altLang="en-US" b="1" dirty="0" smtClean="0"/>
              <a:t> </a:t>
            </a:r>
          </a:p>
          <a:p>
            <a:pPr lvl="1" eaLnBrk="1" hangingPunct="1"/>
            <a:r>
              <a:rPr lang="en-US" altLang="en-US" b="1" dirty="0" smtClean="0"/>
              <a:t> </a:t>
            </a:r>
          </a:p>
          <a:p>
            <a:pPr lvl="1"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Internal cavity filled with fluids </a:t>
            </a:r>
          </a:p>
          <a:p>
            <a:pPr lvl="1" eaLnBrk="1" hangingPunct="1"/>
            <a:r>
              <a:rPr lang="en-US" altLang="en-US" dirty="0" smtClean="0"/>
              <a:t>called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Lens separates internal cavity into </a:t>
            </a:r>
          </a:p>
          <a:p>
            <a:pPr eaLnBrk="1" hangingPunct="1"/>
            <a:r>
              <a:rPr lang="en-US" altLang="en-US" b="1" dirty="0" smtClean="0"/>
              <a:t>anterior segment </a:t>
            </a:r>
          </a:p>
          <a:p>
            <a:pPr eaLnBrk="1" hangingPunct="1"/>
            <a:r>
              <a:rPr lang="en-US" altLang="en-US" b="1" dirty="0" smtClean="0"/>
              <a:t>posterior segments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38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Fibrous Layer</a:t>
            </a:r>
          </a:p>
        </p:txBody>
      </p:sp>
      <p:sp>
        <p:nvSpPr>
          <p:cNvPr id="716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130675" cy="51069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Outermost layer</a:t>
            </a:r>
          </a:p>
          <a:p>
            <a:pPr lvl="1" eaLnBrk="1" hangingPunct="1"/>
            <a:r>
              <a:rPr lang="en-US" altLang="en-US" dirty="0" smtClean="0"/>
              <a:t>dense 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connective tissue</a:t>
            </a:r>
          </a:p>
          <a:p>
            <a:pPr eaLnBrk="1" hangingPunct="1"/>
            <a:r>
              <a:rPr lang="en-US" altLang="en-US" dirty="0" smtClean="0"/>
              <a:t>Two regions: sclera and cornea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1. Sclera</a:t>
            </a:r>
          </a:p>
          <a:p>
            <a:pPr lvl="2" eaLnBrk="1" hangingPunct="1"/>
            <a:r>
              <a:rPr lang="en-US" altLang="en-US" dirty="0" smtClean="0"/>
              <a:t>Opaque _</a:t>
            </a:r>
          </a:p>
          <a:p>
            <a:pPr lvl="2" eaLnBrk="1" hangingPunct="1"/>
            <a:r>
              <a:rPr lang="en-US" altLang="en-US" dirty="0" smtClean="0"/>
              <a:t>Protects, shapes eyeball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Continuous with </a:t>
            </a:r>
            <a:r>
              <a:rPr lang="en-US" altLang="en-US" dirty="0" err="1" smtClean="0"/>
              <a:t>dura</a:t>
            </a:r>
            <a:r>
              <a:rPr lang="en-US" altLang="en-US" dirty="0" smtClean="0"/>
              <a:t> mater of brain </a:t>
            </a:r>
            <a:r>
              <a:rPr lang="en-US" altLang="en-US" dirty="0" err="1" smtClean="0"/>
              <a:t>posteriorly</a:t>
            </a:r>
            <a:endParaRPr lang="en-US" alt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6172200" y="1371600"/>
            <a:ext cx="533400" cy="5334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990600"/>
            <a:ext cx="105278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sclera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87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270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Fibrous Layer</a:t>
            </a:r>
          </a:p>
        </p:txBody>
      </p:sp>
      <p:sp>
        <p:nvSpPr>
          <p:cNvPr id="7270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435475" cy="5106987"/>
          </a:xfrm>
        </p:spPr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r>
              <a:rPr lang="en-US" altLang="en-US" dirty="0" smtClean="0"/>
              <a:t>2. Cornea </a:t>
            </a:r>
          </a:p>
          <a:p>
            <a:pPr lvl="2" eaLnBrk="1" hangingPunct="1"/>
            <a:r>
              <a:rPr lang="en-US" altLang="en-US" dirty="0" smtClean="0"/>
              <a:t>___________________ anterior 1/6 of fibrous layer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___________________ as it enters eye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Numerous ___________________ receptors </a:t>
            </a:r>
          </a:p>
          <a:p>
            <a:pPr lvl="3" eaLnBrk="1" hangingPunct="1"/>
            <a:r>
              <a:rPr lang="en-US" altLang="en-US" dirty="0" smtClean="0"/>
              <a:t>contribute to blinking and tearing reflexes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486400" y="2057400"/>
            <a:ext cx="152400" cy="7620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1676400"/>
            <a:ext cx="1219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cornea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57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Vascular Layer (Uvea)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511675" cy="51069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Three regions: choroid, </a:t>
            </a:r>
            <a:r>
              <a:rPr lang="en-US" altLang="en-US" dirty="0" err="1" smtClean="0"/>
              <a:t>ciliary</a:t>
            </a:r>
            <a:r>
              <a:rPr lang="en-US" altLang="en-US" dirty="0" smtClean="0"/>
              <a:t> body, and iris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1.  </a:t>
            </a:r>
            <a:r>
              <a:rPr lang="en-US" altLang="en-US" b="1" dirty="0" smtClean="0"/>
              <a:t>Choroid region</a:t>
            </a:r>
          </a:p>
          <a:p>
            <a:pPr lvl="2" eaLnBrk="1" hangingPunct="1"/>
            <a:r>
              <a:rPr lang="en-US" altLang="en-US" dirty="0" smtClean="0"/>
              <a:t>Posterior portion of </a:t>
            </a:r>
            <a:r>
              <a:rPr lang="en-US" altLang="en-US" dirty="0" err="1" smtClean="0"/>
              <a:t>uvea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Supplies blood to all layers of eyeball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3" eaLnBrk="1" hangingPunct="1"/>
            <a:r>
              <a:rPr lang="en-US" altLang="en-US" dirty="0" smtClean="0"/>
              <a:t> </a:t>
            </a:r>
          </a:p>
          <a:p>
            <a:pPr lvl="3" eaLnBrk="1" hangingPunct="1"/>
            <a:r>
              <a:rPr lang="en-US" altLang="en-US" dirty="0" smtClean="0"/>
              <a:t>prevent light scattering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 bwMode="auto">
          <a:xfrm flipH="1">
            <a:off x="7086600" y="1774686"/>
            <a:ext cx="190500" cy="663714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066800"/>
            <a:ext cx="175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Choroid region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>
            <a:off x="7277100" y="1774686"/>
            <a:ext cx="723900" cy="892314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13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475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Vascular Layer</a:t>
            </a:r>
          </a:p>
        </p:txBody>
      </p:sp>
      <p:sp>
        <p:nvSpPr>
          <p:cNvPr id="747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283075" cy="510698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dirty="0" smtClean="0"/>
              <a:t>2.  </a:t>
            </a:r>
            <a:r>
              <a:rPr lang="en-US" altLang="en-US" dirty="0" err="1" smtClean="0"/>
              <a:t>Ciliary</a:t>
            </a:r>
            <a:r>
              <a:rPr lang="en-US" altLang="en-US" dirty="0" smtClean="0"/>
              <a:t> body</a:t>
            </a:r>
          </a:p>
          <a:p>
            <a:pPr lvl="2" eaLnBrk="1" hangingPunct="1"/>
            <a:r>
              <a:rPr lang="en-US" altLang="en-US" dirty="0" smtClean="0"/>
              <a:t>Ring of tissue surrounding lens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3" eaLnBrk="1" hangingPunct="1"/>
            <a:r>
              <a:rPr lang="en-US" altLang="en-US" dirty="0" err="1" smtClean="0"/>
              <a:t>ciliary</a:t>
            </a:r>
            <a:r>
              <a:rPr lang="en-US" altLang="en-US" dirty="0" smtClean="0"/>
              <a:t> muscles</a:t>
            </a:r>
          </a:p>
          <a:p>
            <a:pPr lvl="3" eaLnBrk="1" hangingPunct="1"/>
            <a:r>
              <a:rPr lang="en-US" altLang="en-US" dirty="0" smtClean="0"/>
              <a:t>control _</a:t>
            </a:r>
          </a:p>
          <a:p>
            <a:pPr lvl="2" eaLnBrk="1" hangingPunct="1"/>
            <a:r>
              <a:rPr lang="en-US" altLang="en-US" dirty="0" smtClean="0"/>
              <a:t>Capillaries of </a:t>
            </a:r>
            <a:r>
              <a:rPr lang="en-US" altLang="en-US" dirty="0" err="1" smtClean="0"/>
              <a:t>ciliary</a:t>
            </a:r>
            <a:r>
              <a:rPr lang="en-US" altLang="en-US" dirty="0" smtClean="0"/>
              <a:t> processes _</a:t>
            </a:r>
          </a:p>
          <a:p>
            <a:pPr lvl="2" eaLnBrk="1" hangingPunct="1"/>
            <a:r>
              <a:rPr lang="en-US" altLang="en-US" dirty="0" err="1" smtClean="0"/>
              <a:t>suspensory</a:t>
            </a:r>
            <a:r>
              <a:rPr lang="en-US" altLang="en-US" dirty="0" smtClean="0"/>
              <a:t> ligament holds lens in position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 bwMode="auto">
          <a:xfrm flipH="1">
            <a:off x="5791200" y="1695510"/>
            <a:ext cx="114300" cy="1025604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0"/>
          </p:cNvCxnSpPr>
          <p:nvPr/>
        </p:nvCxnSpPr>
        <p:spPr bwMode="auto">
          <a:xfrm flipH="1" flipV="1">
            <a:off x="5867400" y="2895600"/>
            <a:ext cx="1257300" cy="26670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1295400"/>
            <a:ext cx="1905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Ciliary</a:t>
            </a:r>
            <a:r>
              <a:rPr lang="en-US" sz="2000" dirty="0" smtClean="0">
                <a:latin typeface="Arial Black" pitchFamily="34" charset="0"/>
              </a:rPr>
              <a:t> body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16" name="Straight Arrow Connector 15"/>
          <p:cNvCxnSpPr>
            <a:stCxn id="19" idx="0"/>
          </p:cNvCxnSpPr>
          <p:nvPr/>
        </p:nvCxnSpPr>
        <p:spPr bwMode="auto">
          <a:xfrm flipH="1" flipV="1">
            <a:off x="5943600" y="3962400"/>
            <a:ext cx="1181100" cy="16002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5562600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Suspensory</a:t>
            </a:r>
            <a:r>
              <a:rPr lang="en-US" sz="2000" dirty="0" smtClean="0">
                <a:latin typeface="Arial Black" pitchFamily="34" charset="0"/>
              </a:rPr>
              <a:t> ligament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84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Vascular Layer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419600" cy="510698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3.  Iris</a:t>
            </a:r>
          </a:p>
          <a:p>
            <a:pPr marL="1162050" lvl="2" eaLnBrk="1" hangingPunct="1">
              <a:lnSpc>
                <a:spcPct val="90000"/>
              </a:lnSpc>
              <a:buFont typeface="Times" pitchFamily="80" charset="0"/>
              <a:buChar char="•"/>
            </a:pPr>
            <a:r>
              <a:rPr lang="en-US" altLang="en-US" dirty="0" smtClean="0"/>
              <a:t> </a:t>
            </a:r>
          </a:p>
          <a:p>
            <a:pPr marL="1162050" lvl="2" eaLnBrk="1" hangingPunct="1">
              <a:lnSpc>
                <a:spcPct val="90000"/>
              </a:lnSpc>
              <a:buFont typeface="Times" pitchFamily="80" charset="0"/>
              <a:buChar char="•"/>
            </a:pPr>
            <a:endParaRPr lang="en-US" altLang="en-US" dirty="0" smtClean="0"/>
          </a:p>
          <a:p>
            <a:pPr marL="1162050" lvl="2" eaLnBrk="1" hangingPunct="1">
              <a:lnSpc>
                <a:spcPct val="90000"/>
              </a:lnSpc>
              <a:buFont typeface="Times" pitchFamily="80" charset="0"/>
              <a:buChar char="•"/>
            </a:pPr>
            <a:r>
              <a:rPr lang="en-US" altLang="en-US" dirty="0" smtClean="0"/>
              <a:t> </a:t>
            </a:r>
          </a:p>
          <a:p>
            <a:pPr marL="1619250" lvl="3" eaLnBrk="1" hangingPunct="1">
              <a:lnSpc>
                <a:spcPct val="90000"/>
              </a:lnSpc>
              <a:buFont typeface="Times" pitchFamily="80" charset="0"/>
              <a:buChar char="•"/>
            </a:pPr>
            <a:r>
              <a:rPr lang="en-US" altLang="en-US" dirty="0" smtClean="0"/>
              <a:t>central opening </a:t>
            </a:r>
          </a:p>
          <a:p>
            <a:pPr marL="1619250" lvl="3" eaLnBrk="1" hangingPunct="1">
              <a:lnSpc>
                <a:spcPct val="90000"/>
              </a:lnSpc>
              <a:buFont typeface="Times" pitchFamily="80" charset="0"/>
              <a:buChar char="•"/>
            </a:pPr>
            <a:endParaRPr lang="en-US" altLang="en-US" dirty="0" smtClean="0"/>
          </a:p>
          <a:p>
            <a:pPr marL="1619250" lvl="3" eaLnBrk="1" hangingPunct="1">
              <a:lnSpc>
                <a:spcPct val="90000"/>
              </a:lnSpc>
              <a:buFont typeface="Times" pitchFamily="80" charset="0"/>
              <a:buChar char="•"/>
            </a:pPr>
            <a:r>
              <a:rPr lang="en-US" altLang="en-US" dirty="0" smtClean="0"/>
              <a:t>regulates amount of light entering eye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8" idx="2"/>
          </p:cNvCxnSpPr>
          <p:nvPr/>
        </p:nvCxnSpPr>
        <p:spPr bwMode="auto">
          <a:xfrm>
            <a:off x="5524500" y="1695510"/>
            <a:ext cx="114300" cy="135249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12954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Iris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638800" y="3429000"/>
            <a:ext cx="533400" cy="12954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7244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pupil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5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Layer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6264275" cy="51069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Iris</a:t>
            </a:r>
          </a:p>
          <a:p>
            <a:r>
              <a:rPr lang="en-US" altLang="en-US" sz="2800" dirty="0" smtClean="0"/>
              <a:t>_____________________________ and bright light</a:t>
            </a:r>
          </a:p>
          <a:p>
            <a:pPr lvl="1"/>
            <a:r>
              <a:rPr lang="en-US" altLang="en-US" dirty="0" smtClean="0"/>
              <a:t>circular muscles contract</a:t>
            </a:r>
          </a:p>
          <a:p>
            <a:pPr lvl="2"/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Distant vision and _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radial muscles contract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sympathetic fibers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Changes in emotional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_______________________________ when subject matter is appealing or requires problem-solving skills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1304"/>
            <a:ext cx="2514600" cy="35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399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Inner Layer: Retina</a:t>
            </a:r>
          </a:p>
        </p:txBody>
      </p:sp>
      <p:sp>
        <p:nvSpPr>
          <p:cNvPr id="7782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740275" cy="51069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Originates as </a:t>
            </a:r>
            <a:r>
              <a:rPr lang="en-US" altLang="en-US" dirty="0" err="1" smtClean="0"/>
              <a:t>outpocketing</a:t>
            </a:r>
            <a:r>
              <a:rPr lang="en-US" altLang="en-US" dirty="0" smtClean="0"/>
              <a:t> of brain</a:t>
            </a:r>
          </a:p>
          <a:p>
            <a:pPr eaLnBrk="1" hangingPunct="1"/>
            <a:r>
              <a:rPr lang="en-US" altLang="en-US" dirty="0" smtClean="0"/>
              <a:t>Delicate ____________________ membrane</a:t>
            </a:r>
          </a:p>
          <a:p>
            <a:pPr lvl="1" eaLnBrk="1" hangingPunct="1"/>
            <a:r>
              <a:rPr lang="en-US" altLang="en-US" dirty="0" smtClean="0"/>
              <a:t>Outer </a:t>
            </a:r>
            <a:r>
              <a:rPr lang="en-US" altLang="en-US" b="1" dirty="0" smtClean="0"/>
              <a:t>Pigmented layer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Absorbs light and prevents its scattering</a:t>
            </a:r>
          </a:p>
          <a:p>
            <a:pPr lvl="2" eaLnBrk="1" hangingPunct="1"/>
            <a:r>
              <a:rPr lang="en-US" altLang="en-US" dirty="0" err="1" smtClean="0"/>
              <a:t>Phagocytize</a:t>
            </a:r>
            <a:r>
              <a:rPr lang="en-US" altLang="en-US" dirty="0" smtClean="0"/>
              <a:t> photoreceptor cell fragments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9972" y="178308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11" idx="2"/>
          </p:cNvCxnSpPr>
          <p:nvPr/>
        </p:nvCxnSpPr>
        <p:spPr bwMode="auto">
          <a:xfrm flipH="1">
            <a:off x="7010400" y="1466910"/>
            <a:ext cx="723900" cy="135249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2"/>
          </p:cNvCxnSpPr>
          <p:nvPr/>
        </p:nvCxnSpPr>
        <p:spPr bwMode="auto">
          <a:xfrm>
            <a:off x="7734300" y="1466910"/>
            <a:ext cx="381000" cy="186678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1066800"/>
            <a:ext cx="1143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retina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8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8851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Inner Layer: Retina</a:t>
            </a:r>
          </a:p>
        </p:txBody>
      </p:sp>
      <p:sp>
        <p:nvSpPr>
          <p:cNvPr id="78852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206875" cy="510698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dirty="0" smtClean="0"/>
              <a:t>Inner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Composed of three main types of neurons</a:t>
            </a:r>
          </a:p>
          <a:p>
            <a:pPr lvl="3" eaLnBrk="1" hangingPunct="1"/>
            <a:r>
              <a:rPr lang="en-US" altLang="en-US" b="1" dirty="0" smtClean="0"/>
              <a:t>Photoreceptors</a:t>
            </a:r>
          </a:p>
          <a:p>
            <a:pPr lvl="3" eaLnBrk="1" hangingPunct="1"/>
            <a:r>
              <a:rPr lang="en-US" altLang="en-US" b="1" dirty="0" smtClean="0"/>
              <a:t>bipolar cells</a:t>
            </a:r>
          </a:p>
          <a:p>
            <a:pPr lvl="3" eaLnBrk="1" hangingPunct="1"/>
            <a:r>
              <a:rPr lang="en-US" altLang="en-US" b="1" dirty="0" smtClean="0"/>
              <a:t>ganglion cells</a:t>
            </a:r>
            <a:endParaRPr lang="en-US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9296" y="1666875"/>
            <a:ext cx="425470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7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177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Neurotransmitter Effects</a:t>
            </a:r>
          </a:p>
        </p:txBody>
      </p:sp>
      <p:sp>
        <p:nvSpPr>
          <p:cNvPr id="31772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Somatic nervous </a:t>
            </a:r>
            <a:r>
              <a:rPr lang="en-US" altLang="en-US" dirty="0" smtClean="0"/>
              <a:t>system</a:t>
            </a:r>
          </a:p>
          <a:p>
            <a:endParaRPr lang="en-US" altLang="en-US" dirty="0"/>
          </a:p>
          <a:p>
            <a:pPr lvl="1"/>
            <a:r>
              <a:rPr lang="en-US" altLang="en-US" dirty="0" smtClean="0"/>
              <a:t>________ somatic </a:t>
            </a:r>
            <a:r>
              <a:rPr lang="en-US" altLang="en-US" dirty="0"/>
              <a:t>motor neurons release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Effects ___________________________________ stimulatory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ANS</a:t>
            </a:r>
          </a:p>
          <a:p>
            <a:endParaRPr lang="en-US" altLang="en-US" dirty="0"/>
          </a:p>
          <a:p>
            <a:pPr lvl="1"/>
            <a:r>
              <a:rPr lang="en-US" altLang="en-US" dirty="0" smtClean="0"/>
              <a:t>_____________________________________fibers </a:t>
            </a:r>
            <a:r>
              <a:rPr lang="en-US" altLang="en-US" dirty="0"/>
              <a:t>release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____________________________________________ fibers </a:t>
            </a:r>
            <a:r>
              <a:rPr lang="en-US" altLang="en-US" dirty="0"/>
              <a:t>release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_____________________________________________ or </a:t>
            </a:r>
            <a:r>
              <a:rPr lang="en-US" altLang="en-US" dirty="0" err="1"/>
              <a:t>ACh</a:t>
            </a:r>
            <a:r>
              <a:rPr lang="en-US" altLang="en-US" dirty="0"/>
              <a:t> at effectors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Effect </a:t>
            </a:r>
            <a:r>
              <a:rPr lang="en-US" altLang="en-US" dirty="0"/>
              <a:t>is either stimulatory or </a:t>
            </a:r>
            <a:r>
              <a:rPr lang="en-US" altLang="en-US" dirty="0" smtClean="0"/>
              <a:t>inhibitory, depending </a:t>
            </a:r>
            <a:r>
              <a:rPr lang="en-US" altLang="en-US" dirty="0"/>
              <a:t>on type of receptors</a:t>
            </a:r>
          </a:p>
        </p:txBody>
      </p:sp>
    </p:spTree>
    <p:extLst>
      <p:ext uri="{BB962C8B-B14F-4D97-AF65-F5344CB8AC3E}">
        <p14:creationId xmlns:p14="http://schemas.microsoft.com/office/powerpoint/2010/main" val="4287365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4130675" cy="51069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Signals spread from photoreceptors </a:t>
            </a:r>
          </a:p>
          <a:p>
            <a:pPr eaLnBrk="1" hangingPunct="1"/>
            <a:r>
              <a:rPr lang="en-US" altLang="en-US" dirty="0" smtClean="0"/>
              <a:t>to _</a:t>
            </a:r>
          </a:p>
          <a:p>
            <a:pPr eaLnBrk="1" hangingPunct="1"/>
            <a:r>
              <a:rPr lang="en-US" altLang="en-US" dirty="0" smtClean="0"/>
              <a:t>to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Ganglion cell axons exit eye as _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endParaRPr lang="en-GB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Inner Layer: Retina</a:t>
            </a:r>
          </a:p>
        </p:txBody>
      </p:sp>
      <p:pic>
        <p:nvPicPr>
          <p:cNvPr id="6" name="Picture 82" descr="figure_15_06b_unlabe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2" y="1260475"/>
            <a:ext cx="4042828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16" idx="0"/>
          </p:cNvCxnSpPr>
          <p:nvPr/>
        </p:nvCxnSpPr>
        <p:spPr bwMode="auto">
          <a:xfrm flipH="1" flipV="1">
            <a:off x="6324600" y="3124200"/>
            <a:ext cx="266700" cy="6096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2"/>
          </p:cNvCxnSpPr>
          <p:nvPr/>
        </p:nvCxnSpPr>
        <p:spPr bwMode="auto">
          <a:xfrm>
            <a:off x="7848600" y="1436132"/>
            <a:ext cx="304800" cy="849868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2"/>
          </p:cNvCxnSpPr>
          <p:nvPr/>
        </p:nvCxnSpPr>
        <p:spPr bwMode="auto">
          <a:xfrm flipH="1">
            <a:off x="7162800" y="2655332"/>
            <a:ext cx="38100" cy="621268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1066800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photoreceptor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2286000"/>
            <a:ext cx="1447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bipolar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733800"/>
            <a:ext cx="1447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Ganglion cell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876800"/>
            <a:ext cx="12954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signal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181600"/>
            <a:ext cx="12954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light</a:t>
            </a:r>
            <a:endParaRPr 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00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798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Retina</a:t>
            </a:r>
          </a:p>
        </p:txBody>
      </p:sp>
      <p:sp>
        <p:nvSpPr>
          <p:cNvPr id="798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664075" cy="5106987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Optic disc (__________)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Site where optic nerve leaves eye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Quarter-billion photoreceptors of two types</a:t>
            </a:r>
          </a:p>
          <a:p>
            <a:pPr lvl="1" eaLnBrk="1" hangingPunct="1"/>
            <a:r>
              <a:rPr lang="en-US" altLang="en-US" b="1" dirty="0" smtClean="0"/>
              <a:t> </a:t>
            </a:r>
          </a:p>
          <a:p>
            <a:pPr lvl="1"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9972" y="0"/>
            <a:ext cx="423402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212771"/>
            <a:ext cx="4114800" cy="26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9" idx="0"/>
          </p:cNvCxnSpPr>
          <p:nvPr/>
        </p:nvCxnSpPr>
        <p:spPr bwMode="auto">
          <a:xfrm flipH="1" flipV="1">
            <a:off x="8001000" y="1981200"/>
            <a:ext cx="228600" cy="914400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2895600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Optic disc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361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Photoreceptors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335438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Rods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peripheral vision receptors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more ____________________________ to light than cones</a:t>
            </a:r>
          </a:p>
          <a:p>
            <a:pPr lvl="1" eaLnBrk="1" hangingPunct="1"/>
            <a:r>
              <a:rPr lang="en-US" altLang="en-US" dirty="0" smtClean="0"/>
              <a:t>_________________________________________ or sharp images</a:t>
            </a:r>
          </a:p>
          <a:p>
            <a:pPr lvl="1" eaLnBrk="1" hangingPunct="1"/>
            <a:r>
              <a:rPr lang="en-US" altLang="en-US" dirty="0" smtClean="0"/>
              <a:t>Numbers greatest at periphery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6425" y="4495800"/>
            <a:ext cx="5391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3250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Photoreceptors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3354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Cones</a:t>
            </a:r>
          </a:p>
          <a:p>
            <a:pPr lvl="1" eaLnBrk="1" hangingPunct="1"/>
            <a:r>
              <a:rPr lang="en-US" altLang="en-US" dirty="0" smtClean="0"/>
              <a:t>Vision receptors for _</a:t>
            </a:r>
          </a:p>
          <a:p>
            <a:pPr lvl="1" eaLnBrk="1" hangingPunct="1"/>
            <a:r>
              <a:rPr lang="en-US" altLang="en-US" dirty="0" smtClean="0"/>
              <a:t>________________________________ color vision</a:t>
            </a:r>
          </a:p>
          <a:p>
            <a:pPr lvl="1" eaLnBrk="1" hangingPunct="1"/>
            <a:r>
              <a:rPr lang="en-US" altLang="en-US" b="1" dirty="0" smtClean="0"/>
              <a:t>________________________________ </a:t>
            </a:r>
            <a:r>
              <a:rPr lang="en-US" altLang="en-US" dirty="0" smtClean="0"/>
              <a:t>exactly at posterior pole</a:t>
            </a:r>
          </a:p>
          <a:p>
            <a:pPr lvl="2" eaLnBrk="1" hangingPunct="1"/>
            <a:r>
              <a:rPr lang="en-US" altLang="en-US" dirty="0" smtClean="0"/>
              <a:t>Mostly cones</a:t>
            </a:r>
          </a:p>
          <a:p>
            <a:pPr lvl="2" eaLnBrk="1" hangingPunct="1"/>
            <a:r>
              <a:rPr lang="en-US" altLang="en-US" b="1" dirty="0" smtClean="0"/>
              <a:t>Fovea </a:t>
            </a:r>
            <a:r>
              <a:rPr lang="en-US" altLang="en-US" b="1" dirty="0" err="1" smtClean="0"/>
              <a:t>centralis</a:t>
            </a:r>
            <a:endParaRPr lang="en-US" altLang="en-US" dirty="0" smtClean="0"/>
          </a:p>
          <a:p>
            <a:pPr lvl="3" eaLnBrk="1" hangingPunct="1"/>
            <a:r>
              <a:rPr lang="en-US" altLang="en-US" dirty="0" smtClean="0"/>
              <a:t>Tiny pit in center of macula with _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6425" y="4495800"/>
            <a:ext cx="5391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281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Blood Supply to the Retina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130675" cy="51069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Two sources of blood supply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Choroid supplies _</a:t>
            </a:r>
          </a:p>
          <a:p>
            <a:pPr lvl="2" eaLnBrk="1" hangingPunct="1"/>
            <a:r>
              <a:rPr lang="en-US" altLang="en-US" dirty="0" smtClean="0"/>
              <a:t>Photoreceptors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__________________ of retina supply inner two-thirds</a:t>
            </a:r>
          </a:p>
          <a:p>
            <a:pPr lvl="2" eaLnBrk="1" hangingPunct="1"/>
            <a:r>
              <a:rPr lang="en-US" altLang="en-US" dirty="0" smtClean="0"/>
              <a:t>Enter/exit eye in center of optic nerve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7370" y="1938338"/>
            <a:ext cx="422663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40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880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Chambers and Fluids</a:t>
            </a:r>
          </a:p>
        </p:txBody>
      </p:sp>
      <p:sp>
        <p:nvSpPr>
          <p:cNvPr id="8806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lens and </a:t>
            </a:r>
            <a:r>
              <a:rPr lang="en-US" altLang="en-US" dirty="0" err="1" smtClean="0"/>
              <a:t>ciliary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zonule</a:t>
            </a:r>
            <a:r>
              <a:rPr lang="en-US" altLang="en-US" dirty="0" smtClean="0"/>
              <a:t> separate eye into two segments</a:t>
            </a:r>
          </a:p>
          <a:p>
            <a:pPr lvl="1" eaLnBrk="1" hangingPunct="1"/>
            <a:r>
              <a:rPr lang="en-US" altLang="en-US" b="1" dirty="0" smtClean="0"/>
              <a:t> ____________________________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posterior segments</a:t>
            </a:r>
          </a:p>
          <a:p>
            <a:pPr lvl="1" eaLnBrk="1" hangingPunct="1"/>
            <a:endParaRPr lang="en-US" altLang="en-US" b="1" dirty="0" smtClean="0"/>
          </a:p>
          <a:p>
            <a:pPr eaLnBrk="1" hangingPunct="1"/>
            <a:r>
              <a:rPr lang="en-US" altLang="en-US" sz="2800" dirty="0" smtClean="0"/>
              <a:t>Anterior segment composed of two chambers</a:t>
            </a:r>
          </a:p>
          <a:p>
            <a:pPr lvl="1" eaLnBrk="1" hangingPunct="1"/>
            <a:r>
              <a:rPr lang="en-US" altLang="en-US" sz="2400" dirty="0" smtClean="0"/>
              <a:t>Anterior chamber</a:t>
            </a:r>
          </a:p>
          <a:p>
            <a:pPr lvl="2" eaLnBrk="1" hangingPunct="1"/>
            <a:r>
              <a:rPr lang="en-US" altLang="en-US" sz="2000" dirty="0" smtClean="0"/>
              <a:t>between _</a:t>
            </a:r>
          </a:p>
          <a:p>
            <a:pPr lvl="1" eaLnBrk="1" hangingPunct="1"/>
            <a:r>
              <a:rPr lang="en-US" altLang="en-US" sz="2400" dirty="0" smtClean="0"/>
              <a:t>Posterior chamber</a:t>
            </a:r>
          </a:p>
          <a:p>
            <a:pPr lvl="2" eaLnBrk="1" hangingPunct="1"/>
            <a:r>
              <a:rPr lang="en-US" altLang="en-US" sz="2000" dirty="0" smtClean="0"/>
              <a:t>between _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65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Chambers and Fluids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Posterior segment contains </a:t>
            </a:r>
            <a:r>
              <a:rPr lang="en-US" altLang="en-US" sz="2800" b="1" dirty="0" smtClean="0"/>
              <a:t>___________________ </a:t>
            </a:r>
            <a:r>
              <a:rPr lang="en-US" altLang="en-US" sz="2800" dirty="0" smtClean="0"/>
              <a:t>that</a:t>
            </a:r>
          </a:p>
          <a:p>
            <a:pPr lvl="1" eaLnBrk="1" hangingPunct="1"/>
            <a:r>
              <a:rPr lang="en-US" altLang="en-US" sz="2400" dirty="0" smtClean="0"/>
              <a:t>Transmits light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Supports posterior surface of lens 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 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Contributes to intraocular pressure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Forms in embryo; </a:t>
            </a:r>
            <a:r>
              <a:rPr lang="en-US" altLang="en-US" sz="2400" i="1" dirty="0" smtClean="0"/>
              <a:t>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6341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Chambers and Fluids 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Anterior segment contains </a:t>
            </a:r>
            <a:r>
              <a:rPr lang="en-US" altLang="en-US" sz="2800" b="1" dirty="0" smtClean="0"/>
              <a:t>_</a:t>
            </a:r>
          </a:p>
          <a:p>
            <a:pPr lvl="1" eaLnBrk="1" hangingPunct="1"/>
            <a:r>
              <a:rPr lang="en-US" altLang="en-US" sz="2400" dirty="0" smtClean="0"/>
              <a:t>_______________________________________ by capillaries of </a:t>
            </a:r>
            <a:r>
              <a:rPr lang="en-US" altLang="en-US" sz="2400" dirty="0" err="1" smtClean="0"/>
              <a:t>ciliary</a:t>
            </a:r>
            <a:r>
              <a:rPr lang="en-US" altLang="en-US" sz="2400" dirty="0" smtClean="0"/>
              <a:t> processes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Drains via ____________________________________ (canal of </a:t>
            </a:r>
            <a:r>
              <a:rPr lang="en-US" altLang="en-US" sz="2400" dirty="0" err="1" smtClean="0"/>
              <a:t>Schlemm</a:t>
            </a:r>
            <a:r>
              <a:rPr lang="en-US" altLang="en-US" sz="2400" dirty="0" smtClean="0"/>
              <a:t>) at sclera-cornea junction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Supplies nutrients and oxygen mainly to lens and cornea but also to retina, and removes wastes </a:t>
            </a:r>
          </a:p>
        </p:txBody>
      </p:sp>
    </p:spTree>
    <p:extLst>
      <p:ext uri="{BB962C8B-B14F-4D97-AF65-F5344CB8AC3E}">
        <p14:creationId xmlns:p14="http://schemas.microsoft.com/office/powerpoint/2010/main" val="502513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Glaucoma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__________________________________ of aqueous humor increases pressure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causes __________________________________ and optic nerve </a:t>
            </a:r>
            <a:endParaRPr lang="en-US" altLang="en-US" dirty="0" smtClean="0">
              <a:sym typeface="Wingdings" pitchFamily="2" charset="2"/>
            </a:endParaRPr>
          </a:p>
          <a:p>
            <a:pPr lvl="2"/>
            <a:r>
              <a:rPr lang="en-US" altLang="en-US" dirty="0" smtClean="0">
                <a:sym typeface="Wingdings" pitchFamily="2" charset="2"/>
              </a:rPr>
              <a:t>Can lead to blindness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0620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Lens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55600" algn="l"/>
              </a:tabLst>
            </a:pPr>
            <a:r>
              <a:rPr lang="en-US" altLang="en-US" sz="2800" dirty="0" smtClean="0"/>
              <a:t>Biconvex, transparent, flexible, and _</a:t>
            </a:r>
          </a:p>
          <a:p>
            <a:pPr eaLnBrk="1" hangingPunct="1">
              <a:tabLst>
                <a:tab pos="355600" algn="l"/>
              </a:tabLst>
            </a:pPr>
            <a:r>
              <a:rPr lang="en-US" altLang="en-US" sz="2800" dirty="0" smtClean="0"/>
              <a:t>______________________________________ to precisely focus light on retina</a:t>
            </a:r>
          </a:p>
          <a:p>
            <a:pPr lvl="1" eaLnBrk="1" hangingPunct="1">
              <a:tabLst>
                <a:tab pos="355600" algn="l"/>
              </a:tabLst>
            </a:pPr>
            <a:endParaRPr lang="en-US" altLang="en-US" sz="2400" dirty="0" smtClean="0"/>
          </a:p>
          <a:p>
            <a:pPr eaLnBrk="1" hangingPunct="1">
              <a:tabLst>
                <a:tab pos="355600" algn="l"/>
              </a:tabLst>
            </a:pPr>
            <a:r>
              <a:rPr lang="en-US" altLang="en-US" dirty="0" smtClean="0"/>
              <a:t>Lens becomes ______________________, convex, less elastic _</a:t>
            </a:r>
          </a:p>
          <a:p>
            <a:pPr lvl="1" eaLnBrk="1" hangingPunct="1">
              <a:buFont typeface="Times" pitchFamily="80" charset="0"/>
              <a:buChar char="•"/>
              <a:tabLst>
                <a:tab pos="355600" algn="l"/>
              </a:tabLst>
            </a:pPr>
            <a:endParaRPr lang="en-US" altLang="en-US" b="1" dirty="0" smtClean="0"/>
          </a:p>
          <a:p>
            <a:pPr lvl="1" eaLnBrk="1" hangingPunct="1">
              <a:buFont typeface="Times" pitchFamily="80" charset="0"/>
              <a:buChar char="•"/>
              <a:tabLst>
                <a:tab pos="35560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38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Overlap of Somatic and Autonomic Function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spinal and many cranial nerves contain </a:t>
            </a:r>
            <a:r>
              <a:rPr lang="en-US" altLang="en-US" dirty="0" smtClean="0"/>
              <a:t>________________________ somatic </a:t>
            </a:r>
            <a:r>
              <a:rPr lang="en-US" altLang="en-US" dirty="0"/>
              <a:t>and autonomic fibers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Adaptations </a:t>
            </a:r>
            <a:r>
              <a:rPr lang="en-US" altLang="en-US" dirty="0"/>
              <a:t>usually involve both skeletal muscles and visceral organs</a:t>
            </a:r>
          </a:p>
        </p:txBody>
      </p:sp>
    </p:spTree>
    <p:extLst>
      <p:ext uri="{BB962C8B-B14F-4D97-AF65-F5344CB8AC3E}">
        <p14:creationId xmlns:p14="http://schemas.microsoft.com/office/powerpoint/2010/main" val="3573656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942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Cataracts</a:t>
            </a:r>
          </a:p>
        </p:txBody>
      </p:sp>
      <p:sp>
        <p:nvSpPr>
          <p:cNvPr id="942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7712075" cy="5411787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3400" dirty="0" smtClean="0"/>
              <a:t>Clouding of lens</a:t>
            </a:r>
          </a:p>
          <a:p>
            <a:pPr lvl="1" eaLnBrk="1" hangingPunct="1"/>
            <a:endParaRPr lang="en-US" altLang="en-US" sz="3400" dirty="0" smtClean="0"/>
          </a:p>
          <a:p>
            <a:pPr lvl="1" eaLnBrk="1" hangingPunct="1"/>
            <a:r>
              <a:rPr lang="en-US" altLang="en-US" sz="3400" dirty="0" smtClean="0"/>
              <a:t>Consequence of </a:t>
            </a:r>
          </a:p>
          <a:p>
            <a:pPr lvl="2" eaLnBrk="1" hangingPunct="1"/>
            <a:r>
              <a:rPr lang="en-US" altLang="en-US" sz="2600" dirty="0" smtClean="0"/>
              <a:t> </a:t>
            </a:r>
          </a:p>
          <a:p>
            <a:pPr lvl="2" eaLnBrk="1" hangingPunct="1"/>
            <a:r>
              <a:rPr lang="en-US" altLang="en-US" sz="2600" dirty="0" smtClean="0"/>
              <a:t>diabetes mellitus</a:t>
            </a:r>
          </a:p>
          <a:p>
            <a:pPr lvl="2" eaLnBrk="1" hangingPunct="1"/>
            <a:r>
              <a:rPr lang="en-US" altLang="en-US" sz="2600" dirty="0" smtClean="0"/>
              <a:t> </a:t>
            </a:r>
          </a:p>
          <a:p>
            <a:pPr lvl="2" eaLnBrk="1" hangingPunct="1"/>
            <a:r>
              <a:rPr lang="en-US" altLang="en-US" sz="2600" dirty="0" smtClean="0"/>
              <a:t>frequent exposure to intense sunlight</a:t>
            </a:r>
          </a:p>
          <a:p>
            <a:pPr lvl="1" eaLnBrk="1" hangingPunct="1"/>
            <a:endParaRPr lang="en-US" altLang="en-US" sz="3400" dirty="0" smtClean="0"/>
          </a:p>
          <a:p>
            <a:pPr lvl="1" eaLnBrk="1" hangingPunct="1"/>
            <a:r>
              <a:rPr lang="en-US" altLang="en-US" sz="3400" dirty="0" smtClean="0"/>
              <a:t>Some _</a:t>
            </a:r>
          </a:p>
          <a:p>
            <a:pPr lvl="1" eaLnBrk="1" hangingPunct="1"/>
            <a:endParaRPr lang="en-US" altLang="en-US" sz="3400" dirty="0" smtClean="0"/>
          </a:p>
          <a:p>
            <a:pPr lvl="1" eaLnBrk="1" hangingPunct="1"/>
            <a:r>
              <a:rPr lang="en-US" altLang="en-US" sz="3400" dirty="0" err="1" smtClean="0"/>
              <a:t>Crystallin</a:t>
            </a:r>
            <a:r>
              <a:rPr lang="en-US" altLang="en-US" sz="3400" dirty="0" smtClean="0"/>
              <a:t> proteins clump</a:t>
            </a:r>
          </a:p>
          <a:p>
            <a:pPr lvl="1" eaLnBrk="1" hangingPunct="1"/>
            <a:endParaRPr lang="en-US" altLang="en-US" sz="3400" dirty="0" smtClean="0"/>
          </a:p>
          <a:p>
            <a:pPr lvl="1" eaLnBrk="1" hangingPunct="1"/>
            <a:r>
              <a:rPr lang="en-US" altLang="en-US" sz="3400" dirty="0" smtClean="0"/>
              <a:t>___________________________________ increases cataract formation</a:t>
            </a:r>
          </a:p>
          <a:p>
            <a:pPr lvl="1" eaLnBrk="1" hangingPunct="1"/>
            <a:endParaRPr lang="en-US" altLang="en-US" sz="3400" dirty="0" smtClean="0"/>
          </a:p>
          <a:p>
            <a:pPr lvl="1" eaLnBrk="1" hangingPunct="1"/>
            <a:r>
              <a:rPr lang="en-US" altLang="en-US" sz="3400" dirty="0" smtClean="0"/>
              <a:t>Lens can be replaced surgically with artificial lens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1268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034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Focusing Light on The Retina</a:t>
            </a:r>
          </a:p>
        </p:txBody>
      </p:sp>
      <p:sp>
        <p:nvSpPr>
          <p:cNvPr id="1034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800" dirty="0" smtClean="0"/>
              <a:t>Pathway of light entering eye: </a:t>
            </a:r>
          </a:p>
          <a:p>
            <a:pPr lvl="1"/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/>
              <a:t>Lens</a:t>
            </a:r>
          </a:p>
          <a:p>
            <a:pPr lvl="1"/>
            <a:r>
              <a:rPr lang="en-US" altLang="en-US" sz="2400" dirty="0" smtClean="0"/>
              <a:t>vitreous humor</a:t>
            </a:r>
          </a:p>
          <a:p>
            <a:pPr lvl="1"/>
            <a:r>
              <a:rPr lang="en-US" altLang="en-US" sz="2400" dirty="0" smtClean="0"/>
              <a:t>entire neural layer of retina</a:t>
            </a:r>
          </a:p>
          <a:p>
            <a:pPr lvl="1"/>
            <a:r>
              <a:rPr lang="en-US" altLang="en-US" sz="2400" dirty="0" smtClean="0"/>
              <a:t>photoreceptors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Light refracted three times along pathway</a:t>
            </a:r>
          </a:p>
          <a:p>
            <a:pPr lvl="1"/>
            <a:r>
              <a:rPr lang="en-US" altLang="en-US" sz="2400" dirty="0" smtClean="0"/>
              <a:t>Bending of light rays </a:t>
            </a:r>
          </a:p>
          <a:p>
            <a:pPr lvl="2"/>
            <a:r>
              <a:rPr lang="en-US" altLang="en-US" sz="2000" dirty="0" smtClean="0"/>
              <a:t> </a:t>
            </a:r>
          </a:p>
          <a:p>
            <a:pPr lvl="2"/>
            <a:r>
              <a:rPr lang="en-US" altLang="en-US" sz="2000" dirty="0" smtClean="0"/>
              <a:t>Entering lens</a:t>
            </a:r>
          </a:p>
          <a:p>
            <a:pPr lvl="2"/>
            <a:r>
              <a:rPr lang="en-US" altLang="en-US" sz="2000" dirty="0" smtClean="0"/>
              <a:t>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Majority of refractory power in cornea</a:t>
            </a:r>
          </a:p>
          <a:p>
            <a:pPr eaLnBrk="1" hangingPunct="1"/>
            <a:r>
              <a:rPr lang="en-US" altLang="en-US" sz="2800" dirty="0" smtClean="0"/>
              <a:t>Change in lens curvature allows for fine focusing</a:t>
            </a:r>
          </a:p>
        </p:txBody>
      </p:sp>
    </p:spTree>
    <p:extLst>
      <p:ext uri="{BB962C8B-B14F-4D97-AF65-F5344CB8AC3E}">
        <p14:creationId xmlns:p14="http://schemas.microsoft.com/office/powerpoint/2010/main" val="1320912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Focusing For Distant Vision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3434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Eyes best adapted for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Far point of vision</a:t>
            </a:r>
          </a:p>
          <a:p>
            <a:pPr lvl="1" eaLnBrk="1" hangingPunct="1"/>
            <a:r>
              <a:rPr lang="en-US" altLang="en-US" dirty="0" smtClean="0"/>
              <a:t>Distance beyond which no change in lens shape needed for focusing</a:t>
            </a:r>
          </a:p>
          <a:p>
            <a:pPr lvl="2" eaLnBrk="1" hangingPunct="1"/>
            <a:r>
              <a:rPr lang="en-US" altLang="en-US" dirty="0" smtClean="0"/>
              <a:t>20 feet for ______________________  (normal) eye</a:t>
            </a:r>
          </a:p>
          <a:p>
            <a:pPr lvl="2" eaLnBrk="1" hangingPunct="1"/>
            <a:r>
              <a:rPr lang="en-US" altLang="en-US" dirty="0" smtClean="0"/>
              <a:t>Cornea and lens focus light precisely on retina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Lens stretched flat by tension in </a:t>
            </a:r>
            <a:r>
              <a:rPr lang="en-US" altLang="en-US" dirty="0" err="1" smtClean="0"/>
              <a:t>ciliary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zonule</a:t>
            </a: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3015" y="2468880"/>
            <a:ext cx="3990985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080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064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Focusing For Close Vision</a:t>
            </a:r>
          </a:p>
        </p:txBody>
      </p:sp>
      <p:sp>
        <p:nvSpPr>
          <p:cNvPr id="10650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Light from close objects diverges as approaches eye</a:t>
            </a:r>
          </a:p>
          <a:p>
            <a:pPr lvl="1" eaLnBrk="1" hangingPunct="1"/>
            <a:r>
              <a:rPr lang="en-US" altLang="en-US" dirty="0" smtClean="0"/>
              <a:t>Requires eye to make active adjustments using ________________ simultaneous processes	</a:t>
            </a:r>
          </a:p>
          <a:p>
            <a:pPr lvl="2" eaLnBrk="1" hangingPunct="1"/>
            <a:r>
              <a:rPr lang="en-US" altLang="en-US" b="1" dirty="0" smtClean="0"/>
              <a:t>______________________ </a:t>
            </a:r>
            <a:r>
              <a:rPr lang="en-US" altLang="en-US" dirty="0" smtClean="0"/>
              <a:t> of lens</a:t>
            </a:r>
          </a:p>
          <a:p>
            <a:pPr lvl="2" eaLnBrk="1" hangingPunct="1"/>
            <a:r>
              <a:rPr lang="en-US" altLang="en-US" dirty="0" smtClean="0"/>
              <a:t>______________________ of pupils</a:t>
            </a:r>
          </a:p>
          <a:p>
            <a:pPr lvl="2" eaLnBrk="1" hangingPunct="1"/>
            <a:r>
              <a:rPr lang="en-US" altLang="en-US" dirty="0" smtClean="0"/>
              <a:t>______________________ of eyeballs</a:t>
            </a:r>
          </a:p>
          <a:p>
            <a:pPr lvl="2"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2689056"/>
            <a:ext cx="3581400" cy="17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210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Focusing For Close Vision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 smtClean="0"/>
              <a:t>Accommodation</a:t>
            </a:r>
          </a:p>
          <a:p>
            <a:pPr lvl="1" eaLnBrk="1" hangingPunct="1"/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b="1" dirty="0" smtClean="0"/>
              <a:t>_________________________________________ of vision</a:t>
            </a:r>
            <a:r>
              <a:rPr lang="en-US" altLang="en-US" sz="2400" dirty="0" smtClean="0"/>
              <a:t>  </a:t>
            </a:r>
          </a:p>
          <a:p>
            <a:pPr lvl="2" eaLnBrk="1" hangingPunct="1"/>
            <a:r>
              <a:rPr lang="en-US" altLang="en-US" sz="2000" dirty="0" smtClean="0"/>
              <a:t>Closest point on which the eye can focus</a:t>
            </a:r>
          </a:p>
          <a:p>
            <a:pPr lvl="1" eaLnBrk="1" hangingPunct="1"/>
            <a:r>
              <a:rPr lang="en-US" altLang="en-US" sz="2400" b="1" dirty="0" smtClean="0"/>
              <a:t> </a:t>
            </a:r>
            <a:endParaRPr lang="en-US" altLang="en-US" sz="2400" dirty="0" smtClean="0"/>
          </a:p>
          <a:p>
            <a:pPr lvl="2"/>
            <a:r>
              <a:rPr lang="en-US" altLang="en-US" sz="2000" dirty="0" smtClean="0"/>
              <a:t>loss of accommodation _</a:t>
            </a:r>
          </a:p>
          <a:p>
            <a:pPr eaLnBrk="1" hangingPunct="1"/>
            <a:r>
              <a:rPr lang="en-US" altLang="en-US" sz="2800" dirty="0" smtClean="0"/>
              <a:t>Constriction</a:t>
            </a:r>
          </a:p>
          <a:p>
            <a:pPr lvl="1" eaLnBrk="1" hangingPunct="1"/>
            <a:r>
              <a:rPr lang="en-US" altLang="en-US" sz="2400" dirty="0" smtClean="0"/>
              <a:t>Accommodation </a:t>
            </a:r>
            <a:r>
              <a:rPr lang="en-US" altLang="en-US" sz="2400" dirty="0" err="1" smtClean="0"/>
              <a:t>pupillary</a:t>
            </a:r>
            <a:r>
              <a:rPr lang="en-US" altLang="en-US" sz="2400" dirty="0" smtClean="0"/>
              <a:t> reflex constricts pupils to prevent most divergent light rays from entering eye</a:t>
            </a:r>
          </a:p>
          <a:p>
            <a:pPr eaLnBrk="1" hangingPunct="1"/>
            <a:r>
              <a:rPr lang="en-US" altLang="en-US" sz="28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Medial rotation of eyeballs toward object being viewed</a:t>
            </a:r>
          </a:p>
          <a:p>
            <a:pPr lvl="2"/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460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105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Problems Of Refraction</a:t>
            </a:r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648200" cy="5181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800" b="1" dirty="0" smtClean="0"/>
              <a:t>_______________________ </a:t>
            </a:r>
            <a:r>
              <a:rPr lang="en-US" altLang="en-US" sz="2800" dirty="0" smtClean="0"/>
              <a:t>(nearsightedness)</a:t>
            </a:r>
          </a:p>
          <a:p>
            <a:pPr lvl="1" eaLnBrk="1" hangingPunct="1"/>
            <a:r>
              <a:rPr lang="en-US" altLang="en-US" sz="2400" dirty="0" smtClean="0"/>
              <a:t>Focal point in front of retina, </a:t>
            </a:r>
          </a:p>
          <a:p>
            <a:pPr lvl="2"/>
            <a:r>
              <a:rPr lang="en-US" altLang="en-US" sz="2000" dirty="0" smtClean="0"/>
              <a:t>eyeball too long</a:t>
            </a:r>
          </a:p>
          <a:p>
            <a:pPr lvl="1" eaLnBrk="1" hangingPunct="1"/>
            <a:r>
              <a:rPr lang="en-US" altLang="en-US" sz="2400" dirty="0" smtClean="0"/>
              <a:t>Corrected with a concave lens</a:t>
            </a:r>
          </a:p>
          <a:p>
            <a:pPr eaLnBrk="1" hangingPunct="1"/>
            <a:r>
              <a:rPr lang="en-US" altLang="en-US" sz="2800" b="1" dirty="0" smtClean="0"/>
              <a:t>_______________________ </a:t>
            </a:r>
            <a:r>
              <a:rPr lang="en-US" altLang="en-US" sz="2800" dirty="0" smtClean="0"/>
              <a:t>(farsightedness)</a:t>
            </a:r>
          </a:p>
          <a:p>
            <a:pPr lvl="1" eaLnBrk="1" hangingPunct="1"/>
            <a:r>
              <a:rPr lang="en-US" altLang="en-US" sz="2400" dirty="0" smtClean="0"/>
              <a:t>Focal point behind retina</a:t>
            </a:r>
          </a:p>
          <a:p>
            <a:pPr lvl="2"/>
            <a:r>
              <a:rPr lang="en-US" altLang="en-US" sz="2000" dirty="0" smtClean="0"/>
              <a:t>eyeball too short</a:t>
            </a:r>
          </a:p>
          <a:p>
            <a:pPr lvl="1" eaLnBrk="1" hangingPunct="1"/>
            <a:r>
              <a:rPr lang="en-US" altLang="en-US" sz="2400" dirty="0" smtClean="0"/>
              <a:t>Corrected with a convex lens</a:t>
            </a:r>
          </a:p>
          <a:p>
            <a:pPr eaLnBrk="1" hangingPunct="1"/>
            <a:r>
              <a:rPr lang="en-US" altLang="en-US" sz="2800" b="1" dirty="0" smtClean="0"/>
              <a:t>________________________ 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Unequal curvatures in different parts of cornea or lens</a:t>
            </a:r>
          </a:p>
          <a:p>
            <a:pPr lvl="1" eaLnBrk="1" hangingPunct="1"/>
            <a:r>
              <a:rPr lang="en-US" altLang="en-US" sz="2400" dirty="0" smtClean="0"/>
              <a:t>Corrected with cylindrically ground lenses or laser procedures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8325" y="509588"/>
            <a:ext cx="34956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111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1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 Adaptation</a:t>
            </a:r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Move from </a:t>
            </a:r>
            <a:r>
              <a:rPr lang="en-US" altLang="en-US" b="1" dirty="0" smtClean="0"/>
              <a:t>darkness</a:t>
            </a:r>
            <a:r>
              <a:rPr lang="en-US" altLang="en-US" dirty="0" smtClean="0"/>
              <a:t> into bright light</a:t>
            </a:r>
          </a:p>
          <a:p>
            <a:pPr lvl="1" eaLnBrk="1" hangingPunct="1"/>
            <a:r>
              <a:rPr lang="en-US" altLang="en-US" dirty="0" smtClean="0"/>
              <a:t>Both rods and cones strongly stimulated</a:t>
            </a:r>
          </a:p>
          <a:p>
            <a:pPr lvl="2" eaLnBrk="1" hangingPunct="1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Large amounts of pigments broken down instantaneously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Visual acuity improves over 5–10 minutes as:</a:t>
            </a:r>
          </a:p>
          <a:p>
            <a:pPr lvl="2" eaLnBrk="1" hangingPunct="1"/>
            <a:r>
              <a:rPr lang="en-US" altLang="en-US" dirty="0" smtClean="0"/>
              <a:t>Rod system turns off</a:t>
            </a:r>
          </a:p>
          <a:p>
            <a:pPr lvl="2" eaLnBrk="1" hangingPunct="1"/>
            <a:r>
              <a:rPr lang="en-US" altLang="en-US" dirty="0" smtClean="0"/>
              <a:t>Retinal sensitivity decreases</a:t>
            </a:r>
          </a:p>
          <a:p>
            <a:pPr lvl="2" eaLnBrk="1" hangingPunct="1"/>
            <a:r>
              <a:rPr lang="en-US" altLang="en-US" dirty="0" smtClean="0"/>
              <a:t>Cones and neurons _</a:t>
            </a:r>
          </a:p>
        </p:txBody>
      </p:sp>
    </p:spTree>
    <p:extLst>
      <p:ext uri="{BB962C8B-B14F-4D97-AF65-F5344CB8AC3E}">
        <p14:creationId xmlns:p14="http://schemas.microsoft.com/office/powerpoint/2010/main" val="1161551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2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Dark Adaptation</a:t>
            </a:r>
          </a:p>
        </p:txBody>
      </p:sp>
      <p:sp>
        <p:nvSpPr>
          <p:cNvPr id="152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Move from bright light into </a:t>
            </a:r>
            <a:r>
              <a:rPr lang="en-US" altLang="en-US" b="1" dirty="0" smtClean="0"/>
              <a:t>darkness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Rod pigments bleached</a:t>
            </a:r>
          </a:p>
          <a:p>
            <a:pPr lvl="2"/>
            <a:r>
              <a:rPr lang="en-US" altLang="en-US" dirty="0" smtClean="0"/>
              <a:t>system turned off</a:t>
            </a:r>
          </a:p>
          <a:p>
            <a:pPr lvl="1" eaLnBrk="1" hangingPunct="1"/>
            <a:r>
              <a:rPr lang="en-US" altLang="en-US" dirty="0" smtClean="0"/>
              <a:t>Retinal sensitivity increases within 20–30 minutes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978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360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Night Blindness</a:t>
            </a:r>
          </a:p>
        </p:txBody>
      </p:sp>
      <p:sp>
        <p:nvSpPr>
          <p:cNvPr id="15360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 degeneration</a:t>
            </a:r>
          </a:p>
          <a:p>
            <a:pPr lvl="1" eaLnBrk="1" hangingPunct="1"/>
            <a:r>
              <a:rPr lang="en-US" altLang="en-US" dirty="0" smtClean="0"/>
              <a:t>Commonly caused by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If administered early, vitamin A supplements restore function</a:t>
            </a:r>
          </a:p>
        </p:txBody>
      </p:sp>
    </p:spTree>
    <p:extLst>
      <p:ext uri="{BB962C8B-B14F-4D97-AF65-F5344CB8AC3E}">
        <p14:creationId xmlns:p14="http://schemas.microsoft.com/office/powerpoint/2010/main" val="11506775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4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Visual Pathway To The Brain</a:t>
            </a:r>
          </a:p>
        </p:txBody>
      </p:sp>
      <p:sp>
        <p:nvSpPr>
          <p:cNvPr id="1546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Axons of retinal ________________________ form _</a:t>
            </a:r>
          </a:p>
          <a:p>
            <a:pPr eaLnBrk="1" hangingPunct="1"/>
            <a:r>
              <a:rPr lang="en-US" altLang="en-US" dirty="0" smtClean="0"/>
              <a:t>Medial fibers of optic nerve decussate at </a:t>
            </a:r>
            <a:r>
              <a:rPr lang="en-US" altLang="en-US" b="1" dirty="0" smtClean="0"/>
              <a:t>_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Most fibers of optic tracts continue to _____________________________________ of thalamus</a:t>
            </a:r>
          </a:p>
          <a:p>
            <a:pPr eaLnBrk="1" hangingPunct="1"/>
            <a:r>
              <a:rPr lang="en-US" altLang="en-US" dirty="0" smtClean="0"/>
              <a:t>Fibers from thalamic neurons form optic radiation and project to _______________________________________ in occipital lobes</a:t>
            </a:r>
          </a:p>
        </p:txBody>
      </p:sp>
    </p:spTree>
    <p:extLst>
      <p:ext uri="{BB962C8B-B14F-4D97-AF65-F5344CB8AC3E}">
        <p14:creationId xmlns:p14="http://schemas.microsoft.com/office/powerpoint/2010/main" val="280137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Divisions of the ANS</a:t>
            </a: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Sympathetic division</a:t>
            </a:r>
          </a:p>
          <a:p>
            <a:r>
              <a:rPr lang="en-US" altLang="en-US" dirty="0"/>
              <a:t>Parasympathetic division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Dual </a:t>
            </a:r>
            <a:r>
              <a:rPr lang="en-US" altLang="en-US" b="1" dirty="0"/>
              <a:t>innervation</a:t>
            </a:r>
            <a:endParaRPr lang="en-US" altLang="en-US" dirty="0"/>
          </a:p>
          <a:p>
            <a:pPr lvl="1"/>
            <a:r>
              <a:rPr lang="en-US" altLang="en-US" dirty="0"/>
              <a:t>~ All visceral organs served by both divisions,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__________________________________ between </a:t>
            </a:r>
            <a:r>
              <a:rPr lang="en-US" altLang="en-US" dirty="0"/>
              <a:t>two divisions maintains homeostasis</a:t>
            </a:r>
          </a:p>
        </p:txBody>
      </p:sp>
    </p:spTree>
    <p:extLst>
      <p:ext uri="{BB962C8B-B14F-4D97-AF65-F5344CB8AC3E}">
        <p14:creationId xmlns:p14="http://schemas.microsoft.com/office/powerpoint/2010/main" val="15434710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565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Visual Pathway</a:t>
            </a:r>
          </a:p>
        </p:txBody>
      </p:sp>
      <p:sp>
        <p:nvSpPr>
          <p:cNvPr id="15565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Fibers from thalamic neurons form optic radiation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Optic radiation fibers connect to primary visual cortex in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Other optic tract fibers send branches to midbrain, ending in ____________________________________ (initiating visual reflexes) </a:t>
            </a:r>
          </a:p>
        </p:txBody>
      </p:sp>
    </p:spTree>
    <p:extLst>
      <p:ext uri="{BB962C8B-B14F-4D97-AF65-F5344CB8AC3E}">
        <p14:creationId xmlns:p14="http://schemas.microsoft.com/office/powerpoint/2010/main" val="1612613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6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Visual Pathway</a:t>
            </a:r>
          </a:p>
        </p:txBody>
      </p:sp>
      <p:sp>
        <p:nvSpPr>
          <p:cNvPr id="15667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small subset of ganglion cells in retina contain </a:t>
            </a:r>
            <a:r>
              <a:rPr lang="en-US" altLang="en-US" dirty="0" err="1" smtClean="0"/>
              <a:t>melanopsin</a:t>
            </a:r>
            <a:r>
              <a:rPr lang="en-US" altLang="en-US" dirty="0" smtClean="0"/>
              <a:t> (circadian pigment), which projects to: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________________________________ nuclei </a:t>
            </a:r>
          </a:p>
          <a:p>
            <a:pPr lvl="2"/>
            <a:r>
              <a:rPr lang="en-US" altLang="en-US" dirty="0" smtClean="0"/>
              <a:t>involved with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err="1" smtClean="0"/>
              <a:t>Suprachiasmatic</a:t>
            </a:r>
            <a:r>
              <a:rPr lang="en-US" altLang="en-US" dirty="0" smtClean="0"/>
              <a:t> nucleus of hypothalamus</a:t>
            </a:r>
          </a:p>
          <a:p>
            <a:pPr lvl="2"/>
            <a:r>
              <a:rPr lang="en-US" altLang="en-US" dirty="0" smtClean="0"/>
              <a:t>timer for _</a:t>
            </a:r>
          </a:p>
        </p:txBody>
      </p:sp>
    </p:spTree>
    <p:extLst>
      <p:ext uri="{BB962C8B-B14F-4D97-AF65-F5344CB8AC3E}">
        <p14:creationId xmlns:p14="http://schemas.microsoft.com/office/powerpoint/2010/main" val="16745605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587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Depth Perception</a:t>
            </a:r>
          </a:p>
        </p:txBody>
      </p:sp>
      <p:sp>
        <p:nvSpPr>
          <p:cNvPr id="1587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Both eyes view same image from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three-dimensional vision results from _____________________________________ of slightly different images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Requires input from both eyes</a:t>
            </a:r>
          </a:p>
        </p:txBody>
      </p:sp>
    </p:spTree>
    <p:extLst>
      <p:ext uri="{BB962C8B-B14F-4D97-AF65-F5344CB8AC3E}">
        <p14:creationId xmlns:p14="http://schemas.microsoft.com/office/powerpoint/2010/main" val="15202185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6384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Chemical Senses: Smell And Taste</a:t>
            </a:r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Smell </a:t>
            </a:r>
          </a:p>
          <a:p>
            <a:pPr lvl="1"/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taste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____________________________________ respond to chemicals in aqueous solution</a:t>
            </a:r>
          </a:p>
        </p:txBody>
      </p:sp>
    </p:spTree>
    <p:extLst>
      <p:ext uri="{BB962C8B-B14F-4D97-AF65-F5344CB8AC3E}">
        <p14:creationId xmlns:p14="http://schemas.microsoft.com/office/powerpoint/2010/main" val="32851111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648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Olfactory Epithelium </a:t>
            </a:r>
          </a:p>
        </p:txBody>
      </p:sp>
      <p:sp>
        <p:nvSpPr>
          <p:cNvPr id="1648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7244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Olfactory epithelium</a:t>
            </a:r>
            <a:r>
              <a:rPr lang="en-US" altLang="en-US" dirty="0" smtClean="0"/>
              <a:t> in roof of nasal cavity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Covers _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Contains olfactory sensory neurons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 </a:t>
            </a:r>
          </a:p>
          <a:p>
            <a:pPr lvl="3">
              <a:lnSpc>
                <a:spcPct val="90000"/>
              </a:lnSpc>
            </a:pPr>
            <a:r>
              <a:rPr lang="en-US" altLang="en-US" dirty="0" smtClean="0"/>
              <a:t>with olfactory cilia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Supporting cells surround and cushion olfactory receptor cells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Bundles of </a:t>
            </a:r>
            <a:r>
              <a:rPr lang="en-US" altLang="en-US" dirty="0" err="1" smtClean="0"/>
              <a:t>nonmyelinated</a:t>
            </a:r>
            <a:r>
              <a:rPr lang="en-US" altLang="en-US" dirty="0" smtClean="0"/>
              <a:t> axons of olfactory receptor cells form </a:t>
            </a:r>
            <a:r>
              <a:rPr lang="en-US" altLang="en-US" b="1" dirty="0" smtClean="0"/>
              <a:t>olfactory nerve (cranial nerve 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0"/>
            <a:ext cx="3124200" cy="2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4598" y="3962400"/>
            <a:ext cx="32894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404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Specificity of Olfactory Receptors</a:t>
            </a:r>
          </a:p>
        </p:txBody>
      </p:sp>
      <p:sp>
        <p:nvSpPr>
          <p:cNvPr id="16896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Humans can distinguish  about 10,000 odors</a:t>
            </a:r>
          </a:p>
          <a:p>
            <a:pPr eaLnBrk="1" hangingPunct="1"/>
            <a:r>
              <a:rPr lang="en-US" altLang="en-US" dirty="0" smtClean="0"/>
              <a:t>Approximately 400 "smell" genes active only in nose</a:t>
            </a:r>
          </a:p>
          <a:p>
            <a:pPr lvl="1" eaLnBrk="1" hangingPunct="1"/>
            <a:r>
              <a:rPr lang="en-US" altLang="en-US" dirty="0" smtClean="0"/>
              <a:t>Each encodes unique receptor protein</a:t>
            </a:r>
          </a:p>
          <a:p>
            <a:pPr lvl="2" eaLnBrk="1" hangingPunct="1"/>
            <a:r>
              <a:rPr lang="en-US" altLang="en-US" dirty="0" smtClean="0"/>
              <a:t>Protein responds to _</a:t>
            </a:r>
          </a:p>
          <a:p>
            <a:pPr lvl="1" eaLnBrk="1" hangingPunct="1"/>
            <a:r>
              <a:rPr lang="en-US" altLang="en-US" dirty="0" smtClean="0"/>
              <a:t>Each odor binds to several different receptors</a:t>
            </a:r>
          </a:p>
          <a:p>
            <a:pPr lvl="1" eaLnBrk="1" hangingPunct="1"/>
            <a:r>
              <a:rPr lang="en-US" altLang="en-US" dirty="0" smtClean="0"/>
              <a:t>Each receptor has one type of receptor protein</a:t>
            </a:r>
          </a:p>
          <a:p>
            <a:pPr eaLnBrk="1" hangingPunct="1"/>
            <a:r>
              <a:rPr lang="en-US" altLang="en-US" dirty="0" smtClean="0"/>
              <a:t>____________________________ and temperature receptors also in nasal cavities</a:t>
            </a:r>
          </a:p>
        </p:txBody>
      </p:sp>
    </p:spTree>
    <p:extLst>
      <p:ext uri="{BB962C8B-B14F-4D97-AF65-F5344CB8AC3E}">
        <p14:creationId xmlns:p14="http://schemas.microsoft.com/office/powerpoint/2010/main" val="37240097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699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Physiology of Smell</a:t>
            </a:r>
          </a:p>
        </p:txBody>
      </p:sp>
      <p:sp>
        <p:nvSpPr>
          <p:cNvPr id="1699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Gaseous odorant must ____________________________________ of olfactory epithelium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Activation of olfactory sensory neurons</a:t>
            </a:r>
          </a:p>
          <a:p>
            <a:pPr lvl="1" eaLnBrk="1" hangingPunct="1"/>
            <a:r>
              <a:rPr lang="en-US" altLang="en-US" dirty="0" smtClean="0"/>
              <a:t>Dissolved odorants bind to ___________________________________ in olfactory cilium membranes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 smtClean="0"/>
              <a:t>Olfactory receptors subject to _</a:t>
            </a:r>
          </a:p>
          <a:p>
            <a:pPr lvl="2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4912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720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Olfactory Pathway</a:t>
            </a:r>
          </a:p>
        </p:txBody>
      </p:sp>
      <p:sp>
        <p:nvSpPr>
          <p:cNvPr id="1720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Olfactory receptor cells synapse with ______________________________ in </a:t>
            </a:r>
            <a:r>
              <a:rPr lang="en-US" altLang="en-US" dirty="0" err="1" smtClean="0"/>
              <a:t>glomeruli</a:t>
            </a:r>
            <a:r>
              <a:rPr lang="en-US" altLang="en-US" dirty="0" smtClean="0"/>
              <a:t> of olfactory bulbs</a:t>
            </a:r>
          </a:p>
          <a:p>
            <a:pPr lvl="1"/>
            <a:r>
              <a:rPr lang="en-US" altLang="en-US" dirty="0" smtClean="0"/>
              <a:t>Mitral cells amplify, refine, and relay signals </a:t>
            </a:r>
            <a:endParaRPr lang="en-US" altLang="en-US" sz="2800" dirty="0" smtClean="0"/>
          </a:p>
          <a:p>
            <a:r>
              <a:rPr lang="en-US" altLang="en-US" sz="2800" dirty="0" smtClean="0"/>
              <a:t>from mitral cells via ______________________________________________ to olfactory cortex</a:t>
            </a:r>
          </a:p>
          <a:p>
            <a:r>
              <a:rPr lang="en-US" altLang="en-US" sz="2800" dirty="0" smtClean="0"/>
              <a:t>Some information to _</a:t>
            </a:r>
          </a:p>
          <a:p>
            <a:pPr lvl="1"/>
            <a:r>
              <a:rPr lang="en-US" altLang="en-US" sz="2400" dirty="0" smtClean="0"/>
              <a:t>Smell consciously interpreted and identified</a:t>
            </a:r>
          </a:p>
          <a:p>
            <a:r>
              <a:rPr lang="en-US" altLang="en-US" sz="2800" dirty="0" smtClean="0"/>
              <a:t>Some information to hypothalamus, </a:t>
            </a:r>
            <a:r>
              <a:rPr lang="en-US" altLang="en-US" sz="2800" dirty="0" err="1" smtClean="0"/>
              <a:t>amygdala</a:t>
            </a:r>
            <a:r>
              <a:rPr lang="en-US" altLang="en-US" sz="2800" dirty="0" smtClean="0"/>
              <a:t>, and other regions _</a:t>
            </a:r>
          </a:p>
          <a:p>
            <a:pPr lvl="1"/>
            <a:r>
              <a:rPr lang="en-US" altLang="en-US" sz="2400" dirty="0" smtClean="0"/>
              <a:t>_____________________________________________ responses to odor elicited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186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02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Taste Buds and the Sense of Taste</a:t>
            </a:r>
          </a:p>
        </p:txBody>
      </p:sp>
      <p:sp>
        <p:nvSpPr>
          <p:cNvPr id="1802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Receptor organs are taste buds </a:t>
            </a:r>
          </a:p>
          <a:p>
            <a:pPr lvl="1" eaLnBrk="1" hangingPunct="1"/>
            <a:r>
              <a:rPr lang="en-US" altLang="en-US" dirty="0" smtClean="0"/>
              <a:t>Most of 10,000 taste buds on _</a:t>
            </a:r>
          </a:p>
          <a:p>
            <a:pPr lvl="2" eaLnBrk="1" hangingPunct="1"/>
            <a:r>
              <a:rPr lang="en-US" altLang="en-US" dirty="0" smtClean="0"/>
              <a:t>On tops of ______________________  papillae </a:t>
            </a:r>
          </a:p>
          <a:p>
            <a:pPr lvl="2" eaLnBrk="1" hangingPunct="1"/>
            <a:r>
              <a:rPr lang="en-US" altLang="en-US" dirty="0" smtClean="0"/>
              <a:t>On side walls of foliate and </a:t>
            </a:r>
            <a:r>
              <a:rPr lang="en-US" altLang="en-US" dirty="0" err="1" smtClean="0"/>
              <a:t>circumvallate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vallate</a:t>
            </a:r>
            <a:r>
              <a:rPr lang="en-US" altLang="en-US" dirty="0" smtClean="0"/>
              <a:t>) papillae</a:t>
            </a:r>
          </a:p>
          <a:p>
            <a:pPr lvl="1" eaLnBrk="1" hangingPunct="1"/>
            <a:r>
              <a:rPr lang="en-US" altLang="en-US" dirty="0" smtClean="0"/>
              <a:t>Few on soft palate, cheeks, _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0420" y="1600200"/>
            <a:ext cx="36935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4386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32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of a Taste Bud</a:t>
            </a:r>
          </a:p>
        </p:txBody>
      </p:sp>
      <p:sp>
        <p:nvSpPr>
          <p:cNvPr id="1833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196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50–100 flask-shaped epithelial cells of 2 types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Gustatory epithelial cells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err="1" smtClean="0"/>
              <a:t>Microvilli</a:t>
            </a:r>
            <a:r>
              <a:rPr lang="en-US" altLang="en-US" dirty="0" smtClean="0"/>
              <a:t> (____________________) are receptors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Basal epithelial cells 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divide every 7-10 days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3200" y="1993232"/>
            <a:ext cx="4150800" cy="2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27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Role of the </a:t>
            </a:r>
            <a:r>
              <a:rPr lang="en-US" altLang="en-US" b="1" dirty="0"/>
              <a:t>Parasympathetic</a:t>
            </a:r>
            <a:r>
              <a:rPr lang="en-US" altLang="en-US" dirty="0"/>
              <a:t> Division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Promotes </a:t>
            </a:r>
            <a:r>
              <a:rPr lang="en-US" altLang="en-US" dirty="0" smtClean="0"/>
              <a:t>_______________________________ and </a:t>
            </a:r>
            <a:r>
              <a:rPr lang="en-US" altLang="en-US" dirty="0"/>
              <a:t>conserves body energy</a:t>
            </a:r>
          </a:p>
          <a:p>
            <a:pPr lvl="1"/>
            <a:r>
              <a:rPr lang="en-US" altLang="en-US" dirty="0"/>
              <a:t>Directs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As </a:t>
            </a:r>
            <a:r>
              <a:rPr lang="en-US" altLang="en-US" dirty="0"/>
              <a:t>in person relaxing and reading after a meal</a:t>
            </a:r>
          </a:p>
          <a:p>
            <a:pPr lvl="1"/>
            <a:r>
              <a:rPr lang="en-US" altLang="en-US" dirty="0"/>
              <a:t>Blood pressure, heart rate, and respiratory rates are </a:t>
            </a:r>
            <a:r>
              <a:rPr lang="en-US" altLang="en-US" dirty="0" smtClean="0"/>
              <a:t>_ </a:t>
            </a:r>
            <a:endParaRPr lang="en-US" altLang="en-US" dirty="0"/>
          </a:p>
          <a:p>
            <a:pPr lvl="1"/>
            <a:r>
              <a:rPr lang="en-US" altLang="en-US" dirty="0"/>
              <a:t>Gastrointestinal tract activity </a:t>
            </a:r>
            <a:r>
              <a:rPr lang="en-US" altLang="en-US" dirty="0" smtClean="0"/>
              <a:t>_</a:t>
            </a:r>
            <a:endParaRPr lang="en-US" altLang="en-US" dirty="0"/>
          </a:p>
          <a:p>
            <a:pPr lvl="1"/>
            <a:r>
              <a:rPr lang="en-US" altLang="en-US" dirty="0"/>
              <a:t>Pupils constricted; lenses accommodated for close vision</a:t>
            </a:r>
          </a:p>
        </p:txBody>
      </p:sp>
    </p:spTree>
    <p:extLst>
      <p:ext uri="{BB962C8B-B14F-4D97-AF65-F5344CB8AC3E}">
        <p14:creationId xmlns:p14="http://schemas.microsoft.com/office/powerpoint/2010/main" val="8048824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534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Taste Sensations</a:t>
            </a:r>
          </a:p>
        </p:txBody>
      </p:sp>
      <p:sp>
        <p:nvSpPr>
          <p:cNvPr id="18534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321675" cy="51069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There are five basic taste sensations</a:t>
            </a:r>
          </a:p>
          <a:p>
            <a:pPr marL="863600" lvl="1" indent="-406400" eaLnBrk="1" hangingPunct="1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263650" lvl="2" indent="-406400"/>
            <a:r>
              <a:rPr lang="en-US" altLang="en-US" dirty="0" smtClean="0"/>
              <a:t>sugars, saccharin, alcohol, some amino acids, some lead salts</a:t>
            </a:r>
          </a:p>
          <a:p>
            <a:pPr marL="863600" lvl="1" indent="-406400" eaLnBrk="1" hangingPunct="1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263650" lvl="2" indent="-406400"/>
            <a:r>
              <a:rPr lang="en-US" altLang="en-US" dirty="0" smtClean="0"/>
              <a:t>hydrogen ions in solution</a:t>
            </a:r>
          </a:p>
          <a:p>
            <a:pPr marL="863600" lvl="1" indent="-406400" eaLnBrk="1" hangingPunct="1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263650" lvl="2" indent="-406400"/>
            <a:r>
              <a:rPr lang="en-US" altLang="en-US" dirty="0" smtClean="0"/>
              <a:t>metal ions (inorganic salts)</a:t>
            </a:r>
          </a:p>
          <a:p>
            <a:pPr marL="863600" lvl="1" indent="-406400" eaLnBrk="1" hangingPunct="1">
              <a:buFontTx/>
              <a:buAutoNum type="arabicPeriod"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marL="1263650" lvl="2" indent="-406400"/>
            <a:r>
              <a:rPr lang="en-US" altLang="en-US" dirty="0" smtClean="0"/>
              <a:t>alkaloids such as quinine and nicotine; aspirin</a:t>
            </a:r>
          </a:p>
          <a:p>
            <a:pPr marL="863600" lvl="1" indent="-406400" eaLnBrk="1" hangingPunct="1">
              <a:buFontTx/>
              <a:buAutoNum type="arabicPeriod"/>
            </a:pPr>
            <a:r>
              <a:rPr lang="en-US" altLang="en-US" b="1" dirty="0" smtClean="0"/>
              <a:t>  </a:t>
            </a:r>
            <a:endParaRPr lang="en-US" altLang="en-US" dirty="0" smtClean="0"/>
          </a:p>
          <a:p>
            <a:pPr marL="1263650" lvl="2" indent="-406400"/>
            <a:r>
              <a:rPr lang="en-US" altLang="en-US" dirty="0" smtClean="0"/>
              <a:t>amino acids glutamate and </a:t>
            </a:r>
            <a:r>
              <a:rPr lang="en-US" altLang="en-US" dirty="0" err="1" smtClean="0"/>
              <a:t>aspartate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0143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63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Taste Sensations</a:t>
            </a:r>
          </a:p>
        </p:txBody>
      </p:sp>
      <p:sp>
        <p:nvSpPr>
          <p:cNvPr id="1863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Possible sixth taste</a:t>
            </a:r>
          </a:p>
          <a:p>
            <a:pPr lvl="1" eaLnBrk="1" hangingPunct="1"/>
            <a:r>
              <a:rPr lang="en-US" altLang="en-US" dirty="0" smtClean="0"/>
              <a:t>Growing evidence humans can taste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Perhaps explain liking of fatty foods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Taste likes/dislikes have homeostatic value</a:t>
            </a:r>
          </a:p>
          <a:p>
            <a:pPr lvl="1" eaLnBrk="1" hangingPunct="1"/>
            <a:r>
              <a:rPr lang="en-US" altLang="en-US" dirty="0" smtClean="0"/>
              <a:t>Guide intake of beneficial and potentially harmful substances</a:t>
            </a:r>
          </a:p>
        </p:txBody>
      </p:sp>
    </p:spTree>
    <p:extLst>
      <p:ext uri="{BB962C8B-B14F-4D97-AF65-F5344CB8AC3E}">
        <p14:creationId xmlns:p14="http://schemas.microsoft.com/office/powerpoint/2010/main" val="14380014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73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Physiology of Taste</a:t>
            </a:r>
          </a:p>
        </p:txBody>
      </p:sp>
      <p:sp>
        <p:nvSpPr>
          <p:cNvPr id="18739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taste, chemicals must</a:t>
            </a:r>
          </a:p>
          <a:p>
            <a:pPr lvl="1" eaLnBrk="1" hangingPunct="1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Diffuse into _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Contact _</a:t>
            </a:r>
          </a:p>
        </p:txBody>
      </p:sp>
    </p:spTree>
    <p:extLst>
      <p:ext uri="{BB962C8B-B14F-4D97-AF65-F5344CB8AC3E}">
        <p14:creationId xmlns:p14="http://schemas.microsoft.com/office/powerpoint/2010/main" val="13818670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8841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Activation of Taste Receptors</a:t>
            </a:r>
          </a:p>
        </p:txBody>
      </p:sp>
      <p:sp>
        <p:nvSpPr>
          <p:cNvPr id="18842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Binding of food chemical depolarizes taste cell membrane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neurotransmitter release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Initiates a generator potential that elicits an action potential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Different thresholds for activation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Bitter receptors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 adapt in _________________________; complete adaptation in _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9000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0467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Gustatory Pathway</a:t>
            </a:r>
          </a:p>
        </p:txBody>
      </p:sp>
      <p:sp>
        <p:nvSpPr>
          <p:cNvPr id="19046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7244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Cranial nerves VII and IX carry impulses from taste buds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 _______________________ of medulla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 _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 Gustatory cortex in the _______________________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and to the Hypothalamus and limbic system for appreciation of taste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_______________________ nerve transmits from epiglottis and lower pharynx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0678" y="1143000"/>
            <a:ext cx="38433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4661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 Of Taste</a:t>
            </a:r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Triggers reflexes involved in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Increase secretion of _______________________ into mouth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Increase secretion of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May initiate protective reactions</a:t>
            </a:r>
          </a:p>
          <a:p>
            <a:pPr lvl="1" eaLnBrk="1" hangingPunct="1"/>
            <a:r>
              <a:rPr lang="en-US" altLang="en-US" dirty="0" smtClean="0"/>
              <a:t>Gagging</a:t>
            </a:r>
          </a:p>
          <a:p>
            <a:pPr lvl="1" eaLnBrk="1" hangingPunct="1"/>
            <a:r>
              <a:rPr lang="en-US" altLang="en-US" dirty="0" smtClean="0"/>
              <a:t>Reflexive vomiting</a:t>
            </a:r>
          </a:p>
        </p:txBody>
      </p:sp>
    </p:spTree>
    <p:extLst>
      <p:ext uri="{BB962C8B-B14F-4D97-AF65-F5344CB8AC3E}">
        <p14:creationId xmlns:p14="http://schemas.microsoft.com/office/powerpoint/2010/main" val="27020048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353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Influence of other Sensations on Taste</a:t>
            </a:r>
          </a:p>
        </p:txBody>
      </p:sp>
      <p:sp>
        <p:nvSpPr>
          <p:cNvPr id="1935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Taste is 80%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_______________________________, mechanoreceptors, _______________________ in mouth also influence tastes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Temperature and _______________________________ enhance or detract from taste</a:t>
            </a:r>
          </a:p>
        </p:txBody>
      </p:sp>
    </p:spTree>
    <p:extLst>
      <p:ext uri="{BB962C8B-B14F-4D97-AF65-F5344CB8AC3E}">
        <p14:creationId xmlns:p14="http://schemas.microsoft.com/office/powerpoint/2010/main" val="38131923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456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Homeostatic Imbalances of the Chemical Senses</a:t>
            </a:r>
          </a:p>
        </p:txBody>
      </p:sp>
      <p:sp>
        <p:nvSpPr>
          <p:cNvPr id="19456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olfactory disorders</a:t>
            </a:r>
          </a:p>
          <a:p>
            <a:pPr lvl="1" eaLnBrk="1" hangingPunct="1"/>
            <a:r>
              <a:rPr lang="en-US" altLang="en-US" dirty="0" smtClean="0"/>
              <a:t>Most result of _____________________________ and neurological disorders</a:t>
            </a:r>
          </a:p>
          <a:p>
            <a:pPr lvl="2"/>
            <a:r>
              <a:rPr lang="en-US" altLang="en-US" dirty="0" smtClean="0"/>
              <a:t>Parkinson's disease</a:t>
            </a:r>
          </a:p>
          <a:p>
            <a:pPr lvl="1" eaLnBrk="1" hangingPunct="1"/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 </a:t>
            </a:r>
          </a:p>
          <a:p>
            <a:pPr lvl="2" eaLnBrk="1" hangingPunct="1"/>
            <a:r>
              <a:rPr lang="en-US" altLang="en-US" dirty="0" smtClean="0"/>
              <a:t>Olfactory auras prior to _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Taste problems less common</a:t>
            </a:r>
          </a:p>
          <a:p>
            <a:pPr lvl="1" eaLnBrk="1" hangingPunct="1"/>
            <a:r>
              <a:rPr lang="en-US" altLang="en-US" dirty="0" smtClean="0"/>
              <a:t>Infections, head injuries, chemicals, medications,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7913948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55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Ear: Hearing and Balance</a:t>
            </a:r>
          </a:p>
        </p:txBody>
      </p:sp>
      <p:sp>
        <p:nvSpPr>
          <p:cNvPr id="1955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51816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n-US" altLang="en-US" dirty="0" smtClean="0"/>
              <a:t>Three major areas of ear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 dirty="0" smtClean="0"/>
              <a:t>External (outer) ear </a:t>
            </a:r>
            <a:endParaRPr lang="en-US" altLang="en-US" dirty="0" smtClean="0"/>
          </a:p>
          <a:p>
            <a:pPr marL="1390650" lvl="2" indent="-533400"/>
            <a:r>
              <a:rPr lang="en-US" altLang="en-US" dirty="0" smtClean="0"/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 dirty="0" smtClean="0"/>
              <a:t>Middle ear</a:t>
            </a:r>
            <a:r>
              <a:rPr lang="en-US" altLang="en-US" dirty="0" smtClean="0"/>
              <a:t> </a:t>
            </a:r>
          </a:p>
          <a:p>
            <a:pPr marL="1390650" lvl="2" indent="-533400"/>
            <a:r>
              <a:rPr lang="en-US" altLang="en-US" dirty="0" smtClean="0"/>
              <a:t>tympanic cavity</a:t>
            </a:r>
          </a:p>
          <a:p>
            <a:pPr marL="1390650" lvl="2" indent="-533400"/>
            <a:r>
              <a:rPr lang="en-US" altLang="en-US" dirty="0" smtClean="0"/>
              <a:t> 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b="1" dirty="0" smtClean="0"/>
              <a:t>Internal (inner) ear </a:t>
            </a:r>
            <a:endParaRPr lang="en-US" altLang="en-US" dirty="0" smtClean="0"/>
          </a:p>
          <a:p>
            <a:pPr marL="1390650" lvl="2" indent="-533400"/>
            <a:r>
              <a:rPr lang="en-US" altLang="en-US" dirty="0" smtClean="0"/>
              <a:t>hearing and _</a:t>
            </a:r>
          </a:p>
          <a:p>
            <a:pPr marL="1371600" lvl="2" indent="-457200" eaLnBrk="1" hangingPunct="1"/>
            <a:r>
              <a:rPr lang="en-US" altLang="en-US" dirty="0" smtClean="0"/>
              <a:t>Receptors for hearing and balance respond to separate stimuli</a:t>
            </a:r>
          </a:p>
          <a:p>
            <a:pPr marL="1371600" lvl="2" indent="-457200" eaLnBrk="1" hangingPunct="1"/>
            <a:r>
              <a:rPr lang="en-US" altLang="en-US" dirty="0" smtClean="0"/>
              <a:t> </a:t>
            </a:r>
          </a:p>
          <a:p>
            <a:pPr marL="1371600" lvl="2" indent="-457200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9688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en-US"/>
              <a:t> </a:t>
            </a: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Ear</a:t>
            </a:r>
          </a:p>
        </p:txBody>
      </p:sp>
      <p:sp>
        <p:nvSpPr>
          <p:cNvPr id="19763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724400" cy="5181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b="1" dirty="0" smtClean="0"/>
              <a:t>Auricle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pinna</a:t>
            </a:r>
            <a:r>
              <a:rPr lang="en-US" altLang="en-US" dirty="0" smtClean="0"/>
              <a:t>)Composed of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Funnels sound waves into auditory canal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External acoustic </a:t>
            </a:r>
            <a:r>
              <a:rPr lang="en-US" altLang="en-US" b="1" dirty="0" err="1" smtClean="0"/>
              <a:t>meatus</a:t>
            </a:r>
            <a:r>
              <a:rPr lang="en-US" altLang="en-US" dirty="0" smtClean="0"/>
              <a:t> (auditory canal)</a:t>
            </a:r>
          </a:p>
          <a:p>
            <a:pPr lvl="1" eaLnBrk="1" hangingPunct="1"/>
            <a:r>
              <a:rPr lang="en-US" altLang="en-US" dirty="0" smtClean="0"/>
              <a:t>Short, curved tube </a:t>
            </a:r>
          </a:p>
          <a:p>
            <a:pPr lvl="1" eaLnBrk="1" hangingPunct="1"/>
            <a:r>
              <a:rPr lang="en-US" altLang="en-US" dirty="0" smtClean="0"/>
              <a:t>lined with </a:t>
            </a:r>
          </a:p>
          <a:p>
            <a:pPr lvl="2"/>
            <a:r>
              <a:rPr lang="en-US" altLang="en-US" dirty="0" smtClean="0"/>
              <a:t>Skin</a:t>
            </a:r>
          </a:p>
          <a:p>
            <a:pPr lvl="2"/>
            <a:r>
              <a:rPr lang="en-US" altLang="en-US" dirty="0" smtClean="0"/>
              <a:t>Hair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Transmits _____________________________ eardrum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6329" y="1828800"/>
            <a:ext cx="41276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257800" y="1447800"/>
            <a:ext cx="1223413" cy="3831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Auricle</a:t>
            </a:r>
            <a:endParaRPr lang="en-US" altLang="en-US" sz="2100" dirty="0">
              <a:latin typeface="Arial Black" pitchFamily="34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6005259" y="2438400"/>
            <a:ext cx="947695" cy="3831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Helix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11" name="Straight Connector 10"/>
          <p:cNvCxnSpPr>
            <a:stCxn id="8" idx="1"/>
          </p:cNvCxnSpPr>
          <p:nvPr/>
        </p:nvCxnSpPr>
        <p:spPr>
          <a:xfrm flipH="1">
            <a:off x="5486400" y="2629991"/>
            <a:ext cx="518859" cy="37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5486400" y="2629991"/>
            <a:ext cx="518859" cy="8752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6288590" y="4953000"/>
            <a:ext cx="1172117" cy="3831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Lobule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flipH="1" flipV="1">
            <a:off x="6019800" y="4648200"/>
            <a:ext cx="268790" cy="4963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7162801" y="2133600"/>
            <a:ext cx="1981199" cy="6740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dirty="0" smtClean="0">
                <a:latin typeface="Arial Black" pitchFamily="34" charset="0"/>
              </a:rPr>
              <a:t>Auditory Canal</a:t>
            </a:r>
            <a:endParaRPr lang="en-US" altLang="en-US" sz="2100" dirty="0">
              <a:latin typeface="Arial Black" pitchFamily="34" charset="0"/>
            </a:endParaRPr>
          </a:p>
        </p:txBody>
      </p:sp>
      <p:cxnSp>
        <p:nvCxnSpPr>
          <p:cNvPr id="20" name="Straight Connector 19"/>
          <p:cNvCxnSpPr>
            <a:stCxn id="19" idx="2"/>
          </p:cNvCxnSpPr>
          <p:nvPr/>
        </p:nvCxnSpPr>
        <p:spPr>
          <a:xfrm flipH="1">
            <a:off x="6705600" y="2807631"/>
            <a:ext cx="1447801" cy="1002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4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4377</Words>
  <Application>Microsoft Office PowerPoint</Application>
  <PresentationFormat>On-screen Show (4:3)</PresentationFormat>
  <Paragraphs>1292</Paragraphs>
  <Slides>131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Office Theme</vt:lpstr>
      <vt:lpstr>Autonomic Nervous System (ANS)</vt:lpstr>
      <vt:lpstr>Somatic Versus Autonomic Nervous Systems </vt:lpstr>
      <vt:lpstr>Effectors</vt:lpstr>
      <vt:lpstr>Efferent Pathways and Ganglia</vt:lpstr>
      <vt:lpstr>Efferent Pathways and Ganglia</vt:lpstr>
      <vt:lpstr>Neurotransmitter Effects</vt:lpstr>
      <vt:lpstr>Overlap of Somatic and Autonomic Function</vt:lpstr>
      <vt:lpstr>Divisions of the ANS</vt:lpstr>
      <vt:lpstr>Role of the Parasympathetic Division</vt:lpstr>
      <vt:lpstr>Role of the Sympathetic Division</vt:lpstr>
      <vt:lpstr>Role of the Sympathetic Division</vt:lpstr>
      <vt:lpstr>Parasympathetic (Craniosacral) Division</vt:lpstr>
      <vt:lpstr>Cranial Part of Parasympathetic Division</vt:lpstr>
      <vt:lpstr>Sacral Part of Parasympathetic Division</vt:lpstr>
      <vt:lpstr>Sympathetic (Thoracolumbar) Division</vt:lpstr>
      <vt:lpstr>Sympathetic Trunks and Pathways</vt:lpstr>
      <vt:lpstr>Sympathetic Trunks and Pathways</vt:lpstr>
      <vt:lpstr>Sympathetic Trunks and Pathways</vt:lpstr>
      <vt:lpstr>Sympathetic Trunks and Pathways</vt:lpstr>
      <vt:lpstr>Visceral Reflexes</vt:lpstr>
      <vt:lpstr>Neurotransmitters </vt:lpstr>
      <vt:lpstr>Receptors for Neurotransmitters</vt:lpstr>
      <vt:lpstr>Cholinergic Receptors</vt:lpstr>
      <vt:lpstr>Nicotinic Receptors</vt:lpstr>
      <vt:lpstr>Muscarinic Receptors</vt:lpstr>
      <vt:lpstr>Adrenergic Receptors</vt:lpstr>
      <vt:lpstr>Interactions of the Autonomic Divisions</vt:lpstr>
      <vt:lpstr>Sympathetic Tone</vt:lpstr>
      <vt:lpstr>Sympathetic Tone</vt:lpstr>
      <vt:lpstr>Parasympathetic Tone</vt:lpstr>
      <vt:lpstr>Cooperative Effects</vt:lpstr>
      <vt:lpstr>Unique Roles of the Sympathetic Division</vt:lpstr>
      <vt:lpstr>Unique Roles of the Sympathetic Division</vt:lpstr>
      <vt:lpstr>Localized Versus Diffuse Effects</vt:lpstr>
      <vt:lpstr>Control of ANS Function</vt:lpstr>
      <vt:lpstr>Hypothalamic Controls</vt:lpstr>
      <vt:lpstr>Homeostatic Imbalances of the ANS</vt:lpstr>
      <vt:lpstr>Homeostatic Imbalances of the ANS</vt:lpstr>
      <vt:lpstr>Developmental Aspects of the ANS</vt:lpstr>
      <vt:lpstr>Special Senses</vt:lpstr>
      <vt:lpstr>The Eye and Vision</vt:lpstr>
      <vt:lpstr>Accessory Structures of the Eye</vt:lpstr>
      <vt:lpstr>Eyebrows</vt:lpstr>
      <vt:lpstr>Eyelids</vt:lpstr>
      <vt:lpstr>Eyelid Muscles</vt:lpstr>
      <vt:lpstr>Eyelids</vt:lpstr>
      <vt:lpstr>Conjunctiva</vt:lpstr>
      <vt:lpstr>Lacrimal Apparatus</vt:lpstr>
      <vt:lpstr>Extrinsic Eye Muscles</vt:lpstr>
      <vt:lpstr>Figure 15.3c  Extrinsic eye muscles.</vt:lpstr>
      <vt:lpstr>Structure of the Eyeball</vt:lpstr>
      <vt:lpstr>Fibrous Layer</vt:lpstr>
      <vt:lpstr>Fibrous Layer</vt:lpstr>
      <vt:lpstr>Vascular Layer (Uvea)</vt:lpstr>
      <vt:lpstr>Vascular Layer</vt:lpstr>
      <vt:lpstr>Vascular Layer</vt:lpstr>
      <vt:lpstr>Vascular Layer </vt:lpstr>
      <vt:lpstr>Inner Layer: Retina</vt:lpstr>
      <vt:lpstr>Inner Layer: Retina</vt:lpstr>
      <vt:lpstr>Inner Layer: Retina</vt:lpstr>
      <vt:lpstr>The Retina</vt:lpstr>
      <vt:lpstr>Photoreceptors</vt:lpstr>
      <vt:lpstr>Photoreceptors</vt:lpstr>
      <vt:lpstr>Blood Supply to the Retina</vt:lpstr>
      <vt:lpstr>Internal Chambers and Fluids</vt:lpstr>
      <vt:lpstr>Internal Chambers and Fluids</vt:lpstr>
      <vt:lpstr>Internal Chambers and Fluids </vt:lpstr>
      <vt:lpstr>Glaucoma</vt:lpstr>
      <vt:lpstr>Lens</vt:lpstr>
      <vt:lpstr>Cataracts</vt:lpstr>
      <vt:lpstr>Focusing Light on The Retina</vt:lpstr>
      <vt:lpstr>Focusing For Distant Vision</vt:lpstr>
      <vt:lpstr>Focusing For Close Vision</vt:lpstr>
      <vt:lpstr>Focusing For Close Vision</vt:lpstr>
      <vt:lpstr>Problems Of Refraction</vt:lpstr>
      <vt:lpstr>Light Adaptation</vt:lpstr>
      <vt:lpstr>Dark Adaptation</vt:lpstr>
      <vt:lpstr>Night Blindness</vt:lpstr>
      <vt:lpstr>Visual Pathway To The Brain</vt:lpstr>
      <vt:lpstr>Visual Pathway</vt:lpstr>
      <vt:lpstr>Visual Pathway</vt:lpstr>
      <vt:lpstr>Depth Perception</vt:lpstr>
      <vt:lpstr>The Chemical Senses: Smell And Taste</vt:lpstr>
      <vt:lpstr>Olfactory Epithelium </vt:lpstr>
      <vt:lpstr>Specificity of Olfactory Receptors</vt:lpstr>
      <vt:lpstr>Physiology of Smell</vt:lpstr>
      <vt:lpstr>Olfactory Pathway</vt:lpstr>
      <vt:lpstr>Taste Buds and the Sense of Taste</vt:lpstr>
      <vt:lpstr>Structure of a Taste Bud</vt:lpstr>
      <vt:lpstr>Basic Taste Sensations</vt:lpstr>
      <vt:lpstr>Basic Taste Sensations</vt:lpstr>
      <vt:lpstr>Physiology of Taste</vt:lpstr>
      <vt:lpstr>Activation of Taste Receptors</vt:lpstr>
      <vt:lpstr>Gustatory Pathway</vt:lpstr>
      <vt:lpstr>Role Of Taste</vt:lpstr>
      <vt:lpstr>Influence of other Sensations on Taste</vt:lpstr>
      <vt:lpstr>Homeostatic Imbalances of the Chemical Senses</vt:lpstr>
      <vt:lpstr>The Ear: Hearing and Balance</vt:lpstr>
      <vt:lpstr>External Ear</vt:lpstr>
      <vt:lpstr>External Ear</vt:lpstr>
      <vt:lpstr>Middle Ear (Tympanic Cavity) </vt:lpstr>
      <vt:lpstr>Middle Ear </vt:lpstr>
      <vt:lpstr>Otitis Media</vt:lpstr>
      <vt:lpstr>Ear Ossicles</vt:lpstr>
      <vt:lpstr>Two Major Divisions of Internal Ear</vt:lpstr>
      <vt:lpstr> Vestibule</vt:lpstr>
      <vt:lpstr>Semicircular Canals</vt:lpstr>
      <vt:lpstr>The Cochlea</vt:lpstr>
      <vt:lpstr>The Cochlea</vt:lpstr>
      <vt:lpstr>The Cochlea</vt:lpstr>
      <vt:lpstr>Transmission of Sound to the Internal Ear</vt:lpstr>
      <vt:lpstr>Transmission of Sound to the Internal Ear</vt:lpstr>
      <vt:lpstr>Resonance of the Basilar Membrane</vt:lpstr>
      <vt:lpstr>Excitation of Hair Cells in the Spiral Organ</vt:lpstr>
      <vt:lpstr>Excitation of Hair Cells in the Spiral Organ</vt:lpstr>
      <vt:lpstr>Auditory Pathways to the Brain</vt:lpstr>
      <vt:lpstr>Auditory Processing</vt:lpstr>
      <vt:lpstr>Equilibrium and Orientation</vt:lpstr>
      <vt:lpstr>Maculae</vt:lpstr>
      <vt:lpstr>Maculae</vt:lpstr>
      <vt:lpstr>Activating Maculae Receptors</vt:lpstr>
      <vt:lpstr>Activating Maculae Receptors</vt:lpstr>
      <vt:lpstr>The Crista Ampullares (Crista)</vt:lpstr>
      <vt:lpstr>Activating Crista Ampullaris Receptors</vt:lpstr>
      <vt:lpstr>Activating Crista Ampullaris Receptors</vt:lpstr>
      <vt:lpstr>Vestibular Nystagmus</vt:lpstr>
      <vt:lpstr>Equilibrium Pathway to the Brain</vt:lpstr>
      <vt:lpstr>Motion Sickness</vt:lpstr>
      <vt:lpstr>Homeostatic Imbalances of Hearing</vt:lpstr>
      <vt:lpstr>Treating Deafness</vt:lpstr>
      <vt:lpstr>Homeostatic Imbalances of Hearing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Autonomic Nervous System (ANS)</dc:title>
  <dc:creator>Wargo, Betsy</dc:creator>
  <cp:lastModifiedBy>Wargo, Betsy</cp:lastModifiedBy>
  <cp:revision>5</cp:revision>
  <dcterms:created xsi:type="dcterms:W3CDTF">2014-04-18T16:04:35Z</dcterms:created>
  <dcterms:modified xsi:type="dcterms:W3CDTF">2014-10-28T17:13:43Z</dcterms:modified>
</cp:coreProperties>
</file>