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3"/>
  </p:notesMasterIdLst>
  <p:handoutMasterIdLst>
    <p:handoutMasterId r:id="rId15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B27B-55D6-44BF-A137-D251C23178D9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52702-E696-4BFA-B242-891D1099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55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27FE-D0DE-4068-A5DA-7E09BA6F92B3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6AB12-7BC9-4E82-B847-2704114E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75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AB12-7BC9-4E82-B847-2704114E988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96AB12-7BC9-4E82-B847-2704114E98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1AB7-FE69-4676-929A-7D7EE84438D1}" type="slidenum">
              <a:rPr lang="en-US" smtClean="0"/>
              <a:t>52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E2E72-CFB2-4431-B632-FC2177BFE0F5}" type="slidenum">
              <a:rPr lang="en-US" smtClean="0"/>
              <a:t>106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7880-985D-44DC-9F6C-AD1E53775FF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Five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 and 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White Matter: Pathway Generalizations</a:t>
            </a: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10600" cy="3810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Reflexes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114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Initiated by gentle </a:t>
            </a:r>
            <a:r>
              <a:rPr lang="en-US" dirty="0" smtClean="0"/>
              <a:t>___________________________________ stimulation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 is </a:t>
            </a:r>
            <a:r>
              <a:rPr lang="en-US" dirty="0"/>
              <a:t>initiated by stimulating the lateral aspect of the sole of the foot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response is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Indirectly tests for proper </a:t>
            </a:r>
            <a:r>
              <a:rPr lang="en-US" dirty="0" smtClean="0"/>
              <a:t>____________________________________________  functioning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 : </a:t>
            </a:r>
            <a:r>
              <a:rPr lang="en-US" dirty="0"/>
              <a:t>abnormal plantar reflex indicating </a:t>
            </a:r>
            <a:r>
              <a:rPr lang="en-US" dirty="0" err="1"/>
              <a:t>corticospinal</a:t>
            </a:r>
            <a:r>
              <a:rPr lang="en-US" dirty="0"/>
              <a:t> damage where the great toe </a:t>
            </a:r>
            <a:r>
              <a:rPr lang="en-US" dirty="0" err="1"/>
              <a:t>dorsiflexes</a:t>
            </a:r>
            <a:r>
              <a:rPr lang="en-US" dirty="0"/>
              <a:t> and the smaller toes fan laterally</a:t>
            </a:r>
          </a:p>
        </p:txBody>
      </p:sp>
    </p:spTree>
    <p:extLst>
      <p:ext uri="{BB962C8B-B14F-4D97-AF65-F5344CB8AC3E}">
        <p14:creationId xmlns:p14="http://schemas.microsoft.com/office/powerpoint/2010/main" val="4135042832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(ANS)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ANS consists of motor neurons that: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Innervate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Make adjustments to ensure optimal support for body activities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Operate via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Have </a:t>
            </a:r>
            <a:r>
              <a:rPr lang="en-US" dirty="0" smtClean="0"/>
              <a:t>____________________________________ as </a:t>
            </a:r>
            <a:r>
              <a:rPr lang="en-US" dirty="0"/>
              <a:t>most of their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3568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"/>
            <a:ext cx="7502525" cy="684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1335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ANS Versus Somatic Nervous System (SNS)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ANS differs from the SNS in the following three areas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Efferent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Target organ responses</a:t>
            </a:r>
          </a:p>
        </p:txBody>
      </p:sp>
    </p:spTree>
    <p:extLst>
      <p:ext uri="{BB962C8B-B14F-4D97-AF65-F5344CB8AC3E}">
        <p14:creationId xmlns:p14="http://schemas.microsoft.com/office/powerpoint/2010/main" val="3554756318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65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effectors of the </a:t>
            </a:r>
            <a:r>
              <a:rPr lang="en-US" dirty="0" smtClean="0">
                <a:solidFill>
                  <a:srgbClr val="000000"/>
                </a:solidFill>
              </a:rPr>
              <a:t>_____________ are 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The effectors of the </a:t>
            </a:r>
            <a:r>
              <a:rPr lang="en-US" dirty="0" smtClean="0"/>
              <a:t>________________ are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7013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Pathways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 axons </a:t>
            </a:r>
            <a:r>
              <a:rPr lang="en-US" dirty="0">
                <a:solidFill>
                  <a:srgbClr val="000000"/>
                </a:solidFill>
              </a:rPr>
              <a:t>of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 extend </a:t>
            </a:r>
            <a:r>
              <a:rPr lang="en-US" dirty="0">
                <a:solidFill>
                  <a:srgbClr val="000000"/>
                </a:solidFill>
              </a:rPr>
              <a:t>from the CNS to the </a:t>
            </a:r>
            <a:r>
              <a:rPr lang="en-US" dirty="0" err="1">
                <a:solidFill>
                  <a:srgbClr val="000000"/>
                </a:solidFill>
              </a:rPr>
              <a:t>effector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Axons of the ANS are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 </a:t>
            </a:r>
            <a:r>
              <a:rPr lang="en-US" dirty="0">
                <a:solidFill>
                  <a:srgbClr val="000000"/>
                </a:solidFill>
              </a:rPr>
              <a:t>(first) neuron has a lightly </a:t>
            </a:r>
            <a:r>
              <a:rPr lang="en-US" dirty="0" err="1">
                <a:solidFill>
                  <a:srgbClr val="000000"/>
                </a:solidFill>
              </a:rPr>
              <a:t>myelinated</a:t>
            </a:r>
            <a:r>
              <a:rPr lang="en-US" dirty="0">
                <a:solidFill>
                  <a:srgbClr val="000000"/>
                </a:solidFill>
              </a:rPr>
              <a:t> axon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_______________________________________  </a:t>
            </a:r>
            <a:r>
              <a:rPr lang="en-US" dirty="0"/>
              <a:t>(second) neuron extends to an </a:t>
            </a:r>
            <a:r>
              <a:rPr lang="en-US" dirty="0" err="1"/>
              <a:t>effector</a:t>
            </a:r>
            <a:r>
              <a:rPr lang="en-US" dirty="0"/>
              <a:t> organ</a:t>
            </a:r>
          </a:p>
        </p:txBody>
      </p:sp>
    </p:spTree>
    <p:extLst>
      <p:ext uri="{BB962C8B-B14F-4D97-AF65-F5344CB8AC3E}">
        <p14:creationId xmlns:p14="http://schemas.microsoft.com/office/powerpoint/2010/main" val="33926183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 Effects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616950" cy="5345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smtClean="0"/>
              <a:t>____________________________________ neurons </a:t>
            </a:r>
            <a:r>
              <a:rPr lang="en-US" dirty="0"/>
              <a:t>release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which has an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the ANS: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Preganglionic</a:t>
            </a:r>
            <a:r>
              <a:rPr lang="en-US" dirty="0"/>
              <a:t> fibers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Postganglionic fibers release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or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effect is either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ANS effect depends on the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neurotransmitter released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2986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 of Somatic and Autonomic Systems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9200"/>
            <a:ext cx="9144000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83101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Divisions of the ANS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ANS divisions: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mobilizes the body during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performs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___________________________________________ and </a:t>
            </a:r>
            <a:r>
              <a:rPr lang="en-US" dirty="0">
                <a:solidFill>
                  <a:srgbClr val="000000"/>
                </a:solidFill>
              </a:rPr>
              <a:t>conserves body energy </a:t>
            </a:r>
          </a:p>
          <a:p>
            <a:endParaRPr lang="en-US" dirty="0"/>
          </a:p>
          <a:p>
            <a:r>
              <a:rPr lang="en-US" dirty="0"/>
              <a:t>The two divisions provide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98923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the Parasympathetic Division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Concerned with keeping body energy use low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Involves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Its activity is illustrated in a person who relaxes after a meal 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Blood pressure, heart rate, and respiratory rates are low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Gastrointestinal tract activity is high</a:t>
            </a:r>
          </a:p>
          <a:p>
            <a:pPr lvl="1"/>
            <a:r>
              <a:rPr lang="en-US" sz="2400" dirty="0"/>
              <a:t>The skin is warm and the pupils are constricted</a:t>
            </a:r>
          </a:p>
        </p:txBody>
      </p:sp>
    </p:spTree>
    <p:extLst>
      <p:ext uri="{BB962C8B-B14F-4D97-AF65-F5344CB8AC3E}">
        <p14:creationId xmlns:p14="http://schemas.microsoft.com/office/powerpoint/2010/main" val="23803852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Ascending Pathways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central processes of </a:t>
            </a:r>
            <a:r>
              <a:rPr lang="en-US" dirty="0" smtClean="0"/>
              <a:t>first-order </a:t>
            </a:r>
            <a:r>
              <a:rPr lang="en-US" dirty="0"/>
              <a:t>neurons branch diffusely as they enter the spinal cord and medulla</a:t>
            </a:r>
          </a:p>
          <a:p>
            <a:pPr>
              <a:lnSpc>
                <a:spcPct val="90000"/>
              </a:lnSpc>
            </a:pPr>
            <a:r>
              <a:rPr lang="en-US" dirty="0"/>
              <a:t>Some branches take part in spinal cord reflexes</a:t>
            </a:r>
          </a:p>
          <a:p>
            <a:pPr>
              <a:lnSpc>
                <a:spcPct val="90000"/>
              </a:lnSpc>
            </a:pPr>
            <a:r>
              <a:rPr lang="en-US" dirty="0"/>
              <a:t>Others synapse with </a:t>
            </a:r>
            <a:r>
              <a:rPr lang="en-US" dirty="0" smtClean="0"/>
              <a:t>________________________________________in </a:t>
            </a:r>
            <a:r>
              <a:rPr lang="en-US" dirty="0"/>
              <a:t>the cord and </a:t>
            </a:r>
            <a:r>
              <a:rPr lang="en-US" dirty="0" err="1"/>
              <a:t>medullary</a:t>
            </a:r>
            <a:r>
              <a:rPr lang="en-US" dirty="0"/>
              <a:t> nuclei</a:t>
            </a:r>
          </a:p>
          <a:p>
            <a:pPr>
              <a:lnSpc>
                <a:spcPct val="90000"/>
              </a:lnSpc>
            </a:pPr>
            <a:r>
              <a:rPr lang="en-US" dirty="0"/>
              <a:t>Fibers from touch and pressure receptors form collateral synapses with </a:t>
            </a:r>
            <a:r>
              <a:rPr lang="en-US" dirty="0" smtClean="0"/>
              <a:t>_______________________________________ in </a:t>
            </a:r>
            <a:r>
              <a:rPr lang="en-US" dirty="0"/>
              <a:t>the dorsal horns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Sympathetic Division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270875" cy="5345113"/>
          </a:xfrm>
        </p:spPr>
        <p:txBody>
          <a:bodyPr/>
          <a:lstStyle/>
          <a:p>
            <a:r>
              <a:rPr lang="en-US" sz="3100" dirty="0">
                <a:solidFill>
                  <a:srgbClr val="000000"/>
                </a:solidFill>
              </a:rPr>
              <a:t>The sympathetic division is the </a:t>
            </a:r>
            <a:r>
              <a:rPr lang="en-US" sz="3100" dirty="0" smtClean="0">
                <a:solidFill>
                  <a:srgbClr val="000000"/>
                </a:solidFill>
              </a:rPr>
              <a:t>_</a:t>
            </a:r>
            <a:endParaRPr lang="en-US" sz="3100" dirty="0">
              <a:solidFill>
                <a:srgbClr val="000000"/>
              </a:solidFill>
            </a:endParaRPr>
          </a:p>
          <a:p>
            <a:endParaRPr lang="en-US" sz="3100" dirty="0">
              <a:solidFill>
                <a:srgbClr val="000000"/>
              </a:solidFill>
            </a:endParaRPr>
          </a:p>
          <a:p>
            <a:r>
              <a:rPr lang="en-US" sz="3100" dirty="0">
                <a:solidFill>
                  <a:srgbClr val="000000"/>
                </a:solidFill>
              </a:rPr>
              <a:t>Involves </a:t>
            </a:r>
            <a:r>
              <a:rPr lang="en-US" sz="3100" dirty="0" smtClean="0">
                <a:solidFill>
                  <a:srgbClr val="000000"/>
                </a:solidFill>
              </a:rPr>
              <a:t>_</a:t>
            </a:r>
            <a:endParaRPr lang="en-US" sz="3100" dirty="0">
              <a:solidFill>
                <a:srgbClr val="000000"/>
              </a:solidFill>
            </a:endParaRPr>
          </a:p>
          <a:p>
            <a:pPr lvl="1"/>
            <a:r>
              <a:rPr lang="en-US" sz="2700" dirty="0">
                <a:solidFill>
                  <a:srgbClr val="000000"/>
                </a:solidFill>
              </a:rPr>
              <a:t>exercise, excitement, emergency, and embarrassment</a:t>
            </a:r>
          </a:p>
        </p:txBody>
      </p:sp>
    </p:spTree>
    <p:extLst>
      <p:ext uri="{BB962C8B-B14F-4D97-AF65-F5344CB8AC3E}">
        <p14:creationId xmlns:p14="http://schemas.microsoft.com/office/powerpoint/2010/main" val="1072775676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Sympathetic Division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>
                <a:solidFill>
                  <a:srgbClr val="000000"/>
                </a:solidFill>
              </a:rPr>
              <a:t>Promotes adjustments during exercise 	</a:t>
            </a:r>
          </a:p>
          <a:p>
            <a:pPr lvl="1"/>
            <a:r>
              <a:rPr lang="en-US" sz="2700" dirty="0">
                <a:solidFill>
                  <a:srgbClr val="000000"/>
                </a:solidFill>
              </a:rPr>
              <a:t>blood flow to organs is reduced, </a:t>
            </a:r>
            <a:r>
              <a:rPr lang="en-US" sz="2700" dirty="0" smtClean="0">
                <a:solidFill>
                  <a:srgbClr val="000000"/>
                </a:solidFill>
              </a:rPr>
              <a:t>_</a:t>
            </a:r>
            <a:endParaRPr lang="en-US" sz="2700" dirty="0">
              <a:solidFill>
                <a:srgbClr val="000000"/>
              </a:solidFill>
            </a:endParaRPr>
          </a:p>
          <a:p>
            <a:endParaRPr lang="en-US" sz="3100" dirty="0" smtClean="0">
              <a:solidFill>
                <a:srgbClr val="000000"/>
              </a:solidFill>
            </a:endParaRPr>
          </a:p>
          <a:p>
            <a:r>
              <a:rPr lang="en-US" sz="3100" dirty="0" smtClean="0">
                <a:solidFill>
                  <a:srgbClr val="000000"/>
                </a:solidFill>
              </a:rPr>
              <a:t>Its </a:t>
            </a:r>
            <a:r>
              <a:rPr lang="en-US" sz="3100" dirty="0">
                <a:solidFill>
                  <a:srgbClr val="000000"/>
                </a:solidFill>
              </a:rPr>
              <a:t>activity is illustrated by a person who is threatened</a:t>
            </a:r>
          </a:p>
          <a:p>
            <a:pPr lvl="1"/>
            <a:r>
              <a:rPr lang="en-US" sz="2700" dirty="0">
                <a:solidFill>
                  <a:srgbClr val="000000"/>
                </a:solidFill>
              </a:rPr>
              <a:t>Heart rate </a:t>
            </a:r>
            <a:r>
              <a:rPr lang="en-US" sz="2700" dirty="0" smtClean="0">
                <a:solidFill>
                  <a:srgbClr val="000000"/>
                </a:solidFill>
              </a:rPr>
              <a:t>______________________________ </a:t>
            </a:r>
            <a:r>
              <a:rPr lang="en-US" sz="2700" dirty="0">
                <a:solidFill>
                  <a:srgbClr val="000000"/>
                </a:solidFill>
              </a:rPr>
              <a:t>and breathing is </a:t>
            </a:r>
            <a:r>
              <a:rPr lang="en-US" sz="2700" dirty="0" smtClean="0">
                <a:solidFill>
                  <a:srgbClr val="000000"/>
                </a:solidFill>
              </a:rPr>
              <a:t>_</a:t>
            </a:r>
            <a:endParaRPr lang="en-US" sz="2700" dirty="0">
              <a:solidFill>
                <a:srgbClr val="000000"/>
              </a:solidFill>
            </a:endParaRPr>
          </a:p>
          <a:p>
            <a:pPr lvl="1"/>
            <a:r>
              <a:rPr lang="en-US" sz="2700" dirty="0"/>
              <a:t>The skin is cold and sweaty, and the pupils dilate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874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0" y="1524000"/>
          <a:ext cx="9144000" cy="4267201"/>
        </p:xfrm>
        <a:graphic>
          <a:graphicData uri="http://schemas.openxmlformats.org/drawingml/2006/table">
            <a:tbl>
              <a:tblPr/>
              <a:tblGrid>
                <a:gridCol w="2355850"/>
                <a:gridCol w="2409825"/>
                <a:gridCol w="2376488"/>
                <a:gridCol w="2001837"/>
              </a:tblGrid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Origin of Fibers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 of Fibers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Location of Ganglia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Sympathetic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Thoracolumbar region of the spinal 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Short preganglionic and long postganglionic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Close to the spinal 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Parasympathetic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Brain and sacral spinal 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 preganglionic and short postganglionic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 the visceral effector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ANS</a:t>
            </a:r>
          </a:p>
        </p:txBody>
      </p:sp>
    </p:spTree>
    <p:extLst>
      <p:ext uri="{BB962C8B-B14F-4D97-AF65-F5344CB8AC3E}">
        <p14:creationId xmlns:p14="http://schemas.microsoft.com/office/powerpoint/2010/main" val="4269491938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0" y="1371600"/>
          <a:ext cx="9144000" cy="5181602"/>
        </p:xfrm>
        <a:graphic>
          <a:graphicData uri="http://schemas.openxmlformats.org/drawingml/2006/table">
            <a:tbl>
              <a:tblPr/>
              <a:tblGrid>
                <a:gridCol w="1993900"/>
                <a:gridCol w="2133600"/>
                <a:gridCol w="2508250"/>
                <a:gridCol w="2508250"/>
              </a:tblGrid>
              <a:tr h="560388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Cranial Outflow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Cranial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Ganglion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Effector Organ(s)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Occulomotor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Ciliary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Eye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(VII)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Pterygopalatin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Submandibular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Salivary, nasal, and lacrimal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Glossopharyngeal (IX)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Parotid salivary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Vagus 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Located within the walls of target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Heart, lungs, and most visceral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Sacral Outflow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Located within the walls of the target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Large intestine, urinary bladder, ureters, and reproductive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Parasympathetic Division Outflow</a:t>
            </a:r>
          </a:p>
        </p:txBody>
      </p:sp>
    </p:spTree>
    <p:extLst>
      <p:ext uri="{BB962C8B-B14F-4D97-AF65-F5344CB8AC3E}">
        <p14:creationId xmlns:p14="http://schemas.microsoft.com/office/powerpoint/2010/main" val="3244047362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Outflow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270875" cy="530701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Arises from spinal cord segments 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through 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Sympathetic neurons form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Preganglionic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fibers pass through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and </a:t>
            </a:r>
            <a:r>
              <a:rPr lang="en-US" dirty="0">
                <a:solidFill>
                  <a:srgbClr val="000000"/>
                </a:solidFill>
              </a:rPr>
              <a:t>synapse in the chain (</a:t>
            </a:r>
            <a:r>
              <a:rPr lang="en-US" dirty="0" err="1">
                <a:solidFill>
                  <a:srgbClr val="000000"/>
                </a:solidFill>
              </a:rPr>
              <a:t>paravertebral</a:t>
            </a:r>
            <a:r>
              <a:rPr lang="en-US" dirty="0">
                <a:solidFill>
                  <a:srgbClr val="000000"/>
                </a:solidFill>
              </a:rPr>
              <a:t>) ganglia</a:t>
            </a:r>
          </a:p>
        </p:txBody>
      </p:sp>
    </p:spTree>
    <p:extLst>
      <p:ext uri="{BB962C8B-B14F-4D97-AF65-F5344CB8AC3E}">
        <p14:creationId xmlns:p14="http://schemas.microsoft.com/office/powerpoint/2010/main" val="3595192479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Outflow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Fibers from T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	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synapse with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Postganglionic fibers innervate the numerous organs of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07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2713" y="0"/>
            <a:ext cx="8916987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2588" y="63500"/>
            <a:ext cx="5838825" cy="643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250789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Trunks and Pathways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65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 form </a:t>
            </a:r>
            <a:r>
              <a:rPr lang="en-US" dirty="0">
                <a:solidFill>
                  <a:srgbClr val="000000"/>
                </a:solidFill>
              </a:rPr>
              <a:t>part of the sympathetic trunk or chain</a:t>
            </a:r>
          </a:p>
          <a:p>
            <a:r>
              <a:rPr lang="en-US" dirty="0"/>
              <a:t>Typically there are 23 ganglia</a:t>
            </a:r>
          </a:p>
          <a:p>
            <a:pPr lvl="1"/>
            <a:r>
              <a:rPr lang="en-US" dirty="0"/>
              <a:t>3 cervical</a:t>
            </a:r>
          </a:p>
          <a:p>
            <a:pPr lvl="1"/>
            <a:r>
              <a:rPr lang="en-US" dirty="0"/>
              <a:t>11 thoracic</a:t>
            </a:r>
          </a:p>
          <a:p>
            <a:pPr lvl="1"/>
            <a:r>
              <a:rPr lang="en-US" dirty="0"/>
              <a:t>4 lumbar</a:t>
            </a:r>
          </a:p>
          <a:p>
            <a:pPr lvl="1"/>
            <a:r>
              <a:rPr lang="en-US" dirty="0"/>
              <a:t>4 sacral</a:t>
            </a:r>
          </a:p>
          <a:p>
            <a:pPr lvl="1"/>
            <a:r>
              <a:rPr lang="en-US" dirty="0"/>
              <a:t> 1 </a:t>
            </a:r>
            <a:r>
              <a:rPr lang="en-US" dirty="0" err="1"/>
              <a:t>coccygeal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6637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Trunks and Pathways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14.6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295400"/>
            <a:ext cx="6008688" cy="506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637906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Trunks and Pathways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preganglionic</a:t>
            </a:r>
            <a:r>
              <a:rPr lang="en-US" dirty="0">
                <a:solidFill>
                  <a:srgbClr val="000000"/>
                </a:solidFill>
              </a:rPr>
              <a:t> fiber follows one of three pathways upon entering the </a:t>
            </a:r>
            <a:r>
              <a:rPr lang="en-US" dirty="0" err="1">
                <a:solidFill>
                  <a:srgbClr val="000000"/>
                </a:solidFill>
              </a:rPr>
              <a:t>paravertebral</a:t>
            </a:r>
            <a:r>
              <a:rPr lang="en-US" dirty="0">
                <a:solidFill>
                  <a:srgbClr val="000000"/>
                </a:solidFill>
              </a:rPr>
              <a:t> ganglia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Synapse with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marL="990600" lvl="1" indent="-5334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_______________________________________ the </a:t>
            </a:r>
            <a:r>
              <a:rPr lang="en-US" dirty="0">
                <a:solidFill>
                  <a:srgbClr val="000000"/>
                </a:solidFill>
              </a:rPr>
              <a:t>sympathetic chain to synapse in another chain ganglion</a:t>
            </a:r>
          </a:p>
          <a:p>
            <a:pPr marL="990600" lvl="1" indent="-533400">
              <a:buFontTx/>
              <a:buAutoNum type="arabicPeriod"/>
            </a:pPr>
            <a:r>
              <a:rPr lang="en-US" dirty="0"/>
              <a:t>Pass through the chain ganglion and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292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Ascending Pathways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nonspecific and specific ascending pathways send impulses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These pathways are responsible for </a:t>
            </a:r>
            <a:r>
              <a:rPr lang="en-US" dirty="0" smtClean="0"/>
              <a:t>discriminative_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_________________________________ tracts </a:t>
            </a:r>
            <a:r>
              <a:rPr lang="en-US" dirty="0"/>
              <a:t>send impulses to the cerebellum and do not contribute to sensory perception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Pathways with Synapses in Chain Ganglia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Postganglionic axons enter the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via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These fibers innervate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 err="1"/>
              <a:t>Rami</a:t>
            </a:r>
            <a:r>
              <a:rPr lang="en-US" dirty="0"/>
              <a:t> </a:t>
            </a:r>
            <a:r>
              <a:rPr lang="en-US" dirty="0" err="1"/>
              <a:t>communicantes</a:t>
            </a:r>
            <a:r>
              <a:rPr lang="en-US" dirty="0"/>
              <a:t> are associated </a:t>
            </a:r>
            <a:r>
              <a:rPr lang="en-US" dirty="0" smtClean="0"/>
              <a:t>_______________ with </a:t>
            </a:r>
            <a:r>
              <a:rPr lang="en-US" dirty="0"/>
              <a:t>the sympathetic division</a:t>
            </a:r>
          </a:p>
        </p:txBody>
      </p:sp>
    </p:spTree>
    <p:extLst>
      <p:ext uri="{BB962C8B-B14F-4D97-AF65-F5344CB8AC3E}">
        <p14:creationId xmlns:p14="http://schemas.microsoft.com/office/powerpoint/2010/main" val="4095828325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 to the Head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Preganglionic</a:t>
            </a:r>
            <a:r>
              <a:rPr lang="en-US" dirty="0">
                <a:solidFill>
                  <a:srgbClr val="000000"/>
                </a:solidFill>
              </a:rPr>
              <a:t> fibers emerge from 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synapse in the superior cervical ganglion</a:t>
            </a:r>
          </a:p>
          <a:p>
            <a:r>
              <a:rPr lang="en-US" dirty="0">
                <a:solidFill>
                  <a:srgbClr val="000000"/>
                </a:solidFill>
              </a:rPr>
              <a:t>These fibers: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Serve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Stimulate dilator muscles of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Inhibit nasal and salivary glands</a:t>
            </a:r>
          </a:p>
        </p:txBody>
      </p:sp>
    </p:spTree>
    <p:extLst>
      <p:ext uri="{BB962C8B-B14F-4D97-AF65-F5344CB8AC3E}">
        <p14:creationId xmlns:p14="http://schemas.microsoft.com/office/powerpoint/2010/main" val="78540621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 to the Thorax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Preganglionic</a:t>
            </a:r>
            <a:r>
              <a:rPr lang="en-US" dirty="0"/>
              <a:t> fibers emerge from T</a:t>
            </a:r>
            <a:r>
              <a:rPr lang="en-US" baseline="-25000" dirty="0"/>
              <a:t>1</a:t>
            </a:r>
            <a:r>
              <a:rPr lang="en-US" dirty="0"/>
              <a:t>-T</a:t>
            </a:r>
            <a:r>
              <a:rPr lang="en-US" baseline="-25000" dirty="0"/>
              <a:t>6</a:t>
            </a:r>
            <a:r>
              <a:rPr lang="en-US" dirty="0"/>
              <a:t> and synapse in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Postganglionic fibers emerge from the middle and inferior cervical ganglia and enter nerves C</a:t>
            </a:r>
            <a:r>
              <a:rPr lang="en-US" baseline="-25000" dirty="0"/>
              <a:t>4</a:t>
            </a:r>
            <a:r>
              <a:rPr lang="en-US" dirty="0"/>
              <a:t>-C</a:t>
            </a:r>
            <a:r>
              <a:rPr lang="en-US" baseline="-25000" dirty="0"/>
              <a:t>8</a:t>
            </a:r>
            <a:endParaRPr lang="en-US" dirty="0"/>
          </a:p>
          <a:p>
            <a:r>
              <a:rPr lang="en-US" dirty="0"/>
              <a:t>These fibers innervate the </a:t>
            </a:r>
            <a:r>
              <a:rPr lang="en-US" dirty="0" smtClean="0"/>
              <a:t>___________________  </a:t>
            </a:r>
            <a:r>
              <a:rPr lang="en-US" dirty="0"/>
              <a:t>via the cardiac plexus, as well as innervating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30690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 to the Thorax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</a:t>
            </a:r>
            <a:r>
              <a:rPr lang="en-US" baseline="-25000" dirty="0"/>
              <a:t>1</a:t>
            </a:r>
            <a:r>
              <a:rPr lang="en-US" dirty="0"/>
              <a:t>-T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err="1"/>
              <a:t>preganglionic</a:t>
            </a:r>
            <a:r>
              <a:rPr lang="en-US" dirty="0"/>
              <a:t> fibers synapse in the nearest chain ganglia</a:t>
            </a:r>
          </a:p>
          <a:p>
            <a:r>
              <a:rPr lang="en-US" dirty="0"/>
              <a:t>Postganglionic fibers directly serve the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01029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Pathways with Synapses in Collateral Ganglia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These fibers (T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leave the sympathetic chain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They form thoracic, lumbar, and sacral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Their ganglia include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superior and inferior </a:t>
            </a:r>
            <a:r>
              <a:rPr lang="en-US" dirty="0" err="1"/>
              <a:t>mesenterics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1188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 to the Abdomen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Sympathetic nerves innervating the abdomen have </a:t>
            </a:r>
            <a:r>
              <a:rPr lang="en-US" dirty="0" err="1">
                <a:solidFill>
                  <a:srgbClr val="000000"/>
                </a:solidFill>
              </a:rPr>
              <a:t>preganglionic</a:t>
            </a:r>
            <a:r>
              <a:rPr lang="en-US" dirty="0">
                <a:solidFill>
                  <a:srgbClr val="000000"/>
                </a:solidFill>
              </a:rPr>
              <a:t> fibers from T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They travel through the thoracic </a:t>
            </a:r>
            <a:r>
              <a:rPr lang="en-US" dirty="0" err="1">
                <a:solidFill>
                  <a:srgbClr val="000000"/>
                </a:solidFill>
              </a:rPr>
              <a:t>splanchnic</a:t>
            </a:r>
            <a:r>
              <a:rPr lang="en-US" dirty="0">
                <a:solidFill>
                  <a:srgbClr val="000000"/>
                </a:solidFill>
              </a:rPr>
              <a:t> nerves and synapse at the celiac and superior mesenteric ganglia</a:t>
            </a:r>
          </a:p>
          <a:p>
            <a:endParaRPr lang="en-US" dirty="0"/>
          </a:p>
          <a:p>
            <a:r>
              <a:rPr lang="en-US" dirty="0"/>
              <a:t>Postganglionic fibers serve the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26903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 to the Pelvis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0"/>
                </a:solidFill>
              </a:rPr>
              <a:t>Preganglionic</a:t>
            </a:r>
            <a:r>
              <a:rPr lang="en-US" dirty="0">
                <a:solidFill>
                  <a:srgbClr val="000000"/>
                </a:solidFill>
              </a:rPr>
              <a:t> fibers originate from T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Most travel via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</a:t>
            </a:r>
            <a:r>
              <a:rPr lang="en-US" dirty="0" err="1" smtClean="0">
                <a:solidFill>
                  <a:srgbClr val="000000"/>
                </a:solidFill>
              </a:rPr>
              <a:t>splanchnic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nerves to the inferior mesenteric and </a:t>
            </a:r>
            <a:r>
              <a:rPr lang="en-US" dirty="0" err="1">
                <a:solidFill>
                  <a:srgbClr val="000000"/>
                </a:solidFill>
              </a:rPr>
              <a:t>hypogastric</a:t>
            </a:r>
            <a:r>
              <a:rPr lang="en-US" dirty="0">
                <a:solidFill>
                  <a:srgbClr val="000000"/>
                </a:solidFill>
              </a:rPr>
              <a:t> ganglia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Postganglionic fibers serve the distal half of the large intestine, the </a:t>
            </a:r>
            <a:r>
              <a:rPr lang="en-US" dirty="0" smtClean="0"/>
              <a:t>____________________________________, </a:t>
            </a:r>
            <a:r>
              <a:rPr lang="en-US" dirty="0"/>
              <a:t>and the reproductive organs</a:t>
            </a:r>
          </a:p>
        </p:txBody>
      </p:sp>
    </p:spTree>
    <p:extLst>
      <p:ext uri="{BB962C8B-B14F-4D97-AF65-F5344CB8AC3E}">
        <p14:creationId xmlns:p14="http://schemas.microsoft.com/office/powerpoint/2010/main" val="1340202065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Pathways with Synapses in the Adrenal Medulla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8270875" cy="50561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Fibers of the thoracic </a:t>
            </a:r>
            <a:r>
              <a:rPr lang="en-US" dirty="0" err="1"/>
              <a:t>splanchnic</a:t>
            </a:r>
            <a:r>
              <a:rPr lang="en-US" dirty="0"/>
              <a:t> nerve pass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Upon stimulation, </a:t>
            </a:r>
            <a:r>
              <a:rPr lang="en-US" dirty="0" err="1"/>
              <a:t>medullary</a:t>
            </a:r>
            <a:r>
              <a:rPr lang="en-US" dirty="0"/>
              <a:t> cells secrete </a:t>
            </a:r>
            <a:r>
              <a:rPr lang="en-US" dirty="0" smtClean="0"/>
              <a:t>____________________________________________________________________________into </a:t>
            </a:r>
            <a:r>
              <a:rPr lang="en-US" dirty="0"/>
              <a:t>the blood</a:t>
            </a:r>
          </a:p>
        </p:txBody>
      </p:sp>
    </p:spTree>
    <p:extLst>
      <p:ext uri="{BB962C8B-B14F-4D97-AF65-F5344CB8AC3E}">
        <p14:creationId xmlns:p14="http://schemas.microsoft.com/office/powerpoint/2010/main" val="1925341343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305800" cy="6875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7436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Visceral Reflexes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____________________________reflexes </a:t>
            </a:r>
            <a:r>
              <a:rPr lang="en-US" dirty="0"/>
              <a:t>have the same elements as </a:t>
            </a:r>
            <a:r>
              <a:rPr lang="en-US" dirty="0" smtClean="0"/>
              <a:t>_______________________________reflexes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are always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Afferent fibers are found in spinal and autonomic nerves</a:t>
            </a:r>
          </a:p>
        </p:txBody>
      </p:sp>
    </p:spTree>
    <p:extLst>
      <p:ext uri="{BB962C8B-B14F-4D97-AF65-F5344CB8AC3E}">
        <p14:creationId xmlns:p14="http://schemas.microsoft.com/office/powerpoint/2010/main" val="32229024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Nonspecific Ascending Pathway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410200" cy="4983163"/>
          </a:xfrm>
        </p:spPr>
        <p:txBody>
          <a:bodyPr/>
          <a:lstStyle/>
          <a:p>
            <a:r>
              <a:rPr lang="en-US" dirty="0"/>
              <a:t>Nonspecific pathway for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the lateral </a:t>
            </a:r>
            <a:r>
              <a:rPr lang="en-US" dirty="0" smtClean="0"/>
              <a:t>________________________tract</a:t>
            </a:r>
            <a:endParaRPr lang="en-US" dirty="0"/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1219200"/>
            <a:ext cx="2532881" cy="505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381334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1524000"/>
            <a:ext cx="4679950" cy="4957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Referred Pain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7592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Pain stimuli arising from the </a:t>
            </a:r>
            <a:r>
              <a:rPr lang="en-US" sz="2800" dirty="0" smtClean="0"/>
              <a:t>__________________are _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may be due to the fact that visceral pain afferents travel along the same pathways as somatic pain fibers</a:t>
            </a:r>
          </a:p>
        </p:txBody>
      </p:sp>
    </p:spTree>
    <p:extLst>
      <p:ext uri="{BB962C8B-B14F-4D97-AF65-F5344CB8AC3E}">
        <p14:creationId xmlns:p14="http://schemas.microsoft.com/office/powerpoint/2010/main" val="244099676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Neurotransmitters and Receptors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Acetylcholine (</a:t>
            </a:r>
            <a:r>
              <a:rPr lang="en-US" sz="2800" dirty="0" err="1">
                <a:solidFill>
                  <a:srgbClr val="000000"/>
                </a:solidFill>
              </a:rPr>
              <a:t>ACh</a:t>
            </a:r>
            <a:r>
              <a:rPr lang="en-US" sz="2800" dirty="0">
                <a:solidFill>
                  <a:srgbClr val="000000"/>
                </a:solidFill>
              </a:rPr>
              <a:t>) and </a:t>
            </a:r>
            <a:r>
              <a:rPr lang="en-US" sz="2800" dirty="0" err="1">
                <a:solidFill>
                  <a:srgbClr val="000000"/>
                </a:solidFill>
              </a:rPr>
              <a:t>norepinephrine</a:t>
            </a:r>
            <a:r>
              <a:rPr lang="en-US" sz="2800" dirty="0">
                <a:solidFill>
                  <a:srgbClr val="000000"/>
                </a:solidFill>
              </a:rPr>
              <a:t> (NE) are the two major neurotransmitters of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ACh</a:t>
            </a:r>
            <a:r>
              <a:rPr lang="en-US" sz="2400" dirty="0">
                <a:solidFill>
                  <a:srgbClr val="000000"/>
                </a:solidFill>
              </a:rPr>
              <a:t>-releasing fibers 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ACh</a:t>
            </a:r>
            <a:r>
              <a:rPr lang="en-US" sz="2400" dirty="0">
                <a:solidFill>
                  <a:srgbClr val="000000"/>
                </a:solidFill>
              </a:rPr>
              <a:t> is released by all </a:t>
            </a:r>
            <a:r>
              <a:rPr lang="en-US" sz="2400" dirty="0" smtClean="0">
                <a:solidFill>
                  <a:srgbClr val="000000"/>
                </a:solidFill>
              </a:rPr>
              <a:t>__________________________________________ </a:t>
            </a:r>
            <a:r>
              <a:rPr lang="en-US" sz="2400" dirty="0">
                <a:solidFill>
                  <a:srgbClr val="000000"/>
                </a:solidFill>
              </a:rPr>
              <a:t>axons and all parasympathetic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Adrenergic fibers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______________________________________________ postganglionic </a:t>
            </a:r>
            <a:r>
              <a:rPr lang="en-US" sz="2400" dirty="0">
                <a:solidFill>
                  <a:srgbClr val="000000"/>
                </a:solidFill>
              </a:rPr>
              <a:t>axons that release NE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effects (excitatory/inhibitory)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107088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Cholinergic Receptors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65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__________________________of </a:t>
            </a:r>
            <a:r>
              <a:rPr lang="en-US" dirty="0">
                <a:solidFill>
                  <a:srgbClr val="000000"/>
                </a:solidFill>
              </a:rPr>
              <a:t>receptors that bind </a:t>
            </a:r>
            <a:r>
              <a:rPr lang="en-US" dirty="0" err="1">
                <a:solidFill>
                  <a:srgbClr val="000000"/>
                </a:solidFill>
              </a:rPr>
              <a:t>ACh</a:t>
            </a:r>
            <a:r>
              <a:rPr lang="en-US" dirty="0">
                <a:solidFill>
                  <a:srgbClr val="000000"/>
                </a:solidFill>
              </a:rPr>
              <a:t> are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These are named after drugs that bind to them and mimic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510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Nicotinic Receptors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Nicotinic receptors are found 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________________________________________ (</a:t>
            </a:r>
            <a:r>
              <a:rPr lang="en-US" dirty="0">
                <a:solidFill>
                  <a:srgbClr val="000000"/>
                </a:solidFill>
              </a:rPr>
              <a:t>somatic targets)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All </a:t>
            </a:r>
            <a:r>
              <a:rPr lang="en-US" dirty="0" err="1">
                <a:solidFill>
                  <a:srgbClr val="000000"/>
                </a:solidFill>
              </a:rPr>
              <a:t>ganglionic</a:t>
            </a:r>
            <a:r>
              <a:rPr lang="en-US" dirty="0">
                <a:solidFill>
                  <a:srgbClr val="000000"/>
                </a:solidFill>
              </a:rPr>
              <a:t> neurons of both sympathetic and parasympathetic divisions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 cells </a:t>
            </a:r>
            <a:r>
              <a:rPr lang="en-US" dirty="0">
                <a:solidFill>
                  <a:srgbClr val="000000"/>
                </a:solidFill>
              </a:rPr>
              <a:t>of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effect of </a:t>
            </a:r>
            <a:r>
              <a:rPr lang="en-US" dirty="0" err="1">
                <a:solidFill>
                  <a:srgbClr val="000000"/>
                </a:solidFill>
              </a:rPr>
              <a:t>ACh</a:t>
            </a:r>
            <a:r>
              <a:rPr lang="en-US" dirty="0">
                <a:solidFill>
                  <a:srgbClr val="000000"/>
                </a:solidFill>
              </a:rPr>
              <a:t> binding to nicotinic receptors 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52777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Muscarinic Receptors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Muscarinic</a:t>
            </a:r>
            <a:r>
              <a:rPr lang="en-US" dirty="0">
                <a:solidFill>
                  <a:srgbClr val="000000"/>
                </a:solidFill>
              </a:rPr>
              <a:t> receptors occur on all </a:t>
            </a:r>
            <a:r>
              <a:rPr lang="en-US" dirty="0" err="1">
                <a:solidFill>
                  <a:srgbClr val="000000"/>
                </a:solidFill>
              </a:rPr>
              <a:t>effector</a:t>
            </a:r>
            <a:r>
              <a:rPr lang="en-US" dirty="0">
                <a:solidFill>
                  <a:srgbClr val="000000"/>
                </a:solidFill>
              </a:rPr>
              <a:t> cells stimulated by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effect of </a:t>
            </a:r>
            <a:r>
              <a:rPr lang="en-US" dirty="0" err="1">
                <a:solidFill>
                  <a:srgbClr val="000000"/>
                </a:solidFill>
              </a:rPr>
              <a:t>ACh</a:t>
            </a:r>
            <a:r>
              <a:rPr lang="en-US" dirty="0">
                <a:solidFill>
                  <a:srgbClr val="000000"/>
                </a:solidFill>
              </a:rPr>
              <a:t> binding: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 be either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Depends on the </a:t>
            </a:r>
            <a:r>
              <a:rPr lang="en-US" dirty="0" smtClean="0"/>
              <a:t>_________________________________________ of </a:t>
            </a:r>
            <a:r>
              <a:rPr lang="en-US" dirty="0"/>
              <a:t>the target organ</a:t>
            </a:r>
          </a:p>
        </p:txBody>
      </p:sp>
    </p:spTree>
    <p:extLst>
      <p:ext uri="{BB962C8B-B14F-4D97-AF65-F5344CB8AC3E}">
        <p14:creationId xmlns:p14="http://schemas.microsoft.com/office/powerpoint/2010/main" val="3561788598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Adrenergic Receptors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08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two types of adrenergic receptors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Effects </a:t>
            </a:r>
            <a:r>
              <a:rPr lang="en-US" dirty="0"/>
              <a:t>of NE binding to: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 receptors is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US" dirty="0"/>
              <a:t> receptors is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notable exception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 binding to 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US" dirty="0"/>
              <a:t> receptors of the heart is stimulatory</a:t>
            </a:r>
          </a:p>
        </p:txBody>
      </p:sp>
    </p:spTree>
    <p:extLst>
      <p:ext uri="{BB962C8B-B14F-4D97-AF65-F5344CB8AC3E}">
        <p14:creationId xmlns:p14="http://schemas.microsoft.com/office/powerpoint/2010/main" val="757564162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Drugs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499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Atropine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blocks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0"/>
                </a:solidFill>
              </a:rPr>
              <a:t>Tricyclic</a:t>
            </a:r>
            <a:r>
              <a:rPr lang="en-US" dirty="0">
                <a:solidFill>
                  <a:srgbClr val="000000"/>
                </a:solidFill>
              </a:rPr>
              <a:t> antidepressants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prolong the activity of NE on postsynaptic membranes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Over-the-counter drugs for colds, allergies, and nasal congestion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Beta-blockers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attach mainly to 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 receptors and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99083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Interactions of the Autonomic Divisions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Most </a:t>
            </a:r>
            <a:r>
              <a:rPr lang="en-US" dirty="0" smtClean="0"/>
              <a:t>_________________________ organs </a:t>
            </a:r>
            <a:r>
              <a:rPr lang="en-US" dirty="0"/>
              <a:t>are innervated by both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increase heart and respiratory rates, and inhibit digestion and elimination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decrease heart and respiratory rates, and allow for digestion and the discarding of wastes</a:t>
            </a:r>
          </a:p>
        </p:txBody>
      </p:sp>
    </p:spTree>
    <p:extLst>
      <p:ext uri="{BB962C8B-B14F-4D97-AF65-F5344CB8AC3E}">
        <p14:creationId xmlns:p14="http://schemas.microsoft.com/office/powerpoint/2010/main" val="3050892751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Sympathetic Tone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270875" cy="52451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sympathetic division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 and </a:t>
            </a:r>
            <a:r>
              <a:rPr lang="en-US" dirty="0">
                <a:solidFill>
                  <a:srgbClr val="000000"/>
                </a:solidFill>
              </a:rPr>
              <a:t>keeps the blood vessels in a continual state of partial constriction</a:t>
            </a:r>
          </a:p>
          <a:p>
            <a:r>
              <a:rPr lang="en-US" dirty="0">
                <a:solidFill>
                  <a:srgbClr val="000000"/>
                </a:solidFill>
              </a:rPr>
              <a:t>This sympathetic tone (vasomotor tone):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Constricts blood vessels and causes blood pressure to rise as needed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Prompts vessels to </a:t>
            </a:r>
            <a:r>
              <a:rPr lang="en-US" dirty="0" smtClean="0">
                <a:solidFill>
                  <a:srgbClr val="000000"/>
                </a:solidFill>
              </a:rPr>
              <a:t>_______________________  </a:t>
            </a:r>
            <a:r>
              <a:rPr lang="en-US" dirty="0">
                <a:solidFill>
                  <a:srgbClr val="000000"/>
                </a:solidFill>
              </a:rPr>
              <a:t>if blood pressure is to be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009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410200" cy="914400"/>
          </a:xfrm>
        </p:spPr>
        <p:txBody>
          <a:bodyPr>
            <a:normAutofit fontScale="90000"/>
          </a:bodyPr>
          <a:lstStyle/>
          <a:p>
            <a:r>
              <a:rPr lang="en-US" sz="3200"/>
              <a:t>Specific and Posterior Spinocerebellar Tracts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486400" cy="4754563"/>
          </a:xfrm>
        </p:spPr>
        <p:txBody>
          <a:bodyPr/>
          <a:lstStyle/>
          <a:p>
            <a:r>
              <a:rPr lang="en-US" dirty="0"/>
              <a:t>Specific ascending pathways within the </a:t>
            </a:r>
          </a:p>
          <a:p>
            <a:pPr lvl="1"/>
            <a:r>
              <a:rPr lang="en-US" dirty="0"/>
              <a:t>fasciculus </a:t>
            </a:r>
            <a:r>
              <a:rPr lang="en-US" dirty="0" err="1"/>
              <a:t>gracilis</a:t>
            </a:r>
            <a:endParaRPr lang="en-US" dirty="0"/>
          </a:p>
          <a:p>
            <a:pPr lvl="1"/>
            <a:r>
              <a:rPr lang="en-US" dirty="0"/>
              <a:t>fasciculus </a:t>
            </a:r>
            <a:r>
              <a:rPr lang="en-US" dirty="0" err="1"/>
              <a:t>cuneatus</a:t>
            </a:r>
            <a:r>
              <a:rPr lang="en-US" dirty="0"/>
              <a:t> tracts, and their continuation in the </a:t>
            </a:r>
          </a:p>
          <a:p>
            <a:pPr lvl="1"/>
            <a:r>
              <a:rPr lang="en-US" dirty="0"/>
              <a:t>medial </a:t>
            </a:r>
            <a:r>
              <a:rPr lang="en-US" dirty="0" err="1"/>
              <a:t>lemniscal</a:t>
            </a:r>
            <a:r>
              <a:rPr lang="en-US" dirty="0"/>
              <a:t> tracts </a:t>
            </a:r>
          </a:p>
          <a:p>
            <a:endParaRPr lang="en-US" dirty="0"/>
          </a:p>
          <a:p>
            <a:r>
              <a:rPr lang="en-US" dirty="0"/>
              <a:t>The posterior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9738" y="228600"/>
            <a:ext cx="362426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Parasympathetic Tone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Parasympathetic tone: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Dictates normal activity levels of the digestive and urinary systems</a:t>
            </a:r>
          </a:p>
          <a:p>
            <a:pPr>
              <a:lnSpc>
                <a:spcPct val="90000"/>
              </a:lnSpc>
            </a:pPr>
            <a:r>
              <a:rPr lang="en-US" dirty="0"/>
              <a:t>The sympathetic division can override these effects during times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Drugs that block parasympathetic responses increase heart rate and block fecal and urinary retention</a:t>
            </a:r>
          </a:p>
        </p:txBody>
      </p:sp>
    </p:spTree>
    <p:extLst>
      <p:ext uri="{BB962C8B-B14F-4D97-AF65-F5344CB8AC3E}">
        <p14:creationId xmlns:p14="http://schemas.microsoft.com/office/powerpoint/2010/main" val="3777648469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Cooperative Effects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ANS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is </a:t>
            </a:r>
            <a:r>
              <a:rPr lang="en-US" dirty="0">
                <a:solidFill>
                  <a:srgbClr val="000000"/>
                </a:solidFill>
              </a:rPr>
              <a:t>best seen in control of the external genitalia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 fibers </a:t>
            </a:r>
            <a:r>
              <a:rPr lang="en-US" dirty="0">
                <a:solidFill>
                  <a:srgbClr val="000000"/>
                </a:solidFill>
              </a:rPr>
              <a:t>cause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______________________________and </a:t>
            </a:r>
            <a:r>
              <a:rPr lang="en-US" dirty="0">
                <a:solidFill>
                  <a:srgbClr val="000000"/>
                </a:solidFill>
              </a:rPr>
              <a:t>are responsible for erection of the penis and clitoris</a:t>
            </a:r>
          </a:p>
          <a:p>
            <a:endParaRPr lang="en-US" dirty="0"/>
          </a:p>
          <a:p>
            <a:r>
              <a:rPr lang="en-US" dirty="0" smtClean="0"/>
              <a:t>________________________________ fibers </a:t>
            </a:r>
            <a:r>
              <a:rPr lang="en-US" dirty="0"/>
              <a:t>cause </a:t>
            </a:r>
            <a:r>
              <a:rPr lang="en-US" dirty="0" smtClean="0"/>
              <a:t>__________________________________ in </a:t>
            </a:r>
            <a:r>
              <a:rPr lang="en-US" dirty="0"/>
              <a:t>males and reflex peristalsis in females</a:t>
            </a:r>
          </a:p>
        </p:txBody>
      </p:sp>
    </p:spTree>
    <p:extLst>
      <p:ext uri="{BB962C8B-B14F-4D97-AF65-F5344CB8AC3E}">
        <p14:creationId xmlns:p14="http://schemas.microsoft.com/office/powerpoint/2010/main" val="1044130568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Unique Roles of the Sympathetic Division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Regulates many functions not subject to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These include the activity of the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sweat glands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arrector</a:t>
            </a:r>
            <a:r>
              <a:rPr lang="en-US" dirty="0"/>
              <a:t> </a:t>
            </a:r>
            <a:r>
              <a:rPr lang="en-US" dirty="0" err="1"/>
              <a:t>pili</a:t>
            </a:r>
            <a:r>
              <a:rPr lang="en-US" dirty="0"/>
              <a:t>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most blood vessels</a:t>
            </a:r>
          </a:p>
        </p:txBody>
      </p:sp>
    </p:spTree>
    <p:extLst>
      <p:ext uri="{BB962C8B-B14F-4D97-AF65-F5344CB8AC3E}">
        <p14:creationId xmlns:p14="http://schemas.microsoft.com/office/powerpoint/2010/main" val="3380661749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Unique Roles of the Sympathetic Division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sympathetic division controls:</a:t>
            </a:r>
          </a:p>
          <a:p>
            <a:pPr lvl="1"/>
            <a:r>
              <a:rPr lang="en-US" dirty="0"/>
              <a:t>Thermoregulatory responses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Release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Metabolic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894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Thermoregulatory Responses to Heat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Applying heat to the skin causes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___________________________________ of </a:t>
            </a:r>
            <a:r>
              <a:rPr lang="en-US" sz="2800" dirty="0">
                <a:solidFill>
                  <a:srgbClr val="000000"/>
                </a:solidFill>
              </a:rPr>
              <a:t>blood vessels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Systemic body temperature elevation results in widespread dilation of blood vessels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This dilation brings warm blood to the surface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When temperature falls, blood vessels constrict and blood is retained in deeper vital organs</a:t>
            </a:r>
          </a:p>
        </p:txBody>
      </p:sp>
    </p:spTree>
    <p:extLst>
      <p:ext uri="{BB962C8B-B14F-4D97-AF65-F5344CB8AC3E}">
        <p14:creationId xmlns:p14="http://schemas.microsoft.com/office/powerpoint/2010/main" val="4152748733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 of Renin from the Kidneys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Sympathetic impulses activate the kidneys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 err="1"/>
              <a:t>Renin</a:t>
            </a:r>
            <a:r>
              <a:rPr lang="en-US" dirty="0"/>
              <a:t> is an enzyme that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11778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Effects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sympathetic division promotes metabolic effects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Increases the metabolic rate of body cells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Raises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Mobilizes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Stimulates the reticular activating system (RAS) of the brain, increasing mental alertness</a:t>
            </a:r>
          </a:p>
        </p:txBody>
      </p:sp>
    </p:spTree>
    <p:extLst>
      <p:ext uri="{BB962C8B-B14F-4D97-AF65-F5344CB8AC3E}">
        <p14:creationId xmlns:p14="http://schemas.microsoft.com/office/powerpoint/2010/main" val="2455371425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Localized Versus Diffuse Effects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parasympathetic division exerts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The sympathetic division exerts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104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Sympathetic Activation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4826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Sympathetic activation is long-lasting because NE: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 more </a:t>
            </a:r>
            <a:r>
              <a:rPr lang="en-US" dirty="0">
                <a:solidFill>
                  <a:srgbClr val="000000"/>
                </a:solidFill>
              </a:rPr>
              <a:t>slowly than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an indirectly acting neurotransmitter, using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epinephrine are released into the blood and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77695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ANS Control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hypothalamus is the main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 center </a:t>
            </a:r>
            <a:r>
              <a:rPr lang="en-US" dirty="0">
                <a:solidFill>
                  <a:srgbClr val="000000"/>
                </a:solidFill>
              </a:rPr>
              <a:t>of ANS activity</a:t>
            </a:r>
          </a:p>
          <a:p>
            <a:r>
              <a:rPr lang="en-US" dirty="0">
                <a:solidFill>
                  <a:srgbClr val="000000"/>
                </a:solidFill>
              </a:rPr>
              <a:t>Subconscious cerebral input via limbic lobe connections influences hypothalamic function</a:t>
            </a:r>
          </a:p>
          <a:p>
            <a:r>
              <a:rPr lang="en-US" dirty="0"/>
              <a:t>Other controls come from the </a:t>
            </a:r>
            <a:r>
              <a:rPr lang="en-US" dirty="0" smtClean="0"/>
              <a:t>_______________________________ , </a:t>
            </a:r>
            <a:r>
              <a:rPr lang="en-US" dirty="0"/>
              <a:t>the reticular formation, and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900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Descending (Motor) Pathways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Descending tracts deliver </a:t>
            </a:r>
            <a:r>
              <a:rPr lang="en-US" dirty="0" smtClean="0"/>
              <a:t>____________________________________ from </a:t>
            </a:r>
            <a:r>
              <a:rPr lang="en-US" dirty="0"/>
              <a:t>the brain to the spinal cord, and are divided into two groups</a:t>
            </a:r>
          </a:p>
          <a:p>
            <a:pPr lvl="1"/>
            <a:r>
              <a:rPr lang="en-US" dirty="0"/>
              <a:t>Direct pathways equivalent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Indirect pathways, essentially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 </a:t>
            </a:r>
            <a:r>
              <a:rPr lang="en-US" dirty="0"/>
              <a:t>pathways involve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209800" cy="1858962"/>
          </a:xfrm>
        </p:spPr>
        <p:txBody>
          <a:bodyPr>
            <a:normAutofit fontScale="90000"/>
          </a:bodyPr>
          <a:lstStyle/>
          <a:p>
            <a:r>
              <a:rPr lang="en-US"/>
              <a:t>Levels of ANS Control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381000"/>
            <a:ext cx="5486400" cy="6140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448133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Hypothalamic Control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0488"/>
            <a:ext cx="8229600" cy="47005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Centers of the hypothalamus control: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Body temperature,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________________________________________, </a:t>
            </a:r>
            <a:r>
              <a:rPr lang="en-US" dirty="0">
                <a:solidFill>
                  <a:srgbClr val="000000"/>
                </a:solidFill>
              </a:rPr>
              <a:t>and endocrine activity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________________________________________ (</a:t>
            </a:r>
            <a:r>
              <a:rPr lang="en-US" dirty="0">
                <a:solidFill>
                  <a:srgbClr val="000000"/>
                </a:solidFill>
              </a:rPr>
              <a:t>rage, pleasure) and biological drives (hunger, thirst, sex)</a:t>
            </a:r>
          </a:p>
          <a:p>
            <a:pPr lvl="1"/>
            <a:r>
              <a:rPr lang="en-US" dirty="0"/>
              <a:t>Reactions </a:t>
            </a:r>
            <a:r>
              <a:rPr lang="en-US"/>
              <a:t>to </a:t>
            </a:r>
            <a:r>
              <a:rPr lang="en-US" smtClean="0"/>
              <a:t>____________________________ and </a:t>
            </a:r>
            <a:r>
              <a:rPr lang="en-US" dirty="0"/>
              <a:t>the “fight-or-flight” system</a:t>
            </a:r>
          </a:p>
        </p:txBody>
      </p:sp>
    </p:spTree>
    <p:extLst>
      <p:ext uri="{BB962C8B-B14F-4D97-AF65-F5344CB8AC3E}">
        <p14:creationId xmlns:p14="http://schemas.microsoft.com/office/powerpoint/2010/main" val="27929420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562600" cy="685800"/>
          </a:xfrm>
        </p:spPr>
        <p:txBody>
          <a:bodyPr/>
          <a:lstStyle/>
          <a:p>
            <a:r>
              <a:rPr lang="en-US" sz="2800"/>
              <a:t>The Direct (Pyramidal) System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5568950" cy="5461000"/>
          </a:xfrm>
        </p:spPr>
        <p:txBody>
          <a:bodyPr/>
          <a:lstStyle/>
          <a:p>
            <a:r>
              <a:rPr lang="en-US" sz="2800" dirty="0"/>
              <a:t>Direct pathways originate with the </a:t>
            </a:r>
            <a:r>
              <a:rPr lang="en-US" sz="2800" dirty="0" smtClean="0"/>
              <a:t>___________________________ in </a:t>
            </a:r>
            <a:r>
              <a:rPr lang="en-US" sz="2800" dirty="0"/>
              <a:t>the </a:t>
            </a:r>
            <a:r>
              <a:rPr lang="en-US" sz="2800" dirty="0" err="1"/>
              <a:t>precentral</a:t>
            </a:r>
            <a:r>
              <a:rPr lang="en-US" sz="2800" dirty="0"/>
              <a:t> </a:t>
            </a:r>
            <a:r>
              <a:rPr lang="en-US" sz="2800" dirty="0" err="1"/>
              <a:t>gyri</a:t>
            </a:r>
            <a:endParaRPr lang="en-US" sz="2800" dirty="0"/>
          </a:p>
          <a:p>
            <a:r>
              <a:rPr lang="en-US" sz="2800" dirty="0"/>
              <a:t>Impulses are sent through the </a:t>
            </a:r>
            <a:r>
              <a:rPr lang="en-US" sz="2800" dirty="0" smtClean="0"/>
              <a:t>____________________________ and </a:t>
            </a:r>
            <a:r>
              <a:rPr lang="en-US" sz="2800" dirty="0"/>
              <a:t>synapse in the anterior horn</a:t>
            </a:r>
          </a:p>
          <a:p>
            <a:pPr lvl="1"/>
            <a:r>
              <a:rPr lang="en-US" sz="2400" dirty="0"/>
              <a:t>Stimulation of anterior horn neurons activates skeletal muscles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direct pathway regulates fast and </a:t>
            </a:r>
            <a:r>
              <a:rPr lang="en-US" sz="2800" dirty="0" smtClean="0"/>
              <a:t>_</a:t>
            </a:r>
            <a:endParaRPr lang="en-US" sz="2800" dirty="0"/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228600"/>
            <a:ext cx="3381375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(Extrapyramidal) System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75300"/>
          </a:xfrm>
        </p:spPr>
        <p:txBody>
          <a:bodyPr/>
          <a:lstStyle/>
          <a:p>
            <a:r>
              <a:rPr lang="en-US" dirty="0"/>
              <a:t>Includes the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motor nuclei</a:t>
            </a:r>
          </a:p>
          <a:p>
            <a:pPr lvl="1"/>
            <a:r>
              <a:rPr lang="en-US" dirty="0"/>
              <a:t>motor pathways not part of the pyramidal system</a:t>
            </a:r>
          </a:p>
          <a:p>
            <a:r>
              <a:rPr lang="en-US" dirty="0"/>
              <a:t>This system includes the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Vestibulospinal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Tectospinal</a:t>
            </a:r>
            <a:r>
              <a:rPr lang="en-US" dirty="0"/>
              <a:t> tracts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(Extrapyramidal) System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motor pathways are complex and </a:t>
            </a:r>
            <a:r>
              <a:rPr lang="en-US" dirty="0" err="1"/>
              <a:t>multisynaptic</a:t>
            </a:r>
            <a:r>
              <a:rPr lang="en-US" dirty="0"/>
              <a:t>, and regulate:</a:t>
            </a:r>
          </a:p>
          <a:p>
            <a:pPr lvl="1"/>
            <a:r>
              <a:rPr lang="en-US" dirty="0"/>
              <a:t>Axial muscles that maintain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Muscles controlling </a:t>
            </a:r>
            <a:r>
              <a:rPr lang="en-US" dirty="0" smtClean="0"/>
              <a:t>______________________________________ of </a:t>
            </a:r>
            <a:r>
              <a:rPr lang="en-US" dirty="0"/>
              <a:t>the proximal portions of limbs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Head, neck, and eye movement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257800" cy="685800"/>
          </a:xfrm>
        </p:spPr>
        <p:txBody>
          <a:bodyPr/>
          <a:lstStyle/>
          <a:p>
            <a:r>
              <a:rPr lang="en-US" sz="3200"/>
              <a:t>Extrapyramidal Pathways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638800" cy="4983163"/>
          </a:xfrm>
        </p:spPr>
        <p:txBody>
          <a:bodyPr/>
          <a:lstStyle/>
          <a:p>
            <a:r>
              <a:rPr lang="en-US" dirty="0" err="1"/>
              <a:t>Reticulospinal</a:t>
            </a:r>
            <a:r>
              <a:rPr lang="en-US" dirty="0"/>
              <a:t> tracts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Rubrospinal</a:t>
            </a:r>
            <a:r>
              <a:rPr lang="en-US" dirty="0"/>
              <a:t> tracts</a:t>
            </a:r>
          </a:p>
          <a:p>
            <a:pPr lvl="1"/>
            <a:r>
              <a:rPr lang="en-US" dirty="0"/>
              <a:t>control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Superior </a:t>
            </a:r>
            <a:r>
              <a:rPr lang="en-US" dirty="0" err="1"/>
              <a:t>colliculi</a:t>
            </a:r>
            <a:r>
              <a:rPr lang="en-US" dirty="0"/>
              <a:t> and </a:t>
            </a:r>
            <a:r>
              <a:rPr lang="en-US" dirty="0" err="1"/>
              <a:t>tectospinal</a:t>
            </a:r>
            <a:r>
              <a:rPr lang="en-US" dirty="0"/>
              <a:t> tracts </a:t>
            </a:r>
          </a:p>
          <a:p>
            <a:pPr lvl="1"/>
            <a:r>
              <a:rPr lang="en-US" dirty="0"/>
              <a:t>mediate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000375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CNS tissue is </a:t>
            </a:r>
            <a:r>
              <a:rPr lang="en-US" dirty="0" smtClean="0"/>
              <a:t>_____________________________________ </a:t>
            </a:r>
            <a:r>
              <a:rPr lang="en-US" dirty="0"/>
              <a:t>from the foramen magnum to L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Provides </a:t>
            </a:r>
            <a:r>
              <a:rPr lang="en-US" dirty="0" smtClean="0"/>
              <a:t>_______________________________________ to </a:t>
            </a:r>
            <a:r>
              <a:rPr lang="en-US" dirty="0"/>
              <a:t>and from the brain</a:t>
            </a:r>
          </a:p>
          <a:p>
            <a:r>
              <a:rPr lang="en-US" dirty="0"/>
              <a:t>Protected by bone, </a:t>
            </a:r>
            <a:r>
              <a:rPr lang="en-US" dirty="0" err="1"/>
              <a:t>meninges</a:t>
            </a:r>
            <a:r>
              <a:rPr lang="en-US" dirty="0"/>
              <a:t>, and CSF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space between the vertebrae and the </a:t>
            </a:r>
            <a:r>
              <a:rPr lang="en-US" dirty="0" err="1"/>
              <a:t>dural</a:t>
            </a:r>
            <a:r>
              <a:rPr lang="en-US" dirty="0"/>
              <a:t> mater filled with fat and a network of veins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Paralysis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Paralysis </a:t>
            </a:r>
          </a:p>
          <a:p>
            <a:pPr lvl="1"/>
            <a:r>
              <a:rPr lang="en-US" dirty="0"/>
              <a:t>loss of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 paralysis</a:t>
            </a:r>
            <a:endParaRPr lang="en-US" dirty="0"/>
          </a:p>
          <a:p>
            <a:pPr lvl="1"/>
            <a:r>
              <a:rPr lang="en-US" dirty="0"/>
              <a:t>severe damage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Lower motor neurons are damaged and impulses do not reach muscles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Paralysis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________________________________ paralysis </a:t>
            </a:r>
            <a:endParaRPr lang="en-US" dirty="0"/>
          </a:p>
          <a:p>
            <a:pPr lvl="1"/>
            <a:r>
              <a:rPr lang="en-US" dirty="0"/>
              <a:t>only </a:t>
            </a:r>
            <a:r>
              <a:rPr lang="en-US" dirty="0" smtClean="0"/>
              <a:t>_____________________________________ of </a:t>
            </a:r>
            <a:r>
              <a:rPr lang="en-US" dirty="0"/>
              <a:t>the primary motor cortex are damaged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Spinal neurons remain intact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There is no </a:t>
            </a:r>
            <a:r>
              <a:rPr lang="en-US" dirty="0" smtClean="0"/>
              <a:t>________________________________________ of </a:t>
            </a:r>
            <a:r>
              <a:rPr lang="en-US" dirty="0"/>
              <a:t>muscles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Transection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 sectioning of the spinal cord at any level results in </a:t>
            </a:r>
            <a:r>
              <a:rPr lang="en-US" dirty="0" smtClean="0"/>
              <a:t>__________________________________________________________________________ in </a:t>
            </a:r>
            <a:r>
              <a:rPr lang="en-US" dirty="0"/>
              <a:t>regions inferior to the cut</a:t>
            </a:r>
          </a:p>
          <a:p>
            <a:r>
              <a:rPr lang="en-US" dirty="0"/>
              <a:t>Paraplegia </a:t>
            </a:r>
          </a:p>
          <a:p>
            <a:pPr lvl="1"/>
            <a:r>
              <a:rPr lang="en-US" dirty="0" err="1"/>
              <a:t>transection</a:t>
            </a:r>
            <a:r>
              <a:rPr lang="en-US" dirty="0"/>
              <a:t> between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transection</a:t>
            </a:r>
            <a:r>
              <a:rPr lang="en-US" dirty="0"/>
              <a:t> in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Nervous System (PNS)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PNS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all neural structures outside the brain and spinal cord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Includes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associated ganglia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Provides </a:t>
            </a:r>
            <a:r>
              <a:rPr lang="en-US" sz="2800" dirty="0"/>
              <a:t>links to and from the external environment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Receptors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Structures specialized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Activation of sensory receptors results in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that </a:t>
            </a:r>
            <a:r>
              <a:rPr lang="en-US" dirty="0">
                <a:solidFill>
                  <a:srgbClr val="000000"/>
                </a:solidFill>
              </a:rPr>
              <a:t>trigger impulses to the CNS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realization of these stimuli, sensation and perception,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Classification by Stimulus Type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Mechanoreceptors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respond to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sensitive to changes in temperature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Photoreceptors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respond to light energy (e.g., retina)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 respond to chemicals (e.g., smell, taste, changes in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Nociceptors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sensitive to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Exteroceptors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Respond to stimuli arising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Found near the body surface</a:t>
            </a:r>
          </a:p>
          <a:p>
            <a:r>
              <a:rPr lang="en-US" dirty="0">
                <a:solidFill>
                  <a:srgbClr val="000000"/>
                </a:solidFill>
              </a:rPr>
              <a:t>Sensitive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/>
              <a:t>the special sense organs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Interoceptors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Respond to stimuli arising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Found in internal </a:t>
            </a:r>
            <a:r>
              <a:rPr lang="en-US" dirty="0" smtClean="0">
                <a:solidFill>
                  <a:srgbClr val="000000"/>
                </a:solidFill>
              </a:rPr>
              <a:t>_______________________ and </a:t>
            </a:r>
            <a:r>
              <a:rPr lang="en-US" dirty="0">
                <a:solidFill>
                  <a:srgbClr val="000000"/>
                </a:solidFill>
              </a:rPr>
              <a:t>blood vessels</a:t>
            </a:r>
          </a:p>
          <a:p>
            <a:endParaRPr lang="en-US" dirty="0" smtClean="0"/>
          </a:p>
          <a:p>
            <a:r>
              <a:rPr lang="en-US" dirty="0" smtClean="0"/>
              <a:t>Sensitive </a:t>
            </a:r>
            <a:r>
              <a:rPr lang="en-US" dirty="0"/>
              <a:t>to chemical changes, </a:t>
            </a:r>
            <a:r>
              <a:rPr lang="en-US" dirty="0" smtClean="0"/>
              <a:t>___________________________________, </a:t>
            </a:r>
            <a:r>
              <a:rPr lang="en-US" dirty="0"/>
              <a:t>and temperature changes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Proprioceptors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Respond to degree of stretch of the organs they occupy</a:t>
            </a:r>
          </a:p>
          <a:p>
            <a:r>
              <a:rPr lang="en-US" dirty="0">
                <a:solidFill>
                  <a:srgbClr val="000000"/>
                </a:solidFill>
              </a:rPr>
              <a:t>Found in skeletal muscles, tendons, joints, ligaments, and connective tissue coverings of bones and muscles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8270875" cy="505618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Receptors are structurally classified as either simple or complex</a:t>
            </a:r>
          </a:p>
          <a:p>
            <a:r>
              <a:rPr lang="en-US" dirty="0">
                <a:solidFill>
                  <a:srgbClr val="000000"/>
                </a:solidFill>
              </a:rPr>
              <a:t>Most receptors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 </a:t>
            </a:r>
            <a:r>
              <a:rPr lang="en-US" dirty="0">
                <a:solidFill>
                  <a:srgbClr val="000000"/>
                </a:solidFill>
              </a:rPr>
              <a:t>and include encapsulated and </a:t>
            </a:r>
            <a:r>
              <a:rPr lang="en-US" dirty="0" err="1">
                <a:solidFill>
                  <a:srgbClr val="000000"/>
                </a:solidFill>
              </a:rPr>
              <a:t>unencapsulated</a:t>
            </a:r>
            <a:r>
              <a:rPr lang="en-US" dirty="0">
                <a:solidFill>
                  <a:srgbClr val="000000"/>
                </a:solidFill>
              </a:rPr>
              <a:t> varieties</a:t>
            </a:r>
          </a:p>
          <a:p>
            <a:r>
              <a:rPr lang="en-US" dirty="0"/>
              <a:t>Complex receptors are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r>
              <a:rPr lang="en-US" sz="4000"/>
              <a:t>Receptor Classification by Structural Complexity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0198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terminal portion of the spinal cord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fibrous extension of the </a:t>
            </a:r>
            <a:r>
              <a:rPr lang="en-US" dirty="0" smtClean="0"/>
              <a:t>__________________________ anchors </a:t>
            </a:r>
            <a:r>
              <a:rPr lang="en-US" dirty="0"/>
              <a:t>the spinal cord to the coccyx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Denticulate </a:t>
            </a:r>
            <a:r>
              <a:rPr lang="en-US" dirty="0"/>
              <a:t>ligaments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delicate shelves of </a:t>
            </a:r>
            <a:r>
              <a:rPr lang="en-US" dirty="0" err="1"/>
              <a:t>pia</a:t>
            </a:r>
            <a:r>
              <a:rPr lang="en-US" dirty="0"/>
              <a:t> mater;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04800"/>
            <a:ext cx="2520791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Receptors: Unencapsulated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Free </a:t>
            </a:r>
            <a:r>
              <a:rPr lang="en-US" dirty="0" err="1">
                <a:solidFill>
                  <a:srgbClr val="000000"/>
                </a:solidFill>
              </a:rPr>
              <a:t>dendritic</a:t>
            </a:r>
            <a:r>
              <a:rPr lang="en-US" dirty="0">
                <a:solidFill>
                  <a:srgbClr val="000000"/>
                </a:solidFill>
              </a:rPr>
              <a:t> nerve endings</a:t>
            </a:r>
          </a:p>
          <a:p>
            <a:pPr lvl="1"/>
            <a:r>
              <a:rPr lang="en-US" dirty="0"/>
              <a:t>Respond chiefly to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 (</a:t>
            </a:r>
            <a:r>
              <a:rPr lang="en-US" dirty="0">
                <a:solidFill>
                  <a:srgbClr val="000000"/>
                </a:solidFill>
              </a:rPr>
              <a:t>tactile) discs</a:t>
            </a:r>
          </a:p>
          <a:p>
            <a:r>
              <a:rPr lang="en-US" dirty="0"/>
              <a:t>Hair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Receptors: Encapsulated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tactile corpuscles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lamellated</a:t>
            </a:r>
            <a:r>
              <a:rPr lang="en-US" dirty="0">
                <a:solidFill>
                  <a:srgbClr val="000000"/>
                </a:solidFill>
              </a:rPr>
              <a:t> corpuscles</a:t>
            </a:r>
          </a:p>
          <a:p>
            <a:r>
              <a:rPr lang="en-US" dirty="0">
                <a:solidFill>
                  <a:srgbClr val="000000"/>
                </a:solidFill>
              </a:rPr>
              <a:t>Muscle spindles, Golgi tendon organs, and </a:t>
            </a:r>
            <a:r>
              <a:rPr lang="en-US" dirty="0" err="1">
                <a:solidFill>
                  <a:srgbClr val="000000"/>
                </a:solidFill>
              </a:rPr>
              <a:t>Ruffini’s</a:t>
            </a:r>
            <a:r>
              <a:rPr lang="en-US" dirty="0">
                <a:solidFill>
                  <a:srgbClr val="000000"/>
                </a:solidFill>
              </a:rPr>
              <a:t> corpuscles</a:t>
            </a:r>
          </a:p>
          <a:p>
            <a:r>
              <a:rPr lang="en-US" dirty="0"/>
              <a:t>Joint kinesthetic receptors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Sensation to Perception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Survival depends upon sensation and perception</a:t>
            </a:r>
          </a:p>
          <a:p>
            <a:r>
              <a:rPr lang="en-US" dirty="0">
                <a:solidFill>
                  <a:srgbClr val="000000"/>
                </a:solidFill>
              </a:rPr>
              <a:t>Sensation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_________________________________________in </a:t>
            </a:r>
            <a:r>
              <a:rPr lang="en-US" dirty="0">
                <a:solidFill>
                  <a:srgbClr val="000000"/>
                </a:solidFill>
              </a:rPr>
              <a:t>the internal and external environment</a:t>
            </a:r>
          </a:p>
          <a:p>
            <a:r>
              <a:rPr lang="en-US" dirty="0"/>
              <a:t>Perception </a:t>
            </a:r>
          </a:p>
          <a:p>
            <a:pPr lvl="1"/>
            <a:r>
              <a:rPr lang="en-US" dirty="0"/>
              <a:t>the conscious </a:t>
            </a:r>
            <a:r>
              <a:rPr lang="en-US" dirty="0" smtClean="0"/>
              <a:t>_______________________________________ of </a:t>
            </a:r>
            <a:r>
              <a:rPr lang="en-US" dirty="0"/>
              <a:t>those stimuli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Somatosensory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Input comes from </a:t>
            </a:r>
            <a:r>
              <a:rPr lang="en-US" sz="2800" dirty="0" err="1">
                <a:solidFill>
                  <a:srgbClr val="000000"/>
                </a:solidFill>
              </a:rPr>
              <a:t>exteroceptors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proprioceptors</a:t>
            </a:r>
            <a:r>
              <a:rPr lang="en-US" sz="2800" dirty="0">
                <a:solidFill>
                  <a:srgbClr val="000000"/>
                </a:solidFill>
              </a:rPr>
              <a:t>, and </a:t>
            </a:r>
            <a:r>
              <a:rPr lang="en-US" sz="2800" dirty="0" err="1">
                <a:solidFill>
                  <a:srgbClr val="000000"/>
                </a:solidFill>
              </a:rPr>
              <a:t>interoceptors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 three main levels of neural integration in the </a:t>
            </a:r>
            <a:r>
              <a:rPr lang="en-US" sz="2800" dirty="0" err="1">
                <a:solidFill>
                  <a:srgbClr val="000000"/>
                </a:solidFill>
              </a:rPr>
              <a:t>somatosensory</a:t>
            </a:r>
            <a:r>
              <a:rPr lang="en-US" sz="2800" dirty="0">
                <a:solidFill>
                  <a:srgbClr val="000000"/>
                </a:solidFill>
              </a:rPr>
              <a:t> system are: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the sensor receptors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ascending pathways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neuronal circuits in the cerebral cortex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of Sensory Receptors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 occurs </a:t>
            </a:r>
            <a:r>
              <a:rPr lang="en-US" dirty="0"/>
              <a:t>when sensory receptors are subjected to 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Receptor </a:t>
            </a:r>
            <a:r>
              <a:rPr lang="en-US" dirty="0"/>
              <a:t>membranes become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Receptor </a:t>
            </a:r>
            <a:r>
              <a:rPr lang="en-US" dirty="0"/>
              <a:t>potentials decline in frequency or stop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of Sensory Receptors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Receptors responding to </a:t>
            </a:r>
            <a:r>
              <a:rPr lang="en-US" dirty="0" smtClean="0"/>
              <a:t>_____________________________________ adapt </a:t>
            </a:r>
            <a:r>
              <a:rPr lang="en-US" dirty="0"/>
              <a:t>quickly</a:t>
            </a:r>
          </a:p>
          <a:p>
            <a:r>
              <a:rPr lang="en-US" dirty="0"/>
              <a:t>Receptors responding slowly include Merkel’s discs, </a:t>
            </a:r>
            <a:r>
              <a:rPr lang="en-US" dirty="0" err="1"/>
              <a:t>Ruffini’s</a:t>
            </a:r>
            <a:r>
              <a:rPr lang="en-US" dirty="0"/>
              <a:t> corpuscles, and </a:t>
            </a:r>
            <a:r>
              <a:rPr lang="en-US" dirty="0" err="1"/>
              <a:t>interoceptors</a:t>
            </a:r>
            <a:r>
              <a:rPr lang="en-US" dirty="0"/>
              <a:t> that respond to chemical levels in the blood </a:t>
            </a:r>
          </a:p>
          <a:p>
            <a:r>
              <a:rPr lang="en-US" dirty="0" smtClean="0"/>
              <a:t>_____________________________________and </a:t>
            </a:r>
            <a:r>
              <a:rPr lang="en-US" dirty="0" err="1"/>
              <a:t>proprioceptors</a:t>
            </a:r>
            <a:r>
              <a:rPr lang="en-US" dirty="0"/>
              <a:t> do not exhibit adaptation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 at the Circuit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270875" cy="531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Chains of three neurons conduct sensory impulses upward to the brain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soma reside in dorsal root or cranial ganglia, and conduct impulses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_______________________________neurons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soma reside in the dorsal horn of the spinal cord or </a:t>
            </a:r>
            <a:r>
              <a:rPr lang="en-US" sz="2400" dirty="0" err="1"/>
              <a:t>medullary</a:t>
            </a:r>
            <a:r>
              <a:rPr lang="en-US" sz="2400" dirty="0"/>
              <a:t> nuclei and transmit impulses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located in the thalamus and conduct impulses to the </a:t>
            </a:r>
            <a:r>
              <a:rPr lang="en-US" sz="2400" dirty="0" err="1"/>
              <a:t>somatosensory</a:t>
            </a:r>
            <a:r>
              <a:rPr lang="en-US" sz="2400" dirty="0"/>
              <a:t>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Aspects of Sensory Perception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detecting that a stimulus has occurred and requires summation</a:t>
            </a:r>
          </a:p>
          <a:p>
            <a:r>
              <a:rPr lang="en-US" dirty="0">
                <a:solidFill>
                  <a:srgbClr val="000000"/>
                </a:solidFill>
              </a:rPr>
              <a:t>Magnitude estimation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much of a stimulus is acting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identifying the site or pattern of the stimulus</a:t>
            </a: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Aspects of Sensory Perception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Feature abstraction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used to identify a substance that has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Quality discrimination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ability to identify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 of </a:t>
            </a:r>
            <a:r>
              <a:rPr lang="en-US" dirty="0">
                <a:solidFill>
                  <a:srgbClr val="000000"/>
                </a:solidFill>
              </a:rPr>
              <a:t>a sensation (e.g., sweet  or sour tastes)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ability to recognize patterns in stimuli (e.g., melody, familiar face)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Nerve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02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Nerve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cordlike organ of the PNS consisting of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Connective </a:t>
            </a:r>
            <a:r>
              <a:rPr lang="en-US" sz="2800" dirty="0">
                <a:solidFill>
                  <a:srgbClr val="000000"/>
                </a:solidFill>
              </a:rPr>
              <a:t>tissue coverings include: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_____________________________– </a:t>
            </a:r>
            <a:r>
              <a:rPr lang="en-US" sz="2400" dirty="0">
                <a:solidFill>
                  <a:srgbClr val="000000"/>
                </a:solidFill>
              </a:rPr>
              <a:t>loose connective tissue that surrounds axons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_____________________________ coarse </a:t>
            </a:r>
            <a:r>
              <a:rPr lang="en-US" sz="2400" dirty="0">
                <a:solidFill>
                  <a:srgbClr val="000000"/>
                </a:solidFill>
              </a:rPr>
              <a:t>connective tissue  that bundles fibers into fascicles</a:t>
            </a:r>
          </a:p>
          <a:p>
            <a:pPr lvl="1"/>
            <a:r>
              <a:rPr lang="en-US" sz="2400" dirty="0" smtClean="0"/>
              <a:t>_____________________________tough </a:t>
            </a:r>
            <a:r>
              <a:rPr lang="en-US" sz="2400" dirty="0"/>
              <a:t>fibrous sheath around a nerve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295400"/>
            <a:ext cx="3431557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31 pairs attach to the cord by paired roots</a:t>
            </a:r>
          </a:p>
          <a:p>
            <a:r>
              <a:rPr lang="en-US" dirty="0"/>
              <a:t>Cervical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sites where nerves serving the upper and lower limbs emerge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collection of nerve roots at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Nerves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Sensory and motor divisions</a:t>
            </a:r>
          </a:p>
          <a:p>
            <a:r>
              <a:rPr lang="en-US" dirty="0">
                <a:solidFill>
                  <a:srgbClr val="000000"/>
                </a:solidFill>
              </a:rPr>
              <a:t>Sensory (afferent)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Motor (efferent)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Mixed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Mixed nerves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carry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 (</a:t>
            </a:r>
            <a:r>
              <a:rPr lang="en-US" dirty="0">
                <a:solidFill>
                  <a:srgbClr val="000000"/>
                </a:solidFill>
              </a:rPr>
              <a:t>visceral) impulses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mixed nerves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Somatic afferent and somatic efferent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Visceral afferent and visceral efferent</a:t>
            </a:r>
          </a:p>
          <a:p>
            <a:r>
              <a:rPr lang="en-US" dirty="0"/>
              <a:t>Peripheral nerves originate from the brain or spinal column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Regeneration of Nerve Fibers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Damage to nerve tissue is serious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a damaged nerve remains intact, damage can be repaired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Regeneration involves coordinated activity among: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______________________________________– </a:t>
            </a:r>
            <a:r>
              <a:rPr lang="en-US" dirty="0">
                <a:solidFill>
                  <a:srgbClr val="000000"/>
                </a:solidFill>
              </a:rPr>
              <a:t>remove debris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Schwann cells – form regeneration tube and secrete growth factors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__________________________________________– </a:t>
            </a:r>
            <a:r>
              <a:rPr lang="en-US" dirty="0"/>
              <a:t>regenerate damaged part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 of </a:t>
            </a:r>
            <a:r>
              <a:rPr lang="en-US" dirty="0">
                <a:solidFill>
                  <a:srgbClr val="000000"/>
                </a:solidFill>
              </a:rPr>
              <a:t>cranial nerves arise from the brain </a:t>
            </a:r>
          </a:p>
          <a:p>
            <a:r>
              <a:rPr lang="en-US" dirty="0">
                <a:solidFill>
                  <a:srgbClr val="000000"/>
                </a:solidFill>
              </a:rPr>
              <a:t>They have sensory, motor, or both sensory and motor functions</a:t>
            </a:r>
          </a:p>
          <a:p>
            <a:r>
              <a:rPr lang="en-US" dirty="0">
                <a:solidFill>
                  <a:srgbClr val="000000"/>
                </a:solidFill>
              </a:rPr>
              <a:t>Each nerve is identified by a </a:t>
            </a:r>
            <a:r>
              <a:rPr lang="en-US" dirty="0" smtClean="0">
                <a:solidFill>
                  <a:srgbClr val="000000"/>
                </a:solidFill>
              </a:rPr>
              <a:t>____________________________ </a:t>
            </a:r>
            <a:r>
              <a:rPr lang="en-US" dirty="0">
                <a:solidFill>
                  <a:srgbClr val="000000"/>
                </a:solidFill>
              </a:rPr>
              <a:t>(I through XII) and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Four cranial nerves carry </a:t>
            </a:r>
            <a:r>
              <a:rPr lang="en-US" dirty="0" smtClean="0"/>
              <a:t>______________________________________ that </a:t>
            </a:r>
            <a:r>
              <a:rPr lang="en-US" dirty="0"/>
              <a:t>serve muscles and glands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I: Olfactory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Arises from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Passes through the </a:t>
            </a:r>
            <a:r>
              <a:rPr lang="en-US" dirty="0" err="1" smtClean="0">
                <a:solidFill>
                  <a:srgbClr val="000000"/>
                </a:solidFill>
              </a:rPr>
              <a:t>cribiform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plate of the </a:t>
            </a:r>
            <a:r>
              <a:rPr lang="en-US" dirty="0" err="1">
                <a:solidFill>
                  <a:srgbClr val="000000"/>
                </a:solidFill>
              </a:rPr>
              <a:t>ethmoid</a:t>
            </a:r>
            <a:r>
              <a:rPr lang="en-US" dirty="0">
                <a:solidFill>
                  <a:srgbClr val="000000"/>
                </a:solidFill>
              </a:rPr>
              <a:t> bone</a:t>
            </a:r>
          </a:p>
          <a:p>
            <a:r>
              <a:rPr lang="en-US" dirty="0">
                <a:solidFill>
                  <a:srgbClr val="000000"/>
                </a:solidFill>
              </a:rPr>
              <a:t>Fibers run through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and </a:t>
            </a:r>
            <a:r>
              <a:rPr lang="en-US" dirty="0">
                <a:solidFill>
                  <a:srgbClr val="000000"/>
                </a:solidFill>
              </a:rPr>
              <a:t>terminate in the primary olfactory cortex</a:t>
            </a:r>
          </a:p>
          <a:p>
            <a:endParaRPr lang="en-US" dirty="0" smtClean="0"/>
          </a:p>
          <a:p>
            <a:r>
              <a:rPr lang="en-US" dirty="0" smtClean="0"/>
              <a:t>Functions </a:t>
            </a:r>
            <a:r>
              <a:rPr lang="en-US" dirty="0"/>
              <a:t>solely by carrying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I: Olfactory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64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II: Optic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Arises from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Optic nerves pass through the optic canals and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at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They continue to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</a:t>
            </a:r>
            <a:r>
              <a:rPr lang="en-US" dirty="0">
                <a:solidFill>
                  <a:srgbClr val="000000"/>
                </a:solidFill>
              </a:rPr>
              <a:t>where they synapse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From there,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 run </a:t>
            </a:r>
            <a:r>
              <a:rPr lang="en-US" dirty="0">
                <a:solidFill>
                  <a:srgbClr val="000000"/>
                </a:solidFill>
              </a:rPr>
              <a:t>to the visual cortex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Functions solely by carrying afferent impulses for vision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II: Optic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828868"/>
            <a:ext cx="6629400" cy="58176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III: Oculomotor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Fibers extend from the ventral midbrain, pass through the superior orbital fissure, and go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Functions in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____________________________________, </a:t>
            </a:r>
            <a:r>
              <a:rPr lang="en-US" dirty="0">
                <a:solidFill>
                  <a:srgbClr val="000000"/>
                </a:solidFill>
              </a:rPr>
              <a:t>directing the eyeball,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_______________________________________, </a:t>
            </a:r>
            <a:r>
              <a:rPr lang="en-US" dirty="0">
                <a:solidFill>
                  <a:srgbClr val="000000"/>
                </a:solidFill>
              </a:rPr>
              <a:t>and controlling lens shape</a:t>
            </a:r>
          </a:p>
          <a:p>
            <a:r>
              <a:rPr lang="en-US" dirty="0"/>
              <a:t>Parasympathetic cell bodies are in the </a:t>
            </a:r>
            <a:r>
              <a:rPr lang="en-US" dirty="0" err="1"/>
              <a:t>ciliary</a:t>
            </a:r>
            <a:r>
              <a:rPr lang="en-US" dirty="0"/>
              <a:t> ganglia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III: Oculomotor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Cross-Sectional Anatomy of the Spinal Cord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458200" cy="4814888"/>
          </a:xfrm>
        </p:spPr>
        <p:txBody>
          <a:bodyPr/>
          <a:lstStyle/>
          <a:p>
            <a:r>
              <a:rPr lang="en-US" dirty="0" smtClean="0"/>
              <a:t>______________________________________– </a:t>
            </a:r>
            <a:r>
              <a:rPr lang="en-US" dirty="0"/>
              <a:t>separates anterior </a:t>
            </a:r>
            <a:r>
              <a:rPr lang="en-US" dirty="0" err="1"/>
              <a:t>funiculi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______________________________________– </a:t>
            </a:r>
            <a:r>
              <a:rPr lang="en-US" dirty="0"/>
              <a:t>divides posterior </a:t>
            </a:r>
            <a:r>
              <a:rPr lang="en-US" dirty="0" err="1"/>
              <a:t>funiculi</a:t>
            </a:r>
            <a:endParaRPr lang="en-US" dirty="0"/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3886200"/>
            <a:ext cx="6081713" cy="282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IV: Trochlear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Fibers emerge from the dorsal midbrain and enter the orbits via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_____________________________________; </a:t>
            </a:r>
            <a:r>
              <a:rPr lang="en-US" dirty="0">
                <a:solidFill>
                  <a:srgbClr val="000000"/>
                </a:solidFill>
              </a:rPr>
              <a:t>innervate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Primarily </a:t>
            </a:r>
            <a:r>
              <a:rPr lang="en-US" dirty="0"/>
              <a:t>a motor nerve that directs the eyeball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IV: Trochlear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886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V: Trigeminal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Three divisions: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Conveys sensory impulses from various areas of the face (V</a:t>
            </a:r>
            <a:r>
              <a:rPr lang="en-US" baseline="-25000" dirty="0"/>
              <a:t>1</a:t>
            </a:r>
            <a:r>
              <a:rPr lang="en-US" dirty="0"/>
              <a:t>) and (V</a:t>
            </a:r>
            <a:r>
              <a:rPr lang="en-US" baseline="-25000" dirty="0"/>
              <a:t>2</a:t>
            </a:r>
            <a:r>
              <a:rPr lang="en-US" dirty="0"/>
              <a:t>), and supplies motor fibers (V</a:t>
            </a:r>
            <a:r>
              <a:rPr lang="en-US" baseline="-25000" dirty="0"/>
              <a:t>3</a:t>
            </a:r>
            <a:r>
              <a:rPr lang="en-US" dirty="0"/>
              <a:t>) for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6615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sz="4000"/>
              <a:t>Cranial Nerve V: Trigeminal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9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9490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VI: Abdcuens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Fibers leave the inferior </a:t>
            </a:r>
            <a:r>
              <a:rPr lang="en-US" dirty="0" err="1"/>
              <a:t>pons</a:t>
            </a:r>
            <a:r>
              <a:rPr lang="en-US" dirty="0"/>
              <a:t> and enter the orbit via the superior orbital fissure</a:t>
            </a:r>
          </a:p>
          <a:p>
            <a:r>
              <a:rPr lang="en-US" dirty="0"/>
              <a:t>Primarily a </a:t>
            </a:r>
            <a:r>
              <a:rPr lang="en-US" dirty="0" smtClean="0"/>
              <a:t>____________________________innervating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6135" y="4191000"/>
            <a:ext cx="5037865" cy="252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17611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VII: Facial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270875" cy="5353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Fibers leave the </a:t>
            </a:r>
            <a:r>
              <a:rPr lang="en-US" dirty="0" err="1">
                <a:solidFill>
                  <a:srgbClr val="000000"/>
                </a:solidFill>
              </a:rPr>
              <a:t>pons</a:t>
            </a:r>
            <a:r>
              <a:rPr lang="en-US" dirty="0">
                <a:solidFill>
                  <a:srgbClr val="000000"/>
                </a:solidFill>
              </a:rPr>
              <a:t>, travel through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_____________________________________, </a:t>
            </a:r>
            <a:r>
              <a:rPr lang="en-US" dirty="0">
                <a:solidFill>
                  <a:srgbClr val="000000"/>
                </a:solidFill>
              </a:rPr>
              <a:t>and emerge through the </a:t>
            </a:r>
            <a:r>
              <a:rPr lang="en-US" dirty="0" err="1">
                <a:solidFill>
                  <a:srgbClr val="000000"/>
                </a:solidFill>
              </a:rPr>
              <a:t>stylomastoid</a:t>
            </a:r>
            <a:r>
              <a:rPr lang="en-US" dirty="0">
                <a:solidFill>
                  <a:srgbClr val="000000"/>
                </a:solidFill>
              </a:rPr>
              <a:t> foramen to the lateral aspect of the face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 with </a:t>
            </a:r>
            <a:r>
              <a:rPr lang="en-US" dirty="0">
                <a:solidFill>
                  <a:srgbClr val="000000"/>
                </a:solidFill>
              </a:rPr>
              <a:t>five major branches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Motor functions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____________________________________, </a:t>
            </a:r>
            <a:r>
              <a:rPr lang="en-US" dirty="0">
                <a:solidFill>
                  <a:srgbClr val="000000"/>
                </a:solidFill>
              </a:rPr>
              <a:t>and the transmittal of autonomic impulses to </a:t>
            </a:r>
            <a:r>
              <a:rPr lang="en-US" dirty="0" err="1">
                <a:solidFill>
                  <a:srgbClr val="000000"/>
                </a:solidFill>
              </a:rPr>
              <a:t>lacrimal</a:t>
            </a:r>
            <a:r>
              <a:rPr lang="en-US" dirty="0">
                <a:solidFill>
                  <a:srgbClr val="000000"/>
                </a:solidFill>
              </a:rPr>
              <a:t> and salivary glands</a:t>
            </a:r>
          </a:p>
          <a:p>
            <a:pPr>
              <a:lnSpc>
                <a:spcPct val="90000"/>
              </a:lnSpc>
            </a:pPr>
            <a:r>
              <a:rPr lang="en-US" dirty="0"/>
              <a:t>Sensory function is </a:t>
            </a:r>
            <a:r>
              <a:rPr lang="en-US" dirty="0" smtClean="0"/>
              <a:t>__________________________ </a:t>
            </a:r>
            <a:r>
              <a:rPr lang="en-US" dirty="0"/>
              <a:t>from the anterior two-thirds of the tongue</a:t>
            </a:r>
          </a:p>
        </p:txBody>
      </p:sp>
    </p:spTree>
    <p:extLst>
      <p:ext uri="{BB962C8B-B14F-4D97-AF65-F5344CB8AC3E}">
        <p14:creationId xmlns:p14="http://schemas.microsoft.com/office/powerpoint/2010/main" val="294184853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2087562"/>
          </a:xfrm>
        </p:spPr>
        <p:txBody>
          <a:bodyPr/>
          <a:lstStyle/>
          <a:p>
            <a:r>
              <a:rPr lang="en-US" sz="4000"/>
              <a:t>Cranial Nerve VII: Facial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5525" y="0"/>
            <a:ext cx="4343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91659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Cranial Nerve VIII: Vestibulocochlear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Fibers arise from the hearing and equilibrium apparatus of the inner ear, pass through the internal acoustic </a:t>
            </a:r>
            <a:r>
              <a:rPr lang="en-US" dirty="0" err="1">
                <a:solidFill>
                  <a:srgbClr val="000000"/>
                </a:solidFill>
              </a:rPr>
              <a:t>meatus</a:t>
            </a:r>
            <a:r>
              <a:rPr lang="en-US" dirty="0">
                <a:solidFill>
                  <a:srgbClr val="000000"/>
                </a:solidFill>
              </a:rPr>
              <a:t>, and enter the brainstem at the </a:t>
            </a:r>
            <a:r>
              <a:rPr lang="en-US" dirty="0" err="1">
                <a:solidFill>
                  <a:srgbClr val="000000"/>
                </a:solidFill>
              </a:rPr>
              <a:t>pons</a:t>
            </a:r>
            <a:r>
              <a:rPr lang="en-US" dirty="0">
                <a:solidFill>
                  <a:srgbClr val="000000"/>
                </a:solidFill>
              </a:rPr>
              <a:t>-medulla border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Two divisions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Functions are solely sensory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5580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3600"/>
              <a:t>Cranial Nerve VIII: Vestibulocochlear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60400"/>
            <a:ext cx="83820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29182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Cranial Nerve IX: Glossopharyngeal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Fibers emerge from the medulla, leave the skull via the jugular foramen, and run to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Nerve IX is a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  </a:t>
            </a:r>
            <a:r>
              <a:rPr lang="en-US" sz="2800" dirty="0">
                <a:solidFill>
                  <a:srgbClr val="000000"/>
                </a:solidFill>
              </a:rPr>
              <a:t>with motor and sensory functions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Motor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innervates part of the </a:t>
            </a:r>
            <a:r>
              <a:rPr lang="en-US" sz="2400" dirty="0" smtClean="0">
                <a:solidFill>
                  <a:srgbClr val="000000"/>
                </a:solidFill>
              </a:rPr>
              <a:t>______________________________________________, </a:t>
            </a:r>
            <a:r>
              <a:rPr lang="en-US" sz="2400" dirty="0">
                <a:solidFill>
                  <a:srgbClr val="000000"/>
                </a:solidFill>
              </a:rPr>
              <a:t>and provides motor fibers to the parotid salivary gland</a:t>
            </a:r>
          </a:p>
          <a:p>
            <a:r>
              <a:rPr lang="en-US" sz="2800" dirty="0"/>
              <a:t>Sensory </a:t>
            </a:r>
          </a:p>
          <a:p>
            <a:pPr lvl="1"/>
            <a:r>
              <a:rPr lang="en-US" sz="2400" dirty="0"/>
              <a:t> fibers conduct </a:t>
            </a:r>
            <a:r>
              <a:rPr lang="en-US" sz="2400" dirty="0" smtClean="0"/>
              <a:t>___________________________________ and </a:t>
            </a:r>
            <a:r>
              <a:rPr lang="en-US" sz="2400" dirty="0"/>
              <a:t>general sensory impulses from the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9988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 and Spinal Roots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__________________________matter </a:t>
            </a:r>
            <a:r>
              <a:rPr lang="en-US" sz="2800" dirty="0"/>
              <a:t>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unmyelinated</a:t>
            </a:r>
            <a:r>
              <a:rPr lang="en-US" sz="2400" dirty="0"/>
              <a:t> processes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Gray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connects masses of gray matter; encloses central canal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Posterior (dorsal)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interneurons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Anterior (ventral) horns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interneurons</a:t>
            </a:r>
            <a:r>
              <a:rPr lang="en-US" sz="2400" dirty="0"/>
              <a:t> and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Lateral horns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contain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IX: Glossopharyngeal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7010400" cy="53074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97554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X: Vagus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 cranial </a:t>
            </a:r>
            <a:r>
              <a:rPr lang="en-US" dirty="0">
                <a:solidFill>
                  <a:srgbClr val="000000"/>
                </a:solidFill>
              </a:rPr>
              <a:t>nerve that extends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Fibers emerge from the medulla via the jugular foramen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vagus</a:t>
            </a:r>
            <a:r>
              <a:rPr lang="en-US" dirty="0">
                <a:solidFill>
                  <a:srgbClr val="000000"/>
                </a:solidFill>
              </a:rPr>
              <a:t> is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Most motor fibers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to </a:t>
            </a:r>
            <a:r>
              <a:rPr lang="en-US" dirty="0">
                <a:solidFill>
                  <a:srgbClr val="000000"/>
                </a:solidFill>
              </a:rPr>
              <a:t>the heart, lungs, and visceral organs</a:t>
            </a:r>
          </a:p>
          <a:p>
            <a:pPr>
              <a:lnSpc>
                <a:spcPct val="90000"/>
              </a:lnSpc>
            </a:pPr>
            <a:r>
              <a:rPr lang="en-US" dirty="0"/>
              <a:t>Its sensory function is in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34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2392362"/>
          </a:xfrm>
        </p:spPr>
        <p:txBody>
          <a:bodyPr/>
          <a:lstStyle/>
          <a:p>
            <a:r>
              <a:rPr lang="en-US"/>
              <a:t>Cranial Nerve X: Vagus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228600"/>
            <a:ext cx="4265719" cy="640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303377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XI: Accessory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Formed from a cranial root emerging from the medulla </a:t>
            </a:r>
            <a:r>
              <a:rPr lang="en-US" dirty="0" smtClean="0">
                <a:solidFill>
                  <a:srgbClr val="000000"/>
                </a:solidFill>
              </a:rPr>
              <a:t>_____________a __________________________________ arising </a:t>
            </a:r>
            <a:r>
              <a:rPr lang="en-US" dirty="0">
                <a:solidFill>
                  <a:srgbClr val="000000"/>
                </a:solidFill>
              </a:rPr>
              <a:t>from the superior region of the spinal cord</a:t>
            </a:r>
          </a:p>
          <a:p>
            <a:r>
              <a:rPr lang="en-US" dirty="0">
                <a:solidFill>
                  <a:srgbClr val="000000"/>
                </a:solidFill>
              </a:rPr>
              <a:t>The spinal root passes upward into the cranium via the foramen magnum</a:t>
            </a:r>
          </a:p>
          <a:p>
            <a:r>
              <a:rPr lang="en-US" dirty="0">
                <a:solidFill>
                  <a:srgbClr val="000000"/>
                </a:solidFill>
              </a:rPr>
              <a:t>The accessory nerve leaves the cranium via the jugular foramen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5529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XI: Accessory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Primarily a motor nerve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Supplies fibers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Innervates the </a:t>
            </a:r>
            <a:r>
              <a:rPr lang="en-US" dirty="0" smtClean="0"/>
              <a:t>_________________________________________________________________________________, </a:t>
            </a:r>
            <a:r>
              <a:rPr lang="en-US" dirty="0"/>
              <a:t>which move the head and neck</a:t>
            </a:r>
          </a:p>
        </p:txBody>
      </p:sp>
    </p:spTree>
    <p:extLst>
      <p:ext uri="{BB962C8B-B14F-4D97-AF65-F5344CB8AC3E}">
        <p14:creationId xmlns:p14="http://schemas.microsoft.com/office/powerpoint/2010/main" val="51591978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XI: Accessory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838200"/>
            <a:ext cx="6477000" cy="5851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973670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XII: Hypoglossal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Fibers arise from the medulla and exit the skull via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Innervates both </a:t>
            </a:r>
            <a:r>
              <a:rPr lang="en-US" dirty="0" smtClean="0"/>
              <a:t>_____________________________________  of </a:t>
            </a:r>
            <a:r>
              <a:rPr lang="en-US" dirty="0"/>
              <a:t>the tongue, which contribute to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2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XII: Hypoglossal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85424"/>
            <a:ext cx="7391400" cy="51510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449904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5645150" cy="5026025"/>
          </a:xfrm>
        </p:spPr>
        <p:txBody>
          <a:bodyPr/>
          <a:lstStyle/>
          <a:p>
            <a:r>
              <a:rPr lang="en-US" sz="2800" dirty="0"/>
              <a:t>Thirty-one pairs of mixed nerves arise from the spinal cord and supply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are named according to their point of issue</a:t>
            </a:r>
          </a:p>
          <a:p>
            <a:pPr lvl="1"/>
            <a:r>
              <a:rPr lang="en-US" sz="2400" dirty="0"/>
              <a:t>8 cervical (C</a:t>
            </a:r>
            <a:r>
              <a:rPr lang="en-US" sz="2400" baseline="-25000" dirty="0"/>
              <a:t>1</a:t>
            </a:r>
            <a:r>
              <a:rPr lang="en-US" sz="2400" dirty="0"/>
              <a:t>-C</a:t>
            </a:r>
            <a:r>
              <a:rPr lang="en-US" sz="2400" baseline="-25000" dirty="0"/>
              <a:t>8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12 thoracic (T</a:t>
            </a:r>
            <a:r>
              <a:rPr lang="en-US" sz="2400" baseline="-25000" dirty="0"/>
              <a:t>1</a:t>
            </a:r>
            <a:r>
              <a:rPr lang="en-US" sz="2400" dirty="0"/>
              <a:t>-T</a:t>
            </a:r>
            <a:r>
              <a:rPr lang="en-US" sz="2400" baseline="-25000" dirty="0"/>
              <a:t>12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5 Lumbar (L</a:t>
            </a:r>
            <a:r>
              <a:rPr lang="en-US" sz="2400" baseline="-25000" dirty="0"/>
              <a:t>1</a:t>
            </a:r>
            <a:r>
              <a:rPr lang="en-US" sz="2400" dirty="0"/>
              <a:t>-L</a:t>
            </a:r>
            <a:r>
              <a:rPr lang="en-US" sz="2400" baseline="-25000" dirty="0"/>
              <a:t>5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5 Sacral (S</a:t>
            </a:r>
            <a:r>
              <a:rPr lang="en-US" sz="2400" baseline="-25000" dirty="0"/>
              <a:t>1</a:t>
            </a:r>
            <a:r>
              <a:rPr lang="en-US" sz="2400" dirty="0"/>
              <a:t>-S</a:t>
            </a:r>
            <a:r>
              <a:rPr lang="en-US" sz="2400" baseline="-25000" dirty="0"/>
              <a:t>5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1 </a:t>
            </a:r>
            <a:r>
              <a:rPr lang="en-US" sz="2400" dirty="0" err="1"/>
              <a:t>Coccygeal</a:t>
            </a:r>
            <a:r>
              <a:rPr lang="en-US" sz="2400" dirty="0"/>
              <a:t> (C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2488" y="1371600"/>
            <a:ext cx="3211512" cy="461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9626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Roots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spinal nerve connects to the spinal cord via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root forms a series of rootlets that attach to the spinal cord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 arise </a:t>
            </a:r>
            <a:r>
              <a:rPr lang="en-US" dirty="0"/>
              <a:t>from the </a:t>
            </a:r>
            <a:r>
              <a:rPr lang="en-US" dirty="0" smtClean="0"/>
              <a:t>_________________________________and </a:t>
            </a:r>
            <a:r>
              <a:rPr lang="en-US" dirty="0"/>
              <a:t>contain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Dorsal roots arise from </a:t>
            </a:r>
            <a:r>
              <a:rPr lang="en-US" dirty="0" smtClean="0"/>
              <a:t>_______________________________________ in </a:t>
            </a:r>
            <a:r>
              <a:rPr lang="en-US" dirty="0"/>
              <a:t>the dorsal root ganglion and contain sensory (afferent) fibers</a:t>
            </a:r>
          </a:p>
        </p:txBody>
      </p:sp>
    </p:spTree>
    <p:extLst>
      <p:ext uri="{BB962C8B-B14F-4D97-AF65-F5344CB8AC3E}">
        <p14:creationId xmlns:p14="http://schemas.microsoft.com/office/powerpoint/2010/main" val="12930806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Matter: Organization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Dorsal half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Ventral half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Dorsal and ventral roots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Roots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110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64449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Rami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short spinal nerves branch into three or four mixed, distal </a:t>
            </a:r>
            <a:r>
              <a:rPr lang="en-US" dirty="0" err="1"/>
              <a:t>rami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Tiny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Rami</a:t>
            </a:r>
            <a:r>
              <a:rPr lang="en-US" dirty="0" smtClean="0"/>
              <a:t> </a:t>
            </a:r>
            <a:r>
              <a:rPr lang="en-US" dirty="0" err="1"/>
              <a:t>communicantes</a:t>
            </a:r>
            <a:r>
              <a:rPr lang="en-US" dirty="0"/>
              <a:t> at the base of the ventral </a:t>
            </a:r>
            <a:r>
              <a:rPr lang="en-US" dirty="0" err="1"/>
              <a:t>rami</a:t>
            </a:r>
            <a:r>
              <a:rPr lang="en-US" dirty="0"/>
              <a:t> in the thoracic region</a:t>
            </a:r>
          </a:p>
        </p:txBody>
      </p:sp>
    </p:spTree>
    <p:extLst>
      <p:ext uri="{BB962C8B-B14F-4D97-AF65-F5344CB8AC3E}">
        <p14:creationId xmlns:p14="http://schemas.microsoft.com/office/powerpoint/2010/main" val="221572534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All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except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 form interlacing nerve </a:t>
            </a:r>
            <a:r>
              <a:rPr lang="en-US" dirty="0" smtClean="0">
                <a:solidFill>
                  <a:srgbClr val="000000"/>
                </a:solidFill>
              </a:rPr>
              <a:t>___________________________called 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Plexuses </a:t>
            </a:r>
            <a:r>
              <a:rPr lang="en-US" dirty="0">
                <a:solidFill>
                  <a:srgbClr val="000000"/>
                </a:solidFill>
              </a:rPr>
              <a:t>are found in the cervical, brachial, lumbar, and sacral regions</a:t>
            </a:r>
          </a:p>
          <a:p>
            <a:r>
              <a:rPr lang="en-US" dirty="0">
                <a:solidFill>
                  <a:srgbClr val="000000"/>
                </a:solidFill>
              </a:rPr>
              <a:t>Each resulting branch of a plexus contains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0566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Fibers travel to the periphery via several different routes</a:t>
            </a:r>
          </a:p>
          <a:p>
            <a:r>
              <a:rPr lang="en-US" dirty="0">
                <a:solidFill>
                  <a:srgbClr val="000000"/>
                </a:solidFill>
              </a:rPr>
              <a:t>Each muscle receives a nerve supply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Damage </a:t>
            </a:r>
            <a:r>
              <a:rPr lang="en-US" dirty="0"/>
              <a:t>to </a:t>
            </a:r>
            <a:r>
              <a:rPr lang="en-US" dirty="0" smtClean="0"/>
              <a:t>_____________________________________ cannot </a:t>
            </a:r>
            <a:r>
              <a:rPr lang="en-US" dirty="0"/>
              <a:t>completely paralyze a muscle</a:t>
            </a:r>
          </a:p>
        </p:txBody>
      </p:sp>
    </p:spTree>
    <p:extLst>
      <p:ext uri="{BB962C8B-B14F-4D97-AF65-F5344CB8AC3E}">
        <p14:creationId xmlns:p14="http://schemas.microsoft.com/office/powerpoint/2010/main" val="359640794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92300"/>
            <a:ext cx="8156575" cy="41306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back is innervated by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via </a:t>
            </a:r>
            <a:r>
              <a:rPr lang="en-US" dirty="0">
                <a:solidFill>
                  <a:srgbClr val="000000"/>
                </a:solidFill>
              </a:rPr>
              <a:t>several branches</a:t>
            </a:r>
          </a:p>
          <a:p>
            <a:r>
              <a:rPr lang="en-US" dirty="0">
                <a:solidFill>
                  <a:srgbClr val="000000"/>
                </a:solidFill>
              </a:rPr>
              <a:t>The thorax is innervated by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-T</a:t>
            </a:r>
            <a:r>
              <a:rPr lang="en-US" baseline="-25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dirty="0" err="1">
                <a:solidFill>
                  <a:srgbClr val="000000"/>
                </a:solidFill>
              </a:rPr>
              <a:t>intercostal</a:t>
            </a:r>
            <a:r>
              <a:rPr lang="en-US" dirty="0">
                <a:solidFill>
                  <a:srgbClr val="000000"/>
                </a:solidFill>
              </a:rPr>
              <a:t> nerves</a:t>
            </a:r>
          </a:p>
          <a:p>
            <a:r>
              <a:rPr lang="en-US" dirty="0" err="1"/>
              <a:t>Intercostal</a:t>
            </a:r>
            <a:r>
              <a:rPr lang="en-US" dirty="0"/>
              <a:t> nerves supply muscles of the ribs, </a:t>
            </a:r>
            <a:r>
              <a:rPr lang="en-US" dirty="0" err="1"/>
              <a:t>anterolateral</a:t>
            </a:r>
            <a:r>
              <a:rPr lang="en-US" dirty="0"/>
              <a:t> thorax, and abdominal wall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anchor="t"/>
          <a:lstStyle/>
          <a:p>
            <a:r>
              <a:rPr lang="en-US"/>
              <a:t>Spinal Nerve Innervation:</a:t>
            </a:r>
          </a:p>
        </p:txBody>
      </p:sp>
    </p:spTree>
    <p:extLst>
      <p:ext uri="{BB962C8B-B14F-4D97-AF65-F5344CB8AC3E}">
        <p14:creationId xmlns:p14="http://schemas.microsoft.com/office/powerpoint/2010/main" val="414660269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Plexus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 is </a:t>
            </a:r>
            <a:r>
              <a:rPr lang="en-US" dirty="0">
                <a:solidFill>
                  <a:srgbClr val="000000"/>
                </a:solidFill>
              </a:rPr>
              <a:t>formed by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-C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Most branches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 nerves </a:t>
            </a:r>
            <a:r>
              <a:rPr lang="en-US" dirty="0">
                <a:solidFill>
                  <a:srgbClr val="000000"/>
                </a:solidFill>
              </a:rPr>
              <a:t>of the neck, ear, back of head, and shoulders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most important nerve of this plexus is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phrenic</a:t>
            </a:r>
            <a:r>
              <a:rPr lang="en-US" dirty="0"/>
              <a:t> nerve is the major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4973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1935162"/>
          </a:xfrm>
        </p:spPr>
        <p:txBody>
          <a:bodyPr/>
          <a:lstStyle/>
          <a:p>
            <a:r>
              <a:rPr lang="en-US"/>
              <a:t>Cervical Plexus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0"/>
            <a:ext cx="56292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37500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Formed by C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-C</a:t>
            </a:r>
            <a:r>
              <a:rPr lang="en-US" baseline="-25000" dirty="0">
                <a:solidFill>
                  <a:srgbClr val="000000"/>
                </a:solidFill>
              </a:rPr>
              <a:t>8 </a:t>
            </a:r>
            <a:r>
              <a:rPr lang="en-US" dirty="0">
                <a:solidFill>
                  <a:srgbClr val="000000"/>
                </a:solidFill>
              </a:rPr>
              <a:t>and 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(C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may also contribute to this plexus)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gives rise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09668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There are four major branches of this plexus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 – </a:t>
            </a:r>
            <a:r>
              <a:rPr lang="en-US" dirty="0">
                <a:solidFill>
                  <a:srgbClr val="000000"/>
                </a:solidFill>
              </a:rPr>
              <a:t>five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(C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_______________________________________– </a:t>
            </a:r>
            <a:r>
              <a:rPr lang="en-US" dirty="0">
                <a:solidFill>
                  <a:srgbClr val="000000"/>
                </a:solidFill>
              </a:rPr>
              <a:t>upper, middle, and lower, which form divisions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_______________________________________– </a:t>
            </a:r>
            <a:r>
              <a:rPr lang="en-US" dirty="0">
                <a:solidFill>
                  <a:srgbClr val="000000"/>
                </a:solidFill>
              </a:rPr>
              <a:t>anterior and posterior serve the front and back of the limb</a:t>
            </a:r>
          </a:p>
          <a:p>
            <a:pPr lvl="1"/>
            <a:r>
              <a:rPr lang="en-US" dirty="0" smtClean="0"/>
              <a:t>_______________________________________– </a:t>
            </a:r>
            <a:r>
              <a:rPr lang="en-US" dirty="0"/>
              <a:t>lateral, medial, and posterior fiber bundles</a:t>
            </a:r>
          </a:p>
        </p:txBody>
      </p:sp>
    </p:spTree>
    <p:extLst>
      <p:ext uri="{BB962C8B-B14F-4D97-AF65-F5344CB8AC3E}">
        <p14:creationId xmlns:p14="http://schemas.microsoft.com/office/powerpoint/2010/main" val="278693287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9144000" cy="496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4205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in the Spinal Cord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r>
              <a:rPr lang="en-US" sz="2800" dirty="0"/>
              <a:t>Fibers run in three directions 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800" dirty="0"/>
              <a:t>Divided into three </a:t>
            </a:r>
            <a:r>
              <a:rPr lang="en-US" sz="2800" dirty="0" err="1"/>
              <a:t>funiculi</a:t>
            </a:r>
            <a:r>
              <a:rPr lang="en-US" sz="2800" dirty="0"/>
              <a:t> </a:t>
            </a:r>
            <a:r>
              <a:rPr lang="en-US" sz="2800" dirty="0" smtClean="0"/>
              <a:t>(_______________________) </a:t>
            </a:r>
            <a:endParaRPr lang="en-US" sz="2800" dirty="0"/>
          </a:p>
          <a:p>
            <a:pPr lvl="1"/>
            <a:r>
              <a:rPr lang="en-US" sz="2400" dirty="0"/>
              <a:t>posterior, lateral, and anterior</a:t>
            </a:r>
          </a:p>
          <a:p>
            <a:r>
              <a:rPr lang="en-US" sz="2800" dirty="0"/>
              <a:t>Each </a:t>
            </a:r>
            <a:r>
              <a:rPr lang="en-US" sz="2800" dirty="0" err="1"/>
              <a:t>funiculus</a:t>
            </a:r>
            <a:r>
              <a:rPr lang="en-US" sz="2800" dirty="0"/>
              <a:t> contains several fiber tracks</a:t>
            </a:r>
          </a:p>
          <a:p>
            <a:pPr lvl="1"/>
            <a:r>
              <a:rPr lang="en-US" sz="2400" dirty="0"/>
              <a:t>Fiber tract names reveal their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Fiber tracts are composed of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Plexus: Nerves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Axillary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Musculocutaneous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sends fibers to the biceps </a:t>
            </a:r>
            <a:r>
              <a:rPr lang="en-US" sz="2400" dirty="0" err="1">
                <a:solidFill>
                  <a:srgbClr val="000000"/>
                </a:solidFill>
              </a:rPr>
              <a:t>brachii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dirty="0" err="1">
                <a:solidFill>
                  <a:srgbClr val="000000"/>
                </a:solidFill>
              </a:rPr>
              <a:t>brachialis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branches to most of the flexor muscles of arm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supplies the flexor </a:t>
            </a:r>
            <a:r>
              <a:rPr lang="en-US" sz="2400" dirty="0" err="1">
                <a:solidFill>
                  <a:srgbClr val="000000"/>
                </a:solidFill>
              </a:rPr>
              <a:t>carpi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ulnaris</a:t>
            </a:r>
            <a:r>
              <a:rPr lang="en-US" sz="2400" dirty="0">
                <a:solidFill>
                  <a:srgbClr val="000000"/>
                </a:solidFill>
              </a:rPr>
              <a:t> and part of the flexor </a:t>
            </a:r>
            <a:r>
              <a:rPr lang="en-US" sz="2400" dirty="0" err="1">
                <a:solidFill>
                  <a:srgbClr val="000000"/>
                </a:solidFill>
              </a:rPr>
              <a:t>digitorum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profundus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Radial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innervates essentially all 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84226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6575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Arises from L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innervates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 nerves are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8592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62200" cy="2163762"/>
          </a:xfrm>
        </p:spPr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13.10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9700" y="304800"/>
            <a:ext cx="64643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64195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Sacral Plexus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Arises from L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-S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serves the buttock, lower limb, pelvic structures, and the perineum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major nerve is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sciatic is actually composed of two nerves: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881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910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Sacral Plexus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04800"/>
            <a:ext cx="7772400" cy="653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548999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Innervation of Joints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Hilton’s law: any nerve serving a muscle that produces </a:t>
            </a:r>
            <a:r>
              <a:rPr lang="en-US" dirty="0" smtClean="0"/>
              <a:t>_____________________________ at </a:t>
            </a:r>
            <a:r>
              <a:rPr lang="en-US" dirty="0"/>
              <a:t>a joint also innervates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1506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reflex is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Reflexes </a:t>
            </a:r>
            <a:r>
              <a:rPr lang="en-US" dirty="0">
                <a:solidFill>
                  <a:srgbClr val="000000"/>
                </a:solidFill>
              </a:rPr>
              <a:t>may: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Be inborn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Involve only peripheral nerves and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Involve </a:t>
            </a:r>
            <a:r>
              <a:rPr lang="en-US" dirty="0"/>
              <a:t>higher brain centers as well</a:t>
            </a:r>
          </a:p>
        </p:txBody>
      </p:sp>
    </p:spTree>
    <p:extLst>
      <p:ext uri="{BB962C8B-B14F-4D97-AF65-F5344CB8AC3E}">
        <p14:creationId xmlns:p14="http://schemas.microsoft.com/office/powerpoint/2010/main" val="112132064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1815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There are five components of a reflex arc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site of stimulus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transmits the afferent impulse to the CNS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either monosynaptic or polysynaptic region within the CNS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 conducts efferent impulses from the integration center to an </a:t>
            </a:r>
            <a:r>
              <a:rPr lang="en-US" sz="2000" dirty="0" err="1">
                <a:solidFill>
                  <a:srgbClr val="000000"/>
                </a:solidFill>
              </a:rPr>
              <a:t>effector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muscle fiber or gland that responds to the efferent impulse</a:t>
            </a:r>
          </a:p>
        </p:txBody>
      </p:sp>
    </p:spTree>
    <p:extLst>
      <p:ext uri="{BB962C8B-B14F-4D97-AF65-F5344CB8AC3E}">
        <p14:creationId xmlns:p14="http://schemas.microsoft.com/office/powerpoint/2010/main" val="175936227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13.14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5000"/>
            <a:ext cx="9144000" cy="1633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16083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and Deep Tendon Reflexes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skeletal muscles to perform normally: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Golgi tendon organs </a:t>
            </a:r>
            <a:r>
              <a:rPr lang="en-US" dirty="0" smtClean="0">
                <a:solidFill>
                  <a:srgbClr val="000000"/>
                </a:solidFill>
              </a:rPr>
              <a:t>(_______________________________________) </a:t>
            </a:r>
            <a:r>
              <a:rPr lang="en-US" dirty="0">
                <a:solidFill>
                  <a:srgbClr val="000000"/>
                </a:solidFill>
              </a:rPr>
              <a:t>must constantly inform the brain as to the state of the muscle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Stretch reflexes initiated by muscle spindles must maintain healthy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968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White Matter: Pathway Generalizations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Pathways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consist of two or three neurons</a:t>
            </a:r>
          </a:p>
          <a:p>
            <a:endParaRPr lang="en-US" dirty="0"/>
          </a:p>
          <a:p>
            <a:r>
              <a:rPr lang="en-US" dirty="0"/>
              <a:t>Pathways are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one on each side of the spinal cord or brain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Muscle Spindles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1466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Muscle spindles are wrapped with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______________________________________: </a:t>
            </a:r>
            <a:r>
              <a:rPr lang="en-US" dirty="0">
                <a:solidFill>
                  <a:srgbClr val="000000"/>
                </a:solidFill>
              </a:rPr>
              <a:t>primary sensory endings of type </a:t>
            </a:r>
            <a:r>
              <a:rPr lang="en-US" dirty="0" err="1">
                <a:solidFill>
                  <a:srgbClr val="000000"/>
                </a:solidFill>
              </a:rPr>
              <a:t>Ia</a:t>
            </a:r>
            <a:r>
              <a:rPr lang="en-US" dirty="0">
                <a:solidFill>
                  <a:srgbClr val="000000"/>
                </a:solidFill>
              </a:rPr>
              <a:t> fibers and secondary sensory endings of type II fibers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These regions are innervated by gamma (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dirty="0">
                <a:solidFill>
                  <a:srgbClr val="000000"/>
                </a:solidFill>
              </a:rPr>
              <a:t>) efferent fibers</a:t>
            </a:r>
          </a:p>
          <a:p>
            <a:pPr>
              <a:lnSpc>
                <a:spcPct val="95000"/>
              </a:lnSpc>
            </a:pPr>
            <a:r>
              <a:rPr lang="en-US" dirty="0"/>
              <a:t>Note: contractile muscle fibers are </a:t>
            </a:r>
            <a:r>
              <a:rPr lang="en-US" dirty="0" err="1"/>
              <a:t>extrafusal</a:t>
            </a:r>
            <a:r>
              <a:rPr lang="en-US" dirty="0"/>
              <a:t> fibers and are innervated by alpha (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) efferent fibers</a:t>
            </a:r>
          </a:p>
        </p:txBody>
      </p:sp>
    </p:spTree>
    <p:extLst>
      <p:ext uri="{BB962C8B-B14F-4D97-AF65-F5344CB8AC3E}">
        <p14:creationId xmlns:p14="http://schemas.microsoft.com/office/powerpoint/2010/main" val="550479991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Spindles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13.15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219200"/>
            <a:ext cx="3920077" cy="511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64790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Muscle Spindles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muscles activates the muscle spindle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There is an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_________________________________________________________________________________ in </a:t>
            </a:r>
            <a:r>
              <a:rPr lang="en-US" dirty="0" err="1">
                <a:solidFill>
                  <a:srgbClr val="000000"/>
                </a:solidFill>
              </a:rPr>
              <a:t>Ia</a:t>
            </a:r>
            <a:r>
              <a:rPr lang="en-US" dirty="0">
                <a:solidFill>
                  <a:srgbClr val="000000"/>
                </a:solidFill>
              </a:rPr>
              <a:t> fibers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________________________________________on </a:t>
            </a:r>
            <a:r>
              <a:rPr lang="en-US" dirty="0">
                <a:solidFill>
                  <a:srgbClr val="000000"/>
                </a:solidFill>
              </a:rPr>
              <a:t>the muscle spindle</a:t>
            </a:r>
          </a:p>
          <a:p>
            <a:pPr lvl="1"/>
            <a:r>
              <a:rPr lang="en-US" dirty="0"/>
              <a:t>There is a decreased rate of action potential on </a:t>
            </a:r>
            <a:r>
              <a:rPr lang="en-US" dirty="0" err="1"/>
              <a:t>Ia</a:t>
            </a:r>
            <a:r>
              <a:rPr lang="en-US" dirty="0"/>
              <a:t> fibers</a:t>
            </a:r>
          </a:p>
        </p:txBody>
      </p:sp>
    </p:spTree>
    <p:extLst>
      <p:ext uri="{BB962C8B-B14F-4D97-AF65-F5344CB8AC3E}">
        <p14:creationId xmlns:p14="http://schemas.microsoft.com/office/powerpoint/2010/main" val="296620351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Muscle Spindle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13.17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1222375"/>
            <a:ext cx="8407400" cy="441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79482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Reflex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5056188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Stretching the muscle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Excited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sz="2800" dirty="0">
                <a:solidFill>
                  <a:srgbClr val="000000"/>
                </a:solidFill>
              </a:rPr>
              <a:t> motor neurons of the spindle cause the stretched muscle to contract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Afferent impulses from the spindle result in inhibition of the antagonist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Example: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Tapping the patellar tendon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quadriceps contract and the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57012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/>
              <a:t>Stretch Reflex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44000" cy="581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07646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Tendon Reflex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the stretch reflex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Afferent Golgi tendon neurons are stimulated, neurons inhibit the contracting muscle, and the antagonistic muscle is activated</a:t>
            </a:r>
          </a:p>
          <a:p>
            <a:pPr>
              <a:lnSpc>
                <a:spcPct val="90000"/>
              </a:lnSpc>
            </a:pPr>
            <a:r>
              <a:rPr lang="en-US" dirty="0"/>
              <a:t>As a result, the contracting muscle relaxes and the antagonist contracts</a:t>
            </a:r>
          </a:p>
        </p:txBody>
      </p:sp>
    </p:spTree>
    <p:extLst>
      <p:ext uri="{BB962C8B-B14F-4D97-AF65-F5344CB8AC3E}">
        <p14:creationId xmlns:p14="http://schemas.microsoft.com/office/powerpoint/2010/main" val="6408108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38400" cy="1935162"/>
          </a:xfrm>
        </p:spPr>
        <p:txBody>
          <a:bodyPr/>
          <a:lstStyle/>
          <a:p>
            <a:r>
              <a:rPr lang="en-US" sz="4000"/>
              <a:t>Golgi Tendon Reflex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0"/>
            <a:ext cx="5778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7899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Flexor and Crossed Extensor Reflexes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 is </a:t>
            </a:r>
            <a:r>
              <a:rPr lang="en-US" dirty="0">
                <a:solidFill>
                  <a:srgbClr val="000000"/>
                </a:solidFill>
              </a:rPr>
              <a:t>initiated by a </a:t>
            </a:r>
            <a:r>
              <a:rPr lang="en-US" dirty="0" smtClean="0">
                <a:solidFill>
                  <a:srgbClr val="000000"/>
                </a:solidFill>
              </a:rPr>
              <a:t>_________________________ </a:t>
            </a:r>
            <a:r>
              <a:rPr lang="en-US" dirty="0">
                <a:solidFill>
                  <a:srgbClr val="000000"/>
                </a:solidFill>
              </a:rPr>
              <a:t>stimulus (actual or perceived) that causes automatic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</a:t>
            </a:r>
            <a:r>
              <a:rPr lang="en-US" dirty="0">
                <a:solidFill>
                  <a:srgbClr val="000000"/>
                </a:solidFill>
              </a:rPr>
              <a:t>of the threatened body part</a:t>
            </a:r>
          </a:p>
          <a:p>
            <a:r>
              <a:rPr lang="en-US" dirty="0">
                <a:solidFill>
                  <a:srgbClr val="000000"/>
                </a:solidFill>
              </a:rPr>
              <a:t>The crossed extensor reflex has two parts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stimulated side 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43451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900738"/>
          </a:xfrm>
          <a:prstGeom prst="rect">
            <a:avLst/>
          </a:prstGeom>
          <a:noFill/>
        </p:spPr>
      </p:pic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944563" y="2208213"/>
            <a:ext cx="76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Freeform 4"/>
          <p:cNvSpPr>
            <a:spLocks/>
          </p:cNvSpPr>
          <p:nvPr/>
        </p:nvSpPr>
        <p:spPr bwMode="auto">
          <a:xfrm>
            <a:off x="4206875" y="1117600"/>
            <a:ext cx="2400300" cy="204788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1613" y="0"/>
              </a:cxn>
              <a:cxn ang="0">
                <a:pos x="1713" y="0"/>
              </a:cxn>
            </a:cxnLst>
            <a:rect l="0" t="0" r="r" b="b"/>
            <a:pathLst>
              <a:path w="1713" h="146">
                <a:moveTo>
                  <a:pt x="0" y="146"/>
                </a:moveTo>
                <a:lnTo>
                  <a:pt x="1613" y="0"/>
                </a:lnTo>
                <a:lnTo>
                  <a:pt x="17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V="1">
            <a:off x="4244975" y="1117600"/>
            <a:ext cx="2220913" cy="495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5197475" y="1117600"/>
            <a:ext cx="1268413" cy="417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5213350" y="1117600"/>
            <a:ext cx="1252538" cy="534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Freeform 8"/>
          <p:cNvSpPr>
            <a:spLocks/>
          </p:cNvSpPr>
          <p:nvPr/>
        </p:nvSpPr>
        <p:spPr bwMode="auto">
          <a:xfrm>
            <a:off x="7626350" y="4181475"/>
            <a:ext cx="417513" cy="30163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74" y="0"/>
              </a:cxn>
              <a:cxn ang="0">
                <a:pos x="298" y="0"/>
              </a:cxn>
            </a:cxnLst>
            <a:rect l="0" t="0" r="r" b="b"/>
            <a:pathLst>
              <a:path w="298" h="22">
                <a:moveTo>
                  <a:pt x="0" y="22"/>
                </a:moveTo>
                <a:lnTo>
                  <a:pt x="74" y="0"/>
                </a:lnTo>
                <a:lnTo>
                  <a:pt x="29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1008063" y="3698875"/>
            <a:ext cx="100647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" y="0"/>
              </a:cxn>
              <a:cxn ang="0">
                <a:pos x="718" y="224"/>
              </a:cxn>
            </a:cxnLst>
            <a:rect l="0" t="0" r="r" b="b"/>
            <a:pathLst>
              <a:path w="718" h="224">
                <a:moveTo>
                  <a:pt x="0" y="0"/>
                </a:moveTo>
                <a:lnTo>
                  <a:pt x="376" y="0"/>
                </a:lnTo>
                <a:lnTo>
                  <a:pt x="718" y="2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Freeform 10"/>
          <p:cNvSpPr>
            <a:spLocks/>
          </p:cNvSpPr>
          <p:nvPr/>
        </p:nvSpPr>
        <p:spPr bwMode="auto">
          <a:xfrm>
            <a:off x="3567113" y="4075113"/>
            <a:ext cx="493712" cy="23495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236" y="0"/>
              </a:cxn>
              <a:cxn ang="0">
                <a:pos x="352" y="1"/>
              </a:cxn>
            </a:cxnLst>
            <a:rect l="0" t="0" r="r" b="b"/>
            <a:pathLst>
              <a:path w="352" h="168">
                <a:moveTo>
                  <a:pt x="0" y="168"/>
                </a:moveTo>
                <a:lnTo>
                  <a:pt x="236" y="0"/>
                </a:lnTo>
                <a:lnTo>
                  <a:pt x="352" y="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7197725" y="2066925"/>
            <a:ext cx="846138" cy="17938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368" y="0"/>
              </a:cxn>
              <a:cxn ang="0">
                <a:pos x="604" y="0"/>
              </a:cxn>
            </a:cxnLst>
            <a:rect l="0" t="0" r="r" b="b"/>
            <a:pathLst>
              <a:path w="604" h="128">
                <a:moveTo>
                  <a:pt x="0" y="128"/>
                </a:moveTo>
                <a:lnTo>
                  <a:pt x="368" y="0"/>
                </a:lnTo>
                <a:lnTo>
                  <a:pt x="60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835025" y="4122738"/>
            <a:ext cx="1465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7046913" y="2066925"/>
            <a:ext cx="996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7256463" y="3775075"/>
            <a:ext cx="787400" cy="187325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38" y="0"/>
              </a:cxn>
              <a:cxn ang="0">
                <a:pos x="562" y="0"/>
              </a:cxn>
            </a:cxnLst>
            <a:rect l="0" t="0" r="r" b="b"/>
            <a:pathLst>
              <a:path w="562" h="134">
                <a:moveTo>
                  <a:pt x="0" y="134"/>
                </a:moveTo>
                <a:lnTo>
                  <a:pt x="338" y="0"/>
                </a:lnTo>
                <a:lnTo>
                  <a:pt x="56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Freeform 15"/>
          <p:cNvSpPr>
            <a:spLocks/>
          </p:cNvSpPr>
          <p:nvPr/>
        </p:nvSpPr>
        <p:spPr bwMode="auto">
          <a:xfrm>
            <a:off x="5178425" y="4075113"/>
            <a:ext cx="320675" cy="173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276" y="124"/>
              </a:cxn>
            </a:cxnLst>
            <a:rect l="0" t="0" r="r" b="b"/>
            <a:pathLst>
              <a:path w="276" h="124">
                <a:moveTo>
                  <a:pt x="0" y="0"/>
                </a:moveTo>
                <a:lnTo>
                  <a:pt x="120" y="0"/>
                </a:lnTo>
                <a:lnTo>
                  <a:pt x="276" y="1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2393950" y="2208213"/>
            <a:ext cx="285750" cy="1555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32" y="0"/>
              </a:cxn>
              <a:cxn ang="0">
                <a:pos x="0" y="112"/>
              </a:cxn>
            </a:cxnLst>
            <a:rect l="0" t="0" r="r" b="b"/>
            <a:pathLst>
              <a:path w="204" h="112">
                <a:moveTo>
                  <a:pt x="204" y="0"/>
                </a:moveTo>
                <a:lnTo>
                  <a:pt x="132" y="0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2241550" y="2208213"/>
            <a:ext cx="33655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404813" y="2112963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</a:t>
            </a: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2705100" y="2112963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fibers</a:t>
            </a:r>
            <a:endParaRPr lang="en-US" sz="2100" b="1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404813" y="3589338"/>
            <a:ext cx="598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Extensor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inhibited</a:t>
            </a:r>
            <a:endParaRPr lang="en-US" sz="2100" b="1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404813" y="4013200"/>
            <a:ext cx="69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stimulated</a:t>
            </a:r>
            <a:endParaRPr lang="en-US" sz="2100" b="1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2428875" y="5710238"/>
            <a:ext cx="111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Right arm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(site of stimulus)</a:t>
            </a:r>
            <a:endParaRPr lang="en-US" sz="2100" b="1"/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5138738" y="5710238"/>
            <a:ext cx="1401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Left arm (site of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reciprocal activation)</a:t>
            </a:r>
            <a:endParaRPr lang="en-US" sz="2100" b="1"/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4106863" y="3970338"/>
            <a:ext cx="1093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Arm movements</a:t>
            </a:r>
            <a:endParaRPr lang="en-US" sz="2100" b="1"/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6634163" y="1027113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Interneurons</a:t>
            </a:r>
            <a:endParaRPr lang="en-US" sz="2100" b="1"/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407988" y="5530850"/>
            <a:ext cx="1468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Key: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   Excitatory synapse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   Inhibitory synapse</a:t>
            </a:r>
            <a:endParaRPr lang="en-US" sz="2100" b="1"/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8069263" y="1976438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fibers</a:t>
            </a:r>
            <a:endParaRPr lang="en-US" sz="2100" b="1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8069263" y="368300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inhibited</a:t>
            </a:r>
            <a:endParaRPr lang="en-US" sz="2100" b="1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8069263" y="4089400"/>
            <a:ext cx="69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Extensor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stimulated</a:t>
            </a:r>
            <a:endParaRPr lang="en-US" sz="2100" b="1"/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496888" y="5856288"/>
            <a:ext cx="3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 </a:t>
            </a:r>
            <a:endParaRPr lang="en-US" sz="2100" b="1"/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4187825" y="1089025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098925" y="1566863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</a:t>
            </a:r>
            <a:endParaRPr lang="en-US" sz="2100" b="1"/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4443413" y="1668463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4981575" y="181927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</a:t>
            </a:r>
            <a:endParaRPr lang="en-US" sz="2100" b="1"/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5129213" y="1350963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2" name="Rectangle 36"/>
          <p:cNvSpPr>
            <a:spLocks noChangeArrowheads="1"/>
          </p:cNvSpPr>
          <p:nvPr/>
        </p:nvSpPr>
        <p:spPr bwMode="auto">
          <a:xfrm>
            <a:off x="5241925" y="1662113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 rot="-1750309">
            <a:off x="2757488" y="4002088"/>
            <a:ext cx="434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Flexes</a:t>
            </a:r>
            <a:endParaRPr lang="en-US" sz="2100" b="1"/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 rot="-1347464">
            <a:off x="5822950" y="4651375"/>
            <a:ext cx="544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Extends</a:t>
            </a:r>
            <a:endParaRPr lang="en-US" sz="2100" b="1"/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Crossed Extensor Reflex</a:t>
            </a:r>
          </a:p>
        </p:txBody>
      </p:sp>
    </p:spTree>
    <p:extLst>
      <p:ext uri="{BB962C8B-B14F-4D97-AF65-F5344CB8AC3E}">
        <p14:creationId xmlns:p14="http://schemas.microsoft.com/office/powerpoint/2010/main" val="229367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4347</Words>
  <Application>Microsoft Office PowerPoint</Application>
  <PresentationFormat>On-screen Show (4:3)</PresentationFormat>
  <Paragraphs>856</Paragraphs>
  <Slides>151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2" baseType="lpstr">
      <vt:lpstr>Office Theme</vt:lpstr>
      <vt:lpstr>Exam Five</vt:lpstr>
      <vt:lpstr>Spinal Cord</vt:lpstr>
      <vt:lpstr>Spinal Cord</vt:lpstr>
      <vt:lpstr>Spinal Cord</vt:lpstr>
      <vt:lpstr>Cross-Sectional Anatomy of the Spinal Cord</vt:lpstr>
      <vt:lpstr>Gray Matter and Spinal Roots</vt:lpstr>
      <vt:lpstr>Gray Matter: Organization</vt:lpstr>
      <vt:lpstr>White Matter in the Spinal Cord</vt:lpstr>
      <vt:lpstr>White Matter: Pathway Generalizations</vt:lpstr>
      <vt:lpstr>White Matter: Pathway Generalizations</vt:lpstr>
      <vt:lpstr>Main Ascending Pathways</vt:lpstr>
      <vt:lpstr>Three Ascending Pathways</vt:lpstr>
      <vt:lpstr>Nonspecific Ascending Pathway</vt:lpstr>
      <vt:lpstr>Specific and Posterior Spinocerebellar Tracts</vt:lpstr>
      <vt:lpstr>Descending (Motor) Pathways</vt:lpstr>
      <vt:lpstr>The Direct (Pyramidal) System</vt:lpstr>
      <vt:lpstr>Indirect (Extrapyramidal) System</vt:lpstr>
      <vt:lpstr>Indirect (Extrapyramidal) System</vt:lpstr>
      <vt:lpstr>Extrapyramidal Pathways</vt:lpstr>
      <vt:lpstr>Spinal Cord Trauma: Paralysis</vt:lpstr>
      <vt:lpstr>Spinal Cord Trauma: Paralysis</vt:lpstr>
      <vt:lpstr>Spinal Cord Trauma: Transection</vt:lpstr>
      <vt:lpstr>Peripheral Nervous System (PNS)</vt:lpstr>
      <vt:lpstr>Sensory Receptors</vt:lpstr>
      <vt:lpstr>Receptor Classification by Stimulus Type</vt:lpstr>
      <vt:lpstr>Receptor Class by Location: Exteroceptors</vt:lpstr>
      <vt:lpstr>Receptor Class by Location: Interoceptors</vt:lpstr>
      <vt:lpstr>Receptor Class by Location: Proprioceptors</vt:lpstr>
      <vt:lpstr>Receptor Classification by Structural Complexity</vt:lpstr>
      <vt:lpstr>Simple Receptors: Unencapsulated</vt:lpstr>
      <vt:lpstr>Simple Receptors: Encapsulated</vt:lpstr>
      <vt:lpstr>From Sensation to Perception</vt:lpstr>
      <vt:lpstr>Organization of the Somatosensory System</vt:lpstr>
      <vt:lpstr>Adaptation of Sensory Receptors</vt:lpstr>
      <vt:lpstr>Adaptation of Sensory Receptors</vt:lpstr>
      <vt:lpstr>Processing at the Circuit Level</vt:lpstr>
      <vt:lpstr>Main Aspects of Sensory Perception</vt:lpstr>
      <vt:lpstr>Main Aspects of Sensory Perception</vt:lpstr>
      <vt:lpstr>Structure of a Nerve</vt:lpstr>
      <vt:lpstr>Classification of Nerves</vt:lpstr>
      <vt:lpstr>Peripheral Nerves</vt:lpstr>
      <vt:lpstr>Regeneration of Nerve Fibers</vt:lpstr>
      <vt:lpstr>Cranial Nerves</vt:lpstr>
      <vt:lpstr>Cranial Nerve I: Olfactory</vt:lpstr>
      <vt:lpstr>Cranial Nerve I: Olfactory</vt:lpstr>
      <vt:lpstr>Cranial Nerve II: Optic</vt:lpstr>
      <vt:lpstr>Cranial Nerve II: Optic</vt:lpstr>
      <vt:lpstr>Cranial Nerve III: Oculomotor</vt:lpstr>
      <vt:lpstr>Cranial Nerve III: Oculomotor</vt:lpstr>
      <vt:lpstr>Cranial Nerve IV: Trochlear</vt:lpstr>
      <vt:lpstr>Cranial Nerve IV: Trochlear</vt:lpstr>
      <vt:lpstr>Cranial Nerve V: Trigeminal</vt:lpstr>
      <vt:lpstr>Cranial Nerve V: Trigeminal</vt:lpstr>
      <vt:lpstr>Cranial Nerve VI: Abdcuens</vt:lpstr>
      <vt:lpstr>Cranial Nerve VII: Facial</vt:lpstr>
      <vt:lpstr>Cranial Nerve VII: Facial</vt:lpstr>
      <vt:lpstr>Cranial Nerve VIII: Vestibulocochlear</vt:lpstr>
      <vt:lpstr>Cranial Nerve VIII: Vestibulocochlear</vt:lpstr>
      <vt:lpstr>Cranial Nerve IX: Glossopharyngeal</vt:lpstr>
      <vt:lpstr>Cranial Nerve IX: Glossopharyngeal</vt:lpstr>
      <vt:lpstr>Cranial Nerve X: Vagus</vt:lpstr>
      <vt:lpstr>Cranial Nerve X: Vagus</vt:lpstr>
      <vt:lpstr>Cranial Nerve XI: Accessory</vt:lpstr>
      <vt:lpstr>Cranial Nerve XI: Accessory</vt:lpstr>
      <vt:lpstr>Cranial Nerve XI: Accessory</vt:lpstr>
      <vt:lpstr>Cranial Nerve XII: Hypoglossal</vt:lpstr>
      <vt:lpstr>Cranial Nerve XII: Hypoglossal</vt:lpstr>
      <vt:lpstr>Spinal Nerves</vt:lpstr>
      <vt:lpstr>Spinal Nerves: Roots</vt:lpstr>
      <vt:lpstr>Spinal Nerves: Roots</vt:lpstr>
      <vt:lpstr>Spinal Nerves: Rami</vt:lpstr>
      <vt:lpstr>Nerve Plexuses</vt:lpstr>
      <vt:lpstr>Nerve Plexuses</vt:lpstr>
      <vt:lpstr>Spinal Nerve Innervation:</vt:lpstr>
      <vt:lpstr>Cervical Plexus</vt:lpstr>
      <vt:lpstr>Cervical Plexus</vt:lpstr>
      <vt:lpstr>Brachial Plexus</vt:lpstr>
      <vt:lpstr>Brachial Plexus</vt:lpstr>
      <vt:lpstr>Brachial Plexus</vt:lpstr>
      <vt:lpstr>Brachial Plexus: Nerves</vt:lpstr>
      <vt:lpstr>Lumbar Plexus</vt:lpstr>
      <vt:lpstr>Lumbar Plexus</vt:lpstr>
      <vt:lpstr>Sacral Plexus</vt:lpstr>
      <vt:lpstr>Sacral Plexus</vt:lpstr>
      <vt:lpstr>Innervation of Joints</vt:lpstr>
      <vt:lpstr>Reflexes</vt:lpstr>
      <vt:lpstr>Reflex Arc</vt:lpstr>
      <vt:lpstr>Reflex Arc</vt:lpstr>
      <vt:lpstr>Stretch and Deep Tendon Reflexes</vt:lpstr>
      <vt:lpstr>Muscle Spindles</vt:lpstr>
      <vt:lpstr>Muscle Spindles</vt:lpstr>
      <vt:lpstr>Operation of the Muscle Spindles</vt:lpstr>
      <vt:lpstr>Operation of the Muscle Spindle</vt:lpstr>
      <vt:lpstr>Stretch Reflex</vt:lpstr>
      <vt:lpstr>Stretch Reflex</vt:lpstr>
      <vt:lpstr>Golgi Tendon Reflex</vt:lpstr>
      <vt:lpstr>Golgi Tendon Reflex</vt:lpstr>
      <vt:lpstr>Flexor and Crossed Extensor Reflexes</vt:lpstr>
      <vt:lpstr>Crossed Extensor Reflex</vt:lpstr>
      <vt:lpstr>Superficial Reflexes</vt:lpstr>
      <vt:lpstr>Autonomic Nervous System (ANS)</vt:lpstr>
      <vt:lpstr>PowerPoint Presentation</vt:lpstr>
      <vt:lpstr>ANS Versus Somatic Nervous System (SNS)</vt:lpstr>
      <vt:lpstr>Effectors</vt:lpstr>
      <vt:lpstr>Efferent Pathways</vt:lpstr>
      <vt:lpstr>Neurotransmitter Effects</vt:lpstr>
      <vt:lpstr>Comparison of Somatic and Autonomic Systems</vt:lpstr>
      <vt:lpstr>Divisions of the ANS</vt:lpstr>
      <vt:lpstr>Role of the Parasympathetic Division</vt:lpstr>
      <vt:lpstr>Role of the Sympathetic Division</vt:lpstr>
      <vt:lpstr>Role of the Sympathetic Division</vt:lpstr>
      <vt:lpstr>Anatomy of ANS</vt:lpstr>
      <vt:lpstr>Parasympathetic Division Outflow</vt:lpstr>
      <vt:lpstr>Sympathetic Outflow</vt:lpstr>
      <vt:lpstr>Sympathetic Outflow</vt:lpstr>
      <vt:lpstr>PowerPoint Presentation</vt:lpstr>
      <vt:lpstr>Sympathetic Trunks and Pathways</vt:lpstr>
      <vt:lpstr>Sympathetic Trunks and Pathways</vt:lpstr>
      <vt:lpstr>Sympathetic Trunks and Pathways</vt:lpstr>
      <vt:lpstr>Pathways with Synapses in Chain Ganglia</vt:lpstr>
      <vt:lpstr>Pathways to the Head</vt:lpstr>
      <vt:lpstr>Pathways to the Thorax</vt:lpstr>
      <vt:lpstr>Pathways to the Thorax</vt:lpstr>
      <vt:lpstr>Pathways with Synapses in Collateral Ganglia</vt:lpstr>
      <vt:lpstr>Pathways to the Abdomen</vt:lpstr>
      <vt:lpstr>Pathways to the Pelvis</vt:lpstr>
      <vt:lpstr>Pathways with Synapses in the Adrenal Medulla</vt:lpstr>
      <vt:lpstr>PowerPoint Presentation</vt:lpstr>
      <vt:lpstr>Visceral Reflexes</vt:lpstr>
      <vt:lpstr>PowerPoint Presentation</vt:lpstr>
      <vt:lpstr>Referred Pain</vt:lpstr>
      <vt:lpstr>Neurotransmitters and Receptors</vt:lpstr>
      <vt:lpstr>Cholinergic Receptors</vt:lpstr>
      <vt:lpstr>Nicotinic Receptors</vt:lpstr>
      <vt:lpstr>Muscarinic Receptors</vt:lpstr>
      <vt:lpstr>Adrenergic Receptors</vt:lpstr>
      <vt:lpstr>Effects of Drugs</vt:lpstr>
      <vt:lpstr>Interactions of the Autonomic Divisions</vt:lpstr>
      <vt:lpstr>Sympathetic Tone</vt:lpstr>
      <vt:lpstr>Parasympathetic Tone</vt:lpstr>
      <vt:lpstr>Cooperative Effects</vt:lpstr>
      <vt:lpstr>Unique Roles of the Sympathetic Division</vt:lpstr>
      <vt:lpstr>Unique Roles of the Sympathetic Division</vt:lpstr>
      <vt:lpstr>Thermoregulatory Responses to Heat</vt:lpstr>
      <vt:lpstr>Release of Renin from the Kidneys</vt:lpstr>
      <vt:lpstr>Metabolic Effects</vt:lpstr>
      <vt:lpstr>Localized Versus Diffuse Effects</vt:lpstr>
      <vt:lpstr>Effects of Sympathetic Activation</vt:lpstr>
      <vt:lpstr>Levels of ANS Control</vt:lpstr>
      <vt:lpstr>Levels of ANS Control</vt:lpstr>
      <vt:lpstr>Hypothalamic Control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Wargo, Betsy</dc:creator>
  <cp:lastModifiedBy>bawargo</cp:lastModifiedBy>
  <cp:revision>4</cp:revision>
  <dcterms:created xsi:type="dcterms:W3CDTF">2009-10-20T16:46:37Z</dcterms:created>
  <dcterms:modified xsi:type="dcterms:W3CDTF">2011-11-01T16:30:13Z</dcterms:modified>
</cp:coreProperties>
</file>