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54" r:id="rId92"/>
    <p:sldId id="355" r:id="rId93"/>
    <p:sldId id="356" r:id="rId94"/>
    <p:sldId id="357" r:id="rId95"/>
    <p:sldId id="365" r:id="rId96"/>
    <p:sldId id="374" r:id="rId97"/>
    <p:sldId id="375" r:id="rId98"/>
    <p:sldId id="378" r:id="rId99"/>
    <p:sldId id="379" r:id="rId100"/>
    <p:sldId id="380" r:id="rId101"/>
    <p:sldId id="381" r:id="rId102"/>
    <p:sldId id="382" r:id="rId103"/>
    <p:sldId id="383" r:id="rId104"/>
    <p:sldId id="384" r:id="rId105"/>
    <p:sldId id="385" r:id="rId106"/>
    <p:sldId id="386" r:id="rId107"/>
    <p:sldId id="387" r:id="rId108"/>
    <p:sldId id="388" r:id="rId109"/>
    <p:sldId id="389" r:id="rId110"/>
    <p:sldId id="390" r:id="rId111"/>
    <p:sldId id="391" r:id="rId112"/>
    <p:sldId id="392" r:id="rId113"/>
    <p:sldId id="393" r:id="rId114"/>
    <p:sldId id="394" r:id="rId115"/>
    <p:sldId id="395" r:id="rId116"/>
    <p:sldId id="396" r:id="rId117"/>
    <p:sldId id="397" r:id="rId118"/>
    <p:sldId id="398" r:id="rId119"/>
    <p:sldId id="399" r:id="rId120"/>
    <p:sldId id="400" r:id="rId121"/>
    <p:sldId id="412" r:id="rId122"/>
    <p:sldId id="413" r:id="rId123"/>
    <p:sldId id="414" r:id="rId124"/>
    <p:sldId id="415" r:id="rId125"/>
    <p:sldId id="416" r:id="rId126"/>
    <p:sldId id="417" r:id="rId127"/>
    <p:sldId id="418" r:id="rId128"/>
    <p:sldId id="419" r:id="rId129"/>
    <p:sldId id="420" r:id="rId130"/>
    <p:sldId id="421" r:id="rId131"/>
    <p:sldId id="422" r:id="rId132"/>
    <p:sldId id="423" r:id="rId133"/>
    <p:sldId id="424" r:id="rId134"/>
    <p:sldId id="425" r:id="rId135"/>
    <p:sldId id="426" r:id="rId136"/>
    <p:sldId id="427" r:id="rId137"/>
    <p:sldId id="428" r:id="rId138"/>
    <p:sldId id="429" r:id="rId139"/>
    <p:sldId id="430" r:id="rId140"/>
    <p:sldId id="431" r:id="rId141"/>
    <p:sldId id="432" r:id="rId142"/>
    <p:sldId id="433" r:id="rId143"/>
    <p:sldId id="434" r:id="rId144"/>
    <p:sldId id="435" r:id="rId145"/>
    <p:sldId id="436" r:id="rId146"/>
    <p:sldId id="437" r:id="rId147"/>
    <p:sldId id="438" r:id="rId148"/>
    <p:sldId id="439" r:id="rId149"/>
    <p:sldId id="440" r:id="rId150"/>
    <p:sldId id="441" r:id="rId151"/>
    <p:sldId id="442" r:id="rId152"/>
    <p:sldId id="443" r:id="rId153"/>
    <p:sldId id="444" r:id="rId154"/>
    <p:sldId id="445" r:id="rId155"/>
    <p:sldId id="446" r:id="rId156"/>
    <p:sldId id="447" r:id="rId157"/>
    <p:sldId id="448" r:id="rId158"/>
    <p:sldId id="449" r:id="rId159"/>
    <p:sldId id="450" r:id="rId160"/>
    <p:sldId id="451" r:id="rId161"/>
    <p:sldId id="452" r:id="rId162"/>
    <p:sldId id="453" r:id="rId163"/>
    <p:sldId id="454" r:id="rId164"/>
    <p:sldId id="455" r:id="rId165"/>
    <p:sldId id="456" r:id="rId166"/>
    <p:sldId id="457" r:id="rId167"/>
    <p:sldId id="458" r:id="rId168"/>
    <p:sldId id="459" r:id="rId169"/>
    <p:sldId id="460" r:id="rId170"/>
    <p:sldId id="461" r:id="rId171"/>
    <p:sldId id="462" r:id="rId172"/>
    <p:sldId id="463" r:id="rId173"/>
    <p:sldId id="464" r:id="rId174"/>
    <p:sldId id="465" r:id="rId175"/>
    <p:sldId id="466" r:id="rId176"/>
    <p:sldId id="467" r:id="rId177"/>
    <p:sldId id="468" r:id="rId178"/>
    <p:sldId id="469" r:id="rId179"/>
    <p:sldId id="470" r:id="rId180"/>
    <p:sldId id="471" r:id="rId181"/>
    <p:sldId id="472" r:id="rId182"/>
    <p:sldId id="473" r:id="rId183"/>
    <p:sldId id="474" r:id="rId184"/>
    <p:sldId id="475" r:id="rId185"/>
    <p:sldId id="476" r:id="rId1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717" autoAdjust="0"/>
  </p:normalViewPr>
  <p:slideViewPr>
    <p:cSldViewPr>
      <p:cViewPr varScale="1">
        <p:scale>
          <a:sx n="97" d="100"/>
          <a:sy n="97" d="100"/>
        </p:scale>
        <p:origin x="-9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85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9C0F-C403-4E99-B218-086BC225896A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EC6D6-BB5F-4679-B877-FDCB27A4A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2D38-2EED-47C8-81AA-0BA91D8FC105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5A25-7026-4E44-B4C4-B3243A33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321E0-3AF6-4D1F-A251-572470B24D78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F2CE-8120-491A-B429-4FF7583DD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1DE1D-0B92-4871-B523-4917195D8F91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5070-0ECF-4496-89B4-5E22CB43D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3115F-80E9-4992-9220-83FE6BEA0C7B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9FF6C-FC4E-43BB-9CAC-67E2C490F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17BB3-9C5B-4224-A369-EBE342057942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BA13-16BB-4E60-B730-781B3C191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A7ED0-402F-4CAA-BFBF-8AA3896E3DD8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7BAF0-5C06-443B-8E5E-14CBCEEFC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21C7-0F3F-4AB1-A75A-2B4C7807B589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4138-3838-4B96-88ED-2DA6FC434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F7BDB-9A76-4EEA-98CC-D49A6A987458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8D075-8441-4EE8-9293-B18B70FF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8EDA-BE92-4100-A72E-F60C25961C85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3C497-0738-4CD3-AE14-67874AEA1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49AAF-1218-46C7-83AD-BEAB8D1F4CA8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02D3-E84B-4D15-B23A-8643E85F7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1C88F7-4AE7-4CD7-84B9-9A26BEE42501}" type="datetimeFigureOut">
              <a:rPr lang="en-US"/>
              <a:pPr>
                <a:defRPr/>
              </a:pPr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584412-4B6E-4887-8419-40680EB68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Exam Three Material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Chapters 8, 9, 10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Fibrous Structural Joints: Gomphoses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__________________________________  fibrous joint between a tooth and its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fibrous connection is the _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Overload Principle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Forcing a muscle to work promotes increased muscular strength</a:t>
            </a:r>
          </a:p>
          <a:p>
            <a:endParaRPr lang="en-US" dirty="0" smtClean="0"/>
          </a:p>
          <a:p>
            <a:r>
              <a:rPr lang="en-US" dirty="0" smtClean="0"/>
              <a:t>Muscles ______________________________ to increased demands</a:t>
            </a:r>
          </a:p>
          <a:p>
            <a:endParaRPr lang="en-US" dirty="0" smtClean="0"/>
          </a:p>
          <a:p>
            <a:r>
              <a:rPr lang="en-US" dirty="0" smtClean="0"/>
              <a:t>Muscles must be ______________________ to produce further gains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Smooth Muscle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648200"/>
          </a:xfrm>
        </p:spPr>
        <p:txBody>
          <a:bodyPr/>
          <a:lstStyle/>
          <a:p>
            <a:r>
              <a:rPr lang="en-US" dirty="0" smtClean="0"/>
              <a:t>Composed of _</a:t>
            </a:r>
          </a:p>
          <a:p>
            <a:endParaRPr lang="en-US" dirty="0" smtClean="0"/>
          </a:p>
          <a:p>
            <a:r>
              <a:rPr lang="en-US" dirty="0" smtClean="0"/>
              <a:t>____________________ the coarse connective tissue sheaths of skeletal muscle,</a:t>
            </a:r>
          </a:p>
          <a:p>
            <a:pPr lvl="1"/>
            <a:r>
              <a:rPr lang="en-US" dirty="0" smtClean="0"/>
              <a:t>have fine </a:t>
            </a:r>
            <a:r>
              <a:rPr lang="en-US" dirty="0" err="1" smtClean="0"/>
              <a:t>endomysium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Smooth Muscle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Organized into ____________________ of closely apposed fibers</a:t>
            </a:r>
          </a:p>
          <a:p>
            <a:pPr lvl="1"/>
            <a:r>
              <a:rPr lang="en-US" dirty="0" smtClean="0"/>
              <a:t>longitudinal </a:t>
            </a:r>
          </a:p>
          <a:p>
            <a:pPr lvl="1"/>
            <a:r>
              <a:rPr lang="en-US" dirty="0" smtClean="0"/>
              <a:t>circular</a:t>
            </a:r>
          </a:p>
          <a:p>
            <a:r>
              <a:rPr lang="en-US" dirty="0" smtClean="0"/>
              <a:t>Found in _</a:t>
            </a:r>
          </a:p>
          <a:p>
            <a:endParaRPr lang="en-US" dirty="0" smtClean="0"/>
          </a:p>
          <a:p>
            <a:r>
              <a:rPr lang="en-US" dirty="0" smtClean="0"/>
              <a:t>Have essentially the same contractile mechanisms as skeletal muscle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Smooth Muscle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8610600" cy="363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Peristalsis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the ________________________layer contracts</a:t>
            </a:r>
          </a:p>
          <a:p>
            <a:pPr lvl="1"/>
            <a:r>
              <a:rPr lang="en-US" dirty="0" smtClean="0"/>
              <a:t>the organ dilates and contracts </a:t>
            </a:r>
          </a:p>
          <a:p>
            <a:r>
              <a:rPr lang="en-US" dirty="0" smtClean="0"/>
              <a:t>When the _____________________ layer contracts</a:t>
            </a:r>
          </a:p>
          <a:p>
            <a:pPr lvl="1"/>
            <a:r>
              <a:rPr lang="en-US" dirty="0" smtClean="0"/>
              <a:t>the organ elongates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alternating contractions and relaxations of smooth muscles that _____________________________ substances through the lumen of hollow organs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Innervation of Smooth Muscle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Smooth muscle _</a:t>
            </a:r>
          </a:p>
          <a:p>
            <a:endParaRPr lang="en-US" dirty="0" smtClean="0"/>
          </a:p>
          <a:p>
            <a:r>
              <a:rPr lang="en-US" dirty="0" smtClean="0"/>
              <a:t>Innervating nerves have bulbous swellings called _</a:t>
            </a:r>
          </a:p>
          <a:p>
            <a:endParaRPr lang="en-US" dirty="0" smtClean="0"/>
          </a:p>
          <a:p>
            <a:r>
              <a:rPr lang="en-US" dirty="0" smtClean="0"/>
              <a:t>Varicosities ____________________________ into wide synaptic clefts called diffuse junctions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Innervation of Smooth Muscle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763000" cy="4068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Microscopic Anatomy of Smooth Muscle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5410200" cy="4648200"/>
          </a:xfrm>
        </p:spPr>
        <p:txBody>
          <a:bodyPr/>
          <a:lstStyle/>
          <a:p>
            <a:r>
              <a:rPr lang="en-US" sz="3100" dirty="0" err="1" smtClean="0"/>
              <a:t>Sarcoplasmic</a:t>
            </a:r>
            <a:r>
              <a:rPr lang="en-US" sz="3100" dirty="0" smtClean="0"/>
              <a:t> Reticulum</a:t>
            </a:r>
          </a:p>
          <a:p>
            <a:pPr lvl="1"/>
            <a:r>
              <a:rPr lang="en-US" sz="2700" dirty="0" smtClean="0"/>
              <a:t>is _____________________ than in skeletal muscle </a:t>
            </a:r>
          </a:p>
          <a:p>
            <a:pPr lvl="1"/>
            <a:r>
              <a:rPr lang="en-US" sz="2700" dirty="0" smtClean="0"/>
              <a:t>lacks a specific pattern</a:t>
            </a:r>
          </a:p>
          <a:p>
            <a:r>
              <a:rPr lang="en-US" sz="3100" dirty="0" smtClean="0"/>
              <a:t>T tubules are _</a:t>
            </a:r>
          </a:p>
          <a:p>
            <a:endParaRPr lang="en-US" sz="3100" dirty="0" smtClean="0"/>
          </a:p>
          <a:p>
            <a:r>
              <a:rPr lang="en-US" sz="3100" dirty="0" smtClean="0"/>
              <a:t>Plasma membranes have </a:t>
            </a:r>
            <a:r>
              <a:rPr lang="en-US" sz="3100" dirty="0" err="1" smtClean="0"/>
              <a:t>pouchlike</a:t>
            </a:r>
            <a:r>
              <a:rPr lang="en-US" sz="3100" dirty="0" smtClean="0"/>
              <a:t> </a:t>
            </a:r>
            <a:r>
              <a:rPr lang="en-US" sz="3100" dirty="0" err="1" smtClean="0"/>
              <a:t>infoldings</a:t>
            </a:r>
            <a:r>
              <a:rPr lang="en-US" sz="3100" dirty="0" smtClean="0"/>
              <a:t> called _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95400"/>
            <a:ext cx="2916238" cy="490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Microscopic Anatomy of Smooth Muscle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 is kept in the extracellular space near the </a:t>
            </a:r>
            <a:r>
              <a:rPr lang="en-US" dirty="0" err="1" smtClean="0"/>
              <a:t>caveoli</a:t>
            </a:r>
            <a:r>
              <a:rPr lang="en-US" dirty="0" smtClean="0"/>
              <a:t>, allowing rapid influx when channels are opened</a:t>
            </a:r>
          </a:p>
          <a:p>
            <a:endParaRPr lang="en-US" dirty="0" smtClean="0"/>
          </a:p>
          <a:p>
            <a:r>
              <a:rPr lang="en-US" dirty="0" smtClean="0"/>
              <a:t>There are ____________________________ and no </a:t>
            </a:r>
            <a:r>
              <a:rPr lang="en-US" dirty="0" err="1" smtClean="0"/>
              <a:t>sarcomeres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Thin and thick filaments are 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Myofilaments in Smooth Muscle</a:t>
            </a:r>
          </a:p>
        </p:txBody>
      </p:sp>
      <p:sp>
        <p:nvSpPr>
          <p:cNvPr id="1361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8450" y="1311275"/>
            <a:ext cx="8383588" cy="5056188"/>
          </a:xfrm>
        </p:spPr>
        <p:txBody>
          <a:bodyPr/>
          <a:lstStyle/>
          <a:p>
            <a:r>
              <a:rPr lang="en-US" dirty="0" smtClean="0"/>
              <a:t>Ratio of thick to thin filaments is much lower than in skeletal muscle</a:t>
            </a:r>
          </a:p>
          <a:p>
            <a:endParaRPr lang="en-US" dirty="0" smtClean="0"/>
          </a:p>
          <a:p>
            <a:r>
              <a:rPr lang="en-US" dirty="0" smtClean="0"/>
              <a:t>Thick filaments have heads along their entire length</a:t>
            </a:r>
          </a:p>
          <a:p>
            <a:endParaRPr lang="en-US" dirty="0" smtClean="0"/>
          </a:p>
          <a:p>
            <a:r>
              <a:rPr lang="en-US" dirty="0" smtClean="0"/>
              <a:t>There is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Cartilaginous Joints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Articulating bones are united by _</a:t>
            </a:r>
          </a:p>
          <a:p>
            <a:endParaRPr lang="en-US" dirty="0" smtClean="0"/>
          </a:p>
          <a:p>
            <a:r>
              <a:rPr lang="en-US" dirty="0" smtClean="0"/>
              <a:t>_________________________a joint cavity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Two types –  </a:t>
            </a: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Myofilaments in Smooth Muscle</a:t>
            </a:r>
          </a:p>
        </p:txBody>
      </p:sp>
      <p:sp>
        <p:nvSpPr>
          <p:cNvPr id="137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8450" y="1311275"/>
            <a:ext cx="8383588" cy="5056188"/>
          </a:xfrm>
        </p:spPr>
        <p:txBody>
          <a:bodyPr/>
          <a:lstStyle/>
          <a:p>
            <a:r>
              <a:rPr lang="en-US" sz="2800" dirty="0" smtClean="0"/>
              <a:t>Thick and thin filaments are _____________________________, causing smooth muscle to contract in a _</a:t>
            </a:r>
          </a:p>
          <a:p>
            <a:endParaRPr lang="en-US" sz="2800" dirty="0" smtClean="0"/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895600"/>
            <a:ext cx="4657725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Contraction of Smooth Muscle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Whole sheets of smooth muscle exhibit _</a:t>
            </a:r>
          </a:p>
          <a:p>
            <a:endParaRPr lang="en-US" dirty="0" smtClean="0"/>
          </a:p>
          <a:p>
            <a:r>
              <a:rPr lang="en-US" dirty="0" smtClean="0"/>
              <a:t>They contract in unison, reflecting their electrical coupling _</a:t>
            </a:r>
          </a:p>
          <a:p>
            <a:endParaRPr lang="en-US" dirty="0" smtClean="0"/>
          </a:p>
          <a:p>
            <a:r>
              <a:rPr lang="en-US" dirty="0" smtClean="0"/>
              <a:t>Action potentials are transmitted from cell to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Contraction of Smooth Muscle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smooth muscle cells: </a:t>
            </a:r>
          </a:p>
          <a:p>
            <a:pPr lvl="1"/>
            <a:r>
              <a:rPr lang="en-US" dirty="0" smtClean="0"/>
              <a:t>Act as ______________________________ and set the contractile pace for _____________________________ of muscle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Are ___________________________________ and depolarize without external stimuli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Contraction Mechanism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 err="1" smtClean="0"/>
              <a:t>Actin</a:t>
            </a:r>
            <a:r>
              <a:rPr lang="en-US" dirty="0" smtClean="0"/>
              <a:t> and myosin interact according to the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final trigger for contractions is a _</a:t>
            </a:r>
          </a:p>
          <a:p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is released from the SR and from the extracellular space</a:t>
            </a:r>
          </a:p>
          <a:p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interacts with </a:t>
            </a:r>
            <a:r>
              <a:rPr lang="en-US" dirty="0" err="1" smtClean="0"/>
              <a:t>calmodulin</a:t>
            </a:r>
            <a:r>
              <a:rPr lang="en-US" dirty="0" smtClean="0"/>
              <a:t> and myosin light chain </a:t>
            </a:r>
            <a:r>
              <a:rPr lang="en-US" dirty="0" err="1" smtClean="0"/>
              <a:t>kinase</a:t>
            </a:r>
            <a:r>
              <a:rPr lang="en-US" dirty="0" smtClean="0"/>
              <a:t> to activate myosin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Role of Calcium Ion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binds to __________________________ and activates it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Activated </a:t>
            </a:r>
            <a:r>
              <a:rPr lang="en-US" dirty="0" err="1" smtClean="0"/>
              <a:t>calmodulin</a:t>
            </a:r>
            <a:r>
              <a:rPr lang="en-US" dirty="0" smtClean="0"/>
              <a:t> activates the _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Activated </a:t>
            </a:r>
            <a:r>
              <a:rPr lang="en-US" dirty="0" err="1" smtClean="0"/>
              <a:t>kinase</a:t>
            </a:r>
            <a:r>
              <a:rPr lang="en-US" dirty="0" smtClean="0"/>
              <a:t> transfers ________________ from ATP to myosin cross bridges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Phosphorylated</a:t>
            </a:r>
            <a:r>
              <a:rPr lang="en-US" dirty="0" smtClean="0"/>
              <a:t> cross bridges interact with </a:t>
            </a:r>
            <a:r>
              <a:rPr lang="en-US" dirty="0" err="1" smtClean="0"/>
              <a:t>actin</a:t>
            </a:r>
            <a:r>
              <a:rPr lang="en-US" dirty="0" smtClean="0"/>
              <a:t> to produce shortening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Smooth muscle relaxes when intracellular Ca</a:t>
            </a:r>
            <a:r>
              <a:rPr lang="en-US" baseline="30000" dirty="0" smtClean="0"/>
              <a:t>2+</a:t>
            </a:r>
            <a:r>
              <a:rPr lang="en-US" dirty="0" smtClean="0"/>
              <a:t> levels drop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r>
              <a:rPr lang="en-US" sz="3200" smtClean="0"/>
              <a:t>Special Features of Smooth Muscle Contraction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1155700"/>
            <a:ext cx="8270875" cy="5056188"/>
          </a:xfrm>
        </p:spPr>
        <p:txBody>
          <a:bodyPr/>
          <a:lstStyle/>
          <a:p>
            <a:r>
              <a:rPr lang="en-US" dirty="0" smtClean="0"/>
              <a:t>Unique characteristics of smooth muscle include:</a:t>
            </a:r>
          </a:p>
          <a:p>
            <a:pPr lvl="1"/>
            <a:r>
              <a:rPr lang="en-US" dirty="0" smtClean="0"/>
              <a:t>Smooth muscle _</a:t>
            </a:r>
          </a:p>
          <a:p>
            <a:pPr lvl="1"/>
            <a:r>
              <a:rPr lang="en-US" dirty="0" smtClean="0"/>
              <a:t>___________________________, prolonged contractile activity</a:t>
            </a:r>
          </a:p>
          <a:p>
            <a:pPr lvl="1"/>
            <a:r>
              <a:rPr lang="en-US" dirty="0" smtClean="0"/>
              <a:t>Low energy requirements</a:t>
            </a:r>
          </a:p>
          <a:p>
            <a:pPr lvl="1"/>
            <a:r>
              <a:rPr lang="en-US" dirty="0" smtClean="0"/>
              <a:t>Response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Response to Stretch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 smtClean="0"/>
              <a:t>Smooth muscle exhibits a phenomenon called </a:t>
            </a:r>
            <a:br>
              <a:rPr lang="en-US" dirty="0" smtClean="0"/>
            </a:br>
            <a:r>
              <a:rPr lang="en-US" dirty="0" smtClean="0"/>
              <a:t>____________________________ response in which: </a:t>
            </a:r>
          </a:p>
          <a:p>
            <a:pPr lvl="1"/>
            <a:r>
              <a:rPr lang="en-US" dirty="0" smtClean="0"/>
              <a:t>Smooth muscle responds to stretch only briefly, and then _</a:t>
            </a:r>
          </a:p>
          <a:p>
            <a:pPr lvl="1"/>
            <a:r>
              <a:rPr lang="en-US" dirty="0" smtClean="0"/>
              <a:t>The new length, however, _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This enables organs such as the stomach and bladder to temporarily store contents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Hyperplasia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Certain </a:t>
            </a:r>
            <a:r>
              <a:rPr lang="en-US" dirty="0" smtClean="0"/>
              <a:t>_______________________ muscles </a:t>
            </a:r>
            <a:r>
              <a:rPr lang="en-US" dirty="0"/>
              <a:t>can divide and </a:t>
            </a:r>
            <a:r>
              <a:rPr lang="en-US" dirty="0" smtClean="0"/>
              <a:t>____________________________ by </a:t>
            </a:r>
            <a:r>
              <a:rPr lang="en-US" dirty="0"/>
              <a:t>undergoing hyperplasia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This is shown by estrogen’s effect on </a:t>
            </a:r>
            <a:r>
              <a:rPr lang="en-US" dirty="0" smtClean="0"/>
              <a:t>_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At puberty,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estrogen stimulates the synthesis of more smooth muscle, causing the uterus to grow to adult size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During </a:t>
            </a:r>
            <a:r>
              <a:rPr lang="en-US" dirty="0" smtClean="0"/>
              <a:t>_</a:t>
            </a:r>
            <a:endParaRPr lang="en-US" dirty="0"/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estrogen stimulates uterine growth to accommodate the increasing size of the growing fetus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Types of Smooth Muscle: Single Unit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cells of single-unit smooth muscle, commonly called _______________________  muscle:</a:t>
            </a:r>
          </a:p>
          <a:p>
            <a:pPr lvl="1"/>
            <a:r>
              <a:rPr lang="en-US" dirty="0" smtClean="0"/>
              <a:t>Contract rhythmically as a unit</a:t>
            </a:r>
          </a:p>
          <a:p>
            <a:pPr lvl="1"/>
            <a:r>
              <a:rPr lang="en-US" dirty="0" smtClean="0"/>
              <a:t>Are electrically coupled to one another via _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Often exhibit _</a:t>
            </a:r>
          </a:p>
          <a:p>
            <a:pPr lvl="1"/>
            <a:r>
              <a:rPr lang="en-US" dirty="0" smtClean="0"/>
              <a:t>Are arranged in opposing sheets and exhibit stress-relaxation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Smooth Muscle: Multiunit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Multiunit smooth muscles are found:</a:t>
            </a:r>
          </a:p>
          <a:p>
            <a:pPr lvl="1"/>
            <a:r>
              <a:rPr lang="en-US" dirty="0" smtClean="0"/>
              <a:t>In large airways to the lungs</a:t>
            </a:r>
          </a:p>
          <a:p>
            <a:pPr lvl="1"/>
            <a:r>
              <a:rPr lang="en-US" dirty="0" smtClean="0"/>
              <a:t>In _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arrector</a:t>
            </a:r>
            <a:r>
              <a:rPr lang="en-US" dirty="0" smtClean="0"/>
              <a:t> </a:t>
            </a:r>
            <a:r>
              <a:rPr lang="en-US" dirty="0" err="1" smtClean="0"/>
              <a:t>pili</a:t>
            </a:r>
            <a:r>
              <a:rPr lang="en-US" dirty="0" smtClean="0"/>
              <a:t> muscles</a:t>
            </a:r>
          </a:p>
          <a:p>
            <a:pPr lvl="1"/>
            <a:r>
              <a:rPr lang="en-US" dirty="0" smtClean="0"/>
              <a:t>Attached to _</a:t>
            </a:r>
          </a:p>
          <a:p>
            <a:pPr lvl="1"/>
            <a:r>
              <a:rPr lang="en-US" dirty="0" smtClean="0"/>
              <a:t>In the internal eye muscles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Cartilaginous Joints: Synchondroses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bar or ________________ of _____________________________ cartilage unites the bones</a:t>
            </a:r>
          </a:p>
          <a:p>
            <a:r>
              <a:rPr lang="en-US" dirty="0" smtClean="0"/>
              <a:t>Examples include: </a:t>
            </a:r>
          </a:p>
          <a:p>
            <a:pPr lvl="1"/>
            <a:r>
              <a:rPr lang="en-US" dirty="0" smtClean="0"/>
              <a:t>_______________________________ of children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Joint between the _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Smooth Muscle: Multiunit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Their characteristics include:</a:t>
            </a:r>
          </a:p>
          <a:p>
            <a:pPr lvl="1"/>
            <a:r>
              <a:rPr lang="en-US" dirty="0" smtClean="0"/>
              <a:t>_________________ gap junctions</a:t>
            </a:r>
          </a:p>
          <a:p>
            <a:pPr lvl="1"/>
            <a:r>
              <a:rPr lang="en-US" dirty="0" smtClean="0"/>
              <a:t>_________________________________ spontaneous </a:t>
            </a:r>
            <a:r>
              <a:rPr lang="en-US" dirty="0" err="1" smtClean="0"/>
              <a:t>depolarizations</a:t>
            </a:r>
            <a:endParaRPr lang="en-US" dirty="0" smtClean="0"/>
          </a:p>
          <a:p>
            <a:pPr lvl="1"/>
            <a:r>
              <a:rPr lang="en-US" dirty="0" smtClean="0"/>
              <a:t>Structurally independent muscle fibers </a:t>
            </a:r>
          </a:p>
          <a:p>
            <a:pPr lvl="1"/>
            <a:r>
              <a:rPr lang="en-US" dirty="0" smtClean="0"/>
              <a:t>A rich nerve supply, which, with a number of muscle fibers, forms motor units</a:t>
            </a:r>
          </a:p>
          <a:p>
            <a:pPr lvl="1"/>
            <a:r>
              <a:rPr lang="en-US" dirty="0" smtClean="0"/>
              <a:t>______________________________________ in response to neural stimuli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Interactions of Skeletal Muscles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Skeletal muscles work _________________________ or in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Muscles only _______________(never push)</a:t>
            </a:r>
          </a:p>
          <a:p>
            <a:endParaRPr lang="en-US" dirty="0" smtClean="0"/>
          </a:p>
          <a:p>
            <a:r>
              <a:rPr lang="en-US" dirty="0" smtClean="0"/>
              <a:t>As muscles shorten, the insertion generally moves toward the origin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457200"/>
          </a:xfrm>
        </p:spPr>
        <p:txBody>
          <a:bodyPr/>
          <a:lstStyle/>
          <a:p>
            <a:r>
              <a:rPr lang="en-US" sz="2400" smtClean="0"/>
              <a:t>Muscles: Functional Groups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270875" cy="4724400"/>
          </a:xfrm>
        </p:spPr>
        <p:txBody>
          <a:bodyPr/>
          <a:lstStyle/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provide the major force for producing a specific movement</a:t>
            </a:r>
          </a:p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oppose or reverse a particular movement</a:t>
            </a:r>
          </a:p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Add force to a movement</a:t>
            </a:r>
          </a:p>
          <a:p>
            <a:pPr lvl="1"/>
            <a:r>
              <a:rPr lang="en-US" sz="2400" dirty="0" smtClean="0"/>
              <a:t>Reduce undesirable or unnecessary movement</a:t>
            </a:r>
          </a:p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synergists that immobilize a bone or muscle’s origin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508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Naming Skeletal Muscles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bone or body region associated with the muscle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e.g., the deltoid muscle (deltoid = triangle)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762000"/>
          </a:xfrm>
        </p:spPr>
        <p:txBody>
          <a:bodyPr/>
          <a:lstStyle/>
          <a:p>
            <a:r>
              <a:rPr lang="en-US" smtClean="0"/>
              <a:t>Naming Skeletal</a:t>
            </a:r>
            <a:r>
              <a:rPr lang="en-US" sz="2800" smtClean="0"/>
              <a:t> </a:t>
            </a:r>
            <a:r>
              <a:rPr lang="en-US" smtClean="0"/>
              <a:t>Muscles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724400"/>
          </a:xfrm>
        </p:spPr>
        <p:txBody>
          <a:bodyPr/>
          <a:lstStyle/>
          <a:p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maximus</a:t>
            </a:r>
            <a:r>
              <a:rPr lang="en-US" dirty="0" smtClean="0"/>
              <a:t> (largest), </a:t>
            </a:r>
            <a:r>
              <a:rPr lang="en-US" dirty="0" err="1" smtClean="0"/>
              <a:t>minimus</a:t>
            </a:r>
            <a:r>
              <a:rPr lang="en-US" dirty="0" smtClean="0"/>
              <a:t> (smallest), </a:t>
            </a:r>
            <a:r>
              <a:rPr lang="en-US" dirty="0" err="1" smtClean="0"/>
              <a:t>longus</a:t>
            </a:r>
            <a:r>
              <a:rPr lang="en-US" dirty="0" smtClean="0"/>
              <a:t> (long)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rectus (fibers run straight), </a:t>
            </a:r>
            <a:r>
              <a:rPr lang="en-US" dirty="0" err="1" smtClean="0"/>
              <a:t>transversus</a:t>
            </a:r>
            <a:r>
              <a:rPr lang="en-US" dirty="0" smtClean="0"/>
              <a:t>, and oblique (fibers run at angles to an imaginary defined axis)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Naming Skeletal Muscles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 of _</a:t>
            </a:r>
          </a:p>
          <a:p>
            <a:pPr lvl="1"/>
            <a:r>
              <a:rPr lang="en-US" dirty="0" smtClean="0"/>
              <a:t> biceps (two origins) and triceps (three origins)</a:t>
            </a:r>
          </a:p>
          <a:p>
            <a:r>
              <a:rPr lang="en-US" dirty="0" smtClean="0"/>
              <a:t>Location of _</a:t>
            </a:r>
          </a:p>
          <a:p>
            <a:pPr lvl="1"/>
            <a:r>
              <a:rPr lang="en-US" dirty="0" smtClean="0"/>
              <a:t>named according to point of origin or insertion 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flexor or extensor, as in the names of muscles that flex or extend, respectively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Arrangement of Fascicles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1524000"/>
            <a:ext cx="5568950" cy="4540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fascicles run parallel to the long axis of the muscle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 </a:t>
            </a:r>
            <a:r>
              <a:rPr lang="en-US" sz="2400" dirty="0" err="1" smtClean="0"/>
              <a:t>sartorius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spindle-shaped muscles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 biceps </a:t>
            </a:r>
            <a:r>
              <a:rPr lang="en-US" sz="2400" dirty="0" err="1" smtClean="0"/>
              <a:t>brachii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short fascicles that attach obliquely to a central tendon running the length of the muscle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rectus </a:t>
            </a:r>
            <a:r>
              <a:rPr lang="en-US" sz="2400" dirty="0" err="1" smtClean="0"/>
              <a:t>femoris</a:t>
            </a:r>
            <a:r>
              <a:rPr lang="en-US" sz="2400" dirty="0" smtClean="0"/>
              <a:t> </a:t>
            </a: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371600"/>
            <a:ext cx="12192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38400"/>
            <a:ext cx="9223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572000"/>
            <a:ext cx="850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Arrangement of Fascicles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5257800" cy="4800600"/>
          </a:xfrm>
        </p:spPr>
        <p:txBody>
          <a:bodyPr/>
          <a:lstStyle/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fascicles converge from a broad origin to a single tendon insertion 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pectoralis</a:t>
            </a:r>
            <a:r>
              <a:rPr lang="en-US" dirty="0" smtClean="0"/>
              <a:t> major </a:t>
            </a:r>
          </a:p>
          <a:p>
            <a:r>
              <a:rPr lang="en-US" dirty="0" smtClean="0"/>
              <a:t>     </a:t>
            </a:r>
          </a:p>
          <a:p>
            <a:pPr lvl="1"/>
            <a:r>
              <a:rPr lang="en-US" dirty="0" smtClean="0"/>
              <a:t>fascicles are arranged in concentric rings </a:t>
            </a:r>
          </a:p>
          <a:p>
            <a:pPr lvl="1"/>
            <a:r>
              <a:rPr lang="en-US" dirty="0" err="1" smtClean="0"/>
              <a:t>orbicularis</a:t>
            </a:r>
            <a:r>
              <a:rPr lang="en-US" dirty="0" smtClean="0"/>
              <a:t> </a:t>
            </a:r>
            <a:r>
              <a:rPr lang="en-US" dirty="0" err="1" smtClean="0"/>
              <a:t>oris</a:t>
            </a:r>
            <a:r>
              <a:rPr lang="en-US" dirty="0" smtClean="0"/>
              <a:t> 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1990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191000"/>
            <a:ext cx="21224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5018088" cy="617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Major Skeletal Muscles: Anterior View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3976688" cy="4800600"/>
          </a:xfrm>
        </p:spPr>
        <p:txBody>
          <a:bodyPr/>
          <a:lstStyle/>
          <a:p>
            <a:r>
              <a:rPr lang="en-US" smtClean="0"/>
              <a:t>The 40 superficial muscles here are divided into 10 regional areas of the body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10.4b</a:t>
            </a:r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188" y="1009650"/>
            <a:ext cx="4468812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3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Cartilaginous Joints: Synchondroses</a:t>
            </a:r>
          </a:p>
        </p:txBody>
      </p:sp>
      <p:pic>
        <p:nvPicPr>
          <p:cNvPr id="309255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0" y="1371600"/>
            <a:ext cx="7218363" cy="458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8.2a, b</a:t>
            </a: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Major Skeletal Muscles: Posterior View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3975100" cy="4800600"/>
          </a:xfrm>
        </p:spPr>
        <p:txBody>
          <a:bodyPr/>
          <a:lstStyle/>
          <a:p>
            <a:r>
              <a:rPr lang="en-US" smtClean="0"/>
              <a:t>The 27 superficial muscles here are divided into seven regional areas of the body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10.5b</a:t>
            </a:r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3000"/>
            <a:ext cx="416877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Muscles: Name, Action, and Innervation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Name and description of the muscle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be alert to information given in the name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Origin and insertion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 </a:t>
            </a:r>
            <a:endParaRPr lang="en-US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Action </a:t>
            </a:r>
            <a:endParaRPr lang="en-US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best learned by </a:t>
            </a:r>
            <a:r>
              <a:rPr lang="en-US" dirty="0" smtClean="0"/>
              <a:t>_________________________________________ on </a:t>
            </a:r>
            <a:r>
              <a:rPr lang="en-US" dirty="0"/>
              <a:t>one’s own body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Nerve supply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name of major nerve that innervates the muscle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Scalp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Epicranius</a:t>
            </a:r>
            <a:r>
              <a:rPr lang="en-US" dirty="0" smtClean="0"/>
              <a:t> (___________________________) – bipartite muscle consisting of the: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Galea</a:t>
            </a:r>
            <a:r>
              <a:rPr lang="en-US" dirty="0" smtClean="0"/>
              <a:t> </a:t>
            </a:r>
            <a:r>
              <a:rPr lang="en-US" dirty="0" err="1" smtClean="0"/>
              <a:t>aponeurotica</a:t>
            </a:r>
            <a:r>
              <a:rPr lang="en-US" dirty="0" smtClean="0"/>
              <a:t> – cranial ___________________________________ connecting above muscles</a:t>
            </a:r>
          </a:p>
          <a:p>
            <a:r>
              <a:rPr lang="en-US" dirty="0" smtClean="0"/>
              <a:t>These two muscles have alternate actions of pulling the scalp forward and backward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Face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11 muscles are involved in lifting the eyebrows, flaring the nostrils, opening and closing the eyes and mouth, and smiling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All are innervated by __________________________________ (facial nerve)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Usually insert ______________________ (rather than bone), and adjacent muscles often fuse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038600" cy="762000"/>
          </a:xfrm>
        </p:spPr>
        <p:txBody>
          <a:bodyPr/>
          <a:lstStyle/>
          <a:p>
            <a:r>
              <a:rPr lang="en-US" sz="3200" smtClean="0"/>
              <a:t>Muscles of Mastication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077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There are ____________________________________ of muscles </a:t>
            </a:r>
            <a:br>
              <a:rPr lang="en-US" dirty="0" smtClean="0"/>
            </a:br>
            <a:r>
              <a:rPr lang="en-US" dirty="0" smtClean="0"/>
              <a:t>involved in </a:t>
            </a:r>
            <a:br>
              <a:rPr lang="en-US" dirty="0" smtClean="0"/>
            </a:br>
            <a:r>
              <a:rPr lang="en-US" dirty="0" smtClean="0"/>
              <a:t>mastication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Prime movers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Grinding movements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All are innervated by _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81000"/>
            <a:ext cx="4419600" cy="2936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Extrinsic Tongue Muscles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major muscles that _</a:t>
            </a:r>
          </a:p>
          <a:p>
            <a:endParaRPr lang="en-US" dirty="0" smtClean="0"/>
          </a:p>
          <a:p>
            <a:r>
              <a:rPr lang="en-US" dirty="0" smtClean="0"/>
              <a:t>All are innervated by cranial nerve _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73533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 of the Neck: Head Movements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sternocleidomastoid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_____________________________ to head flexion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suprahyoid</a:t>
            </a:r>
            <a:r>
              <a:rPr lang="en-US" dirty="0" smtClean="0"/>
              <a:t> and </a:t>
            </a:r>
            <a:r>
              <a:rPr lang="en-US" dirty="0" err="1" smtClean="0"/>
              <a:t>infrahyoid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sternocleidomastoid</a:t>
            </a:r>
            <a:r>
              <a:rPr lang="en-US" dirty="0" smtClean="0"/>
              <a:t> and scalene muscles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Head extension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deep splenius muscles and aided by the 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Trunk Movements: Deep Back Muscles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The prime mover of _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erector </a:t>
            </a:r>
            <a:r>
              <a:rPr lang="en-US" sz="2400" dirty="0" err="1" smtClean="0"/>
              <a:t>spinae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Erector </a:t>
            </a:r>
            <a:r>
              <a:rPr lang="en-US" sz="2800" dirty="0" err="1" smtClean="0"/>
              <a:t>spinae</a:t>
            </a:r>
            <a:r>
              <a:rPr lang="en-US" sz="2800" dirty="0" smtClean="0"/>
              <a:t> muscles consist of ______________________________ on each side of the vertebrae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Lateral bending of the back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unilateral contraction of these muscles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Other deep back extensors include the </a:t>
            </a:r>
            <a:r>
              <a:rPr lang="en-US" sz="2800" dirty="0" err="1" smtClean="0"/>
              <a:t>semispinalis</a:t>
            </a:r>
            <a:r>
              <a:rPr lang="en-US" sz="2800" dirty="0" smtClean="0"/>
              <a:t> muscles and the </a:t>
            </a:r>
            <a:r>
              <a:rPr lang="en-US" sz="2800" dirty="0" err="1" smtClean="0"/>
              <a:t>quadratus</a:t>
            </a:r>
            <a:r>
              <a:rPr lang="en-US" sz="2800" dirty="0" smtClean="0"/>
              <a:t> </a:t>
            </a:r>
            <a:r>
              <a:rPr lang="en-US" sz="2800" dirty="0" err="1" smtClean="0"/>
              <a:t>lumborum</a:t>
            </a: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10.9d</a:t>
            </a:r>
          </a:p>
        </p:txBody>
      </p:sp>
      <p:pic>
        <p:nvPicPr>
          <p:cNvPr id="1751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Cartilaginous Joints: Symphyses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_________________________________ covers the articulating surface of the bone and is fused to an intervening pad of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Examples include _________________________ and the _________________________________of the pelvis</a:t>
            </a: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Trunk Movements: Short Muscles</a:t>
            </a:r>
          </a:p>
        </p:txBody>
      </p:sp>
      <p:sp>
        <p:nvSpPr>
          <p:cNvPr id="1761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98450" y="1295400"/>
            <a:ext cx="8270875" cy="5029200"/>
          </a:xfrm>
        </p:spPr>
        <p:txBody>
          <a:bodyPr/>
          <a:lstStyle/>
          <a:p>
            <a:r>
              <a:rPr lang="en-US" dirty="0" smtClean="0"/>
              <a:t>Four short muscles extend from one vertebra to another</a:t>
            </a:r>
          </a:p>
          <a:p>
            <a:endParaRPr lang="en-US" dirty="0" smtClean="0"/>
          </a:p>
          <a:p>
            <a:r>
              <a:rPr lang="en-US" dirty="0" smtClean="0"/>
              <a:t>These muscles are synergists in ________________________________ of the spine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7685088" y="4249738"/>
            <a:ext cx="1306512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Muscles of Respiration: External Intercostals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449763" cy="4800600"/>
          </a:xfrm>
        </p:spPr>
        <p:txBody>
          <a:bodyPr/>
          <a:lstStyle/>
          <a:p>
            <a:r>
              <a:rPr lang="en-US" sz="2800" dirty="0" smtClean="0"/>
              <a:t>The primary function of deep thoracic muscles is to _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______________________</a:t>
            </a:r>
          </a:p>
          <a:p>
            <a:pPr lvl="1"/>
            <a:r>
              <a:rPr lang="en-US" sz="2400" dirty="0" smtClean="0"/>
              <a:t>more superficial layer that lifts the rib cage </a:t>
            </a:r>
          </a:p>
          <a:p>
            <a:pPr lvl="1"/>
            <a:r>
              <a:rPr lang="en-US" sz="2400" dirty="0" smtClean="0"/>
              <a:t>increases thoracic volume to allow inspiration</a:t>
            </a: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00200"/>
            <a:ext cx="3946525" cy="4411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219200"/>
            <a:ext cx="4305300" cy="499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609600"/>
          </a:xfrm>
        </p:spPr>
        <p:txBody>
          <a:bodyPr/>
          <a:lstStyle/>
          <a:p>
            <a:r>
              <a:rPr lang="en-US" sz="3200" smtClean="0"/>
              <a:t>Muscles of Respiration: Internal Intercostals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3581400" cy="4800600"/>
          </a:xfrm>
        </p:spPr>
        <p:txBody>
          <a:bodyPr/>
          <a:lstStyle/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deeper layer that aids in forced expiration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most important muscle in inspiration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Abdominal Wall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abdominal wall is composed of four paired muscles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external </a:t>
            </a:r>
            <a:r>
              <a:rPr lang="en-US" dirty="0" err="1" smtClean="0"/>
              <a:t>obliques</a:t>
            </a:r>
            <a:r>
              <a:rPr lang="en-US" dirty="0" smtClean="0"/>
              <a:t>,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rectus </a:t>
            </a:r>
            <a:r>
              <a:rPr lang="en-US" dirty="0" err="1" smtClean="0"/>
              <a:t>abdominis</a:t>
            </a:r>
            <a:r>
              <a:rPr lang="en-US" dirty="0" smtClean="0"/>
              <a:t>),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their fasciae, and their _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Fascicles of these muscles run at right and oblique angles to one another, giving the abdominal wall added strength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Abdominal Wall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forming the abdominal wall, these muscles:</a:t>
            </a:r>
          </a:p>
          <a:p>
            <a:pPr lvl="1"/>
            <a:r>
              <a:rPr lang="en-US" dirty="0" smtClean="0"/>
              <a:t>Are involved with ________________________ and rotation of the trunk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Help promote __________________________, defecation, ___________________________, vomiting, coughing, and 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Abdominal Wall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10.11a</a:t>
            </a: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345488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Abdominal Wall</a:t>
            </a: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10.11b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380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Extrinsic Shoulder Muscles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1295400"/>
            <a:ext cx="8270875" cy="5326063"/>
          </a:xfrm>
        </p:spPr>
        <p:txBody>
          <a:bodyPr/>
          <a:lstStyle/>
          <a:p>
            <a:r>
              <a:rPr lang="en-US" sz="2800" dirty="0" smtClean="0"/>
              <a:t>Muscles of the thorax</a:t>
            </a:r>
          </a:p>
          <a:p>
            <a:pPr lvl="1"/>
            <a:r>
              <a:rPr lang="en-US" sz="2400" dirty="0" smtClean="0"/>
              <a:t>Anterior: </a:t>
            </a:r>
          </a:p>
          <a:p>
            <a:pPr lvl="2"/>
            <a:r>
              <a:rPr lang="en-US" sz="2000" dirty="0" err="1" smtClean="0"/>
              <a:t>pectoralis</a:t>
            </a:r>
            <a:r>
              <a:rPr lang="en-US" sz="2000" dirty="0" smtClean="0"/>
              <a:t> major, </a:t>
            </a:r>
            <a:r>
              <a:rPr lang="en-US" sz="2000" dirty="0" err="1" smtClean="0"/>
              <a:t>pectoralis</a:t>
            </a:r>
            <a:r>
              <a:rPr lang="en-US" sz="2000" dirty="0" smtClean="0"/>
              <a:t> minor, </a:t>
            </a:r>
            <a:r>
              <a:rPr lang="en-US" sz="2000" dirty="0" err="1" smtClean="0"/>
              <a:t>serratus</a:t>
            </a:r>
            <a:r>
              <a:rPr lang="en-US" sz="2000" dirty="0" smtClean="0"/>
              <a:t> anterior, and </a:t>
            </a:r>
            <a:r>
              <a:rPr lang="en-US" sz="2000" dirty="0" err="1" smtClean="0"/>
              <a:t>subclavius</a:t>
            </a:r>
            <a:r>
              <a:rPr lang="en-US" sz="2000" dirty="0" smtClean="0"/>
              <a:t> </a:t>
            </a:r>
          </a:p>
          <a:p>
            <a:pPr lvl="1"/>
            <a:r>
              <a:rPr lang="en-US" sz="2400" dirty="0" smtClean="0"/>
              <a:t>Posterior: </a:t>
            </a:r>
          </a:p>
          <a:p>
            <a:pPr lvl="2"/>
            <a:r>
              <a:rPr lang="en-US" sz="2000" dirty="0" err="1" smtClean="0"/>
              <a:t>latissimus</a:t>
            </a:r>
            <a:r>
              <a:rPr lang="en-US" sz="2000" dirty="0" smtClean="0"/>
              <a:t> </a:t>
            </a:r>
            <a:r>
              <a:rPr lang="en-US" sz="2000" dirty="0" err="1" smtClean="0"/>
              <a:t>dorsi</a:t>
            </a:r>
            <a:r>
              <a:rPr lang="en-US" sz="2000" dirty="0" smtClean="0"/>
              <a:t>, </a:t>
            </a:r>
            <a:r>
              <a:rPr lang="en-US" sz="2000" dirty="0" err="1" smtClean="0"/>
              <a:t>trapezius</a:t>
            </a:r>
            <a:r>
              <a:rPr lang="en-US" sz="2000" dirty="0" smtClean="0"/>
              <a:t> muscles, </a:t>
            </a:r>
            <a:r>
              <a:rPr lang="en-US" sz="2000" dirty="0" err="1" smtClean="0"/>
              <a:t>levator</a:t>
            </a:r>
            <a:r>
              <a:rPr lang="en-US" sz="2000" dirty="0" smtClean="0"/>
              <a:t> scapulae, and rhomboids </a:t>
            </a:r>
          </a:p>
          <a:p>
            <a:pPr lvl="1"/>
            <a:r>
              <a:rPr lang="en-US" sz="2400" dirty="0" smtClean="0"/>
              <a:t>These muscles are involved with the _________________________________________ including elevation, depression, rotation, and lateral and medial movements</a:t>
            </a:r>
          </a:p>
          <a:p>
            <a:endParaRPr lang="en-US" sz="2800" dirty="0" smtClean="0"/>
          </a:p>
          <a:p>
            <a:r>
              <a:rPr lang="en-US" sz="2800" dirty="0" smtClean="0"/>
              <a:t>Prime movers of shoulder elevation are the 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Extrinsic Shoulder Muscles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10.13a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10.13b</a:t>
            </a:r>
          </a:p>
        </p:txBody>
      </p:sp>
      <p:pic>
        <p:nvPicPr>
          <p:cNvPr id="1853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Cartilaginous Joints: Symphyses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32485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1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8.2c</a:t>
            </a: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Crossing the Shoulder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153400" cy="5029200"/>
          </a:xfrm>
        </p:spPr>
        <p:txBody>
          <a:bodyPr/>
          <a:lstStyle/>
          <a:p>
            <a:r>
              <a:rPr lang="en-US" dirty="0" smtClean="0"/>
              <a:t>Nine muscles cross the shoulder joint and insert into the </a:t>
            </a:r>
            <a:r>
              <a:rPr lang="en-US" dirty="0" err="1" smtClean="0"/>
              <a:t>humerus</a:t>
            </a:r>
            <a:endParaRPr lang="en-US" dirty="0" smtClean="0"/>
          </a:p>
          <a:p>
            <a:r>
              <a:rPr lang="en-US" dirty="0" smtClean="0"/>
              <a:t>Prime movers include:</a:t>
            </a:r>
          </a:p>
          <a:p>
            <a:pPr lvl="1"/>
            <a:r>
              <a:rPr lang="en-US" dirty="0" err="1" smtClean="0"/>
              <a:t>Pectoralis</a:t>
            </a:r>
            <a:r>
              <a:rPr lang="en-US" dirty="0" smtClean="0"/>
              <a:t> major 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Latissimus</a:t>
            </a:r>
            <a:r>
              <a:rPr lang="en-US" dirty="0" smtClean="0"/>
              <a:t> </a:t>
            </a:r>
            <a:r>
              <a:rPr lang="en-US" dirty="0" err="1" smtClean="0"/>
              <a:t>dorsi</a:t>
            </a:r>
            <a:r>
              <a:rPr lang="en-US" dirty="0" smtClean="0"/>
              <a:t> and posterior fibers of the deltoid 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Middle fibers of the deltoid </a:t>
            </a:r>
          </a:p>
          <a:p>
            <a:pPr lvl="2"/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Muscles Crossing the Shoulder</a:t>
            </a:r>
          </a:p>
        </p:txBody>
      </p:sp>
      <p:pic>
        <p:nvPicPr>
          <p:cNvPr id="1873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663" y="914400"/>
            <a:ext cx="422433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43830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Crossing the Shoulder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Rotator cuff muscles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Function mainly to reinforce the capsule of the shoulder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Secondarily act as synergists and </a:t>
            </a:r>
            <a:r>
              <a:rPr lang="en-US" dirty="0" err="1" smtClean="0"/>
              <a:t>fixators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Crossing the Elbow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Forearm extension</a:t>
            </a:r>
          </a:p>
          <a:p>
            <a:pPr lvl="1"/>
            <a:r>
              <a:rPr lang="en-US" dirty="0" smtClean="0"/>
              <a:t>prime mover of forearm extension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weak synergist </a:t>
            </a:r>
          </a:p>
          <a:p>
            <a:pPr lvl="2"/>
            <a:r>
              <a:rPr lang="en-US" dirty="0" smtClean="0"/>
              <a:t>The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Crossing the Elbow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Forearm flexion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chief forearm flexors</a:t>
            </a:r>
          </a:p>
          <a:p>
            <a:pPr lvl="2"/>
            <a:r>
              <a:rPr lang="en-US" dirty="0" smtClean="0"/>
              <a:t> 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/>
            <a:r>
              <a:rPr lang="en-US" dirty="0" smtClean="0"/>
              <a:t>synergist </a:t>
            </a:r>
          </a:p>
          <a:p>
            <a:pPr lvl="2"/>
            <a:r>
              <a:rPr lang="en-US" dirty="0" smtClean="0"/>
              <a:t>The _</a:t>
            </a:r>
          </a:p>
          <a:p>
            <a:pPr lvl="2"/>
            <a:r>
              <a:rPr lang="en-US" dirty="0" smtClean="0"/>
              <a:t>helps stabilize the _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Forearm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Forearm muscle groups: </a:t>
            </a:r>
          </a:p>
          <a:p>
            <a:pPr lvl="1"/>
            <a:r>
              <a:rPr lang="en-US" dirty="0" smtClean="0"/>
              <a:t>those that cause _</a:t>
            </a:r>
          </a:p>
          <a:p>
            <a:pPr lvl="1"/>
            <a:r>
              <a:rPr lang="en-US" dirty="0" smtClean="0"/>
              <a:t>those that move the _</a:t>
            </a:r>
          </a:p>
          <a:p>
            <a:endParaRPr lang="en-US" dirty="0" smtClean="0"/>
          </a:p>
          <a:p>
            <a:r>
              <a:rPr lang="en-US" dirty="0" smtClean="0"/>
              <a:t>These muscles insert via the flexor and extensor </a:t>
            </a:r>
            <a:r>
              <a:rPr lang="en-US" dirty="0" err="1" smtClean="0"/>
              <a:t>retinacula</a:t>
            </a:r>
            <a:endParaRPr lang="en-US" dirty="0" smtClean="0"/>
          </a:p>
          <a:p>
            <a:r>
              <a:rPr lang="en-US" dirty="0" smtClean="0"/>
              <a:t>Most _</a:t>
            </a:r>
          </a:p>
          <a:p>
            <a:r>
              <a:rPr lang="en-US" dirty="0" smtClean="0"/>
              <a:t>Most 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Forearm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pronator</a:t>
            </a:r>
            <a:r>
              <a:rPr lang="en-US" dirty="0" smtClean="0"/>
              <a:t> </a:t>
            </a:r>
            <a:r>
              <a:rPr lang="en-US" dirty="0" err="1" smtClean="0"/>
              <a:t>teres</a:t>
            </a:r>
            <a:r>
              <a:rPr lang="en-US" dirty="0" smtClean="0"/>
              <a:t> and </a:t>
            </a:r>
            <a:r>
              <a:rPr lang="en-US" dirty="0" err="1" smtClean="0"/>
              <a:t>pronator</a:t>
            </a:r>
            <a:r>
              <a:rPr lang="en-US" dirty="0" smtClean="0"/>
              <a:t> </a:t>
            </a:r>
            <a:r>
              <a:rPr lang="en-US" dirty="0" err="1" smtClean="0"/>
              <a:t>quadratus</a:t>
            </a:r>
            <a:r>
              <a:rPr lang="en-US" dirty="0" smtClean="0"/>
              <a:t> are not flexors, but _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supinator</a:t>
            </a:r>
            <a:r>
              <a:rPr lang="en-US" dirty="0" smtClean="0"/>
              <a:t> muscle is a synergist with the biceps </a:t>
            </a:r>
            <a:r>
              <a:rPr lang="en-US" dirty="0" err="1" smtClean="0"/>
              <a:t>brachii</a:t>
            </a:r>
            <a:r>
              <a:rPr lang="en-US" dirty="0" smtClean="0"/>
              <a:t> in 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Forearm: Anterior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1257300"/>
            <a:ext cx="3968750" cy="5056188"/>
          </a:xfrm>
        </p:spPr>
        <p:txBody>
          <a:bodyPr/>
          <a:lstStyle/>
          <a:p>
            <a:r>
              <a:rPr lang="en-US" smtClean="0"/>
              <a:t>These muscles are primarily flexors of the wrist and fingers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143000"/>
            <a:ext cx="374650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10.15b, c</a:t>
            </a:r>
          </a:p>
        </p:txBody>
      </p:sp>
      <p:pic>
        <p:nvPicPr>
          <p:cNvPr id="1945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69342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 of the Forearm: Posterior</a:t>
            </a:r>
          </a:p>
        </p:txBody>
      </p:sp>
      <p:sp>
        <p:nvSpPr>
          <p:cNvPr id="195587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10.16a</a:t>
            </a:r>
          </a:p>
        </p:txBody>
      </p:sp>
      <p:pic>
        <p:nvPicPr>
          <p:cNvPr id="19558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102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113" y="1066800"/>
            <a:ext cx="3036887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90" name="Text Box 8"/>
          <p:cNvSpPr txBox="1">
            <a:spLocks noChangeArrowheads="1"/>
          </p:cNvSpPr>
          <p:nvPr/>
        </p:nvSpPr>
        <p:spPr bwMode="auto">
          <a:xfrm>
            <a:off x="4343400" y="2667000"/>
            <a:ext cx="1447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These muscles are primarily extensors of the wrist and digits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Those joints in which the articulating bones are separated by a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Examples – all limb joints, and most joints of the body</a:t>
            </a: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Intrinsic Muscles of the Hand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1295400"/>
            <a:ext cx="8270875" cy="5403850"/>
          </a:xfrm>
        </p:spPr>
        <p:txBody>
          <a:bodyPr/>
          <a:lstStyle/>
          <a:p>
            <a:r>
              <a:rPr lang="en-US" dirty="0" smtClean="0"/>
              <a:t>These small muscles: </a:t>
            </a:r>
          </a:p>
          <a:p>
            <a:pPr lvl="1"/>
            <a:r>
              <a:rPr lang="en-US" dirty="0" smtClean="0"/>
              <a:t>Lie ____________________________ of the hand</a:t>
            </a:r>
          </a:p>
          <a:p>
            <a:pPr lvl="2"/>
            <a:r>
              <a:rPr lang="en-US" dirty="0" smtClean="0"/>
              <a:t>none on the dorsal side </a:t>
            </a:r>
          </a:p>
          <a:p>
            <a:pPr lvl="1"/>
            <a:r>
              <a:rPr lang="en-US" dirty="0" smtClean="0"/>
              <a:t>Move the ______________________________ and fingers</a:t>
            </a:r>
          </a:p>
          <a:p>
            <a:pPr lvl="1"/>
            <a:r>
              <a:rPr lang="en-US" dirty="0" smtClean="0"/>
              <a:t>Control precise movements </a:t>
            </a:r>
          </a:p>
          <a:p>
            <a:pPr lvl="1"/>
            <a:r>
              <a:rPr lang="en-US" dirty="0" smtClean="0"/>
              <a:t>Are the main abductors and adductors of the fingers</a:t>
            </a:r>
          </a:p>
          <a:p>
            <a:pPr lvl="1"/>
            <a:r>
              <a:rPr lang="en-US" dirty="0" smtClean="0"/>
              <a:t>Produce _</a:t>
            </a:r>
          </a:p>
          <a:p>
            <a:pPr lvl="2"/>
            <a:r>
              <a:rPr lang="en-US" dirty="0" smtClean="0"/>
              <a:t>move the thumb toward the little finger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Intrinsic Muscles of the Hand</a:t>
            </a: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10.18a</a:t>
            </a:r>
          </a:p>
        </p:txBody>
      </p:sp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6213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Intrinsic Muscles of the Hand</a:t>
            </a:r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10.18b</a:t>
            </a:r>
          </a:p>
        </p:txBody>
      </p:sp>
      <p:pic>
        <p:nvPicPr>
          <p:cNvPr id="1986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9101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Finger and Thumb Movements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Flexion</a:t>
            </a:r>
          </a:p>
          <a:p>
            <a:pPr lvl="1"/>
            <a:r>
              <a:rPr lang="en-US" dirty="0" smtClean="0"/>
              <a:t>Thumb –  </a:t>
            </a:r>
          </a:p>
          <a:p>
            <a:pPr lvl="1"/>
            <a:r>
              <a:rPr lang="en-US" dirty="0" smtClean="0"/>
              <a:t>Fingers –  </a:t>
            </a:r>
          </a:p>
          <a:p>
            <a:r>
              <a:rPr lang="en-US" dirty="0" smtClean="0"/>
              <a:t>Extension</a:t>
            </a:r>
          </a:p>
          <a:p>
            <a:pPr lvl="1"/>
            <a:r>
              <a:rPr lang="en-US" dirty="0" smtClean="0"/>
              <a:t>Thumb –  </a:t>
            </a:r>
          </a:p>
          <a:p>
            <a:pPr lvl="1"/>
            <a:r>
              <a:rPr lang="en-US" dirty="0" smtClean="0"/>
              <a:t>Fingers –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Intrinsic Muscles of the Hand: Groups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sz="2800" dirty="0" smtClean="0"/>
              <a:t>There are _____________________ groups of intrinsic hand muscles</a:t>
            </a:r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thenar</a:t>
            </a:r>
            <a:r>
              <a:rPr lang="en-US" sz="2800" dirty="0" smtClean="0"/>
              <a:t> eminence and </a:t>
            </a:r>
            <a:r>
              <a:rPr lang="en-US" sz="2800" dirty="0" err="1" smtClean="0"/>
              <a:t>hypothenar</a:t>
            </a:r>
            <a:r>
              <a:rPr lang="en-US" sz="2800" dirty="0" smtClean="0"/>
              <a:t> eminence</a:t>
            </a:r>
          </a:p>
          <a:p>
            <a:pPr lvl="1"/>
            <a:r>
              <a:rPr lang="en-US" sz="2400" dirty="0" smtClean="0"/>
              <a:t>each have a _</a:t>
            </a:r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midpalm</a:t>
            </a:r>
            <a:r>
              <a:rPr lang="en-US" sz="2800" dirty="0" smtClean="0"/>
              <a:t> muscles, the </a:t>
            </a:r>
            <a:r>
              <a:rPr lang="en-US" sz="2800" dirty="0" err="1" smtClean="0"/>
              <a:t>lumbricals</a:t>
            </a:r>
            <a:r>
              <a:rPr lang="en-US" sz="2800" dirty="0" smtClean="0"/>
              <a:t> and </a:t>
            </a:r>
            <a:r>
              <a:rPr lang="en-US" sz="2800" dirty="0" err="1" smtClean="0"/>
              <a:t>interossei</a:t>
            </a:r>
            <a:r>
              <a:rPr lang="en-US" sz="2800" dirty="0" smtClean="0"/>
              <a:t>, 	</a:t>
            </a:r>
          </a:p>
          <a:p>
            <a:pPr lvl="1"/>
            <a:r>
              <a:rPr lang="en-US" sz="2400" dirty="0" smtClean="0"/>
              <a:t> </a:t>
            </a:r>
          </a:p>
          <a:p>
            <a:r>
              <a:rPr lang="en-US" sz="2800" dirty="0" smtClean="0"/>
              <a:t>The _</a:t>
            </a:r>
          </a:p>
          <a:p>
            <a:pPr lvl="1"/>
            <a:r>
              <a:rPr lang="en-US" sz="2400" dirty="0" smtClean="0"/>
              <a:t>abduct and adduct the fingers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Intrinsic Muscles of the Hand: Groups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10.18c, d</a:t>
            </a: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323263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 Crossing Hip and Knee Joints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Most ___________________________________ muscles of the hip and thigh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Posterior compartment muscles of the hip and thigh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extend _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flex _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 medial compartment muscles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These three groups are enclosed by the fascia </a:t>
            </a:r>
            <a:r>
              <a:rPr lang="en-US" sz="2800" dirty="0" err="1" smtClean="0"/>
              <a:t>lata</a:t>
            </a: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533400"/>
          </a:xfrm>
        </p:spPr>
        <p:txBody>
          <a:bodyPr/>
          <a:lstStyle/>
          <a:p>
            <a:r>
              <a:rPr lang="en-US" sz="2800" smtClean="0"/>
              <a:t>Movements of the thigh at the Hip: Flexion and Extension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8450" y="1371600"/>
            <a:ext cx="8270875" cy="4916488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ball-and-socket hip joint permits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</a:t>
            </a:r>
            <a:endParaRPr lang="en-US" sz="24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Extension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</a:t>
            </a:r>
            <a:endParaRPr lang="en-US" sz="24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Adduction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</a:t>
            </a:r>
            <a:endParaRPr lang="en-US" sz="24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Rotation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most important thigh flexors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</a:t>
            </a:r>
            <a:endParaRPr lang="en-US" sz="24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</a:t>
            </a:r>
            <a:endParaRPr lang="en-US" sz="24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</a:t>
            </a:r>
            <a:endParaRPr lang="en-US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The </a:t>
            </a:r>
            <a:r>
              <a:rPr lang="en-US" sz="2800" dirty="0"/>
              <a:t>medially located adductor muscles and </a:t>
            </a:r>
            <a:r>
              <a:rPr lang="en-US" sz="2800" dirty="0" err="1"/>
              <a:t>sartorius</a:t>
            </a:r>
            <a:r>
              <a:rPr lang="en-US" sz="2800" dirty="0"/>
              <a:t> assist in thigh flexion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457200"/>
          </a:xfrm>
        </p:spPr>
        <p:txBody>
          <a:bodyPr/>
          <a:lstStyle/>
          <a:p>
            <a:r>
              <a:rPr lang="en-US" sz="2400" smtClean="0"/>
              <a:t>Movements of the Thigh at the Hip: Flexion and Extension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8450" y="1231900"/>
            <a:ext cx="6102350" cy="5056188"/>
          </a:xfrm>
        </p:spPr>
        <p:txBody>
          <a:bodyPr/>
          <a:lstStyle/>
          <a:p>
            <a:r>
              <a:rPr lang="en-US" dirty="0" smtClean="0"/>
              <a:t>Thigh extension is primarily effected by the _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Forceful extension is aided by the gluteus </a:t>
            </a:r>
            <a:r>
              <a:rPr lang="en-US" dirty="0" err="1" smtClean="0"/>
              <a:t>maximus</a:t>
            </a:r>
            <a:endParaRPr lang="en-US" dirty="0" smtClean="0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 cstate="print"/>
          <a:srcRect l="28200" t="4794" r="14827" b="6062"/>
          <a:stretch>
            <a:fillRect/>
          </a:stretch>
        </p:blipFill>
        <p:spPr bwMode="auto">
          <a:xfrm>
            <a:off x="6356350" y="914400"/>
            <a:ext cx="2787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582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General Structure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Synovial joints all have the following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Joint (________________________) cavity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Synovial fluid</a:t>
            </a:r>
          </a:p>
          <a:p>
            <a:pPr lvl="1"/>
            <a:r>
              <a:rPr lang="en-US" dirty="0" smtClean="0"/>
              <a:t>Reinforcing ligaments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Movements of the Thigh at the Hip: 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Abduction and rotation assisted by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 antagonized by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lateral rotators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Thigh adduction is the role of five adductor muscles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adductor _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adductor _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adductor _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_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gracilis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Movements of the Knee Joint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724400" cy="4800600"/>
          </a:xfrm>
        </p:spPr>
        <p:txBody>
          <a:bodyPr/>
          <a:lstStyle/>
          <a:p>
            <a:r>
              <a:rPr lang="en-US" dirty="0" smtClean="0"/>
              <a:t>The sole extensor of the knee </a:t>
            </a:r>
          </a:p>
          <a:p>
            <a:pPr lvl="1"/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flex the _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and act as antagonists to the quadriceps </a:t>
            </a:r>
            <a:r>
              <a:rPr lang="en-US" dirty="0" err="1" smtClean="0"/>
              <a:t>femoris</a:t>
            </a:r>
            <a:endParaRPr lang="en-US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10.19a</a:t>
            </a:r>
          </a:p>
        </p:txBody>
      </p:sp>
      <p:pic>
        <p:nvPicPr>
          <p:cNvPr id="2078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4213" y="1176338"/>
            <a:ext cx="3379787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5638800" cy="762000"/>
          </a:xfrm>
        </p:spPr>
        <p:txBody>
          <a:bodyPr/>
          <a:lstStyle/>
          <a:p>
            <a:r>
              <a:rPr lang="en-US" smtClean="0"/>
              <a:t>Fascia of the Leg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5340350" cy="5259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 deep fascia of the leg is continuous with the fascia </a:t>
            </a:r>
            <a:r>
              <a:rPr lang="en-US" dirty="0" err="1" smtClean="0"/>
              <a:t>lata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This fascia segregates the leg into _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Distally, the fascia thickens and forms the flexor, extensor, and fibular </a:t>
            </a:r>
            <a:r>
              <a:rPr lang="en-US" dirty="0" err="1" smtClean="0"/>
              <a:t>retinaculae</a:t>
            </a:r>
            <a:endParaRPr lang="en-US" dirty="0" smtClean="0"/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10.22a</a:t>
            </a:r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1213" y="762000"/>
            <a:ext cx="3252787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Muscles of the Leg: Movements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leg muscles produce the following movements at the:</a:t>
            </a:r>
          </a:p>
          <a:p>
            <a:pPr lvl="1"/>
            <a:r>
              <a:rPr lang="en-US" dirty="0" smtClean="0"/>
              <a:t>Ankle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Intertarsal</a:t>
            </a:r>
            <a:r>
              <a:rPr lang="en-US" dirty="0" smtClean="0"/>
              <a:t> joints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Toes</a:t>
            </a:r>
          </a:p>
          <a:p>
            <a:pPr lvl="2"/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 of the Anterior Compartment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5791200" cy="4800600"/>
          </a:xfrm>
        </p:spPr>
        <p:txBody>
          <a:bodyPr/>
          <a:lstStyle/>
          <a:p>
            <a:r>
              <a:rPr lang="en-US" dirty="0" smtClean="0"/>
              <a:t>primary toe extensors and ankle </a:t>
            </a:r>
            <a:r>
              <a:rPr lang="en-US" dirty="0" err="1" smtClean="0"/>
              <a:t>dorsiflexors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extensor </a:t>
            </a:r>
            <a:r>
              <a:rPr lang="en-US" dirty="0" err="1" smtClean="0"/>
              <a:t>digitorum</a:t>
            </a:r>
            <a:r>
              <a:rPr lang="en-US" dirty="0" smtClean="0"/>
              <a:t> </a:t>
            </a:r>
            <a:r>
              <a:rPr lang="en-US" dirty="0" err="1" smtClean="0"/>
              <a:t>longus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fibularis</a:t>
            </a:r>
            <a:r>
              <a:rPr lang="en-US" dirty="0" smtClean="0"/>
              <a:t> </a:t>
            </a:r>
            <a:r>
              <a:rPr lang="en-US" dirty="0" err="1" smtClean="0"/>
              <a:t>tertius</a:t>
            </a:r>
            <a:endParaRPr lang="en-US" dirty="0" smtClean="0"/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10.21a</a:t>
            </a: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066800"/>
            <a:ext cx="2209800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 of the Lateral Compartment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449763" cy="4800600"/>
          </a:xfrm>
        </p:spPr>
        <p:txBody>
          <a:bodyPr/>
          <a:lstStyle/>
          <a:p>
            <a:r>
              <a:rPr lang="en-US" dirty="0" smtClean="0"/>
              <a:t>Plantar-flex and </a:t>
            </a:r>
            <a:r>
              <a:rPr lang="en-US" dirty="0" err="1" smtClean="0"/>
              <a:t>evert</a:t>
            </a:r>
            <a:r>
              <a:rPr lang="en-US" dirty="0" smtClean="0"/>
              <a:t> the foot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fibularis</a:t>
            </a:r>
            <a:r>
              <a:rPr lang="en-US" dirty="0" smtClean="0"/>
              <a:t> _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10.22a</a:t>
            </a:r>
          </a:p>
        </p:txBody>
      </p:sp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2488" y="1104900"/>
            <a:ext cx="3211512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Muscles of the Posterior Compartment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5181600" cy="4800600"/>
          </a:xfrm>
        </p:spPr>
        <p:txBody>
          <a:bodyPr/>
          <a:lstStyle/>
          <a:p>
            <a:r>
              <a:rPr lang="en-US" dirty="0" smtClean="0"/>
              <a:t>flex the foot and the toes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Tibialis</a:t>
            </a:r>
            <a:r>
              <a:rPr lang="en-US" dirty="0" smtClean="0"/>
              <a:t> posterior  </a:t>
            </a:r>
          </a:p>
          <a:p>
            <a:pPr lvl="1"/>
            <a:r>
              <a:rPr lang="en-US" dirty="0" smtClean="0"/>
              <a:t>Flexor </a:t>
            </a:r>
            <a:r>
              <a:rPr lang="en-US" dirty="0" err="1" smtClean="0"/>
              <a:t>digitorum</a:t>
            </a:r>
            <a:r>
              <a:rPr lang="en-US" dirty="0" smtClean="0"/>
              <a:t> </a:t>
            </a:r>
            <a:r>
              <a:rPr lang="en-US" dirty="0" err="1" smtClean="0"/>
              <a:t>longus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10.23a</a:t>
            </a:r>
          </a:p>
        </p:txBody>
      </p:sp>
      <p:pic>
        <p:nvPicPr>
          <p:cNvPr id="21299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7788" y="1154113"/>
            <a:ext cx="2716212" cy="57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Muscles of the Posterior Compartment</a:t>
            </a: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10.23b, c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6650"/>
            <a:ext cx="25273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090613"/>
            <a:ext cx="2451100" cy="57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089025"/>
            <a:ext cx="253047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 Actions of the Thigh: Summary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Thigh muscles: </a:t>
            </a:r>
          </a:p>
          <a:p>
            <a:pPr lvl="1"/>
            <a:r>
              <a:rPr lang="en-US" dirty="0" smtClean="0"/>
              <a:t>Flex and extend the thigh (____________________________________)</a:t>
            </a:r>
          </a:p>
          <a:p>
            <a:pPr lvl="1"/>
            <a:r>
              <a:rPr lang="en-US" dirty="0" smtClean="0"/>
              <a:t>Extend the leg (______________________________________)</a:t>
            </a:r>
          </a:p>
          <a:p>
            <a:pPr lvl="1"/>
            <a:r>
              <a:rPr lang="en-US" dirty="0" smtClean="0"/>
              <a:t>Adduct the thigh (____________________________________)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General Structure</a:t>
            </a:r>
          </a:p>
        </p:txBody>
      </p:sp>
      <p:pic>
        <p:nvPicPr>
          <p:cNvPr id="3143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210425" cy="487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8.3a, b</a:t>
            </a: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Muscle Actions of the Leg: Summary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 muscles:</a:t>
            </a:r>
          </a:p>
          <a:p>
            <a:pPr lvl="1"/>
            <a:r>
              <a:rPr lang="en-US" dirty="0" smtClean="0"/>
              <a:t>Plantar flex and </a:t>
            </a:r>
            <a:r>
              <a:rPr lang="en-US" dirty="0" err="1" smtClean="0"/>
              <a:t>evert</a:t>
            </a:r>
            <a:r>
              <a:rPr lang="en-US" dirty="0" smtClean="0"/>
              <a:t> the foot 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Plantar flex the foot and flex the toes </a:t>
            </a:r>
          </a:p>
          <a:p>
            <a:pPr lvl="2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Dorsiflex</a:t>
            </a:r>
            <a:r>
              <a:rPr lang="en-US" dirty="0" smtClean="0"/>
              <a:t> the foot and extend the toes </a:t>
            </a:r>
          </a:p>
          <a:p>
            <a:pPr lvl="2"/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Intrinsic Muscles of the Foot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These muscles help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addition, along with some leg tendons, they support the _</a:t>
            </a:r>
          </a:p>
          <a:p>
            <a:r>
              <a:rPr lang="en-US" dirty="0" smtClean="0"/>
              <a:t>There is a single dorsal foot muscle, the ___________________________________, which extends the toes</a:t>
            </a:r>
          </a:p>
          <a:p>
            <a:r>
              <a:rPr lang="en-US" dirty="0" smtClean="0"/>
              <a:t>The plantar muscles occur in four layers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2238" y="1144588"/>
            <a:ext cx="3941762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Plantar Muscles: First Layer (Superficial)</a:t>
            </a:r>
          </a:p>
        </p:txBody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098925" cy="4800600"/>
          </a:xfrm>
        </p:spPr>
        <p:txBody>
          <a:bodyPr/>
          <a:lstStyle/>
          <a:p>
            <a:r>
              <a:rPr lang="en-US" dirty="0" smtClean="0"/>
              <a:t>Superficial muscles of the _________________of the foot</a:t>
            </a:r>
          </a:p>
          <a:p>
            <a:endParaRPr lang="en-US" dirty="0" smtClean="0"/>
          </a:p>
          <a:p>
            <a:r>
              <a:rPr lang="en-US" dirty="0" smtClean="0"/>
              <a:t>These muscles are similar to the corresponding muscles of the hand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213" y="228600"/>
            <a:ext cx="452278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Figure 10.25b</a:t>
            </a:r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47609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Plantar Muscles: Fourth Layer</a:t>
            </a:r>
          </a:p>
        </p:txBody>
      </p:sp>
      <p:pic>
        <p:nvPicPr>
          <p:cNvPr id="2222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627688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Synovial Joints: Friction-Reducing Structures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___________________________– flattened, fibrous sacs lined with synovial membranes and containing _</a:t>
            </a:r>
          </a:p>
          <a:p>
            <a:r>
              <a:rPr lang="en-US" dirty="0" smtClean="0"/>
              <a:t>Common where ligaments, muscles, skin, tendons, or bones rub together</a:t>
            </a:r>
          </a:p>
          <a:p>
            <a:r>
              <a:rPr lang="en-US" dirty="0" smtClean="0"/>
              <a:t>___________________________________ – elongated bursa that wraps completely around a tendon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Joints (Articulations)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 parts of the skeleton</a:t>
            </a:r>
          </a:p>
          <a:p>
            <a:r>
              <a:rPr lang="en-US" dirty="0" smtClean="0"/>
              <a:t>__________________________________ – site where two or more bones meet</a:t>
            </a:r>
          </a:p>
          <a:p>
            <a:r>
              <a:rPr lang="en-US" dirty="0" smtClean="0"/>
              <a:t>Functions of joints</a:t>
            </a:r>
          </a:p>
          <a:p>
            <a:pPr lvl="1"/>
            <a:r>
              <a:rPr lang="en-US" dirty="0" smtClean="0"/>
              <a:t>Give the skeleton _</a:t>
            </a:r>
          </a:p>
          <a:p>
            <a:pPr lvl="1"/>
            <a:r>
              <a:rPr lang="en-US" dirty="0" smtClean="0"/>
              <a:t>Hold the skeleton together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Synovial Joints: Friction-Reducing Structures</a:t>
            </a:r>
          </a:p>
        </p:txBody>
      </p:sp>
      <p:pic>
        <p:nvPicPr>
          <p:cNvPr id="3164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943850" cy="4848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8.4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Stability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Stability is determined by:</a:t>
            </a:r>
          </a:p>
          <a:p>
            <a:pPr lvl="1"/>
            <a:r>
              <a:rPr lang="en-US" dirty="0" smtClean="0"/>
              <a:t>_____________________________________–  shape determines what movements are possible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______________________________________– unite bones and prevent excessive or undesirable motion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Stability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__________________________________ is accomplished by:</a:t>
            </a:r>
          </a:p>
          <a:p>
            <a:pPr lvl="1"/>
            <a:r>
              <a:rPr lang="en-US" dirty="0" smtClean="0"/>
              <a:t>Muscle tendons across joints acting as _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Tendons that are __________________________  at all times by _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Movement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two muscle attachments across a joint are:</a:t>
            </a:r>
          </a:p>
          <a:p>
            <a:pPr lvl="1"/>
            <a:r>
              <a:rPr lang="en-US" dirty="0" smtClean="0"/>
              <a:t>____________________________________– attachment to the _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____________________________________– attachment to the _</a:t>
            </a:r>
          </a:p>
          <a:p>
            <a:r>
              <a:rPr lang="en-US" dirty="0" smtClean="0"/>
              <a:t>Described as movement along transverse, frontal, or </a:t>
            </a:r>
            <a:r>
              <a:rPr lang="en-US" dirty="0" err="1" smtClean="0"/>
              <a:t>sagittal</a:t>
            </a:r>
            <a:r>
              <a:rPr lang="en-US" dirty="0" smtClean="0"/>
              <a:t> planes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Range of Motion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 </a:t>
            </a:r>
          </a:p>
          <a:p>
            <a:pPr lvl="1"/>
            <a:r>
              <a:rPr lang="en-US" dirty="0" smtClean="0"/>
              <a:t>slipping movements only</a:t>
            </a:r>
          </a:p>
          <a:p>
            <a:r>
              <a:rPr lang="en-US" dirty="0" smtClean="0"/>
              <a:t>______________________</a:t>
            </a:r>
          </a:p>
          <a:p>
            <a:pPr lvl="1"/>
            <a:r>
              <a:rPr lang="en-US" dirty="0" smtClean="0"/>
              <a:t>movement in one plane</a:t>
            </a:r>
          </a:p>
          <a:p>
            <a:r>
              <a:rPr lang="en-US" dirty="0" smtClean="0"/>
              <a:t>______________________</a:t>
            </a:r>
          </a:p>
          <a:p>
            <a:pPr lvl="1"/>
            <a:r>
              <a:rPr lang="en-US" dirty="0" smtClean="0"/>
              <a:t>movement in two planes</a:t>
            </a:r>
          </a:p>
          <a:p>
            <a:r>
              <a:rPr lang="en-US" dirty="0" smtClean="0"/>
              <a:t>______________________</a:t>
            </a:r>
          </a:p>
          <a:p>
            <a:pPr lvl="1"/>
            <a:r>
              <a:rPr lang="en-US" dirty="0" smtClean="0"/>
              <a:t>movement in or around all three planes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Gliding Movements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_____________________________ glides or slips over another similar surface</a:t>
            </a:r>
          </a:p>
          <a:p>
            <a:r>
              <a:rPr lang="en-US" dirty="0" smtClean="0"/>
              <a:t>Examples </a:t>
            </a:r>
          </a:p>
          <a:p>
            <a:pPr lvl="1"/>
            <a:r>
              <a:rPr lang="en-US" dirty="0" smtClean="0"/>
              <a:t>_______________________________  and </a:t>
            </a:r>
            <a:r>
              <a:rPr lang="en-US" dirty="0" err="1" smtClean="0"/>
              <a:t>intertarsal</a:t>
            </a:r>
            <a:r>
              <a:rPr lang="en-US" dirty="0" smtClean="0"/>
              <a:t> joints</a:t>
            </a:r>
          </a:p>
          <a:p>
            <a:pPr lvl="1"/>
            <a:r>
              <a:rPr lang="en-US" dirty="0" smtClean="0"/>
              <a:t>between the flat </a:t>
            </a:r>
            <a:r>
              <a:rPr lang="en-US" dirty="0" err="1" smtClean="0"/>
              <a:t>articular</a:t>
            </a:r>
            <a:r>
              <a:rPr lang="en-US" dirty="0" smtClean="0"/>
              <a:t> processes of _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Angular Movement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bending movement that decreases the angle of the joint</a:t>
            </a:r>
          </a:p>
          <a:p>
            <a:r>
              <a:rPr lang="en-US" dirty="0" smtClean="0"/>
              <a:t>Extension </a:t>
            </a:r>
          </a:p>
          <a:p>
            <a:pPr lvl="1"/>
            <a:r>
              <a:rPr lang="en-US" dirty="0" smtClean="0"/>
              <a:t>reverse of flexion; joint angle is _</a:t>
            </a:r>
          </a:p>
          <a:p>
            <a:r>
              <a:rPr lang="en-US" dirty="0" smtClean="0"/>
              <a:t>____________________________ and plantar flexion </a:t>
            </a:r>
          </a:p>
          <a:p>
            <a:pPr lvl="1"/>
            <a:r>
              <a:rPr lang="en-US" dirty="0" smtClean="0"/>
              <a:t>up and down movement of the foot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Angular Movement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movement away from the midline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movement toward the midline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movement describes a ______________________ in space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7737475" cy="5214938"/>
          </a:xfrm>
        </p:spPr>
        <p:txBody>
          <a:bodyPr/>
          <a:lstStyle/>
          <a:p>
            <a:r>
              <a:rPr lang="en-US" dirty="0" smtClean="0"/>
              <a:t>The turning of a bone _</a:t>
            </a:r>
          </a:p>
          <a:p>
            <a:r>
              <a:rPr lang="en-US" dirty="0" smtClean="0"/>
              <a:t>Examples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Between _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___________________________and shoulder joints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Movements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____________________________and </a:t>
            </a:r>
            <a:r>
              <a:rPr lang="en-US" dirty="0" err="1" smtClean="0"/>
              <a:t>pronation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Inversion and _</a:t>
            </a:r>
          </a:p>
          <a:p>
            <a:endParaRPr lang="en-US" dirty="0" smtClean="0"/>
          </a:p>
          <a:p>
            <a:r>
              <a:rPr lang="en-US" dirty="0" smtClean="0"/>
              <a:t>___________________________and retraction</a:t>
            </a:r>
          </a:p>
          <a:p>
            <a:endParaRPr lang="en-US" dirty="0" smtClean="0"/>
          </a:p>
          <a:p>
            <a:r>
              <a:rPr lang="en-US" dirty="0" smtClean="0"/>
              <a:t>Elevation and _</a:t>
            </a:r>
          </a:p>
          <a:p>
            <a:endParaRPr lang="en-US" dirty="0" smtClean="0"/>
          </a:p>
          <a:p>
            <a:r>
              <a:rPr lang="en-US" dirty="0" smtClean="0"/>
              <a:t>_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Joints: Structural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_________________________________ classification focuses on the _____________________________________ and whether or not ___________________________ is present</a:t>
            </a:r>
          </a:p>
          <a:p>
            <a:r>
              <a:rPr lang="en-US" dirty="0" smtClean="0"/>
              <a:t>The three structural classifications are:</a:t>
            </a:r>
          </a:p>
          <a:p>
            <a:pPr lvl="1"/>
            <a:r>
              <a:rPr lang="en-US" dirty="0" smtClean="0"/>
              <a:t>Fibrous</a:t>
            </a:r>
          </a:p>
          <a:p>
            <a:pPr lvl="1"/>
            <a:r>
              <a:rPr lang="en-US" dirty="0" smtClean="0"/>
              <a:t>Cartilaginous </a:t>
            </a:r>
          </a:p>
          <a:p>
            <a:pPr lvl="1"/>
            <a:r>
              <a:rPr lang="en-US" dirty="0" smtClean="0"/>
              <a:t>Synovial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Joint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4548188" cy="5214938"/>
          </a:xfrm>
        </p:spPr>
        <p:txBody>
          <a:bodyPr/>
          <a:lstStyle/>
          <a:p>
            <a:r>
              <a:rPr lang="en-US" dirty="0" smtClean="0"/>
              <a:t>Plane joints</a:t>
            </a:r>
          </a:p>
          <a:p>
            <a:pPr lvl="1"/>
            <a:r>
              <a:rPr lang="en-US" dirty="0" err="1" smtClean="0"/>
              <a:t>Articular</a:t>
            </a:r>
            <a:r>
              <a:rPr lang="en-US" dirty="0" smtClean="0"/>
              <a:t> surfaces are _</a:t>
            </a:r>
          </a:p>
          <a:p>
            <a:pPr lvl="1"/>
            <a:r>
              <a:rPr lang="en-US" dirty="0" smtClean="0"/>
              <a:t>Allow only slipping or gliding movements</a:t>
            </a:r>
          </a:p>
          <a:p>
            <a:pPr lvl="1"/>
            <a:r>
              <a:rPr lang="en-US" dirty="0" smtClean="0"/>
              <a:t> </a:t>
            </a:r>
          </a:p>
        </p:txBody>
      </p:sp>
      <p:pic>
        <p:nvPicPr>
          <p:cNvPr id="3420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76400"/>
            <a:ext cx="4017963" cy="391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Synovial Joints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4891088" cy="5214938"/>
          </a:xfrm>
        </p:spPr>
        <p:txBody>
          <a:bodyPr/>
          <a:lstStyle/>
          <a:p>
            <a:r>
              <a:rPr lang="en-US" dirty="0" smtClean="0"/>
              <a:t>Hinge joints</a:t>
            </a:r>
          </a:p>
          <a:p>
            <a:pPr lvl="1"/>
            <a:r>
              <a:rPr lang="en-US" dirty="0" smtClean="0"/>
              <a:t>Cylindrical projections of one bone fits into a _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Motion is along a _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Uniaxial</a:t>
            </a:r>
            <a:r>
              <a:rPr lang="en-US" dirty="0" smtClean="0"/>
              <a:t> joints permit _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Examples: ______________________ and interphalangeal joints</a:t>
            </a:r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133600"/>
            <a:ext cx="3392488" cy="340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68275"/>
            <a:ext cx="4695825" cy="7239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Pivot Joints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7769225" cy="5214938"/>
          </a:xfrm>
        </p:spPr>
        <p:txBody>
          <a:bodyPr/>
          <a:lstStyle/>
          <a:p>
            <a:r>
              <a:rPr lang="en-US" dirty="0" smtClean="0"/>
              <a:t>Rounded end of one </a:t>
            </a:r>
            <a:br>
              <a:rPr lang="en-US" dirty="0" smtClean="0"/>
            </a:br>
            <a:r>
              <a:rPr lang="en-US" dirty="0" smtClean="0"/>
              <a:t>bone protrudes into </a:t>
            </a:r>
            <a:br>
              <a:rPr lang="en-US" dirty="0" smtClean="0"/>
            </a:br>
            <a:r>
              <a:rPr lang="en-US" dirty="0" smtClean="0"/>
              <a:t>a “sleeve,” or ring, </a:t>
            </a:r>
            <a:br>
              <a:rPr lang="en-US" dirty="0" smtClean="0"/>
            </a:br>
            <a:r>
              <a:rPr lang="en-US" dirty="0" smtClean="0"/>
              <a:t>composed of bone </a:t>
            </a:r>
            <a:br>
              <a:rPr lang="en-US" dirty="0" smtClean="0"/>
            </a:br>
            <a:r>
              <a:rPr lang="en-US" dirty="0" smtClean="0"/>
              <a:t>(and possibly ______________________) of another</a:t>
            </a:r>
          </a:p>
          <a:p>
            <a:r>
              <a:rPr lang="en-US" dirty="0" smtClean="0"/>
              <a:t>Only </a:t>
            </a:r>
            <a:r>
              <a:rPr lang="en-US" dirty="0" err="1" smtClean="0"/>
              <a:t>uniaxial</a:t>
            </a:r>
            <a:r>
              <a:rPr lang="en-US" dirty="0" smtClean="0"/>
              <a:t> movement allowed</a:t>
            </a:r>
          </a:p>
          <a:p>
            <a:pPr lvl="1"/>
            <a:r>
              <a:rPr lang="en-US" dirty="0" smtClean="0"/>
              <a:t>Examples: joint between the ____________________________________, and the proximal _</a:t>
            </a:r>
          </a:p>
        </p:txBody>
      </p:sp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"/>
            <a:ext cx="3733800" cy="290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Condyloid or Ellipsoidal Joints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4646613" cy="5214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Oval </a:t>
            </a:r>
            <a:r>
              <a:rPr lang="en-US" sz="2800" dirty="0" err="1" smtClean="0"/>
              <a:t>articular</a:t>
            </a:r>
            <a:r>
              <a:rPr lang="en-US" sz="2800" dirty="0" smtClean="0"/>
              <a:t> surface of one bone fits into a _______________________in another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Both </a:t>
            </a:r>
            <a:r>
              <a:rPr lang="en-US" sz="2800" dirty="0" err="1" smtClean="0"/>
              <a:t>articular</a:t>
            </a:r>
            <a:r>
              <a:rPr lang="en-US" sz="2800" dirty="0" smtClean="0"/>
              <a:t> surfaces _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Biaxial joints permit all angular motions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Examples: ______________________ (wrist) joints, and _______________________ (knuckle) joints</a:t>
            </a:r>
          </a:p>
        </p:txBody>
      </p:sp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838" y="2351088"/>
            <a:ext cx="3856037" cy="2620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981200"/>
            <a:ext cx="3170238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Saddle Joints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5146675" cy="5214938"/>
          </a:xfrm>
        </p:spPr>
        <p:txBody>
          <a:bodyPr/>
          <a:lstStyle/>
          <a:p>
            <a:r>
              <a:rPr lang="en-US" dirty="0" smtClean="0"/>
              <a:t>Similar to </a:t>
            </a:r>
            <a:r>
              <a:rPr lang="en-US" dirty="0" err="1" smtClean="0"/>
              <a:t>condyloid</a:t>
            </a:r>
            <a:r>
              <a:rPr lang="en-US" dirty="0" smtClean="0"/>
              <a:t> joints but allow _</a:t>
            </a:r>
          </a:p>
          <a:p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 err="1" smtClean="0"/>
              <a:t>articular</a:t>
            </a:r>
            <a:r>
              <a:rPr lang="en-US" dirty="0" smtClean="0"/>
              <a:t> surface has both a _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Example: </a:t>
            </a:r>
            <a:r>
              <a:rPr lang="en-US" dirty="0" err="1" smtClean="0"/>
              <a:t>carpometacarpal</a:t>
            </a:r>
            <a:r>
              <a:rPr lang="en-US" dirty="0" smtClean="0"/>
              <a:t> joint of the thumb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Ball-and-Socket Joints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__________________________or hemispherical head of one bone articulates with a _</a:t>
            </a:r>
          </a:p>
          <a:p>
            <a:endParaRPr lang="en-US" dirty="0" smtClean="0"/>
          </a:p>
          <a:p>
            <a:r>
              <a:rPr lang="en-US" dirty="0" err="1" smtClean="0"/>
              <a:t>Multiaxial</a:t>
            </a:r>
            <a:r>
              <a:rPr lang="en-US" dirty="0" smtClean="0"/>
              <a:t> joints permit the _</a:t>
            </a:r>
          </a:p>
          <a:p>
            <a:pPr lvl="1"/>
            <a:r>
              <a:rPr lang="en-US" dirty="0" smtClean="0"/>
              <a:t>Examples: shoulder and hip joints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4462" y="5060455"/>
            <a:ext cx="2649538" cy="1797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Knee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 and ____________________________ joint of the body</a:t>
            </a:r>
          </a:p>
          <a:p>
            <a:r>
              <a:rPr lang="en-US" dirty="0" smtClean="0"/>
              <a:t>Allows _</a:t>
            </a:r>
          </a:p>
          <a:p>
            <a:endParaRPr lang="en-US" dirty="0" smtClean="0"/>
          </a:p>
          <a:p>
            <a:r>
              <a:rPr lang="en-US" dirty="0" smtClean="0"/>
              <a:t>__________________ joints in one surrounded by a single joint cavity</a:t>
            </a:r>
          </a:p>
          <a:p>
            <a:pPr lvl="1"/>
            <a:r>
              <a:rPr lang="en-US" dirty="0" err="1" smtClean="0"/>
              <a:t>Femoropatellar</a:t>
            </a:r>
            <a:r>
              <a:rPr lang="en-US" dirty="0" smtClean="0"/>
              <a:t> joint</a:t>
            </a:r>
          </a:p>
          <a:p>
            <a:pPr lvl="1"/>
            <a:r>
              <a:rPr lang="en-US" dirty="0" smtClean="0"/>
              <a:t>Lateral and medial _________________________ joints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Synovial Joints: Shoulder (Glenohumeral)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Ball-and-socket joint in which _________________________is sacrificed to obtain greater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Head of </a:t>
            </a:r>
            <a:r>
              <a:rPr lang="en-US" dirty="0" err="1" smtClean="0"/>
              <a:t>humerus</a:t>
            </a:r>
            <a:r>
              <a:rPr lang="en-US" dirty="0" smtClean="0"/>
              <a:t> articulates with the ____________________________________ of the scapula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Elbow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 joint that allows flexion and extension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Radius and ulna articulate with _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Shoulder Stability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Weak stability is maintained by: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Thin, loose joint capsule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Four ligaments – </a:t>
            </a:r>
            <a:r>
              <a:rPr lang="en-US" dirty="0" err="1"/>
              <a:t>coracohumeral</a:t>
            </a:r>
            <a:r>
              <a:rPr lang="en-US" dirty="0"/>
              <a:t>, and three </a:t>
            </a:r>
            <a:r>
              <a:rPr lang="en-US" dirty="0" err="1"/>
              <a:t>glenohumeral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Tendon of the </a:t>
            </a:r>
            <a:r>
              <a:rPr lang="en-US" dirty="0" smtClean="0"/>
              <a:t>______________________________________, </a:t>
            </a:r>
            <a:r>
              <a:rPr lang="en-US" dirty="0"/>
              <a:t>which travels through the </a:t>
            </a:r>
            <a:r>
              <a:rPr lang="en-US" dirty="0" smtClean="0"/>
              <a:t>____________________________________groove </a:t>
            </a:r>
            <a:r>
              <a:rPr lang="en-US" dirty="0"/>
              <a:t>and secures the </a:t>
            </a:r>
            <a:r>
              <a:rPr lang="en-US" dirty="0" err="1"/>
              <a:t>humerus</a:t>
            </a:r>
            <a:r>
              <a:rPr lang="en-US" dirty="0"/>
              <a:t> to the </a:t>
            </a:r>
            <a:r>
              <a:rPr lang="en-US" dirty="0" err="1"/>
              <a:t>glenoid</a:t>
            </a:r>
            <a:r>
              <a:rPr lang="en-US" dirty="0"/>
              <a:t> cavity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____________________________________(</a:t>
            </a:r>
            <a:r>
              <a:rPr lang="en-US" dirty="0"/>
              <a:t>four tendons) that encircles the shoulder joint and blends with the </a:t>
            </a:r>
            <a:r>
              <a:rPr lang="en-US" dirty="0" err="1"/>
              <a:t>articular</a:t>
            </a:r>
            <a:r>
              <a:rPr lang="en-US" dirty="0"/>
              <a:t> capsule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Joints: Functional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_______________________________ classification is based on the ___________________________________ allowed by the joint</a:t>
            </a:r>
          </a:p>
          <a:p>
            <a:r>
              <a:rPr lang="en-US" dirty="0" smtClean="0"/>
              <a:t>The three functional classes of joints are:</a:t>
            </a:r>
          </a:p>
          <a:p>
            <a:pPr lvl="1"/>
            <a:r>
              <a:rPr lang="en-US" dirty="0" err="1" smtClean="0"/>
              <a:t>Synarthroses</a:t>
            </a:r>
            <a:r>
              <a:rPr lang="en-US" dirty="0" smtClean="0"/>
              <a:t> –  </a:t>
            </a:r>
          </a:p>
          <a:p>
            <a:pPr lvl="1"/>
            <a:r>
              <a:rPr lang="en-US" dirty="0" err="1" smtClean="0"/>
              <a:t>Amphiarthroses</a:t>
            </a:r>
            <a:r>
              <a:rPr lang="en-US" dirty="0" smtClean="0"/>
              <a:t> –  </a:t>
            </a:r>
          </a:p>
          <a:p>
            <a:pPr lvl="1"/>
            <a:r>
              <a:rPr lang="en-US" dirty="0" err="1" smtClean="0"/>
              <a:t>Diarthroses</a:t>
            </a:r>
            <a:r>
              <a:rPr lang="en-US" dirty="0" smtClean="0"/>
              <a:t> –  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Hip (Coxal) Joint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Head of the femur articulates with the </a:t>
            </a:r>
            <a:r>
              <a:rPr lang="en-US" dirty="0" err="1" smtClean="0"/>
              <a:t>acetabulum</a:t>
            </a:r>
            <a:endParaRPr lang="en-US" dirty="0" smtClean="0"/>
          </a:p>
          <a:p>
            <a:r>
              <a:rPr lang="en-US" dirty="0" smtClean="0"/>
              <a:t>Good range of motion, but _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Temporomandibular Joint (TMJ)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Mandibular</a:t>
            </a:r>
            <a:r>
              <a:rPr lang="en-US" dirty="0" smtClean="0"/>
              <a:t> </a:t>
            </a:r>
            <a:r>
              <a:rPr lang="en-US" dirty="0" err="1" smtClean="0"/>
              <a:t>condyle</a:t>
            </a:r>
            <a:r>
              <a:rPr lang="en-US" dirty="0" smtClean="0"/>
              <a:t> articulate with the _</a:t>
            </a:r>
          </a:p>
          <a:p>
            <a:r>
              <a:rPr lang="en-US" dirty="0" smtClean="0"/>
              <a:t>Two types of movement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____________________________– depression and elevation of mandible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Side to side – (____________________________) grinding of teeth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Sprains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_____________________________ reinforcing a joint are _</a:t>
            </a:r>
          </a:p>
          <a:p>
            <a:r>
              <a:rPr lang="en-US" dirty="0" smtClean="0"/>
              <a:t>Partially torn ligaments slowly repair themselves</a:t>
            </a:r>
          </a:p>
          <a:p>
            <a:r>
              <a:rPr lang="en-US" dirty="0" smtClean="0"/>
              <a:t>___________________________________ ligaments require prompt surgical repair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Cartilage Injuries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snap and pop of overstressed cartilage</a:t>
            </a:r>
          </a:p>
          <a:p>
            <a:r>
              <a:rPr lang="en-US" dirty="0" smtClean="0"/>
              <a:t>Common aerobics injury</a:t>
            </a:r>
          </a:p>
          <a:p>
            <a:r>
              <a:rPr lang="en-US" dirty="0" smtClean="0"/>
              <a:t>Repaired with _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Dislocations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Occur when bones are forced out of alignment</a:t>
            </a:r>
          </a:p>
          <a:p>
            <a:r>
              <a:rPr lang="en-US" dirty="0" smtClean="0"/>
              <a:t>Usually accompanied by ___________________________________ inflammation, and joint immobilization</a:t>
            </a:r>
          </a:p>
          <a:p>
            <a:r>
              <a:rPr lang="en-US" dirty="0" smtClean="0"/>
              <a:t>Caused by serious falls and are common sports injuries</a:t>
            </a:r>
          </a:p>
          <a:p>
            <a:r>
              <a:rPr lang="en-US" dirty="0" smtClean="0"/>
              <a:t>_</a:t>
            </a:r>
          </a:p>
          <a:p>
            <a:pPr lvl="1"/>
            <a:r>
              <a:rPr lang="en-US" dirty="0" smtClean="0"/>
              <a:t>______________________________________ dislocation of a joint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Inflammatory and Degenerative Conditions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Bursitis</a:t>
            </a:r>
          </a:p>
          <a:p>
            <a:pPr lvl="1"/>
            <a:r>
              <a:rPr lang="en-US" dirty="0" smtClean="0"/>
              <a:t>An inflammation of a ______________________ , usually caused by a _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Symptoms are _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Treated with anti-inflammatory drugs; excessive fluid may be aspirated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Inflammatory and Degenerative Conditions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Tendonitis</a:t>
            </a:r>
          </a:p>
          <a:p>
            <a:pPr lvl="1"/>
            <a:r>
              <a:rPr lang="en-US" dirty="0" smtClean="0"/>
              <a:t>Inflammation of _______________________________________ typically caused by overuse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Symptoms and treatment are similar to _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Arthritis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More than </a:t>
            </a:r>
            <a:r>
              <a:rPr lang="en-US" dirty="0" smtClean="0"/>
              <a:t>______________________________ of </a:t>
            </a:r>
            <a:r>
              <a:rPr lang="en-US" dirty="0"/>
              <a:t>inflammatory or degenerative diseases that damage the joints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Most widespread crippling disease in the U.S.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Symptoms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pain, stiffness, and </a:t>
            </a:r>
            <a:r>
              <a:rPr lang="en-US" dirty="0" smtClean="0"/>
              <a:t>_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Acute forms are caused by </a:t>
            </a:r>
            <a:r>
              <a:rPr lang="en-US" dirty="0" smtClean="0"/>
              <a:t>___________________________ and </a:t>
            </a:r>
            <a:r>
              <a:rPr lang="en-US" dirty="0"/>
              <a:t>are treated with antibiotics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Chronic forms include osteoarthritis, rheumatoid arthritis, and gouty arthritis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4876800" cy="1143000"/>
          </a:xfrm>
        </p:spPr>
        <p:txBody>
          <a:bodyPr/>
          <a:lstStyle/>
          <a:p>
            <a:r>
              <a:rPr lang="en-US" smtClean="0"/>
              <a:t>Osteoarthritis (OA)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Most common chronic arthritis; often called “______________________________ ” arthritis</a:t>
            </a:r>
          </a:p>
          <a:p>
            <a:r>
              <a:rPr lang="en-US" dirty="0" smtClean="0"/>
              <a:t>Affects _______________________more than men</a:t>
            </a:r>
          </a:p>
          <a:p>
            <a:r>
              <a:rPr lang="en-US" dirty="0" smtClean="0"/>
              <a:t>______________of all Americans develop OA</a:t>
            </a:r>
          </a:p>
          <a:p>
            <a:r>
              <a:rPr lang="en-US" dirty="0" smtClean="0"/>
              <a:t>More prevalent in the aged, and is probably related to the normal aging process</a:t>
            </a:r>
          </a:p>
        </p:txBody>
      </p:sp>
      <p:pic>
        <p:nvPicPr>
          <p:cNvPr id="3778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28600"/>
            <a:ext cx="2867025" cy="2293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Osteoarthritis: Course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OA reflects the years of </a:t>
            </a:r>
            <a:r>
              <a:rPr lang="en-US" dirty="0" smtClean="0"/>
              <a:t>________________________________________ causing </a:t>
            </a:r>
            <a:r>
              <a:rPr lang="en-US" dirty="0"/>
              <a:t>increased production of metalloproteinase enzymes that break down cartilage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As </a:t>
            </a:r>
            <a:r>
              <a:rPr lang="en-US" dirty="0"/>
              <a:t>one ages, cartilage is destroyed more quickly than it is replaced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dirty="0"/>
              <a:t>exposed bone ends </a:t>
            </a:r>
            <a:r>
              <a:rPr lang="en-US" dirty="0" smtClean="0"/>
              <a:t>________________________, </a:t>
            </a:r>
            <a:r>
              <a:rPr lang="en-US" dirty="0"/>
              <a:t>enlarge, form bone spurs, and </a:t>
            </a:r>
            <a:r>
              <a:rPr lang="en-US" dirty="0" smtClean="0"/>
              <a:t>_</a:t>
            </a:r>
            <a:endParaRPr lang="en-US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Joints </a:t>
            </a:r>
            <a:r>
              <a:rPr lang="en-US" dirty="0"/>
              <a:t>most affected are the cervical and lumbar spine, fingers, knuckles, knees, and hips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Fibrous Structural Joints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bones are joined by _</a:t>
            </a:r>
          </a:p>
          <a:p>
            <a:r>
              <a:rPr lang="en-US" dirty="0" smtClean="0"/>
              <a:t>There is _</a:t>
            </a:r>
          </a:p>
          <a:p>
            <a:r>
              <a:rPr lang="en-US" dirty="0" smtClean="0"/>
              <a:t>Most are _</a:t>
            </a:r>
          </a:p>
          <a:p>
            <a:r>
              <a:rPr lang="en-US" dirty="0" smtClean="0"/>
              <a:t>There are three types –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Syndesmoses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Osteoarthritis: Treatments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OA is slow and _</a:t>
            </a:r>
          </a:p>
          <a:p>
            <a:r>
              <a:rPr lang="en-US" dirty="0" smtClean="0"/>
              <a:t>Treatments include:</a:t>
            </a:r>
          </a:p>
          <a:p>
            <a:pPr lvl="1"/>
            <a:r>
              <a:rPr lang="en-US" dirty="0" smtClean="0"/>
              <a:t>Mild ___________________________________, along with moderate activity</a:t>
            </a:r>
          </a:p>
          <a:p>
            <a:pPr lvl="1"/>
            <a:r>
              <a:rPr lang="en-US" dirty="0" smtClean="0"/>
              <a:t>Magnetic therapy </a:t>
            </a:r>
          </a:p>
          <a:p>
            <a:pPr lvl="1"/>
            <a:r>
              <a:rPr lang="en-US" dirty="0" smtClean="0"/>
              <a:t>Glucosamine sulfate decreases pain and inflammation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Rheumatoid Arthritis (RA)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Chronic, inflammatory, </a:t>
            </a:r>
            <a:r>
              <a:rPr lang="en-US" dirty="0" smtClean="0"/>
              <a:t>______________________________________ of </a:t>
            </a:r>
            <a:r>
              <a:rPr lang="en-US" dirty="0"/>
              <a:t>unknown cause, with an insidious onset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Usually arises between the ages of </a:t>
            </a:r>
            <a:r>
              <a:rPr lang="en-US" dirty="0" smtClean="0"/>
              <a:t>________________, </a:t>
            </a:r>
            <a:r>
              <a:rPr lang="en-US" dirty="0"/>
              <a:t>but may occur at any age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Signs and symptoms include joint tenderness, anemia, osteoporosis, </a:t>
            </a:r>
            <a:r>
              <a:rPr lang="en-US" dirty="0" smtClean="0"/>
              <a:t>_________________________, </a:t>
            </a:r>
            <a:r>
              <a:rPr lang="en-US" dirty="0"/>
              <a:t>and cardiovascular problems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The course of RA is marked with </a:t>
            </a:r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Rheumatoid Arthritis: Course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 begins with _________________________ of the affected joint</a:t>
            </a:r>
          </a:p>
          <a:p>
            <a:r>
              <a:rPr lang="en-US" dirty="0" smtClean="0"/>
              <a:t>Inflammatory chemicals are _________________________________ released</a:t>
            </a:r>
          </a:p>
          <a:p>
            <a:r>
              <a:rPr lang="en-US" dirty="0" smtClean="0"/>
              <a:t>Inflammatory blood cells migrate to the joint, causing swelling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5486400" cy="1143000"/>
          </a:xfrm>
        </p:spPr>
        <p:txBody>
          <a:bodyPr/>
          <a:lstStyle/>
          <a:p>
            <a:r>
              <a:rPr lang="en-US" smtClean="0"/>
              <a:t>Rheumatoid Arthritis: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50292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Inflamed ________________________________ thickens into a </a:t>
            </a:r>
            <a:r>
              <a:rPr lang="en-US" dirty="0" err="1" smtClean="0"/>
              <a:t>pannus</a:t>
            </a:r>
            <a:endParaRPr lang="en-US" dirty="0" smtClean="0"/>
          </a:p>
          <a:p>
            <a:r>
              <a:rPr lang="en-US" dirty="0" err="1" smtClean="0"/>
              <a:t>Pannus</a:t>
            </a:r>
            <a:r>
              <a:rPr lang="en-US" dirty="0" smtClean="0"/>
              <a:t> ______________________________ , scar tissue forms, articulating bone ends connect</a:t>
            </a:r>
          </a:p>
          <a:p>
            <a:r>
              <a:rPr lang="en-US" dirty="0" smtClean="0"/>
              <a:t>The end result, _______________________, produces bent, deformed fingers</a:t>
            </a:r>
          </a:p>
        </p:txBody>
      </p:sp>
      <p:pic>
        <p:nvPicPr>
          <p:cNvPr id="3829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28600"/>
            <a:ext cx="2894013" cy="231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Rheumatoid Arthritis: Treatment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Conservative therapy – _________________, long-term use of antibiotics, and physical therapy</a:t>
            </a:r>
          </a:p>
          <a:p>
            <a:r>
              <a:rPr lang="en-US" dirty="0" smtClean="0"/>
              <a:t>Progressive treatment – anti-inflammatory drugs or _</a:t>
            </a:r>
          </a:p>
          <a:p>
            <a:endParaRPr lang="en-US" dirty="0" smtClean="0"/>
          </a:p>
          <a:p>
            <a:r>
              <a:rPr lang="en-US" dirty="0" smtClean="0"/>
              <a:t>The drug </a:t>
            </a:r>
            <a:r>
              <a:rPr lang="en-US" dirty="0" err="1" smtClean="0"/>
              <a:t>Enbrel</a:t>
            </a:r>
            <a:r>
              <a:rPr lang="en-US" dirty="0" smtClean="0"/>
              <a:t>, a biological response modifier, neutralizes the harmful properties of inflammatory chemicals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Comparison of arthritic joints</a:t>
            </a:r>
          </a:p>
        </p:txBody>
      </p:sp>
      <p:pic>
        <p:nvPicPr>
          <p:cNvPr id="400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68275"/>
            <a:ext cx="4941887" cy="723900"/>
          </a:xfrm>
        </p:spPr>
        <p:txBody>
          <a:bodyPr/>
          <a:lstStyle/>
          <a:p>
            <a:r>
              <a:rPr lang="en-US" sz="4000" smtClean="0"/>
              <a:t>Gouty Arthritis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Deposition of </a:t>
            </a:r>
            <a:r>
              <a:rPr lang="en-US" dirty="0" smtClean="0"/>
              <a:t>________________________________________in </a:t>
            </a:r>
            <a:r>
              <a:rPr lang="en-US" dirty="0"/>
              <a:t>joints </a:t>
            </a:r>
            <a:r>
              <a:rPr lang="en-US" dirty="0" smtClean="0"/>
              <a:t>and </a:t>
            </a:r>
            <a:r>
              <a:rPr lang="en-US" dirty="0"/>
              <a:t>soft tissues, followed by an </a:t>
            </a:r>
            <a:r>
              <a:rPr lang="en-US" dirty="0" smtClean="0"/>
              <a:t>_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Typically</a:t>
            </a:r>
            <a:r>
              <a:rPr lang="en-US" dirty="0"/>
              <a:t>, gouty arthritis affects the joint at the </a:t>
            </a:r>
            <a:r>
              <a:rPr lang="en-US" dirty="0" smtClean="0"/>
              <a:t>_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</a:t>
            </a:r>
            <a:r>
              <a:rPr lang="en-US" dirty="0"/>
              <a:t>untreated gouty arthritis, the </a:t>
            </a:r>
            <a:r>
              <a:rPr lang="en-US" dirty="0" smtClean="0"/>
              <a:t>_________________________________________ and </a:t>
            </a:r>
            <a:r>
              <a:rPr lang="en-US" dirty="0"/>
              <a:t>immobilize the joint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Treatment – </a:t>
            </a:r>
            <a:r>
              <a:rPr lang="en-US" dirty="0" err="1"/>
              <a:t>colchicine</a:t>
            </a:r>
            <a:r>
              <a:rPr lang="en-US" dirty="0"/>
              <a:t>, </a:t>
            </a:r>
            <a:r>
              <a:rPr lang="en-US" dirty="0" err="1"/>
              <a:t>nonsteroidal</a:t>
            </a:r>
            <a:r>
              <a:rPr lang="en-US" dirty="0"/>
              <a:t> anti-inflammatory drugs, and </a:t>
            </a:r>
            <a:r>
              <a:rPr lang="en-US" dirty="0" err="1"/>
              <a:t>glucocorticoids</a:t>
            </a:r>
            <a:endParaRPr lang="en-US" dirty="0"/>
          </a:p>
        </p:txBody>
      </p:sp>
      <p:pic>
        <p:nvPicPr>
          <p:cNvPr id="385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038475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Overview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three types of muscle tissue are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These types differ in structure, location, function, and means of activation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Similarities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10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Skeletal and smooth _________________________ are elongated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called _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Muscle contraction depends on two kinds of </a:t>
            </a:r>
            <a:r>
              <a:rPr lang="en-US" sz="2800" dirty="0" err="1" smtClean="0"/>
              <a:t>myofilaments</a:t>
            </a:r>
            <a:r>
              <a:rPr lang="en-US" sz="28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Muscle terminology is similar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muscle plasma membrane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cytoplasm of a muscle cell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Prefixes</a:t>
            </a:r>
          </a:p>
          <a:p>
            <a:pPr lvl="2">
              <a:lnSpc>
                <a:spcPct val="90000"/>
              </a:lnSpc>
            </a:pPr>
            <a:r>
              <a:rPr lang="en-US" sz="2000" dirty="0" err="1" smtClean="0"/>
              <a:t>myo</a:t>
            </a:r>
            <a:r>
              <a:rPr lang="en-US" sz="2000" dirty="0" smtClean="0"/>
              <a:t>, </a:t>
            </a:r>
            <a:r>
              <a:rPr lang="en-US" sz="2000" dirty="0" err="1" smtClean="0"/>
              <a:t>mys</a:t>
            </a:r>
            <a:r>
              <a:rPr lang="en-US" sz="2000" dirty="0" smtClean="0"/>
              <a:t>, and </a:t>
            </a:r>
            <a:r>
              <a:rPr lang="en-US" sz="2000" dirty="0" err="1" smtClean="0"/>
              <a:t>sarco</a:t>
            </a:r>
            <a:r>
              <a:rPr lang="en-US" sz="2000" dirty="0" smtClean="0"/>
              <a:t> all refer to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Skeletal Muscle Tissue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 obvious ____________________called _</a:t>
            </a:r>
          </a:p>
          <a:p>
            <a:endParaRPr lang="en-US" dirty="0" smtClean="0"/>
          </a:p>
          <a:p>
            <a:r>
              <a:rPr lang="en-US" dirty="0" smtClean="0"/>
              <a:t>Is controlled _</a:t>
            </a:r>
          </a:p>
          <a:p>
            <a:r>
              <a:rPr lang="en-US" dirty="0" smtClean="0"/>
              <a:t>Contracts rapidly </a:t>
            </a:r>
          </a:p>
          <a:p>
            <a:pPr lvl="1"/>
            <a:r>
              <a:rPr lang="en-US" dirty="0" smtClean="0"/>
              <a:t>but _</a:t>
            </a:r>
          </a:p>
          <a:p>
            <a:r>
              <a:rPr lang="en-US" dirty="0" smtClean="0"/>
              <a:t>Is responsible for overall body motility</a:t>
            </a:r>
          </a:p>
          <a:p>
            <a:r>
              <a:rPr lang="en-US" dirty="0" smtClean="0"/>
              <a:t>Is extremely _</a:t>
            </a:r>
          </a:p>
          <a:p>
            <a:r>
              <a:rPr lang="en-US" dirty="0" smtClean="0"/>
              <a:t>can exert wide range of forces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Fibrous Structural Joints: Sutures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Occur between the _</a:t>
            </a:r>
          </a:p>
          <a:p>
            <a:r>
              <a:rPr lang="en-US" dirty="0" smtClean="0"/>
              <a:t>Comprised of interlocking junctions completely filled with _</a:t>
            </a:r>
          </a:p>
          <a:p>
            <a:endParaRPr lang="en-US" dirty="0" smtClean="0"/>
          </a:p>
          <a:p>
            <a:r>
              <a:rPr lang="en-US" dirty="0" smtClean="0"/>
              <a:t>Bind bones tightly together, but allow for _</a:t>
            </a:r>
          </a:p>
          <a:p>
            <a:endParaRPr lang="en-US" dirty="0" smtClean="0"/>
          </a:p>
          <a:p>
            <a:r>
              <a:rPr lang="en-US" dirty="0" smtClean="0"/>
              <a:t>In middle age, skull bones ___________________ and are called _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Cardiac Muscle Tissue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Occurs _</a:t>
            </a:r>
          </a:p>
          <a:p>
            <a:r>
              <a:rPr lang="en-US" dirty="0" smtClean="0"/>
              <a:t>Is ______________________________ like skeletal muscle </a:t>
            </a:r>
          </a:p>
          <a:p>
            <a:pPr lvl="1"/>
            <a:r>
              <a:rPr lang="en-US" dirty="0" smtClean="0"/>
              <a:t> not _</a:t>
            </a:r>
          </a:p>
          <a:p>
            <a:r>
              <a:rPr lang="en-US" dirty="0" err="1" smtClean="0"/>
              <a:t>Rhythmicity</a:t>
            </a:r>
            <a:r>
              <a:rPr lang="en-US" dirty="0" smtClean="0"/>
              <a:t> controlled by _</a:t>
            </a:r>
          </a:p>
          <a:p>
            <a:pPr lvl="1"/>
            <a:r>
              <a:rPr lang="en-US" dirty="0" smtClean="0"/>
              <a:t>Pacemaker located within the heart</a:t>
            </a:r>
          </a:p>
          <a:p>
            <a:r>
              <a:rPr lang="en-US" dirty="0" smtClean="0"/>
              <a:t>Neural controls temper the heart’s response</a:t>
            </a:r>
          </a:p>
          <a:p>
            <a:pPr lvl="1"/>
            <a:r>
              <a:rPr lang="en-US" dirty="0" smtClean="0"/>
              <a:t>Elevates or depresses rate as needed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Smooth Muscle Tissue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Found in the walls of hollow _______________________________organs, </a:t>
            </a:r>
          </a:p>
          <a:p>
            <a:pPr lvl="1"/>
            <a:r>
              <a:rPr lang="en-US" dirty="0" smtClean="0"/>
              <a:t>the _</a:t>
            </a:r>
          </a:p>
          <a:p>
            <a:pPr lvl="1"/>
            <a:r>
              <a:rPr lang="en-US" dirty="0" smtClean="0"/>
              <a:t>urinary bladder, </a:t>
            </a:r>
          </a:p>
          <a:p>
            <a:pPr lvl="1"/>
            <a:r>
              <a:rPr lang="en-US" dirty="0" smtClean="0"/>
              <a:t>respiratory passages</a:t>
            </a:r>
          </a:p>
          <a:p>
            <a:r>
              <a:rPr lang="en-US" dirty="0" smtClean="0"/>
              <a:t>Forces food and other substances through internal body channels</a:t>
            </a:r>
          </a:p>
          <a:p>
            <a:endParaRPr lang="en-US" dirty="0" smtClean="0"/>
          </a:p>
          <a:p>
            <a:r>
              <a:rPr lang="en-US" dirty="0" smtClean="0"/>
              <a:t>It is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Functional Characteristics of Muscle Tissue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ability to receive and respond to stimuli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ability to shorten forcibly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ability to be stretched or extended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ability to recoil and resume the original resting 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6288"/>
            <a:ext cx="9144000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Structure and Organization of Skeletal Muscle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Structure and Organization of Skeletal Muscle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Table 9.1b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Skeletal Muscle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muscle is a ___________________________ composed of muscle tissue, blood vessels, nerve fibers, and connective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Skeletal Muscle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8006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The three connective tissue sheaths are: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  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fine sheath of _____________________ tissue composed of reticular fibers surrounding each muscle fiber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fibrous connective tissue that surrounds groups of muscle fibers called _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an overcoat of dense regular connective tissue that surrounds the entire muscle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0"/>
            <a:ext cx="3624263" cy="387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Skeletal Muscle: Attachments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skeletal muscles ______________________________ and are attached to bone _</a:t>
            </a:r>
          </a:p>
          <a:p>
            <a:endParaRPr lang="en-US" dirty="0" smtClean="0"/>
          </a:p>
          <a:p>
            <a:r>
              <a:rPr lang="en-US" dirty="0" smtClean="0"/>
              <a:t>When muscles contract the movable bone, the muscle’s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Skeletal Muscle: Attachments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Muscles attach: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epimysium</a:t>
            </a:r>
            <a:r>
              <a:rPr lang="en-US" dirty="0" smtClean="0"/>
              <a:t> of the muscle is fused to the _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connective tissue wrappings extend beyond the muscle as a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r>
              <a:rPr lang="en-US" sz="3200" smtClean="0"/>
              <a:t>Microscopic Anatomy of a Skeletal Muscle Fiber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876800"/>
          </a:xfrm>
        </p:spPr>
        <p:txBody>
          <a:bodyPr/>
          <a:lstStyle/>
          <a:p>
            <a:r>
              <a:rPr lang="en-US" dirty="0" smtClean="0"/>
              <a:t>Each fiber is a long, cylindrical cell with __________________________________ just beneath the </a:t>
            </a:r>
            <a:r>
              <a:rPr lang="en-US" dirty="0" err="1" smtClean="0"/>
              <a:t>sarcolemma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Fibers are up to __________________________ long</a:t>
            </a:r>
          </a:p>
          <a:p>
            <a:endParaRPr lang="en-US" dirty="0" smtClean="0"/>
          </a:p>
          <a:p>
            <a:r>
              <a:rPr lang="en-US" dirty="0" smtClean="0"/>
              <a:t>Each cell is a ___________________________ produced by fusion of embryonic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142875"/>
            <a:ext cx="8229600" cy="898525"/>
          </a:xfrm>
        </p:spPr>
        <p:txBody>
          <a:bodyPr/>
          <a:lstStyle/>
          <a:p>
            <a:r>
              <a:rPr lang="en-US" smtClean="0"/>
              <a:t>Fibrous Structural Joints: Sutures</a:t>
            </a:r>
          </a:p>
        </p:txBody>
      </p:sp>
      <p:pic>
        <p:nvPicPr>
          <p:cNvPr id="14132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852488"/>
            <a:ext cx="6196013" cy="5507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8.1a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Myofibrils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Myofibrils are densely packed, </a:t>
            </a:r>
            <a:r>
              <a:rPr lang="en-US" dirty="0" err="1" smtClean="0"/>
              <a:t>rodlike</a:t>
            </a:r>
            <a:r>
              <a:rPr lang="en-US" dirty="0" smtClean="0"/>
              <a:t> contractile elements </a:t>
            </a:r>
          </a:p>
          <a:p>
            <a:r>
              <a:rPr lang="en-US" dirty="0" smtClean="0"/>
              <a:t>They make up most of the _</a:t>
            </a:r>
          </a:p>
          <a:p>
            <a:r>
              <a:rPr lang="en-US" dirty="0" smtClean="0"/>
              <a:t>The arrangement of myofibrils creates a repeating series of _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419600"/>
            <a:ext cx="4581525" cy="2257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Sarcomeres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smallest ________________________ of a muscle</a:t>
            </a:r>
          </a:p>
          <a:p>
            <a:endParaRPr lang="en-US" dirty="0" smtClean="0"/>
          </a:p>
          <a:p>
            <a:r>
              <a:rPr lang="en-US" dirty="0" smtClean="0"/>
              <a:t>Composed of ______________________________  made up of contractile proteins</a:t>
            </a:r>
          </a:p>
          <a:p>
            <a:pPr lvl="1"/>
            <a:r>
              <a:rPr lang="en-US" dirty="0" err="1" smtClean="0"/>
              <a:t>Myofilaments</a:t>
            </a:r>
            <a:r>
              <a:rPr lang="en-US" dirty="0" smtClean="0"/>
              <a:t> are of two types –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Myofilaments: Banding Pattern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Thick filaments are composed of the </a:t>
            </a:r>
            <a:r>
              <a:rPr lang="en-US" dirty="0" smtClean="0"/>
              <a:t>_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extend </a:t>
            </a:r>
            <a:r>
              <a:rPr lang="en-US" dirty="0"/>
              <a:t>the entire length of an A band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extend across the I band and partway into the A band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Z-disc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coin-shaped sheet of proteins (</a:t>
            </a:r>
            <a:r>
              <a:rPr lang="en-US" dirty="0" err="1"/>
              <a:t>connectins</a:t>
            </a:r>
            <a:r>
              <a:rPr lang="en-US" dirty="0"/>
              <a:t>) that anchors the thin filaments and connects myofibrils to one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Ultrastructure of Myofilaments: Thick Filaments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4953000"/>
          </a:xfrm>
        </p:spPr>
        <p:txBody>
          <a:bodyPr/>
          <a:lstStyle/>
          <a:p>
            <a:pPr marL="231775" indent="-231775"/>
            <a:r>
              <a:rPr lang="en-US" dirty="0" smtClean="0"/>
              <a:t>Each ________________________________ molecule has a rod-like tail and two globular heads</a:t>
            </a:r>
          </a:p>
          <a:p>
            <a:pPr marL="631825"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two interwoven, heavy polypeptide chains</a:t>
            </a:r>
          </a:p>
          <a:p>
            <a:pPr marL="631825"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two smaller, light polypeptide chains called cross bridges</a:t>
            </a:r>
            <a:endParaRPr lang="en-US" i="1" dirty="0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495800"/>
            <a:ext cx="5676900" cy="160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Ultrastructure of Myofilaments: Thin Filaments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10600" cy="312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Thin filaments are chiefly composed of the protein _</a:t>
            </a:r>
          </a:p>
          <a:p>
            <a:r>
              <a:rPr lang="en-US" dirty="0" smtClean="0"/>
              <a:t>The subunits contain the ____________________________ to which myosin heads attach during contraction</a:t>
            </a:r>
          </a:p>
          <a:p>
            <a:r>
              <a:rPr lang="en-US" dirty="0" err="1" smtClean="0"/>
              <a:t>Tropomyosin</a:t>
            </a:r>
            <a:r>
              <a:rPr lang="en-US" dirty="0" smtClean="0"/>
              <a:t> and </a:t>
            </a:r>
            <a:r>
              <a:rPr lang="en-US" dirty="0" err="1" smtClean="0"/>
              <a:t>troponin</a:t>
            </a:r>
            <a:r>
              <a:rPr lang="en-US" dirty="0" smtClean="0"/>
              <a:t> are regulatory subunits bound to </a:t>
            </a:r>
            <a:r>
              <a:rPr lang="en-US" dirty="0" err="1" smtClean="0"/>
              <a:t>actin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724400"/>
            <a:ext cx="6496050" cy="1947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Sarcoplasmic Reticulum (SR)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SR is ___________________________________ that runs longitudinally and _</a:t>
            </a:r>
          </a:p>
          <a:p>
            <a:endParaRPr lang="en-US" dirty="0" smtClean="0"/>
          </a:p>
          <a:p>
            <a:r>
              <a:rPr lang="en-US" dirty="0" smtClean="0"/>
              <a:t>Functions in the regulation of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 Tubules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tubules are continuous with the _</a:t>
            </a:r>
          </a:p>
          <a:p>
            <a:endParaRPr lang="en-US" dirty="0" smtClean="0"/>
          </a:p>
          <a:p>
            <a:r>
              <a:rPr lang="en-US" dirty="0" smtClean="0"/>
              <a:t>They conduct impulses to the _</a:t>
            </a:r>
          </a:p>
          <a:p>
            <a:endParaRPr lang="en-US" dirty="0" smtClean="0"/>
          </a:p>
          <a:p>
            <a:r>
              <a:rPr lang="en-US" dirty="0" smtClean="0"/>
              <a:t>These impulses signal for the release of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Sliding Filament Model of Contraction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 filaments _____________________ past the thick ones so that the </a:t>
            </a:r>
            <a:r>
              <a:rPr lang="en-US" dirty="0" err="1" smtClean="0"/>
              <a:t>actin</a:t>
            </a:r>
            <a:r>
              <a:rPr lang="en-US" dirty="0" smtClean="0"/>
              <a:t> and myosin filaments overlap to a greater degree</a:t>
            </a:r>
          </a:p>
          <a:p>
            <a:r>
              <a:rPr lang="en-US" dirty="0" smtClean="0"/>
              <a:t>In the relaxed state, thin and thick filaments overlap _</a:t>
            </a:r>
          </a:p>
          <a:p>
            <a:endParaRPr lang="en-US" dirty="0" smtClean="0"/>
          </a:p>
          <a:p>
            <a:r>
              <a:rPr lang="en-US" dirty="0" smtClean="0"/>
              <a:t>Upon stimulation, myosin heads bind to </a:t>
            </a:r>
            <a:r>
              <a:rPr lang="en-US" dirty="0" err="1" smtClean="0"/>
              <a:t>actin</a:t>
            </a:r>
            <a:r>
              <a:rPr lang="en-US" dirty="0" smtClean="0"/>
              <a:t> and sliding begins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Sliding Filament Model of Contraction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Each myosin head binds and detaches several times during contraction, ______________________________________ to generate tension and propel the thin filaments to the center of the </a:t>
            </a:r>
            <a:r>
              <a:rPr lang="en-US" sz="2800" dirty="0" err="1" smtClean="0"/>
              <a:t>sarcomere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As this event occurs throughout the </a:t>
            </a:r>
            <a:r>
              <a:rPr lang="en-US" sz="2800" dirty="0" err="1" smtClean="0"/>
              <a:t>sarcomeres</a:t>
            </a:r>
            <a:r>
              <a:rPr lang="en-US" sz="2800" dirty="0" smtClean="0"/>
              <a:t>, the _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Skeletal Muscle Contraction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order to contract, a skeletal muscle must:</a:t>
            </a:r>
          </a:p>
          <a:p>
            <a:pPr lvl="1"/>
            <a:r>
              <a:rPr lang="en-US" dirty="0" smtClean="0"/>
              <a:t>Be ____________________________by a nerve ending</a:t>
            </a:r>
          </a:p>
          <a:p>
            <a:pPr lvl="1"/>
            <a:r>
              <a:rPr lang="en-US" dirty="0" smtClean="0"/>
              <a:t>Send an electrical current, or ________________________________</a:t>
            </a:r>
            <a:r>
              <a:rPr lang="en-US" i="1" dirty="0" smtClean="0"/>
              <a:t>,</a:t>
            </a:r>
            <a:r>
              <a:rPr lang="en-US" dirty="0" smtClean="0"/>
              <a:t> along its </a:t>
            </a:r>
            <a:r>
              <a:rPr lang="en-US" dirty="0" err="1" smtClean="0"/>
              <a:t>sarcolemma</a:t>
            </a:r>
            <a:endParaRPr lang="en-US" dirty="0" smtClean="0"/>
          </a:p>
          <a:p>
            <a:pPr lvl="1"/>
            <a:r>
              <a:rPr lang="en-US" dirty="0" smtClean="0"/>
              <a:t>Have a ___________________ in intracellular Ca</a:t>
            </a:r>
            <a:r>
              <a:rPr lang="en-US" baseline="30000" dirty="0" smtClean="0"/>
              <a:t>2+</a:t>
            </a:r>
            <a:r>
              <a:rPr lang="en-US" dirty="0" smtClean="0"/>
              <a:t> levels, the final trigger for contraction</a:t>
            </a:r>
          </a:p>
          <a:p>
            <a:r>
              <a:rPr lang="en-US" dirty="0" smtClean="0"/>
              <a:t>Linking the ______________________________________ is excitation-contraction coupling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Fibrous Structural Joints: Syndesmoses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Bones are connected by a _</a:t>
            </a:r>
          </a:p>
          <a:p>
            <a:endParaRPr lang="en-US" dirty="0" smtClean="0"/>
          </a:p>
          <a:p>
            <a:r>
              <a:rPr lang="en-US" dirty="0" smtClean="0"/>
              <a:t>Movement varies from immovable to slightly variable</a:t>
            </a:r>
          </a:p>
          <a:p>
            <a:endParaRPr lang="en-US" dirty="0" smtClean="0"/>
          </a:p>
          <a:p>
            <a:r>
              <a:rPr lang="en-US" dirty="0" smtClean="0"/>
              <a:t>Examples include the connection between the _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Nerve Stimulus of Skeletal Muscle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Skeletal muscles are stimulated by _______________________________ of the somatic nervous system</a:t>
            </a:r>
          </a:p>
          <a:p>
            <a:r>
              <a:rPr lang="en-US" dirty="0" smtClean="0"/>
              <a:t>Axons of these neurons travel in ____________________to muscle cells</a:t>
            </a:r>
          </a:p>
          <a:p>
            <a:r>
              <a:rPr lang="en-US" dirty="0" smtClean="0"/>
              <a:t>Axons of motor neurons __________________ profusely as they enter muscles</a:t>
            </a:r>
          </a:p>
          <a:p>
            <a:endParaRPr lang="en-US" dirty="0" smtClean="0"/>
          </a:p>
          <a:p>
            <a:r>
              <a:rPr lang="en-US" dirty="0" smtClean="0"/>
              <a:t>Each axonal branch forms a _______________________________________  with a single muscle fiber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Neuromuscular Junction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neuromuscular junction is formed from:</a:t>
            </a:r>
          </a:p>
          <a:p>
            <a:pPr lvl="1"/>
            <a:r>
              <a:rPr lang="en-US" dirty="0" smtClean="0"/>
              <a:t>___________________________________, which have small membranous sacs (synaptic vesicles) that contain the neurotransmitter acetylcholine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ACh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__________________________________of a muscle, which is a specific part of the </a:t>
            </a:r>
            <a:r>
              <a:rPr lang="en-US" dirty="0" err="1" smtClean="0"/>
              <a:t>sarcolemma</a:t>
            </a:r>
            <a:r>
              <a:rPr lang="en-US" dirty="0" smtClean="0"/>
              <a:t> that contains </a:t>
            </a:r>
            <a:r>
              <a:rPr lang="en-US" dirty="0" err="1" smtClean="0"/>
              <a:t>ACh</a:t>
            </a:r>
            <a:r>
              <a:rPr lang="en-US" dirty="0" smtClean="0"/>
              <a:t> receptors and helps form the neuromuscular junction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Neuromuscular Junction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Though exceedingly close, axonal ends and muscle fibers are ____________________________________ called the synaptic cleft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81400"/>
            <a:ext cx="4267200" cy="3104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Neuromuscular Junction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When a nerve impulse reaches the end of an axon at the neuromuscular junction:</a:t>
            </a:r>
            <a:endParaRPr lang="en-US" sz="27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___________________________________________  </a:t>
            </a:r>
            <a:r>
              <a:rPr lang="en-US" sz="2400" dirty="0"/>
              <a:t>calcium channels open and allow Ca</a:t>
            </a:r>
            <a:r>
              <a:rPr lang="en-US" sz="2400" baseline="30000" dirty="0"/>
              <a:t>2+</a:t>
            </a:r>
            <a:r>
              <a:rPr lang="en-US" sz="2400" dirty="0"/>
              <a:t> to enter the axon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Ca</a:t>
            </a:r>
            <a:r>
              <a:rPr lang="en-US" sz="2400" baseline="30000" dirty="0"/>
              <a:t>2+</a:t>
            </a:r>
            <a:r>
              <a:rPr lang="en-US" sz="2400" dirty="0"/>
              <a:t> causes axonal vesicles to </a:t>
            </a:r>
            <a:r>
              <a:rPr lang="en-US" sz="2400" dirty="0" smtClean="0"/>
              <a:t>____________________ with </a:t>
            </a:r>
            <a:r>
              <a:rPr lang="en-US" sz="2400" dirty="0"/>
              <a:t>the axonal membrane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This fusion releases </a:t>
            </a:r>
            <a:r>
              <a:rPr lang="en-US" sz="2400" dirty="0" smtClean="0"/>
              <a:t>_____________________ into </a:t>
            </a:r>
            <a:r>
              <a:rPr lang="en-US" sz="2400" dirty="0"/>
              <a:t>the synaptic cleft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err="1"/>
              <a:t>ACh</a:t>
            </a:r>
            <a:r>
              <a:rPr lang="en-US" sz="2400" dirty="0"/>
              <a:t> </a:t>
            </a:r>
            <a:r>
              <a:rPr lang="en-US" sz="2400" dirty="0" smtClean="0"/>
              <a:t>_______________________________ across </a:t>
            </a:r>
            <a:r>
              <a:rPr lang="en-US" sz="2400" dirty="0"/>
              <a:t>the synaptic cleft to </a:t>
            </a:r>
            <a:r>
              <a:rPr lang="en-US" sz="2400" dirty="0" err="1"/>
              <a:t>ACh</a:t>
            </a:r>
            <a:r>
              <a:rPr lang="en-US" sz="2400" dirty="0"/>
              <a:t> receptors on the </a:t>
            </a:r>
            <a:r>
              <a:rPr lang="en-US" sz="2400" dirty="0" err="1"/>
              <a:t>sarcolemma</a:t>
            </a:r>
            <a:endParaRPr lang="en-US" sz="24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Binding of </a:t>
            </a:r>
            <a:r>
              <a:rPr lang="en-US" sz="2400" dirty="0" err="1"/>
              <a:t>ACh</a:t>
            </a:r>
            <a:r>
              <a:rPr lang="en-US" sz="2400" dirty="0"/>
              <a:t> to its receptors </a:t>
            </a:r>
            <a:r>
              <a:rPr lang="en-US" sz="2400" dirty="0" smtClean="0"/>
              <a:t>_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Destruction of Acetylcholine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ACh</a:t>
            </a:r>
            <a:r>
              <a:rPr lang="en-US" dirty="0" smtClean="0"/>
              <a:t> bound to </a:t>
            </a:r>
            <a:r>
              <a:rPr lang="en-US" dirty="0" err="1" smtClean="0"/>
              <a:t>ACh</a:t>
            </a:r>
            <a:r>
              <a:rPr lang="en-US" dirty="0" smtClean="0"/>
              <a:t> receptors is quickly _____________________________________by the enzyme _</a:t>
            </a:r>
          </a:p>
          <a:p>
            <a:endParaRPr lang="en-US" dirty="0" smtClean="0"/>
          </a:p>
          <a:p>
            <a:r>
              <a:rPr lang="en-US" dirty="0" smtClean="0"/>
              <a:t>This destruction prevents __________________________________  in the absence of additional stimuli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Role of Ionic Calcium (Ca</a:t>
            </a:r>
            <a:r>
              <a:rPr lang="en-US" sz="2800" baseline="30000" smtClean="0"/>
              <a:t>2+</a:t>
            </a:r>
            <a:r>
              <a:rPr lang="en-US" sz="2800" smtClean="0"/>
              <a:t>) in the Contraction Mechanism</a:t>
            </a:r>
          </a:p>
        </p:txBody>
      </p:sp>
      <p:sp>
        <p:nvSpPr>
          <p:cNvPr id="921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98450" y="1289050"/>
            <a:ext cx="4959350" cy="5056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At __________ intracellular Ca</a:t>
            </a:r>
            <a:r>
              <a:rPr lang="en-US" baseline="30000" dirty="0" smtClean="0"/>
              <a:t>2+</a:t>
            </a:r>
            <a:r>
              <a:rPr lang="en-US" dirty="0" smtClean="0"/>
              <a:t> concentration:</a:t>
            </a:r>
          </a:p>
          <a:p>
            <a:pPr lvl="1">
              <a:lnSpc>
                <a:spcPct val="90000"/>
              </a:lnSpc>
            </a:pPr>
            <a:r>
              <a:rPr lang="en-US" dirty="0" err="1" smtClean="0"/>
              <a:t>Tropomyosin</a:t>
            </a:r>
            <a:r>
              <a:rPr lang="en-US" dirty="0" smtClean="0"/>
              <a:t> ________________the binding sites on </a:t>
            </a:r>
            <a:r>
              <a:rPr lang="en-US" dirty="0" err="1" smtClean="0"/>
              <a:t>actin</a:t>
            </a: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Myosin cross bridges cannot attach to binding sites on </a:t>
            </a:r>
            <a:r>
              <a:rPr lang="en-US" dirty="0" err="1" smtClean="0"/>
              <a:t>actin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Muscle remains _</a:t>
            </a:r>
          </a:p>
        </p:txBody>
      </p:sp>
      <p:sp>
        <p:nvSpPr>
          <p:cNvPr id="92164" name="Text Box 9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9.11a</a:t>
            </a:r>
          </a:p>
        </p:txBody>
      </p:sp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295400"/>
            <a:ext cx="3676650" cy="4810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Role of Ionic Calcium (Ca</a:t>
            </a:r>
            <a:r>
              <a:rPr lang="en-US" sz="2800" baseline="30000" smtClean="0"/>
              <a:t>2+</a:t>
            </a:r>
            <a:r>
              <a:rPr lang="en-US" sz="2800" smtClean="0"/>
              <a:t>) in the Contraction Mechanism</a:t>
            </a:r>
          </a:p>
        </p:txBody>
      </p:sp>
      <p:sp>
        <p:nvSpPr>
          <p:cNvPr id="931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98450" y="1350963"/>
            <a:ext cx="4502150" cy="52784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 __________________ intracellular Ca</a:t>
            </a:r>
            <a:r>
              <a:rPr lang="en-US" baseline="30000" dirty="0" smtClean="0"/>
              <a:t>2+</a:t>
            </a:r>
            <a:r>
              <a:rPr lang="en-US" dirty="0" smtClean="0"/>
              <a:t> concentrations:</a:t>
            </a:r>
          </a:p>
          <a:p>
            <a:pPr lvl="1"/>
            <a:r>
              <a:rPr lang="en-US" dirty="0" smtClean="0"/>
              <a:t>Additional calcium binds to </a:t>
            </a:r>
            <a:r>
              <a:rPr lang="en-US" dirty="0" err="1" smtClean="0"/>
              <a:t>troponin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Calcium-activated </a:t>
            </a:r>
            <a:r>
              <a:rPr lang="en-US" dirty="0" err="1" smtClean="0"/>
              <a:t>troponin</a:t>
            </a:r>
            <a:r>
              <a:rPr lang="en-US" dirty="0" smtClean="0"/>
              <a:t> binds an additional two Ca</a:t>
            </a:r>
            <a:r>
              <a:rPr lang="en-US" baseline="30000" dirty="0" smtClean="0"/>
              <a:t>2+</a:t>
            </a:r>
            <a:r>
              <a:rPr lang="en-US" dirty="0" smtClean="0"/>
              <a:t> at a separate regulatory site</a:t>
            </a:r>
          </a:p>
        </p:txBody>
      </p:sp>
      <p:sp>
        <p:nvSpPr>
          <p:cNvPr id="93188" name="Text Box 9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9.11b</a:t>
            </a:r>
          </a:p>
        </p:txBody>
      </p:sp>
      <p:pic>
        <p:nvPicPr>
          <p:cNvPr id="7681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24000"/>
            <a:ext cx="4132263" cy="445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Role of Ionic Calcium (Ca</a:t>
            </a:r>
            <a:r>
              <a:rPr lang="en-US" sz="2800" baseline="30000" smtClean="0"/>
              <a:t>2+</a:t>
            </a:r>
            <a:r>
              <a:rPr lang="en-US" sz="2800" smtClean="0"/>
              <a:t>) in the Contraction Mechanism</a:t>
            </a: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98450" y="1244600"/>
            <a:ext cx="4273550" cy="5056188"/>
          </a:xfrm>
        </p:spPr>
        <p:txBody>
          <a:bodyPr/>
          <a:lstStyle/>
          <a:p>
            <a:r>
              <a:rPr lang="en-US" dirty="0" smtClean="0"/>
              <a:t>Calcium-activated </a:t>
            </a:r>
            <a:r>
              <a:rPr lang="en-US" dirty="0" err="1" smtClean="0"/>
              <a:t>troponin</a:t>
            </a:r>
            <a:r>
              <a:rPr lang="en-US" dirty="0" smtClean="0"/>
              <a:t> undergoes a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change moves </a:t>
            </a:r>
            <a:r>
              <a:rPr lang="en-US" dirty="0" err="1" smtClean="0"/>
              <a:t>tropomyosin</a:t>
            </a:r>
            <a:r>
              <a:rPr lang="en-US" dirty="0" smtClean="0"/>
              <a:t> away from _</a:t>
            </a:r>
          </a:p>
        </p:txBody>
      </p:sp>
      <p:sp>
        <p:nvSpPr>
          <p:cNvPr id="94212" name="Text Box 9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9.11c</a:t>
            </a:r>
          </a:p>
        </p:txBody>
      </p:sp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524000"/>
            <a:ext cx="3524250" cy="462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Role of Ionic Calcium (Ca</a:t>
            </a:r>
            <a:r>
              <a:rPr lang="en-US" sz="2800" baseline="30000" smtClean="0"/>
              <a:t>2+</a:t>
            </a:r>
            <a:r>
              <a:rPr lang="en-US" sz="2800" smtClean="0"/>
              <a:t>) in the Contraction Mechanism</a:t>
            </a:r>
          </a:p>
        </p:txBody>
      </p:sp>
      <p:sp>
        <p:nvSpPr>
          <p:cNvPr id="9523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98450" y="1323975"/>
            <a:ext cx="4730750" cy="5056188"/>
          </a:xfrm>
        </p:spPr>
        <p:txBody>
          <a:bodyPr/>
          <a:lstStyle/>
          <a:p>
            <a:r>
              <a:rPr lang="en-US" dirty="0" smtClean="0"/>
              <a:t>Myosin head can now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permits _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sliding of the thin filaments by the myosin cross bridges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9.11d</a:t>
            </a:r>
          </a:p>
        </p:txBody>
      </p:sp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524000"/>
            <a:ext cx="3729038" cy="4638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Sequential Events of Contraction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myosin cross bridge attaches to </a:t>
            </a:r>
            <a:r>
              <a:rPr lang="en-US" sz="2400" dirty="0" err="1" smtClean="0"/>
              <a:t>actin</a:t>
            </a:r>
            <a:r>
              <a:rPr lang="en-US" sz="2400" dirty="0" smtClean="0"/>
              <a:t> filament</a:t>
            </a:r>
          </a:p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myosin head pivots and pulls </a:t>
            </a:r>
            <a:r>
              <a:rPr lang="en-US" sz="2400" dirty="0" err="1" smtClean="0"/>
              <a:t>actin</a:t>
            </a:r>
            <a:r>
              <a:rPr lang="en-US" sz="2400" dirty="0" smtClean="0"/>
              <a:t> filament toward M line</a:t>
            </a:r>
          </a:p>
          <a:p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ATP attaches to myosin head and the cross bridge detaches</a:t>
            </a:r>
          </a:p>
          <a:p>
            <a:r>
              <a:rPr lang="en-US" sz="2800" dirty="0" smtClean="0"/>
              <a:t>“Cocking” of the myosin head </a:t>
            </a:r>
          </a:p>
          <a:p>
            <a:pPr lvl="1"/>
            <a:r>
              <a:rPr lang="en-US" sz="2400" dirty="0" smtClean="0"/>
              <a:t>energy from hydrolysis of ATP cocks the myosin head into the high-energy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Fibrous Structural Joints: Syndesmoses</a:t>
            </a:r>
          </a:p>
        </p:txBody>
      </p:sp>
      <p:pic>
        <p:nvPicPr>
          <p:cNvPr id="3051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5800725" cy="4849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8.1b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9.12</a:t>
            </a:r>
          </a:p>
        </p:txBody>
      </p:sp>
      <p:grpSp>
        <p:nvGrpSpPr>
          <p:cNvPr id="97283" name="Group 3"/>
          <p:cNvGrpSpPr>
            <a:grpSpLocks/>
          </p:cNvGrpSpPr>
          <p:nvPr/>
        </p:nvGrpSpPr>
        <p:grpSpPr bwMode="auto">
          <a:xfrm>
            <a:off x="0" y="0"/>
            <a:ext cx="9144000" cy="6704013"/>
            <a:chOff x="565" y="351"/>
            <a:chExt cx="4382" cy="3647"/>
          </a:xfrm>
        </p:grpSpPr>
        <p:pic>
          <p:nvPicPr>
            <p:cNvPr id="9728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1" y="351"/>
              <a:ext cx="4366" cy="3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5" name="Rectangle 5"/>
            <p:cNvSpPr>
              <a:spLocks noChangeArrowheads="1"/>
            </p:cNvSpPr>
            <p:nvPr/>
          </p:nvSpPr>
          <p:spPr bwMode="auto">
            <a:xfrm>
              <a:off x="2388" y="3349"/>
              <a:ext cx="109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ATP</a:t>
              </a:r>
              <a:endParaRPr lang="en-US" sz="2100" b="1"/>
            </a:p>
          </p:txBody>
        </p:sp>
        <p:sp>
          <p:nvSpPr>
            <p:cNvPr id="97286" name="Rectangle 6"/>
            <p:cNvSpPr>
              <a:spLocks noChangeArrowheads="1"/>
            </p:cNvSpPr>
            <p:nvPr/>
          </p:nvSpPr>
          <p:spPr bwMode="auto">
            <a:xfrm>
              <a:off x="2756" y="589"/>
              <a:ext cx="116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ADP</a:t>
              </a:r>
              <a:endParaRPr lang="en-US" sz="2100" b="1"/>
            </a:p>
          </p:txBody>
        </p:sp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1372" y="1993"/>
              <a:ext cx="11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ADP</a:t>
              </a:r>
              <a:endParaRPr lang="en-US" sz="2100" b="1"/>
            </a:p>
          </p:txBody>
        </p:sp>
        <p:sp>
          <p:nvSpPr>
            <p:cNvPr id="97288" name="Rectangle 8"/>
            <p:cNvSpPr>
              <a:spLocks noChangeArrowheads="1"/>
            </p:cNvSpPr>
            <p:nvPr/>
          </p:nvSpPr>
          <p:spPr bwMode="auto">
            <a:xfrm>
              <a:off x="708" y="2014"/>
              <a:ext cx="110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ATP</a:t>
              </a:r>
              <a:endParaRPr lang="en-US" sz="2100" b="1"/>
            </a:p>
          </p:txBody>
        </p:sp>
        <p:sp>
          <p:nvSpPr>
            <p:cNvPr id="97289" name="Rectangle 9"/>
            <p:cNvSpPr>
              <a:spLocks noChangeArrowheads="1"/>
            </p:cNvSpPr>
            <p:nvPr/>
          </p:nvSpPr>
          <p:spPr bwMode="auto">
            <a:xfrm>
              <a:off x="602" y="2099"/>
              <a:ext cx="274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hydrolysis</a:t>
              </a:r>
              <a:endParaRPr lang="en-US" sz="2100" b="1"/>
            </a:p>
          </p:txBody>
        </p:sp>
        <p:sp>
          <p:nvSpPr>
            <p:cNvPr id="97290" name="Rectangle 10"/>
            <p:cNvSpPr>
              <a:spLocks noChangeArrowheads="1"/>
            </p:cNvSpPr>
            <p:nvPr/>
          </p:nvSpPr>
          <p:spPr bwMode="auto">
            <a:xfrm>
              <a:off x="3984" y="1944"/>
              <a:ext cx="116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ADP</a:t>
              </a:r>
              <a:endParaRPr lang="en-US" sz="2100" b="1"/>
            </a:p>
          </p:txBody>
        </p:sp>
        <p:sp>
          <p:nvSpPr>
            <p:cNvPr id="97291" name="Rectangle 11"/>
            <p:cNvSpPr>
              <a:spLocks noChangeArrowheads="1"/>
            </p:cNvSpPr>
            <p:nvPr/>
          </p:nvSpPr>
          <p:spPr bwMode="auto">
            <a:xfrm>
              <a:off x="4648" y="3137"/>
              <a:ext cx="11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ATP</a:t>
              </a:r>
              <a:endParaRPr lang="en-US" sz="2100" b="1"/>
            </a:p>
          </p:txBody>
        </p:sp>
        <p:sp>
          <p:nvSpPr>
            <p:cNvPr id="97292" name="Rectangle 12"/>
            <p:cNvSpPr>
              <a:spLocks noChangeArrowheads="1"/>
            </p:cNvSpPr>
            <p:nvPr/>
          </p:nvSpPr>
          <p:spPr bwMode="auto">
            <a:xfrm>
              <a:off x="1393" y="2149"/>
              <a:ext cx="4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P</a:t>
              </a:r>
              <a:r>
                <a:rPr lang="en-US" sz="900" b="1" baseline="-25000">
                  <a:solidFill>
                    <a:srgbClr val="000000"/>
                  </a:solidFill>
                </a:rPr>
                <a:t>i</a:t>
              </a:r>
              <a:endParaRPr lang="en-US" sz="600" b="1">
                <a:solidFill>
                  <a:srgbClr val="000000"/>
                </a:solidFill>
              </a:endParaRPr>
            </a:p>
          </p:txBody>
        </p:sp>
        <p:sp>
          <p:nvSpPr>
            <p:cNvPr id="97293" name="Rectangle 13"/>
            <p:cNvSpPr>
              <a:spLocks noChangeArrowheads="1"/>
            </p:cNvSpPr>
            <p:nvPr/>
          </p:nvSpPr>
          <p:spPr bwMode="auto">
            <a:xfrm>
              <a:off x="2784" y="737"/>
              <a:ext cx="45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P</a:t>
              </a:r>
              <a:r>
                <a:rPr lang="en-US" sz="800" b="1" baseline="-25000">
                  <a:solidFill>
                    <a:srgbClr val="000000"/>
                  </a:solidFill>
                </a:rPr>
                <a:t>i</a:t>
              </a:r>
              <a:endParaRPr lang="en-US" sz="2100" b="1"/>
            </a:p>
          </p:txBody>
        </p:sp>
        <p:sp>
          <p:nvSpPr>
            <p:cNvPr id="97294" name="Rectangle 14"/>
            <p:cNvSpPr>
              <a:spLocks noChangeArrowheads="1"/>
            </p:cNvSpPr>
            <p:nvPr/>
          </p:nvSpPr>
          <p:spPr bwMode="auto">
            <a:xfrm>
              <a:off x="1951" y="596"/>
              <a:ext cx="368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Myosin head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(high-energy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configuration)</a:t>
              </a:r>
              <a:endParaRPr lang="en-US" sz="2100" b="1"/>
            </a:p>
          </p:txBody>
        </p:sp>
        <p:sp>
          <p:nvSpPr>
            <p:cNvPr id="97295" name="Rectangle 15"/>
            <p:cNvSpPr>
              <a:spLocks noChangeArrowheads="1"/>
            </p:cNvSpPr>
            <p:nvPr/>
          </p:nvSpPr>
          <p:spPr bwMode="auto">
            <a:xfrm>
              <a:off x="2021" y="1231"/>
              <a:ext cx="962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Myosin head attaches to the actin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myofilament, forming a cross bridge.</a:t>
              </a:r>
              <a:endParaRPr lang="en-US" sz="2100" b="1"/>
            </a:p>
          </p:txBody>
        </p:sp>
        <p:sp>
          <p:nvSpPr>
            <p:cNvPr id="97296" name="Rectangle 16"/>
            <p:cNvSpPr>
              <a:spLocks noChangeArrowheads="1"/>
            </p:cNvSpPr>
            <p:nvPr/>
          </p:nvSpPr>
          <p:spPr bwMode="auto">
            <a:xfrm>
              <a:off x="1633" y="1485"/>
              <a:ext cx="341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Thin filament</a:t>
              </a:r>
              <a:endParaRPr lang="en-US" sz="2100" b="1"/>
            </a:p>
          </p:txBody>
        </p:sp>
        <p:sp>
          <p:nvSpPr>
            <p:cNvPr id="97297" name="Rectangle 17"/>
            <p:cNvSpPr>
              <a:spLocks noChangeArrowheads="1"/>
            </p:cNvSpPr>
            <p:nvPr/>
          </p:nvSpPr>
          <p:spPr bwMode="auto">
            <a:xfrm>
              <a:off x="701" y="2558"/>
              <a:ext cx="122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As ATP is split into ADP and P</a:t>
              </a:r>
              <a:r>
                <a:rPr lang="en-US" sz="900" b="1" baseline="-25000">
                  <a:solidFill>
                    <a:srgbClr val="000000"/>
                  </a:solidFill>
                </a:rPr>
                <a:t>i</a:t>
              </a:r>
              <a:r>
                <a:rPr lang="en-US" sz="900" b="1">
                  <a:solidFill>
                    <a:srgbClr val="000000"/>
                  </a:solidFill>
                </a:rPr>
                <a:t>, the myosin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head is energized (cocked into the high-energy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conformation).</a:t>
              </a:r>
              <a:endParaRPr lang="en-US" sz="2100" b="1"/>
            </a:p>
          </p:txBody>
        </p:sp>
        <p:sp>
          <p:nvSpPr>
            <p:cNvPr id="97298" name="Rectangle 18"/>
            <p:cNvSpPr>
              <a:spLocks noChangeArrowheads="1"/>
            </p:cNvSpPr>
            <p:nvPr/>
          </p:nvSpPr>
          <p:spPr bwMode="auto">
            <a:xfrm>
              <a:off x="3525" y="2537"/>
              <a:ext cx="1293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Inorganic phosphate (P</a:t>
              </a:r>
              <a:r>
                <a:rPr lang="en-US" sz="900" b="1" baseline="-25000">
                  <a:solidFill>
                    <a:srgbClr val="000000"/>
                  </a:solidFill>
                </a:rPr>
                <a:t>i</a:t>
              </a:r>
              <a:r>
                <a:rPr lang="en-US" sz="900" b="1">
                  <a:solidFill>
                    <a:srgbClr val="000000"/>
                  </a:solidFill>
                </a:rPr>
                <a:t>) generated in the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previous contraction cycle is released, initiating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the power (working) stroke. The myosin head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pivots and bends as it pulls on the actin filament,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sliding it toward the M line. Then ADP is released.</a:t>
              </a:r>
              <a:endParaRPr lang="en-US" sz="2100" b="1"/>
            </a:p>
          </p:txBody>
        </p:sp>
        <p:sp>
          <p:nvSpPr>
            <p:cNvPr id="97299" name="Rectangle 19"/>
            <p:cNvSpPr>
              <a:spLocks noChangeArrowheads="1"/>
            </p:cNvSpPr>
            <p:nvPr/>
          </p:nvSpPr>
          <p:spPr bwMode="auto">
            <a:xfrm>
              <a:off x="3116" y="3299"/>
              <a:ext cx="368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Myosin head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(low-energy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configuration)</a:t>
              </a:r>
              <a:endParaRPr lang="en-US" sz="2100" b="1"/>
            </a:p>
          </p:txBody>
        </p:sp>
        <p:sp>
          <p:nvSpPr>
            <p:cNvPr id="97300" name="Rectangle 20"/>
            <p:cNvSpPr>
              <a:spLocks noChangeArrowheads="1"/>
            </p:cNvSpPr>
            <p:nvPr/>
          </p:nvSpPr>
          <p:spPr bwMode="auto">
            <a:xfrm>
              <a:off x="2049" y="3850"/>
              <a:ext cx="152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As new ATP attaches to the myosin head, the link between</a:t>
              </a:r>
            </a:p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myosin and actin weakens, and the cross bridge detaches.</a:t>
              </a:r>
              <a:endParaRPr lang="en-US" sz="2100" b="1"/>
            </a:p>
          </p:txBody>
        </p:sp>
        <p:sp>
          <p:nvSpPr>
            <p:cNvPr id="97301" name="Rectangle 21"/>
            <p:cNvSpPr>
              <a:spLocks noChangeArrowheads="1"/>
            </p:cNvSpPr>
            <p:nvPr/>
          </p:nvSpPr>
          <p:spPr bwMode="auto">
            <a:xfrm>
              <a:off x="1612" y="2021"/>
              <a:ext cx="368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900" b="1">
                  <a:solidFill>
                    <a:srgbClr val="000000"/>
                  </a:solidFill>
                </a:rPr>
                <a:t>Thick filament</a:t>
              </a:r>
              <a:endParaRPr lang="en-US" sz="2100" b="1"/>
            </a:p>
          </p:txBody>
        </p:sp>
        <p:sp>
          <p:nvSpPr>
            <p:cNvPr id="97302" name="Oval 22"/>
            <p:cNvSpPr>
              <a:spLocks noChangeAspect="1" noChangeArrowheads="1"/>
            </p:cNvSpPr>
            <p:nvPr/>
          </p:nvSpPr>
          <p:spPr bwMode="auto">
            <a:xfrm>
              <a:off x="1896" y="1225"/>
              <a:ext cx="92" cy="9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900" b="1"/>
                <a:t>1</a:t>
              </a:r>
            </a:p>
          </p:txBody>
        </p:sp>
        <p:sp>
          <p:nvSpPr>
            <p:cNvPr id="97303" name="Oval 23"/>
            <p:cNvSpPr>
              <a:spLocks noChangeAspect="1" noChangeArrowheads="1"/>
            </p:cNvSpPr>
            <p:nvPr/>
          </p:nvSpPr>
          <p:spPr bwMode="auto">
            <a:xfrm>
              <a:off x="565" y="2552"/>
              <a:ext cx="92" cy="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900" b="1"/>
                <a:t>4</a:t>
              </a:r>
            </a:p>
          </p:txBody>
        </p:sp>
        <p:sp>
          <p:nvSpPr>
            <p:cNvPr id="97304" name="Oval 24"/>
            <p:cNvSpPr>
              <a:spLocks noChangeAspect="1" noChangeArrowheads="1"/>
            </p:cNvSpPr>
            <p:nvPr/>
          </p:nvSpPr>
          <p:spPr bwMode="auto">
            <a:xfrm>
              <a:off x="3396" y="2527"/>
              <a:ext cx="92" cy="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900" b="1"/>
                <a:t>2</a:t>
              </a:r>
            </a:p>
          </p:txBody>
        </p:sp>
        <p:sp>
          <p:nvSpPr>
            <p:cNvPr id="97305" name="Oval 25"/>
            <p:cNvSpPr>
              <a:spLocks noChangeAspect="1" noChangeArrowheads="1"/>
            </p:cNvSpPr>
            <p:nvPr/>
          </p:nvSpPr>
          <p:spPr bwMode="auto">
            <a:xfrm>
              <a:off x="1931" y="3847"/>
              <a:ext cx="92" cy="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900" b="1"/>
                <a:t>3</a:t>
              </a:r>
            </a:p>
          </p:txBody>
        </p:sp>
        <p:sp>
          <p:nvSpPr>
            <p:cNvPr id="97306" name="Line 26"/>
            <p:cNvSpPr>
              <a:spLocks noChangeShapeType="1"/>
            </p:cNvSpPr>
            <p:nvPr/>
          </p:nvSpPr>
          <p:spPr bwMode="auto">
            <a:xfrm>
              <a:off x="2401" y="635"/>
              <a:ext cx="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7" name="Freeform 27"/>
            <p:cNvSpPr>
              <a:spLocks/>
            </p:cNvSpPr>
            <p:nvPr/>
          </p:nvSpPr>
          <p:spPr bwMode="auto">
            <a:xfrm>
              <a:off x="2817" y="3339"/>
              <a:ext cx="283" cy="77"/>
            </a:xfrm>
            <a:custGeom>
              <a:avLst/>
              <a:gdLst>
                <a:gd name="T0" fmla="*/ 320 w 320"/>
                <a:gd name="T1" fmla="*/ 0 h 88"/>
                <a:gd name="T2" fmla="*/ 200 w 320"/>
                <a:gd name="T3" fmla="*/ 0 h 88"/>
                <a:gd name="T4" fmla="*/ 0 w 320"/>
                <a:gd name="T5" fmla="*/ 88 h 88"/>
                <a:gd name="T6" fmla="*/ 0 60000 65536"/>
                <a:gd name="T7" fmla="*/ 0 60000 65536"/>
                <a:gd name="T8" fmla="*/ 0 60000 65536"/>
                <a:gd name="T9" fmla="*/ 0 w 320"/>
                <a:gd name="T10" fmla="*/ 0 h 88"/>
                <a:gd name="T11" fmla="*/ 320 w 32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0" h="88">
                  <a:moveTo>
                    <a:pt x="320" y="0"/>
                  </a:moveTo>
                  <a:lnTo>
                    <a:pt x="200" y="0"/>
                  </a:lnTo>
                  <a:lnTo>
                    <a:pt x="0" y="8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8" name="Line 28"/>
            <p:cNvSpPr>
              <a:spLocks noChangeShapeType="1"/>
            </p:cNvSpPr>
            <p:nvPr/>
          </p:nvSpPr>
          <p:spPr bwMode="auto">
            <a:xfrm>
              <a:off x="1864" y="1574"/>
              <a:ext cx="1" cy="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9" name="Line 29"/>
            <p:cNvSpPr>
              <a:spLocks noChangeShapeType="1"/>
            </p:cNvSpPr>
            <p:nvPr/>
          </p:nvSpPr>
          <p:spPr bwMode="auto">
            <a:xfrm>
              <a:off x="1864" y="2111"/>
              <a:ext cx="1" cy="2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Contraction of Skeletal Muscle Fibers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Contraction 	</a:t>
            </a:r>
          </a:p>
          <a:p>
            <a:pPr lvl="1"/>
            <a:r>
              <a:rPr lang="en-US" dirty="0" smtClean="0"/>
              <a:t>refers to the _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ends when cross bridges become inactive, the tension generated declines, and relaxation is induced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r>
              <a:rPr lang="en-US" sz="3200" smtClean="0"/>
              <a:t>Contraction of Skeletal Muscle (Organ Level)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153400" cy="502920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two types of muscle contractions are: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________________________contraction </a:t>
            </a:r>
            <a:endParaRPr lang="en-US" dirty="0"/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endParaRPr lang="en-US" dirty="0"/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muscle shortens during contraction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Iso</a:t>
            </a:r>
            <a:r>
              <a:rPr lang="en-US" dirty="0"/>
              <a:t> = same; tonic = tone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 </a:t>
            </a:r>
            <a:endParaRPr lang="en-US" dirty="0"/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increasing muscle tension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muscle does not </a:t>
            </a:r>
            <a:r>
              <a:rPr lang="en-US" dirty="0" smtClean="0"/>
              <a:t>___________________________ </a:t>
            </a:r>
            <a:r>
              <a:rPr lang="en-US" dirty="0"/>
              <a:t>during contraction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Iso</a:t>
            </a:r>
            <a:r>
              <a:rPr lang="en-US" dirty="0"/>
              <a:t> = same;  metric =length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r>
              <a:rPr lang="en-US" sz="3200" smtClean="0"/>
              <a:t>Motor Unit: The Nerve-Muscle Functional Unit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419600" cy="4800600"/>
          </a:xfrm>
        </p:spPr>
        <p:txBody>
          <a:bodyPr/>
          <a:lstStyle/>
          <a:p>
            <a:r>
              <a:rPr lang="en-US" dirty="0" smtClean="0"/>
              <a:t>A motor unit is a _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number of muscle fibers per motor unit varies</a:t>
            </a:r>
          </a:p>
          <a:p>
            <a:pPr lvl="1"/>
            <a:r>
              <a:rPr lang="en-US" dirty="0" smtClean="0"/>
              <a:t>from _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828800"/>
            <a:ext cx="3733800" cy="3440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85800"/>
          </a:xfrm>
        </p:spPr>
        <p:txBody>
          <a:bodyPr/>
          <a:lstStyle/>
          <a:p>
            <a:r>
              <a:rPr lang="en-US" sz="3200" smtClean="0"/>
              <a:t>Motor Unit: The Nerve-Muscle Functional Unit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10600" cy="4876800"/>
          </a:xfrm>
        </p:spPr>
        <p:txBody>
          <a:bodyPr/>
          <a:lstStyle/>
          <a:p>
            <a:r>
              <a:rPr lang="en-US" dirty="0" smtClean="0"/>
              <a:t>Muscles that control fine movements have _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fingers, eyes </a:t>
            </a:r>
          </a:p>
          <a:p>
            <a:r>
              <a:rPr lang="en-US" dirty="0" smtClean="0"/>
              <a:t>________________________weight-bearing muscles have ________________motor units </a:t>
            </a:r>
          </a:p>
          <a:p>
            <a:pPr lvl="1"/>
            <a:r>
              <a:rPr lang="en-US" dirty="0" smtClean="0"/>
              <a:t>thighs, hips</a:t>
            </a:r>
          </a:p>
          <a:p>
            <a:r>
              <a:rPr lang="en-US" sz="2800" dirty="0" smtClean="0"/>
              <a:t>Muscle fibers from a motor unit are spread throughout the muscle; therefore, contraction of a single motor unit causes weak contraction of the entire muscle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Tone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977900"/>
            <a:ext cx="8270875" cy="5540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Muscle tone: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Is the _________________________________ state of all muscles, which does not _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Keeps the muscles firm, healthy, and _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Spinal reflexes account for muscle tone by: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Activating one motor unit and then another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Responding to activation of 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Heat Production During Muscle Activity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40% of the energy released in muscle activity is _</a:t>
            </a:r>
          </a:p>
          <a:p>
            <a:endParaRPr lang="en-US" dirty="0" smtClean="0"/>
          </a:p>
          <a:p>
            <a:r>
              <a:rPr lang="en-US" dirty="0" smtClean="0"/>
              <a:t>The remaining 60% is _</a:t>
            </a:r>
          </a:p>
          <a:p>
            <a:endParaRPr lang="en-US" dirty="0" smtClean="0"/>
          </a:p>
          <a:p>
            <a:r>
              <a:rPr lang="en-US" dirty="0" smtClean="0"/>
              <a:t>Dangerous heat levels are prevented by radiation of heat from the skin and sweating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Force of Muscle Contraction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</p:spPr>
        <p:txBody>
          <a:bodyPr/>
          <a:lstStyle/>
          <a:p>
            <a:r>
              <a:rPr lang="en-US" dirty="0" smtClean="0"/>
              <a:t>The force of contraction is affected by:</a:t>
            </a:r>
          </a:p>
          <a:p>
            <a:pPr lvl="1"/>
            <a:r>
              <a:rPr lang="en-US" dirty="0" smtClean="0"/>
              <a:t>The _______________________________________ contracting </a:t>
            </a:r>
          </a:p>
          <a:p>
            <a:pPr lvl="2"/>
            <a:r>
              <a:rPr lang="en-US" dirty="0" smtClean="0"/>
              <a:t>the more motor fibers in a muscle, the stronger the contraction</a:t>
            </a:r>
          </a:p>
          <a:p>
            <a:pPr lvl="1"/>
            <a:r>
              <a:rPr lang="en-US" dirty="0" smtClean="0"/>
              <a:t>The relative _______________________ of the muscle</a:t>
            </a:r>
          </a:p>
          <a:p>
            <a:pPr lvl="2"/>
            <a:r>
              <a:rPr lang="en-US" dirty="0" smtClean="0"/>
              <a:t>the bulkier the muscle, the greater its strength</a:t>
            </a:r>
          </a:p>
          <a:p>
            <a:pPr lvl="1"/>
            <a:r>
              <a:rPr lang="en-US" dirty="0" smtClean="0"/>
              <a:t>____________________________ of muscle stretch</a:t>
            </a:r>
          </a:p>
          <a:p>
            <a:pPr lvl="2"/>
            <a:r>
              <a:rPr lang="en-US" dirty="0" smtClean="0"/>
              <a:t>muscles contract strongest when muscle fibers are 80-120% of their normal resting 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Aerobic Exercise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Aerobic exercise results in an increase of:</a:t>
            </a:r>
          </a:p>
          <a:p>
            <a:pPr lvl="1"/>
            <a:r>
              <a:rPr lang="en-US" dirty="0" smtClean="0"/>
              <a:t>Muscle _</a:t>
            </a:r>
          </a:p>
          <a:p>
            <a:pPr lvl="1"/>
            <a:r>
              <a:rPr lang="en-US" dirty="0" smtClean="0"/>
              <a:t>Number of _</a:t>
            </a:r>
          </a:p>
          <a:p>
            <a:pPr lvl="1"/>
            <a:r>
              <a:rPr lang="en-US" dirty="0" smtClean="0"/>
              <a:t>_______________________________ synthesis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Resistance Exercise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 exercise (typically anaerobic) results in:</a:t>
            </a:r>
          </a:p>
          <a:p>
            <a:pPr lvl="1"/>
            <a:r>
              <a:rPr lang="en-US" dirty="0" smtClean="0"/>
              <a:t>Muscle _</a:t>
            </a:r>
          </a:p>
          <a:p>
            <a:pPr lvl="1"/>
            <a:r>
              <a:rPr lang="en-US" dirty="0" smtClean="0"/>
              <a:t>Increased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Myofilaments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7207</TotalTime>
  <Words>5124</Words>
  <Application>Microsoft Office PowerPoint</Application>
  <PresentationFormat>On-screen Show (4:3)</PresentationFormat>
  <Paragraphs>1085</Paragraphs>
  <Slides>185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186" baseType="lpstr">
      <vt:lpstr>Office Theme</vt:lpstr>
      <vt:lpstr>Exam Three Material</vt:lpstr>
      <vt:lpstr>Joints (Articulations)</vt:lpstr>
      <vt:lpstr>Classification of Joints: Structural</vt:lpstr>
      <vt:lpstr>Classification of Joints: Functional</vt:lpstr>
      <vt:lpstr>Fibrous Structural Joints</vt:lpstr>
      <vt:lpstr>Fibrous Structural Joints: Sutures</vt:lpstr>
      <vt:lpstr>Fibrous Structural Joints: Sutures</vt:lpstr>
      <vt:lpstr>Fibrous Structural Joints: Syndesmoses</vt:lpstr>
      <vt:lpstr>Fibrous Structural Joints: Syndesmoses</vt:lpstr>
      <vt:lpstr>Fibrous Structural Joints: Gomphoses</vt:lpstr>
      <vt:lpstr>Cartilaginous Joints</vt:lpstr>
      <vt:lpstr>Cartilaginous Joints: Synchondroses</vt:lpstr>
      <vt:lpstr>Cartilaginous Joints: Synchondroses</vt:lpstr>
      <vt:lpstr>Cartilaginous Joints: Symphyses</vt:lpstr>
      <vt:lpstr>Cartilaginous Joints: Symphyses</vt:lpstr>
      <vt:lpstr>Synovial Joints</vt:lpstr>
      <vt:lpstr>Synovial Joints: General Structure</vt:lpstr>
      <vt:lpstr>Synovial Joints: General Structure</vt:lpstr>
      <vt:lpstr>Synovial Joints: Friction-Reducing Structures</vt:lpstr>
      <vt:lpstr>Synovial Joints: Friction-Reducing Structures</vt:lpstr>
      <vt:lpstr>Synovial Joints: Stability</vt:lpstr>
      <vt:lpstr>Synovial Joints: Stability</vt:lpstr>
      <vt:lpstr>Synovial Joints: Movement</vt:lpstr>
      <vt:lpstr>Synovial Joints: Range of Motion</vt:lpstr>
      <vt:lpstr>Gliding Movements</vt:lpstr>
      <vt:lpstr>Angular Movement</vt:lpstr>
      <vt:lpstr>Angular Movement</vt:lpstr>
      <vt:lpstr>Rotation</vt:lpstr>
      <vt:lpstr>Special Movements</vt:lpstr>
      <vt:lpstr>Plane Joint</vt:lpstr>
      <vt:lpstr>Types of Synovial Joints</vt:lpstr>
      <vt:lpstr>Pivot Joints</vt:lpstr>
      <vt:lpstr>Condyloid or Ellipsoidal Joints</vt:lpstr>
      <vt:lpstr>Saddle Joints</vt:lpstr>
      <vt:lpstr>Ball-and-Socket Joints</vt:lpstr>
      <vt:lpstr>Synovial Joints: Knee</vt:lpstr>
      <vt:lpstr>Synovial Joints: Shoulder (Glenohumeral)</vt:lpstr>
      <vt:lpstr>Synovial Joints: Elbow</vt:lpstr>
      <vt:lpstr>Synovial Joints: Shoulder Stability</vt:lpstr>
      <vt:lpstr>Synovial Joints: Hip (Coxal) Joint</vt:lpstr>
      <vt:lpstr>Temporomandibular Joint (TMJ)</vt:lpstr>
      <vt:lpstr>Sprains</vt:lpstr>
      <vt:lpstr>Cartilage Injuries</vt:lpstr>
      <vt:lpstr>Dislocations</vt:lpstr>
      <vt:lpstr>Inflammatory and Degenerative Conditions</vt:lpstr>
      <vt:lpstr>Inflammatory and Degenerative Conditions</vt:lpstr>
      <vt:lpstr>Arthritis</vt:lpstr>
      <vt:lpstr>Osteoarthritis (OA)</vt:lpstr>
      <vt:lpstr>Osteoarthritis: Course</vt:lpstr>
      <vt:lpstr>Osteoarthritis: Treatments</vt:lpstr>
      <vt:lpstr>Rheumatoid Arthritis (RA)</vt:lpstr>
      <vt:lpstr>Rheumatoid Arthritis: Course</vt:lpstr>
      <vt:lpstr>Rheumatoid Arthritis:</vt:lpstr>
      <vt:lpstr>Rheumatoid Arthritis: Treatment</vt:lpstr>
      <vt:lpstr>Comparison of arthritic joints</vt:lpstr>
      <vt:lpstr>Gouty Arthritis</vt:lpstr>
      <vt:lpstr>Muscle Overview</vt:lpstr>
      <vt:lpstr>Muscle Similarities</vt:lpstr>
      <vt:lpstr>Skeletal Muscle Tissue</vt:lpstr>
      <vt:lpstr>Cardiac Muscle Tissue</vt:lpstr>
      <vt:lpstr>Smooth Muscle Tissue</vt:lpstr>
      <vt:lpstr>Functional Characteristics of Muscle Tissue</vt:lpstr>
      <vt:lpstr>Structure and Organization of Skeletal Muscle</vt:lpstr>
      <vt:lpstr>Structure and Organization of Skeletal Muscle</vt:lpstr>
      <vt:lpstr>Skeletal Muscle</vt:lpstr>
      <vt:lpstr>Skeletal Muscle</vt:lpstr>
      <vt:lpstr>Skeletal Muscle: Attachments</vt:lpstr>
      <vt:lpstr>Skeletal Muscle: Attachments</vt:lpstr>
      <vt:lpstr>Microscopic Anatomy of a Skeletal Muscle Fiber</vt:lpstr>
      <vt:lpstr>Myofibrils</vt:lpstr>
      <vt:lpstr>Sarcomeres</vt:lpstr>
      <vt:lpstr>Myofilaments: Banding Pattern</vt:lpstr>
      <vt:lpstr>Ultrastructure of Myofilaments: Thick Filaments</vt:lpstr>
      <vt:lpstr>Ultrastructure of Myofilaments: Thin Filaments</vt:lpstr>
      <vt:lpstr>Sarcoplasmic Reticulum (SR)</vt:lpstr>
      <vt:lpstr>T Tubules</vt:lpstr>
      <vt:lpstr>Sliding Filament Model of Contraction</vt:lpstr>
      <vt:lpstr>Sliding Filament Model of Contraction</vt:lpstr>
      <vt:lpstr>Skeletal Muscle Contraction</vt:lpstr>
      <vt:lpstr>Nerve Stimulus of Skeletal Muscle</vt:lpstr>
      <vt:lpstr>Neuromuscular Junction</vt:lpstr>
      <vt:lpstr>Neuromuscular Junction</vt:lpstr>
      <vt:lpstr>Neuromuscular Junction</vt:lpstr>
      <vt:lpstr>Destruction of Acetylcholine</vt:lpstr>
      <vt:lpstr>Role of Ionic Calcium (Ca2+) in the Contraction Mechanism</vt:lpstr>
      <vt:lpstr>Role of Ionic Calcium (Ca2+) in the Contraction Mechanism</vt:lpstr>
      <vt:lpstr>Role of Ionic Calcium (Ca2+) in the Contraction Mechanism</vt:lpstr>
      <vt:lpstr>Role of Ionic Calcium (Ca2+) in the Contraction Mechanism</vt:lpstr>
      <vt:lpstr>Sequential Events of Contraction</vt:lpstr>
      <vt:lpstr>PowerPoint Presentation</vt:lpstr>
      <vt:lpstr>Contraction of Skeletal Muscle Fibers</vt:lpstr>
      <vt:lpstr>Contraction of Skeletal Muscle (Organ Level)</vt:lpstr>
      <vt:lpstr>Motor Unit: The Nerve-Muscle Functional Unit</vt:lpstr>
      <vt:lpstr>Motor Unit: The Nerve-Muscle Functional Unit</vt:lpstr>
      <vt:lpstr>Muscle Tone</vt:lpstr>
      <vt:lpstr>Heat Production During Muscle Activity</vt:lpstr>
      <vt:lpstr>Force of Muscle Contraction</vt:lpstr>
      <vt:lpstr>Effects of Aerobic Exercise</vt:lpstr>
      <vt:lpstr>Effects of Resistance Exercise</vt:lpstr>
      <vt:lpstr>The Overload Principle</vt:lpstr>
      <vt:lpstr>Smooth Muscle</vt:lpstr>
      <vt:lpstr>Smooth Muscle</vt:lpstr>
      <vt:lpstr>Smooth Muscle</vt:lpstr>
      <vt:lpstr>Peristalsis</vt:lpstr>
      <vt:lpstr>Innervation of Smooth Muscle</vt:lpstr>
      <vt:lpstr>Innervation of Smooth Muscle</vt:lpstr>
      <vt:lpstr>Microscopic Anatomy of Smooth Muscle</vt:lpstr>
      <vt:lpstr>Microscopic Anatomy of Smooth Muscle</vt:lpstr>
      <vt:lpstr>Myofilaments in Smooth Muscle</vt:lpstr>
      <vt:lpstr>Myofilaments in Smooth Muscle</vt:lpstr>
      <vt:lpstr>Contraction of Smooth Muscle</vt:lpstr>
      <vt:lpstr>Contraction of Smooth Muscle</vt:lpstr>
      <vt:lpstr>Contraction Mechanism</vt:lpstr>
      <vt:lpstr>Role of Calcium Ion</vt:lpstr>
      <vt:lpstr>Special Features of Smooth Muscle Contraction</vt:lpstr>
      <vt:lpstr>Response to Stretch</vt:lpstr>
      <vt:lpstr>Hyperplasia</vt:lpstr>
      <vt:lpstr>Types of Smooth Muscle: Single Unit</vt:lpstr>
      <vt:lpstr>Types of Smooth Muscle: Multiunit</vt:lpstr>
      <vt:lpstr>Types of Smooth Muscle: Multiunit</vt:lpstr>
      <vt:lpstr>Interactions of Skeletal Muscles</vt:lpstr>
      <vt:lpstr>Muscles: Functional Groups</vt:lpstr>
      <vt:lpstr>Naming Skeletal Muscles</vt:lpstr>
      <vt:lpstr>Naming Skeletal Muscles</vt:lpstr>
      <vt:lpstr>Naming Skeletal Muscles</vt:lpstr>
      <vt:lpstr>Arrangement of Fascicles</vt:lpstr>
      <vt:lpstr>Arrangement of Fascicles</vt:lpstr>
      <vt:lpstr>PowerPoint Presentation</vt:lpstr>
      <vt:lpstr>Major Skeletal Muscles: Anterior View</vt:lpstr>
      <vt:lpstr>Major Skeletal Muscles: Posterior View</vt:lpstr>
      <vt:lpstr>Muscles: Name, Action, and Innervation</vt:lpstr>
      <vt:lpstr>Muscles of the Scalp</vt:lpstr>
      <vt:lpstr>Muscles of the Face</vt:lpstr>
      <vt:lpstr>PowerPoint Presentation</vt:lpstr>
      <vt:lpstr>Muscles of Mastication</vt:lpstr>
      <vt:lpstr>Extrinsic Tongue Muscles</vt:lpstr>
      <vt:lpstr>Muscles of the Neck: Head Movements</vt:lpstr>
      <vt:lpstr>Trunk Movements: Deep Back Muscles</vt:lpstr>
      <vt:lpstr>PowerPoint Presentation</vt:lpstr>
      <vt:lpstr>Trunk Movements: Short Muscles</vt:lpstr>
      <vt:lpstr>Muscles of Respiration: External Intercostals</vt:lpstr>
      <vt:lpstr>Muscles of Respiration: Internal Intercostals</vt:lpstr>
      <vt:lpstr>Muscles of the Abdominal Wall</vt:lpstr>
      <vt:lpstr>Muscles of the Abdominal Wall</vt:lpstr>
      <vt:lpstr>Muscles of the Abdominal Wall</vt:lpstr>
      <vt:lpstr>Muscles of the Abdominal Wall</vt:lpstr>
      <vt:lpstr>Extrinsic Shoulder Muscles</vt:lpstr>
      <vt:lpstr>Extrinsic Shoulder Muscles</vt:lpstr>
      <vt:lpstr>PowerPoint Presentation</vt:lpstr>
      <vt:lpstr>Muscles Crossing the Shoulder</vt:lpstr>
      <vt:lpstr>Muscles Crossing the Shoulder</vt:lpstr>
      <vt:lpstr>Muscles Crossing the Shoulder</vt:lpstr>
      <vt:lpstr>Muscles Crossing the Elbow</vt:lpstr>
      <vt:lpstr>Muscles Crossing the Elbow</vt:lpstr>
      <vt:lpstr>Muscles of the Forearm</vt:lpstr>
      <vt:lpstr>Muscles of the Forearm</vt:lpstr>
      <vt:lpstr>Muscles of the Forearm: Anterior</vt:lpstr>
      <vt:lpstr>PowerPoint Presentation</vt:lpstr>
      <vt:lpstr>Muscles of the Forearm: Posterior</vt:lpstr>
      <vt:lpstr>Intrinsic Muscles of the Hand</vt:lpstr>
      <vt:lpstr>Intrinsic Muscles of the Hand</vt:lpstr>
      <vt:lpstr>Intrinsic Muscles of the Hand</vt:lpstr>
      <vt:lpstr>Finger and Thumb Movements</vt:lpstr>
      <vt:lpstr>Intrinsic Muscles of the Hand: Groups</vt:lpstr>
      <vt:lpstr>Intrinsic Muscles of the Hand: Groups</vt:lpstr>
      <vt:lpstr>Muscles Crossing Hip and Knee Joints</vt:lpstr>
      <vt:lpstr>Movements of the thigh at the Hip: Flexion and Extension</vt:lpstr>
      <vt:lpstr>Movements of the Thigh at the Hip: Flexion and Extension</vt:lpstr>
      <vt:lpstr>PowerPoint Presentation</vt:lpstr>
      <vt:lpstr>Movements of the Thigh at the Hip: </vt:lpstr>
      <vt:lpstr>Movements of the Knee Joint</vt:lpstr>
      <vt:lpstr>Fascia of the Leg</vt:lpstr>
      <vt:lpstr>Muscles of the Leg: Movements</vt:lpstr>
      <vt:lpstr>Muscles of the Anterior Compartment</vt:lpstr>
      <vt:lpstr>Muscles of the Lateral Compartment</vt:lpstr>
      <vt:lpstr>Muscles of the Posterior Compartment</vt:lpstr>
      <vt:lpstr>Muscles of the Posterior Compartment</vt:lpstr>
      <vt:lpstr>Muscle Actions of the Thigh: Summary</vt:lpstr>
      <vt:lpstr>PowerPoint Presentation</vt:lpstr>
      <vt:lpstr>Muscle Actions of the Leg: Summary</vt:lpstr>
      <vt:lpstr>PowerPoint Presentation</vt:lpstr>
      <vt:lpstr>Intrinsic Muscles of the Foot</vt:lpstr>
      <vt:lpstr>Plantar Muscles: First Layer (Superficial)</vt:lpstr>
      <vt:lpstr>PowerPoint Presentation</vt:lpstr>
      <vt:lpstr>Plantar Muscles: Fourth Layer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Betsy</dc:creator>
  <cp:keywords>chapters 8, 9, 10</cp:keywords>
  <cp:lastModifiedBy>bawargo</cp:lastModifiedBy>
  <cp:revision>23</cp:revision>
  <dcterms:created xsi:type="dcterms:W3CDTF">2008-08-24T22:06:16Z</dcterms:created>
  <dcterms:modified xsi:type="dcterms:W3CDTF">2011-09-06T18:08:23Z</dcterms:modified>
</cp:coreProperties>
</file>