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4"/>
  </p:notesMasterIdLst>
  <p:handoutMasterIdLst>
    <p:handoutMasterId r:id="rId155"/>
  </p:handoutMasterIdLst>
  <p:sldIdLst>
    <p:sldId id="258" r:id="rId2"/>
    <p:sldId id="259" r:id="rId3"/>
    <p:sldId id="260" r:id="rId4"/>
    <p:sldId id="261" r:id="rId5"/>
    <p:sldId id="262" r:id="rId6"/>
    <p:sldId id="264" r:id="rId7"/>
    <p:sldId id="266" r:id="rId8"/>
    <p:sldId id="268" r:id="rId9"/>
    <p:sldId id="269" r:id="rId10"/>
    <p:sldId id="271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4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303" r:id="rId28"/>
    <p:sldId id="375" r:id="rId29"/>
    <p:sldId id="376" r:id="rId30"/>
    <p:sldId id="377" r:id="rId31"/>
    <p:sldId id="311" r:id="rId32"/>
    <p:sldId id="378" r:id="rId33"/>
    <p:sldId id="379" r:id="rId34"/>
    <p:sldId id="380" r:id="rId35"/>
    <p:sldId id="381" r:id="rId36"/>
    <p:sldId id="382" r:id="rId37"/>
    <p:sldId id="383" r:id="rId38"/>
    <p:sldId id="354" r:id="rId39"/>
    <p:sldId id="356" r:id="rId40"/>
    <p:sldId id="357" r:id="rId41"/>
    <p:sldId id="358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3" r:id="rId51"/>
    <p:sldId id="367" r:id="rId52"/>
    <p:sldId id="394" r:id="rId53"/>
    <p:sldId id="395" r:id="rId54"/>
    <p:sldId id="396" r:id="rId55"/>
    <p:sldId id="397" r:id="rId56"/>
    <p:sldId id="398" r:id="rId57"/>
    <p:sldId id="399" r:id="rId58"/>
    <p:sldId id="400" r:id="rId59"/>
    <p:sldId id="404" r:id="rId60"/>
    <p:sldId id="405" r:id="rId61"/>
    <p:sldId id="406" r:id="rId62"/>
    <p:sldId id="407" r:id="rId63"/>
    <p:sldId id="408" r:id="rId64"/>
    <p:sldId id="409" r:id="rId65"/>
    <p:sldId id="410" r:id="rId66"/>
    <p:sldId id="411" r:id="rId67"/>
    <p:sldId id="412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6" r:id="rId80"/>
    <p:sldId id="428" r:id="rId81"/>
    <p:sldId id="430" r:id="rId82"/>
    <p:sldId id="431" r:id="rId83"/>
    <p:sldId id="432" r:id="rId84"/>
    <p:sldId id="433" r:id="rId85"/>
    <p:sldId id="434" r:id="rId86"/>
    <p:sldId id="435" r:id="rId87"/>
    <p:sldId id="436" r:id="rId88"/>
    <p:sldId id="437" r:id="rId89"/>
    <p:sldId id="438" r:id="rId90"/>
    <p:sldId id="439" r:id="rId91"/>
    <p:sldId id="440" r:id="rId92"/>
    <p:sldId id="441" r:id="rId93"/>
    <p:sldId id="442" r:id="rId94"/>
    <p:sldId id="443" r:id="rId95"/>
    <p:sldId id="444" r:id="rId96"/>
    <p:sldId id="445" r:id="rId97"/>
    <p:sldId id="44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  <p:sldId id="455" r:id="rId107"/>
    <p:sldId id="456" r:id="rId108"/>
    <p:sldId id="457" r:id="rId109"/>
    <p:sldId id="458" r:id="rId110"/>
    <p:sldId id="459" r:id="rId111"/>
    <p:sldId id="460" r:id="rId112"/>
    <p:sldId id="461" r:id="rId113"/>
    <p:sldId id="462" r:id="rId114"/>
    <p:sldId id="463" r:id="rId115"/>
    <p:sldId id="464" r:id="rId116"/>
    <p:sldId id="475" r:id="rId117"/>
    <p:sldId id="480" r:id="rId118"/>
    <p:sldId id="482" r:id="rId119"/>
    <p:sldId id="483" r:id="rId120"/>
    <p:sldId id="486" r:id="rId121"/>
    <p:sldId id="492" r:id="rId122"/>
    <p:sldId id="494" r:id="rId123"/>
    <p:sldId id="496" r:id="rId124"/>
    <p:sldId id="497" r:id="rId125"/>
    <p:sldId id="498" r:id="rId126"/>
    <p:sldId id="499" r:id="rId127"/>
    <p:sldId id="501" r:id="rId128"/>
    <p:sldId id="502" r:id="rId129"/>
    <p:sldId id="503" r:id="rId130"/>
    <p:sldId id="506" r:id="rId131"/>
    <p:sldId id="507" r:id="rId132"/>
    <p:sldId id="508" r:id="rId133"/>
    <p:sldId id="509" r:id="rId134"/>
    <p:sldId id="510" r:id="rId135"/>
    <p:sldId id="511" r:id="rId136"/>
    <p:sldId id="512" r:id="rId137"/>
    <p:sldId id="513" r:id="rId138"/>
    <p:sldId id="514" r:id="rId139"/>
    <p:sldId id="518" r:id="rId140"/>
    <p:sldId id="519" r:id="rId141"/>
    <p:sldId id="520" r:id="rId142"/>
    <p:sldId id="521" r:id="rId143"/>
    <p:sldId id="522" r:id="rId144"/>
    <p:sldId id="524" r:id="rId145"/>
    <p:sldId id="526" r:id="rId146"/>
    <p:sldId id="527" r:id="rId147"/>
    <p:sldId id="528" r:id="rId148"/>
    <p:sldId id="529" r:id="rId149"/>
    <p:sldId id="530" r:id="rId150"/>
    <p:sldId id="532" r:id="rId151"/>
    <p:sldId id="533" r:id="rId152"/>
    <p:sldId id="534" r:id="rId1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notesMaster" Target="notesMasters/notesMaster1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dirty="0" smtClean="0"/>
              <a:t>BSC 181 Exam Three Lecture Material. </a:t>
            </a:r>
          </a:p>
          <a:p>
            <a:pPr algn="ctr"/>
            <a:r>
              <a:rPr lang="en-US" dirty="0" smtClean="0"/>
              <a:t>Do Not Remove from Julian Hall, room 210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70F74-1831-4DE0-9A45-E44634D6D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B3140-D150-4FDC-88F2-BB563D8E054C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9643F-D22E-494B-81E9-31A581205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2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4101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B7DF2077-7CE7-4206-B32F-BBA82C39C00E}" type="slidenum">
              <a:rPr lang="en-US" sz="1200"/>
              <a:pPr/>
              <a:t>131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47557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C5D7FB96-590A-47FD-BA67-79875A46C8EA}" type="slidenum">
              <a:rPr lang="en-US" sz="1200"/>
              <a:pPr/>
              <a:t>132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89922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99C2BB7A-641C-4AB0-9CBC-387F6734772A}" type="slidenum">
              <a:rPr lang="en-US" sz="1200"/>
              <a:pPr/>
              <a:t>133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40290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F61236E7-3049-4E77-AB01-751F35878623}" type="slidenum">
              <a:rPr lang="en-US" sz="1200"/>
              <a:pPr/>
              <a:t>134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81812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C7FEE06E-835B-4881-A190-DF3497C285DC}" type="slidenum">
              <a:rPr lang="en-US" sz="1200"/>
              <a:pPr/>
              <a:t>135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342184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1CE6A4E3-8E85-4A4D-BFA3-EE79E1FC7579}" type="slidenum">
              <a:rPr lang="en-US" sz="1200"/>
              <a:pPr/>
              <a:t>136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17079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66C183FA-9B33-4E02-B557-13BB5D826A07}" type="slidenum">
              <a:rPr lang="en-US" sz="1200"/>
              <a:pPr/>
              <a:t>137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83401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022D5BC1-C65C-4659-974C-1E362D6854BA}" type="slidenum">
              <a:rPr lang="en-US" sz="1200"/>
              <a:pPr/>
              <a:t>138</a:t>
            </a:fld>
            <a:endParaRPr 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890409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3934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9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9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1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91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0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83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21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3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6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89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82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62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11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34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52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33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07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7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1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03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599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58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182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4AA778-0DEC-4953-9AF9-7B0F1EB8880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3889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3DCEEA-310D-4189-AD29-8821AAAA463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825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753902-E50D-44AD-BE1A-04DAF0E58337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346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B48F01-B4AE-42B4-BB4A-9CE02AB3488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5519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B46458-619C-4847-B0E7-B7C77A54CB3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3700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0A4216-CD20-4F25-85FB-2CF1A91762C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059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11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32066D-E219-4169-BB38-44E42AAEF33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12883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01D554-C5E9-4A8B-A28D-13742604DEB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6767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3802E1-ED31-431A-8324-CE314EDA1616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1561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DBCDE2-0983-49FB-A9EB-D785AED132E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8510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3F77C9-C5D1-4B54-9657-1D060341F91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32026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4E3216-4ACC-4C58-ACAF-D69F0FD3C97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2944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629BBD-5634-4FBB-A008-4A1FF95B78A1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9799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EA7252-BD88-4909-939E-02A64548E646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332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80E37A-1847-42FC-95DF-0BF539B4771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2786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FD801-5CA4-4706-8DF1-95BEC454AD11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28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29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6A54C4-8D8E-46AA-ABCC-9584606B961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5615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CB626C-BC0C-4371-81CA-887B47345EE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3029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88B217-52B7-479A-AFEC-65C49ACF717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2395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3BE1FA-8083-4352-BFEA-6F90C9889366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32516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537CEF-4576-4B7C-99E8-87D2A63DA021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58284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94936B-981D-4F78-AB11-2CF14052271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4645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90F70F-889C-46D1-9858-144496C8301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4716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3D4F00-2B43-4B7A-A487-D8905CF3BA1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63508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7EB5B7-E07C-45DF-B7D2-408AB0E50B8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09565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AB250B-89F0-49C8-9D48-95BB30B6210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245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913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A19866-B2A0-486C-B718-C5F1D921533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31149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93B06B-D257-4CB8-8271-1A920C94BA7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8268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055CD1-65EB-4F99-9862-78F54487DBA7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1678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7ECDBA-A451-4582-B2C3-F6B817E22C6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5321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FDD671-431E-4A32-9D41-72068AAABD8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3998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ED3ED-500A-4088-888D-C5AC91CA532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57231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0F1B8D-5D07-4FE5-A099-673D3EF67E4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5594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51D46A-A4DC-4FA3-874E-3DD4478BB74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466690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124559-E84E-4087-9745-8C0D6F232C2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45356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27207D-E0FC-4825-BB15-FA5BC5DE9F5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30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618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FCE3FB-45E9-4EAC-919B-8D65E0F6FE9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1477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B408F6-38F6-44BF-8EBC-BB3EC6E3392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564675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4C6754-2DB7-4804-A051-A07196ABC7CC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4175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3642CD-3BAC-4FA2-8D9F-0211625390D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1391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6C3B01-7833-4A1A-8AA9-1702D874126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99789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BAC927-6A5B-451B-A070-F95D39AE80A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56498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5A6519-83EB-420B-A638-48DF7F84D6C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55083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00239E-99DC-44A1-B407-6ECA2CAE1223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535215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845D40-FA6E-4DBC-96E2-EE35B5EAB71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0600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83C36-ECD0-4811-8190-583098846C5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333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2784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5B13C5-78F3-4A7E-B50B-9DBF757023D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7967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50C72B-F42A-4BBD-AA79-6ADAE18F211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79103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AE8722-6754-4716-813B-860BB69E9B7E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4297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EA37A9-78ED-44C8-A5EE-0D79FFCDC0A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2523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9DA2BC-3F21-4EC0-BF34-0A8F602F8A7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31367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909C45-B3AC-43EE-A9A3-F35FD611CB32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30607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460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0846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3563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2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377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7649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82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310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7830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6568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11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3DD26EE6-F1D7-4074-B127-9130709C153F}" type="slidenum">
              <a:rPr lang="en-US" sz="1200"/>
              <a:pPr/>
              <a:t>127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36620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0D6EB6B6-5259-4DFD-97FC-25BB039E6D06}" type="slidenum">
              <a:rPr lang="en-US" sz="1200"/>
              <a:pPr/>
              <a:t>128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242835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618FF79C-EDD9-4E9B-BC57-A78B69829E59}" type="slidenum">
              <a:rPr lang="en-US" sz="1200"/>
              <a:pPr/>
              <a:t>129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66563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85E2BA05-6235-45A0-B613-3068920C50F9}" type="slidenum">
              <a:rPr lang="en-US" sz="1200"/>
              <a:pPr/>
              <a:t>130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83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0999-B232-43AF-9D6B-EBBF17E2C98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203B4-9837-41AC-A57C-2066ECC785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 (Articulations</a:t>
            </a:r>
            <a:r>
              <a:rPr lang="en-US" dirty="0"/>
              <a:t>)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Articulation</a:t>
            </a:r>
            <a:endParaRPr lang="en-US" dirty="0"/>
          </a:p>
          <a:p>
            <a:pPr lvl="1"/>
            <a:r>
              <a:rPr lang="en-US" dirty="0" smtClean="0"/>
              <a:t>Site where two or more bones meet</a:t>
            </a:r>
            <a:endParaRPr lang="en-US" dirty="0"/>
          </a:p>
          <a:p>
            <a:r>
              <a:rPr lang="en-US" dirty="0" smtClean="0"/>
              <a:t>Functions of joints</a:t>
            </a:r>
            <a:endParaRPr lang="en-US" dirty="0"/>
          </a:p>
          <a:p>
            <a:pPr lvl="1"/>
            <a:r>
              <a:rPr lang="en-US" dirty="0" smtClean="0"/>
              <a:t>Give skeleton mobility</a:t>
            </a:r>
            <a:endParaRPr lang="en-US" dirty="0"/>
          </a:p>
          <a:p>
            <a:pPr lvl="1"/>
            <a:r>
              <a:rPr lang="en-US" dirty="0" smtClean="0"/>
              <a:t>Hold skeleton together</a:t>
            </a:r>
            <a:endParaRPr lang="en-US" dirty="0"/>
          </a:p>
          <a:p>
            <a:r>
              <a:rPr lang="en-US" dirty="0" smtClean="0"/>
              <a:t>Two classifications</a:t>
            </a:r>
            <a:endParaRPr lang="en-US" dirty="0"/>
          </a:p>
          <a:p>
            <a:pPr lvl="1"/>
            <a:r>
              <a:rPr lang="en-US" b="1" dirty="0"/>
              <a:t>Functional</a:t>
            </a:r>
          </a:p>
          <a:p>
            <a:pPr lvl="1"/>
            <a:r>
              <a:rPr lang="en-US" b="1" dirty="0"/>
              <a:t>Structural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Cartilaginous Joints: </a:t>
            </a:r>
            <a:r>
              <a:rPr lang="en-US" dirty="0" err="1" smtClean="0"/>
              <a:t>Symphyses</a:t>
            </a:r>
            <a:endParaRPr 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Fibrocartilage</a:t>
            </a:r>
            <a:r>
              <a:rPr lang="en-US" dirty="0" smtClean="0"/>
              <a:t> unites bone</a:t>
            </a:r>
            <a:endParaRPr lang="en-US" dirty="0"/>
          </a:p>
          <a:p>
            <a:pPr lvl="1"/>
            <a:r>
              <a:rPr lang="en-US" dirty="0" smtClean="0"/>
              <a:t>Hyaline cartilage present as articular cartilage</a:t>
            </a:r>
          </a:p>
          <a:p>
            <a:r>
              <a:rPr lang="en-US" dirty="0" smtClean="0"/>
              <a:t>Strong, flexible</a:t>
            </a:r>
          </a:p>
          <a:p>
            <a:endParaRPr lang="en-US" dirty="0" smtClean="0"/>
          </a:p>
          <a:p>
            <a:r>
              <a:rPr lang="en-US" dirty="0" err="1" smtClean="0"/>
              <a:t>Intervertebral</a:t>
            </a:r>
            <a:r>
              <a:rPr lang="en-US" dirty="0" smtClean="0"/>
              <a:t> joints</a:t>
            </a:r>
          </a:p>
          <a:p>
            <a:r>
              <a:rPr lang="en-US" dirty="0" smtClean="0"/>
              <a:t>Pubic </a:t>
            </a:r>
            <a:r>
              <a:rPr lang="en-US" dirty="0" err="1" smtClean="0"/>
              <a:t>symphysis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417047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Special Features of Smooth Muscle Contraction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Hyperplasia</a:t>
            </a:r>
            <a:endParaRPr lang="en-US" dirty="0"/>
          </a:p>
          <a:p>
            <a:pPr lvl="1"/>
            <a:r>
              <a:rPr lang="en-US" dirty="0"/>
              <a:t>Smooth muscle cells can divide and increase numbers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Example</a:t>
            </a:r>
            <a:endParaRPr lang="en-US" dirty="0"/>
          </a:p>
          <a:p>
            <a:pPr lvl="2"/>
            <a:r>
              <a:rPr lang="en-US" dirty="0"/>
              <a:t>Estrogen effects on uterus at puberty and during pregnancy</a:t>
            </a:r>
          </a:p>
        </p:txBody>
      </p:sp>
    </p:spTree>
    <p:extLst>
      <p:ext uri="{BB962C8B-B14F-4D97-AF65-F5344CB8AC3E}">
        <p14:creationId xmlns:p14="http://schemas.microsoft.com/office/powerpoint/2010/main" val="42572294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42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Smooth Muscle</a:t>
            </a:r>
          </a:p>
        </p:txBody>
      </p:sp>
      <p:sp>
        <p:nvSpPr>
          <p:cNvPr id="5428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Smooth muscle varies in different organs</a:t>
            </a:r>
          </a:p>
          <a:p>
            <a:pPr lvl="1"/>
            <a:r>
              <a:rPr lang="en-US" dirty="0"/>
              <a:t>Fiber arrangement and organization</a:t>
            </a:r>
          </a:p>
          <a:p>
            <a:pPr lvl="1"/>
            <a:r>
              <a:rPr lang="en-US" dirty="0" err="1"/>
              <a:t>Innervation</a:t>
            </a:r>
            <a:endParaRPr lang="en-US" dirty="0"/>
          </a:p>
          <a:p>
            <a:pPr lvl="1"/>
            <a:r>
              <a:rPr lang="en-US" dirty="0"/>
              <a:t>Responsiveness to various stimuli</a:t>
            </a:r>
          </a:p>
          <a:p>
            <a:r>
              <a:rPr lang="en-US" dirty="0"/>
              <a:t>Categorized as </a:t>
            </a:r>
            <a:r>
              <a:rPr lang="en-US" dirty="0" smtClean="0"/>
              <a:t>single unit (unitary) and </a:t>
            </a:r>
            <a:r>
              <a:rPr lang="en-US" b="1" dirty="0"/>
              <a:t>multi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484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Smooth Muscle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Unitary</a:t>
            </a:r>
            <a:r>
              <a:rPr lang="en-US"/>
              <a:t> (visceral) </a:t>
            </a:r>
            <a:r>
              <a:rPr lang="en-US" b="1"/>
              <a:t>smooth muscle</a:t>
            </a:r>
            <a:endParaRPr lang="en-US"/>
          </a:p>
          <a:p>
            <a:pPr lvl="1"/>
            <a:r>
              <a:rPr lang="en-US"/>
              <a:t>In all hollow organs except heart </a:t>
            </a:r>
          </a:p>
          <a:p>
            <a:pPr lvl="1"/>
            <a:r>
              <a:rPr lang="en-US"/>
              <a:t>Arranged in opposing sheets</a:t>
            </a:r>
          </a:p>
          <a:p>
            <a:pPr lvl="1"/>
            <a:r>
              <a:rPr lang="en-US"/>
              <a:t>Innervated by varicosities </a:t>
            </a:r>
          </a:p>
          <a:p>
            <a:pPr lvl="1"/>
            <a:r>
              <a:rPr lang="en-US"/>
              <a:t>Often exhibit spontaneous action potentials</a:t>
            </a:r>
          </a:p>
          <a:p>
            <a:pPr lvl="1"/>
            <a:r>
              <a:rPr lang="en-US"/>
              <a:t>Electrically coupled by gap junctions</a:t>
            </a:r>
          </a:p>
          <a:p>
            <a:pPr lvl="1"/>
            <a:r>
              <a:rPr lang="en-US"/>
              <a:t>Respond to various chemical stimuli</a:t>
            </a:r>
          </a:p>
        </p:txBody>
      </p:sp>
    </p:spTree>
    <p:extLst>
      <p:ext uri="{BB962C8B-B14F-4D97-AF65-F5344CB8AC3E}">
        <p14:creationId xmlns:p14="http://schemas.microsoft.com/office/powerpoint/2010/main" val="280032024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Smooth Muscle: Multiunit</a:t>
            </a:r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Multiunit smooth muscle</a:t>
            </a:r>
          </a:p>
          <a:p>
            <a:pPr lvl="1"/>
            <a:r>
              <a:rPr lang="en-US" dirty="0"/>
              <a:t>Located in large airways, large arteries, </a:t>
            </a:r>
            <a:r>
              <a:rPr lang="en-US" dirty="0" err="1"/>
              <a:t>arrector</a:t>
            </a:r>
            <a:r>
              <a:rPr lang="en-US" dirty="0"/>
              <a:t> </a:t>
            </a:r>
            <a:r>
              <a:rPr lang="en-US" dirty="0" err="1"/>
              <a:t>pili</a:t>
            </a:r>
            <a:r>
              <a:rPr lang="en-US" dirty="0"/>
              <a:t> muscles, and iris of eye</a:t>
            </a:r>
          </a:p>
          <a:p>
            <a:pPr lvl="1"/>
            <a:r>
              <a:rPr lang="en-US" dirty="0"/>
              <a:t>Gap </a:t>
            </a:r>
            <a:r>
              <a:rPr lang="en-US" dirty="0" smtClean="0"/>
              <a:t>junctions</a:t>
            </a:r>
          </a:p>
          <a:p>
            <a:pPr lvl="2"/>
            <a:r>
              <a:rPr lang="en-US" dirty="0" smtClean="0"/>
              <a:t>spontaneous </a:t>
            </a:r>
            <a:r>
              <a:rPr lang="en-US" dirty="0"/>
              <a:t>depolarization rare</a:t>
            </a:r>
          </a:p>
          <a:p>
            <a:pPr lvl="1"/>
            <a:r>
              <a:rPr lang="en-US" dirty="0"/>
              <a:t>Independent muscle </a:t>
            </a:r>
            <a:r>
              <a:rPr lang="en-US" dirty="0" smtClean="0"/>
              <a:t>fibers</a:t>
            </a:r>
          </a:p>
          <a:p>
            <a:pPr lvl="2"/>
            <a:r>
              <a:rPr lang="en-US" dirty="0" smtClean="0"/>
              <a:t>innervated </a:t>
            </a:r>
            <a:r>
              <a:rPr lang="en-US" dirty="0"/>
              <a:t>by autonomic </a:t>
            </a:r>
            <a:r>
              <a:rPr lang="en-US" dirty="0" smtClean="0"/>
              <a:t>NS</a:t>
            </a:r>
          </a:p>
          <a:p>
            <a:pPr lvl="2"/>
            <a:r>
              <a:rPr lang="en-US" dirty="0" smtClean="0"/>
              <a:t>graded </a:t>
            </a:r>
            <a:r>
              <a:rPr lang="en-US" dirty="0"/>
              <a:t>contractions occur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Has motor units; responds to hormones</a:t>
            </a:r>
          </a:p>
        </p:txBody>
      </p:sp>
    </p:spTree>
    <p:extLst>
      <p:ext uri="{BB962C8B-B14F-4D97-AF65-F5344CB8AC3E}">
        <p14:creationId xmlns:p14="http://schemas.microsoft.com/office/powerpoint/2010/main" val="12908775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Muscular System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Muscle </a:t>
            </a:r>
            <a:r>
              <a:rPr lang="en-US" dirty="0" smtClean="0"/>
              <a:t>tissue</a:t>
            </a:r>
            <a:endParaRPr lang="en-US" dirty="0"/>
          </a:p>
          <a:p>
            <a:pPr lvl="1"/>
            <a:r>
              <a:rPr lang="en-US" dirty="0"/>
              <a:t>Skeletal, cardiac, smooth muscle</a:t>
            </a:r>
          </a:p>
          <a:p>
            <a:r>
              <a:rPr lang="en-US" dirty="0"/>
              <a:t>Focus on skeletal muscle</a:t>
            </a:r>
          </a:p>
          <a:p>
            <a:pPr lvl="1"/>
            <a:r>
              <a:rPr lang="en-US" dirty="0"/>
              <a:t>How muscles interact to </a:t>
            </a:r>
            <a:r>
              <a:rPr lang="en-US" dirty="0">
                <a:sym typeface="Wingdings" pitchFamily="1" charset="2"/>
              </a:rPr>
              <a:t> movement</a:t>
            </a:r>
          </a:p>
          <a:p>
            <a:pPr lvl="1"/>
            <a:r>
              <a:rPr lang="en-US" dirty="0">
                <a:sym typeface="Wingdings" pitchFamily="1" charset="2"/>
              </a:rPr>
              <a:t>Criteria for naming muscles</a:t>
            </a:r>
          </a:p>
          <a:p>
            <a:pPr lvl="1"/>
            <a:r>
              <a:rPr lang="en-US" dirty="0">
                <a:sym typeface="Wingdings" pitchFamily="1" charset="2"/>
              </a:rPr>
              <a:t>Principles of leverage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1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Actions and Interactions of Skeletal Muscles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Muscles can only pull; never push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one muscle group "does", another "undoes"</a:t>
            </a:r>
          </a:p>
        </p:txBody>
      </p:sp>
    </p:spTree>
    <p:extLst>
      <p:ext uri="{BB962C8B-B14F-4D97-AF65-F5344CB8AC3E}">
        <p14:creationId xmlns:p14="http://schemas.microsoft.com/office/powerpoint/2010/main" val="15589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Actions and Interactions of Skeletal Muscles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Functional Groups</a:t>
            </a:r>
          </a:p>
          <a:p>
            <a:pPr lvl="1"/>
            <a:r>
              <a:rPr lang="en-US" b="1" dirty="0"/>
              <a:t>Prime mover </a:t>
            </a:r>
            <a:r>
              <a:rPr lang="en-US" dirty="0"/>
              <a:t>(</a:t>
            </a:r>
            <a:r>
              <a:rPr lang="en-US" b="1" dirty="0"/>
              <a:t>agonist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Major responsibility for producing specific movement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Antagonist</a:t>
            </a:r>
            <a:endParaRPr lang="en-US" dirty="0"/>
          </a:p>
          <a:p>
            <a:pPr lvl="2"/>
            <a:r>
              <a:rPr lang="en-US" dirty="0"/>
              <a:t>Opposes or reverses particular movement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Prime </a:t>
            </a:r>
            <a:r>
              <a:rPr lang="en-US" dirty="0"/>
              <a:t>mover and antagonist on opposite sides of joint across which they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Skeletal Muscles: Functional Groups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Synergist</a:t>
            </a:r>
            <a:r>
              <a:rPr lang="en-US" dirty="0"/>
              <a:t> helps prime movers</a:t>
            </a:r>
          </a:p>
          <a:p>
            <a:pPr lvl="1"/>
            <a:r>
              <a:rPr lang="en-US" dirty="0"/>
              <a:t>Adds extra force to same movement</a:t>
            </a:r>
          </a:p>
          <a:p>
            <a:pPr lvl="1"/>
            <a:r>
              <a:rPr lang="en-US" dirty="0"/>
              <a:t>Reduces undesirable or unnecessary movement</a:t>
            </a:r>
          </a:p>
          <a:p>
            <a:endParaRPr lang="en-US" b="1" dirty="0" smtClean="0"/>
          </a:p>
          <a:p>
            <a:r>
              <a:rPr lang="en-US" b="1" dirty="0" err="1" smtClean="0"/>
              <a:t>Fixator</a:t>
            </a:r>
            <a:endParaRPr lang="en-US" dirty="0"/>
          </a:p>
          <a:p>
            <a:pPr lvl="1"/>
            <a:r>
              <a:rPr lang="en-US" dirty="0"/>
              <a:t>Synergist that immobilizes bone or muscle's origin</a:t>
            </a:r>
          </a:p>
          <a:p>
            <a:pPr lvl="1"/>
            <a:r>
              <a:rPr lang="en-US" dirty="0"/>
              <a:t>Gives prime mover stable base on which to act</a:t>
            </a:r>
          </a:p>
        </p:txBody>
      </p:sp>
    </p:spTree>
    <p:extLst>
      <p:ext uri="{BB962C8B-B14F-4D97-AF65-F5344CB8AC3E}">
        <p14:creationId xmlns:p14="http://schemas.microsoft.com/office/powerpoint/2010/main" val="20870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Skeletal Muscles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Muscle </a:t>
            </a:r>
            <a:r>
              <a:rPr lang="en-US" sz="2800" b="1" dirty="0" smtClean="0"/>
              <a:t>location</a:t>
            </a:r>
          </a:p>
          <a:p>
            <a:pPr lvl="1"/>
            <a:r>
              <a:rPr lang="en-US" sz="2400" dirty="0" smtClean="0"/>
              <a:t>bone </a:t>
            </a:r>
            <a:r>
              <a:rPr lang="en-US" sz="2400" dirty="0"/>
              <a:t>or body region with which muscle associated</a:t>
            </a:r>
          </a:p>
          <a:p>
            <a:r>
              <a:rPr lang="en-US" sz="2800" b="1" dirty="0"/>
              <a:t>Muscle </a:t>
            </a:r>
            <a:r>
              <a:rPr lang="en-US" sz="2800" b="1" dirty="0" smtClean="0"/>
              <a:t>shape </a:t>
            </a:r>
            <a:endParaRPr lang="en-US" sz="2800" dirty="0"/>
          </a:p>
          <a:p>
            <a:pPr lvl="1"/>
            <a:r>
              <a:rPr lang="en-US" sz="2400" dirty="0" smtClean="0"/>
              <a:t>deltoid </a:t>
            </a:r>
            <a:r>
              <a:rPr lang="en-US" sz="2400" dirty="0"/>
              <a:t>muscle </a:t>
            </a:r>
            <a:endParaRPr lang="en-US" sz="2400" dirty="0" smtClean="0"/>
          </a:p>
          <a:p>
            <a:pPr lvl="1"/>
            <a:r>
              <a:rPr lang="en-US" sz="2400" i="1" dirty="0" smtClean="0"/>
              <a:t>deltoid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triangle </a:t>
            </a:r>
            <a:endParaRPr lang="en-US" sz="2400" dirty="0"/>
          </a:p>
          <a:p>
            <a:r>
              <a:rPr lang="en-US" sz="2800" b="1" dirty="0"/>
              <a:t>Muscle </a:t>
            </a:r>
            <a:r>
              <a:rPr lang="en-US" sz="2800" b="1" dirty="0" smtClean="0"/>
              <a:t>size</a:t>
            </a:r>
            <a:endParaRPr lang="en-US" sz="2800" dirty="0" smtClean="0"/>
          </a:p>
          <a:p>
            <a:pPr lvl="1"/>
            <a:r>
              <a:rPr lang="en-US" sz="2400" dirty="0" err="1" smtClean="0"/>
              <a:t>maximus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largest</a:t>
            </a:r>
          </a:p>
          <a:p>
            <a:pPr lvl="1"/>
            <a:r>
              <a:rPr lang="en-US" sz="2400" dirty="0" err="1" smtClean="0"/>
              <a:t>minimus</a:t>
            </a:r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 smtClean="0"/>
              <a:t>smallest</a:t>
            </a:r>
          </a:p>
          <a:p>
            <a:pPr lvl="1"/>
            <a:r>
              <a:rPr lang="en-US" sz="2400" dirty="0" err="1" smtClean="0"/>
              <a:t>longus</a:t>
            </a:r>
            <a:r>
              <a:rPr lang="en-US" sz="2400" dirty="0" smtClean="0"/>
              <a:t> </a:t>
            </a:r>
            <a:endParaRPr lang="en-US" sz="2400" dirty="0"/>
          </a:p>
          <a:p>
            <a:pPr lvl="2"/>
            <a:r>
              <a:rPr lang="en-US" sz="2000" dirty="0" smtClean="0"/>
              <a:t>long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55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Skeletal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 smtClean="0"/>
              <a:t>Direction of muscle fibers or fascicles </a:t>
            </a:r>
            <a:endParaRPr lang="en-US" sz="2800" dirty="0" smtClean="0"/>
          </a:p>
          <a:p>
            <a:pPr lvl="1"/>
            <a:r>
              <a:rPr lang="en-US" sz="2400" i="1" dirty="0" smtClean="0"/>
              <a:t>rectus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fibers run straight</a:t>
            </a:r>
          </a:p>
          <a:p>
            <a:pPr lvl="1"/>
            <a:r>
              <a:rPr lang="en-US" sz="2400" i="1" dirty="0" err="1" smtClean="0"/>
              <a:t>transversus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fibers run at right angles</a:t>
            </a:r>
          </a:p>
          <a:p>
            <a:pPr lvl="1"/>
            <a:r>
              <a:rPr lang="en-US" sz="2400" i="1" dirty="0" smtClean="0"/>
              <a:t>oblique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 smtClean="0"/>
              <a:t>fibers run at angles to imaginary defined axis</a:t>
            </a:r>
          </a:p>
          <a:p>
            <a:r>
              <a:rPr lang="en-US" b="1" dirty="0" smtClean="0"/>
              <a:t>Number of origins </a:t>
            </a:r>
            <a:endParaRPr lang="en-US" dirty="0" smtClean="0"/>
          </a:p>
          <a:p>
            <a:pPr lvl="1"/>
            <a:r>
              <a:rPr lang="en-US" dirty="0" smtClean="0"/>
              <a:t>Biceps </a:t>
            </a:r>
          </a:p>
          <a:p>
            <a:pPr lvl="2"/>
            <a:r>
              <a:rPr lang="en-US" dirty="0" smtClean="0"/>
              <a:t>2 origins </a:t>
            </a:r>
          </a:p>
          <a:p>
            <a:pPr lvl="1"/>
            <a:r>
              <a:rPr lang="en-US" dirty="0" smtClean="0"/>
              <a:t>Triceps  </a:t>
            </a:r>
          </a:p>
          <a:p>
            <a:pPr lvl="2"/>
            <a:r>
              <a:rPr lang="en-US" dirty="0" smtClean="0"/>
              <a:t>3 origins</a:t>
            </a:r>
          </a:p>
          <a:p>
            <a:r>
              <a:rPr lang="en-US" b="1" dirty="0" smtClean="0"/>
              <a:t>Location of attachments </a:t>
            </a:r>
            <a:endParaRPr lang="en-US" dirty="0" smtClean="0"/>
          </a:p>
          <a:p>
            <a:pPr lvl="1"/>
            <a:r>
              <a:rPr lang="en-US" dirty="0" smtClean="0"/>
              <a:t>named according to point of origin and insertion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</a:t>
            </a: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Bones separated by fluid-filled joint cavity</a:t>
            </a:r>
            <a:endParaRPr lang="en-US" dirty="0"/>
          </a:p>
          <a:p>
            <a:r>
              <a:rPr lang="en-US" dirty="0" smtClean="0"/>
              <a:t>Include most </a:t>
            </a:r>
          </a:p>
          <a:p>
            <a:pPr lvl="1"/>
            <a:r>
              <a:rPr lang="en-US" dirty="0" smtClean="0"/>
              <a:t>limb joints</a:t>
            </a:r>
          </a:p>
          <a:p>
            <a:pPr lvl="1"/>
            <a:r>
              <a:rPr lang="en-US" dirty="0" smtClean="0"/>
              <a:t>joints of body</a:t>
            </a:r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Skeletal Muscles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Muscle action </a:t>
            </a:r>
            <a:endParaRPr lang="en-US" dirty="0" smtClean="0"/>
          </a:p>
          <a:p>
            <a:pPr lvl="1"/>
            <a:r>
              <a:rPr lang="en-US" dirty="0" smtClean="0"/>
              <a:t>named </a:t>
            </a:r>
            <a:r>
              <a:rPr lang="en-US" dirty="0"/>
              <a:t>for action they </a:t>
            </a:r>
            <a:r>
              <a:rPr lang="en-US" dirty="0" smtClean="0"/>
              <a:t>produce</a:t>
            </a:r>
          </a:p>
          <a:p>
            <a:pPr lvl="1"/>
            <a:r>
              <a:rPr lang="en-US" dirty="0" smtClean="0"/>
              <a:t>flexor </a:t>
            </a:r>
            <a:r>
              <a:rPr lang="en-US" dirty="0"/>
              <a:t>or extensor</a:t>
            </a:r>
          </a:p>
          <a:p>
            <a:endParaRPr lang="en-US" dirty="0" smtClean="0"/>
          </a:p>
          <a:p>
            <a:r>
              <a:rPr lang="en-US" dirty="0" smtClean="0"/>
              <a:t>Several </a:t>
            </a:r>
            <a:r>
              <a:rPr lang="en-US" dirty="0"/>
              <a:t>criteria can be combined, e.g., extensor carpi </a:t>
            </a:r>
            <a:r>
              <a:rPr lang="en-US" dirty="0" err="1"/>
              <a:t>radialis</a:t>
            </a:r>
            <a:r>
              <a:rPr lang="en-US" dirty="0"/>
              <a:t> </a:t>
            </a:r>
            <a:r>
              <a:rPr lang="en-US" dirty="0" err="1"/>
              <a:t>longus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Skeletal Muscles of the Body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grouped </a:t>
            </a:r>
            <a:r>
              <a:rPr lang="en-US" dirty="0"/>
              <a:t>by function and location</a:t>
            </a:r>
          </a:p>
          <a:p>
            <a:r>
              <a:rPr lang="en-US" dirty="0"/>
              <a:t>Information for each muscle</a:t>
            </a:r>
          </a:p>
          <a:p>
            <a:pPr lvl="1"/>
            <a:r>
              <a:rPr lang="en-US" dirty="0"/>
              <a:t>Shape</a:t>
            </a:r>
          </a:p>
          <a:p>
            <a:pPr lvl="1"/>
            <a:r>
              <a:rPr lang="en-US" dirty="0"/>
              <a:t>Location relative to other muscles</a:t>
            </a:r>
          </a:p>
          <a:p>
            <a:pPr lvl="1"/>
            <a:r>
              <a:rPr lang="en-US" dirty="0"/>
              <a:t>Origin and </a:t>
            </a:r>
            <a:r>
              <a:rPr lang="en-US" dirty="0" smtClean="0"/>
              <a:t>insertion</a:t>
            </a:r>
          </a:p>
          <a:p>
            <a:pPr lvl="2"/>
            <a:r>
              <a:rPr lang="en-US" dirty="0" smtClean="0"/>
              <a:t>usually </a:t>
            </a:r>
            <a:r>
              <a:rPr lang="en-US" dirty="0"/>
              <a:t>a joint between origin and insertion </a:t>
            </a:r>
          </a:p>
          <a:p>
            <a:pPr lvl="1"/>
            <a:r>
              <a:rPr lang="en-US" dirty="0" smtClean="0"/>
              <a:t>Actions </a:t>
            </a:r>
          </a:p>
          <a:p>
            <a:pPr lvl="2"/>
            <a:r>
              <a:rPr lang="en-US" dirty="0" smtClean="0"/>
              <a:t>insertion </a:t>
            </a:r>
            <a:r>
              <a:rPr lang="en-US" dirty="0"/>
              <a:t>moves toward origin</a:t>
            </a:r>
          </a:p>
          <a:p>
            <a:pPr lvl="1"/>
            <a:r>
              <a:rPr lang="en-US" dirty="0" smtClean="0"/>
              <a:t>Innervation</a:t>
            </a:r>
          </a:p>
          <a:p>
            <a:pPr lvl="2"/>
            <a:r>
              <a:rPr lang="en-US" dirty="0" smtClean="0"/>
              <a:t>name </a:t>
            </a:r>
            <a:r>
              <a:rPr lang="en-US" dirty="0"/>
              <a:t>of major nerve that supplies muscle</a:t>
            </a:r>
          </a:p>
        </p:txBody>
      </p:sp>
    </p:spTree>
    <p:extLst>
      <p:ext uri="{BB962C8B-B14F-4D97-AF65-F5344CB8AC3E}">
        <p14:creationId xmlns:p14="http://schemas.microsoft.com/office/powerpoint/2010/main" val="37288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Head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groups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Muscles </a:t>
            </a:r>
            <a:r>
              <a:rPr lang="en-US" dirty="0"/>
              <a:t>of facial expression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Muscles </a:t>
            </a:r>
            <a:r>
              <a:rPr lang="en-US" dirty="0"/>
              <a:t>of mastication and tongue movement</a:t>
            </a:r>
          </a:p>
        </p:txBody>
      </p:sp>
    </p:spTree>
    <p:extLst>
      <p:ext uri="{BB962C8B-B14F-4D97-AF65-F5344CB8AC3E}">
        <p14:creationId xmlns:p14="http://schemas.microsoft.com/office/powerpoint/2010/main" val="30474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Facial Expression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into skin</a:t>
            </a:r>
          </a:p>
          <a:p>
            <a:endParaRPr lang="en-US" dirty="0" smtClean="0"/>
          </a:p>
          <a:p>
            <a:r>
              <a:rPr lang="en-US" dirty="0" smtClean="0"/>
              <a:t>Important </a:t>
            </a:r>
            <a:r>
              <a:rPr lang="en-US" dirty="0"/>
              <a:t>in nonverbal communication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innervated by cranial nerve VII </a:t>
            </a:r>
            <a:endParaRPr lang="en-US" dirty="0" smtClean="0"/>
          </a:p>
          <a:p>
            <a:pPr lvl="1"/>
            <a:r>
              <a:rPr lang="en-US" dirty="0" smtClean="0"/>
              <a:t>Facial nerve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Facial Expression: The Scalp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Epicranius</a:t>
            </a:r>
            <a:r>
              <a:rPr lang="en-US" dirty="0"/>
              <a:t> (</a:t>
            </a:r>
            <a:r>
              <a:rPr lang="en-US" dirty="0" err="1"/>
              <a:t>occipitofrontalis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Bipartite muscle consisting of 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err="1" smtClean="0"/>
              <a:t>Galea</a:t>
            </a:r>
            <a:r>
              <a:rPr lang="en-US" b="1" dirty="0" smtClean="0"/>
              <a:t> </a:t>
            </a:r>
            <a:r>
              <a:rPr lang="en-US" b="1" dirty="0" err="1"/>
              <a:t>aponeurotica</a:t>
            </a:r>
            <a:r>
              <a:rPr lang="en-US" dirty="0"/>
              <a:t>—cranial </a:t>
            </a:r>
            <a:r>
              <a:rPr lang="en-US" dirty="0" err="1"/>
              <a:t>aponeurosis</a:t>
            </a:r>
            <a:r>
              <a:rPr lang="en-US" dirty="0"/>
              <a:t> </a:t>
            </a:r>
            <a:r>
              <a:rPr lang="en-US" dirty="0" smtClean="0"/>
              <a:t>connecting the </a:t>
            </a:r>
            <a:r>
              <a:rPr lang="en-US" dirty="0"/>
              <a:t>two </a:t>
            </a:r>
            <a:r>
              <a:rPr lang="en-US" dirty="0" smtClean="0"/>
              <a:t>muscles</a:t>
            </a:r>
            <a:endParaRPr lang="en-US" dirty="0"/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Frontal </a:t>
            </a:r>
            <a:r>
              <a:rPr lang="en-US" b="1" dirty="0"/>
              <a:t>belly; occipital belly </a:t>
            </a:r>
          </a:p>
          <a:p>
            <a:pPr lvl="3"/>
            <a:r>
              <a:rPr lang="en-US" dirty="0"/>
              <a:t>Have alternate actions; pull scalp forward and backward</a:t>
            </a:r>
          </a:p>
        </p:txBody>
      </p:sp>
    </p:spTree>
    <p:extLst>
      <p:ext uri="{BB962C8B-B14F-4D97-AF65-F5344CB8AC3E}">
        <p14:creationId xmlns:p14="http://schemas.microsoft.com/office/powerpoint/2010/main" val="5735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1371600"/>
            <a:ext cx="380682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31775" indent="-23177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Aft>
                <a:spcPct val="50000"/>
              </a:spcAft>
              <a:buClr>
                <a:srgbClr val="053D76"/>
              </a:buClr>
              <a:buFont typeface="Times" pitchFamily="1" charset="0"/>
              <a:buNone/>
            </a:pPr>
            <a:endParaRPr lang="en-US">
              <a:latin typeface="Arial" charset="0"/>
            </a:endParaRPr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Facial Expression: The Face</a:t>
            </a:r>
            <a:br>
              <a:rPr lang="en-US"/>
            </a:br>
            <a:endParaRPr lang="en-US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/>
              <a:t>Corrugator supercilii</a:t>
            </a:r>
          </a:p>
          <a:p>
            <a:r>
              <a:rPr lang="en-US" b="1"/>
              <a:t>Zygomaticus</a:t>
            </a:r>
          </a:p>
          <a:p>
            <a:r>
              <a:rPr lang="en-US" b="1"/>
              <a:t>Risorius</a:t>
            </a:r>
          </a:p>
          <a:p>
            <a:r>
              <a:rPr lang="en-US" b="1"/>
              <a:t>Levator labii superioris</a:t>
            </a:r>
          </a:p>
          <a:p>
            <a:r>
              <a:rPr lang="en-US" b="1"/>
              <a:t>Depressor labii inferioris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/>
              <a:t>Depressor anguli oris</a:t>
            </a:r>
          </a:p>
          <a:p>
            <a:r>
              <a:rPr lang="en-US" b="1"/>
              <a:t>Orbicularis oris</a:t>
            </a:r>
          </a:p>
          <a:p>
            <a:r>
              <a:rPr lang="en-US" b="1"/>
              <a:t>Mentalis</a:t>
            </a:r>
          </a:p>
          <a:p>
            <a:r>
              <a:rPr lang="en-US" b="1"/>
              <a:t>Buccinator</a:t>
            </a:r>
          </a:p>
          <a:p>
            <a:r>
              <a:rPr lang="en-US" b="1"/>
              <a:t>Platysma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Mastication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 pairs involved in </a:t>
            </a:r>
            <a:r>
              <a:rPr lang="en-US" dirty="0" smtClean="0"/>
              <a:t>mastication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innervated by cranial nerve V </a:t>
            </a:r>
            <a:endParaRPr lang="en-US" dirty="0" smtClean="0"/>
          </a:p>
          <a:p>
            <a:pPr lvl="2"/>
            <a:r>
              <a:rPr lang="en-US" dirty="0" smtClean="0"/>
              <a:t>Trigeminal nerve</a:t>
            </a:r>
            <a:endParaRPr lang="en-US" dirty="0"/>
          </a:p>
          <a:p>
            <a:pPr lvl="1"/>
            <a:r>
              <a:rPr lang="en-US" dirty="0"/>
              <a:t>Prime movers of jaw closure</a:t>
            </a:r>
          </a:p>
          <a:p>
            <a:pPr lvl="2"/>
            <a:r>
              <a:rPr lang="en-US" b="1" dirty="0" err="1"/>
              <a:t>Temporalis</a:t>
            </a:r>
            <a:r>
              <a:rPr lang="en-US" dirty="0"/>
              <a:t> and </a:t>
            </a:r>
            <a:r>
              <a:rPr lang="en-US" b="1" dirty="0" err="1"/>
              <a:t>masseter</a:t>
            </a:r>
            <a:endParaRPr lang="en-US" dirty="0"/>
          </a:p>
          <a:p>
            <a:pPr lvl="1"/>
            <a:r>
              <a:rPr lang="en-US" dirty="0"/>
              <a:t>Grinding movements</a:t>
            </a:r>
          </a:p>
          <a:p>
            <a:pPr lvl="2"/>
            <a:r>
              <a:rPr lang="en-US" dirty="0"/>
              <a:t>Medial and lateral </a:t>
            </a:r>
            <a:r>
              <a:rPr lang="en-US" b="1" dirty="0" err="1"/>
              <a:t>pterygoids</a:t>
            </a:r>
            <a:endParaRPr lang="en-US" dirty="0"/>
          </a:p>
          <a:p>
            <a:pPr lvl="1"/>
            <a:r>
              <a:rPr lang="en-US" dirty="0"/>
              <a:t>Chewing role - holds food between teeth</a:t>
            </a:r>
          </a:p>
          <a:p>
            <a:pPr lvl="2"/>
            <a:r>
              <a:rPr lang="en-US" b="1" dirty="0" err="1"/>
              <a:t>Buccinator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Tongue Movement</a:t>
            </a:r>
          </a:p>
        </p:txBody>
      </p:sp>
      <p:sp>
        <p:nvSpPr>
          <p:cNvPr id="6862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muscles anchor and move tongue</a:t>
            </a:r>
          </a:p>
          <a:p>
            <a:pPr lvl="1"/>
            <a:r>
              <a:rPr lang="en-US" dirty="0" err="1"/>
              <a:t>Genioglossus</a:t>
            </a:r>
            <a:endParaRPr lang="en-US" dirty="0"/>
          </a:p>
          <a:p>
            <a:pPr lvl="1"/>
            <a:r>
              <a:rPr lang="en-US" dirty="0" err="1"/>
              <a:t>Hyoglossus</a:t>
            </a:r>
            <a:endParaRPr lang="en-US" dirty="0"/>
          </a:p>
          <a:p>
            <a:pPr lvl="1"/>
            <a:r>
              <a:rPr lang="en-US" dirty="0" err="1"/>
              <a:t>Styloglossus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innervated by cranial nerve XII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ypoglossal </a:t>
            </a:r>
            <a:r>
              <a:rPr lang="en-US" dirty="0"/>
              <a:t>nerve</a:t>
            </a:r>
          </a:p>
        </p:txBody>
      </p:sp>
    </p:spTree>
    <p:extLst>
      <p:ext uri="{BB962C8B-B14F-4D97-AF65-F5344CB8AC3E}">
        <p14:creationId xmlns:p14="http://schemas.microsoft.com/office/powerpoint/2010/main" val="40636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Neck and Vertebral Column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functional groups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Muscles </a:t>
            </a:r>
            <a:r>
              <a:rPr lang="en-US" dirty="0"/>
              <a:t>that move head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Muscles </a:t>
            </a:r>
            <a:r>
              <a:rPr lang="en-US" dirty="0"/>
              <a:t>that extend trunk and maintain posture</a:t>
            </a:r>
          </a:p>
        </p:txBody>
      </p:sp>
    </p:spTree>
    <p:extLst>
      <p:ext uri="{BB962C8B-B14F-4D97-AF65-F5344CB8AC3E}">
        <p14:creationId xmlns:p14="http://schemas.microsoft.com/office/powerpoint/2010/main" val="24073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Neck and Vertebral Column: Head Movement</a:t>
            </a:r>
            <a:br>
              <a:rPr lang="en-US"/>
            </a:b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Sternocleidomastoid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major </a:t>
            </a:r>
            <a:r>
              <a:rPr lang="en-US" dirty="0"/>
              <a:t>head flexor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Sternocleidomastoid </a:t>
            </a:r>
            <a:r>
              <a:rPr lang="en-US" dirty="0"/>
              <a:t>and </a:t>
            </a:r>
            <a:r>
              <a:rPr lang="en-US" b="1" dirty="0" err="1" smtClean="0"/>
              <a:t>scalenes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lateral </a:t>
            </a:r>
            <a:r>
              <a:rPr lang="en-US" dirty="0"/>
              <a:t>head movements 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Splenius </a:t>
            </a:r>
            <a:r>
              <a:rPr lang="en-US" b="1" dirty="0" err="1" smtClean="0"/>
              <a:t>capitis</a:t>
            </a:r>
            <a:r>
              <a:rPr lang="en-US" dirty="0" smtClean="0"/>
              <a:t> and </a:t>
            </a:r>
            <a:r>
              <a:rPr lang="en-US" b="1" dirty="0" err="1" smtClean="0"/>
              <a:t>cervicis</a:t>
            </a:r>
            <a:r>
              <a:rPr lang="en-US" dirty="0" smtClean="0"/>
              <a:t> portions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head extension, rotation, and lateral bending</a:t>
            </a: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Semispinalis</a:t>
            </a:r>
            <a:r>
              <a:rPr lang="en-US" b="1" dirty="0" smtClean="0"/>
              <a:t> </a:t>
            </a:r>
            <a:r>
              <a:rPr lang="en-US" b="1" dirty="0" err="1" smtClean="0"/>
              <a:t>capitis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synergist with </a:t>
            </a:r>
            <a:r>
              <a:rPr lang="en-US" dirty="0" err="1" smtClean="0"/>
              <a:t>sternocleidomastoid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 smtClean="0"/>
              <a:t>Synovial Joints: </a:t>
            </a:r>
            <a:r>
              <a:rPr lang="en-US" sz="3200" b="1" dirty="0" smtClean="0"/>
              <a:t>Six</a:t>
            </a:r>
            <a:r>
              <a:rPr lang="en-US" sz="3200" dirty="0" smtClean="0"/>
              <a:t> Distinguishing Features</a:t>
            </a:r>
            <a:endParaRPr lang="en-US" sz="3200" dirty="0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1. Articular cartilage: hyaline cartilage</a:t>
            </a:r>
            <a:endParaRPr lang="en-US" dirty="0"/>
          </a:p>
          <a:p>
            <a:pPr lvl="1"/>
            <a:r>
              <a:rPr lang="en-US" dirty="0" smtClean="0"/>
              <a:t>Prevents crushing of bone ends</a:t>
            </a:r>
            <a:endParaRPr lang="en-US" dirty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2. Joint (synovial) cavity</a:t>
            </a:r>
            <a:endParaRPr lang="en-US" dirty="0"/>
          </a:p>
          <a:p>
            <a:pPr lvl="1"/>
            <a:r>
              <a:rPr lang="en-US" dirty="0" smtClean="0"/>
              <a:t>Small, fluid-filled potential space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734" y="914400"/>
            <a:ext cx="412726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Neck and Vertebral Column: Trunk Extension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Deep (intrinsic) back muscles</a:t>
            </a:r>
          </a:p>
          <a:p>
            <a:pPr lvl="1"/>
            <a:r>
              <a:rPr lang="en-US" b="1" dirty="0"/>
              <a:t>Erector </a:t>
            </a:r>
            <a:r>
              <a:rPr lang="en-US" b="1" dirty="0" err="1"/>
              <a:t>spinae</a:t>
            </a:r>
            <a:r>
              <a:rPr lang="en-US" dirty="0"/>
              <a:t> (</a:t>
            </a:r>
            <a:r>
              <a:rPr lang="en-US" b="1" dirty="0" err="1"/>
              <a:t>sacrospinalis</a:t>
            </a:r>
            <a:r>
              <a:rPr lang="en-US" dirty="0"/>
              <a:t>) </a:t>
            </a:r>
            <a:r>
              <a:rPr lang="en-US" dirty="0" smtClean="0"/>
              <a:t>group</a:t>
            </a:r>
          </a:p>
          <a:p>
            <a:pPr lvl="2"/>
            <a:r>
              <a:rPr lang="en-US" dirty="0" smtClean="0"/>
              <a:t>prime </a:t>
            </a:r>
            <a:r>
              <a:rPr lang="en-US" dirty="0"/>
              <a:t>movers of back extension and lateral bending</a:t>
            </a:r>
          </a:p>
          <a:p>
            <a:pPr lvl="2"/>
            <a:r>
              <a:rPr lang="en-US" b="1" dirty="0" err="1"/>
              <a:t>Iliocostalis</a:t>
            </a:r>
            <a:endParaRPr lang="en-US" b="1" dirty="0"/>
          </a:p>
          <a:p>
            <a:pPr lvl="2"/>
            <a:r>
              <a:rPr lang="en-US" b="1" dirty="0" err="1"/>
              <a:t>Longissimus</a:t>
            </a:r>
            <a:endParaRPr lang="en-US" b="1" dirty="0"/>
          </a:p>
          <a:p>
            <a:pPr lvl="2"/>
            <a:r>
              <a:rPr lang="en-US" b="1" dirty="0" err="1"/>
              <a:t>Spinalis</a:t>
            </a:r>
            <a:r>
              <a:rPr lang="en-US" dirty="0"/>
              <a:t>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Semispinalis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/>
              <a:t>quadratus</a:t>
            </a:r>
            <a:r>
              <a:rPr lang="en-US" b="1" dirty="0"/>
              <a:t> </a:t>
            </a:r>
            <a:r>
              <a:rPr lang="en-US" b="1" dirty="0" err="1"/>
              <a:t>lumborum</a:t>
            </a:r>
            <a:r>
              <a:rPr lang="en-US" dirty="0"/>
              <a:t>—synergists in extension and rotation </a:t>
            </a:r>
          </a:p>
        </p:txBody>
      </p:sp>
    </p:spTree>
    <p:extLst>
      <p:ext uri="{BB962C8B-B14F-4D97-AF65-F5344CB8AC3E}">
        <p14:creationId xmlns:p14="http://schemas.microsoft.com/office/powerpoint/2010/main" val="14904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Deep Muscles of the Thorax: Breathing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Muscles of respiration</a:t>
            </a:r>
          </a:p>
          <a:p>
            <a:pPr>
              <a:lnSpc>
                <a:spcPct val="90000"/>
              </a:lnSpc>
            </a:pPr>
            <a:r>
              <a:rPr lang="en-US" b="1" dirty="0"/>
              <a:t>External </a:t>
            </a:r>
            <a:r>
              <a:rPr lang="en-US" b="1" dirty="0" smtClean="0"/>
              <a:t>intercostals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more </a:t>
            </a:r>
            <a:r>
              <a:rPr lang="en-US" dirty="0"/>
              <a:t>superficial </a:t>
            </a:r>
            <a:r>
              <a:rPr lang="en-US" dirty="0" smtClean="0"/>
              <a:t>muscles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elevate </a:t>
            </a:r>
            <a:r>
              <a:rPr lang="en-US" dirty="0"/>
              <a:t>ribs for inspiration</a:t>
            </a:r>
          </a:p>
          <a:p>
            <a:pPr>
              <a:lnSpc>
                <a:spcPct val="90000"/>
              </a:lnSpc>
            </a:pPr>
            <a:r>
              <a:rPr lang="en-US" b="1" dirty="0"/>
              <a:t>Internal </a:t>
            </a:r>
            <a:r>
              <a:rPr lang="en-US" b="1" dirty="0" smtClean="0"/>
              <a:t>intercostals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deeper muscles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aid </a:t>
            </a:r>
            <a:r>
              <a:rPr lang="en-US" dirty="0"/>
              <a:t>forced expiration</a:t>
            </a:r>
          </a:p>
          <a:p>
            <a:pPr>
              <a:lnSpc>
                <a:spcPct val="90000"/>
              </a:lnSpc>
            </a:pPr>
            <a:r>
              <a:rPr lang="en-US" b="1" dirty="0"/>
              <a:t>Diaphragm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Partition between thoracic and abdominal cavities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Most important muscle in inspiration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Innervated by </a:t>
            </a:r>
            <a:r>
              <a:rPr lang="en-US" dirty="0" err="1"/>
              <a:t>phrenic</a:t>
            </a:r>
            <a:r>
              <a:rPr lang="en-US" dirty="0"/>
              <a:t> nerves</a:t>
            </a:r>
          </a:p>
        </p:txBody>
      </p:sp>
    </p:spTree>
    <p:extLst>
      <p:ext uri="{BB962C8B-B14F-4D97-AF65-F5344CB8AC3E}">
        <p14:creationId xmlns:p14="http://schemas.microsoft.com/office/powerpoint/2010/main" val="32747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Abdominal Wall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Four paired muscles, their fasciae and aponeuroses form lateral and anterior abdominal wall</a:t>
            </a:r>
          </a:p>
          <a:p>
            <a:pPr lvl="1"/>
            <a:r>
              <a:rPr lang="en-US" b="1"/>
              <a:t>Rectus abdominis </a:t>
            </a:r>
          </a:p>
          <a:p>
            <a:pPr lvl="1"/>
            <a:r>
              <a:rPr lang="en-US" b="1"/>
              <a:t>External obliques</a:t>
            </a:r>
          </a:p>
          <a:p>
            <a:pPr lvl="1"/>
            <a:r>
              <a:rPr lang="en-US" b="1"/>
              <a:t>Internal obliques</a:t>
            </a:r>
          </a:p>
          <a:p>
            <a:pPr lvl="1"/>
            <a:r>
              <a:rPr lang="en-US" b="1"/>
              <a:t>Transversus abdominis</a:t>
            </a:r>
          </a:p>
        </p:txBody>
      </p:sp>
    </p:spTree>
    <p:extLst>
      <p:ext uri="{BB962C8B-B14F-4D97-AF65-F5344CB8AC3E}">
        <p14:creationId xmlns:p14="http://schemas.microsoft.com/office/powerpoint/2010/main" val="29340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Abdominal Wall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Fascicles run at angles to one another, provide added strength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innervated by </a:t>
            </a:r>
            <a:r>
              <a:rPr lang="en-US" dirty="0" err="1"/>
              <a:t>intercostal</a:t>
            </a:r>
            <a:r>
              <a:rPr lang="en-US" dirty="0"/>
              <a:t> nerves</a:t>
            </a:r>
          </a:p>
          <a:p>
            <a:endParaRPr lang="en-US" dirty="0" smtClean="0"/>
          </a:p>
          <a:p>
            <a:r>
              <a:rPr lang="en-US" dirty="0" smtClean="0"/>
              <a:t>Actions </a:t>
            </a:r>
            <a:r>
              <a:rPr lang="en-US" dirty="0"/>
              <a:t>of these muscles</a:t>
            </a:r>
          </a:p>
          <a:p>
            <a:pPr lvl="1"/>
            <a:r>
              <a:rPr lang="en-US" dirty="0"/>
              <a:t>Lateral flexion and rotation of trunk</a:t>
            </a:r>
          </a:p>
          <a:p>
            <a:pPr lvl="1"/>
            <a:r>
              <a:rPr lang="en-US" dirty="0"/>
              <a:t>Help promote urination, defecation, childbirth, vomiting, coughing, and screaming</a:t>
            </a:r>
          </a:p>
        </p:txBody>
      </p:sp>
    </p:spTree>
    <p:extLst>
      <p:ext uri="{BB962C8B-B14F-4D97-AF65-F5344CB8AC3E}">
        <p14:creationId xmlns:p14="http://schemas.microsoft.com/office/powerpoint/2010/main" val="55814895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Superficial Muscles of the Thorax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65125" y="1219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Most - extrinsic shoulder muscles</a:t>
            </a:r>
          </a:p>
          <a:p>
            <a:pPr lvl="1"/>
            <a:r>
              <a:rPr lang="en-US" sz="2400" dirty="0"/>
              <a:t>Act in combination to fix shoulder girdle (mostly scapula); move it to increase range of arm movements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Actions </a:t>
            </a:r>
          </a:p>
          <a:p>
            <a:pPr lvl="2"/>
            <a:r>
              <a:rPr lang="en-US" sz="2000" dirty="0" smtClean="0"/>
              <a:t>Elevation</a:t>
            </a:r>
          </a:p>
          <a:p>
            <a:pPr lvl="2"/>
            <a:r>
              <a:rPr lang="en-US" sz="2000" dirty="0" smtClean="0"/>
              <a:t>Depression</a:t>
            </a:r>
          </a:p>
          <a:p>
            <a:pPr lvl="2"/>
            <a:r>
              <a:rPr lang="en-US" sz="2000" dirty="0" smtClean="0"/>
              <a:t>Rotation</a:t>
            </a:r>
          </a:p>
          <a:p>
            <a:pPr lvl="2"/>
            <a:r>
              <a:rPr lang="en-US" sz="2000" dirty="0" smtClean="0"/>
              <a:t>lateral </a:t>
            </a:r>
            <a:r>
              <a:rPr lang="en-US" sz="2000" dirty="0"/>
              <a:t>and medial </a:t>
            </a:r>
            <a:r>
              <a:rPr lang="en-US" sz="2000" dirty="0" smtClean="0"/>
              <a:t>movements</a:t>
            </a:r>
          </a:p>
          <a:p>
            <a:pPr lvl="2"/>
            <a:r>
              <a:rPr lang="en-US" sz="2000" dirty="0" smtClean="0"/>
              <a:t>protraction </a:t>
            </a:r>
            <a:r>
              <a:rPr lang="en-US" sz="2000" dirty="0"/>
              <a:t>and retraction </a:t>
            </a:r>
          </a:p>
          <a:p>
            <a:endParaRPr lang="en-US" sz="2800" dirty="0" smtClean="0"/>
          </a:p>
          <a:p>
            <a:r>
              <a:rPr lang="en-US" sz="2800" dirty="0" smtClean="0"/>
              <a:t>Two </a:t>
            </a:r>
            <a:r>
              <a:rPr lang="en-US" sz="2800" dirty="0"/>
              <a:t>groups of muscles: anterior and posterior</a:t>
            </a:r>
          </a:p>
        </p:txBody>
      </p:sp>
    </p:spTree>
    <p:extLst>
      <p:ext uri="{BB962C8B-B14F-4D97-AF65-F5344CB8AC3E}">
        <p14:creationId xmlns:p14="http://schemas.microsoft.com/office/powerpoint/2010/main" val="25452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Superficial Muscles of the Thorax</a:t>
            </a:r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Muscles of anterior thorax</a:t>
            </a:r>
          </a:p>
          <a:p>
            <a:pPr lvl="1"/>
            <a:r>
              <a:rPr lang="en-US" b="1" dirty="0" err="1"/>
              <a:t>Pectoralis</a:t>
            </a:r>
            <a:r>
              <a:rPr lang="en-US" b="1" dirty="0"/>
              <a:t> minor</a:t>
            </a:r>
          </a:p>
          <a:p>
            <a:pPr lvl="1"/>
            <a:r>
              <a:rPr lang="en-US" b="1" dirty="0" err="1"/>
              <a:t>Serratus</a:t>
            </a:r>
            <a:r>
              <a:rPr lang="en-US" b="1" dirty="0"/>
              <a:t> anterior</a:t>
            </a:r>
          </a:p>
          <a:p>
            <a:pPr lvl="1"/>
            <a:r>
              <a:rPr lang="en-US" b="1" dirty="0" err="1"/>
              <a:t>Subclavius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41243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6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Superficial Muscles of the Posterior Thorax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Posterior extrinsic shoulder muscles</a:t>
            </a:r>
          </a:p>
          <a:p>
            <a:pPr lvl="1"/>
            <a:r>
              <a:rPr lang="en-US" b="1"/>
              <a:t>Trapezius</a:t>
            </a:r>
          </a:p>
          <a:p>
            <a:pPr lvl="1"/>
            <a:r>
              <a:rPr lang="en-US" b="1"/>
              <a:t>Levator scapulae</a:t>
            </a:r>
          </a:p>
          <a:p>
            <a:pPr lvl="1"/>
            <a:r>
              <a:rPr lang="en-US" b="1"/>
              <a:t>Rhomboids</a:t>
            </a:r>
            <a:r>
              <a:rPr lang="en-US"/>
              <a:t> (major and minor)</a:t>
            </a:r>
          </a:p>
        </p:txBody>
      </p:sp>
    </p:spTree>
    <p:extLst>
      <p:ext uri="{BB962C8B-B14F-4D97-AF65-F5344CB8AC3E}">
        <p14:creationId xmlns:p14="http://schemas.microsoft.com/office/powerpoint/2010/main" val="19153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Crossing the Shoulder Joint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Nine muscles cross shoulder joint; insert on and move </a:t>
            </a:r>
            <a:r>
              <a:rPr lang="en-US" dirty="0" err="1"/>
              <a:t>humerus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originate from scapula; others from axial skeleton </a:t>
            </a:r>
          </a:p>
          <a:p>
            <a:endParaRPr lang="en-US" dirty="0" smtClean="0"/>
          </a:p>
          <a:p>
            <a:r>
              <a:rPr lang="en-US" dirty="0" smtClean="0"/>
              <a:t>Actions </a:t>
            </a:r>
            <a:r>
              <a:rPr lang="en-US" dirty="0"/>
              <a:t>include flexion, extension, adduction</a:t>
            </a:r>
          </a:p>
        </p:txBody>
      </p:sp>
    </p:spTree>
    <p:extLst>
      <p:ext uri="{BB962C8B-B14F-4D97-AF65-F5344CB8AC3E}">
        <p14:creationId xmlns:p14="http://schemas.microsoft.com/office/powerpoint/2010/main" val="9369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Crossing the Shoulder Joint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prime movers of arm</a:t>
            </a:r>
          </a:p>
          <a:p>
            <a:pPr lvl="1"/>
            <a:r>
              <a:rPr lang="en-US" b="1" dirty="0" err="1"/>
              <a:t>Pectoralis</a:t>
            </a:r>
            <a:r>
              <a:rPr lang="en-US" b="1" dirty="0"/>
              <a:t> </a:t>
            </a:r>
            <a:r>
              <a:rPr lang="en-US" b="1" dirty="0" smtClean="0"/>
              <a:t>major</a:t>
            </a:r>
          </a:p>
          <a:p>
            <a:pPr lvl="2"/>
            <a:r>
              <a:rPr lang="en-US" b="1" dirty="0" smtClean="0"/>
              <a:t>flexion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Latissimus</a:t>
            </a:r>
            <a:r>
              <a:rPr lang="en-US" b="1" dirty="0" smtClean="0"/>
              <a:t> </a:t>
            </a:r>
            <a:r>
              <a:rPr lang="en-US" b="1" dirty="0" err="1" smtClean="0"/>
              <a:t>dorsi</a:t>
            </a:r>
            <a:endParaRPr lang="en-US" b="1" dirty="0" smtClean="0"/>
          </a:p>
          <a:p>
            <a:pPr lvl="2"/>
            <a:r>
              <a:rPr lang="en-US" b="1" dirty="0" smtClean="0"/>
              <a:t>extension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Deltoid</a:t>
            </a:r>
          </a:p>
          <a:p>
            <a:pPr lvl="2"/>
            <a:r>
              <a:rPr lang="en-US" b="1" dirty="0" smtClean="0"/>
              <a:t>abduction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494" y="1676400"/>
            <a:ext cx="4980506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52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Crossing the Shoulder Joint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Rotator cuff muscles </a:t>
            </a:r>
            <a:endParaRPr lang="en-US" dirty="0" smtClean="0"/>
          </a:p>
          <a:p>
            <a:pPr lvl="1"/>
            <a:r>
              <a:rPr lang="en-US" dirty="0" smtClean="0"/>
              <a:t>synergists </a:t>
            </a:r>
            <a:r>
              <a:rPr lang="en-US" dirty="0"/>
              <a:t>and </a:t>
            </a:r>
            <a:r>
              <a:rPr lang="en-US" dirty="0" err="1"/>
              <a:t>fixators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originate </a:t>
            </a:r>
            <a:r>
              <a:rPr lang="en-US" dirty="0"/>
              <a:t>on scapula; </a:t>
            </a:r>
            <a:endParaRPr lang="en-US" dirty="0" smtClean="0"/>
          </a:p>
          <a:p>
            <a:pPr lvl="1"/>
            <a:r>
              <a:rPr lang="en-US" dirty="0" smtClean="0"/>
              <a:t>reinforce </a:t>
            </a:r>
            <a:r>
              <a:rPr lang="en-US" dirty="0"/>
              <a:t>shoulder </a:t>
            </a:r>
            <a:r>
              <a:rPr lang="en-US" dirty="0" smtClean="0"/>
              <a:t>capsule</a:t>
            </a:r>
          </a:p>
          <a:p>
            <a:pPr lvl="1"/>
            <a:r>
              <a:rPr lang="en-US" dirty="0" smtClean="0"/>
              <a:t>prevent </a:t>
            </a:r>
            <a:r>
              <a:rPr lang="en-US" dirty="0"/>
              <a:t>dislocation</a:t>
            </a:r>
          </a:p>
          <a:p>
            <a:pPr lvl="1"/>
            <a:r>
              <a:rPr lang="en-US" b="1" dirty="0" err="1"/>
              <a:t>Supraspinatus</a:t>
            </a:r>
            <a:endParaRPr lang="en-US" b="1" dirty="0"/>
          </a:p>
          <a:p>
            <a:pPr lvl="1"/>
            <a:r>
              <a:rPr lang="en-US" b="1" dirty="0" err="1"/>
              <a:t>Infraspinatus</a:t>
            </a:r>
            <a:endParaRPr lang="en-US" b="1" dirty="0"/>
          </a:p>
          <a:p>
            <a:pPr lvl="1"/>
            <a:r>
              <a:rPr lang="en-US" b="1" dirty="0" err="1"/>
              <a:t>Teres</a:t>
            </a:r>
            <a:r>
              <a:rPr lang="en-US" b="1" dirty="0"/>
              <a:t> minor</a:t>
            </a:r>
          </a:p>
          <a:p>
            <a:pPr lvl="1"/>
            <a:r>
              <a:rPr lang="en-US" b="1" dirty="0" err="1"/>
              <a:t>Subscapularis</a:t>
            </a:r>
            <a:endParaRPr lang="en-US" dirty="0"/>
          </a:p>
          <a:p>
            <a:r>
              <a:rPr lang="en-US" b="1" dirty="0" err="1"/>
              <a:t>Coracobrachialis</a:t>
            </a:r>
            <a:r>
              <a:rPr lang="en-US" dirty="0"/>
              <a:t> and </a:t>
            </a:r>
            <a:r>
              <a:rPr lang="en-US" b="1" dirty="0" err="1"/>
              <a:t>teres</a:t>
            </a:r>
            <a:r>
              <a:rPr lang="en-US" b="1" dirty="0"/>
              <a:t> major</a:t>
            </a:r>
            <a:r>
              <a:rPr lang="en-US" dirty="0"/>
              <a:t> - synergists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4752" y="1143000"/>
            <a:ext cx="323444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06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1200" y="762000"/>
            <a:ext cx="4622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Synovial Joints: </a:t>
            </a:r>
            <a:r>
              <a:rPr lang="en-US" sz="3600" b="1" dirty="0" smtClean="0"/>
              <a:t>Six</a:t>
            </a:r>
            <a:r>
              <a:rPr lang="en-US" sz="3600" dirty="0" smtClean="0"/>
              <a:t> Distinguishing Features</a:t>
            </a:r>
            <a:endParaRPr lang="en-US" sz="3600" dirty="0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3.	</a:t>
            </a:r>
            <a:r>
              <a:rPr lang="en-US" dirty="0" smtClean="0"/>
              <a:t> Articular (joint) capsule</a:t>
            </a:r>
            <a:endParaRPr lang="en-US" dirty="0"/>
          </a:p>
          <a:p>
            <a:pPr lvl="1"/>
            <a:r>
              <a:rPr lang="en-US" dirty="0" smtClean="0"/>
              <a:t>Two layers </a:t>
            </a:r>
            <a:endParaRPr lang="en-US" dirty="0"/>
          </a:p>
          <a:p>
            <a:pPr lvl="2"/>
            <a:r>
              <a:rPr lang="en-US" dirty="0" smtClean="0"/>
              <a:t>External </a:t>
            </a:r>
            <a:r>
              <a:rPr lang="en-US" b="1" dirty="0" smtClean="0"/>
              <a:t>Fibrous layer</a:t>
            </a:r>
            <a:endParaRPr lang="en-US" dirty="0"/>
          </a:p>
          <a:p>
            <a:pPr lvl="3"/>
            <a:r>
              <a:rPr lang="en-US" dirty="0" smtClean="0"/>
              <a:t>Dense irregular connective tissue</a:t>
            </a:r>
            <a:endParaRPr lang="en-US" dirty="0"/>
          </a:p>
          <a:p>
            <a:pPr lvl="2"/>
            <a:r>
              <a:rPr lang="en-US" dirty="0" smtClean="0"/>
              <a:t>Inner </a:t>
            </a:r>
            <a:r>
              <a:rPr lang="en-US" b="1" dirty="0" smtClean="0"/>
              <a:t>Synovial membrane</a:t>
            </a:r>
            <a:endParaRPr lang="en-US" dirty="0"/>
          </a:p>
          <a:p>
            <a:pPr lvl="3"/>
            <a:r>
              <a:rPr lang="en-US" dirty="0" smtClean="0"/>
              <a:t>Loose connective tissue</a:t>
            </a:r>
            <a:endParaRPr lang="en-US" dirty="0"/>
          </a:p>
          <a:p>
            <a:pPr lvl="3"/>
            <a:r>
              <a:rPr lang="en-US" dirty="0" smtClean="0"/>
              <a:t>Makes synovial fluid</a:t>
            </a:r>
            <a:endParaRPr lang="en-US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503" y="1005840"/>
            <a:ext cx="3886497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Elbow Joint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Anterior flexor muscles</a:t>
            </a:r>
          </a:p>
          <a:p>
            <a:pPr lvl="1"/>
            <a:r>
              <a:rPr lang="en-US" b="1" dirty="0" err="1"/>
              <a:t>Brachialis</a:t>
            </a:r>
            <a:r>
              <a:rPr lang="en-US" dirty="0"/>
              <a:t> and </a:t>
            </a:r>
            <a:r>
              <a:rPr lang="en-US" b="1" dirty="0"/>
              <a:t>biceps </a:t>
            </a:r>
            <a:r>
              <a:rPr lang="en-US" b="1" dirty="0" err="1" smtClean="0"/>
              <a:t>brachii</a:t>
            </a:r>
            <a:endParaRPr lang="en-US" dirty="0" smtClean="0"/>
          </a:p>
          <a:p>
            <a:pPr lvl="2"/>
            <a:r>
              <a:rPr lang="en-US" dirty="0" smtClean="0"/>
              <a:t>chief </a:t>
            </a:r>
            <a:r>
              <a:rPr lang="en-US" dirty="0"/>
              <a:t>forearm flexors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Brachioradialis</a:t>
            </a:r>
            <a:endParaRPr lang="en-US" dirty="0" smtClean="0"/>
          </a:p>
          <a:p>
            <a:pPr lvl="2"/>
            <a:r>
              <a:rPr lang="en-US" dirty="0" smtClean="0"/>
              <a:t>synergist </a:t>
            </a:r>
            <a:r>
              <a:rPr lang="en-US" dirty="0"/>
              <a:t>and stabilizer</a:t>
            </a:r>
          </a:p>
        </p:txBody>
      </p:sp>
    </p:spTree>
    <p:extLst>
      <p:ext uri="{BB962C8B-B14F-4D97-AF65-F5344CB8AC3E}">
        <p14:creationId xmlns:p14="http://schemas.microsoft.com/office/powerpoint/2010/main" val="25313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6192" y="1005840"/>
            <a:ext cx="4077808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Crossing the Elbow Joint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Posterior extensor muscles</a:t>
            </a:r>
          </a:p>
          <a:p>
            <a:pPr lvl="1"/>
            <a:r>
              <a:rPr lang="en-US" b="1" dirty="0"/>
              <a:t>Triceps </a:t>
            </a:r>
            <a:r>
              <a:rPr lang="en-US" b="1" dirty="0" err="1" smtClean="0"/>
              <a:t>brachii</a:t>
            </a:r>
            <a:endParaRPr lang="en-US" dirty="0" smtClean="0"/>
          </a:p>
          <a:p>
            <a:pPr lvl="2"/>
            <a:r>
              <a:rPr lang="en-US" dirty="0" smtClean="0"/>
              <a:t>prime </a:t>
            </a:r>
            <a:r>
              <a:rPr lang="en-US" dirty="0"/>
              <a:t>mover of forearm extension</a:t>
            </a:r>
          </a:p>
          <a:p>
            <a:pPr lvl="1"/>
            <a:r>
              <a:rPr lang="en-US" b="1" dirty="0" err="1" smtClean="0"/>
              <a:t>Anconeus</a:t>
            </a:r>
            <a:endParaRPr lang="en-US" dirty="0" smtClean="0"/>
          </a:p>
          <a:p>
            <a:pPr lvl="2"/>
            <a:r>
              <a:rPr lang="en-US" dirty="0" smtClean="0"/>
              <a:t>weak </a:t>
            </a:r>
            <a:r>
              <a:rPr lang="en-US" dirty="0"/>
              <a:t>synergist</a:t>
            </a:r>
          </a:p>
        </p:txBody>
      </p:sp>
    </p:spTree>
    <p:extLst>
      <p:ext uri="{BB962C8B-B14F-4D97-AF65-F5344CB8AC3E}">
        <p14:creationId xmlns:p14="http://schemas.microsoft.com/office/powerpoint/2010/main" val="13919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Forearm</a:t>
            </a: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Actions - movements of wrist, fingers, thumb, </a:t>
            </a:r>
            <a:r>
              <a:rPr lang="en-US" dirty="0" err="1"/>
              <a:t>pronation</a:t>
            </a:r>
            <a:r>
              <a:rPr lang="en-US" dirty="0"/>
              <a:t>, </a:t>
            </a:r>
            <a:r>
              <a:rPr lang="en-US" dirty="0" err="1"/>
              <a:t>supination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anterior muscles </a:t>
            </a:r>
            <a:endParaRPr lang="en-US" dirty="0" smtClean="0"/>
          </a:p>
          <a:p>
            <a:pPr lvl="1"/>
            <a:r>
              <a:rPr lang="en-US" dirty="0" smtClean="0"/>
              <a:t> flexors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posterior muscles </a:t>
            </a:r>
            <a:endParaRPr lang="en-US" dirty="0" smtClean="0"/>
          </a:p>
          <a:p>
            <a:pPr lvl="1"/>
            <a:r>
              <a:rPr lang="en-US" dirty="0" smtClean="0"/>
              <a:t>Extensors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591" y="1005840"/>
            <a:ext cx="4348409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Forearm</a:t>
            </a:r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b="1" dirty="0" err="1"/>
              <a:t>Pronator</a:t>
            </a:r>
            <a:r>
              <a:rPr lang="en-US" b="1" dirty="0"/>
              <a:t> </a:t>
            </a:r>
            <a:r>
              <a:rPr lang="en-US" b="1" dirty="0" err="1"/>
              <a:t>teres</a:t>
            </a:r>
            <a:r>
              <a:rPr lang="en-US" dirty="0"/>
              <a:t> and </a:t>
            </a:r>
            <a:r>
              <a:rPr lang="en-US" b="1" dirty="0" err="1"/>
              <a:t>pronator</a:t>
            </a:r>
            <a:r>
              <a:rPr lang="en-US" b="1" dirty="0"/>
              <a:t> </a:t>
            </a:r>
            <a:r>
              <a:rPr lang="en-US" b="1" dirty="0" err="1"/>
              <a:t>quadratus</a:t>
            </a:r>
            <a:r>
              <a:rPr lang="en-US" dirty="0"/>
              <a:t> </a:t>
            </a:r>
            <a:r>
              <a:rPr lang="en-US" dirty="0" err="1"/>
              <a:t>pronate</a:t>
            </a:r>
            <a:r>
              <a:rPr lang="en-US" dirty="0"/>
              <a:t> forearm</a:t>
            </a:r>
          </a:p>
          <a:p>
            <a:endParaRPr lang="en-US" b="1" dirty="0" smtClean="0"/>
          </a:p>
          <a:p>
            <a:r>
              <a:rPr lang="en-US" b="1" dirty="0" err="1" smtClean="0"/>
              <a:t>Supinator</a:t>
            </a:r>
            <a:r>
              <a:rPr lang="en-US" dirty="0" smtClean="0"/>
              <a:t> </a:t>
            </a:r>
            <a:r>
              <a:rPr lang="en-US" dirty="0"/>
              <a:t>- synergist with biceps </a:t>
            </a:r>
            <a:r>
              <a:rPr lang="en-US" dirty="0" err="1"/>
              <a:t>brachii</a:t>
            </a:r>
            <a:r>
              <a:rPr lang="en-US" dirty="0"/>
              <a:t> in forearm </a:t>
            </a:r>
            <a:r>
              <a:rPr lang="en-US" dirty="0" err="1"/>
              <a:t>supination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370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671" y="1005840"/>
            <a:ext cx="4327329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Forearm: Anterior Compartment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648199"/>
          </a:xfrm>
        </p:spPr>
        <p:txBody>
          <a:bodyPr>
            <a:normAutofit/>
          </a:bodyPr>
          <a:lstStyle/>
          <a:p>
            <a:r>
              <a:rPr lang="en-US" dirty="0"/>
              <a:t>Flexors</a:t>
            </a:r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carpi</a:t>
            </a:r>
            <a:r>
              <a:rPr lang="en-US" b="1" dirty="0"/>
              <a:t> </a:t>
            </a:r>
            <a:r>
              <a:rPr lang="en-US" b="1" dirty="0" err="1"/>
              <a:t>radialis</a:t>
            </a:r>
            <a:endParaRPr lang="en-US" b="1" dirty="0"/>
          </a:p>
          <a:p>
            <a:pPr lvl="1"/>
            <a:r>
              <a:rPr lang="en-US" b="1" dirty="0"/>
              <a:t>Palmaris </a:t>
            </a:r>
            <a:r>
              <a:rPr lang="en-US" b="1" dirty="0" err="1"/>
              <a:t>longus</a:t>
            </a:r>
            <a:endParaRPr lang="en-US" b="1" dirty="0"/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carpi</a:t>
            </a:r>
            <a:r>
              <a:rPr lang="en-US" b="1" dirty="0"/>
              <a:t> </a:t>
            </a:r>
            <a:r>
              <a:rPr lang="en-US" b="1" dirty="0" err="1"/>
              <a:t>ulnaris</a:t>
            </a:r>
            <a:endParaRPr lang="en-US" b="1" dirty="0"/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profundus</a:t>
            </a:r>
            <a:endParaRPr lang="en-US" b="1" dirty="0"/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16504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7060" y="914400"/>
            <a:ext cx="491694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Forearm: Posterior Compartment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Extensors</a:t>
            </a:r>
          </a:p>
          <a:p>
            <a:pPr lvl="1"/>
            <a:r>
              <a:rPr lang="en-US" b="1" dirty="0"/>
              <a:t>Extensor </a:t>
            </a:r>
            <a:r>
              <a:rPr lang="en-US" b="1" dirty="0" err="1"/>
              <a:t>carpi</a:t>
            </a:r>
            <a:r>
              <a:rPr lang="en-US" b="1" dirty="0"/>
              <a:t> </a:t>
            </a:r>
            <a:r>
              <a:rPr lang="en-US" b="1" dirty="0" err="1"/>
              <a:t>radialis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/>
              <a:t>brevis</a:t>
            </a:r>
            <a:endParaRPr lang="en-US" b="1" dirty="0"/>
          </a:p>
          <a:p>
            <a:pPr lvl="1"/>
            <a:r>
              <a:rPr lang="en-US" b="1" dirty="0"/>
              <a:t>Extensor </a:t>
            </a:r>
            <a:r>
              <a:rPr lang="en-US" b="1" dirty="0" err="1"/>
              <a:t>digitorum</a:t>
            </a:r>
            <a:endParaRPr lang="en-US" b="1" dirty="0"/>
          </a:p>
          <a:p>
            <a:pPr lvl="1"/>
            <a:r>
              <a:rPr lang="en-US" b="1" dirty="0"/>
              <a:t>Extensor </a:t>
            </a:r>
            <a:r>
              <a:rPr lang="en-US" b="1" dirty="0" err="1"/>
              <a:t>carpi</a:t>
            </a:r>
            <a:r>
              <a:rPr lang="en-US" b="1" dirty="0"/>
              <a:t> </a:t>
            </a:r>
            <a:r>
              <a:rPr lang="en-US" b="1" dirty="0" err="1"/>
              <a:t>ulnaris</a:t>
            </a:r>
            <a:endParaRPr lang="en-US" b="1" dirty="0"/>
          </a:p>
          <a:p>
            <a:pPr lvl="1"/>
            <a:r>
              <a:rPr lang="en-US" b="1" dirty="0"/>
              <a:t>Extensor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brevis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lvl="1"/>
            <a:r>
              <a:rPr lang="en-US" b="1" dirty="0"/>
              <a:t>Extensor </a:t>
            </a:r>
            <a:r>
              <a:rPr lang="en-US" b="1" dirty="0" err="1"/>
              <a:t>indicis</a:t>
            </a:r>
            <a:endParaRPr lang="en-US" b="1" dirty="0"/>
          </a:p>
          <a:p>
            <a:pPr lvl="1"/>
            <a:r>
              <a:rPr lang="en-US" b="1" dirty="0"/>
              <a:t>Abductor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460960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Muscles of the Hand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Small weak muscles</a:t>
            </a:r>
          </a:p>
          <a:p>
            <a:pPr lvl="1"/>
            <a:r>
              <a:rPr lang="en-US" dirty="0"/>
              <a:t>Lie entirely within palm of hand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Control </a:t>
            </a:r>
            <a:r>
              <a:rPr lang="en-US" dirty="0"/>
              <a:t>precise movements of metacarpals and fingers (e.g., threading a needle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Abductors </a:t>
            </a:r>
            <a:r>
              <a:rPr lang="en-US" dirty="0"/>
              <a:t>and adductors of fingers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Produce opposition</a:t>
            </a:r>
          </a:p>
          <a:p>
            <a:pPr lvl="2"/>
            <a:r>
              <a:rPr lang="en-US" dirty="0" smtClean="0"/>
              <a:t>move </a:t>
            </a:r>
            <a:r>
              <a:rPr lang="en-US" dirty="0"/>
              <a:t>thumb toward little finger</a:t>
            </a:r>
          </a:p>
        </p:txBody>
      </p:sp>
    </p:spTree>
    <p:extLst>
      <p:ext uri="{BB962C8B-B14F-4D97-AF65-F5344CB8AC3E}">
        <p14:creationId xmlns:p14="http://schemas.microsoft.com/office/powerpoint/2010/main" val="4056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Finger and Thumb Movements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Flexion</a:t>
            </a:r>
          </a:p>
          <a:p>
            <a:pPr lvl="1"/>
            <a:r>
              <a:rPr lang="en-US" dirty="0" smtClean="0"/>
              <a:t>Thumb</a:t>
            </a:r>
          </a:p>
          <a:p>
            <a:pPr lvl="2"/>
            <a:r>
              <a:rPr lang="en-US" dirty="0" smtClean="0"/>
              <a:t>bends </a:t>
            </a:r>
            <a:r>
              <a:rPr lang="en-US" dirty="0"/>
              <a:t>medially along palm</a:t>
            </a:r>
          </a:p>
          <a:p>
            <a:pPr lvl="1"/>
            <a:r>
              <a:rPr lang="en-US" dirty="0" smtClean="0"/>
              <a:t>Fingers</a:t>
            </a:r>
          </a:p>
          <a:p>
            <a:pPr lvl="2"/>
            <a:r>
              <a:rPr lang="en-US" dirty="0" smtClean="0"/>
              <a:t>bend </a:t>
            </a:r>
            <a:r>
              <a:rPr lang="en-US" dirty="0" err="1"/>
              <a:t>anteriorly</a:t>
            </a:r>
            <a:endParaRPr lang="en-US" dirty="0"/>
          </a:p>
          <a:p>
            <a:r>
              <a:rPr lang="en-US" dirty="0"/>
              <a:t>Extension</a:t>
            </a:r>
          </a:p>
          <a:p>
            <a:pPr lvl="1"/>
            <a:r>
              <a:rPr lang="en-US" dirty="0" smtClean="0"/>
              <a:t>Thumb</a:t>
            </a:r>
          </a:p>
          <a:p>
            <a:pPr lvl="2"/>
            <a:r>
              <a:rPr lang="en-US" dirty="0" smtClean="0"/>
              <a:t>points </a:t>
            </a:r>
            <a:r>
              <a:rPr lang="en-US" dirty="0"/>
              <a:t>laterally</a:t>
            </a:r>
          </a:p>
          <a:p>
            <a:pPr lvl="1"/>
            <a:r>
              <a:rPr lang="en-US" dirty="0" smtClean="0"/>
              <a:t>Fingers</a:t>
            </a:r>
          </a:p>
          <a:p>
            <a:pPr lvl="2"/>
            <a:r>
              <a:rPr lang="en-US" dirty="0" smtClean="0"/>
              <a:t>move </a:t>
            </a:r>
            <a:r>
              <a:rPr lang="en-US" dirty="0" err="1"/>
              <a:t>posteriorly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356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Muscles of the Palm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Three groups</a:t>
            </a:r>
          </a:p>
          <a:p>
            <a:pPr lvl="1"/>
            <a:r>
              <a:rPr lang="en-US" i="1" dirty="0" err="1"/>
              <a:t>Thenar</a:t>
            </a:r>
            <a:r>
              <a:rPr lang="en-US" i="1" dirty="0"/>
              <a:t> eminence</a:t>
            </a:r>
            <a:r>
              <a:rPr lang="en-US" dirty="0"/>
              <a:t> (ball of thumb) 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err="1" smtClean="0"/>
              <a:t>Hypothenar</a:t>
            </a:r>
            <a:r>
              <a:rPr lang="en-US" i="1" dirty="0" smtClean="0"/>
              <a:t> </a:t>
            </a:r>
            <a:r>
              <a:rPr lang="en-US" i="1" dirty="0"/>
              <a:t>eminence</a:t>
            </a:r>
            <a:r>
              <a:rPr lang="en-US" dirty="0"/>
              <a:t> (ball of the little finger) </a:t>
            </a:r>
          </a:p>
          <a:p>
            <a:pPr lvl="2"/>
            <a:r>
              <a:rPr lang="en-US" dirty="0"/>
              <a:t>Each of above groups has flexor, abductor, and </a:t>
            </a:r>
            <a:r>
              <a:rPr lang="en-US" dirty="0" err="1"/>
              <a:t>opponens</a:t>
            </a:r>
            <a:r>
              <a:rPr lang="en-US" dirty="0"/>
              <a:t> muscle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err="1" smtClean="0"/>
              <a:t>Midpalmar</a:t>
            </a:r>
            <a:r>
              <a:rPr lang="en-US" dirty="0" smtClean="0"/>
              <a:t> </a:t>
            </a:r>
            <a:r>
              <a:rPr lang="en-US" dirty="0"/>
              <a:t>muscles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b="1" dirty="0" err="1"/>
              <a:t>lumbricals</a:t>
            </a:r>
            <a:r>
              <a:rPr lang="en-US" dirty="0"/>
              <a:t> and </a:t>
            </a:r>
            <a:r>
              <a:rPr lang="en-US" b="1" dirty="0" err="1"/>
              <a:t>interossei</a:t>
            </a:r>
            <a:r>
              <a:rPr lang="en-US" dirty="0"/>
              <a:t> extend fingers</a:t>
            </a:r>
          </a:p>
          <a:p>
            <a:pPr lvl="2"/>
            <a:r>
              <a:rPr lang="en-US" dirty="0" err="1"/>
              <a:t>Interossei</a:t>
            </a:r>
            <a:r>
              <a:rPr lang="en-US" dirty="0"/>
              <a:t> muscles also abduct and adduct fingers</a:t>
            </a:r>
          </a:p>
        </p:txBody>
      </p:sp>
    </p:spTree>
    <p:extLst>
      <p:ext uri="{BB962C8B-B14F-4D97-AF65-F5344CB8AC3E}">
        <p14:creationId xmlns:p14="http://schemas.microsoft.com/office/powerpoint/2010/main" val="121121056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Crossing Hip and Knee Joints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anterior muscles </a:t>
            </a:r>
            <a:endParaRPr lang="en-US" dirty="0" smtClean="0"/>
          </a:p>
          <a:p>
            <a:pPr lvl="1"/>
            <a:r>
              <a:rPr lang="en-US" dirty="0" smtClean="0"/>
              <a:t>flex </a:t>
            </a:r>
            <a:r>
              <a:rPr lang="en-US" dirty="0"/>
              <a:t>femur at </a:t>
            </a:r>
            <a:r>
              <a:rPr lang="en-US" dirty="0" smtClean="0"/>
              <a:t>hip</a:t>
            </a:r>
          </a:p>
          <a:p>
            <a:pPr lvl="1"/>
            <a:r>
              <a:rPr lang="en-US" dirty="0" smtClean="0"/>
              <a:t>extend </a:t>
            </a:r>
            <a:r>
              <a:rPr lang="en-US" dirty="0"/>
              <a:t>leg at knee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posterior muscles </a:t>
            </a:r>
            <a:endParaRPr lang="en-US" dirty="0" smtClean="0"/>
          </a:p>
          <a:p>
            <a:pPr lvl="1"/>
            <a:r>
              <a:rPr lang="en-US" dirty="0" smtClean="0"/>
              <a:t>extend thigh</a:t>
            </a:r>
          </a:p>
          <a:p>
            <a:pPr lvl="1"/>
            <a:r>
              <a:rPr lang="en-US" dirty="0" smtClean="0"/>
              <a:t>flex </a:t>
            </a:r>
            <a:r>
              <a:rPr lang="en-US" dirty="0"/>
              <a:t>leg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Medial </a:t>
            </a:r>
            <a:r>
              <a:rPr lang="en-US" dirty="0"/>
              <a:t>muscles all adduct </a:t>
            </a:r>
            <a:r>
              <a:rPr lang="en-US" dirty="0" smtClean="0"/>
              <a:t>thigh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393905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Synovial Joints: </a:t>
            </a:r>
            <a:r>
              <a:rPr lang="en-US" sz="3600" b="1" dirty="0" smtClean="0"/>
              <a:t>Six</a:t>
            </a:r>
            <a:r>
              <a:rPr lang="en-US" sz="3600" dirty="0" smtClean="0"/>
              <a:t> Distinguishing Features</a:t>
            </a:r>
            <a:endParaRPr lang="en-US" sz="3600" dirty="0"/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/>
              <a:t>4. Synovial fluid </a:t>
            </a:r>
            <a:endParaRPr lang="en-US" dirty="0"/>
          </a:p>
          <a:p>
            <a:pPr lvl="1"/>
            <a:r>
              <a:rPr lang="en-US" dirty="0" smtClean="0"/>
              <a:t>Viscous, slippery filtrate of plasma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Lubricates and nourishes cartilage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Contains </a:t>
            </a:r>
            <a:r>
              <a:rPr lang="en-US" dirty="0" err="1" smtClean="0"/>
              <a:t>phagocytic</a:t>
            </a:r>
            <a:r>
              <a:rPr lang="en-US" dirty="0" smtClean="0"/>
              <a:t> cells to remove microbes and debris</a:t>
            </a:r>
            <a:endParaRPr lang="en-US" dirty="0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173" y="914400"/>
            <a:ext cx="399882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Movements of the Thigh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952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Include </a:t>
            </a:r>
            <a:endParaRPr lang="en-US" dirty="0" smtClean="0"/>
          </a:p>
          <a:p>
            <a:pPr lvl="1"/>
            <a:r>
              <a:rPr lang="en-US" dirty="0" smtClean="0"/>
              <a:t>Flexion</a:t>
            </a:r>
          </a:p>
          <a:p>
            <a:pPr lvl="1"/>
            <a:r>
              <a:rPr lang="en-US" dirty="0" smtClean="0"/>
              <a:t>Extension</a:t>
            </a:r>
          </a:p>
          <a:p>
            <a:pPr lvl="1"/>
            <a:r>
              <a:rPr lang="en-US" dirty="0" smtClean="0"/>
              <a:t>Abduction</a:t>
            </a:r>
          </a:p>
          <a:p>
            <a:pPr lvl="1"/>
            <a:r>
              <a:rPr lang="en-US" dirty="0" smtClean="0"/>
              <a:t>Adduction</a:t>
            </a:r>
          </a:p>
          <a:p>
            <a:pPr lvl="1"/>
            <a:r>
              <a:rPr lang="en-US" dirty="0" err="1" smtClean="0"/>
              <a:t>Circumduction</a:t>
            </a:r>
            <a:endParaRPr lang="en-US" dirty="0" smtClean="0"/>
          </a:p>
          <a:p>
            <a:pPr lvl="1"/>
            <a:r>
              <a:rPr lang="en-US" dirty="0" smtClean="0"/>
              <a:t>Rotation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Thigh </a:t>
            </a:r>
            <a:r>
              <a:rPr lang="en-US" dirty="0"/>
              <a:t>flexors pass in front of hip joint</a:t>
            </a:r>
          </a:p>
          <a:p>
            <a:pPr lvl="1"/>
            <a:r>
              <a:rPr lang="en-US" b="1" dirty="0" err="1"/>
              <a:t>Iliopsoas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prime </a:t>
            </a:r>
            <a:r>
              <a:rPr lang="en-US" dirty="0"/>
              <a:t>mover of flexion</a:t>
            </a:r>
          </a:p>
          <a:p>
            <a:pPr lvl="1"/>
            <a:r>
              <a:rPr lang="en-US" b="1" dirty="0"/>
              <a:t>Tensor fasciae </a:t>
            </a:r>
            <a:r>
              <a:rPr lang="en-US" b="1" dirty="0" err="1"/>
              <a:t>latae</a:t>
            </a:r>
            <a:endParaRPr lang="en-US" b="1" dirty="0"/>
          </a:p>
          <a:p>
            <a:pPr lvl="1"/>
            <a:r>
              <a:rPr lang="en-US" b="1" dirty="0"/>
              <a:t>Rectus </a:t>
            </a:r>
            <a:r>
              <a:rPr lang="en-US" b="1" dirty="0" err="1"/>
              <a:t>femoris</a:t>
            </a:r>
            <a:endParaRPr lang="en-US" b="1" dirty="0"/>
          </a:p>
          <a:p>
            <a:pPr lvl="1"/>
            <a:r>
              <a:rPr lang="en-US" dirty="0"/>
              <a:t>Assisted by medial </a:t>
            </a:r>
            <a:r>
              <a:rPr lang="en-US" b="1" dirty="0"/>
              <a:t>adductors</a:t>
            </a:r>
            <a:r>
              <a:rPr lang="en-US" dirty="0"/>
              <a:t> and </a:t>
            </a:r>
            <a:r>
              <a:rPr lang="en-US" b="1" dirty="0" err="1"/>
              <a:t>sartorius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597665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0909" y="1066800"/>
            <a:ext cx="381309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Movements of the Thigh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Thigh extensors</a:t>
            </a:r>
          </a:p>
          <a:p>
            <a:pPr lvl="1"/>
            <a:r>
              <a:rPr lang="en-US" b="1" dirty="0"/>
              <a:t>Hamstring muscles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prime </a:t>
            </a:r>
            <a:r>
              <a:rPr lang="en-US" dirty="0"/>
              <a:t>movers of extension</a:t>
            </a:r>
          </a:p>
          <a:p>
            <a:pPr lvl="2"/>
            <a:r>
              <a:rPr lang="en-US" b="1" dirty="0"/>
              <a:t>Biceps </a:t>
            </a:r>
            <a:r>
              <a:rPr lang="en-US" b="1" dirty="0" err="1"/>
              <a:t>femoris</a:t>
            </a:r>
            <a:endParaRPr lang="en-US" b="1" dirty="0"/>
          </a:p>
          <a:p>
            <a:pPr lvl="2"/>
            <a:r>
              <a:rPr lang="en-US" b="1" dirty="0" err="1"/>
              <a:t>Semitendinosus</a:t>
            </a:r>
            <a:endParaRPr lang="en-US" b="1" dirty="0"/>
          </a:p>
          <a:p>
            <a:pPr lvl="2"/>
            <a:r>
              <a:rPr lang="en-US" b="1" dirty="0" err="1"/>
              <a:t>Semimembranosus</a:t>
            </a:r>
            <a:r>
              <a:rPr lang="en-US" b="1" dirty="0"/>
              <a:t> </a:t>
            </a:r>
          </a:p>
          <a:p>
            <a:pPr lvl="2"/>
            <a:r>
              <a:rPr lang="en-US" b="1" dirty="0"/>
              <a:t>Gluteus </a:t>
            </a:r>
            <a:r>
              <a:rPr lang="en-US" b="1" dirty="0" err="1"/>
              <a:t>maximus</a:t>
            </a:r>
            <a:r>
              <a:rPr lang="en-US" dirty="0"/>
              <a:t> </a:t>
            </a:r>
            <a:endParaRPr lang="en-US" dirty="0" smtClean="0"/>
          </a:p>
          <a:p>
            <a:pPr lvl="3"/>
            <a:r>
              <a:rPr lang="en-US" dirty="0" smtClean="0"/>
              <a:t>assists </a:t>
            </a:r>
            <a:r>
              <a:rPr lang="en-US" dirty="0"/>
              <a:t>hamstrings in forceful thigh extension</a:t>
            </a:r>
          </a:p>
        </p:txBody>
      </p:sp>
    </p:spTree>
    <p:extLst>
      <p:ext uri="{BB962C8B-B14F-4D97-AF65-F5344CB8AC3E}">
        <p14:creationId xmlns:p14="http://schemas.microsoft.com/office/powerpoint/2010/main" val="70709452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3000"/>
            <a:ext cx="3810000" cy="520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Movements of the Thigh 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/>
              <a:t>Adductors (also medially rotate thigh)</a:t>
            </a:r>
          </a:p>
          <a:p>
            <a:pPr lvl="1"/>
            <a:r>
              <a:rPr lang="en-US" b="1" dirty="0"/>
              <a:t>Adductor </a:t>
            </a:r>
            <a:r>
              <a:rPr lang="en-US" b="1" dirty="0" err="1"/>
              <a:t>magnus</a:t>
            </a:r>
            <a:endParaRPr lang="en-US" b="1" dirty="0"/>
          </a:p>
          <a:p>
            <a:pPr lvl="1"/>
            <a:r>
              <a:rPr lang="en-US" b="1" dirty="0"/>
              <a:t>Adductor </a:t>
            </a:r>
            <a:r>
              <a:rPr lang="en-US" b="1" dirty="0" err="1"/>
              <a:t>longus</a:t>
            </a:r>
            <a:endParaRPr lang="en-US" b="1" dirty="0"/>
          </a:p>
          <a:p>
            <a:pPr lvl="1"/>
            <a:r>
              <a:rPr lang="en-US" b="1" dirty="0"/>
              <a:t>Adductor </a:t>
            </a:r>
            <a:r>
              <a:rPr lang="en-US" b="1" dirty="0" err="1"/>
              <a:t>brevis</a:t>
            </a:r>
            <a:endParaRPr lang="en-US" b="1" dirty="0"/>
          </a:p>
          <a:p>
            <a:pPr lvl="1"/>
            <a:r>
              <a:rPr lang="en-US" b="1" dirty="0" err="1"/>
              <a:t>Pectineus</a:t>
            </a:r>
            <a:endParaRPr lang="en-US" b="1" dirty="0"/>
          </a:p>
          <a:p>
            <a:pPr lvl="1"/>
            <a:r>
              <a:rPr lang="en-US" b="1" dirty="0" err="1"/>
              <a:t>Gracilis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7563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Movements of the Thigh 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Abductors</a:t>
            </a:r>
          </a:p>
          <a:p>
            <a:pPr lvl="1"/>
            <a:r>
              <a:rPr lang="en-US" sz="2400" b="1" dirty="0"/>
              <a:t>Gluteus </a:t>
            </a:r>
            <a:r>
              <a:rPr lang="en-US" sz="2400" b="1" dirty="0" err="1"/>
              <a:t>maximus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/>
              <a:t>Gluteus </a:t>
            </a:r>
            <a:r>
              <a:rPr lang="en-US" sz="2400" b="1" dirty="0" err="1"/>
              <a:t>medius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/>
              <a:t>Gluteus </a:t>
            </a:r>
            <a:r>
              <a:rPr lang="en-US" sz="2400" b="1" dirty="0" err="1"/>
              <a:t>minimus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 err="1"/>
              <a:t>Piriformis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 err="1"/>
              <a:t>Obturator</a:t>
            </a:r>
            <a:r>
              <a:rPr lang="en-US" sz="2400" b="1" dirty="0"/>
              <a:t> </a:t>
            </a:r>
            <a:r>
              <a:rPr lang="en-US" sz="2400" b="1" dirty="0" err="1"/>
              <a:t>externus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 err="1"/>
              <a:t>Obturator</a:t>
            </a:r>
            <a:r>
              <a:rPr lang="en-US" sz="2400" b="1" dirty="0"/>
              <a:t> </a:t>
            </a:r>
            <a:r>
              <a:rPr lang="en-US" sz="2400" b="1" dirty="0" err="1"/>
              <a:t>internus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b="1" dirty="0" err="1"/>
              <a:t>Gemellus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024967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Thigh that Move the Knee Joint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Quadriceps </a:t>
            </a:r>
            <a:r>
              <a:rPr lang="en-US" b="1" dirty="0" err="1" smtClean="0"/>
              <a:t>femoris</a:t>
            </a:r>
            <a:endParaRPr lang="en-US" dirty="0" smtClean="0"/>
          </a:p>
          <a:p>
            <a:pPr lvl="1"/>
            <a:r>
              <a:rPr lang="en-US" dirty="0" smtClean="0"/>
              <a:t>sole </a:t>
            </a:r>
            <a:r>
              <a:rPr lang="en-US" dirty="0"/>
              <a:t>extensor of knee </a:t>
            </a:r>
          </a:p>
          <a:p>
            <a:endParaRPr lang="en-US" b="1" dirty="0" smtClean="0"/>
          </a:p>
          <a:p>
            <a:r>
              <a:rPr lang="en-US" b="1" dirty="0" smtClean="0"/>
              <a:t>Hamstring muscles</a:t>
            </a:r>
            <a:endParaRPr lang="en-US" dirty="0" smtClean="0"/>
          </a:p>
          <a:p>
            <a:pPr lvl="1"/>
            <a:r>
              <a:rPr lang="en-US" dirty="0" smtClean="0"/>
              <a:t>flex knee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17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Fascia of the Leg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Deep fascia of leg continuous with fascia </a:t>
            </a:r>
            <a:r>
              <a:rPr lang="en-US" dirty="0" err="1"/>
              <a:t>lata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Segregates </a:t>
            </a:r>
            <a:r>
              <a:rPr lang="en-US" dirty="0"/>
              <a:t>leg into three compartments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Anterior</a:t>
            </a:r>
          </a:p>
          <a:p>
            <a:pPr lvl="1"/>
            <a:r>
              <a:rPr lang="en-US" dirty="0" smtClean="0"/>
              <a:t>Lateral</a:t>
            </a:r>
          </a:p>
          <a:p>
            <a:pPr lvl="1"/>
            <a:r>
              <a:rPr lang="en-US" dirty="0" smtClean="0"/>
              <a:t>Posterior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Fascia </a:t>
            </a:r>
            <a:r>
              <a:rPr lang="en-US" dirty="0"/>
              <a:t>thickens distally; forms </a:t>
            </a:r>
            <a:r>
              <a:rPr lang="en-US" b="1" dirty="0"/>
              <a:t>flexor</a:t>
            </a:r>
            <a:r>
              <a:rPr lang="en-US" dirty="0"/>
              <a:t>, </a:t>
            </a:r>
            <a:r>
              <a:rPr lang="en-US" b="1" dirty="0"/>
              <a:t>extensor</a:t>
            </a:r>
            <a:r>
              <a:rPr lang="en-US" dirty="0"/>
              <a:t>, and </a:t>
            </a:r>
            <a:r>
              <a:rPr lang="en-US" b="1" dirty="0"/>
              <a:t>fibular </a:t>
            </a:r>
            <a:r>
              <a:rPr lang="en-US" b="1" dirty="0" err="1"/>
              <a:t>retinaculae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1144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Muscles of the Leg: Movements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Various leg muscles produce following movements</a:t>
            </a:r>
          </a:p>
          <a:p>
            <a:pPr lvl="1"/>
            <a:r>
              <a:rPr lang="en-US" dirty="0" smtClean="0"/>
              <a:t>Ankle</a:t>
            </a:r>
          </a:p>
          <a:p>
            <a:pPr lvl="2"/>
            <a:r>
              <a:rPr lang="en-US" dirty="0" err="1" smtClean="0"/>
              <a:t>dorsiflexion</a:t>
            </a:r>
            <a:r>
              <a:rPr lang="en-US" dirty="0" smtClean="0"/>
              <a:t> </a:t>
            </a:r>
            <a:r>
              <a:rPr lang="en-US" dirty="0"/>
              <a:t>and plantar flexion</a:t>
            </a:r>
          </a:p>
          <a:p>
            <a:pPr lvl="1"/>
            <a:r>
              <a:rPr lang="en-US" dirty="0" err="1"/>
              <a:t>Intertarsal</a:t>
            </a:r>
            <a:r>
              <a:rPr lang="en-US" dirty="0"/>
              <a:t> </a:t>
            </a:r>
            <a:r>
              <a:rPr lang="en-US" dirty="0" smtClean="0"/>
              <a:t>joints</a:t>
            </a:r>
          </a:p>
          <a:p>
            <a:pPr lvl="2"/>
            <a:r>
              <a:rPr lang="en-US" dirty="0" smtClean="0"/>
              <a:t>inversion </a:t>
            </a:r>
            <a:r>
              <a:rPr lang="en-US" dirty="0"/>
              <a:t>and </a:t>
            </a:r>
            <a:r>
              <a:rPr lang="en-US" dirty="0" err="1"/>
              <a:t>eversion</a:t>
            </a:r>
            <a:r>
              <a:rPr lang="en-US" dirty="0"/>
              <a:t> of the foot</a:t>
            </a:r>
          </a:p>
          <a:p>
            <a:pPr lvl="1"/>
            <a:r>
              <a:rPr lang="en-US" dirty="0" smtClean="0"/>
              <a:t>Toes</a:t>
            </a:r>
          </a:p>
          <a:p>
            <a:pPr lvl="2"/>
            <a:r>
              <a:rPr lang="en-US" dirty="0" smtClean="0"/>
              <a:t>flexion </a:t>
            </a:r>
            <a:r>
              <a:rPr lang="en-US" dirty="0"/>
              <a:t>and extension</a:t>
            </a:r>
          </a:p>
        </p:txBody>
      </p:sp>
    </p:spTree>
    <p:extLst>
      <p:ext uri="{BB962C8B-B14F-4D97-AF65-F5344CB8AC3E}">
        <p14:creationId xmlns:p14="http://schemas.microsoft.com/office/powerpoint/2010/main" val="411406099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056" y="1371600"/>
            <a:ext cx="38539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Muscles of the Anterior </a:t>
            </a:r>
            <a:r>
              <a:rPr lang="en-US" sz="3600" dirty="0" smtClean="0"/>
              <a:t>Compartment, Leg</a:t>
            </a:r>
            <a:endParaRPr lang="en-US" sz="3600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Primary </a:t>
            </a:r>
            <a:r>
              <a:rPr lang="en-US" dirty="0" smtClean="0"/>
              <a:t>movers for</a:t>
            </a:r>
          </a:p>
          <a:p>
            <a:pPr lvl="1"/>
            <a:r>
              <a:rPr lang="en-US" dirty="0" smtClean="0"/>
              <a:t>toe </a:t>
            </a:r>
            <a:r>
              <a:rPr lang="en-US" dirty="0"/>
              <a:t>extensors </a:t>
            </a:r>
            <a:endParaRPr lang="en-US" dirty="0" smtClean="0"/>
          </a:p>
          <a:p>
            <a:pPr lvl="1"/>
            <a:r>
              <a:rPr lang="en-US" dirty="0" smtClean="0"/>
              <a:t>ankle </a:t>
            </a:r>
            <a:r>
              <a:rPr lang="en-US" dirty="0" err="1"/>
              <a:t>dorsiflexors</a:t>
            </a:r>
            <a:endParaRPr lang="en-US" dirty="0"/>
          </a:p>
          <a:p>
            <a:pPr lvl="2"/>
            <a:r>
              <a:rPr lang="en-US" b="1" dirty="0" err="1"/>
              <a:t>Tibialis</a:t>
            </a:r>
            <a:r>
              <a:rPr lang="en-US" b="1" dirty="0"/>
              <a:t> anterior</a:t>
            </a:r>
          </a:p>
          <a:p>
            <a:pPr lvl="2"/>
            <a:r>
              <a:rPr lang="en-US" b="1" dirty="0"/>
              <a:t>Extensor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lvl="2"/>
            <a:r>
              <a:rPr lang="en-US" b="1" dirty="0"/>
              <a:t>Extensor </a:t>
            </a:r>
            <a:r>
              <a:rPr lang="en-US" b="1" dirty="0" err="1"/>
              <a:t>hallucis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lvl="2"/>
            <a:r>
              <a:rPr lang="en-US" b="1" dirty="0" err="1"/>
              <a:t>Fibularis</a:t>
            </a:r>
            <a:r>
              <a:rPr lang="en-US" b="1" dirty="0"/>
              <a:t> </a:t>
            </a:r>
            <a:r>
              <a:rPr lang="en-US" b="1" dirty="0" err="1"/>
              <a:t>tertius</a:t>
            </a:r>
            <a:r>
              <a:rPr lang="en-US" dirty="0"/>
              <a:t> (not always present)</a:t>
            </a:r>
          </a:p>
        </p:txBody>
      </p:sp>
    </p:spTree>
    <p:extLst>
      <p:ext uri="{BB962C8B-B14F-4D97-AF65-F5344CB8AC3E}">
        <p14:creationId xmlns:p14="http://schemas.microsoft.com/office/powerpoint/2010/main" val="357487993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333" y="1371600"/>
            <a:ext cx="389466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/>
              <a:t>Muscles of the Lateral </a:t>
            </a:r>
            <a:r>
              <a:rPr lang="en-US" sz="3600" dirty="0" smtClean="0"/>
              <a:t>Compartment, Leg</a:t>
            </a:r>
            <a:endParaRPr lang="en-US" sz="3600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Plantar flexion </a:t>
            </a:r>
            <a:endParaRPr lang="en-US" dirty="0" smtClean="0"/>
          </a:p>
          <a:p>
            <a:r>
              <a:rPr lang="en-US" dirty="0" err="1" smtClean="0"/>
              <a:t>eversion</a:t>
            </a:r>
            <a:r>
              <a:rPr lang="en-US" dirty="0" smtClean="0"/>
              <a:t> </a:t>
            </a:r>
            <a:r>
              <a:rPr lang="en-US" dirty="0"/>
              <a:t>of the foot; </a:t>
            </a:r>
            <a:endParaRPr lang="en-US" dirty="0" smtClean="0"/>
          </a:p>
          <a:p>
            <a:r>
              <a:rPr lang="en-US" dirty="0" smtClean="0"/>
              <a:t>stabilize </a:t>
            </a:r>
          </a:p>
          <a:p>
            <a:pPr lvl="1"/>
            <a:r>
              <a:rPr lang="en-US" dirty="0" smtClean="0"/>
              <a:t>lateral </a:t>
            </a:r>
            <a:r>
              <a:rPr lang="en-US" dirty="0"/>
              <a:t>ankle </a:t>
            </a:r>
            <a:endParaRPr lang="en-US" dirty="0" smtClean="0"/>
          </a:p>
          <a:p>
            <a:pPr lvl="1"/>
            <a:r>
              <a:rPr lang="en-US" dirty="0" smtClean="0"/>
              <a:t>arch </a:t>
            </a:r>
            <a:r>
              <a:rPr lang="en-US" dirty="0"/>
              <a:t>of </a:t>
            </a:r>
            <a:r>
              <a:rPr lang="en-US" dirty="0" smtClean="0"/>
              <a:t>foot</a:t>
            </a:r>
          </a:p>
          <a:p>
            <a:pPr lvl="1"/>
            <a:endParaRPr lang="en-US" dirty="0"/>
          </a:p>
          <a:p>
            <a:r>
              <a:rPr lang="en-US" b="1" dirty="0" err="1"/>
              <a:t>Fibularis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r>
              <a:rPr lang="en-US" b="1" dirty="0"/>
              <a:t> </a:t>
            </a:r>
          </a:p>
          <a:p>
            <a:r>
              <a:rPr lang="en-US" b="1" dirty="0" err="1"/>
              <a:t>Fibularis</a:t>
            </a:r>
            <a:r>
              <a:rPr lang="en-US" b="1" dirty="0"/>
              <a:t> </a:t>
            </a:r>
            <a:r>
              <a:rPr lang="en-US" b="1" dirty="0" err="1"/>
              <a:t>brevis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60596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Muscles of the Posterior Compartment of the Leg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Plantar flex ankle</a:t>
            </a:r>
          </a:p>
          <a:p>
            <a:pPr lvl="1"/>
            <a:r>
              <a:rPr lang="en-US" b="1" dirty="0" err="1"/>
              <a:t>Gastrocnemius</a:t>
            </a:r>
            <a:endParaRPr lang="en-US" b="1" dirty="0"/>
          </a:p>
          <a:p>
            <a:pPr lvl="1"/>
            <a:r>
              <a:rPr lang="en-US" b="1" dirty="0" err="1"/>
              <a:t>Soleus</a:t>
            </a:r>
            <a:endParaRPr lang="en-US" b="1" dirty="0"/>
          </a:p>
          <a:p>
            <a:pPr lvl="1"/>
            <a:r>
              <a:rPr lang="en-US" b="1" dirty="0" err="1"/>
              <a:t>Plantaris</a:t>
            </a:r>
            <a:endParaRPr lang="en-US" b="1" dirty="0"/>
          </a:p>
          <a:p>
            <a:pPr lvl="1"/>
            <a:r>
              <a:rPr lang="en-US" b="1" dirty="0" err="1"/>
              <a:t>Popliteus</a:t>
            </a:r>
            <a:endParaRPr lang="en-US" b="1" dirty="0"/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hallucis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lvl="1"/>
            <a:r>
              <a:rPr lang="en-US" b="1" dirty="0" err="1"/>
              <a:t>Tibialis</a:t>
            </a:r>
            <a:r>
              <a:rPr lang="en-US" b="1" dirty="0"/>
              <a:t> posterior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0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527" y="914400"/>
            <a:ext cx="444447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Synovial Joints: Six Distinguishing Features</a:t>
            </a:r>
            <a:endParaRPr lang="en-US" sz="3600" dirty="0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 smtClean="0"/>
              <a:t>5. Different types of reinforcing ligaments</a:t>
            </a:r>
            <a:endParaRPr lang="en-US" dirty="0"/>
          </a:p>
          <a:p>
            <a:pPr lvl="1"/>
            <a:r>
              <a:rPr lang="en-US" b="1" dirty="0" smtClean="0"/>
              <a:t>Capsular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Thickened part of fibrous layer</a:t>
            </a:r>
            <a:endParaRPr lang="en-US" dirty="0"/>
          </a:p>
          <a:p>
            <a:pPr lvl="1"/>
            <a:r>
              <a:rPr lang="en-US" b="1" dirty="0" err="1"/>
              <a:t>Extracapsular</a:t>
            </a:r>
            <a:endParaRPr lang="en-US" b="1" dirty="0"/>
          </a:p>
          <a:p>
            <a:pPr lvl="2"/>
            <a:r>
              <a:rPr lang="en-US" dirty="0" smtClean="0"/>
              <a:t>Outside the capsule</a:t>
            </a:r>
            <a:endParaRPr lang="en-US" dirty="0"/>
          </a:p>
          <a:p>
            <a:pPr lvl="1"/>
            <a:r>
              <a:rPr lang="en-US" b="1" dirty="0" err="1"/>
              <a:t>Intracapsular</a:t>
            </a:r>
            <a:endParaRPr lang="en-US" b="1" dirty="0"/>
          </a:p>
          <a:p>
            <a:pPr lvl="2"/>
            <a:r>
              <a:rPr lang="en-US" dirty="0" smtClean="0"/>
              <a:t>Deep to capsule; covered by synovial membrane</a:t>
            </a:r>
            <a:endParaRPr lang="en-US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1" y="466725"/>
            <a:ext cx="256876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Intrinsic Muscles of the Foot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530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Help flex, extend, abduct, and adduct toes</a:t>
            </a:r>
          </a:p>
          <a:p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/>
              <a:t>arches of foot; some leg tendons assist</a:t>
            </a:r>
          </a:p>
          <a:p>
            <a:endParaRPr lang="en-US" b="1" dirty="0" smtClean="0"/>
          </a:p>
          <a:p>
            <a:r>
              <a:rPr lang="en-US" b="1" dirty="0" smtClean="0"/>
              <a:t>Extensor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 smtClean="0"/>
              <a:t>brevis</a:t>
            </a:r>
            <a:endParaRPr lang="en-US" dirty="0" smtClean="0"/>
          </a:p>
          <a:p>
            <a:pPr lvl="1"/>
            <a:r>
              <a:rPr lang="en-US" dirty="0" smtClean="0"/>
              <a:t>dorsal </a:t>
            </a:r>
            <a:r>
              <a:rPr lang="en-US" dirty="0"/>
              <a:t>foot </a:t>
            </a:r>
            <a:r>
              <a:rPr lang="en-US" dirty="0" smtClean="0"/>
              <a:t>muscle</a:t>
            </a:r>
          </a:p>
          <a:p>
            <a:pPr lvl="1"/>
            <a:r>
              <a:rPr lang="en-US" dirty="0" smtClean="0"/>
              <a:t>helps </a:t>
            </a:r>
            <a:r>
              <a:rPr lang="en-US" dirty="0"/>
              <a:t>extend toes</a:t>
            </a:r>
          </a:p>
        </p:txBody>
      </p:sp>
    </p:spTree>
    <p:extLst>
      <p:ext uri="{BB962C8B-B14F-4D97-AF65-F5344CB8AC3E}">
        <p14:creationId xmlns:p14="http://schemas.microsoft.com/office/powerpoint/2010/main" val="22170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745" y="1371600"/>
            <a:ext cx="405325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Plantar Muscles 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Four layers of plantar muscles</a:t>
            </a:r>
          </a:p>
          <a:p>
            <a:pPr lvl="1"/>
            <a:r>
              <a:rPr lang="en-US" dirty="0"/>
              <a:t> Superficial layer</a:t>
            </a:r>
          </a:p>
          <a:p>
            <a:pPr lvl="2"/>
            <a:r>
              <a:rPr lang="en-US" b="1" dirty="0"/>
              <a:t>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brevis</a:t>
            </a:r>
            <a:endParaRPr lang="en-US" b="1" dirty="0"/>
          </a:p>
          <a:p>
            <a:pPr lvl="2"/>
            <a:r>
              <a:rPr lang="en-US" b="1" dirty="0"/>
              <a:t>Abductor </a:t>
            </a:r>
            <a:r>
              <a:rPr lang="en-US" b="1" dirty="0" err="1"/>
              <a:t>hallucis</a:t>
            </a:r>
            <a:endParaRPr lang="en-US" b="1" dirty="0"/>
          </a:p>
          <a:p>
            <a:pPr lvl="2"/>
            <a:r>
              <a:rPr lang="en-US" b="1" dirty="0"/>
              <a:t>Abductor </a:t>
            </a:r>
            <a:r>
              <a:rPr lang="en-US" b="1" dirty="0" err="1"/>
              <a:t>digiti</a:t>
            </a:r>
            <a:r>
              <a:rPr lang="en-US" b="1" dirty="0"/>
              <a:t> </a:t>
            </a:r>
            <a:r>
              <a:rPr lang="en-US" b="1" dirty="0" err="1"/>
              <a:t>minimi</a:t>
            </a:r>
            <a:endParaRPr lang="en-US" b="1" dirty="0"/>
          </a:p>
          <a:p>
            <a:pPr lvl="1"/>
            <a:r>
              <a:rPr lang="en-US" dirty="0"/>
              <a:t> Second layer</a:t>
            </a:r>
          </a:p>
          <a:p>
            <a:pPr lvl="2"/>
            <a:r>
              <a:rPr lang="en-US" b="1" dirty="0"/>
              <a:t>Flexor </a:t>
            </a:r>
            <a:r>
              <a:rPr lang="en-US" b="1" dirty="0" err="1"/>
              <a:t>accessorius</a:t>
            </a:r>
            <a:endParaRPr lang="en-US" b="1" dirty="0"/>
          </a:p>
          <a:p>
            <a:pPr lvl="2"/>
            <a:r>
              <a:rPr lang="en-US" b="1" dirty="0" err="1"/>
              <a:t>Lumbricals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998556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552" y="1371600"/>
            <a:ext cx="499144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Plantar Muscles 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/>
          </a:bodyPr>
          <a:lstStyle/>
          <a:p>
            <a:r>
              <a:rPr lang="en-US" dirty="0"/>
              <a:t> Third layer</a:t>
            </a:r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hallucis</a:t>
            </a:r>
            <a:r>
              <a:rPr lang="en-US" b="1" dirty="0"/>
              <a:t> </a:t>
            </a:r>
            <a:r>
              <a:rPr lang="en-US" b="1" dirty="0" err="1"/>
              <a:t>brevis</a:t>
            </a:r>
            <a:endParaRPr lang="en-US" b="1" dirty="0"/>
          </a:p>
          <a:p>
            <a:pPr lvl="1"/>
            <a:r>
              <a:rPr lang="en-US" b="1" dirty="0"/>
              <a:t>Adductor </a:t>
            </a:r>
            <a:r>
              <a:rPr lang="en-US" b="1" dirty="0" err="1"/>
              <a:t>hallucis</a:t>
            </a:r>
            <a:endParaRPr lang="en-US" b="1" dirty="0"/>
          </a:p>
          <a:p>
            <a:pPr lvl="1"/>
            <a:r>
              <a:rPr lang="en-US" b="1" dirty="0"/>
              <a:t>Flexor </a:t>
            </a:r>
            <a:r>
              <a:rPr lang="en-US" b="1" dirty="0" err="1"/>
              <a:t>digiti</a:t>
            </a:r>
            <a:r>
              <a:rPr lang="en-US" b="1" dirty="0"/>
              <a:t> </a:t>
            </a:r>
            <a:r>
              <a:rPr lang="en-US" b="1" dirty="0" err="1"/>
              <a:t>minimi</a:t>
            </a:r>
            <a:r>
              <a:rPr lang="en-US" b="1" dirty="0"/>
              <a:t> </a:t>
            </a:r>
            <a:r>
              <a:rPr lang="en-US" b="1" dirty="0" err="1"/>
              <a:t>brevis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Deepest layer</a:t>
            </a:r>
          </a:p>
          <a:p>
            <a:pPr lvl="1"/>
            <a:r>
              <a:rPr lang="en-US" b="1" dirty="0"/>
              <a:t>Plantar and dorsal </a:t>
            </a:r>
            <a:r>
              <a:rPr lang="en-US" b="1" dirty="0" err="1"/>
              <a:t>interossei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6367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Synovial Joints: </a:t>
            </a:r>
            <a:r>
              <a:rPr lang="en-US" sz="3600" b="1" dirty="0" smtClean="0"/>
              <a:t>Six</a:t>
            </a:r>
            <a:r>
              <a:rPr lang="en-US" sz="3600" dirty="0" smtClean="0"/>
              <a:t> Distinguishing Features</a:t>
            </a:r>
            <a:endParaRPr lang="en-US" sz="3600" dirty="0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6.	</a:t>
            </a:r>
            <a:r>
              <a:rPr lang="en-US" dirty="0" smtClean="0"/>
              <a:t> Nerves and blood vessels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Nerve fibers detect pain, monitor joint position and stretch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Capillary beds supply filtrate for synovial fluid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Other Features of Some Synovial Joints</a:t>
            </a:r>
            <a:endParaRPr lang="en-US" dirty="0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Articular discs (menisci</a:t>
            </a:r>
            <a:r>
              <a:rPr lang="en-US" b="1" dirty="0"/>
              <a:t>)</a:t>
            </a:r>
            <a:endParaRPr lang="en-US" dirty="0"/>
          </a:p>
          <a:p>
            <a:pPr lvl="1"/>
            <a:r>
              <a:rPr lang="en-US" dirty="0" err="1" smtClean="0"/>
              <a:t>Fibrocartilage</a:t>
            </a:r>
            <a:r>
              <a:rPr lang="en-US" dirty="0" smtClean="0"/>
              <a:t> separates articular surfaces to improve "fit" of bone ends, stabilize joint, and reduce wear and tear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Structures Associated with Synovial Joints</a:t>
            </a:r>
            <a:endParaRPr lang="en-US" dirty="0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Bursae</a:t>
            </a:r>
            <a:endParaRPr lang="en-US" dirty="0"/>
          </a:p>
          <a:p>
            <a:pPr lvl="1"/>
            <a:r>
              <a:rPr lang="en-US" smtClean="0"/>
              <a:t>Sacs lined with synovial membrane </a:t>
            </a:r>
            <a:endParaRPr lang="en-US" dirty="0"/>
          </a:p>
          <a:p>
            <a:pPr lvl="2"/>
            <a:r>
              <a:rPr lang="en-US" smtClean="0"/>
              <a:t>Contain synovial fluid</a:t>
            </a:r>
            <a:endParaRPr lang="en-US" dirty="0"/>
          </a:p>
          <a:p>
            <a:pPr lvl="1"/>
            <a:r>
              <a:rPr lang="en-US" smtClean="0"/>
              <a:t>Reduce friction where ligaments, muscles, skin, tendons, or bones rub together</a:t>
            </a:r>
            <a:endParaRPr lang="en-US" dirty="0"/>
          </a:p>
          <a:p>
            <a:r>
              <a:rPr lang="en-US" b="1" smtClean="0"/>
              <a:t>Tendon Sheaths</a:t>
            </a:r>
            <a:endParaRPr lang="en-US" dirty="0"/>
          </a:p>
          <a:p>
            <a:pPr lvl="1"/>
            <a:r>
              <a:rPr lang="en-US" smtClean="0"/>
              <a:t>Elongated bursa wrapped completely around tendon subjected to friction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Three Stabilizing Factors at Synovial Joints</a:t>
            </a:r>
            <a:endParaRPr lang="en-US" dirty="0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1.  Shapes of articular surfaces</a:t>
            </a:r>
          </a:p>
          <a:p>
            <a:pPr lvl="1"/>
            <a:r>
              <a:rPr lang="en-US" dirty="0" smtClean="0"/>
              <a:t>Minor role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2.  Ligament number and location </a:t>
            </a:r>
          </a:p>
          <a:p>
            <a:pPr lvl="1"/>
            <a:r>
              <a:rPr lang="en-US" dirty="0" smtClean="0"/>
              <a:t>Minor role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  Muscle tendons that cross joint </a:t>
            </a:r>
          </a:p>
          <a:p>
            <a:pPr lvl="1"/>
            <a:r>
              <a:rPr lang="en-US" dirty="0" smtClean="0"/>
              <a:t>most important role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Muscle tone keeps tendons taut</a:t>
            </a:r>
            <a:endParaRPr lang="en-US" dirty="0"/>
          </a:p>
          <a:p>
            <a:pPr lvl="2"/>
            <a:r>
              <a:rPr lang="en-US" dirty="0" smtClean="0"/>
              <a:t>Extremely important in reinforcing shoulder and knee joints and arches of the foot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Classification of Joints </a:t>
            </a: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Based on</a:t>
            </a:r>
            <a:endParaRPr lang="en-US" dirty="0"/>
          </a:p>
          <a:p>
            <a:pPr lvl="1"/>
            <a:r>
              <a:rPr lang="en-US" smtClean="0"/>
              <a:t>Amount of movement joint allows</a:t>
            </a:r>
            <a:endParaRPr lang="en-US" dirty="0"/>
          </a:p>
          <a:p>
            <a:r>
              <a:rPr lang="en-US" smtClean="0"/>
              <a:t>Three functional classifications</a:t>
            </a:r>
            <a:r>
              <a:rPr lang="en-US" dirty="0"/>
              <a:t>:</a:t>
            </a:r>
          </a:p>
          <a:p>
            <a:pPr lvl="1"/>
            <a:r>
              <a:rPr lang="en-US" b="1" smtClean="0"/>
              <a:t>Synarthroses</a:t>
            </a:r>
            <a:r>
              <a:rPr lang="en-US" smtClean="0"/>
              <a:t>—immovable joints </a:t>
            </a:r>
            <a:endParaRPr lang="en-US" dirty="0"/>
          </a:p>
          <a:p>
            <a:pPr lvl="1"/>
            <a:r>
              <a:rPr lang="en-US" b="1" smtClean="0"/>
              <a:t>Amphiarthroses</a:t>
            </a:r>
            <a:r>
              <a:rPr lang="en-US" smtClean="0"/>
              <a:t>—slightly movable joints </a:t>
            </a:r>
            <a:endParaRPr lang="en-US" dirty="0"/>
          </a:p>
          <a:p>
            <a:pPr lvl="1"/>
            <a:r>
              <a:rPr lang="en-US" b="1" smtClean="0"/>
              <a:t>Diarthroses</a:t>
            </a:r>
            <a:r>
              <a:rPr lang="en-US" smtClean="0"/>
              <a:t>—freely movable joints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Synovial Joints: Movements Allowed</a:t>
            </a: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muscles attach to bone or connective tissue at no fewer than two points</a:t>
            </a:r>
            <a:endParaRPr lang="en-US" dirty="0"/>
          </a:p>
          <a:p>
            <a:pPr lvl="1"/>
            <a:r>
              <a:rPr lang="en-US" b="1" dirty="0" smtClean="0"/>
              <a:t>Origin</a:t>
            </a:r>
            <a:endParaRPr lang="en-US" dirty="0"/>
          </a:p>
          <a:p>
            <a:pPr lvl="2"/>
            <a:r>
              <a:rPr lang="en-US" dirty="0" smtClean="0"/>
              <a:t>attachment to immovable bone</a:t>
            </a:r>
            <a:endParaRPr lang="en-US" dirty="0"/>
          </a:p>
          <a:p>
            <a:pPr lvl="1"/>
            <a:r>
              <a:rPr lang="en-US" b="1" dirty="0" smtClean="0"/>
              <a:t>Insertion</a:t>
            </a:r>
            <a:endParaRPr lang="en-US" dirty="0"/>
          </a:p>
          <a:p>
            <a:pPr lvl="2"/>
            <a:r>
              <a:rPr lang="en-US" dirty="0" smtClean="0"/>
              <a:t>attachment to movable bone</a:t>
            </a:r>
            <a:endParaRPr lang="en-US" dirty="0"/>
          </a:p>
          <a:p>
            <a:r>
              <a:rPr lang="en-US" dirty="0" smtClean="0"/>
              <a:t>Muscle contraction causes insertion to move toward origin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Synovial Joints: Range of Motion</a:t>
            </a:r>
            <a:endParaRPr lang="en-US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Nonaxial</a:t>
            </a:r>
            <a:endParaRPr lang="en-US" dirty="0" smtClean="0"/>
          </a:p>
          <a:p>
            <a:pPr lvl="1"/>
            <a:r>
              <a:rPr lang="en-US" dirty="0" smtClean="0"/>
              <a:t>slipping movements only</a:t>
            </a:r>
          </a:p>
          <a:p>
            <a:pPr lvl="2"/>
            <a:r>
              <a:rPr lang="en-US" dirty="0" smtClean="0"/>
              <a:t>Ex:  Wrists and vertebrae</a:t>
            </a:r>
            <a:endParaRPr lang="en-US" dirty="0"/>
          </a:p>
          <a:p>
            <a:r>
              <a:rPr lang="en-US" b="1" dirty="0" smtClean="0"/>
              <a:t>Uniaxial</a:t>
            </a:r>
            <a:endParaRPr lang="en-US" dirty="0" smtClean="0"/>
          </a:p>
          <a:p>
            <a:pPr lvl="1"/>
            <a:r>
              <a:rPr lang="en-US" dirty="0" smtClean="0"/>
              <a:t>movement in one plane</a:t>
            </a:r>
          </a:p>
          <a:p>
            <a:pPr lvl="2"/>
            <a:r>
              <a:rPr lang="en-US" dirty="0" smtClean="0"/>
              <a:t>Hinge joints:  flexion/extension only</a:t>
            </a:r>
            <a:endParaRPr lang="en-US" dirty="0"/>
          </a:p>
          <a:p>
            <a:r>
              <a:rPr lang="en-US" b="1" dirty="0" smtClean="0"/>
              <a:t>Biaxial</a:t>
            </a:r>
            <a:endParaRPr lang="en-US" dirty="0" smtClean="0"/>
          </a:p>
          <a:p>
            <a:pPr lvl="1"/>
            <a:r>
              <a:rPr lang="en-US" dirty="0" smtClean="0"/>
              <a:t>movement in two planes</a:t>
            </a:r>
          </a:p>
          <a:p>
            <a:pPr lvl="2"/>
            <a:r>
              <a:rPr lang="en-US" dirty="0" smtClean="0"/>
              <a:t>Ex:  Flex/Extension and abduction/adduction</a:t>
            </a:r>
            <a:endParaRPr lang="en-US" dirty="0"/>
          </a:p>
          <a:p>
            <a:r>
              <a:rPr lang="en-US" b="1" dirty="0" err="1" smtClean="0"/>
              <a:t>Multiaxial</a:t>
            </a:r>
            <a:endParaRPr lang="en-US" b="1" dirty="0" smtClean="0"/>
          </a:p>
          <a:p>
            <a:pPr lvl="1"/>
            <a:r>
              <a:rPr lang="en-US" dirty="0" smtClean="0"/>
              <a:t>movement in or around all three planes</a:t>
            </a:r>
          </a:p>
          <a:p>
            <a:pPr lvl="2"/>
            <a:r>
              <a:rPr lang="en-US" dirty="0" smtClean="0"/>
              <a:t>Ex:  Flex/Extend and </a:t>
            </a:r>
            <a:r>
              <a:rPr lang="en-US" dirty="0" err="1" smtClean="0"/>
              <a:t>abd</a:t>
            </a:r>
            <a:r>
              <a:rPr lang="en-US" dirty="0" smtClean="0"/>
              <a:t>/adduct AND rotation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Three General Types of Movements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 at Synovial Joints</a:t>
            </a:r>
            <a:endParaRPr lang="en-US" dirty="0"/>
          </a:p>
        </p:txBody>
      </p:sp>
      <p:sp>
        <p:nvSpPr>
          <p:cNvPr id="62481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b="1" dirty="0" smtClean="0"/>
              <a:t>1. Gliding</a:t>
            </a:r>
            <a:endParaRPr lang="en-US" dirty="0"/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b="1" dirty="0" smtClean="0"/>
              <a:t>2. Angular movements</a:t>
            </a:r>
            <a:endParaRPr lang="en-US" b="1" dirty="0"/>
          </a:p>
          <a:p>
            <a:pPr lvl="1"/>
            <a:r>
              <a:rPr lang="en-US" dirty="0" smtClean="0"/>
              <a:t>Flexion, extension, hyperextension</a:t>
            </a:r>
            <a:endParaRPr lang="en-US" dirty="0"/>
          </a:p>
          <a:p>
            <a:pPr lvl="1"/>
            <a:r>
              <a:rPr lang="en-US" dirty="0" smtClean="0"/>
              <a:t>Abduction, adduction</a:t>
            </a:r>
            <a:endParaRPr lang="en-US" dirty="0"/>
          </a:p>
          <a:p>
            <a:pPr lvl="1"/>
            <a:r>
              <a:rPr lang="en-US" dirty="0" smtClean="0"/>
              <a:t>Circumduction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b="1" dirty="0" smtClean="0"/>
              <a:t>3. Rotation</a:t>
            </a:r>
            <a:endParaRPr lang="en-US" b="1" dirty="0"/>
          </a:p>
          <a:p>
            <a:pPr lvl="1"/>
            <a:r>
              <a:rPr lang="en-US" dirty="0" smtClean="0"/>
              <a:t>Medial and lateral rotation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Gliding Movements</a:t>
            </a:r>
            <a:endParaRPr lang="en-US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One flat bone surface glides or slips over another similar surface </a:t>
            </a: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 err="1" smtClean="0"/>
              <a:t>Intercarpal</a:t>
            </a:r>
            <a:r>
              <a:rPr lang="en-US" dirty="0" smtClean="0"/>
              <a:t> joints</a:t>
            </a:r>
            <a:endParaRPr lang="en-US" dirty="0"/>
          </a:p>
          <a:p>
            <a:pPr lvl="1"/>
            <a:r>
              <a:rPr lang="en-US" dirty="0" err="1" smtClean="0"/>
              <a:t>Intertarsal</a:t>
            </a:r>
            <a:r>
              <a:rPr lang="en-US" dirty="0" smtClean="0"/>
              <a:t> joints</a:t>
            </a:r>
            <a:endParaRPr lang="en-US" dirty="0"/>
          </a:p>
          <a:p>
            <a:pPr lvl="1"/>
            <a:r>
              <a:rPr lang="en-US" dirty="0" smtClean="0"/>
              <a:t>Between articular processes of vertebrae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599"/>
            <a:ext cx="3927599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Angular Movements</a:t>
            </a:r>
            <a:endParaRPr lang="en-US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or decrease angle between two bones</a:t>
            </a:r>
            <a:endParaRPr lang="en-US" dirty="0"/>
          </a:p>
          <a:p>
            <a:r>
              <a:rPr lang="en-US" dirty="0" smtClean="0"/>
              <a:t>Movement along sagittal plane</a:t>
            </a:r>
            <a:endParaRPr lang="en-US" dirty="0"/>
          </a:p>
          <a:p>
            <a:pPr lvl="1"/>
            <a:r>
              <a:rPr lang="en-US" b="1" dirty="0" smtClean="0"/>
              <a:t>Flexion</a:t>
            </a:r>
          </a:p>
          <a:p>
            <a:pPr lvl="2"/>
            <a:r>
              <a:rPr lang="en-US" dirty="0" smtClean="0"/>
              <a:t>decreases the angle of the joint</a:t>
            </a:r>
            <a:endParaRPr lang="en-US" dirty="0"/>
          </a:p>
          <a:p>
            <a:pPr lvl="1"/>
            <a:r>
              <a:rPr lang="en-US" b="1" dirty="0" smtClean="0"/>
              <a:t>Extension</a:t>
            </a:r>
            <a:endParaRPr lang="en-US" dirty="0"/>
          </a:p>
          <a:p>
            <a:pPr lvl="2"/>
            <a:r>
              <a:rPr lang="en-US" dirty="0" smtClean="0"/>
              <a:t>increases the angle of the joint</a:t>
            </a:r>
            <a:endParaRPr lang="en-US" dirty="0"/>
          </a:p>
          <a:p>
            <a:pPr lvl="2"/>
            <a:r>
              <a:rPr lang="en-US" b="1" dirty="0" smtClean="0"/>
              <a:t>Hyperextension</a:t>
            </a:r>
          </a:p>
          <a:p>
            <a:pPr lvl="3"/>
            <a:r>
              <a:rPr lang="en-US" dirty="0" smtClean="0"/>
              <a:t>excessive extension beyond normal range of motion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Angular Movements</a:t>
            </a:r>
            <a:endParaRPr lang="en-US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Movement along frontal plane</a:t>
            </a:r>
            <a:endParaRPr lang="en-US" dirty="0"/>
          </a:p>
          <a:p>
            <a:pPr lvl="1"/>
            <a:r>
              <a:rPr lang="en-US" b="1" dirty="0" smtClean="0"/>
              <a:t>Abduction</a:t>
            </a:r>
            <a:endParaRPr lang="en-US" dirty="0"/>
          </a:p>
          <a:p>
            <a:pPr lvl="2"/>
            <a:r>
              <a:rPr lang="en-US" dirty="0" smtClean="0"/>
              <a:t>movement away from the midline</a:t>
            </a:r>
            <a:endParaRPr lang="en-US" dirty="0"/>
          </a:p>
          <a:p>
            <a:pPr lvl="1"/>
            <a:r>
              <a:rPr lang="en-US" b="1" dirty="0" smtClean="0"/>
              <a:t>Adduction</a:t>
            </a:r>
            <a:endParaRPr lang="en-US" dirty="0"/>
          </a:p>
          <a:p>
            <a:pPr lvl="2"/>
            <a:r>
              <a:rPr lang="en-US" dirty="0" smtClean="0"/>
              <a:t>movement toward the midline</a:t>
            </a:r>
            <a:endParaRPr lang="en-US" dirty="0"/>
          </a:p>
          <a:p>
            <a:r>
              <a:rPr lang="en-US" b="1" dirty="0" err="1"/>
              <a:t>Circumduction</a:t>
            </a:r>
            <a:endParaRPr lang="en-US" dirty="0"/>
          </a:p>
          <a:p>
            <a:pPr lvl="1"/>
            <a:r>
              <a:rPr lang="en-US" dirty="0" smtClean="0"/>
              <a:t>Involves flexion, abduction, extension, and adduction of limb</a:t>
            </a:r>
            <a:endParaRPr lang="en-US" dirty="0"/>
          </a:p>
          <a:p>
            <a:pPr lvl="1"/>
            <a:r>
              <a:rPr lang="en-US" dirty="0" smtClean="0"/>
              <a:t>Limb describes cone in space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Turning of bone around its own long axis</a:t>
            </a:r>
            <a:endParaRPr lang="en-US" dirty="0"/>
          </a:p>
          <a:p>
            <a:pPr lvl="1"/>
            <a:r>
              <a:rPr lang="en-US" smtClean="0"/>
              <a:t>Toward midline or away from it</a:t>
            </a:r>
            <a:endParaRPr lang="en-US" dirty="0"/>
          </a:p>
          <a:p>
            <a:pPr lvl="1"/>
            <a:r>
              <a:rPr lang="en-US" b="1" smtClean="0"/>
              <a:t>Medial</a:t>
            </a:r>
            <a:r>
              <a:rPr lang="en-US" smtClean="0"/>
              <a:t> and </a:t>
            </a:r>
            <a:r>
              <a:rPr lang="en-US" b="1" smtClean="0"/>
              <a:t>lateral rotation</a:t>
            </a: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smtClean="0"/>
              <a:t>Between C</a:t>
            </a:r>
            <a:r>
              <a:rPr lang="en-US" baseline="-25000" smtClean="0"/>
              <a:t>1</a:t>
            </a:r>
            <a:r>
              <a:rPr lang="en-US" smtClean="0"/>
              <a:t> and C</a:t>
            </a:r>
            <a:r>
              <a:rPr lang="en-US" baseline="-25000" smtClean="0"/>
              <a:t>2</a:t>
            </a:r>
            <a:r>
              <a:rPr lang="en-US" smtClean="0"/>
              <a:t> vertebrae</a:t>
            </a:r>
            <a:endParaRPr lang="en-US" dirty="0"/>
          </a:p>
          <a:p>
            <a:pPr lvl="1"/>
            <a:r>
              <a:rPr lang="en-US" smtClean="0"/>
              <a:t>Rotation of humerus and femur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Special Movements at Synovial Joints</a:t>
            </a: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Supination </a:t>
            </a:r>
            <a:r>
              <a:rPr lang="en-US" dirty="0" smtClean="0"/>
              <a:t>and </a:t>
            </a:r>
            <a:r>
              <a:rPr lang="en-US" b="1" dirty="0" smtClean="0"/>
              <a:t>pronation</a:t>
            </a:r>
            <a:r>
              <a:rPr lang="en-US" dirty="0" smtClean="0"/>
              <a:t> of radius and ulna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922502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Movements at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Dorsiflexion</a:t>
            </a:r>
            <a:r>
              <a:rPr lang="en-US" dirty="0"/>
              <a:t> and </a:t>
            </a:r>
            <a:r>
              <a:rPr lang="en-US" b="1" dirty="0"/>
              <a:t>plantar flexion</a:t>
            </a:r>
            <a:r>
              <a:rPr lang="en-US" dirty="0"/>
              <a:t> of foot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Inversion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eversion</a:t>
            </a:r>
            <a:r>
              <a:rPr lang="en-US" dirty="0"/>
              <a:t> of foot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350018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874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Movements at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b="1" dirty="0"/>
              <a:t>Protraction</a:t>
            </a:r>
            <a:r>
              <a:rPr lang="en-US" dirty="0"/>
              <a:t> and </a:t>
            </a:r>
            <a:r>
              <a:rPr lang="en-US" b="1" dirty="0"/>
              <a:t>retraction</a:t>
            </a:r>
            <a:endParaRPr lang="en-US" dirty="0"/>
          </a:p>
          <a:p>
            <a:r>
              <a:rPr lang="en-US" b="1" dirty="0"/>
              <a:t>Elevation</a:t>
            </a:r>
            <a:r>
              <a:rPr lang="en-US" dirty="0"/>
              <a:t> and </a:t>
            </a:r>
            <a:r>
              <a:rPr lang="en-US" b="1" dirty="0"/>
              <a:t>depression </a:t>
            </a:r>
            <a:r>
              <a:rPr lang="en-US" dirty="0"/>
              <a:t>of mandible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3385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90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Structural Classification of Joints 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Based on</a:t>
            </a:r>
            <a:endParaRPr lang="en-US" dirty="0"/>
          </a:p>
          <a:p>
            <a:pPr lvl="1"/>
            <a:r>
              <a:rPr lang="en-US" smtClean="0"/>
              <a:t>Material binding bones together</a:t>
            </a:r>
            <a:endParaRPr lang="en-US" dirty="0"/>
          </a:p>
          <a:p>
            <a:pPr lvl="1"/>
            <a:r>
              <a:rPr lang="en-US" smtClean="0"/>
              <a:t>Presence/absence of joint cavity</a:t>
            </a:r>
            <a:endParaRPr lang="en-US" dirty="0"/>
          </a:p>
          <a:p>
            <a:r>
              <a:rPr lang="en-US" smtClean="0"/>
              <a:t>Three structural classifications</a:t>
            </a:r>
            <a:r>
              <a:rPr lang="en-US" dirty="0"/>
              <a:t>:</a:t>
            </a:r>
          </a:p>
          <a:p>
            <a:pPr lvl="1"/>
            <a:r>
              <a:rPr lang="en-US" smtClean="0"/>
              <a:t>Fibrous joints</a:t>
            </a:r>
            <a:endParaRPr lang="en-US" dirty="0"/>
          </a:p>
          <a:p>
            <a:pPr lvl="1"/>
            <a:r>
              <a:rPr lang="en-US" smtClean="0"/>
              <a:t>Cartilaginous joints </a:t>
            </a:r>
            <a:endParaRPr lang="en-US" dirty="0"/>
          </a:p>
          <a:p>
            <a:pPr lvl="1"/>
            <a:r>
              <a:rPr lang="en-US" smtClean="0"/>
              <a:t>Synovial joints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Movements at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Opposition</a:t>
            </a:r>
            <a:r>
              <a:rPr lang="en-US" dirty="0"/>
              <a:t> of thumb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105339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982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Synovial Joints</a:t>
            </a:r>
            <a:endParaRPr lang="en-US" dirty="0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Six types, based on shape of articular surfaces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Plane</a:t>
            </a:r>
          </a:p>
          <a:p>
            <a:pPr lvl="1"/>
            <a:r>
              <a:rPr lang="en-US" b="1" dirty="0"/>
              <a:t>Hinge</a:t>
            </a:r>
          </a:p>
          <a:p>
            <a:pPr lvl="1"/>
            <a:r>
              <a:rPr lang="en-US" b="1" dirty="0"/>
              <a:t>Pivot</a:t>
            </a:r>
          </a:p>
          <a:p>
            <a:pPr lvl="1"/>
            <a:r>
              <a:rPr lang="en-US" b="1" dirty="0" err="1"/>
              <a:t>Condylar</a:t>
            </a:r>
            <a:endParaRPr lang="en-US" b="1" dirty="0"/>
          </a:p>
          <a:p>
            <a:pPr lvl="1"/>
            <a:r>
              <a:rPr lang="en-US" b="1" dirty="0"/>
              <a:t>Saddle</a:t>
            </a:r>
          </a:p>
          <a:p>
            <a:pPr lvl="1"/>
            <a:r>
              <a:rPr lang="en-US" b="1" dirty="0"/>
              <a:t>Ball-and-socket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Plane Joint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4" y="1311275"/>
            <a:ext cx="8042275" cy="5214938"/>
          </a:xfrm>
        </p:spPr>
        <p:txBody>
          <a:bodyPr/>
          <a:lstStyle/>
          <a:p>
            <a:pPr eaLnBrk="1" hangingPunct="1"/>
            <a:r>
              <a:rPr lang="en-US" dirty="0" smtClean="0"/>
              <a:t>Plane joints</a:t>
            </a:r>
          </a:p>
          <a:p>
            <a:pPr lvl="1" eaLnBrk="1" hangingPunct="1"/>
            <a:r>
              <a:rPr lang="en-US" dirty="0" smtClean="0"/>
              <a:t>Articular surfaces are essentially flat</a:t>
            </a:r>
          </a:p>
          <a:p>
            <a:pPr lvl="1" eaLnBrk="1" hangingPunct="1"/>
            <a:r>
              <a:rPr lang="en-US" dirty="0" smtClean="0"/>
              <a:t>Allow only slipping or gliding movements</a:t>
            </a:r>
          </a:p>
          <a:p>
            <a:pPr lvl="1" eaLnBrk="1" hangingPunct="1"/>
            <a:r>
              <a:rPr lang="en-US" dirty="0" smtClean="0"/>
              <a:t>Only examples of </a:t>
            </a:r>
            <a:r>
              <a:rPr lang="en-US" dirty="0" err="1" smtClean="0"/>
              <a:t>nonaxial</a:t>
            </a:r>
            <a:r>
              <a:rPr lang="en-US" dirty="0" smtClean="0"/>
              <a:t> joints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40" y="3962400"/>
            <a:ext cx="5370521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44477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Synovial Joints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4" y="1311275"/>
            <a:ext cx="7813675" cy="5214938"/>
          </a:xfrm>
        </p:spPr>
        <p:txBody>
          <a:bodyPr/>
          <a:lstStyle/>
          <a:p>
            <a:pPr eaLnBrk="1" hangingPunct="1"/>
            <a:r>
              <a:rPr lang="en-US" dirty="0" smtClean="0"/>
              <a:t>Hinge joints</a:t>
            </a:r>
          </a:p>
          <a:p>
            <a:pPr lvl="1" eaLnBrk="1" hangingPunct="1"/>
            <a:r>
              <a:rPr lang="en-US" dirty="0" smtClean="0"/>
              <a:t>Cylindrical projections of one bone fits into a trough-shaped surface on another</a:t>
            </a:r>
          </a:p>
          <a:p>
            <a:pPr lvl="1" eaLnBrk="1" hangingPunct="1"/>
            <a:r>
              <a:rPr lang="en-US" dirty="0" smtClean="0"/>
              <a:t>Motion is along a single plane</a:t>
            </a:r>
          </a:p>
          <a:p>
            <a:pPr lvl="1" eaLnBrk="1" hangingPunct="1"/>
            <a:r>
              <a:rPr lang="en-US" dirty="0" smtClean="0"/>
              <a:t>Uniaxial joints permit flexion and extension only</a:t>
            </a:r>
          </a:p>
          <a:p>
            <a:pPr lvl="2" eaLnBrk="1" hangingPunct="1"/>
            <a:r>
              <a:rPr lang="en-US" dirty="0" smtClean="0"/>
              <a:t>Examples: elbow and interphalangeal joints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50" y="4706385"/>
            <a:ext cx="538670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1256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68275"/>
            <a:ext cx="4695825" cy="723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Pivot Joints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8270875" cy="5214938"/>
          </a:xfrm>
        </p:spPr>
        <p:txBody>
          <a:bodyPr/>
          <a:lstStyle/>
          <a:p>
            <a:pPr eaLnBrk="1" hangingPunct="1"/>
            <a:r>
              <a:rPr lang="en-US" dirty="0" smtClean="0"/>
              <a:t>Rounded end of one bone protrudes into a “sleeve,” or ring, composed of bone (and possibly ligaments) of another</a:t>
            </a:r>
          </a:p>
          <a:p>
            <a:pPr eaLnBrk="1" hangingPunct="1"/>
            <a:r>
              <a:rPr lang="en-US" dirty="0" smtClean="0"/>
              <a:t>Only uniaxial movement allowed</a:t>
            </a:r>
          </a:p>
          <a:p>
            <a:pPr lvl="1" eaLnBrk="1" hangingPunct="1"/>
            <a:r>
              <a:rPr lang="en-US" dirty="0" smtClean="0"/>
              <a:t>Examples: joint between the axis and the dens, and the proximal radio-ulnar joint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82" y="4463510"/>
            <a:ext cx="5165436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38549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Condyloid or Ellipsoidal Joints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8118475" cy="5214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Oval articular surface of one bone fits into a complementary depression in another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Both articular surfaces are oval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Biaxial joints permit all angular motions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Examples: 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radiocarpal</a:t>
            </a:r>
            <a:r>
              <a:rPr lang="en-US" sz="2400" dirty="0" smtClean="0"/>
              <a:t> (wrist) joints,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metacarpophalangeal</a:t>
            </a:r>
            <a:r>
              <a:rPr lang="en-US" sz="2400" dirty="0" smtClean="0"/>
              <a:t> (knuckle) joints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22" y="4572000"/>
            <a:ext cx="5240956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9309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Saddle Joints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311275"/>
            <a:ext cx="8042275" cy="5214938"/>
          </a:xfrm>
        </p:spPr>
        <p:txBody>
          <a:bodyPr/>
          <a:lstStyle/>
          <a:p>
            <a:pPr eaLnBrk="1" hangingPunct="1"/>
            <a:r>
              <a:rPr lang="en-US" dirty="0" smtClean="0"/>
              <a:t>Similar to </a:t>
            </a:r>
            <a:r>
              <a:rPr lang="en-US" dirty="0" err="1" smtClean="0"/>
              <a:t>condyloid</a:t>
            </a:r>
            <a:r>
              <a:rPr lang="en-US" dirty="0" smtClean="0"/>
              <a:t> joints but allow greater movement</a:t>
            </a:r>
          </a:p>
          <a:p>
            <a:pPr eaLnBrk="1" hangingPunct="1"/>
            <a:r>
              <a:rPr lang="en-US" dirty="0" smtClean="0"/>
              <a:t>Each articular surface has both a concave and a convex surface</a:t>
            </a:r>
          </a:p>
          <a:p>
            <a:pPr lvl="1" eaLnBrk="1" hangingPunct="1"/>
            <a:r>
              <a:rPr lang="en-US" dirty="0" smtClean="0"/>
              <a:t>Example: carpometacarpal joint of the thumb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58" y="4191000"/>
            <a:ext cx="5210485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94338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Ball-and-Socket Joints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spherical or hemispherical head of one bone articulates with a cuplike socket of another</a:t>
            </a:r>
          </a:p>
          <a:p>
            <a:pPr eaLnBrk="1" hangingPunct="1"/>
            <a:r>
              <a:rPr lang="en-US" dirty="0" err="1" smtClean="0"/>
              <a:t>Multiaxial</a:t>
            </a:r>
            <a:r>
              <a:rPr lang="en-US" dirty="0" smtClean="0"/>
              <a:t> joints permit the most freely moving synovial joints</a:t>
            </a:r>
          </a:p>
          <a:p>
            <a:pPr lvl="1" eaLnBrk="1" hangingPunct="1"/>
            <a:r>
              <a:rPr lang="en-US" dirty="0" smtClean="0"/>
              <a:t>Examples: shoulder and hip joints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31" y="4343400"/>
            <a:ext cx="5490339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9002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Joint Injuries</a:t>
            </a: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Cartilage tears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Due to compression and shear stress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Fragments may cause joint to lock or bind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Cartilage rarely repairs itself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Repaired with </a:t>
            </a:r>
            <a:r>
              <a:rPr lang="en-US" sz="2400" b="1" dirty="0" smtClean="0"/>
              <a:t>arthroscopic surgery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sz="2000" dirty="0" smtClean="0"/>
              <a:t>Ligaments repaired, cartilage fragments removed with minimal tissue damage or scarring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Meniscal transplant in younger patients</a:t>
            </a:r>
            <a:endParaRPr lang="en-US" sz="2400" dirty="0"/>
          </a:p>
          <a:p>
            <a:pPr marL="857250" lvl="2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Joint Injuries</a:t>
            </a:r>
            <a:endParaRPr lang="en-US" dirty="0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Sprains</a:t>
            </a:r>
          </a:p>
          <a:p>
            <a:pPr lvl="1"/>
            <a:r>
              <a:rPr lang="en-US" dirty="0" smtClean="0"/>
              <a:t>Reinforcing ligaments stretched or torn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Partial tears slowly repair heal</a:t>
            </a:r>
            <a:endParaRPr lang="en-US" dirty="0"/>
          </a:p>
          <a:p>
            <a:pPr lvl="2"/>
            <a:r>
              <a:rPr lang="en-US" dirty="0" smtClean="0"/>
              <a:t>Poor vascularization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Three options if torn completely</a:t>
            </a:r>
            <a:endParaRPr lang="en-US" dirty="0"/>
          </a:p>
          <a:p>
            <a:pPr lvl="2"/>
            <a:r>
              <a:rPr lang="en-US" dirty="0" smtClean="0"/>
              <a:t>Ends sewn together</a:t>
            </a:r>
            <a:endParaRPr lang="en-US" dirty="0"/>
          </a:p>
          <a:p>
            <a:pPr lvl="2"/>
            <a:r>
              <a:rPr lang="en-US" dirty="0" smtClean="0"/>
              <a:t>Replaced with grafts</a:t>
            </a:r>
            <a:endParaRPr lang="en-US" dirty="0"/>
          </a:p>
          <a:p>
            <a:pPr lvl="2"/>
            <a:r>
              <a:rPr lang="en-US" dirty="0" smtClean="0"/>
              <a:t>Time and immobilization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Fibrous Joints</a:t>
            </a: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Bones joined by dense fibrous connective tissue</a:t>
            </a:r>
            <a:endParaRPr lang="en-US" dirty="0"/>
          </a:p>
          <a:p>
            <a:r>
              <a:rPr lang="en-US" smtClean="0"/>
              <a:t>No joint cavity</a:t>
            </a:r>
            <a:endParaRPr lang="en-US" dirty="0"/>
          </a:p>
          <a:p>
            <a:r>
              <a:rPr lang="en-US" smtClean="0"/>
              <a:t>Most synarthrotic (</a:t>
            </a:r>
            <a:r>
              <a:rPr lang="en-US" dirty="0" smtClean="0"/>
              <a:t>immovable</a:t>
            </a:r>
            <a:r>
              <a:rPr lang="en-US" dirty="0"/>
              <a:t>)</a:t>
            </a:r>
          </a:p>
          <a:p>
            <a:pPr lvl="1"/>
            <a:r>
              <a:rPr lang="en-US" smtClean="0"/>
              <a:t>Depends on length of connective tissue fibers</a:t>
            </a:r>
            <a:endParaRPr lang="en-US" dirty="0"/>
          </a:p>
          <a:p>
            <a:r>
              <a:rPr lang="en-US" smtClean="0"/>
              <a:t>Three types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Sutures</a:t>
            </a:r>
          </a:p>
          <a:p>
            <a:pPr lvl="1"/>
            <a:r>
              <a:rPr lang="en-US" b="1" dirty="0" err="1"/>
              <a:t>Syndesmoses</a:t>
            </a:r>
            <a:endParaRPr lang="en-US" b="1" dirty="0"/>
          </a:p>
          <a:p>
            <a:pPr lvl="1"/>
            <a:r>
              <a:rPr lang="en-US" b="1" dirty="0" err="1"/>
              <a:t>Gomphoses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Joint Injuries</a:t>
            </a:r>
            <a:endParaRPr lang="en-US" dirty="0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Dislocations (</a:t>
            </a:r>
            <a:r>
              <a:rPr lang="en-US" b="1" dirty="0" err="1" smtClean="0"/>
              <a:t>luxations</a:t>
            </a:r>
            <a:r>
              <a:rPr lang="en-US" b="1" dirty="0"/>
              <a:t>)</a:t>
            </a:r>
          </a:p>
          <a:p>
            <a:pPr lvl="1"/>
            <a:r>
              <a:rPr lang="en-US" dirty="0" smtClean="0"/>
              <a:t>Bones forced out of alignment</a:t>
            </a:r>
            <a:endParaRPr lang="en-US" dirty="0"/>
          </a:p>
          <a:p>
            <a:pPr lvl="1"/>
            <a:r>
              <a:rPr lang="en-US" dirty="0" smtClean="0"/>
              <a:t>Accompanied by sprains, inflammation, and difficulty moving joint</a:t>
            </a:r>
            <a:endParaRPr lang="en-US" dirty="0"/>
          </a:p>
          <a:p>
            <a:pPr lvl="1"/>
            <a:r>
              <a:rPr lang="en-US" dirty="0" smtClean="0"/>
              <a:t>Caused by serious falls or contact sports </a:t>
            </a:r>
            <a:endParaRPr lang="en-US" dirty="0"/>
          </a:p>
          <a:p>
            <a:pPr lvl="1"/>
            <a:r>
              <a:rPr lang="en-US" dirty="0" smtClean="0"/>
              <a:t>Must be reduced to treat</a:t>
            </a:r>
            <a:endParaRPr lang="en-US" dirty="0"/>
          </a:p>
          <a:p>
            <a:r>
              <a:rPr lang="en-US" b="1" dirty="0" smtClean="0"/>
              <a:t>Subluxation</a:t>
            </a:r>
            <a:endParaRPr lang="en-US" dirty="0" smtClean="0"/>
          </a:p>
          <a:p>
            <a:pPr lvl="1"/>
            <a:r>
              <a:rPr lang="en-US" dirty="0" smtClean="0"/>
              <a:t>partial dislocation of a joint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Inflammatory and Degenerative Conditions</a:t>
            </a:r>
            <a:endParaRPr lang="en-US" dirty="0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Bursitis</a:t>
            </a:r>
          </a:p>
          <a:p>
            <a:pPr lvl="1"/>
            <a:r>
              <a:rPr lang="en-US" smtClean="0"/>
              <a:t>Inflammation of bursa, usually caused by blow or friction</a:t>
            </a:r>
            <a:endParaRPr lang="en-US" dirty="0"/>
          </a:p>
          <a:p>
            <a:pPr lvl="1"/>
            <a:r>
              <a:rPr lang="en-US" smtClean="0"/>
              <a:t>Treated with rest and ice and, if severe, anti-inflammatory drugs</a:t>
            </a:r>
            <a:endParaRPr lang="en-US" dirty="0"/>
          </a:p>
          <a:p>
            <a:r>
              <a:rPr lang="en-US" dirty="0"/>
              <a:t>Tendonitis</a:t>
            </a:r>
          </a:p>
          <a:p>
            <a:pPr lvl="1"/>
            <a:r>
              <a:rPr lang="en-US" smtClean="0"/>
              <a:t>Inflammation of tendon sheaths typically caused by overuse</a:t>
            </a:r>
            <a:endParaRPr lang="en-US" dirty="0"/>
          </a:p>
          <a:p>
            <a:pPr lvl="1"/>
            <a:r>
              <a:rPr lang="en-US" smtClean="0"/>
              <a:t>Symptoms and treatment similar to bursitis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Arthritis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More than 100 different types of inflammatory or degenerative diseases that damage the joints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Most widespread crippling disease in the U.S.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Symptoms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pain, stiffness, and swelling of a joint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Acute forms are caused by bacteria and are treated with antibiotics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Chronic forms include osteoarthritis, rheumatoid arthritis, and gouty arthritis</a:t>
            </a:r>
          </a:p>
        </p:txBody>
      </p:sp>
    </p:spTree>
    <p:extLst>
      <p:ext uri="{BB962C8B-B14F-4D97-AF65-F5344CB8AC3E}">
        <p14:creationId xmlns:p14="http://schemas.microsoft.com/office/powerpoint/2010/main" val="376004765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4876800" cy="1143000"/>
          </a:xfrm>
        </p:spPr>
        <p:txBody>
          <a:bodyPr/>
          <a:lstStyle/>
          <a:p>
            <a:pPr eaLnBrk="1" hangingPunct="1"/>
            <a:r>
              <a:rPr lang="en-US" smtClean="0"/>
              <a:t>Osteoarthritis (OA)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Most common chronic arthritis; often called “wear-and-tear” arthritis</a:t>
            </a:r>
          </a:p>
          <a:p>
            <a:pPr eaLnBrk="1" hangingPunct="1"/>
            <a:r>
              <a:rPr lang="en-US" smtClean="0"/>
              <a:t>Affects women more than men</a:t>
            </a:r>
          </a:p>
          <a:p>
            <a:pPr eaLnBrk="1" hangingPunct="1"/>
            <a:r>
              <a:rPr lang="en-US" smtClean="0"/>
              <a:t>85% of all Americans develop OA</a:t>
            </a:r>
          </a:p>
          <a:p>
            <a:pPr eaLnBrk="1" hangingPunct="1"/>
            <a:r>
              <a:rPr lang="en-US" smtClean="0"/>
              <a:t>More prevalent in the aged, and is probably related to the normal aging process</a:t>
            </a:r>
          </a:p>
        </p:txBody>
      </p:sp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28600"/>
            <a:ext cx="2867025" cy="2293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157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Osteoarthritis: Course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OA reflects the years of abrasion and compression causing </a:t>
            </a:r>
            <a:r>
              <a:rPr lang="en-US" dirty="0" smtClean="0"/>
              <a:t>enzymes to break </a:t>
            </a:r>
            <a:r>
              <a:rPr lang="en-US" dirty="0"/>
              <a:t>down cartilage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As one ages, cartilage is destroyed more quickly than it is replaced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 exposed bone ends thicken, enlarge, form bone spurs, and restrict movement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Joints most affected are the cervical and lumbar spine, fingers, knuckles, knees, and hips</a:t>
            </a:r>
          </a:p>
        </p:txBody>
      </p:sp>
    </p:spTree>
    <p:extLst>
      <p:ext uri="{BB962C8B-B14F-4D97-AF65-F5344CB8AC3E}">
        <p14:creationId xmlns:p14="http://schemas.microsoft.com/office/powerpoint/2010/main" val="193922720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Osteoarthritis: Treatments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OA is slow and irreversible</a:t>
            </a:r>
          </a:p>
          <a:p>
            <a:pPr eaLnBrk="1" hangingPunct="1"/>
            <a:r>
              <a:rPr lang="en-US" smtClean="0"/>
              <a:t>Treatments include:</a:t>
            </a:r>
          </a:p>
          <a:p>
            <a:pPr lvl="1" eaLnBrk="1" hangingPunct="1"/>
            <a:r>
              <a:rPr lang="en-US" smtClean="0"/>
              <a:t>Mild pain relievers, along with moderate activity</a:t>
            </a:r>
          </a:p>
          <a:p>
            <a:pPr lvl="1" eaLnBrk="1" hangingPunct="1"/>
            <a:r>
              <a:rPr lang="en-US" smtClean="0"/>
              <a:t>Magnetic therapy </a:t>
            </a:r>
          </a:p>
          <a:p>
            <a:pPr lvl="1" eaLnBrk="1" hangingPunct="1"/>
            <a:r>
              <a:rPr lang="en-US" smtClean="0"/>
              <a:t>Glucosamine sulfate decreases pain and inflammation</a:t>
            </a:r>
          </a:p>
        </p:txBody>
      </p:sp>
    </p:spTree>
    <p:extLst>
      <p:ext uri="{BB962C8B-B14F-4D97-AF65-F5344CB8AC3E}">
        <p14:creationId xmlns:p14="http://schemas.microsoft.com/office/powerpoint/2010/main" val="101697102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Rheumatoid Arthritis (RA)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Chronic, inflammatory, autoimmune disease of unknown cause, with an insidious onset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Usually arises between the ages of 40 to 50, but may occur at any 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/>
              <a:t>Signs and symptoms include joint tenderness, anemia, osteoporosis, muscle atrophy, and cardiovascular problems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/>
              <a:t>The course of RA is marked with exacerbations and remissions</a:t>
            </a:r>
          </a:p>
        </p:txBody>
      </p:sp>
    </p:spTree>
    <p:extLst>
      <p:ext uri="{BB962C8B-B14F-4D97-AF65-F5344CB8AC3E}">
        <p14:creationId xmlns:p14="http://schemas.microsoft.com/office/powerpoint/2010/main" val="147302892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Rheumatoid Arthritis: Course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 begins with synovitis of the affected joint</a:t>
            </a:r>
          </a:p>
          <a:p>
            <a:pPr eaLnBrk="1" hangingPunct="1"/>
            <a:r>
              <a:rPr lang="en-US" smtClean="0"/>
              <a:t>Inflammatory chemicals are inappropriately released</a:t>
            </a:r>
          </a:p>
          <a:p>
            <a:pPr eaLnBrk="1" hangingPunct="1"/>
            <a:r>
              <a:rPr lang="en-US" smtClean="0"/>
              <a:t>Inflammatory blood cells migrate to the joint, causing swelling</a:t>
            </a:r>
          </a:p>
        </p:txBody>
      </p:sp>
    </p:spTree>
    <p:extLst>
      <p:ext uri="{BB962C8B-B14F-4D97-AF65-F5344CB8AC3E}">
        <p14:creationId xmlns:p14="http://schemas.microsoft.com/office/powerpoint/2010/main" val="210067742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5486400" cy="1143000"/>
          </a:xfrm>
        </p:spPr>
        <p:txBody>
          <a:bodyPr/>
          <a:lstStyle/>
          <a:p>
            <a:pPr eaLnBrk="1" hangingPunct="1"/>
            <a:r>
              <a:rPr lang="en-US" smtClean="0"/>
              <a:t>Rheumatoid Arthritis: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Inflamed synovial membrane thickens into a pannus</a:t>
            </a:r>
          </a:p>
          <a:p>
            <a:pPr eaLnBrk="1" hangingPunct="1"/>
            <a:r>
              <a:rPr lang="en-US" smtClean="0"/>
              <a:t>Pannus erodes cartilage, scar tissue forms, articulating bone ends connect</a:t>
            </a:r>
          </a:p>
          <a:p>
            <a:pPr eaLnBrk="1" hangingPunct="1"/>
            <a:r>
              <a:rPr lang="en-US" smtClean="0"/>
              <a:t>The end result, ankylosis, produces bent, deformed fingers</a:t>
            </a:r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8600"/>
            <a:ext cx="2894013" cy="2314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78891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Rheumatoid Arthritis: Treatment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Conservative therapy </a:t>
            </a:r>
          </a:p>
          <a:p>
            <a:pPr lvl="1"/>
            <a:r>
              <a:rPr lang="en-US" dirty="0" smtClean="0"/>
              <a:t> aspirin, long-term use of antibiotics, and physical therapy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Progressive treatment </a:t>
            </a:r>
          </a:p>
          <a:p>
            <a:pPr lvl="1"/>
            <a:r>
              <a:rPr lang="en-US" dirty="0" smtClean="0"/>
              <a:t> anti-inflammatory drugs or </a:t>
            </a:r>
            <a:r>
              <a:rPr lang="en-US" dirty="0" err="1" smtClean="0"/>
              <a:t>immunosuppressants</a:t>
            </a:r>
            <a:r>
              <a:rPr lang="en-US" dirty="0" smtClean="0"/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91" y="2514600"/>
            <a:ext cx="3638549" cy="254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2092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Fibrous Joints: Sutures</a:t>
            </a: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Rigid, interlocking joints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Immovable joints for protection of brain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Contain connective tissue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Allow for growth during youth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middle age, sutures ossify and fuse</a:t>
            </a:r>
            <a:endParaRPr lang="en-US" dirty="0"/>
          </a:p>
          <a:p>
            <a:pPr lvl="1"/>
            <a:r>
              <a:rPr lang="en-US" dirty="0" smtClean="0"/>
              <a:t>Called </a:t>
            </a:r>
            <a:r>
              <a:rPr lang="en-US" b="1" dirty="0" err="1" smtClean="0"/>
              <a:t>Synostoses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"/>
            <a:ext cx="3810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68275"/>
            <a:ext cx="4941887" cy="723900"/>
          </a:xfrm>
        </p:spPr>
        <p:txBody>
          <a:bodyPr/>
          <a:lstStyle/>
          <a:p>
            <a:pPr eaLnBrk="1" hangingPunct="1"/>
            <a:r>
              <a:rPr lang="en-US" sz="4000" smtClean="0"/>
              <a:t>Gouty Arthritis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768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Deposition of uric </a:t>
            </a:r>
            <a:br>
              <a:rPr lang="en-US" dirty="0"/>
            </a:br>
            <a:r>
              <a:rPr lang="en-US" dirty="0"/>
              <a:t>acid crystals in joints </a:t>
            </a:r>
            <a:br>
              <a:rPr lang="en-US" dirty="0"/>
            </a:br>
            <a:r>
              <a:rPr lang="en-US" dirty="0"/>
              <a:t>and soft tissues, followed by an inflammation response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Typically, gouty arthritis affects the joint at the base of the great toe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In untreated gouty arthritis, the bone ends fuse and immobilize the joint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drugs</a:t>
            </a:r>
            <a:r>
              <a:rPr lang="en-US" dirty="0"/>
              <a:t>, plenty of water, avoidance of alcohol</a:t>
            </a:r>
          </a:p>
        </p:txBody>
      </p:sp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4800"/>
            <a:ext cx="3038475" cy="198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02" y="3429000"/>
            <a:ext cx="333502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69592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Lyme Disease</a:t>
            </a:r>
            <a:endParaRPr lang="en-US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dirty="0" smtClean="0"/>
              <a:t>Caused by bacteria transmitted by tick bites</a:t>
            </a:r>
            <a:endParaRPr lang="en-US" dirty="0"/>
          </a:p>
          <a:p>
            <a:r>
              <a:rPr lang="en-US" dirty="0" smtClean="0"/>
              <a:t>Symptoms: skin rash, flu-like symptoms, and foggy thinking</a:t>
            </a:r>
            <a:endParaRPr lang="en-US" dirty="0"/>
          </a:p>
          <a:p>
            <a:r>
              <a:rPr lang="en-US" dirty="0" smtClean="0"/>
              <a:t>May lead to joint pain and arthritis</a:t>
            </a:r>
            <a:endParaRPr lang="en-US" dirty="0"/>
          </a:p>
          <a:p>
            <a:r>
              <a:rPr lang="en-US" dirty="0"/>
              <a:t>Treatment</a:t>
            </a:r>
          </a:p>
          <a:p>
            <a:pPr lvl="1"/>
            <a:r>
              <a:rPr lang="en-US" dirty="0" smtClean="0"/>
              <a:t>Long course of antibiotics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2479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Tissue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65125" y="1141413"/>
            <a:ext cx="8229600" cy="5335587"/>
          </a:xfrm>
        </p:spPr>
        <p:txBody>
          <a:bodyPr/>
          <a:lstStyle/>
          <a:p>
            <a:r>
              <a:rPr lang="en-US" dirty="0"/>
              <a:t>Nearly half of body's mass</a:t>
            </a:r>
          </a:p>
          <a:p>
            <a:r>
              <a:rPr lang="en-US" dirty="0"/>
              <a:t>Transforms chemical energy (ATP) to directed mechanical energy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ym typeface="Wingdings" pitchFamily="28" charset="2"/>
              </a:rPr>
              <a:t>exerts force</a:t>
            </a:r>
          </a:p>
          <a:p>
            <a:r>
              <a:rPr lang="en-US" dirty="0">
                <a:sym typeface="Wingdings" pitchFamily="28" charset="2"/>
              </a:rPr>
              <a:t>Three types</a:t>
            </a:r>
          </a:p>
          <a:p>
            <a:pPr lvl="1"/>
            <a:r>
              <a:rPr lang="en-US" b="1" dirty="0">
                <a:sym typeface="Wingdings" pitchFamily="28" charset="2"/>
              </a:rPr>
              <a:t>Skeletal</a:t>
            </a:r>
            <a:endParaRPr lang="en-US" dirty="0">
              <a:sym typeface="Wingdings" pitchFamily="28" charset="2"/>
            </a:endParaRPr>
          </a:p>
          <a:p>
            <a:pPr lvl="1"/>
            <a:r>
              <a:rPr lang="en-US" b="1" dirty="0">
                <a:sym typeface="Wingdings" pitchFamily="28" charset="2"/>
              </a:rPr>
              <a:t>Cardiac</a:t>
            </a:r>
            <a:endParaRPr lang="en-US" dirty="0">
              <a:sym typeface="Wingdings" pitchFamily="28" charset="2"/>
            </a:endParaRPr>
          </a:p>
          <a:p>
            <a:pPr lvl="1"/>
            <a:r>
              <a:rPr lang="en-US" b="1" dirty="0">
                <a:sym typeface="Wingdings" pitchFamily="28" charset="2"/>
              </a:rPr>
              <a:t>Smooth</a:t>
            </a:r>
            <a:endParaRPr lang="en-US" dirty="0">
              <a:sym typeface="Wingdings" pitchFamily="28" charset="2"/>
            </a:endParaRPr>
          </a:p>
          <a:p>
            <a:r>
              <a:rPr lang="en-US" dirty="0" err="1"/>
              <a:t>Myo</a:t>
            </a:r>
            <a:r>
              <a:rPr lang="en-US" dirty="0"/>
              <a:t>, </a:t>
            </a:r>
            <a:r>
              <a:rPr lang="en-US" dirty="0" err="1"/>
              <a:t>mys</a:t>
            </a:r>
            <a:r>
              <a:rPr lang="en-US" dirty="0"/>
              <a:t>, and </a:t>
            </a:r>
            <a:r>
              <a:rPr lang="en-US" dirty="0" err="1"/>
              <a:t>sarco</a:t>
            </a:r>
            <a:r>
              <a:rPr lang="en-US" dirty="0"/>
              <a:t> - prefixes for muscle</a:t>
            </a:r>
          </a:p>
        </p:txBody>
      </p:sp>
    </p:spTree>
    <p:extLst>
      <p:ext uri="{BB962C8B-B14F-4D97-AF65-F5344CB8AC3E}">
        <p14:creationId xmlns:p14="http://schemas.microsoft.com/office/powerpoint/2010/main" val="18528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n-US" dirty="0"/>
              <a:t>Types of Muscle Tissue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dirty="0"/>
              <a:t>Skeletal muscles </a:t>
            </a:r>
          </a:p>
          <a:p>
            <a:pPr lvl="1"/>
            <a:r>
              <a:rPr lang="en-US" dirty="0"/>
              <a:t>Organs attached to bones and skin</a:t>
            </a:r>
          </a:p>
          <a:p>
            <a:pPr lvl="1"/>
            <a:r>
              <a:rPr lang="en-US" dirty="0"/>
              <a:t>Elongated cells called </a:t>
            </a:r>
            <a:r>
              <a:rPr lang="en-US" b="1" dirty="0"/>
              <a:t>muscle fibers</a:t>
            </a:r>
            <a:endParaRPr lang="en-US" dirty="0"/>
          </a:p>
          <a:p>
            <a:pPr lvl="1"/>
            <a:r>
              <a:rPr lang="en-US" dirty="0"/>
              <a:t>Striated (striped) </a:t>
            </a:r>
          </a:p>
          <a:p>
            <a:pPr lvl="1"/>
            <a:r>
              <a:rPr lang="en-US" dirty="0"/>
              <a:t>Voluntary (i.e., conscious control)</a:t>
            </a:r>
          </a:p>
          <a:p>
            <a:pPr lvl="1"/>
            <a:r>
              <a:rPr lang="en-US" dirty="0"/>
              <a:t>Contract rapidly; tire easily; powerful</a:t>
            </a:r>
          </a:p>
          <a:p>
            <a:pPr lvl="1"/>
            <a:r>
              <a:rPr lang="en-US" dirty="0"/>
              <a:t>Require nervous system stimulation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700" y="804863"/>
            <a:ext cx="20193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7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dirty="0"/>
              <a:t>Types of Muscle Tissue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/>
              <a:t>Cardiac muscle</a:t>
            </a:r>
          </a:p>
          <a:p>
            <a:pPr lvl="1"/>
            <a:r>
              <a:rPr lang="en-US" dirty="0"/>
              <a:t>Only in heart; </a:t>
            </a:r>
            <a:endParaRPr lang="en-US" dirty="0" smtClean="0"/>
          </a:p>
          <a:p>
            <a:pPr lvl="2"/>
            <a:r>
              <a:rPr lang="en-US" dirty="0" smtClean="0"/>
              <a:t>bulk </a:t>
            </a:r>
            <a:r>
              <a:rPr lang="en-US" dirty="0"/>
              <a:t>of heart walls </a:t>
            </a:r>
          </a:p>
          <a:p>
            <a:pPr lvl="1"/>
            <a:r>
              <a:rPr lang="en-US" dirty="0"/>
              <a:t>Striated</a:t>
            </a:r>
          </a:p>
          <a:p>
            <a:pPr lvl="1"/>
            <a:r>
              <a:rPr lang="en-US" dirty="0"/>
              <a:t>Can contract </a:t>
            </a:r>
            <a:r>
              <a:rPr lang="en-US" b="1" dirty="0"/>
              <a:t>without</a:t>
            </a:r>
            <a:r>
              <a:rPr lang="en-US" dirty="0"/>
              <a:t> nervous system stimulation </a:t>
            </a:r>
          </a:p>
          <a:p>
            <a:pPr lvl="1"/>
            <a:r>
              <a:rPr lang="en-US" dirty="0" smtClean="0"/>
              <a:t>Involuntary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8950" y="819150"/>
            <a:ext cx="23050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en-US" dirty="0"/>
              <a:t>Types of Muscle Tissue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r>
              <a:rPr lang="en-US" dirty="0"/>
              <a:t>Smooth muscle</a:t>
            </a:r>
          </a:p>
          <a:p>
            <a:pPr lvl="1"/>
            <a:r>
              <a:rPr lang="en-US" dirty="0"/>
              <a:t>In walls of hollow </a:t>
            </a:r>
            <a:r>
              <a:rPr lang="en-US" dirty="0" smtClean="0"/>
              <a:t>organs</a:t>
            </a:r>
          </a:p>
          <a:p>
            <a:pPr lvl="2"/>
            <a:r>
              <a:rPr lang="en-US" dirty="0" smtClean="0"/>
              <a:t>Stomach</a:t>
            </a:r>
          </a:p>
          <a:p>
            <a:pPr lvl="2"/>
            <a:r>
              <a:rPr lang="en-US" dirty="0" smtClean="0"/>
              <a:t>Urinary bladder</a:t>
            </a:r>
          </a:p>
          <a:p>
            <a:pPr lvl="2"/>
            <a:r>
              <a:rPr lang="en-US" dirty="0" smtClean="0"/>
              <a:t>Airways </a:t>
            </a:r>
            <a:endParaRPr lang="en-US" dirty="0"/>
          </a:p>
          <a:p>
            <a:pPr lvl="1"/>
            <a:r>
              <a:rPr lang="en-US" dirty="0"/>
              <a:t>Not striated</a:t>
            </a:r>
          </a:p>
          <a:p>
            <a:pPr lvl="1"/>
            <a:r>
              <a:rPr lang="en-US" dirty="0"/>
              <a:t>Can contract without nervous system stimulation </a:t>
            </a:r>
          </a:p>
          <a:p>
            <a:pPr lvl="1"/>
            <a:r>
              <a:rPr lang="en-US" dirty="0"/>
              <a:t>Involuntary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833438"/>
            <a:ext cx="2143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6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Special Characteristics of Muscle Tissue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Excitability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responsiveness </a:t>
            </a:r>
            <a:r>
              <a:rPr lang="en-US" dirty="0"/>
              <a:t>or </a:t>
            </a:r>
            <a:r>
              <a:rPr lang="en-US" dirty="0" smtClean="0"/>
              <a:t>irritability</a:t>
            </a:r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receive and respond to stimuli</a:t>
            </a:r>
          </a:p>
          <a:p>
            <a:r>
              <a:rPr lang="en-US" b="1" dirty="0"/>
              <a:t>Contractility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shorten forcibly when stimulated</a:t>
            </a:r>
          </a:p>
          <a:p>
            <a:r>
              <a:rPr lang="en-US" b="1" dirty="0"/>
              <a:t>Extensibility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be stretched </a:t>
            </a:r>
          </a:p>
          <a:p>
            <a:r>
              <a:rPr lang="en-US" b="1" dirty="0"/>
              <a:t>Elasticity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recoil to resting length</a:t>
            </a:r>
          </a:p>
        </p:txBody>
      </p:sp>
    </p:spTree>
    <p:extLst>
      <p:ext uri="{BB962C8B-B14F-4D97-AF65-F5344CB8AC3E}">
        <p14:creationId xmlns:p14="http://schemas.microsoft.com/office/powerpoint/2010/main" val="41527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Functions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Four important functions</a:t>
            </a:r>
          </a:p>
          <a:p>
            <a:pPr lvl="1"/>
            <a:r>
              <a:rPr lang="en-US" dirty="0"/>
              <a:t>Movement of bones or fluids </a:t>
            </a:r>
            <a:endParaRPr lang="en-US" dirty="0" smtClean="0"/>
          </a:p>
          <a:p>
            <a:pPr lvl="2"/>
            <a:r>
              <a:rPr lang="en-US" dirty="0" smtClean="0"/>
              <a:t>Ex:  Blood and lymph are moved by muscle contractions </a:t>
            </a:r>
            <a:endParaRPr lang="en-US" dirty="0"/>
          </a:p>
          <a:p>
            <a:pPr lvl="1"/>
            <a:r>
              <a:rPr lang="en-US" dirty="0"/>
              <a:t>Maintaining posture and body position </a:t>
            </a:r>
          </a:p>
          <a:p>
            <a:pPr lvl="1"/>
            <a:r>
              <a:rPr lang="en-US" dirty="0"/>
              <a:t>Stabilizing joints</a:t>
            </a:r>
          </a:p>
          <a:p>
            <a:pPr lvl="1"/>
            <a:r>
              <a:rPr lang="en-US" dirty="0"/>
              <a:t>Heat generation </a:t>
            </a:r>
            <a:endParaRPr lang="en-US" dirty="0" smtClean="0"/>
          </a:p>
          <a:p>
            <a:pPr lvl="2"/>
            <a:r>
              <a:rPr lang="en-US" dirty="0" smtClean="0"/>
              <a:t>especially </a:t>
            </a:r>
            <a:r>
              <a:rPr lang="en-US" dirty="0"/>
              <a:t>skeletal </a:t>
            </a:r>
            <a:r>
              <a:rPr lang="en-US" dirty="0" smtClean="0"/>
              <a:t>muscle </a:t>
            </a:r>
            <a:endParaRPr lang="en-US" dirty="0"/>
          </a:p>
          <a:p>
            <a:r>
              <a:rPr lang="en-US" dirty="0"/>
              <a:t>Additional functions</a:t>
            </a:r>
          </a:p>
          <a:p>
            <a:pPr lvl="1"/>
            <a:r>
              <a:rPr lang="en-US" dirty="0"/>
              <a:t>Protects </a:t>
            </a:r>
            <a:r>
              <a:rPr lang="en-US" dirty="0" smtClean="0"/>
              <a:t>organs</a:t>
            </a:r>
          </a:p>
          <a:p>
            <a:pPr lvl="1"/>
            <a:r>
              <a:rPr lang="en-US" dirty="0" smtClean="0"/>
              <a:t>forms valves</a:t>
            </a:r>
          </a:p>
          <a:p>
            <a:pPr lvl="1"/>
            <a:r>
              <a:rPr lang="en-US" dirty="0" smtClean="0"/>
              <a:t>controls </a:t>
            </a:r>
            <a:r>
              <a:rPr lang="en-US" dirty="0"/>
              <a:t>pupil </a:t>
            </a:r>
            <a:r>
              <a:rPr lang="en-US" dirty="0" smtClean="0"/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41448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Connective tissue sheaths of skeletal muscle</a:t>
            </a:r>
          </a:p>
          <a:p>
            <a:pPr lvl="1"/>
            <a:r>
              <a:rPr lang="en-US" dirty="0"/>
              <a:t>Support cells; reinforce whole muscle</a:t>
            </a:r>
          </a:p>
          <a:p>
            <a:pPr lvl="1"/>
            <a:r>
              <a:rPr lang="en-US" dirty="0"/>
              <a:t>External to internal</a:t>
            </a:r>
          </a:p>
          <a:p>
            <a:pPr lvl="2"/>
            <a:r>
              <a:rPr lang="en-US" b="1" dirty="0" err="1"/>
              <a:t>Epimysium</a:t>
            </a:r>
            <a:r>
              <a:rPr lang="en-US" dirty="0"/>
              <a:t>: </a:t>
            </a:r>
            <a:endParaRPr lang="en-US" dirty="0" smtClean="0"/>
          </a:p>
          <a:p>
            <a:pPr lvl="3"/>
            <a:r>
              <a:rPr lang="en-US" dirty="0" smtClean="0"/>
              <a:t>dense </a:t>
            </a:r>
            <a:r>
              <a:rPr lang="en-US" dirty="0"/>
              <a:t>irregular connective tissue surrounding entire muscle; may blend with fascia </a:t>
            </a:r>
          </a:p>
          <a:p>
            <a:pPr lvl="2"/>
            <a:r>
              <a:rPr lang="en-US" b="1" dirty="0"/>
              <a:t>Perimysium</a:t>
            </a:r>
            <a:r>
              <a:rPr lang="en-US" dirty="0"/>
              <a:t>: </a:t>
            </a:r>
            <a:endParaRPr lang="en-US" dirty="0" smtClean="0"/>
          </a:p>
          <a:p>
            <a:pPr lvl="3"/>
            <a:r>
              <a:rPr lang="en-US" dirty="0" smtClean="0"/>
              <a:t>fibrous </a:t>
            </a:r>
            <a:r>
              <a:rPr lang="en-US" dirty="0"/>
              <a:t>connective tissue surrounding </a:t>
            </a:r>
            <a:r>
              <a:rPr lang="en-US" b="1" dirty="0"/>
              <a:t>fascicles</a:t>
            </a:r>
            <a:r>
              <a:rPr lang="en-US" dirty="0"/>
              <a:t> (groups of muscle fibers)</a:t>
            </a:r>
          </a:p>
          <a:p>
            <a:pPr lvl="2"/>
            <a:r>
              <a:rPr lang="en-US" b="1" dirty="0" err="1"/>
              <a:t>Endomysium</a:t>
            </a:r>
            <a:r>
              <a:rPr lang="en-US" dirty="0"/>
              <a:t>: </a:t>
            </a:r>
            <a:endParaRPr lang="en-US" dirty="0" smtClean="0"/>
          </a:p>
          <a:p>
            <a:pPr lvl="3"/>
            <a:r>
              <a:rPr lang="en-US" dirty="0" smtClean="0"/>
              <a:t>fine </a:t>
            </a:r>
            <a:r>
              <a:rPr lang="en-US" dirty="0"/>
              <a:t>areolar connective tissue surrounding each muscle fiber</a:t>
            </a:r>
          </a:p>
        </p:txBody>
      </p:sp>
    </p:spTree>
    <p:extLst>
      <p:ext uri="{BB962C8B-B14F-4D97-AF65-F5344CB8AC3E}">
        <p14:creationId xmlns:p14="http://schemas.microsoft.com/office/powerpoint/2010/main" val="41880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Muscle: Attachments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Attach in at least two places</a:t>
            </a:r>
          </a:p>
          <a:p>
            <a:pPr lvl="1"/>
            <a:r>
              <a:rPr lang="en-US" b="1" dirty="0"/>
              <a:t>Insertion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movable bone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Origin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immovable (less movable) </a:t>
            </a:r>
            <a:r>
              <a:rPr lang="en-US" dirty="0" smtClean="0"/>
              <a:t>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Fibrous Joints: </a:t>
            </a:r>
            <a:r>
              <a:rPr lang="en-US" dirty="0" err="1" smtClean="0"/>
              <a:t>Syndesmoses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Bones connected by ligaments  </a:t>
            </a:r>
            <a:endParaRPr lang="en-US" dirty="0"/>
          </a:p>
          <a:p>
            <a:pPr lvl="1"/>
            <a:r>
              <a:rPr lang="en-US" dirty="0" smtClean="0"/>
              <a:t>distal </a:t>
            </a:r>
            <a:r>
              <a:rPr lang="en-US" dirty="0" err="1" smtClean="0"/>
              <a:t>tibiofibular</a:t>
            </a:r>
            <a:r>
              <a:rPr lang="en-US" dirty="0" smtClean="0"/>
              <a:t> joint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interosseous</a:t>
            </a:r>
            <a:r>
              <a:rPr lang="en-US" dirty="0" smtClean="0"/>
              <a:t> membrane connecting radius and ulna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228600"/>
            <a:ext cx="38481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Microscopic Anatomy of A Skeletal Muscle Fiber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Long, cylindrical cell </a:t>
            </a:r>
          </a:p>
          <a:p>
            <a:pPr lvl="1"/>
            <a:r>
              <a:rPr lang="en-US" dirty="0"/>
              <a:t>10 to 100 </a:t>
            </a:r>
            <a:r>
              <a:rPr lang="en-US" dirty="0">
                <a:sym typeface="Symbol" pitchFamily="28" charset="2"/>
              </a:rPr>
              <a:t>µ</a:t>
            </a:r>
            <a:r>
              <a:rPr lang="en-US" dirty="0"/>
              <a:t>m in diameter; up to 30 cm long</a:t>
            </a:r>
          </a:p>
          <a:p>
            <a:r>
              <a:rPr lang="en-US" dirty="0"/>
              <a:t>Multiple peripheral nuclei</a:t>
            </a:r>
          </a:p>
          <a:p>
            <a:r>
              <a:rPr lang="en-US" b="1" dirty="0"/>
              <a:t>Sarcolemma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plasma membrane</a:t>
            </a:r>
          </a:p>
          <a:p>
            <a:r>
              <a:rPr lang="en-US" b="1" dirty="0"/>
              <a:t>Sarcoplasm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cytoplasm</a:t>
            </a:r>
            <a:endParaRPr lang="en-US" dirty="0"/>
          </a:p>
          <a:p>
            <a:r>
              <a:rPr lang="en-US" b="1" dirty="0" smtClean="0"/>
              <a:t>Modified</a:t>
            </a:r>
            <a:r>
              <a:rPr lang="en-US" dirty="0" smtClean="0"/>
              <a:t> </a:t>
            </a:r>
            <a:r>
              <a:rPr lang="en-US" dirty="0"/>
              <a:t>structures: </a:t>
            </a:r>
            <a:endParaRPr lang="en-US" dirty="0" smtClean="0"/>
          </a:p>
          <a:p>
            <a:pPr lvl="1"/>
            <a:r>
              <a:rPr lang="en-US" b="1" dirty="0" smtClean="0"/>
              <a:t>myofibrils</a:t>
            </a:r>
            <a:r>
              <a:rPr lang="en-US" b="1" dirty="0"/>
              <a:t>, sarcoplasmic reticulum</a:t>
            </a:r>
            <a:r>
              <a:rPr lang="en-US" dirty="0"/>
              <a:t>, and </a:t>
            </a:r>
            <a:r>
              <a:rPr lang="en-US" b="1" dirty="0"/>
              <a:t>T tubules</a:t>
            </a:r>
          </a:p>
        </p:txBody>
      </p:sp>
    </p:spTree>
    <p:extLst>
      <p:ext uri="{BB962C8B-B14F-4D97-AF65-F5344CB8AC3E}">
        <p14:creationId xmlns:p14="http://schemas.microsoft.com/office/powerpoint/2010/main" val="32016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Myofibrils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Densely packed, </a:t>
            </a:r>
            <a:r>
              <a:rPr lang="en-US" dirty="0" err="1"/>
              <a:t>rodlike</a:t>
            </a:r>
            <a:r>
              <a:rPr lang="en-US" dirty="0"/>
              <a:t> elements </a:t>
            </a:r>
          </a:p>
          <a:p>
            <a:r>
              <a:rPr lang="en-US" dirty="0"/>
              <a:t> </a:t>
            </a:r>
            <a:r>
              <a:rPr lang="en-US" dirty="0" smtClean="0"/>
              <a:t>most of </a:t>
            </a:r>
            <a:r>
              <a:rPr lang="en-US" dirty="0"/>
              <a:t>cell volume </a:t>
            </a:r>
          </a:p>
          <a:p>
            <a:r>
              <a:rPr lang="en-US" dirty="0"/>
              <a:t>Contain </a:t>
            </a:r>
            <a:r>
              <a:rPr lang="en-US" b="1" dirty="0"/>
              <a:t>sarcomeres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the contractile </a:t>
            </a:r>
            <a:r>
              <a:rPr lang="en-US" dirty="0"/>
              <a:t>units </a:t>
            </a:r>
          </a:p>
          <a:p>
            <a:pPr lvl="1"/>
            <a:r>
              <a:rPr lang="en-US" dirty="0" smtClean="0"/>
              <a:t>contain </a:t>
            </a:r>
            <a:r>
              <a:rPr lang="en-US" dirty="0" err="1"/>
              <a:t>myofilaments</a:t>
            </a:r>
            <a:endParaRPr lang="en-US" dirty="0"/>
          </a:p>
          <a:p>
            <a:r>
              <a:rPr lang="en-US" dirty="0"/>
              <a:t>Exhibit striations </a:t>
            </a:r>
            <a:endParaRPr lang="en-US" dirty="0" smtClean="0"/>
          </a:p>
          <a:p>
            <a:pPr lvl="1"/>
            <a:r>
              <a:rPr lang="en-US" dirty="0" smtClean="0"/>
              <a:t>repeating </a:t>
            </a:r>
            <a:r>
              <a:rPr lang="en-US" dirty="0"/>
              <a:t>series of dark </a:t>
            </a:r>
            <a:r>
              <a:rPr lang="en-US" dirty="0" smtClean="0"/>
              <a:t>and light bands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Sarcomere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Smallest contractile unit (functional unit) of muscle fiber</a:t>
            </a:r>
          </a:p>
          <a:p>
            <a:endParaRPr lang="en-US" dirty="0" smtClean="0"/>
          </a:p>
          <a:p>
            <a:r>
              <a:rPr lang="en-US" dirty="0" smtClean="0"/>
              <a:t>Composed </a:t>
            </a:r>
            <a:r>
              <a:rPr lang="en-US" dirty="0"/>
              <a:t>of thick and thin </a:t>
            </a:r>
            <a:r>
              <a:rPr lang="en-US" dirty="0" err="1"/>
              <a:t>myofilaments</a:t>
            </a:r>
            <a:r>
              <a:rPr lang="en-US" dirty="0"/>
              <a:t> made of contractile proteins</a:t>
            </a:r>
          </a:p>
        </p:txBody>
      </p:sp>
    </p:spTree>
    <p:extLst>
      <p:ext uri="{BB962C8B-B14F-4D97-AF65-F5344CB8AC3E}">
        <p14:creationId xmlns:p14="http://schemas.microsoft.com/office/powerpoint/2010/main" val="21251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Sarcoplasmic Reticulum (SR)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of smooth endoplasmic reticulum surrounding each myofibril</a:t>
            </a:r>
          </a:p>
          <a:p>
            <a:pPr lvl="1"/>
            <a:r>
              <a:rPr lang="en-US" dirty="0"/>
              <a:t>Most run longitudinally</a:t>
            </a:r>
          </a:p>
          <a:p>
            <a:endParaRPr lang="en-US" dirty="0" smtClean="0"/>
          </a:p>
          <a:p>
            <a:r>
              <a:rPr lang="en-US" dirty="0" smtClean="0"/>
              <a:t>Functions </a:t>
            </a:r>
            <a:r>
              <a:rPr lang="en-US" dirty="0"/>
              <a:t>in regulation of intracellular Ca</a:t>
            </a:r>
            <a:r>
              <a:rPr lang="en-US" baseline="30000" dirty="0"/>
              <a:t>2+</a:t>
            </a:r>
            <a:r>
              <a:rPr lang="en-US" dirty="0"/>
              <a:t> levels</a:t>
            </a:r>
          </a:p>
          <a:p>
            <a:pPr lvl="1"/>
            <a:r>
              <a:rPr lang="en-US" dirty="0"/>
              <a:t>Stores and releases Ca</a:t>
            </a:r>
            <a:r>
              <a:rPr lang="en-US" baseline="30000" dirty="0"/>
              <a:t>2+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1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Tubules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Continuations of sarcolemma</a:t>
            </a:r>
          </a:p>
          <a:p>
            <a:endParaRPr lang="en-US" dirty="0" smtClean="0"/>
          </a:p>
          <a:p>
            <a:r>
              <a:rPr lang="en-US" dirty="0" smtClean="0"/>
              <a:t>Lumen </a:t>
            </a:r>
            <a:r>
              <a:rPr lang="en-US" dirty="0"/>
              <a:t>continuous with extracellular space</a:t>
            </a:r>
          </a:p>
          <a:p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/>
              <a:t>muscle fiber's surface area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86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Sliding Filament Model of Contraction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Myosin heads bind to </a:t>
            </a:r>
            <a:r>
              <a:rPr lang="en-US" dirty="0" err="1"/>
              <a:t>actin</a:t>
            </a:r>
            <a:r>
              <a:rPr lang="en-US" dirty="0"/>
              <a:t>; sliding begins </a:t>
            </a:r>
          </a:p>
          <a:p>
            <a:endParaRPr lang="en-US" dirty="0" smtClean="0"/>
          </a:p>
          <a:p>
            <a:r>
              <a:rPr lang="en-US" dirty="0" smtClean="0"/>
              <a:t>Cross </a:t>
            </a:r>
            <a:r>
              <a:rPr lang="en-US" dirty="0"/>
              <a:t>bridges form and break several times, ratcheting thin filaments toward center of sarcomere</a:t>
            </a:r>
          </a:p>
          <a:p>
            <a:pPr lvl="1"/>
            <a:r>
              <a:rPr lang="en-US" dirty="0"/>
              <a:t>Causes shortening of muscle </a:t>
            </a:r>
            <a:r>
              <a:rPr lang="en-US" dirty="0" smtClean="0"/>
              <a:t>fiber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Physiology of Skeletal Muscle Fibers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For skeletal muscle to contract</a:t>
            </a:r>
          </a:p>
          <a:p>
            <a:pPr lvl="1"/>
            <a:r>
              <a:rPr lang="en-US" sz="3200" b="1"/>
              <a:t>Activation</a:t>
            </a:r>
            <a:r>
              <a:rPr lang="en-US" sz="3200"/>
              <a:t> (at </a:t>
            </a:r>
            <a:r>
              <a:rPr lang="en-US" sz="3200" b="1"/>
              <a:t>neuromuscular junction</a:t>
            </a:r>
            <a:r>
              <a:rPr lang="en-US" sz="3200"/>
              <a:t>)</a:t>
            </a:r>
          </a:p>
          <a:p>
            <a:pPr lvl="2"/>
            <a:r>
              <a:rPr lang="en-US" sz="2800"/>
              <a:t>Must be nervous system stimulation</a:t>
            </a:r>
          </a:p>
          <a:p>
            <a:pPr lvl="2"/>
            <a:r>
              <a:rPr lang="en-US" sz="2800"/>
              <a:t>Must generate </a:t>
            </a:r>
            <a:r>
              <a:rPr lang="en-US" sz="2800" b="1"/>
              <a:t>action potential</a:t>
            </a:r>
            <a:r>
              <a:rPr lang="en-US" sz="2800"/>
              <a:t> in sarcolemma</a:t>
            </a:r>
          </a:p>
          <a:p>
            <a:pPr lvl="1"/>
            <a:r>
              <a:rPr lang="en-US" sz="3200" b="1"/>
              <a:t>Excitation-contraction coupling</a:t>
            </a:r>
            <a:endParaRPr lang="en-US" sz="3200"/>
          </a:p>
          <a:p>
            <a:pPr lvl="2"/>
            <a:r>
              <a:rPr lang="en-US" sz="2800"/>
              <a:t>Action potential propagated along sarcolemma</a:t>
            </a:r>
          </a:p>
          <a:p>
            <a:pPr lvl="2"/>
            <a:r>
              <a:rPr lang="en-US" sz="2800"/>
              <a:t>Intracellular Ca</a:t>
            </a:r>
            <a:r>
              <a:rPr lang="en-US" sz="2800" baseline="30000"/>
              <a:t>2+</a:t>
            </a:r>
            <a:r>
              <a:rPr lang="en-US" sz="2800"/>
              <a:t> levels must rise briefly</a:t>
            </a:r>
          </a:p>
        </p:txBody>
      </p:sp>
    </p:spTree>
    <p:extLst>
      <p:ext uri="{BB962C8B-B14F-4D97-AF65-F5344CB8AC3E}">
        <p14:creationId xmlns:p14="http://schemas.microsoft.com/office/powerpoint/2010/main" val="30697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r>
              <a:rPr lang="en-US" sz="3200" dirty="0"/>
              <a:t>The Nerve Stimulus and Events at the Neuromuscular Junction 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Skeletal muscles stimulated by somatic motor neurons </a:t>
            </a:r>
          </a:p>
          <a:p>
            <a:pPr>
              <a:lnSpc>
                <a:spcPct val="90000"/>
              </a:lnSpc>
            </a:pPr>
            <a:r>
              <a:rPr lang="en-US" dirty="0"/>
              <a:t>Axons of motor neurons travel from central nervous system </a:t>
            </a:r>
            <a:r>
              <a:rPr lang="en-US" dirty="0" smtClean="0"/>
              <a:t>to </a:t>
            </a:r>
            <a:r>
              <a:rPr lang="en-US" dirty="0"/>
              <a:t>skeletal muscle</a:t>
            </a:r>
          </a:p>
          <a:p>
            <a:pPr>
              <a:lnSpc>
                <a:spcPct val="90000"/>
              </a:lnSpc>
            </a:pPr>
            <a:r>
              <a:rPr lang="en-US" dirty="0"/>
              <a:t>Each axon forms several branches as it enters muscle </a:t>
            </a:r>
          </a:p>
          <a:p>
            <a:pPr>
              <a:lnSpc>
                <a:spcPct val="90000"/>
              </a:lnSpc>
            </a:pPr>
            <a:r>
              <a:rPr lang="en-US" dirty="0"/>
              <a:t>Each axon ending forms </a:t>
            </a:r>
            <a:r>
              <a:rPr lang="en-US" b="1" dirty="0"/>
              <a:t>neuromuscular junction</a:t>
            </a:r>
            <a:r>
              <a:rPr lang="en-US" dirty="0"/>
              <a:t> with single muscle fiber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Usually only one per muscle fiber</a:t>
            </a:r>
          </a:p>
        </p:txBody>
      </p:sp>
    </p:spTree>
    <p:extLst>
      <p:ext uri="{BB962C8B-B14F-4D97-AF65-F5344CB8AC3E}">
        <p14:creationId xmlns:p14="http://schemas.microsoft.com/office/powerpoint/2010/main" val="5509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Neuromuscular Junction (NMJ)</a:t>
            </a:r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229600" cy="5181600"/>
          </a:xfrm>
        </p:spPr>
        <p:txBody>
          <a:bodyPr/>
          <a:lstStyle/>
          <a:p>
            <a:r>
              <a:rPr lang="en-US" sz="2800" b="1" dirty="0" smtClean="0"/>
              <a:t>Axon </a:t>
            </a:r>
            <a:r>
              <a:rPr lang="en-US" sz="2800" b="1" dirty="0"/>
              <a:t>terminal</a:t>
            </a:r>
            <a:r>
              <a:rPr lang="en-US" sz="2800" dirty="0"/>
              <a:t> and muscle fiber separated by gel-filled space called </a:t>
            </a:r>
            <a:r>
              <a:rPr lang="en-US" sz="2800" b="1" dirty="0"/>
              <a:t>synaptic cleft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Synaptic </a:t>
            </a:r>
            <a:r>
              <a:rPr lang="en-US" sz="2800" dirty="0"/>
              <a:t>vesicles of axon terminal contain neurotransmitter </a:t>
            </a:r>
            <a:r>
              <a:rPr lang="en-US" sz="2800" b="1" dirty="0"/>
              <a:t>acetylcholine</a:t>
            </a:r>
            <a:r>
              <a:rPr lang="en-US" sz="2800" dirty="0"/>
              <a:t> (</a:t>
            </a:r>
            <a:r>
              <a:rPr lang="en-US" sz="2800" b="1" dirty="0" err="1"/>
              <a:t>ACh</a:t>
            </a:r>
            <a:r>
              <a:rPr lang="en-US" sz="2800" dirty="0"/>
              <a:t>)</a:t>
            </a:r>
          </a:p>
          <a:p>
            <a:endParaRPr lang="en-US" sz="2800" b="1" dirty="0" smtClean="0"/>
          </a:p>
          <a:p>
            <a:r>
              <a:rPr lang="en-US" sz="2800" dirty="0" smtClean="0"/>
              <a:t>Muscle side of the NMJ contains </a:t>
            </a:r>
            <a:r>
              <a:rPr lang="en-US" sz="2800" b="1" dirty="0" err="1"/>
              <a:t>ACh</a:t>
            </a:r>
            <a:r>
              <a:rPr lang="en-US" sz="2800" b="1" dirty="0"/>
              <a:t> receptors</a:t>
            </a:r>
            <a:r>
              <a:rPr lang="en-US" sz="2800" dirty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NMJ </a:t>
            </a:r>
            <a:r>
              <a:rPr lang="en-US" sz="2800" dirty="0"/>
              <a:t>includes axon terminals, synaptic cleft, </a:t>
            </a:r>
            <a:r>
              <a:rPr lang="en-US" sz="2800" dirty="0" err="1"/>
              <a:t>junctional</a:t>
            </a:r>
            <a:r>
              <a:rPr lang="en-US" sz="2800" dirty="0"/>
              <a:t> folds</a:t>
            </a:r>
          </a:p>
        </p:txBody>
      </p:sp>
    </p:spTree>
    <p:extLst>
      <p:ext uri="{BB962C8B-B14F-4D97-AF65-F5344CB8AC3E}">
        <p14:creationId xmlns:p14="http://schemas.microsoft.com/office/powerpoint/2010/main" val="6306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Events at the Neuromuscular Junction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Nerve impulse arrives at axon terminal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 </a:t>
            </a:r>
            <a:r>
              <a:rPr lang="en-US" dirty="0" err="1"/>
              <a:t>ACh</a:t>
            </a:r>
            <a:r>
              <a:rPr lang="en-US" dirty="0"/>
              <a:t> released into synaptic cleft</a:t>
            </a:r>
          </a:p>
          <a:p>
            <a:endParaRPr lang="en-US" dirty="0" smtClean="0"/>
          </a:p>
          <a:p>
            <a:r>
              <a:rPr lang="en-US" dirty="0" err="1" smtClean="0"/>
              <a:t>ACh</a:t>
            </a:r>
            <a:r>
              <a:rPr lang="en-US" dirty="0" smtClean="0"/>
              <a:t> </a:t>
            </a:r>
            <a:r>
              <a:rPr lang="en-US" dirty="0"/>
              <a:t>diffuses across cleft and binds with receptors on sarcolemma </a:t>
            </a:r>
            <a:r>
              <a:rPr lang="en-US" dirty="0">
                <a:sym typeface="Wingdings" pitchFamily="28" charset="2"/>
              </a:rPr>
              <a:t>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Electrical </a:t>
            </a:r>
            <a:r>
              <a:rPr lang="en-US" dirty="0"/>
              <a:t>events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generation of action potential</a:t>
            </a:r>
          </a:p>
        </p:txBody>
      </p:sp>
    </p:spTree>
    <p:extLst>
      <p:ext uri="{BB962C8B-B14F-4D97-AF65-F5344CB8AC3E}">
        <p14:creationId xmlns:p14="http://schemas.microsoft.com/office/powerpoint/2010/main" val="8424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Fibrous Joints: </a:t>
            </a:r>
            <a:r>
              <a:rPr lang="en-US" dirty="0" err="1" smtClean="0"/>
              <a:t>Gomphoses</a:t>
            </a:r>
            <a:endParaRPr lang="en-US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Peg-in-socket joints of teeth in alveolar sockets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Fibrous connection is the </a:t>
            </a:r>
            <a:r>
              <a:rPr lang="en-US" b="1" dirty="0" smtClean="0"/>
              <a:t>periodontal ligament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"/>
            <a:ext cx="3810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Destruction of Acetylcholine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ACh</a:t>
            </a:r>
            <a:r>
              <a:rPr lang="en-US" dirty="0"/>
              <a:t> effects quickly terminated by enzyme </a:t>
            </a:r>
            <a:r>
              <a:rPr lang="en-US" b="1" dirty="0" err="1"/>
              <a:t>acetylcholinesterase</a:t>
            </a:r>
            <a:r>
              <a:rPr lang="en-US" dirty="0"/>
              <a:t> in synaptic cleft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Breaks </a:t>
            </a:r>
            <a:r>
              <a:rPr lang="en-US" dirty="0"/>
              <a:t>down </a:t>
            </a:r>
            <a:r>
              <a:rPr lang="en-US" dirty="0" err="1"/>
              <a:t>ACh</a:t>
            </a:r>
            <a:r>
              <a:rPr lang="en-US" dirty="0"/>
              <a:t> to acetic acid and choline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Prevents </a:t>
            </a:r>
            <a:r>
              <a:rPr lang="en-US" dirty="0"/>
              <a:t>continued muscle fiber contraction in absence of additional stimulation</a:t>
            </a:r>
          </a:p>
        </p:txBody>
      </p:sp>
    </p:spTree>
    <p:extLst>
      <p:ext uri="{BB962C8B-B14F-4D97-AF65-F5344CB8AC3E}">
        <p14:creationId xmlns:p14="http://schemas.microsoft.com/office/powerpoint/2010/main" val="559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Calcium (Ca</a:t>
            </a:r>
            <a:r>
              <a:rPr lang="en-US" baseline="30000"/>
              <a:t>2+</a:t>
            </a:r>
            <a:r>
              <a:rPr lang="en-US"/>
              <a:t>) in Contraction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 low intracellular Ca</a:t>
            </a:r>
            <a:r>
              <a:rPr lang="en-US" baseline="30000"/>
              <a:t>2+</a:t>
            </a:r>
            <a:r>
              <a:rPr lang="en-US"/>
              <a:t> concentration</a:t>
            </a:r>
          </a:p>
          <a:p>
            <a:pPr lvl="1"/>
            <a:r>
              <a:rPr lang="en-US"/>
              <a:t>Tropomyosin blocks active sites on actin</a:t>
            </a:r>
          </a:p>
          <a:p>
            <a:pPr lvl="1"/>
            <a:r>
              <a:rPr lang="en-US"/>
              <a:t>Myosin heads cannot attach to actin</a:t>
            </a:r>
          </a:p>
          <a:p>
            <a:pPr lvl="1"/>
            <a:r>
              <a:rPr lang="en-US"/>
              <a:t>Muscle fiber relaxed</a:t>
            </a:r>
          </a:p>
        </p:txBody>
      </p:sp>
    </p:spTree>
    <p:extLst>
      <p:ext uri="{BB962C8B-B14F-4D97-AF65-F5344CB8AC3E}">
        <p14:creationId xmlns:p14="http://schemas.microsoft.com/office/powerpoint/2010/main" val="34900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Role of Calcium (Ca</a:t>
            </a:r>
            <a:r>
              <a:rPr lang="en-US" baseline="30000"/>
              <a:t>2+</a:t>
            </a:r>
            <a:r>
              <a:rPr lang="en-US"/>
              <a:t>) in Contraction</a:t>
            </a:r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higher intracellular Ca</a:t>
            </a:r>
            <a:r>
              <a:rPr lang="en-US" baseline="30000" dirty="0"/>
              <a:t>2+</a:t>
            </a:r>
            <a:r>
              <a:rPr lang="en-US" dirty="0"/>
              <a:t> concentrations</a:t>
            </a:r>
          </a:p>
          <a:p>
            <a:pPr lvl="1"/>
            <a:r>
              <a:rPr lang="en-US" dirty="0"/>
              <a:t>Ca</a:t>
            </a:r>
            <a:r>
              <a:rPr lang="en-US" baseline="30000" dirty="0"/>
              <a:t>2+</a:t>
            </a:r>
            <a:r>
              <a:rPr lang="en-US" dirty="0"/>
              <a:t> binds to troponin </a:t>
            </a:r>
          </a:p>
          <a:p>
            <a:pPr lvl="2"/>
            <a:r>
              <a:rPr lang="en-US" dirty="0"/>
              <a:t>Troponin changes shape and moves </a:t>
            </a:r>
            <a:r>
              <a:rPr lang="en-US" dirty="0" err="1"/>
              <a:t>tropomyosin</a:t>
            </a:r>
            <a:r>
              <a:rPr lang="en-US" dirty="0"/>
              <a:t> away from myosin-binding sites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Myosin </a:t>
            </a:r>
            <a:r>
              <a:rPr lang="en-US" dirty="0"/>
              <a:t>heads bind to actin, causing sarcomere shortening and muscle contraction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nervous stimulation ceases, Ca</a:t>
            </a:r>
            <a:r>
              <a:rPr lang="en-US" baseline="30000" dirty="0"/>
              <a:t>2+</a:t>
            </a:r>
            <a:r>
              <a:rPr lang="en-US" dirty="0"/>
              <a:t> pumped back into SR and contraction ends</a:t>
            </a:r>
          </a:p>
        </p:txBody>
      </p:sp>
    </p:spTree>
    <p:extLst>
      <p:ext uri="{BB962C8B-B14F-4D97-AF65-F5344CB8AC3E}">
        <p14:creationId xmlns:p14="http://schemas.microsoft.com/office/powerpoint/2010/main" val="40419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 Bridge Cycle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Continues as long as Ca</a:t>
            </a:r>
            <a:r>
              <a:rPr lang="en-US" baseline="30000" dirty="0"/>
              <a:t>2+</a:t>
            </a:r>
            <a:r>
              <a:rPr lang="en-US" dirty="0"/>
              <a:t> signal and adequate ATP present</a:t>
            </a:r>
          </a:p>
          <a:p>
            <a:endParaRPr lang="en-US" b="1" dirty="0" smtClean="0"/>
          </a:p>
          <a:p>
            <a:r>
              <a:rPr lang="en-US" b="1" dirty="0" smtClean="0"/>
              <a:t>Cross </a:t>
            </a:r>
            <a:r>
              <a:rPr lang="en-US" b="1" dirty="0"/>
              <a:t>bridge</a:t>
            </a:r>
            <a:r>
              <a:rPr lang="en-US" dirty="0"/>
              <a:t> </a:t>
            </a:r>
            <a:r>
              <a:rPr lang="en-US" dirty="0" smtClean="0"/>
              <a:t>formation</a:t>
            </a:r>
          </a:p>
          <a:p>
            <a:pPr lvl="1"/>
            <a:r>
              <a:rPr lang="en-US" dirty="0" smtClean="0"/>
              <a:t>high-energy </a:t>
            </a:r>
            <a:r>
              <a:rPr lang="en-US" dirty="0"/>
              <a:t>myosin head attaches to thin filament</a:t>
            </a:r>
          </a:p>
          <a:p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/>
              <a:t>(power) </a:t>
            </a:r>
            <a:r>
              <a:rPr lang="en-US" dirty="0" smtClean="0"/>
              <a:t>stroke</a:t>
            </a:r>
          </a:p>
          <a:p>
            <a:pPr lvl="1"/>
            <a:r>
              <a:rPr lang="en-US" dirty="0" smtClean="0"/>
              <a:t>myosin </a:t>
            </a:r>
            <a:r>
              <a:rPr lang="en-US" dirty="0"/>
              <a:t>head pivots and pulls thin filament toward M line </a:t>
            </a:r>
          </a:p>
        </p:txBody>
      </p:sp>
    </p:spTree>
    <p:extLst>
      <p:ext uri="{BB962C8B-B14F-4D97-AF65-F5344CB8AC3E}">
        <p14:creationId xmlns:p14="http://schemas.microsoft.com/office/powerpoint/2010/main" val="12306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Cross Bridge Cycle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Cross bridge </a:t>
            </a:r>
            <a:r>
              <a:rPr lang="en-US" dirty="0" smtClean="0"/>
              <a:t>detachment</a:t>
            </a:r>
          </a:p>
          <a:p>
            <a:pPr lvl="1"/>
            <a:r>
              <a:rPr lang="en-US" dirty="0" smtClean="0"/>
              <a:t>ATP </a:t>
            </a:r>
            <a:r>
              <a:rPr lang="en-US" dirty="0"/>
              <a:t>attaches to myosin head and cross bridge detaches</a:t>
            </a:r>
          </a:p>
          <a:p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Cocking" of myosin </a:t>
            </a:r>
            <a:r>
              <a:rPr lang="en-US" dirty="0" smtClean="0"/>
              <a:t>head</a:t>
            </a:r>
          </a:p>
          <a:p>
            <a:pPr lvl="1"/>
            <a:r>
              <a:rPr lang="en-US" dirty="0" smtClean="0"/>
              <a:t>energy </a:t>
            </a:r>
            <a:r>
              <a:rPr lang="en-US" dirty="0"/>
              <a:t>from hydrolysis of ATP cocks myosin head into high-energy state</a:t>
            </a:r>
          </a:p>
        </p:txBody>
      </p:sp>
    </p:spTree>
    <p:extLst>
      <p:ext uri="{BB962C8B-B14F-4D97-AF65-F5344CB8AC3E}">
        <p14:creationId xmlns:p14="http://schemas.microsoft.com/office/powerpoint/2010/main" val="20184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Rigor mortis</a:t>
            </a:r>
          </a:p>
          <a:p>
            <a:pPr lvl="1"/>
            <a:r>
              <a:rPr lang="en-US" dirty="0"/>
              <a:t>Cross bridge </a:t>
            </a:r>
            <a:r>
              <a:rPr lang="en-US" i="1" dirty="0"/>
              <a:t>detachment</a:t>
            </a:r>
            <a:r>
              <a:rPr lang="en-US" dirty="0"/>
              <a:t> requires ATP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3–4 </a:t>
            </a:r>
            <a:r>
              <a:rPr lang="en-US" dirty="0"/>
              <a:t>hours after death muscles begin to stiffen with weak rigidity at 12 hours post mortem</a:t>
            </a:r>
          </a:p>
          <a:p>
            <a:pPr lvl="2"/>
            <a:r>
              <a:rPr lang="en-US" dirty="0"/>
              <a:t>Dying cells take in calcium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ym typeface="Wingdings" pitchFamily="28" charset="2"/>
              </a:rPr>
              <a:t>cross bridge formation</a:t>
            </a:r>
            <a:endParaRPr lang="en-US" dirty="0"/>
          </a:p>
          <a:p>
            <a:pPr lvl="2"/>
            <a:r>
              <a:rPr lang="en-US" dirty="0"/>
              <a:t>No ATP generated to break cross bridges</a:t>
            </a:r>
          </a:p>
        </p:txBody>
      </p:sp>
    </p:spTree>
    <p:extLst>
      <p:ext uri="{BB962C8B-B14F-4D97-AF65-F5344CB8AC3E}">
        <p14:creationId xmlns:p14="http://schemas.microsoft.com/office/powerpoint/2010/main" val="8467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Review Principles of Muscle Mechanics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principles apply to contraction of single fiber and whole muscle</a:t>
            </a:r>
          </a:p>
          <a:p>
            <a:endParaRPr lang="en-US" dirty="0" smtClean="0"/>
          </a:p>
          <a:p>
            <a:r>
              <a:rPr lang="en-US" dirty="0" smtClean="0"/>
              <a:t>Contraction </a:t>
            </a:r>
            <a:r>
              <a:rPr lang="en-US" dirty="0"/>
              <a:t>produces </a:t>
            </a:r>
            <a:r>
              <a:rPr lang="en-US" b="1" dirty="0"/>
              <a:t>muscle tension</a:t>
            </a:r>
            <a:r>
              <a:rPr lang="en-US" dirty="0"/>
              <a:t>, force exerted on load or object to be moved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418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Review Principles of Muscle Mechanics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Contraction may/may not shorten muscle</a:t>
            </a:r>
          </a:p>
          <a:p>
            <a:pPr lvl="1"/>
            <a:r>
              <a:rPr lang="en-US" b="1" dirty="0"/>
              <a:t>Isometric contraction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/>
              <a:t>“same meter”</a:t>
            </a:r>
          </a:p>
          <a:p>
            <a:pPr lvl="2"/>
            <a:r>
              <a:rPr lang="en-US" dirty="0" smtClean="0"/>
              <a:t>no </a:t>
            </a:r>
            <a:r>
              <a:rPr lang="en-US" dirty="0"/>
              <a:t>shortening; </a:t>
            </a:r>
            <a:endParaRPr lang="en-US" dirty="0" smtClean="0"/>
          </a:p>
          <a:p>
            <a:pPr lvl="2"/>
            <a:r>
              <a:rPr lang="en-US" dirty="0" smtClean="0"/>
              <a:t>may actually cause the muscle to be pulled longer (braking movements)</a:t>
            </a:r>
          </a:p>
          <a:p>
            <a:pPr lvl="2"/>
            <a:r>
              <a:rPr lang="en-US" dirty="0" smtClean="0"/>
              <a:t>muscle </a:t>
            </a:r>
            <a:r>
              <a:rPr lang="en-US" dirty="0"/>
              <a:t>tension increases but does not exceed load </a:t>
            </a:r>
          </a:p>
          <a:p>
            <a:pPr lvl="1"/>
            <a:r>
              <a:rPr lang="en-US" b="1" dirty="0"/>
              <a:t>Isotonic contraction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muscle </a:t>
            </a:r>
            <a:r>
              <a:rPr lang="en-US" dirty="0"/>
              <a:t>shortens because muscle tension exceeds </a:t>
            </a:r>
            <a:r>
              <a:rPr lang="en-US" dirty="0" smtClean="0"/>
              <a:t>load</a:t>
            </a:r>
          </a:p>
          <a:p>
            <a:pPr lvl="2"/>
            <a:r>
              <a:rPr lang="en-US" dirty="0" smtClean="0"/>
              <a:t>“same tone”</a:t>
            </a:r>
            <a:endParaRPr lang="en-US" dirty="0"/>
          </a:p>
          <a:p>
            <a:r>
              <a:rPr lang="en-US" dirty="0"/>
              <a:t>Force and duration of contraction vary in response to stimuli of different frequencies and intensities</a:t>
            </a:r>
          </a:p>
        </p:txBody>
      </p:sp>
    </p:spTree>
    <p:extLst>
      <p:ext uri="{BB962C8B-B14F-4D97-AF65-F5344CB8AC3E}">
        <p14:creationId xmlns:p14="http://schemas.microsoft.com/office/powerpoint/2010/main" val="19801138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Isotonic Contractions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Muscle changes in length and moves load</a:t>
            </a:r>
          </a:p>
          <a:p>
            <a:pPr lvl="1"/>
            <a:r>
              <a:rPr lang="en-US"/>
              <a:t>Thin filaments slide</a:t>
            </a:r>
          </a:p>
          <a:p>
            <a:r>
              <a:rPr lang="en-US"/>
              <a:t>Isotonic contractions either concentric or eccentric:</a:t>
            </a:r>
          </a:p>
          <a:p>
            <a:pPr lvl="1"/>
            <a:r>
              <a:rPr lang="en-US" b="1"/>
              <a:t>Concentric contractions</a:t>
            </a:r>
            <a:r>
              <a:rPr lang="en-US"/>
              <a:t>—muscle shortens and does work</a:t>
            </a:r>
          </a:p>
          <a:p>
            <a:pPr lvl="1"/>
            <a:r>
              <a:rPr lang="en-US" b="1"/>
              <a:t>Eccentric contractions</a:t>
            </a:r>
            <a:r>
              <a:rPr lang="en-US"/>
              <a:t>—muscle generates force as it lengthens</a:t>
            </a:r>
          </a:p>
        </p:txBody>
      </p:sp>
    </p:spTree>
    <p:extLst>
      <p:ext uri="{BB962C8B-B14F-4D97-AF65-F5344CB8AC3E}">
        <p14:creationId xmlns:p14="http://schemas.microsoft.com/office/powerpoint/2010/main" val="1966646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Isometric Contractions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Load greater than tension muscle can develop</a:t>
            </a:r>
          </a:p>
          <a:p>
            <a:r>
              <a:rPr lang="en-US"/>
              <a:t>Tension increases to muscle's capacity, but muscle neither shortens nor lengthens</a:t>
            </a:r>
          </a:p>
          <a:p>
            <a:pPr lvl="1"/>
            <a:r>
              <a:rPr lang="en-US"/>
              <a:t>Cross bridges generate force but do not move actin filaments</a:t>
            </a:r>
          </a:p>
        </p:txBody>
      </p:sp>
    </p:spTree>
    <p:extLst>
      <p:ext uri="{BB962C8B-B14F-4D97-AF65-F5344CB8AC3E}">
        <p14:creationId xmlns:p14="http://schemas.microsoft.com/office/powerpoint/2010/main" val="251101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Cartilaginous Joints</a:t>
            </a:r>
            <a:endParaRPr 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Bones united by cartilage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 joint cavity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highly movable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types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Synchondroses</a:t>
            </a:r>
            <a:endParaRPr lang="en-US" b="1" dirty="0"/>
          </a:p>
          <a:p>
            <a:pPr lvl="1"/>
            <a:r>
              <a:rPr lang="en-US" b="1" dirty="0" err="1"/>
              <a:t>Symphyses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en-US" sz="3600" dirty="0"/>
              <a:t>Motor Unit: The Nerve-Muscle Functional Unit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muscle served by at least one motor nerve</a:t>
            </a:r>
          </a:p>
          <a:p>
            <a:pPr lvl="1"/>
            <a:r>
              <a:rPr lang="en-US" dirty="0" smtClean="0"/>
              <a:t>Axons </a:t>
            </a:r>
            <a:r>
              <a:rPr lang="en-US" dirty="0"/>
              <a:t>branch into terminals, each of which </a:t>
            </a:r>
            <a:r>
              <a:rPr lang="en-US" dirty="0" smtClean="0">
                <a:sym typeface="Wingdings" pitchFamily="28" charset="2"/>
              </a:rPr>
              <a:t>create a</a:t>
            </a:r>
            <a:r>
              <a:rPr lang="en-US" dirty="0" smtClean="0"/>
              <a:t> neuromuscular junction with a single </a:t>
            </a:r>
            <a:r>
              <a:rPr lang="en-US" dirty="0"/>
              <a:t>muscle fiber</a:t>
            </a:r>
          </a:p>
          <a:p>
            <a:r>
              <a:rPr lang="en-US" b="1" dirty="0"/>
              <a:t>Motor unit</a:t>
            </a:r>
            <a:r>
              <a:rPr lang="en-US" dirty="0"/>
              <a:t> </a:t>
            </a:r>
            <a:r>
              <a:rPr lang="en-US" dirty="0" smtClean="0"/>
              <a:t>:  motor </a:t>
            </a:r>
            <a:r>
              <a:rPr lang="en-US" dirty="0"/>
              <a:t>neuron and all </a:t>
            </a:r>
            <a:r>
              <a:rPr lang="en-US" dirty="0" smtClean="0"/>
              <a:t>muscle </a:t>
            </a:r>
            <a:r>
              <a:rPr lang="en-US" dirty="0"/>
              <a:t>fibers it supplies</a:t>
            </a:r>
          </a:p>
          <a:p>
            <a:pPr lvl="1"/>
            <a:r>
              <a:rPr lang="en-US" dirty="0"/>
              <a:t>Smaller number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fine </a:t>
            </a:r>
            <a:r>
              <a:rPr lang="en-US" dirty="0" smtClean="0"/>
              <a:t>control, like fingers or eyes</a:t>
            </a:r>
          </a:p>
          <a:p>
            <a:pPr lvl="1"/>
            <a:r>
              <a:rPr lang="en-US" dirty="0" smtClean="0"/>
              <a:t>Larger number</a:t>
            </a:r>
          </a:p>
          <a:p>
            <a:pPr lvl="2"/>
            <a:r>
              <a:rPr lang="en-US" dirty="0" smtClean="0"/>
              <a:t>Bulk movement as in low back muscles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500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Unit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</a:t>
            </a:r>
            <a:r>
              <a:rPr lang="en-US" dirty="0"/>
              <a:t>motor unit causes weak contraction of entire </a:t>
            </a:r>
            <a:r>
              <a:rPr lang="en-US" dirty="0" smtClean="0"/>
              <a:t>muscle</a:t>
            </a:r>
          </a:p>
          <a:p>
            <a:pPr lvl="1"/>
            <a:r>
              <a:rPr lang="en-US" dirty="0" smtClean="0"/>
              <a:t>Muscle </a:t>
            </a:r>
            <a:r>
              <a:rPr lang="en-US" dirty="0"/>
              <a:t>fibers from motor unit spread throughout muscle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Motor </a:t>
            </a:r>
            <a:r>
              <a:rPr lang="en-US" dirty="0"/>
              <a:t>units in muscle usually contract </a:t>
            </a:r>
            <a:r>
              <a:rPr lang="en-US" dirty="0" smtClean="0"/>
              <a:t>out of sync to help </a:t>
            </a:r>
            <a:r>
              <a:rPr lang="en-US" dirty="0"/>
              <a:t>prevent </a:t>
            </a:r>
            <a:r>
              <a:rPr lang="en-US" dirty="0" smtClean="0"/>
              <a:t>fatigue of skeletal muscles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24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Muscle Responses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Graded muscle responses</a:t>
            </a:r>
          </a:p>
          <a:p>
            <a:pPr marL="914400" lvl="1" indent="-342900"/>
            <a:r>
              <a:rPr lang="en-US"/>
              <a:t>Varying strength of contraction for different demands</a:t>
            </a:r>
          </a:p>
          <a:p>
            <a:r>
              <a:rPr lang="en-US"/>
              <a:t>Required for proper control of skeletal movement</a:t>
            </a:r>
          </a:p>
          <a:p>
            <a:r>
              <a:rPr lang="en-US"/>
              <a:t>Responses graded by</a:t>
            </a:r>
          </a:p>
          <a:p>
            <a:pPr marL="914400" lvl="1" indent="-342900">
              <a:buFont typeface="Arial" charset="0"/>
              <a:buAutoNum type="arabicPeriod"/>
            </a:pPr>
            <a:r>
              <a:rPr lang="en-US"/>
              <a:t>Changing frequency of stimulation</a:t>
            </a:r>
          </a:p>
          <a:p>
            <a:pPr marL="914400" lvl="1" indent="-342900">
              <a:buFont typeface="Arial" charset="0"/>
              <a:buAutoNum type="arabicPeriod"/>
            </a:pPr>
            <a:r>
              <a:rPr lang="en-US"/>
              <a:t>Changing strength of stimulation</a:t>
            </a:r>
          </a:p>
        </p:txBody>
      </p:sp>
    </p:spTree>
    <p:extLst>
      <p:ext uri="{BB962C8B-B14F-4D97-AF65-F5344CB8AC3E}">
        <p14:creationId xmlns:p14="http://schemas.microsoft.com/office/powerpoint/2010/main" val="32463374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Tone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Constant, slightly contracted state of all muscles</a:t>
            </a:r>
          </a:p>
          <a:p>
            <a:r>
              <a:rPr lang="en-US"/>
              <a:t>Due to spinal reflexes </a:t>
            </a:r>
          </a:p>
          <a:p>
            <a:pPr lvl="1"/>
            <a:r>
              <a:rPr lang="en-US"/>
              <a:t>Groups of motor units alternately activated in response to input from stretch receptors in muscles</a:t>
            </a:r>
          </a:p>
          <a:p>
            <a:r>
              <a:rPr lang="en-US"/>
              <a:t>Keeps muscles firm, healthy, and ready to respond </a:t>
            </a:r>
          </a:p>
        </p:txBody>
      </p:sp>
    </p:spTree>
    <p:extLst>
      <p:ext uri="{BB962C8B-B14F-4D97-AF65-F5344CB8AC3E}">
        <p14:creationId xmlns:p14="http://schemas.microsoft.com/office/powerpoint/2010/main" val="37338526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Muscle Metabolism: Energy for Contraction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ATP only source used directly for contractile activities</a:t>
            </a:r>
          </a:p>
          <a:p>
            <a:endParaRPr lang="en-US" dirty="0" smtClean="0"/>
          </a:p>
          <a:p>
            <a:r>
              <a:rPr lang="en-US" dirty="0" smtClean="0"/>
              <a:t>Available </a:t>
            </a:r>
            <a:r>
              <a:rPr lang="en-US" dirty="0"/>
              <a:t>stores of ATP depleted in 4–6 seconds</a:t>
            </a:r>
          </a:p>
        </p:txBody>
      </p:sp>
    </p:spTree>
    <p:extLst>
      <p:ext uri="{BB962C8B-B14F-4D97-AF65-F5344CB8AC3E}">
        <p14:creationId xmlns:p14="http://schemas.microsoft.com/office/powerpoint/2010/main" val="38686283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Fatigue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inability </a:t>
            </a:r>
            <a:r>
              <a:rPr lang="en-US" dirty="0"/>
              <a:t>to contract despite continued stimulation</a:t>
            </a:r>
          </a:p>
          <a:p>
            <a:pPr>
              <a:lnSpc>
                <a:spcPct val="90000"/>
              </a:lnSpc>
            </a:pPr>
            <a:r>
              <a:rPr lang="en-US" dirty="0"/>
              <a:t>Occurs </a:t>
            </a:r>
            <a:r>
              <a:rPr lang="en-US" dirty="0" smtClean="0"/>
              <a:t>with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Ionic imbalances 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Prolonged exercise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interferes </a:t>
            </a:r>
            <a:r>
              <a:rPr lang="en-US" dirty="0"/>
              <a:t>with Ca</a:t>
            </a:r>
            <a:r>
              <a:rPr lang="en-US" baseline="30000" dirty="0"/>
              <a:t>2+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Total </a:t>
            </a:r>
            <a:r>
              <a:rPr lang="en-US" dirty="0"/>
              <a:t>lack of ATP occurs rarely, during states of continuous contraction, and causes contractures (continuous contractions)</a:t>
            </a:r>
          </a:p>
        </p:txBody>
      </p:sp>
    </p:spTree>
    <p:extLst>
      <p:ext uri="{BB962C8B-B14F-4D97-AF65-F5344CB8AC3E}">
        <p14:creationId xmlns:p14="http://schemas.microsoft.com/office/powerpoint/2010/main" val="284485742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Excess Postexercise Oxygen Consumption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return muscle to resting state</a:t>
            </a:r>
          </a:p>
          <a:p>
            <a:pPr lvl="1"/>
            <a:r>
              <a:rPr lang="en-US" dirty="0"/>
              <a:t>Oxygen reserves replenished</a:t>
            </a:r>
          </a:p>
          <a:p>
            <a:pPr lvl="1"/>
            <a:r>
              <a:rPr lang="en-US" dirty="0"/>
              <a:t>Lactic acid converted to </a:t>
            </a:r>
            <a:r>
              <a:rPr lang="en-US" dirty="0" err="1"/>
              <a:t>pyruvic</a:t>
            </a:r>
            <a:r>
              <a:rPr lang="en-US" dirty="0"/>
              <a:t> acid</a:t>
            </a:r>
          </a:p>
          <a:p>
            <a:pPr lvl="1"/>
            <a:r>
              <a:rPr lang="en-US" dirty="0"/>
              <a:t>Glycogen stores replaced</a:t>
            </a:r>
          </a:p>
          <a:p>
            <a:pPr lvl="1"/>
            <a:r>
              <a:rPr lang="en-US" dirty="0"/>
              <a:t>ATP and </a:t>
            </a:r>
            <a:r>
              <a:rPr lang="en-US" dirty="0" err="1"/>
              <a:t>creatine</a:t>
            </a:r>
            <a:r>
              <a:rPr lang="en-US" dirty="0"/>
              <a:t> phosphate reserves replenished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require extra oxygen; occur post exercise</a:t>
            </a:r>
          </a:p>
        </p:txBody>
      </p:sp>
    </p:spTree>
    <p:extLst>
      <p:ext uri="{BB962C8B-B14F-4D97-AF65-F5344CB8AC3E}">
        <p14:creationId xmlns:p14="http://schemas.microsoft.com/office/powerpoint/2010/main" val="177977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Heat Production During Muscle Activity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~40% of energy released in muscle activity useful as work</a:t>
            </a:r>
          </a:p>
          <a:p>
            <a:endParaRPr lang="en-US" dirty="0" smtClean="0"/>
          </a:p>
          <a:p>
            <a:r>
              <a:rPr lang="en-US" dirty="0" smtClean="0"/>
              <a:t>Remaining </a:t>
            </a:r>
            <a:r>
              <a:rPr lang="en-US" dirty="0"/>
              <a:t>energy (60%) given off as heat </a:t>
            </a:r>
          </a:p>
          <a:p>
            <a:endParaRPr lang="en-US" dirty="0" smtClean="0"/>
          </a:p>
          <a:p>
            <a:r>
              <a:rPr lang="en-US" dirty="0" smtClean="0"/>
              <a:t>Dangerous </a:t>
            </a:r>
            <a:r>
              <a:rPr lang="en-US" dirty="0"/>
              <a:t>heat levels prevented </a:t>
            </a:r>
            <a:endParaRPr lang="en-US" dirty="0" smtClean="0"/>
          </a:p>
          <a:p>
            <a:pPr lvl="1"/>
            <a:r>
              <a:rPr lang="en-US" dirty="0" smtClean="0"/>
              <a:t>by release of </a:t>
            </a:r>
            <a:r>
              <a:rPr lang="en-US" dirty="0"/>
              <a:t>heat from skin </a:t>
            </a:r>
            <a:endParaRPr lang="en-US" dirty="0" smtClean="0"/>
          </a:p>
          <a:p>
            <a:pPr lvl="1"/>
            <a:r>
              <a:rPr lang="en-US" dirty="0" smtClean="0"/>
              <a:t>sweating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Shivering 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result of muscle contractions to generate heat when cold</a:t>
            </a:r>
          </a:p>
        </p:txBody>
      </p:sp>
    </p:spTree>
    <p:extLst>
      <p:ext uri="{BB962C8B-B14F-4D97-AF65-F5344CB8AC3E}">
        <p14:creationId xmlns:p14="http://schemas.microsoft.com/office/powerpoint/2010/main" val="12732463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Homeostatic Imbalance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Disuse atrophy</a:t>
            </a:r>
          </a:p>
          <a:p>
            <a:pPr lvl="1"/>
            <a:r>
              <a:rPr lang="en-US" dirty="0" smtClean="0"/>
              <a:t>Results  from immobilization</a:t>
            </a:r>
            <a:endParaRPr lang="en-US" dirty="0"/>
          </a:p>
          <a:p>
            <a:pPr lvl="1"/>
            <a:r>
              <a:rPr lang="en-US" dirty="0"/>
              <a:t>Muscle strength declines 5% per day</a:t>
            </a:r>
          </a:p>
          <a:p>
            <a:endParaRPr lang="en-US" dirty="0" smtClean="0"/>
          </a:p>
          <a:p>
            <a:r>
              <a:rPr lang="en-US" dirty="0" smtClean="0"/>
              <a:t>Without </a:t>
            </a:r>
            <a:r>
              <a:rPr lang="en-US" dirty="0"/>
              <a:t>neural stimulation muscles atrophy to ¼ initial size</a:t>
            </a:r>
          </a:p>
          <a:p>
            <a:pPr lvl="1"/>
            <a:r>
              <a:rPr lang="en-US" dirty="0"/>
              <a:t>Fibrous connective tissue replaces lost muscle tissue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</a:t>
            </a:r>
            <a:r>
              <a:rPr lang="en-US" dirty="0">
                <a:sym typeface="Wingdings" pitchFamily="28" charset="2"/>
              </a:rPr>
              <a:t>rehabilitation impossible</a:t>
            </a:r>
          </a:p>
        </p:txBody>
      </p:sp>
    </p:spTree>
    <p:extLst>
      <p:ext uri="{BB962C8B-B14F-4D97-AF65-F5344CB8AC3E}">
        <p14:creationId xmlns:p14="http://schemas.microsoft.com/office/powerpoint/2010/main" val="39968072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 Muscle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Found in walls of most hollow organs</a:t>
            </a:r>
            <a:br>
              <a:rPr lang="en-US" dirty="0"/>
            </a:br>
            <a:r>
              <a:rPr lang="en-US" dirty="0"/>
              <a:t>(except heart)</a:t>
            </a:r>
          </a:p>
          <a:p>
            <a:endParaRPr lang="en-US" dirty="0" smtClean="0"/>
          </a:p>
          <a:p>
            <a:r>
              <a:rPr lang="en-US" dirty="0" smtClean="0"/>
              <a:t>Usually </a:t>
            </a:r>
            <a:r>
              <a:rPr lang="en-US" dirty="0"/>
              <a:t>in two layers (longitudinal and circular)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427" y="1714500"/>
            <a:ext cx="472457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661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Cartilaginous Joints: Synchondroses</a:t>
            </a:r>
            <a:endParaRPr 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Bar/plate of hyaline cartilage unites bones e.g</a:t>
            </a:r>
            <a:r>
              <a:rPr lang="en-US" dirty="0"/>
              <a:t>.,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Temporary </a:t>
            </a:r>
            <a:r>
              <a:rPr lang="en-US" dirty="0" err="1" smtClean="0"/>
              <a:t>epiphyseal</a:t>
            </a:r>
            <a:r>
              <a:rPr lang="en-US" dirty="0" smtClean="0"/>
              <a:t> plate joints</a:t>
            </a:r>
            <a:endParaRPr lang="en-US" dirty="0"/>
          </a:p>
          <a:p>
            <a:pPr lvl="2"/>
            <a:r>
              <a:rPr lang="en-US" dirty="0" smtClean="0"/>
              <a:t>Become </a:t>
            </a:r>
            <a:r>
              <a:rPr lang="en-US" dirty="0" err="1" smtClean="0"/>
              <a:t>synostoses</a:t>
            </a:r>
            <a:r>
              <a:rPr lang="en-US" dirty="0" smtClean="0"/>
              <a:t> after plate closure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Cartilage of 1</a:t>
            </a:r>
            <a:r>
              <a:rPr lang="en-US" baseline="30000" dirty="0" smtClean="0"/>
              <a:t>st</a:t>
            </a:r>
            <a:r>
              <a:rPr lang="en-US" dirty="0" smtClean="0"/>
              <a:t> rib with </a:t>
            </a:r>
            <a:r>
              <a:rPr lang="en-US" dirty="0" err="1" smtClean="0"/>
              <a:t>manubrium</a:t>
            </a: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371600"/>
            <a:ext cx="39243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Microscopic Structure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Spindle-shaped fibers </a:t>
            </a:r>
            <a:endParaRPr lang="en-US" sz="2400" dirty="0" smtClean="0"/>
          </a:p>
          <a:p>
            <a:pPr lvl="1"/>
            <a:r>
              <a:rPr lang="en-US" sz="2400" dirty="0" smtClean="0"/>
              <a:t>thin </a:t>
            </a:r>
            <a:r>
              <a:rPr lang="en-US" sz="2400" dirty="0"/>
              <a:t>and short compared with skeletal muscle </a:t>
            </a:r>
            <a:r>
              <a:rPr lang="en-US" sz="2400" dirty="0" smtClean="0"/>
              <a:t>fibers</a:t>
            </a:r>
          </a:p>
          <a:p>
            <a:pPr lvl="1"/>
            <a:r>
              <a:rPr lang="en-US" sz="2400" dirty="0" smtClean="0"/>
              <a:t>only </a:t>
            </a:r>
            <a:r>
              <a:rPr lang="en-US" sz="2400" dirty="0"/>
              <a:t>one </a:t>
            </a:r>
            <a:r>
              <a:rPr lang="en-US" sz="2400" dirty="0" smtClean="0"/>
              <a:t>nucleus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/>
              <a:t>striations</a:t>
            </a:r>
          </a:p>
          <a:p>
            <a:r>
              <a:rPr lang="en-US" sz="2800" dirty="0" err="1" smtClean="0"/>
              <a:t>Pouchlike</a:t>
            </a:r>
            <a:r>
              <a:rPr lang="en-US" sz="2800" dirty="0" smtClean="0"/>
              <a:t> </a:t>
            </a:r>
            <a:r>
              <a:rPr lang="en-US" sz="2800" dirty="0" err="1" smtClean="0"/>
              <a:t>infoldings</a:t>
            </a:r>
            <a:r>
              <a:rPr lang="en-US" sz="2800" dirty="0" smtClean="0"/>
              <a:t> called </a:t>
            </a:r>
            <a:r>
              <a:rPr lang="en-US" sz="2800" b="1" dirty="0" err="1" smtClean="0"/>
              <a:t>caveolae</a:t>
            </a:r>
            <a:r>
              <a:rPr lang="en-US" sz="2800" dirty="0" smtClean="0"/>
              <a:t> </a:t>
            </a:r>
          </a:p>
          <a:p>
            <a:pPr lvl="1"/>
            <a:r>
              <a:rPr lang="en-US" sz="2400" dirty="0" smtClean="0"/>
              <a:t>sequester </a:t>
            </a:r>
            <a:r>
              <a:rPr lang="en-US" sz="2400" dirty="0"/>
              <a:t>Ca</a:t>
            </a:r>
            <a:r>
              <a:rPr lang="en-US" sz="2400" baseline="30000" dirty="0"/>
              <a:t>2+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most </a:t>
            </a:r>
            <a:r>
              <a:rPr lang="en-US" sz="2400" dirty="0"/>
              <a:t>calcium influx from outside cell; rapid</a:t>
            </a:r>
          </a:p>
          <a:p>
            <a:endParaRPr lang="en-US" sz="2800" dirty="0" smtClean="0"/>
          </a:p>
          <a:p>
            <a:r>
              <a:rPr lang="en-US" sz="2800" dirty="0" smtClean="0"/>
              <a:t>No </a:t>
            </a:r>
            <a:r>
              <a:rPr lang="en-US" sz="2800" dirty="0" err="1"/>
              <a:t>sarcomeres</a:t>
            </a:r>
            <a:r>
              <a:rPr lang="en-US" sz="2800" dirty="0"/>
              <a:t>, myofibrils, or T tubules</a:t>
            </a:r>
          </a:p>
        </p:txBody>
      </p:sp>
    </p:spTree>
    <p:extLst>
      <p:ext uri="{BB962C8B-B14F-4D97-AF65-F5344CB8AC3E}">
        <p14:creationId xmlns:p14="http://schemas.microsoft.com/office/powerpoint/2010/main" val="29484014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Microscopic Structure of Smooth Muscle Fibers</a:t>
            </a: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Longitudinal layer</a:t>
            </a:r>
            <a:endParaRPr lang="en-US" sz="2800" dirty="0"/>
          </a:p>
          <a:p>
            <a:pPr lvl="1"/>
            <a:r>
              <a:rPr lang="en-US" sz="2400" dirty="0"/>
              <a:t>Fibers parallel to long axis of </a:t>
            </a:r>
            <a:r>
              <a:rPr lang="en-US" sz="2400" dirty="0" smtClean="0"/>
              <a:t>organ</a:t>
            </a:r>
            <a:endParaRPr lang="en-US" sz="2400" dirty="0" smtClean="0">
              <a:sym typeface="Wingdings" pitchFamily="28" charset="2"/>
            </a:endParaRPr>
          </a:p>
          <a:p>
            <a:pPr lvl="1"/>
            <a:r>
              <a:rPr lang="en-US" sz="2400" dirty="0" smtClean="0">
                <a:sym typeface="Wingdings" pitchFamily="28" charset="2"/>
              </a:rPr>
              <a:t>contraction </a:t>
            </a:r>
            <a:r>
              <a:rPr lang="en-US" sz="2400" dirty="0">
                <a:sym typeface="Wingdings" pitchFamily="28" charset="2"/>
              </a:rPr>
              <a:t> dilates and shortened</a:t>
            </a:r>
            <a:endParaRPr lang="en-US" sz="2400" dirty="0"/>
          </a:p>
          <a:p>
            <a:r>
              <a:rPr lang="en-US" sz="2800" b="1" dirty="0"/>
              <a:t>Circular layer</a:t>
            </a:r>
            <a:endParaRPr lang="en-US" sz="2800" dirty="0"/>
          </a:p>
          <a:p>
            <a:pPr lvl="1"/>
            <a:r>
              <a:rPr lang="en-US" sz="2400" dirty="0"/>
              <a:t>Fibers in circumference of </a:t>
            </a:r>
            <a:r>
              <a:rPr lang="en-US" sz="2400" dirty="0" smtClean="0"/>
              <a:t>organ</a:t>
            </a:r>
          </a:p>
          <a:p>
            <a:pPr lvl="1"/>
            <a:r>
              <a:rPr lang="en-US" sz="2400" dirty="0" smtClean="0"/>
              <a:t>contraction </a:t>
            </a:r>
            <a:r>
              <a:rPr lang="en-US" sz="2400" dirty="0">
                <a:sym typeface="Wingdings" pitchFamily="28" charset="2"/>
              </a:rPr>
              <a:t></a:t>
            </a:r>
            <a:r>
              <a:rPr lang="en-US" sz="2400" dirty="0"/>
              <a:t> </a:t>
            </a:r>
            <a:r>
              <a:rPr lang="en-US" sz="2400" dirty="0">
                <a:sym typeface="Wingdings" pitchFamily="28" charset="2"/>
              </a:rPr>
              <a:t>constricts lumen, elongates organ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Allows </a:t>
            </a:r>
            <a:r>
              <a:rPr lang="en-US" sz="2800" b="1" dirty="0"/>
              <a:t>peristalsis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Alternating </a:t>
            </a:r>
            <a:r>
              <a:rPr lang="en-US" sz="2400" dirty="0"/>
              <a:t>contractions and relaxations of smooth muscle </a:t>
            </a:r>
            <a:endParaRPr lang="en-US" sz="2400" dirty="0" smtClean="0"/>
          </a:p>
          <a:p>
            <a:pPr lvl="2"/>
            <a:r>
              <a:rPr lang="en-US" sz="2000" dirty="0" smtClean="0"/>
              <a:t>mix </a:t>
            </a:r>
            <a:r>
              <a:rPr lang="en-US" sz="2000" dirty="0"/>
              <a:t>and squeeze substances through lumen of hollow organs</a:t>
            </a:r>
          </a:p>
        </p:txBody>
      </p:sp>
    </p:spTree>
    <p:extLst>
      <p:ext uri="{BB962C8B-B14F-4D97-AF65-F5344CB8AC3E}">
        <p14:creationId xmlns:p14="http://schemas.microsoft.com/office/powerpoint/2010/main" val="38002680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Innervation of Smooth Muscle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NMJ as in skeletal muscle</a:t>
            </a:r>
          </a:p>
          <a:p>
            <a:endParaRPr lang="en-US" dirty="0" smtClean="0"/>
          </a:p>
          <a:p>
            <a:r>
              <a:rPr lang="en-US" dirty="0" smtClean="0"/>
              <a:t>Autonomic </a:t>
            </a:r>
            <a:r>
              <a:rPr lang="en-US" dirty="0"/>
              <a:t>nerve fibers innervate smooth muscle at diffuse junctions</a:t>
            </a:r>
          </a:p>
          <a:p>
            <a:endParaRPr lang="en-US" b="1" dirty="0" smtClean="0"/>
          </a:p>
          <a:p>
            <a:r>
              <a:rPr lang="en-US" b="1" dirty="0" smtClean="0"/>
              <a:t>Varicosities</a:t>
            </a:r>
            <a:r>
              <a:rPr lang="en-US" dirty="0" smtClean="0"/>
              <a:t> (swellings</a:t>
            </a:r>
            <a:r>
              <a:rPr lang="en-US" dirty="0"/>
              <a:t>) of nerve fibers </a:t>
            </a:r>
            <a:endParaRPr lang="en-US" dirty="0" smtClean="0"/>
          </a:p>
          <a:p>
            <a:pPr lvl="1"/>
            <a:r>
              <a:rPr lang="en-US" dirty="0" smtClean="0"/>
              <a:t>store </a:t>
            </a:r>
            <a:r>
              <a:rPr lang="en-US" dirty="0"/>
              <a:t>and </a:t>
            </a:r>
            <a:r>
              <a:rPr lang="en-US" dirty="0" smtClean="0"/>
              <a:t>release neurotransmitters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0" y="1600200"/>
            <a:ext cx="33147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7972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Myofilaments in Smooth Muscle</a:t>
            </a:r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Thick </a:t>
            </a:r>
            <a:r>
              <a:rPr lang="en-US" dirty="0"/>
              <a:t>filaments have heads along entire length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err="1"/>
              <a:t>troponin</a:t>
            </a:r>
            <a:r>
              <a:rPr lang="en-US" dirty="0"/>
              <a:t> complex; </a:t>
            </a:r>
            <a:endParaRPr lang="en-US" dirty="0" smtClean="0"/>
          </a:p>
          <a:p>
            <a:pPr lvl="1"/>
            <a:r>
              <a:rPr lang="en-US" dirty="0" smtClean="0"/>
              <a:t>protein </a:t>
            </a:r>
            <a:r>
              <a:rPr lang="en-US" b="1" dirty="0" err="1"/>
              <a:t>calmodulin</a:t>
            </a:r>
            <a:r>
              <a:rPr lang="en-US" dirty="0"/>
              <a:t> binds Ca</a:t>
            </a:r>
            <a:r>
              <a:rPr lang="en-US" baseline="30000" dirty="0"/>
              <a:t>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435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Myofilaments in Smooth Muscle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001000" cy="2362200"/>
          </a:xfrm>
        </p:spPr>
        <p:txBody>
          <a:bodyPr>
            <a:normAutofit/>
          </a:bodyPr>
          <a:lstStyle/>
          <a:p>
            <a:r>
              <a:rPr lang="en-US" dirty="0" err="1"/>
              <a:t>Myofilaments</a:t>
            </a:r>
            <a:r>
              <a:rPr lang="en-US" dirty="0"/>
              <a:t> are spirally arranged, causing smooth muscle to contract in corkscrew </a:t>
            </a:r>
            <a:r>
              <a:rPr lang="en-US" dirty="0" smtClean="0"/>
              <a:t>manner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429000"/>
            <a:ext cx="56388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379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Contraction of Smooth Muscle</a:t>
            </a: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Slow, synchronized contractions </a:t>
            </a:r>
          </a:p>
          <a:p>
            <a:r>
              <a:rPr lang="en-US" dirty="0"/>
              <a:t>Cells electrically coupled by gap junctions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cells </a:t>
            </a:r>
            <a:r>
              <a:rPr lang="en-US" dirty="0" smtClean="0"/>
              <a:t>self-excitatory</a:t>
            </a:r>
          </a:p>
          <a:p>
            <a:pPr lvl="1"/>
            <a:r>
              <a:rPr lang="en-US" dirty="0" smtClean="0"/>
              <a:t>act </a:t>
            </a:r>
            <a:r>
              <a:rPr lang="en-US" dirty="0"/>
              <a:t>as </a:t>
            </a:r>
            <a:r>
              <a:rPr lang="en-US" i="1" dirty="0"/>
              <a:t>pacemakers</a:t>
            </a:r>
            <a:r>
              <a:rPr lang="en-US" dirty="0"/>
              <a:t> for sheets of muscle </a:t>
            </a:r>
          </a:p>
          <a:p>
            <a:pPr lvl="1"/>
            <a:r>
              <a:rPr lang="en-US" dirty="0"/>
              <a:t>Rate and intensity of contraction may be modified by neural and chemical stimuli</a:t>
            </a:r>
          </a:p>
        </p:txBody>
      </p:sp>
    </p:spTree>
    <p:extLst>
      <p:ext uri="{BB962C8B-B14F-4D97-AF65-F5344CB8AC3E}">
        <p14:creationId xmlns:p14="http://schemas.microsoft.com/office/powerpoint/2010/main" val="3656500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Contraction of Smooth Muscle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65125" y="13716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Slow </a:t>
            </a:r>
            <a:r>
              <a:rPr lang="en-US" dirty="0"/>
              <a:t>to contract and relax </a:t>
            </a:r>
            <a:endParaRPr lang="en-US" dirty="0" smtClean="0"/>
          </a:p>
          <a:p>
            <a:pPr lvl="1"/>
            <a:r>
              <a:rPr lang="en-US" dirty="0" smtClean="0"/>
              <a:t>maintained </a:t>
            </a:r>
            <a:r>
              <a:rPr lang="en-US" dirty="0"/>
              <a:t>for prolonged periods with little energy cost</a:t>
            </a:r>
          </a:p>
          <a:p>
            <a:pPr lvl="1"/>
            <a:r>
              <a:rPr lang="en-US" dirty="0"/>
              <a:t>Slow </a:t>
            </a:r>
            <a:r>
              <a:rPr lang="en-US" dirty="0" err="1"/>
              <a:t>ATPases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4770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Contraction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nerves, hormones, or local chemical changes</a:t>
            </a:r>
          </a:p>
          <a:p>
            <a:endParaRPr lang="en-US" dirty="0" smtClean="0"/>
          </a:p>
          <a:p>
            <a:r>
              <a:rPr lang="en-US" dirty="0" smtClean="0"/>
              <a:t>Neural </a:t>
            </a:r>
            <a:r>
              <a:rPr lang="en-US" dirty="0"/>
              <a:t>regulation</a:t>
            </a:r>
          </a:p>
          <a:p>
            <a:pPr lvl="1"/>
            <a:r>
              <a:rPr lang="en-US" dirty="0" smtClean="0"/>
              <a:t>Response </a:t>
            </a:r>
            <a:r>
              <a:rPr lang="en-US" dirty="0"/>
              <a:t>depends on neurotransmitter released and type of receptor molecules</a:t>
            </a:r>
          </a:p>
        </p:txBody>
      </p:sp>
    </p:spTree>
    <p:extLst>
      <p:ext uri="{BB962C8B-B14F-4D97-AF65-F5344CB8AC3E}">
        <p14:creationId xmlns:p14="http://schemas.microsoft.com/office/powerpoint/2010/main" val="11965020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of Contraction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Hormones and local chemicals</a:t>
            </a:r>
          </a:p>
          <a:p>
            <a:pPr lvl="1"/>
            <a:r>
              <a:rPr lang="en-US" dirty="0"/>
              <a:t>Some smooth muscle cells have no nerve supply</a:t>
            </a:r>
          </a:p>
          <a:p>
            <a:pPr lvl="2"/>
            <a:r>
              <a:rPr lang="en-US" dirty="0"/>
              <a:t>Depolarize spontaneously or in response to chemical stimuli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respond to both neural and chemical stimuli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Chemical </a:t>
            </a:r>
            <a:r>
              <a:rPr lang="en-US" dirty="0"/>
              <a:t>factors include </a:t>
            </a:r>
            <a:endParaRPr lang="en-US" dirty="0" smtClean="0"/>
          </a:p>
          <a:p>
            <a:pPr lvl="2"/>
            <a:r>
              <a:rPr lang="en-US" dirty="0" smtClean="0"/>
              <a:t>hormones</a:t>
            </a:r>
          </a:p>
          <a:p>
            <a:pPr lvl="2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2"/>
            <a:r>
              <a:rPr lang="en-US" dirty="0" smtClean="0"/>
              <a:t>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764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/>
              <a:t>Special Features of Smooth Muscle Contraction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Stress-relaxation response </a:t>
            </a:r>
          </a:p>
          <a:p>
            <a:pPr lvl="1"/>
            <a:r>
              <a:rPr lang="en-US" dirty="0"/>
              <a:t>Responds to stretch only briefly, then adapts to new length</a:t>
            </a:r>
          </a:p>
          <a:p>
            <a:pPr lvl="1"/>
            <a:r>
              <a:rPr lang="en-US" dirty="0"/>
              <a:t>Retains ability to contract on demand</a:t>
            </a:r>
          </a:p>
          <a:p>
            <a:pPr lvl="1"/>
            <a:r>
              <a:rPr lang="en-US" dirty="0"/>
              <a:t>Enables organs such as stomach and bladder to temporarily store </a:t>
            </a:r>
            <a:r>
              <a:rPr lang="en-US" dirty="0" smtClean="0"/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10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4935</Words>
  <Application>Microsoft Office PowerPoint</Application>
  <PresentationFormat>On-screen Show (4:3)</PresentationFormat>
  <Paragraphs>1331</Paragraphs>
  <Slides>152</Slides>
  <Notes>109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152</vt:i4>
      </vt:variant>
    </vt:vector>
  </HeadingPairs>
  <TitlesOfParts>
    <vt:vector size="159" baseType="lpstr">
      <vt:lpstr>ＭＳ Ｐゴシック</vt:lpstr>
      <vt:lpstr>Arial</vt:lpstr>
      <vt:lpstr>Calibri</vt:lpstr>
      <vt:lpstr>Symbol</vt:lpstr>
      <vt:lpstr>Times</vt:lpstr>
      <vt:lpstr>Wingdings</vt:lpstr>
      <vt:lpstr>Office Theme</vt:lpstr>
      <vt:lpstr>Joints (Articulations)</vt:lpstr>
      <vt:lpstr>Functional Classification of Joints </vt:lpstr>
      <vt:lpstr>Structural Classification of Joints </vt:lpstr>
      <vt:lpstr>Fibrous Joints</vt:lpstr>
      <vt:lpstr>Fibrous Joints: Sutures</vt:lpstr>
      <vt:lpstr>Fibrous Joints: Syndesmoses</vt:lpstr>
      <vt:lpstr>Fibrous Joints: Gomphoses</vt:lpstr>
      <vt:lpstr>Cartilaginous Joints</vt:lpstr>
      <vt:lpstr>Cartilaginous Joints: Synchondroses</vt:lpstr>
      <vt:lpstr>Cartilaginous Joints: Symphyses</vt:lpstr>
      <vt:lpstr>Synovial Joints</vt:lpstr>
      <vt:lpstr>Synovial Joints: Six Distinguishing Features</vt:lpstr>
      <vt:lpstr>Synovial Joints: Six Distinguishing Features</vt:lpstr>
      <vt:lpstr>Synovial Joints: Six Distinguishing Features</vt:lpstr>
      <vt:lpstr>Synovial Joints: Six Distinguishing Features</vt:lpstr>
      <vt:lpstr>Synovial Joints: Six Distinguishing Features</vt:lpstr>
      <vt:lpstr>Other Features of Some Synovial Joints</vt:lpstr>
      <vt:lpstr>Structures Associated with Synovial Joints</vt:lpstr>
      <vt:lpstr>Three Stabilizing Factors at Synovial Joints</vt:lpstr>
      <vt:lpstr>Synovial Joints: Movements Allowed</vt:lpstr>
      <vt:lpstr>Synovial Joints: Range of Motion</vt:lpstr>
      <vt:lpstr>Three General Types of Movements  at Synovial Joints</vt:lpstr>
      <vt:lpstr>Gliding Movements</vt:lpstr>
      <vt:lpstr>Angular Movements</vt:lpstr>
      <vt:lpstr>Angular Movements</vt:lpstr>
      <vt:lpstr>Rotation</vt:lpstr>
      <vt:lpstr>Special Movements at Synovial Joints</vt:lpstr>
      <vt:lpstr>Special Movements at Synovial Joints</vt:lpstr>
      <vt:lpstr>Special Movements at Synovial Joints</vt:lpstr>
      <vt:lpstr>Special Movements at Synovial Joints</vt:lpstr>
      <vt:lpstr>Types of Synovial Joints</vt:lpstr>
      <vt:lpstr>Plane Joint</vt:lpstr>
      <vt:lpstr>Types of Synovial Joints</vt:lpstr>
      <vt:lpstr>Pivot Joints</vt:lpstr>
      <vt:lpstr>Condyloid or Ellipsoidal Joints</vt:lpstr>
      <vt:lpstr>Saddle Joints</vt:lpstr>
      <vt:lpstr>Ball-and-Socket Joints</vt:lpstr>
      <vt:lpstr>Common Joint Injuries</vt:lpstr>
      <vt:lpstr>Common Joint Injuries</vt:lpstr>
      <vt:lpstr>Common Joint Injuries</vt:lpstr>
      <vt:lpstr>Inflammatory and Degenerative Conditions</vt:lpstr>
      <vt:lpstr>Arthritis</vt:lpstr>
      <vt:lpstr>Osteoarthritis (OA)</vt:lpstr>
      <vt:lpstr>Osteoarthritis: Course</vt:lpstr>
      <vt:lpstr>Osteoarthritis: Treatments</vt:lpstr>
      <vt:lpstr>Rheumatoid Arthritis (RA)</vt:lpstr>
      <vt:lpstr>Rheumatoid Arthritis: Course</vt:lpstr>
      <vt:lpstr>Rheumatoid Arthritis:</vt:lpstr>
      <vt:lpstr>Rheumatoid Arthritis: Treatment</vt:lpstr>
      <vt:lpstr>Gouty Arthritis</vt:lpstr>
      <vt:lpstr>Lyme Disease</vt:lpstr>
      <vt:lpstr>Muscle Tissue</vt:lpstr>
      <vt:lpstr>Types of Muscle Tissue</vt:lpstr>
      <vt:lpstr>Types of Muscle Tissue</vt:lpstr>
      <vt:lpstr>Types of Muscle Tissue</vt:lpstr>
      <vt:lpstr>Special Characteristics of Muscle Tissue</vt:lpstr>
      <vt:lpstr>Muscle Functions</vt:lpstr>
      <vt:lpstr>Skeletal Muscle</vt:lpstr>
      <vt:lpstr>Skeletal Muscle: Attachments</vt:lpstr>
      <vt:lpstr>Microscopic Anatomy of A Skeletal Muscle Fiber</vt:lpstr>
      <vt:lpstr>Myofibrils</vt:lpstr>
      <vt:lpstr>Sarcomere</vt:lpstr>
      <vt:lpstr> Sarcoplasmic Reticulum (SR)</vt:lpstr>
      <vt:lpstr>T Tubules</vt:lpstr>
      <vt:lpstr>Sliding Filament Model of Contraction</vt:lpstr>
      <vt:lpstr>Physiology of Skeletal Muscle Fibers</vt:lpstr>
      <vt:lpstr>The Nerve Stimulus and Events at the Neuromuscular Junction </vt:lpstr>
      <vt:lpstr>Neuromuscular Junction (NMJ)</vt:lpstr>
      <vt:lpstr>Events at the Neuromuscular Junction</vt:lpstr>
      <vt:lpstr>Destruction of Acetylcholine</vt:lpstr>
      <vt:lpstr>Role of Calcium (Ca2+) in Contraction</vt:lpstr>
      <vt:lpstr>Role of Calcium (Ca2+) in Contraction</vt:lpstr>
      <vt:lpstr>Cross Bridge Cycle</vt:lpstr>
      <vt:lpstr>Cross Bridge Cycle</vt:lpstr>
      <vt:lpstr>Homeostatic Imbalance</vt:lpstr>
      <vt:lpstr>Review Principles of Muscle Mechanics</vt:lpstr>
      <vt:lpstr>Review Principles of Muscle Mechanics</vt:lpstr>
      <vt:lpstr>Isotonic Contractions</vt:lpstr>
      <vt:lpstr>Isometric Contractions</vt:lpstr>
      <vt:lpstr>Motor Unit: The Nerve-Muscle Functional Unit</vt:lpstr>
      <vt:lpstr>Motor Unit</vt:lpstr>
      <vt:lpstr>Graded Muscle Responses</vt:lpstr>
      <vt:lpstr>Muscle Tone</vt:lpstr>
      <vt:lpstr>Muscle Metabolism: Energy for Contraction</vt:lpstr>
      <vt:lpstr>Muscle Fatigue</vt:lpstr>
      <vt:lpstr>Excess Postexercise Oxygen Consumption</vt:lpstr>
      <vt:lpstr>Heat Production During Muscle Activity</vt:lpstr>
      <vt:lpstr>Homeostatic Imbalance</vt:lpstr>
      <vt:lpstr>Smooth Muscle</vt:lpstr>
      <vt:lpstr>Microscopic Structure</vt:lpstr>
      <vt:lpstr>Microscopic Structure of Smooth Muscle Fibers</vt:lpstr>
      <vt:lpstr>Innervation of Smooth Muscle</vt:lpstr>
      <vt:lpstr>Myofilaments in Smooth Muscle</vt:lpstr>
      <vt:lpstr>Myofilaments in Smooth Muscle</vt:lpstr>
      <vt:lpstr>Contraction of Smooth Muscle</vt:lpstr>
      <vt:lpstr>Contraction of Smooth Muscle</vt:lpstr>
      <vt:lpstr>Regulation of Contraction</vt:lpstr>
      <vt:lpstr>Regulation of Contraction</vt:lpstr>
      <vt:lpstr>Special Features of Smooth Muscle Contraction</vt:lpstr>
      <vt:lpstr>Special Features of Smooth Muscle Contraction</vt:lpstr>
      <vt:lpstr>Types of Smooth Muscle</vt:lpstr>
      <vt:lpstr>Types of Smooth Muscle</vt:lpstr>
      <vt:lpstr>Types of Smooth Muscle: Multiunit</vt:lpstr>
      <vt:lpstr>The Muscular System</vt:lpstr>
      <vt:lpstr>Actions and Interactions of Skeletal Muscles</vt:lpstr>
      <vt:lpstr>Actions and Interactions of Skeletal Muscles</vt:lpstr>
      <vt:lpstr>Skeletal Muscles: Functional Groups</vt:lpstr>
      <vt:lpstr>Naming Skeletal Muscles</vt:lpstr>
      <vt:lpstr>Naming Skeletal Muscles</vt:lpstr>
      <vt:lpstr>Naming Skeletal Muscles</vt:lpstr>
      <vt:lpstr>Major Skeletal Muscles of the Body</vt:lpstr>
      <vt:lpstr>Muscles of the Head</vt:lpstr>
      <vt:lpstr>Muscles of Facial Expression</vt:lpstr>
      <vt:lpstr>Muscles of Facial Expression: The Scalp</vt:lpstr>
      <vt:lpstr>Muscles of Facial Expression: The Face </vt:lpstr>
      <vt:lpstr>Muscles of Mastication</vt:lpstr>
      <vt:lpstr>Muscles of Tongue Movement</vt:lpstr>
      <vt:lpstr>Muscles of the Neck and Vertebral Column</vt:lpstr>
      <vt:lpstr>Muscles of the Neck and Vertebral Column: Head Movement </vt:lpstr>
      <vt:lpstr>Muscles of the Neck and Vertebral Column: Trunk Extension</vt:lpstr>
      <vt:lpstr>Deep Muscles of the Thorax: Breathing</vt:lpstr>
      <vt:lpstr>Muscles of the Abdominal Wall</vt:lpstr>
      <vt:lpstr>Muscles of the Abdominal Wall</vt:lpstr>
      <vt:lpstr>Superficial Muscles of the Thorax</vt:lpstr>
      <vt:lpstr>Superficial Muscles of the Thorax</vt:lpstr>
      <vt:lpstr>Superficial Muscles of the Posterior Thorax</vt:lpstr>
      <vt:lpstr>Muscles Crossing the Shoulder Joint</vt:lpstr>
      <vt:lpstr>Muscles Crossing the Shoulder Joint</vt:lpstr>
      <vt:lpstr>Muscles Crossing the Shoulder Joint</vt:lpstr>
      <vt:lpstr>Muscles Crossing the Elbow Joint</vt:lpstr>
      <vt:lpstr>Muscles Crossing the Elbow Joint</vt:lpstr>
      <vt:lpstr>Muscles of the Forearm</vt:lpstr>
      <vt:lpstr>Muscles of the Forearm</vt:lpstr>
      <vt:lpstr>Muscles of the Forearm: Anterior Compartment</vt:lpstr>
      <vt:lpstr>Muscles of the Forearm: Posterior Compartment</vt:lpstr>
      <vt:lpstr>Intrinsic Muscles of the Hand</vt:lpstr>
      <vt:lpstr>Finger and Thumb Movements</vt:lpstr>
      <vt:lpstr>Intrinsic Muscles of the Palm</vt:lpstr>
      <vt:lpstr>Muscles Crossing Hip and Knee Joints</vt:lpstr>
      <vt:lpstr>Movements of the Thigh</vt:lpstr>
      <vt:lpstr>Movements of the Thigh</vt:lpstr>
      <vt:lpstr>Movements of the Thigh </vt:lpstr>
      <vt:lpstr>Movements of the Thigh </vt:lpstr>
      <vt:lpstr>Muscles of the Thigh that Move the Knee Joint</vt:lpstr>
      <vt:lpstr>Fascia of the Leg</vt:lpstr>
      <vt:lpstr>Muscles of the Leg: Movements</vt:lpstr>
      <vt:lpstr>Muscles of the Anterior Compartment, Leg</vt:lpstr>
      <vt:lpstr>Muscles of the Lateral Compartment, Leg</vt:lpstr>
      <vt:lpstr>Muscles of the Posterior Compartment of the Leg</vt:lpstr>
      <vt:lpstr>Intrinsic Muscles of the Foot</vt:lpstr>
      <vt:lpstr>Plantar Muscles </vt:lpstr>
      <vt:lpstr>Plantar Muscles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 (Articulations)</dc:title>
  <dc:creator>Betsy</dc:creator>
  <cp:lastModifiedBy>Wargo, Betsy</cp:lastModifiedBy>
  <cp:revision>30</cp:revision>
  <dcterms:created xsi:type="dcterms:W3CDTF">2013-02-25T23:51:33Z</dcterms:created>
  <dcterms:modified xsi:type="dcterms:W3CDTF">2016-03-02T19:03:29Z</dcterms:modified>
</cp:coreProperties>
</file>