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413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70ECB-798C-4109-8458-C0403B49A5D6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8B610-0C7A-4B63-BB76-D07D24C24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4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exam two material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0451B-3AF8-499D-8247-416109929099}" type="slidenum">
              <a:rPr lang="en-US"/>
              <a:pPr/>
              <a:t>39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Exam Two Material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50CDE-4548-40E3-BFFB-8BF4D6DFEE20}" type="slidenum">
              <a:rPr lang="en-US"/>
              <a:pPr/>
              <a:t>93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4BDFC-51D9-4770-913F-BD493300C8D9}" type="datetimeFigureOut">
              <a:rPr lang="en-US" smtClean="0"/>
              <a:pPr/>
              <a:t>1/13/2012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4012-3AD2-4005-8EE3-E31351226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Exam Two Material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86200"/>
            <a:ext cx="7391400" cy="2133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Chapter 5:  The </a:t>
            </a:r>
            <a:r>
              <a:rPr lang="en-US" dirty="0" err="1">
                <a:solidFill>
                  <a:srgbClr val="000000"/>
                </a:solidFill>
              </a:rPr>
              <a:t>Integumentary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System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Chapter 6:  Skeletal Tissues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Chapter 7:  The Skeleton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997825" cy="4876800"/>
          </a:xfrm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Outermost layer of keratinized cells</a:t>
            </a:r>
          </a:p>
          <a:p>
            <a:r>
              <a:rPr lang="en-US">
                <a:solidFill>
                  <a:srgbClr val="000000"/>
                </a:solidFill>
              </a:rPr>
              <a:t>Accounts for three quarters of the epidermal thickness</a:t>
            </a:r>
          </a:p>
          <a:p>
            <a:r>
              <a:rPr lang="en-US">
                <a:solidFill>
                  <a:srgbClr val="000000"/>
                </a:solidFill>
              </a:rPr>
              <a:t>Functions include: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Waterproofing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Protection from abrasion and penetration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Rendering the body relatively insensitive to biological, chemical, and physical assaults</a:t>
            </a:r>
            <a:endParaRPr lang="en-US">
              <a:latin typeface="Times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924800" cy="1143000"/>
          </a:xfrm>
          <a:noFill/>
          <a:ln/>
        </p:spPr>
        <p:txBody>
          <a:bodyPr/>
          <a:lstStyle/>
          <a:p>
            <a:r>
              <a:rPr lang="en-US" sz="3200"/>
              <a:t>Layers of the Epidermis: </a:t>
            </a:r>
            <a:br>
              <a:rPr lang="en-US" sz="3200"/>
            </a:br>
            <a:r>
              <a:rPr lang="en-US" sz="3200"/>
              <a:t>Stratum Corneum (Horny Layer)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Mandible and Its Markings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4114800" cy="4678363"/>
          </a:xfrm>
        </p:spPr>
        <p:txBody>
          <a:bodyPr/>
          <a:lstStyle/>
          <a:p>
            <a:r>
              <a:rPr lang="en-US" sz="2400"/>
              <a:t>The mandible is the largest and strongest bone of the face</a:t>
            </a:r>
          </a:p>
          <a:p>
            <a:r>
              <a:rPr lang="en-US" sz="2800"/>
              <a:t>Its major markings include the </a:t>
            </a:r>
          </a:p>
          <a:p>
            <a:pPr lvl="1"/>
            <a:r>
              <a:rPr lang="en-US" sz="2400"/>
              <a:t>coronoid process, </a:t>
            </a:r>
          </a:p>
          <a:p>
            <a:pPr lvl="1"/>
            <a:r>
              <a:rPr lang="en-US" sz="2400"/>
              <a:t>mandibular condyle, </a:t>
            </a:r>
          </a:p>
          <a:p>
            <a:pPr lvl="1"/>
            <a:r>
              <a:rPr lang="en-US" sz="2400"/>
              <a:t>alveolar margin, and </a:t>
            </a:r>
          </a:p>
          <a:p>
            <a:pPr lvl="1"/>
            <a:r>
              <a:rPr lang="en-US" sz="2400"/>
              <a:t>mandibular foramina</a:t>
            </a:r>
          </a:p>
          <a:p>
            <a:pPr lvl="1"/>
            <a:r>
              <a:rPr lang="en-US" sz="2400"/>
              <a:t>mental foramina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4365625" cy="31321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Maxillary Bones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upper jaw and the central portion of the facial skeleton</a:t>
            </a:r>
          </a:p>
          <a:p>
            <a:pPr>
              <a:lnSpc>
                <a:spcPct val="90000"/>
              </a:lnSpc>
            </a:pPr>
            <a:r>
              <a:rPr lang="en-US" sz="2400"/>
              <a:t>articulate with all other facial bones except the mandible</a:t>
            </a:r>
          </a:p>
          <a:p>
            <a:pPr>
              <a:lnSpc>
                <a:spcPct val="90000"/>
              </a:lnSpc>
            </a:pPr>
            <a:r>
              <a:rPr lang="en-US" sz="2400"/>
              <a:t>Their major markings include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palatine,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frontal,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zygomatic processes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 alveolar margins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inferior orbital fissure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 maxillary sinuses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09800"/>
            <a:ext cx="4953000" cy="31035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Orbits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/>
              <a:t>Bony cavities in which the eyes are firmly encased and cushioned by fatty tissue</a:t>
            </a:r>
          </a:p>
          <a:p>
            <a:r>
              <a:rPr lang="en-US" sz="2800"/>
              <a:t>Formed by parts of seven bones </a:t>
            </a:r>
          </a:p>
          <a:p>
            <a:pPr lvl="1"/>
            <a:r>
              <a:rPr lang="en-US" sz="2400"/>
              <a:t>Frontal</a:t>
            </a:r>
          </a:p>
          <a:p>
            <a:pPr lvl="1"/>
            <a:r>
              <a:rPr lang="en-US" sz="2400"/>
              <a:t>Sphenoid</a:t>
            </a:r>
          </a:p>
          <a:p>
            <a:pPr lvl="1"/>
            <a:r>
              <a:rPr lang="en-US" sz="2400"/>
              <a:t>Zygomatic</a:t>
            </a:r>
          </a:p>
          <a:p>
            <a:pPr lvl="1"/>
            <a:r>
              <a:rPr lang="en-US" sz="2400"/>
              <a:t>Maxilla</a:t>
            </a:r>
          </a:p>
          <a:p>
            <a:pPr lvl="1"/>
            <a:r>
              <a:rPr lang="en-US" sz="2400"/>
              <a:t>Palatine</a:t>
            </a:r>
          </a:p>
          <a:p>
            <a:pPr lvl="1"/>
            <a:r>
              <a:rPr lang="en-US" sz="2400"/>
              <a:t>Lacrimal</a:t>
            </a:r>
          </a:p>
          <a:p>
            <a:pPr lvl="1"/>
            <a:r>
              <a:rPr lang="en-US" sz="2400"/>
              <a:t> ethmoid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082925"/>
            <a:ext cx="5314950" cy="37750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Hyoid Bone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Not part of the skull</a:t>
            </a:r>
          </a:p>
          <a:p>
            <a:pPr lvl="1">
              <a:lnSpc>
                <a:spcPct val="90000"/>
              </a:lnSpc>
            </a:pPr>
            <a:r>
              <a:rPr lang="en-US"/>
              <a:t> lies just inferior to the mandible in the anterior neck</a:t>
            </a:r>
          </a:p>
          <a:p>
            <a:pPr>
              <a:lnSpc>
                <a:spcPct val="90000"/>
              </a:lnSpc>
            </a:pPr>
            <a:r>
              <a:rPr lang="en-US"/>
              <a:t>Only bone of the body that does not articulate directly with another bone</a:t>
            </a:r>
          </a:p>
          <a:p>
            <a:pPr>
              <a:lnSpc>
                <a:spcPct val="90000"/>
              </a:lnSpc>
            </a:pPr>
            <a:r>
              <a:rPr lang="en-US"/>
              <a:t>Attachment point for neck muscles that raise and lower the larynx during swallowing </a:t>
            </a:r>
            <a:br>
              <a:rPr lang="en-US"/>
            </a:br>
            <a:r>
              <a:rPr lang="en-US"/>
              <a:t>and speech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8713" y="919163"/>
            <a:ext cx="2786062" cy="5895975"/>
          </a:xfrm>
          <a:prstGeom prst="rect">
            <a:avLst/>
          </a:prstGeom>
          <a:noFill/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Vertebral Column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55626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Formed from 26 irregular bones (vertebrae) connected in such a way that a flexible curved structure results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Cervical vertebrae 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7 bones of the neck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Thoracic vertebrae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12 bones of the torso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Lumbar vertebrae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5 bones of the lower back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Sacrum 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bone inferior to the lumbar vertebrae that articulates with the hip bones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Vertebral Column: Curvatures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Posteriorly concave curvatures</a:t>
            </a:r>
          </a:p>
          <a:p>
            <a:pPr lvl="1"/>
            <a:r>
              <a:rPr lang="en-US" sz="2400"/>
              <a:t>cervical and lumbar</a:t>
            </a:r>
          </a:p>
          <a:p>
            <a:pPr lvl="1"/>
            <a:r>
              <a:rPr lang="en-US" sz="2400"/>
              <a:t>Secondary curvatures </a:t>
            </a:r>
          </a:p>
          <a:p>
            <a:pPr lvl="1"/>
            <a:r>
              <a:rPr lang="en-US" sz="2400"/>
              <a:t>cervical and lumbar – are convex anteriorly and are associated with the child’s development</a:t>
            </a:r>
          </a:p>
          <a:p>
            <a:r>
              <a:rPr lang="en-US" sz="2800"/>
              <a:t>Posteriorly convex curvatures </a:t>
            </a:r>
          </a:p>
          <a:p>
            <a:pPr lvl="1"/>
            <a:r>
              <a:rPr lang="en-US" sz="2400"/>
              <a:t>thoracic and sacral</a:t>
            </a:r>
          </a:p>
          <a:p>
            <a:pPr lvl="1"/>
            <a:r>
              <a:rPr lang="en-US" sz="2400"/>
              <a:t>present at birth</a:t>
            </a:r>
          </a:p>
          <a:p>
            <a:pPr lvl="1"/>
            <a:r>
              <a:rPr lang="en-US" sz="2400"/>
              <a:t>convex posteriorly</a:t>
            </a:r>
          </a:p>
          <a:p>
            <a:pPr lvl="2"/>
            <a:r>
              <a:rPr lang="en-US" sz="2000"/>
              <a:t>causing the infant spine to arch like a four-legged animal 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Vertebral Column: Intervertebral Discs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800"/>
              <a:t>Cushion-like pad composed of two parts</a:t>
            </a:r>
          </a:p>
          <a:p>
            <a:pPr lvl="1"/>
            <a:r>
              <a:rPr lang="en-US" sz="2400"/>
              <a:t>Nucleus pulposus </a:t>
            </a:r>
          </a:p>
          <a:p>
            <a:pPr lvl="2"/>
            <a:r>
              <a:rPr lang="en-US" sz="2000"/>
              <a:t>inner gelatinous nucleus that gives the disc its elasticity and compressibility</a:t>
            </a:r>
          </a:p>
          <a:p>
            <a:pPr lvl="1"/>
            <a:r>
              <a:rPr lang="en-US" sz="2400"/>
              <a:t>Annulus fibrosus</a:t>
            </a:r>
          </a:p>
          <a:p>
            <a:pPr lvl="2"/>
            <a:r>
              <a:rPr lang="en-US" sz="2000"/>
              <a:t>surrounds the nucleus pulposus with a collar composed of collagen and fibrocartilage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057400"/>
            <a:ext cx="4419600" cy="30114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Structure of Vertebrae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Body or centrum </a:t>
            </a:r>
          </a:p>
          <a:p>
            <a:pPr lvl="1">
              <a:lnSpc>
                <a:spcPct val="90000"/>
              </a:lnSpc>
            </a:pPr>
            <a:r>
              <a:rPr lang="en-US"/>
              <a:t>disc-shaped, weight-bearing region</a:t>
            </a:r>
          </a:p>
          <a:p>
            <a:pPr>
              <a:lnSpc>
                <a:spcPct val="90000"/>
              </a:lnSpc>
            </a:pPr>
            <a:r>
              <a:rPr lang="en-US"/>
              <a:t>Vertebral arch </a:t>
            </a:r>
          </a:p>
          <a:p>
            <a:pPr lvl="1">
              <a:lnSpc>
                <a:spcPct val="90000"/>
              </a:lnSpc>
            </a:pPr>
            <a:r>
              <a:rPr lang="en-US"/>
              <a:t>composed of pedicles and laminae that, along with the centrum, enclose the vertebral foramen</a:t>
            </a:r>
          </a:p>
          <a:p>
            <a:pPr>
              <a:lnSpc>
                <a:spcPct val="90000"/>
              </a:lnSpc>
            </a:pPr>
            <a:r>
              <a:rPr lang="en-US"/>
              <a:t>Vertebral foramina</a:t>
            </a:r>
          </a:p>
          <a:p>
            <a:pPr lvl="1">
              <a:lnSpc>
                <a:spcPct val="90000"/>
              </a:lnSpc>
            </a:pPr>
            <a:r>
              <a:rPr lang="en-US"/>
              <a:t>make up the vertebral canal through which the spinal cord passes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Structure of Vertebrae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sz="2800"/>
              <a:t>Spinous processes </a:t>
            </a:r>
          </a:p>
          <a:p>
            <a:pPr lvl="1"/>
            <a:r>
              <a:rPr lang="en-US" sz="2400"/>
              <a:t>project posteriorly, </a:t>
            </a:r>
          </a:p>
          <a:p>
            <a:r>
              <a:rPr lang="en-US" sz="2800"/>
              <a:t>transverse processes </a:t>
            </a:r>
          </a:p>
          <a:p>
            <a:pPr lvl="1"/>
            <a:r>
              <a:rPr lang="en-US" sz="2400"/>
              <a:t>project laterally</a:t>
            </a:r>
          </a:p>
          <a:p>
            <a:r>
              <a:rPr lang="en-US" sz="2800"/>
              <a:t>Superior and inferior articular processes</a:t>
            </a:r>
          </a:p>
          <a:p>
            <a:pPr lvl="1"/>
            <a:r>
              <a:rPr lang="en-US" sz="2400"/>
              <a:t>protrude superiorly and inferiorly from the pedicle-lamina junctions</a:t>
            </a:r>
          </a:p>
          <a:p>
            <a:r>
              <a:rPr lang="en-US" sz="2800"/>
              <a:t>Intervertebral foramina</a:t>
            </a:r>
          </a:p>
          <a:p>
            <a:pPr lvl="1"/>
            <a:r>
              <a:rPr lang="en-US" sz="2400"/>
              <a:t>lateral openings formed from notched areas on the superior and inferior borders of adjacent pedicles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Structure of Vertebrae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848600" cy="555942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Dermis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Second major skin region containing strong, flexible connective tissue</a:t>
            </a:r>
          </a:p>
          <a:p>
            <a:pPr>
              <a:lnSpc>
                <a:spcPct val="90000"/>
              </a:lnSpc>
            </a:pPr>
            <a:r>
              <a:rPr lang="en-US"/>
              <a:t>Cell types include </a:t>
            </a:r>
          </a:p>
          <a:p>
            <a:pPr lvl="1">
              <a:lnSpc>
                <a:spcPct val="90000"/>
              </a:lnSpc>
            </a:pPr>
            <a:r>
              <a:rPr lang="en-US"/>
              <a:t>Fibroblasts</a:t>
            </a:r>
          </a:p>
          <a:p>
            <a:pPr lvl="1">
              <a:lnSpc>
                <a:spcPct val="90000"/>
              </a:lnSpc>
            </a:pPr>
            <a:r>
              <a:rPr lang="en-US"/>
              <a:t>Macrophages</a:t>
            </a:r>
          </a:p>
          <a:p>
            <a:pPr lvl="1">
              <a:lnSpc>
                <a:spcPct val="90000"/>
              </a:lnSpc>
            </a:pPr>
            <a:r>
              <a:rPr lang="en-US"/>
              <a:t>Mast cells </a:t>
            </a:r>
          </a:p>
          <a:p>
            <a:pPr lvl="1">
              <a:lnSpc>
                <a:spcPct val="90000"/>
              </a:lnSpc>
            </a:pPr>
            <a:r>
              <a:rPr lang="en-US"/>
              <a:t>White blood cells</a:t>
            </a:r>
          </a:p>
          <a:p>
            <a:pPr>
              <a:lnSpc>
                <a:spcPct val="90000"/>
              </a:lnSpc>
            </a:pPr>
            <a:r>
              <a:rPr lang="en-US"/>
              <a:t>Composed of two layers</a:t>
            </a:r>
          </a:p>
          <a:p>
            <a:pPr lvl="1">
              <a:lnSpc>
                <a:spcPct val="90000"/>
              </a:lnSpc>
            </a:pPr>
            <a:r>
              <a:rPr lang="en-US"/>
              <a:t>papillary and reticular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91200" cy="1143000"/>
          </a:xfrm>
        </p:spPr>
        <p:txBody>
          <a:bodyPr/>
          <a:lstStyle/>
          <a:p>
            <a:r>
              <a:rPr lang="en-US"/>
              <a:t>Cervical Vertebrae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Seven vertebrae (C</a:t>
            </a:r>
            <a:r>
              <a:rPr lang="en-US" sz="2800" baseline="-25000">
                <a:solidFill>
                  <a:srgbClr val="000000"/>
                </a:solidFill>
              </a:rPr>
              <a:t>1</a:t>
            </a:r>
            <a:r>
              <a:rPr lang="en-US" sz="2800">
                <a:solidFill>
                  <a:srgbClr val="000000"/>
                </a:solidFill>
              </a:rPr>
              <a:t>-C</a:t>
            </a:r>
            <a:r>
              <a:rPr lang="en-US" sz="2800" baseline="-25000">
                <a:solidFill>
                  <a:srgbClr val="000000"/>
                </a:solidFill>
              </a:rPr>
              <a:t>7</a:t>
            </a:r>
            <a:r>
              <a:rPr lang="en-US" sz="2800">
                <a:solidFill>
                  <a:srgbClr val="000000"/>
                </a:solidFill>
              </a:rPr>
              <a:t>) are the smallest, lightest vertebrae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C</a:t>
            </a:r>
            <a:r>
              <a:rPr lang="en-US" sz="2800" baseline="-25000">
                <a:solidFill>
                  <a:srgbClr val="000000"/>
                </a:solidFill>
              </a:rPr>
              <a:t>3</a:t>
            </a:r>
            <a:r>
              <a:rPr lang="en-US" sz="2800">
                <a:solidFill>
                  <a:srgbClr val="000000"/>
                </a:solidFill>
              </a:rPr>
              <a:t>-C</a:t>
            </a:r>
            <a:r>
              <a:rPr lang="en-US" sz="2800" baseline="-25000">
                <a:solidFill>
                  <a:srgbClr val="000000"/>
                </a:solidFill>
              </a:rPr>
              <a:t>7</a:t>
            </a:r>
            <a:r>
              <a:rPr lang="en-US" sz="2800">
                <a:solidFill>
                  <a:srgbClr val="00000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oval body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short spinous processes,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large, triangular vertebral foramina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Each transverse process contains a transverse foramen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038" y="0"/>
            <a:ext cx="350996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Cervical Vertebrae: The Atlas (C</a:t>
            </a:r>
            <a:r>
              <a:rPr lang="en-US" sz="4000" baseline="-25000"/>
              <a:t>1</a:t>
            </a:r>
            <a:r>
              <a:rPr lang="en-US" sz="4000"/>
              <a:t>)</a:t>
            </a:r>
            <a:endParaRPr lang="en-US" sz="40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atlas has no body and no spinous process</a:t>
            </a:r>
          </a:p>
          <a:p>
            <a:r>
              <a:rPr lang="en-US">
                <a:solidFill>
                  <a:srgbClr val="000000"/>
                </a:solidFill>
              </a:rPr>
              <a:t>It consists of anterior and posterior arches, and two lateral masses</a:t>
            </a:r>
          </a:p>
          <a:p>
            <a:r>
              <a:rPr lang="en-US">
                <a:solidFill>
                  <a:srgbClr val="000000"/>
                </a:solidFill>
              </a:rPr>
              <a:t>The superior surfaces of lateral masses articulate with the occipital condyles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Cervical Vertebrae: The Atlas (C</a:t>
            </a:r>
            <a:r>
              <a:rPr lang="en-US" baseline="-25000"/>
              <a:t>1</a:t>
            </a:r>
            <a:r>
              <a:rPr lang="en-US"/>
              <a:t>)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261073" cy="4967288"/>
          </a:xfrm>
          <a:prstGeom prst="rect">
            <a:avLst/>
          </a:prstGeom>
          <a:noFill/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7.16a, b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Cervical Vertebrae: The Axis (C</a:t>
            </a:r>
            <a:r>
              <a:rPr lang="en-US" baseline="-25000"/>
              <a:t>2</a:t>
            </a:r>
            <a:r>
              <a:rPr lang="en-US"/>
              <a:t>)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97179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The axis has a body, spine, and vertebral arches as do other cervical vertebrae</a:t>
            </a:r>
          </a:p>
          <a:p>
            <a:r>
              <a:rPr lang="en-US" dirty="0">
                <a:solidFill>
                  <a:srgbClr val="000000"/>
                </a:solidFill>
              </a:rPr>
              <a:t>Also has the dens, or </a:t>
            </a:r>
            <a:r>
              <a:rPr lang="en-US" dirty="0" err="1">
                <a:solidFill>
                  <a:srgbClr val="000000"/>
                </a:solidFill>
              </a:rPr>
              <a:t>odontoid</a:t>
            </a:r>
            <a:r>
              <a:rPr lang="en-US" dirty="0">
                <a:solidFill>
                  <a:srgbClr val="000000"/>
                </a:solidFill>
              </a:rPr>
              <a:t> process,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projects superiorly from the body and is cradled in the anterior arch of the atlas</a:t>
            </a:r>
          </a:p>
          <a:p>
            <a:r>
              <a:rPr lang="en-US" dirty="0">
                <a:solidFill>
                  <a:srgbClr val="000000"/>
                </a:solidFill>
              </a:rPr>
              <a:t>The dens is a pivot for the rotation of the atlas 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572000"/>
            <a:ext cx="6477000" cy="181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39763"/>
          </a:xfrm>
        </p:spPr>
        <p:txBody>
          <a:bodyPr/>
          <a:lstStyle/>
          <a:p>
            <a:r>
              <a:rPr lang="en-US" sz="3200"/>
              <a:t>Regional Characteristics of Vertebrae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960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876800" cy="1143000"/>
          </a:xfrm>
        </p:spPr>
        <p:txBody>
          <a:bodyPr/>
          <a:lstStyle/>
          <a:p>
            <a:r>
              <a:rPr lang="en-US" sz="4000"/>
              <a:t>Thoracic Vertebrae</a:t>
            </a:r>
            <a:endParaRPr lang="en-US" sz="40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60198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12 Thoracic vertebrae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All articulate with ribs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Major markings include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two facets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two demifacets on the heart-shaped body,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circular vertebral foramen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transverse processes,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long spinous process</a:t>
            </a:r>
          </a:p>
          <a:p>
            <a:pPr>
              <a:lnSpc>
                <a:spcPct val="80000"/>
              </a:lnSpc>
            </a:pPr>
            <a:r>
              <a:rPr lang="en-US" sz="2800"/>
              <a:t>facets prevents flexion and extension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 allows rotation of this area of the spine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28600"/>
            <a:ext cx="3099156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4648200" cy="1143000"/>
          </a:xfrm>
        </p:spPr>
        <p:txBody>
          <a:bodyPr/>
          <a:lstStyle/>
          <a:p>
            <a:r>
              <a:rPr lang="en-US" sz="4000"/>
              <a:t>Lumbar Vertebrae</a:t>
            </a:r>
            <a:endParaRPr lang="en-US" sz="40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7239000" cy="4525963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</a:rPr>
              <a:t>five lumbar vertebrae 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have an enhanced weight-bearing function</a:t>
            </a:r>
          </a:p>
          <a:p>
            <a:r>
              <a:rPr lang="en-US" sz="2800">
                <a:solidFill>
                  <a:srgbClr val="000000"/>
                </a:solidFill>
              </a:rPr>
              <a:t>They have 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short, thick pedicles and laminae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flat hatchet-shaped spinous processes, 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 triangular-shaped vertebral foramen</a:t>
            </a:r>
          </a:p>
          <a:p>
            <a:r>
              <a:rPr lang="en-US" sz="2800">
                <a:solidFill>
                  <a:srgbClr val="000000"/>
                </a:solidFill>
              </a:rPr>
              <a:t>Orientation of articular facets locks the lumbar vertebrae together to provide stability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0"/>
            <a:ext cx="3124200" cy="22907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Sacrum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</a:rPr>
              <a:t>Sacrum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five fused vertebrae (S</a:t>
            </a:r>
            <a:r>
              <a:rPr lang="en-US" sz="2400" baseline="-25000">
                <a:solidFill>
                  <a:srgbClr val="000000"/>
                </a:solidFill>
              </a:rPr>
              <a:t>1</a:t>
            </a:r>
            <a:r>
              <a:rPr lang="en-US" sz="2400">
                <a:solidFill>
                  <a:srgbClr val="000000"/>
                </a:solidFill>
              </a:rPr>
              <a:t>-S</a:t>
            </a:r>
            <a:r>
              <a:rPr lang="en-US" sz="2400" baseline="-25000">
                <a:solidFill>
                  <a:srgbClr val="000000"/>
                </a:solidFill>
              </a:rPr>
              <a:t>5</a:t>
            </a:r>
            <a:endParaRPr lang="en-US" sz="2400">
              <a:solidFill>
                <a:srgbClr val="000000"/>
              </a:solidFill>
            </a:endParaRPr>
          </a:p>
          <a:p>
            <a:pPr lvl="2"/>
            <a:r>
              <a:rPr lang="en-US" sz="2000">
                <a:solidFill>
                  <a:srgbClr val="000000"/>
                </a:solidFill>
              </a:rPr>
              <a:t> shape the posterior wall of the pelvis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It articulates with L</a:t>
            </a:r>
            <a:r>
              <a:rPr lang="en-US" sz="2400" baseline="-25000">
                <a:solidFill>
                  <a:srgbClr val="000000"/>
                </a:solidFill>
              </a:rPr>
              <a:t>5</a:t>
            </a:r>
            <a:r>
              <a:rPr lang="en-US" sz="2400">
                <a:solidFill>
                  <a:srgbClr val="000000"/>
                </a:solidFill>
              </a:rPr>
              <a:t> superiorly, and with the auricular surfaces of the hip bones 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Major markings include </a:t>
            </a:r>
          </a:p>
          <a:p>
            <a:pPr lvl="2"/>
            <a:r>
              <a:rPr lang="en-US" sz="2000">
                <a:solidFill>
                  <a:srgbClr val="000000"/>
                </a:solidFill>
              </a:rPr>
              <a:t>sacral promontory</a:t>
            </a:r>
          </a:p>
          <a:p>
            <a:pPr lvl="2"/>
            <a:r>
              <a:rPr lang="en-US" sz="2000">
                <a:solidFill>
                  <a:srgbClr val="000000"/>
                </a:solidFill>
              </a:rPr>
              <a:t>transverse lines</a:t>
            </a:r>
          </a:p>
          <a:p>
            <a:pPr lvl="2"/>
            <a:r>
              <a:rPr lang="en-US" sz="2000">
                <a:solidFill>
                  <a:srgbClr val="000000"/>
                </a:solidFill>
              </a:rPr>
              <a:t>Alae </a:t>
            </a:r>
          </a:p>
          <a:p>
            <a:pPr lvl="2"/>
            <a:r>
              <a:rPr lang="en-US" sz="2000">
                <a:solidFill>
                  <a:srgbClr val="000000"/>
                </a:solidFill>
              </a:rPr>
              <a:t>dorsal sacral foramina</a:t>
            </a:r>
          </a:p>
          <a:p>
            <a:pPr lvl="2"/>
            <a:r>
              <a:rPr lang="en-US" sz="2000">
                <a:solidFill>
                  <a:srgbClr val="000000"/>
                </a:solidFill>
              </a:rPr>
              <a:t>sacral canal</a:t>
            </a:r>
          </a:p>
          <a:p>
            <a:pPr lvl="2"/>
            <a:r>
              <a:rPr lang="en-US" sz="2000">
                <a:solidFill>
                  <a:srgbClr val="000000"/>
                </a:solidFill>
              </a:rPr>
              <a:t> sacral hiatus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257800" cy="1143000"/>
          </a:xfrm>
        </p:spPr>
        <p:txBody>
          <a:bodyPr/>
          <a:lstStyle/>
          <a:p>
            <a:r>
              <a:rPr lang="en-US"/>
              <a:t>Coccyx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Coccyx (Tailbone)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coccyx is made up of four fused vertebrae that articulate superiorly with the sacrum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0"/>
            <a:ext cx="3352800" cy="3200400"/>
          </a:xfrm>
          <a:prstGeom prst="rect">
            <a:avLst/>
          </a:prstGeom>
          <a:noFill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352800"/>
            <a:ext cx="2914650" cy="32575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Bony Thorax (Thoracic Cage)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The thoracic cage is composed of </a:t>
            </a:r>
          </a:p>
          <a:p>
            <a:pPr lvl="1"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the thoracic vertebrae dorsally</a:t>
            </a:r>
          </a:p>
          <a:p>
            <a:pPr lvl="1"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ribs laterally</a:t>
            </a:r>
          </a:p>
          <a:p>
            <a:pPr lvl="1"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sternum and costal cartilages anteriorly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r>
              <a:rPr lang="en-US" sz="3200"/>
              <a:t>Layers of the Dermis: Papillary Layer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772400" cy="4876800"/>
          </a:xfrm>
        </p:spPr>
        <p:txBody>
          <a:bodyPr/>
          <a:lstStyle/>
          <a:p>
            <a:r>
              <a:rPr lang="en-US"/>
              <a:t>Papillary layer</a:t>
            </a:r>
          </a:p>
          <a:p>
            <a:pPr lvl="1"/>
            <a:r>
              <a:rPr lang="en-US"/>
              <a:t>Areolar connective tissue </a:t>
            </a:r>
          </a:p>
          <a:p>
            <a:pPr lvl="2"/>
            <a:r>
              <a:rPr lang="en-US"/>
              <a:t>with collagen and elastic fibers</a:t>
            </a:r>
          </a:p>
          <a:p>
            <a:pPr lvl="1"/>
            <a:r>
              <a:rPr lang="en-US"/>
              <a:t>Its superior surface contains projections called dermal papillae</a:t>
            </a:r>
          </a:p>
          <a:p>
            <a:pPr lvl="1"/>
            <a:endParaRPr lang="en-US"/>
          </a:p>
          <a:p>
            <a:pPr lvl="1"/>
            <a:r>
              <a:rPr lang="en-US"/>
              <a:t>Dermal papillae contain </a:t>
            </a:r>
          </a:p>
          <a:p>
            <a:pPr lvl="2"/>
            <a:r>
              <a:rPr lang="en-US"/>
              <a:t>capillary loops</a:t>
            </a:r>
          </a:p>
          <a:p>
            <a:pPr lvl="2"/>
            <a:r>
              <a:rPr lang="en-US"/>
              <a:t>Meissner’s corpuscles</a:t>
            </a:r>
          </a:p>
          <a:p>
            <a:pPr lvl="2"/>
            <a:r>
              <a:rPr lang="en-US"/>
              <a:t> free nerve endings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Bony Thorax (Thoracic Cage)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Functions</a:t>
            </a:r>
          </a:p>
          <a:p>
            <a:pPr lvl="1"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Forms a protective cage around the heart, lungs, and great blood vessels</a:t>
            </a:r>
          </a:p>
          <a:p>
            <a:pPr lvl="1"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Supports the shoulder girdles and upper limbs</a:t>
            </a:r>
          </a:p>
          <a:p>
            <a:pPr lvl="1"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Provides attachment for many neck, back, chest, and shoulder muscles</a:t>
            </a:r>
          </a:p>
          <a:p>
            <a:pPr lvl="1">
              <a:lnSpc>
                <a:spcPct val="85000"/>
              </a:lnSpc>
              <a:spcBef>
                <a:spcPct val="35000"/>
              </a:spcBef>
            </a:pPr>
            <a:r>
              <a:rPr lang="en-US">
                <a:solidFill>
                  <a:srgbClr val="000000"/>
                </a:solidFill>
              </a:rPr>
              <a:t>Uses intercostal muscles to lift and depress the thorax during breathing 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Sternum (Breastbone)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A dagger-shaped, flat bone 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lies in the anterior midline of the thorax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Results from the fusion of three bones – 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Superior:  manubrium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the body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Inferior:  xiphoid process</a:t>
            </a:r>
          </a:p>
          <a:p>
            <a:pPr>
              <a:lnSpc>
                <a:spcPct val="90000"/>
              </a:lnSpc>
            </a:pPr>
            <a:r>
              <a:rPr lang="en-US"/>
              <a:t>Anatomical landmarks include the jugular (suprasternal) notch, the sternal angle, and the xiphisternal joint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Ribs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76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There are twelve pair of ribs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All ribs attach </a:t>
            </a:r>
            <a:r>
              <a:rPr lang="en-US" sz="2400" dirty="0" err="1">
                <a:solidFill>
                  <a:srgbClr val="000000"/>
                </a:solidFill>
              </a:rPr>
              <a:t>posteriorly</a:t>
            </a:r>
            <a:r>
              <a:rPr lang="en-US" sz="2400" dirty="0">
                <a:solidFill>
                  <a:srgbClr val="000000"/>
                </a:solidFill>
              </a:rPr>
              <a:t> to the thoracic vertebrae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The superior 7 pair 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True ribs or </a:t>
            </a:r>
            <a:r>
              <a:rPr lang="en-US" sz="2000" dirty="0" err="1">
                <a:solidFill>
                  <a:srgbClr val="000000"/>
                </a:solidFill>
              </a:rPr>
              <a:t>vertebrosternal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attach directly to the sternum via costal cartilages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Ribs 8-10 (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False ribs  or </a:t>
            </a:r>
            <a:r>
              <a:rPr lang="en-US" sz="2000" dirty="0" err="1">
                <a:solidFill>
                  <a:srgbClr val="000000"/>
                </a:solidFill>
              </a:rPr>
              <a:t>vertebrocondral</a:t>
            </a:r>
            <a:r>
              <a:rPr lang="en-US" sz="2000" dirty="0">
                <a:solidFill>
                  <a:srgbClr val="000000"/>
                </a:solidFill>
              </a:rPr>
              <a:t> ribs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attach indirectly to the sternum via costal cartilage 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Ribs 11-12 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Floating ribs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00"/>
                </a:solidFill>
              </a:rPr>
              <a:t> have no anterior attachment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752600"/>
            <a:ext cx="3789363" cy="42672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a Typical True Rib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Bowed, flat bone consisting of a head, neck, tubercle, and shaft</a:t>
            </a: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429000"/>
            <a:ext cx="4267200" cy="3135313"/>
          </a:xfrm>
          <a:prstGeom prst="rect">
            <a:avLst/>
          </a:prstGeom>
          <a:noFill/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0" y="3505200"/>
            <a:ext cx="4540250" cy="32321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Appendicular Skeleton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appendicular skeleton is made up of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bones of the limbs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and their girdles</a:t>
            </a:r>
          </a:p>
          <a:p>
            <a:r>
              <a:rPr lang="en-US">
                <a:solidFill>
                  <a:srgbClr val="000000"/>
                </a:solidFill>
              </a:rPr>
              <a:t>Pectoral girdles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attach the upper limbs to the body trunk</a:t>
            </a:r>
          </a:p>
          <a:p>
            <a:r>
              <a:rPr lang="en-US">
                <a:solidFill>
                  <a:srgbClr val="000000"/>
                </a:solidFill>
              </a:rPr>
              <a:t>Pelvic girdle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secures the lower limbs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Pectoral Girdles (Shoulder Girdles)</a:t>
            </a:r>
            <a:endParaRPr lang="en-US" sz="40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95800" cy="4800600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</a:rPr>
              <a:t>The pectoral girdles consist of the anterior clavicles and the posterior scapulae</a:t>
            </a:r>
          </a:p>
          <a:p>
            <a:r>
              <a:rPr lang="en-US" sz="2800">
                <a:solidFill>
                  <a:srgbClr val="000000"/>
                </a:solidFill>
              </a:rPr>
              <a:t>They provide attachment points for muscles that move the upper limbs</a:t>
            </a:r>
          </a:p>
          <a:p>
            <a:r>
              <a:rPr lang="en-US" sz="2800">
                <a:solidFill>
                  <a:srgbClr val="000000"/>
                </a:solidFill>
              </a:rPr>
              <a:t>Arrangement allows increased range of motion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75" y="1600200"/>
            <a:ext cx="4238625" cy="384651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Clavicles (Collarbones)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Slender, doubly curved long bones lying across the superior thorax</a:t>
            </a:r>
          </a:p>
          <a:p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The acromial (lateral) end articulates with the scapula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sternal (medial) end articulates with the sternum</a:t>
            </a: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648200"/>
            <a:ext cx="4953000" cy="20383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Scapulae (Shoulder Blades)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Triangular, flat bones lying on the dorsal surface of the rib cage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between the second and seventh ribs</a:t>
            </a:r>
          </a:p>
          <a:p>
            <a:r>
              <a:rPr lang="en-US">
                <a:solidFill>
                  <a:srgbClr val="000000"/>
                </a:solidFill>
              </a:rPr>
              <a:t>Scapulae have three borders and three angles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7.22d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4000" cy="4572000"/>
          </a:xfrm>
          <a:prstGeom prst="rect">
            <a:avLst/>
          </a:prstGeom>
          <a:noFill/>
        </p:spPr>
      </p:pic>
      <p:sp>
        <p:nvSpPr>
          <p:cNvPr id="880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4648200"/>
            <a:ext cx="8229600" cy="1630363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</a:rPr>
              <a:t>Major markings include the suprascapular notch, the supraspinous and infraspinous fossae, the spine, the acromion, and the coracoid process</a:t>
            </a:r>
          </a:p>
          <a:p>
            <a:pPr>
              <a:buFontTx/>
              <a:buNone/>
            </a:pPr>
            <a:endParaRPr lang="en-US" sz="2800"/>
          </a:p>
        </p:txBody>
      </p:sp>
      <p:pic>
        <p:nvPicPr>
          <p:cNvPr id="88073" name="Picture 9"/>
          <p:cNvPicPr>
            <a:picLocks noChangeAspect="1" noChangeArrowheads="1"/>
          </p:cNvPicPr>
          <p:nvPr/>
        </p:nvPicPr>
        <p:blipFill>
          <a:blip r:embed="rId3" cstate="print"/>
          <a:srcRect l="50000" t="26808" b="5238"/>
          <a:stretch>
            <a:fillRect/>
          </a:stretch>
        </p:blipFill>
        <p:spPr bwMode="auto">
          <a:xfrm>
            <a:off x="4572000" y="0"/>
            <a:ext cx="4572000" cy="44989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Upper Limb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upper limb consists of the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arm (brachium)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forearm (antebrachium)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hand (manus)</a:t>
            </a:r>
          </a:p>
          <a:p>
            <a:r>
              <a:rPr lang="en-US">
                <a:solidFill>
                  <a:srgbClr val="000000"/>
                </a:solidFill>
              </a:rPr>
              <a:t>Thirty-seven bones form the skeletal framework of each upper limb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r>
              <a:rPr lang="en-US" sz="3600"/>
              <a:t>Layers of the Dermis: Reticular Layer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Reticular layer</a:t>
            </a:r>
          </a:p>
          <a:p>
            <a:pPr lvl="1"/>
            <a:r>
              <a:rPr lang="en-US"/>
              <a:t>Accounts for approximately 80% of the thickness of the skin</a:t>
            </a:r>
          </a:p>
          <a:p>
            <a:pPr lvl="1"/>
            <a:endParaRPr lang="en-US"/>
          </a:p>
          <a:p>
            <a:pPr lvl="1"/>
            <a:r>
              <a:rPr lang="en-US"/>
              <a:t>Collagen fibers add strength and resiliency </a:t>
            </a:r>
          </a:p>
          <a:p>
            <a:pPr lvl="1"/>
            <a:endParaRPr lang="en-US"/>
          </a:p>
          <a:p>
            <a:pPr lvl="1"/>
            <a:r>
              <a:rPr lang="en-US"/>
              <a:t>Elastin fibers provide stretch-recoil properties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Arm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humerus is the sole bone of the arm</a:t>
            </a:r>
          </a:p>
          <a:p>
            <a:r>
              <a:rPr lang="en-US">
                <a:solidFill>
                  <a:srgbClr val="000000"/>
                </a:solidFill>
              </a:rPr>
              <a:t>It articulates with the scapula at the shoulder, and the radius and ulna at the elbow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Arm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Major markings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Proximal humerus includes the head, anatomical and surgical necks, greater and lesser tubercles, and the intertubercular groove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Humerus of the Arm</a:t>
            </a:r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100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Distal humerus includes the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capitulum,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trochlea,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medial and lateral epicondyles,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the coronoid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olecranon fossae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Medial portion includes the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radial groove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deltoid process</a:t>
            </a:r>
            <a:endParaRPr lang="en-US" sz="2400"/>
          </a:p>
        </p:txBody>
      </p:sp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350" y="1447800"/>
            <a:ext cx="4819650" cy="5181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Forearm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The bones of the forearm are the radius and ulna </a:t>
            </a:r>
          </a:p>
          <a:p>
            <a:r>
              <a:rPr lang="en-US">
                <a:solidFill>
                  <a:srgbClr val="000000"/>
                </a:solidFill>
              </a:rPr>
              <a:t>They articulate proximally with the humerus and distally with the wrist bones</a:t>
            </a:r>
          </a:p>
          <a:p>
            <a:r>
              <a:rPr lang="en-US">
                <a:solidFill>
                  <a:srgbClr val="000000"/>
                </a:solidFill>
              </a:rPr>
              <a:t>They also articulate with each other proximally and distally at small radioulnar joints</a:t>
            </a:r>
          </a:p>
          <a:p>
            <a:r>
              <a:rPr lang="en-US">
                <a:solidFill>
                  <a:srgbClr val="000000"/>
                </a:solidFill>
              </a:rPr>
              <a:t>Interosseous membrane connects the two bones along their entire length</a:t>
            </a: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Ulna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486400" cy="4800600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</a:rPr>
              <a:t>The ulna lies medially in the forearm and is slightly longer than the radius</a:t>
            </a:r>
          </a:p>
          <a:p>
            <a:r>
              <a:rPr lang="en-US" sz="2800">
                <a:solidFill>
                  <a:srgbClr val="000000"/>
                </a:solidFill>
              </a:rPr>
              <a:t>Forms the major portion of the elbow joint with the humerus</a:t>
            </a:r>
          </a:p>
          <a:p>
            <a:r>
              <a:rPr lang="en-US" sz="2800"/>
              <a:t>Its major markings include the olecranon, coronoid process, trochlear notch, radial notch, and the styloid process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450" y="0"/>
            <a:ext cx="325755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Radius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solidFill>
                  <a:srgbClr val="000000"/>
                </a:solidFill>
              </a:rPr>
              <a:t>The radius lies opposite (lateral to) the ulna and is thin at its proximal end, widened distally</a:t>
            </a:r>
          </a:p>
          <a:p>
            <a:r>
              <a:rPr lang="en-US" sz="2800">
                <a:solidFill>
                  <a:srgbClr val="000000"/>
                </a:solidFill>
              </a:rPr>
              <a:t>The superior surface of the head articulates with the capitulum of the humerus</a:t>
            </a:r>
          </a:p>
          <a:p>
            <a:r>
              <a:rPr lang="en-US" sz="2800">
                <a:solidFill>
                  <a:srgbClr val="000000"/>
                </a:solidFill>
              </a:rPr>
              <a:t>Medially, the head articulates with the radial notch of the ulna</a:t>
            </a:r>
          </a:p>
          <a:p>
            <a:r>
              <a:rPr lang="en-US" sz="2800">
                <a:solidFill>
                  <a:srgbClr val="000000"/>
                </a:solidFill>
              </a:rPr>
              <a:t>Major markings include the radial tuberosity, ulnar notch, and styloid process</a:t>
            </a: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/>
          <a:lstStyle/>
          <a:p>
            <a:r>
              <a:rPr lang="en-US"/>
              <a:t>Hand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36988" cy="4525963"/>
          </a:xfrm>
        </p:spPr>
        <p:txBody>
          <a:bodyPr/>
          <a:lstStyle/>
          <a:p>
            <a:r>
              <a:rPr lang="en-US"/>
              <a:t>Skeleton of the hand contains </a:t>
            </a:r>
          </a:p>
          <a:p>
            <a:pPr lvl="1"/>
            <a:r>
              <a:rPr lang="en-US"/>
              <a:t>wrist bones (carpals), </a:t>
            </a:r>
          </a:p>
          <a:p>
            <a:pPr lvl="1"/>
            <a:r>
              <a:rPr lang="en-US"/>
              <a:t>bones of the palm (metacarpals), </a:t>
            </a:r>
          </a:p>
          <a:p>
            <a:pPr lvl="1"/>
            <a:r>
              <a:rPr lang="en-US"/>
              <a:t>bones of the fingers (phalanges)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363" y="762000"/>
            <a:ext cx="4846637" cy="5486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Carpus (Wrist)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Consists of eight bones</a:t>
            </a:r>
          </a:p>
          <a:p>
            <a:pPr lvl="1"/>
            <a:r>
              <a:rPr lang="en-US"/>
              <a:t>Scaphoid, lunate, triquetral, and pisiform proximally</a:t>
            </a:r>
          </a:p>
          <a:p>
            <a:pPr lvl="1"/>
            <a:r>
              <a:rPr lang="en-US"/>
              <a:t>Trapezium, trapezoid, capitate, and hamate distally</a:t>
            </a: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Metacarpus (Palm)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Five numbered (1-5) metacarpal bones radiate from the wrist to form the palm</a:t>
            </a:r>
          </a:p>
          <a:p>
            <a:pPr lvl="1"/>
            <a:r>
              <a:rPr lang="en-US"/>
              <a:t>Their bases articulate with the carpals proximally, and with each other medially and laterally</a:t>
            </a:r>
          </a:p>
          <a:p>
            <a:pPr lvl="1"/>
            <a:r>
              <a:rPr lang="en-US"/>
              <a:t>Heads articulate with the phalanges</a:t>
            </a: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Phalanges (Fingers)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hand contains 14 miniature long bones called phalanges</a:t>
            </a:r>
          </a:p>
          <a:p>
            <a:r>
              <a:rPr lang="en-US"/>
              <a:t>Fingers (digits) are numbered 1-5, beginning with the thumb (pollex)</a:t>
            </a:r>
          </a:p>
          <a:p>
            <a:r>
              <a:rPr lang="en-US"/>
              <a:t>Each finger (except the thumb) has three phalanges – distal, middle, and proximal</a:t>
            </a:r>
          </a:p>
          <a:p>
            <a:r>
              <a:rPr lang="en-US"/>
              <a:t>The thumb has no middle phalanx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r>
              <a:rPr lang="en-US" sz="4000"/>
              <a:t>Hypodermis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Subcutaneous layer deep to the skin</a:t>
            </a:r>
          </a:p>
          <a:p>
            <a:endParaRPr lang="en-US"/>
          </a:p>
          <a:p>
            <a:r>
              <a:rPr lang="en-US"/>
              <a:t>Composed of adipose and areolar connective tissue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81400" cy="1401762"/>
          </a:xfrm>
        </p:spPr>
        <p:txBody>
          <a:bodyPr/>
          <a:lstStyle/>
          <a:p>
            <a:r>
              <a:rPr lang="en-US"/>
              <a:t>Pelvic Girdle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7772400" cy="3763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The hip is formed by a pair of hip bones (os coxae, or coxal)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Together with the sacrum and the coccyx, these bones form the bony pelvis</a:t>
            </a: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788" y="0"/>
            <a:ext cx="5256212" cy="30226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Pelvic Girdle (Hip)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pelvis</a:t>
            </a:r>
          </a:p>
          <a:p>
            <a:pPr lvl="1"/>
            <a:r>
              <a:rPr lang="en-US"/>
              <a:t>Attaches the lower limbs to the axial skeleton with the strongest ligaments of the body</a:t>
            </a:r>
          </a:p>
          <a:p>
            <a:pPr lvl="1"/>
            <a:r>
              <a:rPr lang="en-US"/>
              <a:t>Transmits weight of the upper body to the lower limbs</a:t>
            </a:r>
          </a:p>
          <a:p>
            <a:pPr lvl="1"/>
            <a:r>
              <a:rPr lang="en-US"/>
              <a:t>Supports the visceral organs of the pelvis</a:t>
            </a:r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Ilium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ilium is a large flaring bone that forms the superior region of the coxal bone</a:t>
            </a:r>
          </a:p>
          <a:p>
            <a:r>
              <a:rPr lang="en-US"/>
              <a:t>It consists of </a:t>
            </a:r>
          </a:p>
          <a:p>
            <a:pPr lvl="1"/>
            <a:r>
              <a:rPr lang="en-US"/>
              <a:t>a body</a:t>
            </a:r>
          </a:p>
          <a:p>
            <a:pPr lvl="1"/>
            <a:r>
              <a:rPr lang="en-US"/>
              <a:t>a superior winglike portion called the ala</a:t>
            </a:r>
          </a:p>
          <a:p>
            <a:r>
              <a:rPr lang="en-US"/>
              <a:t>The broad posterolateral surface is called the gluteal surface</a:t>
            </a:r>
          </a:p>
        </p:txBody>
      </p:sp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/>
          <a:lstStyle/>
          <a:p>
            <a:r>
              <a:rPr lang="en-US"/>
              <a:t>Ilium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The auricular surface articulates with the sacrum (sacroiliac joint)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Major markings include the iliac crests, four spines, greater sciatic notch, iliac fossa, arcuate line, and the pelvic brim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 cstate="print"/>
          <a:srcRect t="8243" r="42897" b="15689"/>
          <a:stretch>
            <a:fillRect/>
          </a:stretch>
        </p:blipFill>
        <p:spPr bwMode="auto">
          <a:xfrm>
            <a:off x="5337175" y="0"/>
            <a:ext cx="3470275" cy="3505200"/>
          </a:xfrm>
          <a:prstGeom prst="rect">
            <a:avLst/>
          </a:prstGeom>
          <a:noFill/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3" cstate="print"/>
          <a:srcRect l="43449" t="13437" r="4199" b="19102"/>
          <a:stretch>
            <a:fillRect/>
          </a:stretch>
        </p:blipFill>
        <p:spPr bwMode="auto">
          <a:xfrm>
            <a:off x="5257800" y="3476625"/>
            <a:ext cx="3462338" cy="33813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Ischium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ischium forms the posteroinferior part of the hip bone</a:t>
            </a:r>
          </a:p>
          <a:p>
            <a:r>
              <a:rPr lang="en-US">
                <a:solidFill>
                  <a:srgbClr val="000000"/>
                </a:solidFill>
              </a:rPr>
              <a:t>The thick body articulates with the ilium, and the thinner ramus articulates with the pubis</a:t>
            </a:r>
          </a:p>
          <a:p>
            <a:r>
              <a:rPr lang="en-US">
                <a:solidFill>
                  <a:srgbClr val="000000"/>
                </a:solidFill>
              </a:rPr>
              <a:t>Major markings include the ischial spine, lesser sciatic notch, and the ischial tuberosity </a:t>
            </a: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Pubis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pubic bone forms the anterior portion of the hip bone</a:t>
            </a:r>
          </a:p>
          <a:p>
            <a:r>
              <a:rPr lang="en-US">
                <a:solidFill>
                  <a:srgbClr val="000000"/>
                </a:solidFill>
              </a:rPr>
              <a:t>It articulates with the ischium and the ilium</a:t>
            </a:r>
          </a:p>
          <a:p>
            <a:r>
              <a:rPr lang="en-US">
                <a:solidFill>
                  <a:srgbClr val="000000"/>
                </a:solidFill>
              </a:rPr>
              <a:t>Major markings include superior and inferior rami, the pubic crest, pubic tubercle, pubic arch, pubic symphysis, and obturator foramen (along with ilium and ischium)</a:t>
            </a:r>
            <a:endParaRPr lang="en-US"/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Comparison of Male and Female Pelvic Structure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270875" cy="4675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Female pelvis</a:t>
            </a:r>
          </a:p>
          <a:p>
            <a:pPr lvl="1">
              <a:lnSpc>
                <a:spcPct val="90000"/>
              </a:lnSpc>
            </a:pPr>
            <a:r>
              <a:rPr lang="en-US"/>
              <a:t>Tilted forward, adapted for childbearing</a:t>
            </a:r>
          </a:p>
          <a:p>
            <a:pPr lvl="1">
              <a:lnSpc>
                <a:spcPct val="90000"/>
              </a:lnSpc>
            </a:pPr>
            <a:r>
              <a:rPr lang="en-US"/>
              <a:t>True pelvis defines birth canal</a:t>
            </a:r>
          </a:p>
          <a:p>
            <a:pPr lvl="1">
              <a:lnSpc>
                <a:spcPct val="90000"/>
              </a:lnSpc>
            </a:pPr>
            <a:r>
              <a:rPr lang="en-US"/>
              <a:t>Cavity of the true pelvis is broad, shallow, and has greater capacity</a:t>
            </a:r>
          </a:p>
          <a:p>
            <a:pPr>
              <a:lnSpc>
                <a:spcPct val="90000"/>
              </a:lnSpc>
            </a:pPr>
            <a:r>
              <a:rPr lang="en-US"/>
              <a:t>Male pelvis</a:t>
            </a:r>
          </a:p>
          <a:p>
            <a:pPr lvl="1">
              <a:lnSpc>
                <a:spcPct val="90000"/>
              </a:lnSpc>
            </a:pPr>
            <a:r>
              <a:rPr lang="en-US"/>
              <a:t>Tilted less forward</a:t>
            </a:r>
          </a:p>
          <a:p>
            <a:pPr lvl="1">
              <a:lnSpc>
                <a:spcPct val="90000"/>
              </a:lnSpc>
            </a:pPr>
            <a:r>
              <a:rPr lang="en-US"/>
              <a:t>Adapted for support of heavier male build and stronger muscles</a:t>
            </a:r>
          </a:p>
          <a:p>
            <a:pPr lvl="1">
              <a:lnSpc>
                <a:spcPct val="90000"/>
              </a:lnSpc>
            </a:pPr>
            <a:r>
              <a:rPr lang="en-US"/>
              <a:t>Cavity of true pelvis is narrow and deep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0866" name="Group 34"/>
          <p:cNvGraphicFramePr>
            <a:graphicFrameLocks noGrp="1"/>
          </p:cNvGraphicFramePr>
          <p:nvPr/>
        </p:nvGraphicFramePr>
        <p:xfrm>
          <a:off x="0" y="2024063"/>
          <a:ext cx="9144000" cy="3919539"/>
        </p:xfrm>
        <a:graphic>
          <a:graphicData uri="http://schemas.openxmlformats.org/drawingml/2006/table">
            <a:tbl>
              <a:tblPr/>
              <a:tblGrid>
                <a:gridCol w="2338388"/>
                <a:gridCol w="3756025"/>
                <a:gridCol w="3049587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Characteristic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Bone thickness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Lighter, thinner, and smoother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Heavier, thicker, and more prominent markings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Pubic arch/angle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80˚–90˚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50˚–60˚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Acetabula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Small; farther apart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Large; closer together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Sacrum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Wider, shorter; sacral curvature is accentuated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Narrow, longer; sacral promontory more ventral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Coccyx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More movable; straighter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Less movable; curves ventrally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65" name="Rectangle 3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Comparison of Male and Female Pelvic Structure</a:t>
            </a: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Lower Limb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three segments of the lower limb are the thigh, leg, and foot</a:t>
            </a:r>
          </a:p>
          <a:p>
            <a:r>
              <a:rPr lang="en-US">
                <a:solidFill>
                  <a:srgbClr val="000000"/>
                </a:solidFill>
              </a:rPr>
              <a:t>They carry the weight of the erect body, and are subjected to exceptional forces when one jumps or runs</a:t>
            </a: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Femur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sole bone of the thigh is the femur, the largest and strongest bone in the body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It articulates proximally with the hip and distally with the tibia and fibula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Color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Three pigments contribute to skin color</a:t>
            </a:r>
          </a:p>
          <a:p>
            <a:pPr lvl="1">
              <a:lnSpc>
                <a:spcPct val="90000"/>
              </a:lnSpc>
            </a:pPr>
            <a:r>
              <a:rPr lang="en-US"/>
              <a:t>Melanin </a:t>
            </a:r>
          </a:p>
          <a:p>
            <a:pPr lvl="2">
              <a:lnSpc>
                <a:spcPct val="90000"/>
              </a:lnSpc>
            </a:pPr>
            <a:r>
              <a:rPr lang="en-US"/>
              <a:t>yellow to reddish-brown to black pigment, responsible for dark skin colors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Freckles and pigmented moles</a:t>
            </a:r>
          </a:p>
          <a:p>
            <a:pPr lvl="1">
              <a:lnSpc>
                <a:spcPct val="90000"/>
              </a:lnSpc>
            </a:pPr>
            <a:r>
              <a:rPr lang="en-US"/>
              <a:t>Carotene</a:t>
            </a:r>
          </a:p>
          <a:p>
            <a:pPr lvl="2">
              <a:lnSpc>
                <a:spcPct val="90000"/>
              </a:lnSpc>
            </a:pPr>
            <a:r>
              <a:rPr lang="en-US"/>
              <a:t>yellow to orange pigment</a:t>
            </a:r>
          </a:p>
          <a:p>
            <a:pPr lvl="3">
              <a:lnSpc>
                <a:spcPct val="90000"/>
              </a:lnSpc>
            </a:pPr>
            <a:r>
              <a:rPr lang="en-US"/>
              <a:t>most obvious in the palms and soles of the feet</a:t>
            </a:r>
          </a:p>
          <a:p>
            <a:pPr lvl="1">
              <a:lnSpc>
                <a:spcPct val="90000"/>
              </a:lnSpc>
            </a:pPr>
            <a:r>
              <a:rPr lang="en-US"/>
              <a:t>Hemoglobin </a:t>
            </a:r>
          </a:p>
          <a:p>
            <a:pPr lvl="2">
              <a:lnSpc>
                <a:spcPct val="90000"/>
              </a:lnSpc>
            </a:pPr>
            <a:r>
              <a:rPr lang="en-US"/>
              <a:t>reddish pigment responsible for the pinkish hue of the skin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 t="684" b="3415"/>
          <a:stretch>
            <a:fillRect/>
          </a:stretch>
        </p:blipFill>
        <p:spPr bwMode="auto">
          <a:xfrm>
            <a:off x="3657600" y="304800"/>
            <a:ext cx="5199063" cy="6242050"/>
          </a:xfrm>
          <a:prstGeom prst="rect">
            <a:avLst/>
          </a:prstGeom>
          <a:noFill/>
        </p:spPr>
      </p:pic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724400" cy="1143000"/>
          </a:xfrm>
        </p:spPr>
        <p:txBody>
          <a:bodyPr/>
          <a:lstStyle/>
          <a:p>
            <a:r>
              <a:rPr lang="en-US"/>
              <a:t>Femur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7.28b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45720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Major markings include the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head,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fovea capitis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greater and lesser trochanters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gluteal tuberosity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lateral and medial condyles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Epicondyles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linea aspera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patellar surface, </a:t>
            </a:r>
          </a:p>
          <a:p>
            <a:pPr lvl="1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</a:rPr>
              <a:t> intercondylar notch</a:t>
            </a:r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tibia and fibula form the skeleton of the leg</a:t>
            </a:r>
          </a:p>
          <a:p>
            <a:r>
              <a:rPr lang="en-US">
                <a:solidFill>
                  <a:srgbClr val="000000"/>
                </a:solidFill>
              </a:rPr>
              <a:t>They are connected to each other by the interosseous membrane</a:t>
            </a:r>
          </a:p>
          <a:p>
            <a:r>
              <a:rPr lang="en-US">
                <a:solidFill>
                  <a:srgbClr val="000000"/>
                </a:solidFill>
              </a:rPr>
              <a:t>They articulate with the femur proximally and with the ankle bones distally</a:t>
            </a:r>
          </a:p>
          <a:p>
            <a:r>
              <a:rPr lang="en-US">
                <a:solidFill>
                  <a:srgbClr val="000000"/>
                </a:solidFill>
              </a:rPr>
              <a:t>They also articulate with each other via the immovable tibiofibular joints</a:t>
            </a: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724400" cy="1143000"/>
          </a:xfrm>
        </p:spPr>
        <p:txBody>
          <a:bodyPr/>
          <a:lstStyle/>
          <a:p>
            <a:r>
              <a:rPr lang="en-US"/>
              <a:t>Tibia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5181600" cy="4953000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</a:rPr>
              <a:t>Receives the weight of the body from the femur and transmits it to the foot</a:t>
            </a:r>
          </a:p>
          <a:p>
            <a:r>
              <a:rPr lang="en-US" sz="2800">
                <a:solidFill>
                  <a:srgbClr val="000000"/>
                </a:solidFill>
              </a:rPr>
              <a:t>Major markings include medial and lateral condyles, intercondylar eminence, the tibial tuberosity, anterior crest, medial malleolus, and fibular notch</a:t>
            </a:r>
            <a:endParaRPr lang="en-US" sz="2800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2938" y="0"/>
            <a:ext cx="342106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Fibula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Sticklike bone with slightly expanded ends located laterally to the tibia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Major markings include the head and lateral malleolus</a:t>
            </a: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r>
              <a:rPr lang="en-US"/>
              <a:t>Foot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77200" cy="4800600"/>
          </a:xfrm>
        </p:spPr>
        <p:txBody>
          <a:bodyPr/>
          <a:lstStyle/>
          <a:p>
            <a:r>
              <a:rPr lang="en-US"/>
              <a:t>The skeleton of the foot includes the </a:t>
            </a:r>
          </a:p>
          <a:p>
            <a:pPr lvl="1"/>
            <a:r>
              <a:rPr lang="en-US"/>
              <a:t>tarsus, </a:t>
            </a:r>
          </a:p>
          <a:p>
            <a:pPr lvl="1"/>
            <a:r>
              <a:rPr lang="en-US"/>
              <a:t>metatarsus, </a:t>
            </a:r>
          </a:p>
          <a:p>
            <a:pPr lvl="1"/>
            <a:r>
              <a:rPr lang="en-US"/>
              <a:t>phalanges (toes)</a:t>
            </a:r>
          </a:p>
          <a:p>
            <a:endParaRPr lang="en-US"/>
          </a:p>
          <a:p>
            <a:r>
              <a:rPr lang="en-US"/>
              <a:t>The foot supports body weight and acts as a lever to propel the body forward in walking and running</a:t>
            </a:r>
          </a:p>
        </p:txBody>
      </p:sp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Tarsus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Composed of seven bones that form the posterior half of the foot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Body weight is carried primarily on the talus and calcaneus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Talus articulates with the tibia and fibula superiorly, and the calcaneus inferiorly</a:t>
            </a:r>
          </a:p>
          <a:p>
            <a:pPr>
              <a:lnSpc>
                <a:spcPct val="90000"/>
              </a:lnSpc>
            </a:pPr>
            <a:r>
              <a:rPr lang="en-US"/>
              <a:t>Other tarsus bones include the cuboid and navicular, and the medial, intermediate, and lateral cuneiforms</a:t>
            </a:r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Calcaneus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Forms the heel of the foot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Carries the talus on its superior surface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Point of attachment for the calcaneal (Achilles) tendon of the calf muscles</a:t>
            </a: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Metatarsus and Phalanges</a:t>
            </a:r>
            <a:endParaRPr 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Metatarsals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Five (1-5) long bones that articulate with the proximal phalanges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The enlarged head of metatarsal 1 forms the “ball of the foot”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Phalanges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The 14 bones of the toes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Each digit has three phalanges except the hallux, which has no middle phalanx</a:t>
            </a: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6900" y="1524000"/>
            <a:ext cx="3467100" cy="4953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r>
              <a:rPr lang="en-US" sz="4000"/>
              <a:t>Sweat Glands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9248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Different types prevent overheating of the body; secrete cerumen and milk</a:t>
            </a:r>
          </a:p>
          <a:p>
            <a:pPr lvl="1">
              <a:lnSpc>
                <a:spcPct val="90000"/>
              </a:lnSpc>
            </a:pPr>
            <a:r>
              <a:rPr lang="en-US"/>
              <a:t>Eccrine sweat glands </a:t>
            </a:r>
          </a:p>
          <a:p>
            <a:pPr lvl="2">
              <a:lnSpc>
                <a:spcPct val="90000"/>
              </a:lnSpc>
            </a:pPr>
            <a:r>
              <a:rPr lang="en-US"/>
              <a:t>found in palms, soles of the feet, and forehead</a:t>
            </a:r>
          </a:p>
          <a:p>
            <a:pPr lvl="1">
              <a:lnSpc>
                <a:spcPct val="90000"/>
              </a:lnSpc>
            </a:pPr>
            <a:r>
              <a:rPr lang="en-US"/>
              <a:t>Apocrine sweat glands</a:t>
            </a:r>
          </a:p>
          <a:p>
            <a:pPr lvl="2">
              <a:lnSpc>
                <a:spcPct val="90000"/>
              </a:lnSpc>
            </a:pPr>
            <a:r>
              <a:rPr lang="en-US"/>
              <a:t>found in axillary and anogenital areas</a:t>
            </a:r>
          </a:p>
          <a:p>
            <a:pPr lvl="1">
              <a:lnSpc>
                <a:spcPct val="90000"/>
              </a:lnSpc>
            </a:pPr>
            <a:r>
              <a:rPr lang="en-US"/>
              <a:t>Ceruminous glands</a:t>
            </a:r>
          </a:p>
          <a:p>
            <a:pPr lvl="2">
              <a:lnSpc>
                <a:spcPct val="90000"/>
              </a:lnSpc>
            </a:pPr>
            <a:r>
              <a:rPr lang="en-US"/>
              <a:t>modified apocrine glands in external ear canal that secrete cerumen</a:t>
            </a:r>
          </a:p>
          <a:p>
            <a:pPr lvl="1">
              <a:lnSpc>
                <a:spcPct val="90000"/>
              </a:lnSpc>
            </a:pPr>
            <a:r>
              <a:rPr lang="en-US"/>
              <a:t>Mammary glands</a:t>
            </a:r>
          </a:p>
          <a:p>
            <a:pPr lvl="2">
              <a:lnSpc>
                <a:spcPct val="90000"/>
              </a:lnSpc>
            </a:pPr>
            <a:r>
              <a:rPr lang="en-US"/>
              <a:t>specialized sweat glands that secrete milk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r>
              <a:rPr lang="en-US" sz="4000"/>
              <a:t>Sebaceous Glands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alveolar glands found all over the body</a:t>
            </a:r>
          </a:p>
          <a:p>
            <a:endParaRPr lang="en-US"/>
          </a:p>
          <a:p>
            <a:r>
              <a:rPr lang="en-US"/>
              <a:t>Soften skin when stimulated by hormones</a:t>
            </a:r>
          </a:p>
          <a:p>
            <a:endParaRPr lang="en-US"/>
          </a:p>
          <a:p>
            <a:r>
              <a:rPr lang="en-US"/>
              <a:t>Secrete an oily secretion called sebum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Hair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Filamentous strands of dead keratinized cells produced by hair follicles</a:t>
            </a:r>
          </a:p>
          <a:p>
            <a:r>
              <a:rPr lang="en-US" sz="2800"/>
              <a:t>Contains hard keratin </a:t>
            </a:r>
          </a:p>
          <a:p>
            <a:pPr lvl="1"/>
            <a:r>
              <a:rPr lang="en-US" sz="2400"/>
              <a:t> tougher and more durable than soft keratin of the skin</a:t>
            </a:r>
          </a:p>
          <a:p>
            <a:r>
              <a:rPr lang="en-US" sz="2800"/>
              <a:t>Made up of </a:t>
            </a:r>
          </a:p>
          <a:p>
            <a:pPr lvl="1"/>
            <a:r>
              <a:rPr lang="en-US" sz="2400"/>
              <a:t>shaft projecting from the skin</a:t>
            </a:r>
          </a:p>
          <a:p>
            <a:pPr lvl="1"/>
            <a:r>
              <a:rPr lang="en-US" sz="2400"/>
              <a:t>root embedded in the skin</a:t>
            </a:r>
          </a:p>
          <a:p>
            <a:endParaRPr lang="en-US" sz="2800"/>
          </a:p>
          <a:p>
            <a:r>
              <a:rPr lang="en-US" sz="2800"/>
              <a:t>Pigmented by melanocytes at the base of the hair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Hair Function and Distribution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77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Functions of hair include: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Helping to maintain warmth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Alerting the body to presence of insects on the skin 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Guarding the scalp against physical trauma, heat loss, and sunlight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(Integument)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Consists of three major regions</a:t>
            </a:r>
          </a:p>
          <a:p>
            <a:pPr lvl="1"/>
            <a:r>
              <a:rPr lang="en-US"/>
              <a:t>Epidermis  </a:t>
            </a:r>
          </a:p>
          <a:p>
            <a:pPr lvl="2"/>
            <a:r>
              <a:rPr lang="en-US"/>
              <a:t>outermost superficial region</a:t>
            </a:r>
          </a:p>
          <a:p>
            <a:pPr lvl="1"/>
            <a:r>
              <a:rPr lang="en-US"/>
              <a:t>Dermis </a:t>
            </a:r>
          </a:p>
          <a:p>
            <a:pPr lvl="2"/>
            <a:r>
              <a:rPr lang="en-US"/>
              <a:t>middle region</a:t>
            </a:r>
          </a:p>
          <a:p>
            <a:pPr lvl="1"/>
            <a:r>
              <a:rPr lang="en-US"/>
              <a:t>Hypodermis (superficial fascia) </a:t>
            </a:r>
          </a:p>
          <a:p>
            <a:pPr lvl="2"/>
            <a:r>
              <a:rPr lang="en-US"/>
              <a:t> deepest region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Hair Function and Distribution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6962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Hair is distributed over the entire skin surface except:</a:t>
            </a:r>
          </a:p>
          <a:p>
            <a:pPr lvl="1">
              <a:lnSpc>
                <a:spcPct val="90000"/>
              </a:lnSpc>
            </a:pPr>
            <a:r>
              <a:rPr lang="en-US"/>
              <a:t>Palms</a:t>
            </a:r>
          </a:p>
          <a:p>
            <a:pPr lvl="1">
              <a:lnSpc>
                <a:spcPct val="90000"/>
              </a:lnSpc>
            </a:pPr>
            <a:r>
              <a:rPr lang="en-US"/>
              <a:t>Soles</a:t>
            </a:r>
          </a:p>
          <a:p>
            <a:pPr lvl="1">
              <a:lnSpc>
                <a:spcPct val="90000"/>
              </a:lnSpc>
            </a:pPr>
            <a:r>
              <a:rPr lang="en-US"/>
              <a:t>Lips </a:t>
            </a:r>
          </a:p>
          <a:p>
            <a:pPr lvl="1">
              <a:lnSpc>
                <a:spcPct val="90000"/>
              </a:lnSpc>
            </a:pPr>
            <a:r>
              <a:rPr lang="en-US"/>
              <a:t>Nipples </a:t>
            </a:r>
          </a:p>
          <a:p>
            <a:pPr lvl="1">
              <a:lnSpc>
                <a:spcPct val="90000"/>
              </a:lnSpc>
            </a:pPr>
            <a:r>
              <a:rPr lang="en-US"/>
              <a:t>Portions of the external genitalia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Hair Follicle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953000"/>
          </a:xfrm>
        </p:spPr>
        <p:txBody>
          <a:bodyPr/>
          <a:lstStyle/>
          <a:p>
            <a:r>
              <a:rPr lang="en-US"/>
              <a:t>Root sheath extending from the epidermal surface into the dermis</a:t>
            </a:r>
          </a:p>
          <a:p>
            <a:r>
              <a:rPr lang="en-US"/>
              <a:t>Deep end is expanded forming a hair bulb</a:t>
            </a:r>
          </a:p>
          <a:p>
            <a:r>
              <a:rPr lang="en-US"/>
              <a:t>A knot of sensory nerve endings (a root hair plexus) wraps around each hair bulb</a:t>
            </a:r>
          </a:p>
          <a:p>
            <a:pPr lvl="1"/>
            <a:r>
              <a:rPr lang="en-US"/>
              <a:t>Bending a hair stimulates these endings, hence our hairs act as sensitive touch receptors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Hair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Vellus </a:t>
            </a:r>
          </a:p>
          <a:p>
            <a:pPr lvl="1"/>
            <a:r>
              <a:rPr lang="en-US"/>
              <a:t>pale, fine body hair found in children and the adult female </a:t>
            </a:r>
          </a:p>
          <a:p>
            <a:r>
              <a:rPr lang="en-US"/>
              <a:t>Terminal </a:t>
            </a:r>
          </a:p>
          <a:p>
            <a:pPr lvl="1"/>
            <a:r>
              <a:rPr lang="en-US"/>
              <a:t>coarse, long hair of eyebrows, scalp, axillary, and pubic regions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52578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Hair Thinning and Baldness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Alopecia </a:t>
            </a:r>
          </a:p>
          <a:p>
            <a:pPr lvl="1">
              <a:lnSpc>
                <a:spcPct val="90000"/>
              </a:lnSpc>
            </a:pPr>
            <a:r>
              <a:rPr lang="en-US"/>
              <a:t>hair thinning in both sexes</a:t>
            </a:r>
          </a:p>
          <a:p>
            <a:pPr lvl="1">
              <a:lnSpc>
                <a:spcPct val="90000"/>
              </a:lnSpc>
            </a:pPr>
            <a:r>
              <a:rPr lang="en-US"/>
              <a:t>Alopecia areata:  </a:t>
            </a:r>
          </a:p>
          <a:p>
            <a:pPr lvl="2">
              <a:lnSpc>
                <a:spcPct val="90000"/>
              </a:lnSpc>
            </a:pPr>
            <a:r>
              <a:rPr lang="en-US"/>
              <a:t>localized hair loss</a:t>
            </a:r>
          </a:p>
          <a:p>
            <a:pPr lvl="2">
              <a:lnSpc>
                <a:spcPct val="90000"/>
              </a:lnSpc>
            </a:pPr>
            <a:r>
              <a:rPr lang="en-US"/>
              <a:t>May be autoimmune related</a:t>
            </a:r>
          </a:p>
          <a:p>
            <a:pPr>
              <a:lnSpc>
                <a:spcPct val="90000"/>
              </a:lnSpc>
            </a:pPr>
            <a:r>
              <a:rPr lang="en-US"/>
              <a:t>True, or frank, baldness </a:t>
            </a:r>
          </a:p>
          <a:p>
            <a:pPr lvl="1">
              <a:lnSpc>
                <a:spcPct val="90000"/>
              </a:lnSpc>
            </a:pPr>
            <a:r>
              <a:rPr lang="en-US"/>
              <a:t>Genetically determined and sex-influenced condition </a:t>
            </a:r>
          </a:p>
          <a:p>
            <a:pPr lvl="1">
              <a:lnSpc>
                <a:spcPct val="90000"/>
              </a:lnSpc>
            </a:pPr>
            <a:r>
              <a:rPr lang="en-US"/>
              <a:t>Male pattern baldness</a:t>
            </a:r>
          </a:p>
          <a:p>
            <a:pPr lvl="2">
              <a:lnSpc>
                <a:spcPct val="90000"/>
              </a:lnSpc>
            </a:pPr>
            <a:r>
              <a:rPr lang="en-US"/>
              <a:t>caused by follicular response to DHT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0" y="0"/>
            <a:ext cx="28575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a Nail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Scalelike modification of the epidermis on the distal, dorsal surface of fingers and toes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/>
          <a:srcRect b="7918"/>
          <a:stretch>
            <a:fillRect/>
          </a:stretch>
        </p:blipFill>
        <p:spPr bwMode="auto">
          <a:xfrm>
            <a:off x="533400" y="3595688"/>
            <a:ext cx="8305800" cy="301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r>
              <a:rPr lang="en-US" sz="3600"/>
              <a:t>Functions of the Integumentary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848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Protection </a:t>
            </a:r>
          </a:p>
          <a:p>
            <a:pPr lvl="1">
              <a:lnSpc>
                <a:spcPct val="90000"/>
              </a:lnSpc>
            </a:pPr>
            <a:r>
              <a:rPr lang="en-US"/>
              <a:t>chemical, physical, and mechanical barrier</a:t>
            </a:r>
          </a:p>
          <a:p>
            <a:pPr>
              <a:lnSpc>
                <a:spcPct val="90000"/>
              </a:lnSpc>
            </a:pPr>
            <a:r>
              <a:rPr lang="en-US"/>
              <a:t>Body temperature regulation is accomplished by:</a:t>
            </a:r>
          </a:p>
          <a:p>
            <a:pPr lvl="1">
              <a:lnSpc>
                <a:spcPct val="90000"/>
              </a:lnSpc>
            </a:pPr>
            <a:r>
              <a:rPr lang="en-US"/>
              <a:t>Dilation (cooling) </a:t>
            </a:r>
          </a:p>
          <a:p>
            <a:pPr lvl="1">
              <a:lnSpc>
                <a:spcPct val="90000"/>
              </a:lnSpc>
            </a:pPr>
            <a:r>
              <a:rPr lang="en-US"/>
              <a:t>Constriction (warming) of dermal vessels</a:t>
            </a:r>
          </a:p>
          <a:p>
            <a:pPr lvl="1">
              <a:lnSpc>
                <a:spcPct val="90000"/>
              </a:lnSpc>
            </a:pPr>
            <a:r>
              <a:rPr lang="en-US"/>
              <a:t>Increasing sweat gland secretions to cool the body </a:t>
            </a:r>
          </a:p>
          <a:p>
            <a:pPr>
              <a:lnSpc>
                <a:spcPct val="90000"/>
              </a:lnSpc>
            </a:pPr>
            <a:r>
              <a:rPr lang="en-US"/>
              <a:t>Cutaneous sensation</a:t>
            </a:r>
          </a:p>
          <a:p>
            <a:pPr lvl="1">
              <a:lnSpc>
                <a:spcPct val="90000"/>
              </a:lnSpc>
            </a:pPr>
            <a:r>
              <a:rPr lang="en-US"/>
              <a:t>exoreceptors sense touch and pain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r>
              <a:rPr lang="en-US" sz="3600"/>
              <a:t>Functions of the Integumentary System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848600" cy="4953000"/>
          </a:xfrm>
        </p:spPr>
        <p:txBody>
          <a:bodyPr/>
          <a:lstStyle/>
          <a:p>
            <a:r>
              <a:rPr lang="en-US"/>
              <a:t>Metabolic functions </a:t>
            </a:r>
          </a:p>
          <a:p>
            <a:pPr lvl="1"/>
            <a:r>
              <a:rPr lang="en-US"/>
              <a:t>synthesis of vitamin D in dermal blood vessels</a:t>
            </a:r>
          </a:p>
          <a:p>
            <a:r>
              <a:rPr lang="en-US"/>
              <a:t>Blood reservoir</a:t>
            </a:r>
          </a:p>
          <a:p>
            <a:pPr lvl="1"/>
            <a:r>
              <a:rPr lang="en-US"/>
              <a:t>skin blood vessels store up to 5% of the body’s blood volume</a:t>
            </a:r>
          </a:p>
          <a:p>
            <a:r>
              <a:rPr lang="en-US"/>
              <a:t>Excretion </a:t>
            </a:r>
          </a:p>
          <a:p>
            <a:pPr lvl="1"/>
            <a:r>
              <a:rPr lang="en-US"/>
              <a:t>limited amounts of nitrogenous wastes are eliminated from the body in sweat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Cancer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skin tumors are benign and do not metastasize</a:t>
            </a:r>
          </a:p>
          <a:p>
            <a:endParaRPr lang="en-US"/>
          </a:p>
          <a:p>
            <a:r>
              <a:rPr lang="en-US"/>
              <a:t>A crucial risk factor for non-melanoma skin cancers is the disabling of the </a:t>
            </a:r>
            <a:r>
              <a:rPr lang="en-US" i="1"/>
              <a:t>p53</a:t>
            </a:r>
            <a:r>
              <a:rPr lang="en-US"/>
              <a:t> gene</a:t>
            </a:r>
          </a:p>
          <a:p>
            <a:endParaRPr lang="en-US"/>
          </a:p>
          <a:p>
            <a:r>
              <a:rPr lang="en-US"/>
              <a:t>Newly developed skin lotions can fix damaged DNA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Skin Cancer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three major types of skin cancer are:</a:t>
            </a:r>
          </a:p>
          <a:p>
            <a:pPr lvl="1"/>
            <a:r>
              <a:rPr lang="en-US"/>
              <a:t>Basal cell carcinoma</a:t>
            </a:r>
          </a:p>
          <a:p>
            <a:pPr lvl="1"/>
            <a:r>
              <a:rPr lang="en-US"/>
              <a:t>Squamous cell carcinoma	</a:t>
            </a:r>
          </a:p>
          <a:p>
            <a:pPr lvl="1"/>
            <a:r>
              <a:rPr lang="en-US"/>
              <a:t>Melanoma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Basal Cell Carcinoma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Least malignant </a:t>
            </a:r>
          </a:p>
          <a:p>
            <a:r>
              <a:rPr lang="en-US"/>
              <a:t>Most common skin cancer</a:t>
            </a:r>
          </a:p>
          <a:p>
            <a:r>
              <a:rPr lang="en-US"/>
              <a:t>Stratum basale cells proliferate and invade the dermis and hypodermis</a:t>
            </a:r>
          </a:p>
          <a:p>
            <a:pPr lvl="1"/>
            <a:r>
              <a:rPr lang="en-US"/>
              <a:t>Slow growing</a:t>
            </a:r>
          </a:p>
          <a:p>
            <a:pPr lvl="1"/>
            <a:r>
              <a:rPr lang="en-US"/>
              <a:t>do not often metastasize</a:t>
            </a:r>
          </a:p>
          <a:p>
            <a:r>
              <a:rPr lang="en-US"/>
              <a:t>Can be cured by surgical excision in 99% of the cases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52400" y="6400800"/>
            <a:ext cx="4724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6481763" cy="6519863"/>
          </a:xfrm>
          <a:prstGeom prst="rect">
            <a:avLst/>
          </a:prstGeom>
          <a:noFill/>
        </p:spPr>
      </p:pic>
      <p:sp>
        <p:nvSpPr>
          <p:cNvPr id="5126" name="Freeform 6"/>
          <p:cNvSpPr>
            <a:spLocks/>
          </p:cNvSpPr>
          <p:nvPr/>
        </p:nvSpPr>
        <p:spPr bwMode="auto">
          <a:xfrm>
            <a:off x="1225550" y="5102225"/>
            <a:ext cx="88900" cy="304800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0" y="0"/>
              </a:cxn>
              <a:cxn ang="0">
                <a:pos x="0" y="192"/>
              </a:cxn>
            </a:cxnLst>
            <a:rect l="0" t="0" r="r" b="b"/>
            <a:pathLst>
              <a:path w="56" h="192">
                <a:moveTo>
                  <a:pt x="56" y="0"/>
                </a:moveTo>
                <a:lnTo>
                  <a:pt x="0" y="0"/>
                </a:lnTo>
                <a:lnTo>
                  <a:pt x="0" y="192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1136650" y="5241925"/>
            <a:ext cx="889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225550" y="5445125"/>
            <a:ext cx="1588" cy="29210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1460500" y="4327525"/>
            <a:ext cx="546100" cy="1663700"/>
          </a:xfrm>
          <a:custGeom>
            <a:avLst/>
            <a:gdLst/>
            <a:ahLst/>
            <a:cxnLst>
              <a:cxn ang="0">
                <a:pos x="0" y="1048"/>
              </a:cxn>
              <a:cxn ang="0">
                <a:pos x="64" y="1048"/>
              </a:cxn>
              <a:cxn ang="0">
                <a:pos x="344" y="0"/>
              </a:cxn>
            </a:cxnLst>
            <a:rect l="0" t="0" r="r" b="b"/>
            <a:pathLst>
              <a:path w="344" h="1048">
                <a:moveTo>
                  <a:pt x="0" y="1048"/>
                </a:moveTo>
                <a:lnTo>
                  <a:pt x="64" y="1048"/>
                </a:lnTo>
                <a:lnTo>
                  <a:pt x="344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1778000" y="4416425"/>
            <a:ext cx="622300" cy="1816100"/>
          </a:xfrm>
          <a:custGeom>
            <a:avLst/>
            <a:gdLst/>
            <a:ahLst/>
            <a:cxnLst>
              <a:cxn ang="0">
                <a:pos x="0" y="1144"/>
              </a:cxn>
              <a:cxn ang="0">
                <a:pos x="128" y="1144"/>
              </a:cxn>
              <a:cxn ang="0">
                <a:pos x="392" y="0"/>
              </a:cxn>
            </a:cxnLst>
            <a:rect l="0" t="0" r="r" b="b"/>
            <a:pathLst>
              <a:path w="392" h="1144">
                <a:moveTo>
                  <a:pt x="0" y="1144"/>
                </a:moveTo>
                <a:lnTo>
                  <a:pt x="128" y="1144"/>
                </a:lnTo>
                <a:lnTo>
                  <a:pt x="39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184400" y="4225925"/>
            <a:ext cx="1066800" cy="2247900"/>
          </a:xfrm>
          <a:custGeom>
            <a:avLst/>
            <a:gdLst/>
            <a:ahLst/>
            <a:cxnLst>
              <a:cxn ang="0">
                <a:pos x="0" y="1416"/>
              </a:cxn>
              <a:cxn ang="0">
                <a:pos x="128" y="1416"/>
              </a:cxn>
              <a:cxn ang="0">
                <a:pos x="672" y="0"/>
              </a:cxn>
            </a:cxnLst>
            <a:rect l="0" t="0" r="r" b="b"/>
            <a:pathLst>
              <a:path w="672" h="1416">
                <a:moveTo>
                  <a:pt x="0" y="1416"/>
                </a:moveTo>
                <a:lnTo>
                  <a:pt x="128" y="1416"/>
                </a:lnTo>
                <a:lnTo>
                  <a:pt x="67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4197350" y="4899025"/>
            <a:ext cx="850900" cy="1574800"/>
          </a:xfrm>
          <a:custGeom>
            <a:avLst/>
            <a:gdLst/>
            <a:ahLst/>
            <a:cxnLst>
              <a:cxn ang="0">
                <a:pos x="536" y="992"/>
              </a:cxn>
              <a:cxn ang="0">
                <a:pos x="408" y="992"/>
              </a:cxn>
              <a:cxn ang="0">
                <a:pos x="0" y="0"/>
              </a:cxn>
            </a:cxnLst>
            <a:rect l="0" t="0" r="r" b="b"/>
            <a:pathLst>
              <a:path w="536" h="992">
                <a:moveTo>
                  <a:pt x="536" y="992"/>
                </a:moveTo>
                <a:lnTo>
                  <a:pt x="408" y="99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5695950" y="5470525"/>
            <a:ext cx="381000" cy="393700"/>
          </a:xfrm>
          <a:custGeom>
            <a:avLst/>
            <a:gdLst/>
            <a:ahLst/>
            <a:cxnLst>
              <a:cxn ang="0">
                <a:pos x="240" y="248"/>
              </a:cxn>
              <a:cxn ang="0">
                <a:pos x="112" y="248"/>
              </a:cxn>
              <a:cxn ang="0">
                <a:pos x="0" y="0"/>
              </a:cxn>
            </a:cxnLst>
            <a:rect l="0" t="0" r="r" b="b"/>
            <a:pathLst>
              <a:path w="240" h="248">
                <a:moveTo>
                  <a:pt x="240" y="248"/>
                </a:moveTo>
                <a:lnTo>
                  <a:pt x="112" y="24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356350" y="4835525"/>
            <a:ext cx="444500" cy="609600"/>
          </a:xfrm>
          <a:custGeom>
            <a:avLst/>
            <a:gdLst/>
            <a:ahLst/>
            <a:cxnLst>
              <a:cxn ang="0">
                <a:pos x="280" y="384"/>
              </a:cxn>
              <a:cxn ang="0">
                <a:pos x="152" y="384"/>
              </a:cxn>
              <a:cxn ang="0">
                <a:pos x="0" y="0"/>
              </a:cxn>
            </a:cxnLst>
            <a:rect l="0" t="0" r="r" b="b"/>
            <a:pathLst>
              <a:path w="280" h="384">
                <a:moveTo>
                  <a:pt x="280" y="384"/>
                </a:moveTo>
                <a:lnTo>
                  <a:pt x="152" y="38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6584950" y="4695825"/>
            <a:ext cx="406400" cy="469900"/>
          </a:xfrm>
          <a:custGeom>
            <a:avLst/>
            <a:gdLst/>
            <a:ahLst/>
            <a:cxnLst>
              <a:cxn ang="0">
                <a:pos x="256" y="296"/>
              </a:cxn>
              <a:cxn ang="0">
                <a:pos x="144" y="296"/>
              </a:cxn>
              <a:cxn ang="0">
                <a:pos x="0" y="0"/>
              </a:cxn>
            </a:cxnLst>
            <a:rect l="0" t="0" r="r" b="b"/>
            <a:pathLst>
              <a:path w="256" h="296">
                <a:moveTo>
                  <a:pt x="256" y="296"/>
                </a:moveTo>
                <a:lnTo>
                  <a:pt x="144" y="296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 flipV="1">
            <a:off x="4476750" y="5216525"/>
            <a:ext cx="368300" cy="12573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6242050" y="4238625"/>
            <a:ext cx="7620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5568950" y="3997325"/>
            <a:ext cx="14351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6178550" y="3806825"/>
            <a:ext cx="8255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V="1">
            <a:off x="5035550" y="3184525"/>
            <a:ext cx="482600" cy="406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5086350" y="3184525"/>
            <a:ext cx="19177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5492750" y="2651125"/>
            <a:ext cx="15113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6000750" y="2232025"/>
            <a:ext cx="10033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6508750" y="1546225"/>
            <a:ext cx="495300" cy="177800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88" y="0"/>
              </a:cxn>
              <a:cxn ang="0">
                <a:pos x="0" y="112"/>
              </a:cxn>
            </a:cxnLst>
            <a:rect l="0" t="0" r="r" b="b"/>
            <a:pathLst>
              <a:path w="312" h="112">
                <a:moveTo>
                  <a:pt x="312" y="0"/>
                </a:moveTo>
                <a:lnTo>
                  <a:pt x="88" y="0"/>
                </a:lnTo>
                <a:lnTo>
                  <a:pt x="0" y="112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365750" y="1241425"/>
            <a:ext cx="1638300" cy="660400"/>
          </a:xfrm>
          <a:custGeom>
            <a:avLst/>
            <a:gdLst/>
            <a:ahLst/>
            <a:cxnLst>
              <a:cxn ang="0">
                <a:pos x="1032" y="0"/>
              </a:cxn>
              <a:cxn ang="0">
                <a:pos x="768" y="0"/>
              </a:cxn>
              <a:cxn ang="0">
                <a:pos x="0" y="416"/>
              </a:cxn>
            </a:cxnLst>
            <a:rect l="0" t="0" r="r" b="b"/>
            <a:pathLst>
              <a:path w="1032" h="416">
                <a:moveTo>
                  <a:pt x="1032" y="0"/>
                </a:moveTo>
                <a:lnTo>
                  <a:pt x="768" y="0"/>
                </a:lnTo>
                <a:lnTo>
                  <a:pt x="0" y="4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 flipH="1">
            <a:off x="6203950" y="1546225"/>
            <a:ext cx="444500" cy="152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>
            <a:off x="5378450" y="708025"/>
            <a:ext cx="10795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1466850" y="4340225"/>
            <a:ext cx="546100" cy="1600200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64" y="1008"/>
              </a:cxn>
              <a:cxn ang="0">
                <a:pos x="344" y="0"/>
              </a:cxn>
            </a:cxnLst>
            <a:rect l="0" t="0" r="r" b="b"/>
            <a:pathLst>
              <a:path w="344" h="1008">
                <a:moveTo>
                  <a:pt x="0" y="1008"/>
                </a:moveTo>
                <a:lnTo>
                  <a:pt x="64" y="1008"/>
                </a:lnTo>
                <a:lnTo>
                  <a:pt x="344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1784350" y="4429125"/>
            <a:ext cx="622300" cy="1752600"/>
          </a:xfrm>
          <a:custGeom>
            <a:avLst/>
            <a:gdLst/>
            <a:ahLst/>
            <a:cxnLst>
              <a:cxn ang="0">
                <a:pos x="0" y="1104"/>
              </a:cxn>
              <a:cxn ang="0">
                <a:pos x="128" y="1104"/>
              </a:cxn>
              <a:cxn ang="0">
                <a:pos x="392" y="0"/>
              </a:cxn>
            </a:cxnLst>
            <a:rect l="0" t="0" r="r" b="b"/>
            <a:pathLst>
              <a:path w="392" h="1104">
                <a:moveTo>
                  <a:pt x="0" y="1104"/>
                </a:moveTo>
                <a:lnTo>
                  <a:pt x="128" y="1104"/>
                </a:lnTo>
                <a:lnTo>
                  <a:pt x="392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2190750" y="4238625"/>
            <a:ext cx="1066800" cy="2184400"/>
          </a:xfrm>
          <a:custGeom>
            <a:avLst/>
            <a:gdLst/>
            <a:ahLst/>
            <a:cxnLst>
              <a:cxn ang="0">
                <a:pos x="0" y="1376"/>
              </a:cxn>
              <a:cxn ang="0">
                <a:pos x="128" y="1376"/>
              </a:cxn>
              <a:cxn ang="0">
                <a:pos x="672" y="0"/>
              </a:cxn>
            </a:cxnLst>
            <a:rect l="0" t="0" r="r" b="b"/>
            <a:pathLst>
              <a:path w="672" h="1376">
                <a:moveTo>
                  <a:pt x="0" y="1376"/>
                </a:moveTo>
                <a:lnTo>
                  <a:pt x="128" y="1376"/>
                </a:lnTo>
                <a:lnTo>
                  <a:pt x="672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4197350" y="4911725"/>
            <a:ext cx="850900" cy="1511300"/>
          </a:xfrm>
          <a:custGeom>
            <a:avLst/>
            <a:gdLst/>
            <a:ahLst/>
            <a:cxnLst>
              <a:cxn ang="0">
                <a:pos x="536" y="952"/>
              </a:cxn>
              <a:cxn ang="0">
                <a:pos x="408" y="952"/>
              </a:cxn>
              <a:cxn ang="0">
                <a:pos x="0" y="0"/>
              </a:cxn>
            </a:cxnLst>
            <a:rect l="0" t="0" r="r" b="b"/>
            <a:pathLst>
              <a:path w="536" h="952">
                <a:moveTo>
                  <a:pt x="536" y="952"/>
                </a:moveTo>
                <a:lnTo>
                  <a:pt x="408" y="95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5708650" y="5483225"/>
            <a:ext cx="381000" cy="393700"/>
          </a:xfrm>
          <a:custGeom>
            <a:avLst/>
            <a:gdLst/>
            <a:ahLst/>
            <a:cxnLst>
              <a:cxn ang="0">
                <a:pos x="240" y="248"/>
              </a:cxn>
              <a:cxn ang="0">
                <a:pos x="112" y="248"/>
              </a:cxn>
              <a:cxn ang="0">
                <a:pos x="0" y="0"/>
              </a:cxn>
            </a:cxnLst>
            <a:rect l="0" t="0" r="r" b="b"/>
            <a:pathLst>
              <a:path w="240" h="248">
                <a:moveTo>
                  <a:pt x="240" y="248"/>
                </a:moveTo>
                <a:lnTo>
                  <a:pt x="112" y="24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6369050" y="4848225"/>
            <a:ext cx="444500" cy="609600"/>
          </a:xfrm>
          <a:custGeom>
            <a:avLst/>
            <a:gdLst/>
            <a:ahLst/>
            <a:cxnLst>
              <a:cxn ang="0">
                <a:pos x="280" y="384"/>
              </a:cxn>
              <a:cxn ang="0">
                <a:pos x="152" y="384"/>
              </a:cxn>
              <a:cxn ang="0">
                <a:pos x="0" y="0"/>
              </a:cxn>
            </a:cxnLst>
            <a:rect l="0" t="0" r="r" b="b"/>
            <a:pathLst>
              <a:path w="280" h="384">
                <a:moveTo>
                  <a:pt x="280" y="384"/>
                </a:moveTo>
                <a:lnTo>
                  <a:pt x="152" y="38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6597650" y="4708525"/>
            <a:ext cx="406400" cy="469900"/>
          </a:xfrm>
          <a:custGeom>
            <a:avLst/>
            <a:gdLst/>
            <a:ahLst/>
            <a:cxnLst>
              <a:cxn ang="0">
                <a:pos x="256" y="296"/>
              </a:cxn>
              <a:cxn ang="0">
                <a:pos x="144" y="296"/>
              </a:cxn>
              <a:cxn ang="0">
                <a:pos x="0" y="0"/>
              </a:cxn>
            </a:cxnLst>
            <a:rect l="0" t="0" r="r" b="b"/>
            <a:pathLst>
              <a:path w="256" h="296">
                <a:moveTo>
                  <a:pt x="256" y="296"/>
                </a:moveTo>
                <a:lnTo>
                  <a:pt x="144" y="29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4476750" y="5229225"/>
            <a:ext cx="368300" cy="1193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>
            <a:off x="6254750" y="4238625"/>
            <a:ext cx="762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>
            <a:off x="5581650" y="3997325"/>
            <a:ext cx="1435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>
            <a:off x="6191250" y="3806825"/>
            <a:ext cx="825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>
            <a:off x="5632450" y="3552825"/>
            <a:ext cx="1371600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0" name="Line 40"/>
          <p:cNvSpPr>
            <a:spLocks noChangeShapeType="1"/>
          </p:cNvSpPr>
          <p:nvPr/>
        </p:nvSpPr>
        <p:spPr bwMode="auto">
          <a:xfrm>
            <a:off x="5645150" y="3552825"/>
            <a:ext cx="13716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 flipV="1">
            <a:off x="5048250" y="3184525"/>
            <a:ext cx="482600" cy="406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2" name="Line 42"/>
          <p:cNvSpPr>
            <a:spLocks noChangeShapeType="1"/>
          </p:cNvSpPr>
          <p:nvPr/>
        </p:nvSpPr>
        <p:spPr bwMode="auto">
          <a:xfrm>
            <a:off x="5099050" y="3184525"/>
            <a:ext cx="19177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>
            <a:off x="5505450" y="2651125"/>
            <a:ext cx="15113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4" name="Line 44"/>
          <p:cNvSpPr>
            <a:spLocks noChangeShapeType="1"/>
          </p:cNvSpPr>
          <p:nvPr/>
        </p:nvSpPr>
        <p:spPr bwMode="auto">
          <a:xfrm>
            <a:off x="6013450" y="2232025"/>
            <a:ext cx="10033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5" name="Freeform 45"/>
          <p:cNvSpPr>
            <a:spLocks/>
          </p:cNvSpPr>
          <p:nvPr/>
        </p:nvSpPr>
        <p:spPr bwMode="auto">
          <a:xfrm>
            <a:off x="6521450" y="1546225"/>
            <a:ext cx="495300" cy="177800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88" y="0"/>
              </a:cxn>
              <a:cxn ang="0">
                <a:pos x="0" y="112"/>
              </a:cxn>
            </a:cxnLst>
            <a:rect l="0" t="0" r="r" b="b"/>
            <a:pathLst>
              <a:path w="312" h="112">
                <a:moveTo>
                  <a:pt x="312" y="0"/>
                </a:moveTo>
                <a:lnTo>
                  <a:pt x="88" y="0"/>
                </a:lnTo>
                <a:lnTo>
                  <a:pt x="0" y="112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6" name="Freeform 46"/>
          <p:cNvSpPr>
            <a:spLocks/>
          </p:cNvSpPr>
          <p:nvPr/>
        </p:nvSpPr>
        <p:spPr bwMode="auto">
          <a:xfrm>
            <a:off x="5378450" y="1241425"/>
            <a:ext cx="1638300" cy="660400"/>
          </a:xfrm>
          <a:custGeom>
            <a:avLst/>
            <a:gdLst/>
            <a:ahLst/>
            <a:cxnLst>
              <a:cxn ang="0">
                <a:pos x="1032" y="0"/>
              </a:cxn>
              <a:cxn ang="0">
                <a:pos x="768" y="0"/>
              </a:cxn>
              <a:cxn ang="0">
                <a:pos x="0" y="416"/>
              </a:cxn>
            </a:cxnLst>
            <a:rect l="0" t="0" r="r" b="b"/>
            <a:pathLst>
              <a:path w="1032" h="416">
                <a:moveTo>
                  <a:pt x="1032" y="0"/>
                </a:moveTo>
                <a:lnTo>
                  <a:pt x="768" y="0"/>
                </a:lnTo>
                <a:lnTo>
                  <a:pt x="0" y="416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7" name="Line 47"/>
          <p:cNvSpPr>
            <a:spLocks noChangeShapeType="1"/>
          </p:cNvSpPr>
          <p:nvPr/>
        </p:nvSpPr>
        <p:spPr bwMode="auto">
          <a:xfrm flipH="1">
            <a:off x="6216650" y="1546225"/>
            <a:ext cx="444500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8" name="Freeform 48"/>
          <p:cNvSpPr>
            <a:spLocks/>
          </p:cNvSpPr>
          <p:nvPr/>
        </p:nvSpPr>
        <p:spPr bwMode="auto">
          <a:xfrm>
            <a:off x="6623050" y="2854325"/>
            <a:ext cx="381000" cy="279400"/>
          </a:xfrm>
          <a:custGeom>
            <a:avLst/>
            <a:gdLst/>
            <a:ahLst/>
            <a:cxnLst>
              <a:cxn ang="0">
                <a:pos x="240" y="0"/>
              </a:cxn>
              <a:cxn ang="0">
                <a:pos x="120" y="32"/>
              </a:cxn>
              <a:cxn ang="0">
                <a:pos x="0" y="176"/>
              </a:cxn>
            </a:cxnLst>
            <a:rect l="0" t="0" r="r" b="b"/>
            <a:pathLst>
              <a:path w="240" h="176">
                <a:moveTo>
                  <a:pt x="240" y="0"/>
                </a:moveTo>
                <a:lnTo>
                  <a:pt x="120" y="32"/>
                </a:lnTo>
                <a:lnTo>
                  <a:pt x="0" y="17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9" name="Line 49"/>
          <p:cNvSpPr>
            <a:spLocks noChangeShapeType="1"/>
          </p:cNvSpPr>
          <p:nvPr/>
        </p:nvSpPr>
        <p:spPr bwMode="auto">
          <a:xfrm flipH="1" flipV="1">
            <a:off x="6445250" y="2803525"/>
            <a:ext cx="355600" cy="1016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0" name="Freeform 50"/>
          <p:cNvSpPr>
            <a:spLocks/>
          </p:cNvSpPr>
          <p:nvPr/>
        </p:nvSpPr>
        <p:spPr bwMode="auto">
          <a:xfrm>
            <a:off x="6635750" y="2854325"/>
            <a:ext cx="381000" cy="279400"/>
          </a:xfrm>
          <a:custGeom>
            <a:avLst/>
            <a:gdLst/>
            <a:ahLst/>
            <a:cxnLst>
              <a:cxn ang="0">
                <a:pos x="240" y="0"/>
              </a:cxn>
              <a:cxn ang="0">
                <a:pos x="120" y="32"/>
              </a:cxn>
              <a:cxn ang="0">
                <a:pos x="0" y="176"/>
              </a:cxn>
            </a:cxnLst>
            <a:rect l="0" t="0" r="r" b="b"/>
            <a:pathLst>
              <a:path w="240" h="176">
                <a:moveTo>
                  <a:pt x="240" y="0"/>
                </a:moveTo>
                <a:lnTo>
                  <a:pt x="120" y="32"/>
                </a:lnTo>
                <a:lnTo>
                  <a:pt x="0" y="176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1" name="Line 51"/>
          <p:cNvSpPr>
            <a:spLocks noChangeShapeType="1"/>
          </p:cNvSpPr>
          <p:nvPr/>
        </p:nvSpPr>
        <p:spPr bwMode="auto">
          <a:xfrm flipH="1" flipV="1">
            <a:off x="6457950" y="2803525"/>
            <a:ext cx="368300" cy="10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2" name="Line 52"/>
          <p:cNvSpPr>
            <a:spLocks noChangeShapeType="1"/>
          </p:cNvSpPr>
          <p:nvPr/>
        </p:nvSpPr>
        <p:spPr bwMode="auto">
          <a:xfrm>
            <a:off x="5391150" y="708025"/>
            <a:ext cx="1079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141288" y="1717675"/>
            <a:ext cx="7985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Epidermis</a:t>
            </a:r>
            <a:endParaRPr lang="en-US" sz="1300">
              <a:latin typeface="Arial" charset="0"/>
            </a:endParaRPr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152400" y="3508375"/>
            <a:ext cx="5588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Dermis</a:t>
            </a:r>
            <a:endParaRPr lang="en-US" sz="1300">
              <a:latin typeface="Arial" charset="0"/>
            </a:endParaRPr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152400" y="5133975"/>
            <a:ext cx="9556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Hypodermis</a:t>
            </a:r>
          </a:p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(superficial</a:t>
            </a:r>
          </a:p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fascia)</a:t>
            </a:r>
            <a:endParaRPr lang="en-US" sz="1300">
              <a:latin typeface="Arial" charset="0"/>
            </a:endParaRPr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739775" y="5845175"/>
            <a:ext cx="6889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Hair root</a:t>
            </a:r>
            <a:endParaRPr lang="en-US" sz="1300">
              <a:latin typeface="Arial" charset="0"/>
            </a:endParaRPr>
          </a:p>
        </p:txBody>
      </p:sp>
      <p:sp>
        <p:nvSpPr>
          <p:cNvPr id="5177" name="Rectangle 57"/>
          <p:cNvSpPr>
            <a:spLocks noChangeArrowheads="1"/>
          </p:cNvSpPr>
          <p:nvPr/>
        </p:nvSpPr>
        <p:spPr bwMode="auto">
          <a:xfrm>
            <a:off x="6524625" y="625475"/>
            <a:ext cx="7635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Hair shaft</a:t>
            </a:r>
            <a:endParaRPr lang="en-US" sz="1300">
              <a:latin typeface="Arial" charset="0"/>
            </a:endParaRPr>
          </a:p>
        </p:txBody>
      </p:sp>
      <p:sp>
        <p:nvSpPr>
          <p:cNvPr id="5178" name="Rectangle 58"/>
          <p:cNvSpPr>
            <a:spLocks noChangeArrowheads="1"/>
          </p:cNvSpPr>
          <p:nvPr/>
        </p:nvSpPr>
        <p:spPr bwMode="auto">
          <a:xfrm>
            <a:off x="7070725" y="1146175"/>
            <a:ext cx="3667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Pore</a:t>
            </a:r>
            <a:endParaRPr lang="en-US" sz="1300">
              <a:latin typeface="Arial" charset="0"/>
            </a:endParaRPr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7070725" y="1450975"/>
            <a:ext cx="126841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Dermal papillae </a:t>
            </a:r>
          </a:p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(papillary layer</a:t>
            </a:r>
            <a:endParaRPr lang="en-US" sz="1300">
              <a:latin typeface="Arial" charset="0"/>
            </a:endParaRPr>
          </a:p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 of dermis)</a:t>
            </a:r>
            <a:endParaRPr lang="en-US" sz="1300">
              <a:latin typeface="Arial" charset="0"/>
            </a:endParaRPr>
          </a:p>
        </p:txBody>
      </p:sp>
      <p:sp>
        <p:nvSpPr>
          <p:cNvPr id="5180" name="Rectangle 60"/>
          <p:cNvSpPr>
            <a:spLocks noChangeArrowheads="1"/>
          </p:cNvSpPr>
          <p:nvPr/>
        </p:nvSpPr>
        <p:spPr bwMode="auto">
          <a:xfrm>
            <a:off x="7070725" y="2136775"/>
            <a:ext cx="16779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Meissner's corpuscle</a:t>
            </a:r>
            <a:endParaRPr lang="en-US" sz="1300">
              <a:latin typeface="Arial" charset="0"/>
            </a:endParaRPr>
          </a:p>
        </p:txBody>
      </p:sp>
      <p:sp>
        <p:nvSpPr>
          <p:cNvPr id="5181" name="Rectangle 61"/>
          <p:cNvSpPr>
            <a:spLocks noChangeArrowheads="1"/>
          </p:cNvSpPr>
          <p:nvPr/>
        </p:nvSpPr>
        <p:spPr bwMode="auto">
          <a:xfrm>
            <a:off x="7070725" y="2555875"/>
            <a:ext cx="14271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Free nerve ending</a:t>
            </a:r>
            <a:endParaRPr lang="en-US" sz="1300">
              <a:latin typeface="Arial" charset="0"/>
            </a:endParaRPr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7070725" y="2771775"/>
            <a:ext cx="19764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Reticular layer of dermis </a:t>
            </a:r>
            <a:endParaRPr lang="en-US" sz="1300">
              <a:latin typeface="Arial" charset="0"/>
            </a:endParaRPr>
          </a:p>
        </p:txBody>
      </p:sp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7070725" y="3089275"/>
            <a:ext cx="17145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Sebaceous (oil) gland</a:t>
            </a:r>
            <a:endParaRPr lang="en-US" sz="1300">
              <a:latin typeface="Arial" charset="0"/>
            </a:endParaRPr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7070725" y="3457575"/>
            <a:ext cx="15525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Arrector pili muscle</a:t>
            </a:r>
            <a:endParaRPr lang="en-US" sz="1300">
              <a:latin typeface="Arial" charset="0"/>
            </a:endParaRPr>
          </a:p>
        </p:txBody>
      </p:sp>
      <p:sp>
        <p:nvSpPr>
          <p:cNvPr id="5185" name="Rectangle 65"/>
          <p:cNvSpPr>
            <a:spLocks noChangeArrowheads="1"/>
          </p:cNvSpPr>
          <p:nvPr/>
        </p:nvSpPr>
        <p:spPr bwMode="auto">
          <a:xfrm>
            <a:off x="7070725" y="3711575"/>
            <a:ext cx="15446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Sensory nerve fiber</a:t>
            </a:r>
            <a:endParaRPr lang="en-US" sz="1300">
              <a:latin typeface="Arial" charset="0"/>
            </a:endParaRPr>
          </a:p>
        </p:txBody>
      </p:sp>
      <p:sp>
        <p:nvSpPr>
          <p:cNvPr id="5186" name="Rectangle 66"/>
          <p:cNvSpPr>
            <a:spLocks noChangeArrowheads="1"/>
          </p:cNvSpPr>
          <p:nvPr/>
        </p:nvSpPr>
        <p:spPr bwMode="auto">
          <a:xfrm>
            <a:off x="7070725" y="3902075"/>
            <a:ext cx="15922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Eccrine sweat gland</a:t>
            </a:r>
            <a:endParaRPr lang="en-US" sz="1300">
              <a:latin typeface="Arial" charset="0"/>
            </a:endParaRPr>
          </a:p>
        </p:txBody>
      </p:sp>
      <p:sp>
        <p:nvSpPr>
          <p:cNvPr id="5187" name="Rectangle 67"/>
          <p:cNvSpPr>
            <a:spLocks noChangeArrowheads="1"/>
          </p:cNvSpPr>
          <p:nvPr/>
        </p:nvSpPr>
        <p:spPr bwMode="auto">
          <a:xfrm>
            <a:off x="7070725" y="4143375"/>
            <a:ext cx="15097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Pacinian corpuscle</a:t>
            </a:r>
            <a:endParaRPr lang="en-US" sz="1300">
              <a:latin typeface="Arial" charset="0"/>
            </a:endParaRPr>
          </a:p>
        </p:txBody>
      </p:sp>
      <p:sp>
        <p:nvSpPr>
          <p:cNvPr id="5188" name="Rectangle 68"/>
          <p:cNvSpPr>
            <a:spLocks noChangeArrowheads="1"/>
          </p:cNvSpPr>
          <p:nvPr/>
        </p:nvSpPr>
        <p:spPr bwMode="auto">
          <a:xfrm>
            <a:off x="7070725" y="5095875"/>
            <a:ext cx="4857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Artery</a:t>
            </a:r>
            <a:endParaRPr lang="en-US" sz="1300">
              <a:latin typeface="Arial" charset="0"/>
            </a:endParaRPr>
          </a:p>
        </p:txBody>
      </p:sp>
      <p:sp>
        <p:nvSpPr>
          <p:cNvPr id="5189" name="Rectangle 69"/>
          <p:cNvSpPr>
            <a:spLocks noChangeArrowheads="1"/>
          </p:cNvSpPr>
          <p:nvPr/>
        </p:nvSpPr>
        <p:spPr bwMode="auto">
          <a:xfrm>
            <a:off x="6854825" y="5362575"/>
            <a:ext cx="3492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Vein</a:t>
            </a:r>
            <a:endParaRPr lang="en-US" sz="1300">
              <a:latin typeface="Arial" charset="0"/>
            </a:endParaRPr>
          </a:p>
        </p:txBody>
      </p:sp>
      <p:sp>
        <p:nvSpPr>
          <p:cNvPr id="5190" name="Rectangle 70"/>
          <p:cNvSpPr>
            <a:spLocks noChangeArrowheads="1"/>
          </p:cNvSpPr>
          <p:nvPr/>
        </p:nvSpPr>
        <p:spPr bwMode="auto">
          <a:xfrm>
            <a:off x="6130925" y="5794375"/>
            <a:ext cx="11795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Adipose tissue</a:t>
            </a:r>
            <a:endParaRPr lang="en-US" sz="1300">
              <a:latin typeface="Arial" charset="0"/>
            </a:endParaRPr>
          </a:p>
        </p:txBody>
      </p:sp>
      <p:sp>
        <p:nvSpPr>
          <p:cNvPr id="5191" name="Rectangle 71"/>
          <p:cNvSpPr>
            <a:spLocks noChangeArrowheads="1"/>
          </p:cNvSpPr>
          <p:nvPr/>
        </p:nvSpPr>
        <p:spPr bwMode="auto">
          <a:xfrm>
            <a:off x="5102225" y="6340475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Hair follicle receptor</a:t>
            </a:r>
          </a:p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(root hair plexus)</a:t>
            </a:r>
            <a:endParaRPr lang="en-US" sz="1300">
              <a:latin typeface="Arial" charset="0"/>
            </a:endParaRPr>
          </a:p>
        </p:txBody>
      </p:sp>
      <p:sp>
        <p:nvSpPr>
          <p:cNvPr id="5192" name="Rectangle 72"/>
          <p:cNvSpPr>
            <a:spLocks noChangeArrowheads="1"/>
          </p:cNvSpPr>
          <p:nvPr/>
        </p:nvSpPr>
        <p:spPr bwMode="auto">
          <a:xfrm>
            <a:off x="854075" y="6086475"/>
            <a:ext cx="8921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Hair follicle</a:t>
            </a:r>
            <a:endParaRPr lang="en-US" sz="1300">
              <a:latin typeface="Arial" charset="0"/>
            </a:endParaRPr>
          </a:p>
        </p:txBody>
      </p:sp>
      <p:sp>
        <p:nvSpPr>
          <p:cNvPr id="5193" name="Rectangle 73"/>
          <p:cNvSpPr>
            <a:spLocks noChangeArrowheads="1"/>
          </p:cNvSpPr>
          <p:nvPr/>
        </p:nvSpPr>
        <p:spPr bwMode="auto">
          <a:xfrm>
            <a:off x="1031875" y="6340475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Eccrine sweat</a:t>
            </a:r>
          </a:p>
          <a:p>
            <a:r>
              <a:rPr lang="en-US" sz="1300" b="1">
                <a:solidFill>
                  <a:srgbClr val="000000"/>
                </a:solidFill>
                <a:latin typeface="Arial" charset="0"/>
              </a:rPr>
              <a:t>gland</a:t>
            </a:r>
            <a:endParaRPr lang="en-US" sz="1300">
              <a:latin typeface="Arial" charset="0"/>
            </a:endParaRP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781050" y="2170113"/>
            <a:ext cx="539750" cy="2892425"/>
            <a:chOff x="991" y="1629"/>
            <a:chExt cx="340" cy="1822"/>
          </a:xfrm>
        </p:grpSpPr>
        <p:sp>
          <p:nvSpPr>
            <p:cNvPr id="5195" name="Line 75"/>
            <p:cNvSpPr>
              <a:spLocks noChangeShapeType="1"/>
            </p:cNvSpPr>
            <p:nvPr/>
          </p:nvSpPr>
          <p:spPr bwMode="auto">
            <a:xfrm flipH="1">
              <a:off x="991" y="2540"/>
              <a:ext cx="27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6" name="Line 76"/>
            <p:cNvSpPr>
              <a:spLocks noChangeShapeType="1"/>
            </p:cNvSpPr>
            <p:nvPr/>
          </p:nvSpPr>
          <p:spPr bwMode="auto">
            <a:xfrm>
              <a:off x="1269" y="1629"/>
              <a:ext cx="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7" name="Line 77"/>
            <p:cNvSpPr>
              <a:spLocks noChangeShapeType="1"/>
            </p:cNvSpPr>
            <p:nvPr/>
          </p:nvSpPr>
          <p:spPr bwMode="auto">
            <a:xfrm>
              <a:off x="1272" y="3450"/>
              <a:ext cx="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8" name="Line 78"/>
            <p:cNvSpPr>
              <a:spLocks noChangeShapeType="1"/>
            </p:cNvSpPr>
            <p:nvPr/>
          </p:nvSpPr>
          <p:spPr bwMode="auto">
            <a:xfrm>
              <a:off x="1267" y="1629"/>
              <a:ext cx="0" cy="18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996950" y="1531938"/>
            <a:ext cx="323850" cy="600075"/>
            <a:chOff x="1127" y="1227"/>
            <a:chExt cx="204" cy="378"/>
          </a:xfrm>
        </p:grpSpPr>
        <p:sp>
          <p:nvSpPr>
            <p:cNvPr id="5200" name="Line 80"/>
            <p:cNvSpPr>
              <a:spLocks noChangeShapeType="1"/>
            </p:cNvSpPr>
            <p:nvPr/>
          </p:nvSpPr>
          <p:spPr bwMode="auto">
            <a:xfrm flipH="1">
              <a:off x="1127" y="1412"/>
              <a:ext cx="1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1" name="Line 81"/>
            <p:cNvSpPr>
              <a:spLocks noChangeShapeType="1"/>
            </p:cNvSpPr>
            <p:nvPr/>
          </p:nvSpPr>
          <p:spPr bwMode="auto">
            <a:xfrm>
              <a:off x="1272" y="1227"/>
              <a:ext cx="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" name="Line 82"/>
            <p:cNvSpPr>
              <a:spLocks noChangeShapeType="1"/>
            </p:cNvSpPr>
            <p:nvPr/>
          </p:nvSpPr>
          <p:spPr bwMode="auto">
            <a:xfrm>
              <a:off x="1269" y="1605"/>
              <a:ext cx="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3" name="Line 83"/>
            <p:cNvSpPr>
              <a:spLocks noChangeShapeType="1"/>
            </p:cNvSpPr>
            <p:nvPr/>
          </p:nvSpPr>
          <p:spPr bwMode="auto">
            <a:xfrm>
              <a:off x="1270" y="1229"/>
              <a:ext cx="0" cy="3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Squamous Cell Carcinoma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Arises from keratinocytes of stratum spinosum</a:t>
            </a:r>
          </a:p>
          <a:p>
            <a:r>
              <a:rPr lang="en-US"/>
              <a:t>Arise most often on scalp, ears, and lower lip</a:t>
            </a:r>
          </a:p>
          <a:p>
            <a:pPr lvl="1"/>
            <a:r>
              <a:rPr lang="en-US"/>
              <a:t>Grows rapidly </a:t>
            </a:r>
          </a:p>
          <a:p>
            <a:pPr lvl="1"/>
            <a:r>
              <a:rPr lang="en-US"/>
              <a:t>metastasizes if not removed</a:t>
            </a:r>
          </a:p>
          <a:p>
            <a:r>
              <a:rPr lang="en-US"/>
              <a:t>Prognosis is good if treated by radiation therapy or removed surgically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Melanoma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Cancer of melanocytes is the most dangerous type of skin cancer</a:t>
            </a:r>
          </a:p>
          <a:p>
            <a:pPr lvl="1"/>
            <a:endParaRPr lang="en-US"/>
          </a:p>
          <a:p>
            <a:pPr lvl="1"/>
            <a:r>
              <a:rPr lang="en-US"/>
              <a:t>Highly metastatic</a:t>
            </a:r>
          </a:p>
          <a:p>
            <a:pPr lvl="1"/>
            <a:endParaRPr lang="en-US"/>
          </a:p>
          <a:p>
            <a:pPr lvl="1"/>
            <a:r>
              <a:rPr lang="en-US"/>
              <a:t>Resistant to chemotherapy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Melanoma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Melanomas have the following characteristics (ABCD rule)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A:  </a:t>
            </a:r>
            <a:r>
              <a:rPr lang="en-US" u="sng">
                <a:solidFill>
                  <a:srgbClr val="000000"/>
                </a:solidFill>
              </a:rPr>
              <a:t>A</a:t>
            </a:r>
            <a:r>
              <a:rPr lang="en-US">
                <a:solidFill>
                  <a:srgbClr val="000000"/>
                </a:solidFill>
              </a:rPr>
              <a:t>symmetry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the two sides of the pigmented area do not match 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B:  </a:t>
            </a:r>
            <a:r>
              <a:rPr lang="en-US" u="sng">
                <a:solidFill>
                  <a:srgbClr val="000000"/>
                </a:solidFill>
              </a:rPr>
              <a:t>B</a:t>
            </a:r>
            <a:r>
              <a:rPr lang="en-US">
                <a:solidFill>
                  <a:srgbClr val="000000"/>
                </a:solidFill>
              </a:rPr>
              <a:t>order 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irregular 	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exhibits indentations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C:  </a:t>
            </a:r>
            <a:r>
              <a:rPr lang="en-US" u="sng">
                <a:solidFill>
                  <a:srgbClr val="000000"/>
                </a:solidFill>
              </a:rPr>
              <a:t>C</a:t>
            </a:r>
            <a:r>
              <a:rPr lang="en-US">
                <a:solidFill>
                  <a:srgbClr val="000000"/>
                </a:solidFill>
              </a:rPr>
              <a:t>olor 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black, brown, tan, and sometimes red or blue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D:  </a:t>
            </a:r>
            <a:r>
              <a:rPr lang="en-US" u="sng">
                <a:solidFill>
                  <a:srgbClr val="000000"/>
                </a:solidFill>
              </a:rPr>
              <a:t>D</a:t>
            </a:r>
            <a:r>
              <a:rPr lang="en-US">
                <a:solidFill>
                  <a:srgbClr val="000000"/>
                </a:solidFill>
              </a:rPr>
              <a:t>iameter 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larger than 6 mm (size of a pencil eraser)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Melanoma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Treated by wide surgical excision accompanied by immunotherapy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Chance of survival is poor if the lesion is over 4 mm thick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4724400" cy="4876800"/>
          </a:xfrm>
        </p:spPr>
        <p:txBody>
          <a:bodyPr/>
          <a:lstStyle/>
          <a:p>
            <a:pPr>
              <a:spcBef>
                <a:spcPct val="35000"/>
              </a:spcBef>
            </a:pPr>
            <a:r>
              <a:rPr lang="en-US" sz="3500">
                <a:solidFill>
                  <a:srgbClr val="000000"/>
                </a:solidFill>
              </a:rPr>
              <a:t>First-degree</a:t>
            </a:r>
          </a:p>
          <a:p>
            <a:pPr lvl="1">
              <a:spcBef>
                <a:spcPct val="35000"/>
              </a:spcBef>
            </a:pPr>
            <a:r>
              <a:rPr lang="en-US" sz="3100">
                <a:solidFill>
                  <a:srgbClr val="000000"/>
                </a:solidFill>
              </a:rPr>
              <a:t>only the epidermis is damaged</a:t>
            </a:r>
            <a:endParaRPr lang="en-US" sz="3300">
              <a:solidFill>
                <a:srgbClr val="000000"/>
              </a:solidFill>
            </a:endParaRPr>
          </a:p>
          <a:p>
            <a:pPr lvl="1">
              <a:spcBef>
                <a:spcPct val="35000"/>
              </a:spcBef>
            </a:pPr>
            <a:endParaRPr lang="en-US" sz="3200">
              <a:solidFill>
                <a:srgbClr val="000000"/>
              </a:solidFill>
            </a:endParaRPr>
          </a:p>
          <a:p>
            <a:pPr lvl="1">
              <a:spcBef>
                <a:spcPct val="35000"/>
              </a:spcBef>
            </a:pPr>
            <a:r>
              <a:rPr lang="en-US" sz="3200">
                <a:solidFill>
                  <a:srgbClr val="000000"/>
                </a:solidFill>
              </a:rPr>
              <a:t>Symptoms </a:t>
            </a:r>
          </a:p>
          <a:p>
            <a:pPr lvl="2">
              <a:spcBef>
                <a:spcPct val="35000"/>
              </a:spcBef>
            </a:pPr>
            <a:r>
              <a:rPr lang="en-US" sz="2800">
                <a:solidFill>
                  <a:srgbClr val="000000"/>
                </a:solidFill>
              </a:rPr>
              <a:t>localized redness</a:t>
            </a:r>
          </a:p>
          <a:p>
            <a:pPr lvl="2">
              <a:spcBef>
                <a:spcPct val="35000"/>
              </a:spcBef>
            </a:pPr>
            <a:r>
              <a:rPr lang="en-US" sz="2800">
                <a:solidFill>
                  <a:srgbClr val="000000"/>
                </a:solidFill>
              </a:rPr>
              <a:t>Swelling</a:t>
            </a:r>
          </a:p>
          <a:p>
            <a:pPr lvl="2">
              <a:spcBef>
                <a:spcPct val="35000"/>
              </a:spcBef>
            </a:pPr>
            <a:r>
              <a:rPr lang="en-US" sz="2800">
                <a:solidFill>
                  <a:srgbClr val="000000"/>
                </a:solidFill>
              </a:rPr>
              <a:t>Pain </a:t>
            </a:r>
          </a:p>
        </p:txBody>
      </p:sp>
      <p:pic>
        <p:nvPicPr>
          <p:cNvPr id="41988" name="Picture 4" descr="181 first degree bu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514600"/>
            <a:ext cx="2663825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Burns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4800600" cy="5029200"/>
          </a:xfrm>
        </p:spPr>
        <p:txBody>
          <a:bodyPr/>
          <a:lstStyle/>
          <a:p>
            <a:pPr>
              <a:spcBef>
                <a:spcPct val="35000"/>
              </a:spcBef>
            </a:pPr>
            <a:r>
              <a:rPr lang="en-US" sz="3500">
                <a:solidFill>
                  <a:srgbClr val="000000"/>
                </a:solidFill>
              </a:rPr>
              <a:t>Second-degree </a:t>
            </a:r>
          </a:p>
          <a:p>
            <a:pPr lvl="1">
              <a:spcBef>
                <a:spcPct val="35000"/>
              </a:spcBef>
            </a:pPr>
            <a:r>
              <a:rPr lang="en-US" sz="3100">
                <a:solidFill>
                  <a:srgbClr val="000000"/>
                </a:solidFill>
              </a:rPr>
              <a:t> epidermis and upper regions of dermis are damaged</a:t>
            </a:r>
            <a:endParaRPr lang="en-US" sz="3300">
              <a:solidFill>
                <a:srgbClr val="000000"/>
              </a:solidFill>
            </a:endParaRPr>
          </a:p>
          <a:p>
            <a:pPr lvl="1">
              <a:spcBef>
                <a:spcPct val="35000"/>
              </a:spcBef>
            </a:pPr>
            <a:endParaRPr lang="en-US" sz="3200">
              <a:solidFill>
                <a:srgbClr val="000000"/>
              </a:solidFill>
            </a:endParaRPr>
          </a:p>
          <a:p>
            <a:pPr lvl="1">
              <a:spcBef>
                <a:spcPct val="35000"/>
              </a:spcBef>
            </a:pPr>
            <a:r>
              <a:rPr lang="en-US" sz="3200">
                <a:solidFill>
                  <a:srgbClr val="000000"/>
                </a:solidFill>
              </a:rPr>
              <a:t>Symptoms mimic first degree burns</a:t>
            </a:r>
          </a:p>
          <a:p>
            <a:pPr lvl="2">
              <a:spcBef>
                <a:spcPct val="35000"/>
              </a:spcBef>
            </a:pPr>
            <a:r>
              <a:rPr lang="en-US" sz="2800">
                <a:solidFill>
                  <a:srgbClr val="000000"/>
                </a:solidFill>
              </a:rPr>
              <a:t> blisters also appear</a:t>
            </a:r>
            <a:endParaRPr lang="en-US" sz="2800"/>
          </a:p>
        </p:txBody>
      </p:sp>
      <p:pic>
        <p:nvPicPr>
          <p:cNvPr id="43012" name="Picture 4" descr="181 burn second deg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0900" y="1600200"/>
            <a:ext cx="2917825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r>
              <a:rPr lang="en-US" sz="4000"/>
              <a:t>Burns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5257800" cy="4953000"/>
          </a:xfrm>
        </p:spPr>
        <p:txBody>
          <a:bodyPr>
            <a:normAutofit lnSpcReduction="10000"/>
          </a:bodyPr>
          <a:lstStyle/>
          <a:p>
            <a:pPr>
              <a:spcBef>
                <a:spcPct val="35000"/>
              </a:spcBef>
            </a:pPr>
            <a:r>
              <a:rPr lang="en-US" sz="3500">
                <a:solidFill>
                  <a:srgbClr val="000000"/>
                </a:solidFill>
              </a:rPr>
              <a:t>Third-degree </a:t>
            </a:r>
          </a:p>
          <a:p>
            <a:pPr lvl="1">
              <a:spcBef>
                <a:spcPct val="35000"/>
              </a:spcBef>
            </a:pPr>
            <a:r>
              <a:rPr lang="en-US" sz="3100">
                <a:solidFill>
                  <a:srgbClr val="000000"/>
                </a:solidFill>
              </a:rPr>
              <a:t>entire thickness of the skin is damaged</a:t>
            </a:r>
            <a:endParaRPr lang="en-US" sz="3200">
              <a:solidFill>
                <a:srgbClr val="000000"/>
              </a:solidFill>
            </a:endParaRPr>
          </a:p>
          <a:p>
            <a:pPr lvl="1">
              <a:spcBef>
                <a:spcPct val="35000"/>
              </a:spcBef>
            </a:pPr>
            <a:r>
              <a:rPr lang="en-US" sz="3200">
                <a:solidFill>
                  <a:srgbClr val="000000"/>
                </a:solidFill>
              </a:rPr>
              <a:t>Burned area appears gray-white, cherry red, or black</a:t>
            </a:r>
          </a:p>
          <a:p>
            <a:pPr lvl="2">
              <a:spcBef>
                <a:spcPct val="35000"/>
              </a:spcBef>
            </a:pPr>
            <a:r>
              <a:rPr lang="en-US" sz="2800">
                <a:solidFill>
                  <a:srgbClr val="000000"/>
                </a:solidFill>
              </a:rPr>
              <a:t>there is no initial edema </a:t>
            </a:r>
          </a:p>
          <a:p>
            <a:pPr lvl="2">
              <a:spcBef>
                <a:spcPct val="35000"/>
              </a:spcBef>
            </a:pPr>
            <a:r>
              <a:rPr lang="en-US" sz="2800">
                <a:solidFill>
                  <a:srgbClr val="000000"/>
                </a:solidFill>
              </a:rPr>
              <a:t>No pain </a:t>
            </a:r>
          </a:p>
          <a:p>
            <a:pPr lvl="3">
              <a:spcBef>
                <a:spcPct val="35000"/>
              </a:spcBef>
            </a:pPr>
            <a:r>
              <a:rPr lang="en-US" sz="2400">
                <a:solidFill>
                  <a:srgbClr val="000000"/>
                </a:solidFill>
              </a:rPr>
              <a:t> nerve endings are destroyed</a:t>
            </a:r>
          </a:p>
        </p:txBody>
      </p:sp>
      <p:pic>
        <p:nvPicPr>
          <p:cNvPr id="44036" name="Picture 4" descr="181 burn third deg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905000"/>
            <a:ext cx="2509838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Rule of Nines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38862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Estimates the severity of burns</a:t>
            </a:r>
          </a:p>
          <a:p>
            <a:pPr>
              <a:lnSpc>
                <a:spcPct val="90000"/>
              </a:lnSpc>
            </a:pPr>
            <a:r>
              <a:rPr lang="en-US" sz="2800"/>
              <a:t>Burns considered critical if: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Over 25% of the body has second-degree burns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Over 10% of the body has third-degree burns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There are third-degree burns on face, hands, or feet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 t="4320" r="37073" b="4973"/>
          <a:stretch>
            <a:fillRect/>
          </a:stretch>
        </p:blipFill>
        <p:spPr bwMode="auto">
          <a:xfrm>
            <a:off x="4727575" y="1600200"/>
            <a:ext cx="4156075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Bones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Axial skeleton</a:t>
            </a:r>
          </a:p>
          <a:p>
            <a:pPr lvl="1"/>
            <a:r>
              <a:rPr lang="en-US"/>
              <a:t>bones of the skull, vertebral column, and rib cage</a:t>
            </a:r>
          </a:p>
          <a:p>
            <a:r>
              <a:rPr lang="en-US"/>
              <a:t>Appendicular skeleton</a:t>
            </a:r>
          </a:p>
          <a:p>
            <a:pPr lvl="1"/>
            <a:r>
              <a:rPr lang="en-US"/>
              <a:t>bones of the upper and lower limbs, shoulder, and hip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Epidermis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Composed of keratinized stratified squamous epithelium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consisting of four distinct cell types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Keratinocytes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produce the fibrous protein keratin 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Melanocytes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produce the brown pigment melanin 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Merkel cells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function as touch receptors in association with sensory nerve endings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Langerhans’ cells</a:t>
            </a:r>
          </a:p>
          <a:p>
            <a:pPr lvl="3">
              <a:lnSpc>
                <a:spcPct val="90000"/>
              </a:lnSpc>
            </a:pPr>
            <a:r>
              <a:rPr lang="en-US" sz="1800"/>
              <a:t>epidermal macrophages that help activate the immune system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And four or five layers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Classification of Bones: By Shape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346575"/>
          </a:xfrm>
        </p:spPr>
        <p:txBody>
          <a:bodyPr/>
          <a:lstStyle/>
          <a:p>
            <a:r>
              <a:rPr lang="en-US"/>
              <a:t>Long bones </a:t>
            </a:r>
          </a:p>
          <a:p>
            <a:pPr lvl="1"/>
            <a:r>
              <a:rPr lang="en-US"/>
              <a:t>longer than they are wide </a:t>
            </a:r>
            <a:br>
              <a:rPr lang="en-US"/>
            </a:br>
            <a:endParaRPr lang="en-US"/>
          </a:p>
          <a:p>
            <a:pPr lvl="1"/>
            <a:r>
              <a:rPr lang="en-US"/>
              <a:t>humerus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6.2a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84288"/>
            <a:ext cx="4514850" cy="55737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Classification of Bones: By Shape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43400" cy="4525963"/>
          </a:xfrm>
          <a:ln/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Short bones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Cube-shaped bones of the wrist and ankle</a:t>
            </a:r>
          </a:p>
          <a:p>
            <a:pPr lvl="1"/>
            <a:endParaRPr lang="en-US"/>
          </a:p>
          <a:p>
            <a:pPr lvl="1"/>
            <a:r>
              <a:rPr lang="en-US"/>
              <a:t>Bones that form within tendons (e.g., patella)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6.2b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4888" y="1368425"/>
            <a:ext cx="4329112" cy="5489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Classification of Bones: By Shape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Flat bones – </a:t>
            </a:r>
          </a:p>
          <a:p>
            <a:r>
              <a:rPr lang="en-US">
                <a:solidFill>
                  <a:srgbClr val="000000"/>
                </a:solidFill>
              </a:rPr>
              <a:t>thin, flattened, and a bit curved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sternum,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most skull bones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6.2c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150" y="1201738"/>
            <a:ext cx="4768850" cy="56562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Classification of Bones: By Shape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Irregular bones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bones with complicated shapes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vertebrae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hip bones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6.2d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638" y="1238250"/>
            <a:ext cx="5059362" cy="5619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 of Bones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Support </a:t>
            </a:r>
          </a:p>
          <a:p>
            <a:pPr lvl="1"/>
            <a:r>
              <a:rPr lang="en-US"/>
              <a:t>form the framework that supports the body and cradles soft organs</a:t>
            </a:r>
          </a:p>
          <a:p>
            <a:r>
              <a:rPr lang="en-US"/>
              <a:t>Protection</a:t>
            </a:r>
          </a:p>
          <a:p>
            <a:pPr lvl="1"/>
            <a:r>
              <a:rPr lang="en-US"/>
              <a:t>provide a protective case for the brain, spinal cord, and vital organs</a:t>
            </a:r>
          </a:p>
          <a:p>
            <a:r>
              <a:rPr lang="en-US"/>
              <a:t>Movement</a:t>
            </a:r>
          </a:p>
          <a:p>
            <a:pPr lvl="1"/>
            <a:r>
              <a:rPr lang="en-US"/>
              <a:t>provide levers for muscles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 of Bones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Mineral storage </a:t>
            </a:r>
          </a:p>
          <a:p>
            <a:pPr lvl="1"/>
            <a:r>
              <a:rPr lang="en-US"/>
              <a:t>reservoir for minerals, especially calcium and phosphorus</a:t>
            </a:r>
          </a:p>
          <a:p>
            <a:r>
              <a:rPr lang="en-US"/>
              <a:t>Blood cell formation</a:t>
            </a:r>
          </a:p>
          <a:p>
            <a:pPr lvl="1"/>
            <a:r>
              <a:rPr lang="en-US"/>
              <a:t>hematopoiesis occurs within the marrow cavities of bones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Bone Markings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Bulges, depressions, and holes that serve as: </a:t>
            </a:r>
          </a:p>
          <a:p>
            <a:pPr lvl="1"/>
            <a:r>
              <a:rPr lang="en-US"/>
              <a:t>Sites of attachment for muscles, ligaments, and tendons</a:t>
            </a:r>
          </a:p>
          <a:p>
            <a:pPr lvl="1"/>
            <a:r>
              <a:rPr lang="en-US"/>
              <a:t>Joint surfaces</a:t>
            </a:r>
          </a:p>
          <a:p>
            <a:pPr lvl="1"/>
            <a:r>
              <a:rPr lang="en-US"/>
              <a:t>Conduits for blood vessels and nerves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Bone Markings: Projections – </a:t>
            </a:r>
            <a:br>
              <a:rPr lang="en-US" sz="3200"/>
            </a:br>
            <a:r>
              <a:rPr lang="en-US" sz="3200"/>
              <a:t>Sites of Muscle and Ligament Attachment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Tuberosity </a:t>
            </a:r>
          </a:p>
          <a:p>
            <a:pPr lvl="1">
              <a:lnSpc>
                <a:spcPct val="90000"/>
              </a:lnSpc>
            </a:pPr>
            <a:r>
              <a:rPr lang="en-US"/>
              <a:t> rounded projection</a:t>
            </a:r>
          </a:p>
          <a:p>
            <a:pPr>
              <a:lnSpc>
                <a:spcPct val="90000"/>
              </a:lnSpc>
            </a:pPr>
            <a:r>
              <a:rPr lang="en-US"/>
              <a:t>Crest</a:t>
            </a:r>
          </a:p>
          <a:p>
            <a:pPr lvl="1">
              <a:lnSpc>
                <a:spcPct val="90000"/>
              </a:lnSpc>
            </a:pPr>
            <a:r>
              <a:rPr lang="en-US"/>
              <a:t>narrow, prominent ridge of bone</a:t>
            </a:r>
          </a:p>
          <a:p>
            <a:pPr>
              <a:lnSpc>
                <a:spcPct val="90000"/>
              </a:lnSpc>
            </a:pPr>
            <a:r>
              <a:rPr lang="en-US"/>
              <a:t>Trochanter</a:t>
            </a:r>
          </a:p>
          <a:p>
            <a:pPr lvl="1">
              <a:lnSpc>
                <a:spcPct val="90000"/>
              </a:lnSpc>
            </a:pPr>
            <a:r>
              <a:rPr lang="en-US"/>
              <a:t>large, blunt, irregular surface</a:t>
            </a:r>
          </a:p>
          <a:p>
            <a:pPr>
              <a:lnSpc>
                <a:spcPct val="90000"/>
              </a:lnSpc>
            </a:pPr>
            <a:r>
              <a:rPr lang="en-US"/>
              <a:t>Line</a:t>
            </a:r>
          </a:p>
          <a:p>
            <a:pPr lvl="1">
              <a:lnSpc>
                <a:spcPct val="90000"/>
              </a:lnSpc>
            </a:pPr>
            <a:r>
              <a:rPr lang="en-US"/>
              <a:t>narrow ridge of bone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Tubercle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small rounded projection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Epicondyle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raised area above a condyle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Spine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sharp, slender projection</a:t>
            </a:r>
          </a:p>
          <a:p>
            <a:pPr>
              <a:lnSpc>
                <a:spcPct val="90000"/>
              </a:lnSpc>
            </a:pPr>
            <a:r>
              <a:rPr lang="en-US"/>
              <a:t>Process</a:t>
            </a:r>
          </a:p>
          <a:p>
            <a:pPr lvl="1">
              <a:lnSpc>
                <a:spcPct val="90000"/>
              </a:lnSpc>
            </a:pPr>
            <a:r>
              <a:rPr lang="en-US"/>
              <a:t>any bony prominence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Bone Markings: Projections – </a:t>
            </a:r>
            <a:br>
              <a:rPr lang="en-US" sz="3600"/>
            </a:br>
            <a:r>
              <a:rPr lang="en-US" sz="3600"/>
              <a:t>Projections That Help to Form Joints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61938" y="1752600"/>
            <a:ext cx="8270875" cy="4643438"/>
          </a:xfrm>
        </p:spPr>
        <p:txBody>
          <a:bodyPr/>
          <a:lstStyle/>
          <a:p>
            <a:r>
              <a:rPr lang="en-US"/>
              <a:t>Head</a:t>
            </a:r>
          </a:p>
          <a:p>
            <a:pPr lvl="1"/>
            <a:r>
              <a:rPr lang="en-US"/>
              <a:t>bony expansion carried on a narrow neck</a:t>
            </a:r>
          </a:p>
          <a:p>
            <a:r>
              <a:rPr lang="en-US"/>
              <a:t>Facet</a:t>
            </a:r>
          </a:p>
          <a:p>
            <a:pPr lvl="1"/>
            <a:r>
              <a:rPr lang="en-US"/>
              <a:t>smooth, nearly flat articular surface</a:t>
            </a:r>
          </a:p>
          <a:p>
            <a:r>
              <a:rPr lang="en-US"/>
              <a:t>Condyle</a:t>
            </a:r>
          </a:p>
          <a:p>
            <a:pPr lvl="1"/>
            <a:r>
              <a:rPr lang="en-US"/>
              <a:t>rounded articular projection</a:t>
            </a:r>
          </a:p>
          <a:p>
            <a:r>
              <a:rPr lang="en-US"/>
              <a:t>Ramus</a:t>
            </a:r>
          </a:p>
          <a:p>
            <a:pPr lvl="1"/>
            <a:r>
              <a:rPr lang="en-US"/>
              <a:t> armlike bar of bone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Bone Markings: Depressions and Openings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72000"/>
          </a:xfrm>
        </p:spPr>
        <p:txBody>
          <a:bodyPr/>
          <a:lstStyle/>
          <a:p>
            <a:r>
              <a:rPr lang="en-US"/>
              <a:t>Meatus</a:t>
            </a:r>
          </a:p>
          <a:p>
            <a:pPr lvl="1"/>
            <a:r>
              <a:rPr lang="en-US"/>
              <a:t>canal-like passageway</a:t>
            </a:r>
          </a:p>
          <a:p>
            <a:r>
              <a:rPr lang="en-US"/>
              <a:t>Sinus</a:t>
            </a:r>
          </a:p>
          <a:p>
            <a:pPr lvl="1"/>
            <a:r>
              <a:rPr lang="en-US"/>
              <a:t>cavity within a bone</a:t>
            </a:r>
          </a:p>
          <a:p>
            <a:r>
              <a:rPr lang="en-US"/>
              <a:t>Fossa </a:t>
            </a:r>
          </a:p>
          <a:p>
            <a:pPr lvl="1"/>
            <a:r>
              <a:rPr lang="en-US"/>
              <a:t>shallow, basin-like depression</a:t>
            </a:r>
          </a:p>
          <a:p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Groove</a:t>
            </a:r>
          </a:p>
          <a:p>
            <a:pPr lvl="1"/>
            <a:r>
              <a:rPr lang="en-US"/>
              <a:t> furrow</a:t>
            </a:r>
          </a:p>
          <a:p>
            <a:r>
              <a:rPr lang="en-US"/>
              <a:t>Fissure</a:t>
            </a:r>
          </a:p>
          <a:p>
            <a:pPr lvl="1"/>
            <a:r>
              <a:rPr lang="en-US"/>
              <a:t>narrow, slit-like opening</a:t>
            </a:r>
          </a:p>
          <a:p>
            <a:r>
              <a:rPr lang="en-US"/>
              <a:t>Foramen</a:t>
            </a:r>
          </a:p>
          <a:p>
            <a:pPr lvl="1"/>
            <a:r>
              <a:rPr lang="en-US"/>
              <a:t>round or oval opening through a bone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4191000" cy="1143000"/>
          </a:xfrm>
        </p:spPr>
        <p:txBody>
          <a:bodyPr/>
          <a:lstStyle/>
          <a:p>
            <a:r>
              <a:rPr lang="en-US"/>
              <a:t>Bone Textures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543800" cy="4525963"/>
          </a:xfrm>
        </p:spPr>
        <p:txBody>
          <a:bodyPr/>
          <a:lstStyle/>
          <a:p>
            <a:r>
              <a:rPr lang="en-US"/>
              <a:t>Compact bone </a:t>
            </a:r>
          </a:p>
          <a:p>
            <a:pPr lvl="1"/>
            <a:r>
              <a:rPr lang="en-US"/>
              <a:t>dense outer layer</a:t>
            </a:r>
          </a:p>
          <a:p>
            <a:endParaRPr lang="en-US"/>
          </a:p>
          <a:p>
            <a:r>
              <a:rPr lang="en-US"/>
              <a:t>Spongy bone </a:t>
            </a:r>
          </a:p>
          <a:p>
            <a:pPr lvl="1"/>
            <a:r>
              <a:rPr lang="en-US"/>
              <a:t>honeycomb of trabeculae filled with yellow bone marrow</a:t>
            </a: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32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Long Bone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Long bones consist of a diaphysis and an epiphysis</a:t>
            </a:r>
          </a:p>
          <a:p>
            <a:r>
              <a:rPr lang="en-US"/>
              <a:t>Diaphysis</a:t>
            </a:r>
          </a:p>
          <a:p>
            <a:pPr lvl="1"/>
            <a:r>
              <a:rPr lang="en-US"/>
              <a:t>Tubular shaft </a:t>
            </a:r>
          </a:p>
          <a:p>
            <a:pPr lvl="1"/>
            <a:r>
              <a:rPr lang="en-US"/>
              <a:t>Composed of compact bone</a:t>
            </a:r>
          </a:p>
          <a:p>
            <a:pPr lvl="2"/>
            <a:r>
              <a:rPr lang="en-US"/>
              <a:t>surrounds the medullary cavity</a:t>
            </a:r>
          </a:p>
          <a:p>
            <a:pPr lvl="1"/>
            <a:r>
              <a:rPr lang="en-US"/>
              <a:t>Yellow bone marrow in the medullary cavity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Long Bone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Epiphyses</a:t>
            </a:r>
          </a:p>
          <a:p>
            <a:pPr lvl="1"/>
            <a:r>
              <a:rPr lang="en-US"/>
              <a:t>Expanded ends of long bones</a:t>
            </a:r>
          </a:p>
          <a:p>
            <a:pPr lvl="1"/>
            <a:r>
              <a:rPr lang="en-US"/>
              <a:t>Exterior is compact bone, and the interior is spongy bone</a:t>
            </a:r>
          </a:p>
          <a:p>
            <a:pPr lvl="1"/>
            <a:r>
              <a:rPr lang="en-US"/>
              <a:t>Joint surface is covered with articular (hyaline) cartilage</a:t>
            </a:r>
          </a:p>
          <a:p>
            <a:pPr lvl="1"/>
            <a:r>
              <a:rPr lang="en-US"/>
              <a:t>Epiphyseal line separates the diaphysis from the epiphyses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Bone Membranes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72400" cy="4648200"/>
          </a:xfrm>
        </p:spPr>
        <p:txBody>
          <a:bodyPr/>
          <a:lstStyle/>
          <a:p>
            <a:r>
              <a:rPr lang="en-US"/>
              <a:t>Periosteum – double-layered protective membrane</a:t>
            </a:r>
          </a:p>
          <a:p>
            <a:pPr lvl="1"/>
            <a:r>
              <a:rPr lang="en-US"/>
              <a:t>Richly supplied with nerve fibers, blood, and lymphatic vessels, which enter the bone via nutrient foramina</a:t>
            </a:r>
          </a:p>
          <a:p>
            <a:pPr lvl="1"/>
            <a:endParaRPr lang="en-US"/>
          </a:p>
          <a:p>
            <a:pPr lvl="1"/>
            <a:r>
              <a:rPr lang="en-US"/>
              <a:t>Secured to underlying bone by Sharpey’s fibers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5938" y="762000"/>
            <a:ext cx="4818062" cy="6096000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562600" cy="1143000"/>
          </a:xfrm>
        </p:spPr>
        <p:txBody>
          <a:bodyPr/>
          <a:lstStyle/>
          <a:p>
            <a:r>
              <a:rPr lang="en-US"/>
              <a:t>Bone Membranes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/>
              <a:t>Endosteum</a:t>
            </a:r>
          </a:p>
          <a:p>
            <a:pPr lvl="1"/>
            <a:r>
              <a:rPr lang="en-US"/>
              <a:t>delicate membrane covering internal surfaces of bone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Structure of Short, Irregular, and Flat Bones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 plates of periosteum-covered compact bone on the outside with endosteum-covered spongy bone on the inside</a:t>
            </a:r>
          </a:p>
          <a:p>
            <a:r>
              <a:rPr lang="en-US"/>
              <a:t>Have no diaphysis or epiphyses</a:t>
            </a:r>
          </a:p>
          <a:p>
            <a:r>
              <a:rPr lang="en-US"/>
              <a:t>Contain bone marrow between the trabeculae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Location of Hematopoietic Tissue </a:t>
            </a:r>
            <a:br>
              <a:rPr lang="en-US" sz="4000"/>
            </a:br>
            <a:r>
              <a:rPr lang="en-US" sz="4000"/>
              <a:t>(Red Marrow)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238" y="1600200"/>
            <a:ext cx="8513762" cy="4881563"/>
          </a:xfrm>
        </p:spPr>
        <p:txBody>
          <a:bodyPr/>
          <a:lstStyle/>
          <a:p>
            <a:r>
              <a:rPr lang="en-US"/>
              <a:t>In infants</a:t>
            </a:r>
          </a:p>
          <a:p>
            <a:pPr lvl="1"/>
            <a:r>
              <a:rPr lang="en-US"/>
              <a:t>Found in the medullary cavity</a:t>
            </a:r>
          </a:p>
          <a:p>
            <a:pPr lvl="1"/>
            <a:r>
              <a:rPr lang="en-US"/>
              <a:t>all areas of spongy bone </a:t>
            </a:r>
          </a:p>
          <a:p>
            <a:endParaRPr lang="en-US"/>
          </a:p>
          <a:p>
            <a:r>
              <a:rPr lang="en-US"/>
              <a:t>In adults</a:t>
            </a:r>
          </a:p>
          <a:p>
            <a:pPr lvl="1"/>
            <a:r>
              <a:rPr lang="en-US"/>
              <a:t>Found in the flat bones</a:t>
            </a:r>
          </a:p>
          <a:p>
            <a:pPr lvl="1"/>
            <a:r>
              <a:rPr lang="en-US"/>
              <a:t>the head of the femur and humerus</a:t>
            </a:r>
          </a:p>
          <a:p>
            <a:pPr lvl="1"/>
            <a:r>
              <a:rPr lang="en-US"/>
              <a:t>the head of the humerus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Microscopic Structure of Bone: </a:t>
            </a:r>
            <a:br>
              <a:rPr lang="en-US"/>
            </a:br>
            <a:r>
              <a:rPr lang="en-US"/>
              <a:t>Compact Bone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828800"/>
            <a:ext cx="8270875" cy="44799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Haversian system, or osteon – the structural unit of compact bone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Lamella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weight-bearing, column-like matrix tubes composed mainly of collagen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Haversian, or central canal 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containing blood vessels and nerves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Volkmann’s canals</a:t>
            </a:r>
          </a:p>
          <a:p>
            <a:pPr lvl="2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channels lying at right angles to the central canal, connecting blood and nerve supply of the periosteum to that of the Haversian canal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Microscopic Structure of Bone: </a:t>
            </a:r>
            <a:br>
              <a:rPr lang="en-US" sz="4000"/>
            </a:br>
            <a:r>
              <a:rPr lang="en-US" sz="4000"/>
              <a:t>Compact Bone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828800"/>
            <a:ext cx="8270875" cy="4529138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Osteocytes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mature bone cells</a:t>
            </a:r>
          </a:p>
          <a:p>
            <a:r>
              <a:rPr lang="en-US">
                <a:solidFill>
                  <a:srgbClr val="000000"/>
                </a:solidFill>
              </a:rPr>
              <a:t>Lacunae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small cavities in bone that contain osteocytes</a:t>
            </a:r>
          </a:p>
          <a:p>
            <a:r>
              <a:rPr lang="en-US">
                <a:solidFill>
                  <a:srgbClr val="000000"/>
                </a:solidFill>
              </a:rPr>
              <a:t>Canaliculi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hairlike canals that connect lacunae to each other and the central canal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53275" cy="5392738"/>
          </a:xfrm>
          <a:prstGeom prst="rect">
            <a:avLst/>
          </a:prstGeom>
          <a:noFill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0"/>
            <a:ext cx="3886200" cy="37369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r>
              <a:rPr lang="en-US" sz="2800"/>
              <a:t>Layers of the Epidermis: </a:t>
            </a:r>
            <a:br>
              <a:rPr lang="en-US" sz="2800"/>
            </a:br>
            <a:r>
              <a:rPr lang="en-US" sz="2800"/>
              <a:t>Stratum Basale (Basal Layer)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924800" cy="4876800"/>
          </a:xfrm>
          <a:noFill/>
        </p:spPr>
        <p:txBody>
          <a:bodyPr/>
          <a:lstStyle/>
          <a:p>
            <a:r>
              <a:rPr lang="en-US"/>
              <a:t>Deepest epidermal layer </a:t>
            </a:r>
          </a:p>
          <a:p>
            <a:r>
              <a:rPr lang="en-US"/>
              <a:t>firmly attached to the dermis</a:t>
            </a:r>
          </a:p>
          <a:p>
            <a:r>
              <a:rPr lang="en-US"/>
              <a:t>single row of the youngest keratinocytes</a:t>
            </a:r>
          </a:p>
          <a:p>
            <a:endParaRPr lang="en-US"/>
          </a:p>
          <a:p>
            <a:pPr lvl="1"/>
            <a:r>
              <a:rPr lang="en-US"/>
              <a:t>Cells undergo rapid division</a:t>
            </a:r>
          </a:p>
          <a:p>
            <a:pPr lvl="2"/>
            <a:r>
              <a:rPr lang="en-US"/>
              <a:t> stratum germinativum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Chemical Composition of Bone: Organic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Osteoblasts</a:t>
            </a:r>
          </a:p>
          <a:p>
            <a:pPr lvl="1"/>
            <a:r>
              <a:rPr lang="en-US"/>
              <a:t>bone-forming cells</a:t>
            </a:r>
          </a:p>
          <a:p>
            <a:r>
              <a:rPr lang="en-US"/>
              <a:t>Osteocytes</a:t>
            </a:r>
          </a:p>
          <a:p>
            <a:pPr lvl="1"/>
            <a:r>
              <a:rPr lang="en-US"/>
              <a:t>mature bone cells</a:t>
            </a:r>
          </a:p>
          <a:p>
            <a:r>
              <a:rPr lang="en-US"/>
              <a:t>Osteoclasts</a:t>
            </a:r>
          </a:p>
          <a:p>
            <a:pPr lvl="1"/>
            <a:r>
              <a:rPr lang="en-US"/>
              <a:t>large cells that resorb or break down bone matrix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Bone Development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Osteogenesis and ossification – the process of bone tissue formation, which leads to:</a:t>
            </a:r>
          </a:p>
          <a:p>
            <a:pPr lvl="1"/>
            <a:r>
              <a:rPr lang="en-US"/>
              <a:t>The formation of the bony skeleton in embryos</a:t>
            </a:r>
          </a:p>
          <a:p>
            <a:pPr lvl="1"/>
            <a:r>
              <a:rPr lang="en-US"/>
              <a:t>Bone growth until early adulthood</a:t>
            </a:r>
          </a:p>
          <a:p>
            <a:pPr lvl="1"/>
            <a:r>
              <a:rPr lang="en-US"/>
              <a:t>Bone thickness, remodeling, and repair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Formation of the Bony Skeleton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Begins at week 8 of embryo development</a:t>
            </a:r>
          </a:p>
          <a:p>
            <a:endParaRPr lang="en-US"/>
          </a:p>
          <a:p>
            <a:r>
              <a:rPr lang="en-US"/>
              <a:t>Intramembranous ossification</a:t>
            </a:r>
          </a:p>
          <a:p>
            <a:pPr lvl="1"/>
            <a:r>
              <a:rPr lang="en-US"/>
              <a:t>bone develops from a fibrous membrane</a:t>
            </a:r>
          </a:p>
          <a:p>
            <a:endParaRPr lang="en-US"/>
          </a:p>
          <a:p>
            <a:r>
              <a:rPr lang="en-US"/>
              <a:t>Endochondral ossification </a:t>
            </a:r>
          </a:p>
          <a:p>
            <a:pPr lvl="1"/>
            <a:r>
              <a:rPr lang="en-US"/>
              <a:t>bone forms by replacing hyaline cartilage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Intramembranous Ossification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Formation of most of the flat bones of the skull and the clavicles</a:t>
            </a:r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Stages of Intramembranous</a:t>
            </a:r>
            <a:r>
              <a:rPr lang="en-US" sz="4000"/>
              <a:t> </a:t>
            </a:r>
            <a:r>
              <a:rPr lang="en-US" sz="3600"/>
              <a:t>Ossification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ossification center appears in the fibrous connective tissue membrane</a:t>
            </a:r>
          </a:p>
          <a:p>
            <a:r>
              <a:rPr lang="en-US"/>
              <a:t>Bone matrix is secreted within the fibrous membrane</a:t>
            </a:r>
          </a:p>
          <a:p>
            <a:r>
              <a:rPr lang="en-US"/>
              <a:t>Woven bone and periosteum form </a:t>
            </a:r>
          </a:p>
          <a:p>
            <a:r>
              <a:rPr lang="en-US"/>
              <a:t>Bone collar of compact bone forms, and red marrow appears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of Intramembranous Ossification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 b="54811"/>
          <a:stretch>
            <a:fillRect/>
          </a:stretch>
        </p:blipFill>
        <p:spPr bwMode="auto">
          <a:xfrm>
            <a:off x="0" y="1752600"/>
            <a:ext cx="9144000" cy="4883150"/>
          </a:xfrm>
          <a:prstGeom prst="rect">
            <a:avLst/>
          </a:prstGeom>
          <a:noFill/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6.7.1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of Intramembranous Ossification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 t="48361" b="5482"/>
          <a:stretch>
            <a:fillRect/>
          </a:stretch>
        </p:blipFill>
        <p:spPr bwMode="auto">
          <a:xfrm>
            <a:off x="0" y="1524000"/>
            <a:ext cx="9144000" cy="4987925"/>
          </a:xfrm>
          <a:prstGeom prst="rect">
            <a:avLst/>
          </a:prstGeom>
          <a:noFill/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6.7.2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of Intramembranous Ossification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 b="53999"/>
          <a:stretch>
            <a:fillRect/>
          </a:stretch>
        </p:blipFill>
        <p:spPr bwMode="auto">
          <a:xfrm>
            <a:off x="0" y="1371600"/>
            <a:ext cx="9144000" cy="5481638"/>
          </a:xfrm>
          <a:prstGeom prst="rect">
            <a:avLst/>
          </a:prstGeom>
          <a:noFill/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6.7.3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of Intramembranous Ossification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t="48849" b="5295"/>
          <a:stretch>
            <a:fillRect/>
          </a:stretch>
        </p:blipFill>
        <p:spPr bwMode="auto">
          <a:xfrm>
            <a:off x="0" y="1447800"/>
            <a:ext cx="9144000" cy="5465763"/>
          </a:xfrm>
          <a:prstGeom prst="rect">
            <a:avLst/>
          </a:prstGeom>
          <a:noFill/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6.7.4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Endochondral Ossification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Begins in the second month of development</a:t>
            </a:r>
          </a:p>
          <a:p>
            <a:r>
              <a:rPr lang="en-US"/>
              <a:t>Uses hyaline cartilage “bones” as models for bone construction</a:t>
            </a:r>
          </a:p>
          <a:p>
            <a:r>
              <a:rPr lang="en-US"/>
              <a:t>Requires breakdown of hyaline cartilage prior to ossification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924800" cy="4876800"/>
          </a:xfrm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Cells contain a weblike system of intermediate filaments attached to desmosomes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Melanin granules and Langerhans’ cells are abundant in this layer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  <a:noFill/>
          <a:ln/>
        </p:spPr>
        <p:txBody>
          <a:bodyPr/>
          <a:lstStyle/>
          <a:p>
            <a:r>
              <a:rPr lang="en-US" sz="2800"/>
              <a:t>Layers of the Epidermis: </a:t>
            </a:r>
            <a:br>
              <a:rPr lang="en-US" sz="2800"/>
            </a:br>
            <a:r>
              <a:rPr lang="en-US" sz="2800"/>
              <a:t>Stratum Spinosum (Prickly Layer)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of Endochondral Ossification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Formation of bone collar</a:t>
            </a:r>
          </a:p>
          <a:p>
            <a:r>
              <a:rPr lang="en-US" sz="2800"/>
              <a:t>Cavitation of the hyaline cartilage</a:t>
            </a:r>
          </a:p>
          <a:p>
            <a:r>
              <a:rPr lang="en-US" sz="2800"/>
              <a:t>Invasion of internal cavities by the periosteal bud, and spongy bone formation</a:t>
            </a:r>
          </a:p>
          <a:p>
            <a:r>
              <a:rPr lang="en-US" sz="2800"/>
              <a:t>Formation of the medullary cavity; appearance of secondary ossification centers in the epiphyses</a:t>
            </a:r>
          </a:p>
          <a:p>
            <a:r>
              <a:rPr lang="en-US" sz="2800"/>
              <a:t>Ossification of the epiphyses, with hyaline cartilage remaining only in the epiphyseal plates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838200"/>
            <a:ext cx="8562975" cy="5330825"/>
            <a:chOff x="213" y="528"/>
            <a:chExt cx="5394" cy="3358"/>
          </a:xfrm>
        </p:grpSpPr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" y="528"/>
              <a:ext cx="5305" cy="2690"/>
            </a:xfrm>
            <a:prstGeom prst="rect">
              <a:avLst/>
            </a:prstGeom>
            <a:noFill/>
          </p:spPr>
        </p:pic>
        <p:sp>
          <p:nvSpPr>
            <p:cNvPr id="55302" name="Freeform 6"/>
            <p:cNvSpPr>
              <a:spLocks/>
            </p:cNvSpPr>
            <p:nvPr/>
          </p:nvSpPr>
          <p:spPr bwMode="auto">
            <a:xfrm>
              <a:off x="298" y="2584"/>
              <a:ext cx="92" cy="91"/>
            </a:xfrm>
            <a:custGeom>
              <a:avLst/>
              <a:gdLst/>
              <a:ahLst/>
              <a:cxnLst>
                <a:cxn ang="0">
                  <a:pos x="48" y="104"/>
                </a:cxn>
                <a:cxn ang="0">
                  <a:pos x="80" y="96"/>
                </a:cxn>
                <a:cxn ang="0">
                  <a:pos x="96" y="80"/>
                </a:cxn>
                <a:cxn ang="0">
                  <a:pos x="104" y="48"/>
                </a:cxn>
                <a:cxn ang="0">
                  <a:pos x="96" y="24"/>
                </a:cxn>
                <a:cxn ang="0">
                  <a:pos x="80" y="8"/>
                </a:cxn>
                <a:cxn ang="0">
                  <a:pos x="48" y="0"/>
                </a:cxn>
                <a:cxn ang="0">
                  <a:pos x="24" y="8"/>
                </a:cxn>
                <a:cxn ang="0">
                  <a:pos x="8" y="24"/>
                </a:cxn>
                <a:cxn ang="0">
                  <a:pos x="0" y="48"/>
                </a:cxn>
                <a:cxn ang="0">
                  <a:pos x="8" y="80"/>
                </a:cxn>
                <a:cxn ang="0">
                  <a:pos x="24" y="96"/>
                </a:cxn>
                <a:cxn ang="0">
                  <a:pos x="48" y="104"/>
                </a:cxn>
                <a:cxn ang="0">
                  <a:pos x="48" y="104"/>
                </a:cxn>
              </a:cxnLst>
              <a:rect l="0" t="0" r="r" b="b"/>
              <a:pathLst>
                <a:path w="104" h="104">
                  <a:moveTo>
                    <a:pt x="48" y="104"/>
                  </a:moveTo>
                  <a:lnTo>
                    <a:pt x="80" y="96"/>
                  </a:lnTo>
                  <a:lnTo>
                    <a:pt x="96" y="80"/>
                  </a:lnTo>
                  <a:lnTo>
                    <a:pt x="104" y="48"/>
                  </a:lnTo>
                  <a:lnTo>
                    <a:pt x="96" y="24"/>
                  </a:lnTo>
                  <a:lnTo>
                    <a:pt x="80" y="8"/>
                  </a:lnTo>
                  <a:lnTo>
                    <a:pt x="48" y="0"/>
                  </a:lnTo>
                  <a:lnTo>
                    <a:pt x="24" y="8"/>
                  </a:lnTo>
                  <a:lnTo>
                    <a:pt x="8" y="24"/>
                  </a:lnTo>
                  <a:lnTo>
                    <a:pt x="0" y="48"/>
                  </a:lnTo>
                  <a:lnTo>
                    <a:pt x="8" y="80"/>
                  </a:lnTo>
                  <a:lnTo>
                    <a:pt x="24" y="96"/>
                  </a:lnTo>
                  <a:lnTo>
                    <a:pt x="48" y="104"/>
                  </a:lnTo>
                  <a:lnTo>
                    <a:pt x="48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3" name="Freeform 7"/>
            <p:cNvSpPr>
              <a:spLocks/>
            </p:cNvSpPr>
            <p:nvPr/>
          </p:nvSpPr>
          <p:spPr bwMode="auto">
            <a:xfrm>
              <a:off x="1209" y="2746"/>
              <a:ext cx="92" cy="99"/>
            </a:xfrm>
            <a:custGeom>
              <a:avLst/>
              <a:gdLst/>
              <a:ahLst/>
              <a:cxnLst>
                <a:cxn ang="0">
                  <a:pos x="48" y="112"/>
                </a:cxn>
                <a:cxn ang="0">
                  <a:pos x="80" y="104"/>
                </a:cxn>
                <a:cxn ang="0">
                  <a:pos x="96" y="80"/>
                </a:cxn>
                <a:cxn ang="0">
                  <a:pos x="104" y="56"/>
                </a:cxn>
                <a:cxn ang="0">
                  <a:pos x="96" y="24"/>
                </a:cxn>
                <a:cxn ang="0">
                  <a:pos x="80" y="8"/>
                </a:cxn>
                <a:cxn ang="0">
                  <a:pos x="48" y="0"/>
                </a:cxn>
                <a:cxn ang="0">
                  <a:pos x="24" y="8"/>
                </a:cxn>
                <a:cxn ang="0">
                  <a:pos x="0" y="24"/>
                </a:cxn>
                <a:cxn ang="0">
                  <a:pos x="0" y="56"/>
                </a:cxn>
                <a:cxn ang="0">
                  <a:pos x="0" y="80"/>
                </a:cxn>
                <a:cxn ang="0">
                  <a:pos x="24" y="104"/>
                </a:cxn>
                <a:cxn ang="0">
                  <a:pos x="48" y="112"/>
                </a:cxn>
                <a:cxn ang="0">
                  <a:pos x="48" y="112"/>
                </a:cxn>
              </a:cxnLst>
              <a:rect l="0" t="0" r="r" b="b"/>
              <a:pathLst>
                <a:path w="104" h="112">
                  <a:moveTo>
                    <a:pt x="48" y="112"/>
                  </a:moveTo>
                  <a:lnTo>
                    <a:pt x="80" y="104"/>
                  </a:lnTo>
                  <a:lnTo>
                    <a:pt x="96" y="80"/>
                  </a:lnTo>
                  <a:lnTo>
                    <a:pt x="104" y="56"/>
                  </a:lnTo>
                  <a:lnTo>
                    <a:pt x="96" y="24"/>
                  </a:lnTo>
                  <a:lnTo>
                    <a:pt x="80" y="8"/>
                  </a:lnTo>
                  <a:lnTo>
                    <a:pt x="48" y="0"/>
                  </a:lnTo>
                  <a:lnTo>
                    <a:pt x="24" y="8"/>
                  </a:lnTo>
                  <a:lnTo>
                    <a:pt x="0" y="24"/>
                  </a:lnTo>
                  <a:lnTo>
                    <a:pt x="0" y="56"/>
                  </a:lnTo>
                  <a:lnTo>
                    <a:pt x="0" y="80"/>
                  </a:lnTo>
                  <a:lnTo>
                    <a:pt x="24" y="104"/>
                  </a:lnTo>
                  <a:lnTo>
                    <a:pt x="48" y="112"/>
                  </a:lnTo>
                  <a:lnTo>
                    <a:pt x="48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4" name="Freeform 8"/>
            <p:cNvSpPr>
              <a:spLocks/>
            </p:cNvSpPr>
            <p:nvPr/>
          </p:nvSpPr>
          <p:spPr bwMode="auto">
            <a:xfrm>
              <a:off x="2311" y="2915"/>
              <a:ext cx="99" cy="99"/>
            </a:xfrm>
            <a:custGeom>
              <a:avLst/>
              <a:gdLst/>
              <a:ahLst/>
              <a:cxnLst>
                <a:cxn ang="0">
                  <a:pos x="56" y="112"/>
                </a:cxn>
                <a:cxn ang="0">
                  <a:pos x="88" y="104"/>
                </a:cxn>
                <a:cxn ang="0">
                  <a:pos x="104" y="88"/>
                </a:cxn>
                <a:cxn ang="0">
                  <a:pos x="112" y="56"/>
                </a:cxn>
                <a:cxn ang="0">
                  <a:pos x="104" y="32"/>
                </a:cxn>
                <a:cxn ang="0">
                  <a:pos x="88" y="8"/>
                </a:cxn>
                <a:cxn ang="0">
                  <a:pos x="56" y="0"/>
                </a:cxn>
                <a:cxn ang="0">
                  <a:pos x="32" y="8"/>
                </a:cxn>
                <a:cxn ang="0">
                  <a:pos x="8" y="32"/>
                </a:cxn>
                <a:cxn ang="0">
                  <a:pos x="0" y="56"/>
                </a:cxn>
                <a:cxn ang="0">
                  <a:pos x="8" y="88"/>
                </a:cxn>
                <a:cxn ang="0">
                  <a:pos x="32" y="104"/>
                </a:cxn>
                <a:cxn ang="0">
                  <a:pos x="56" y="112"/>
                </a:cxn>
                <a:cxn ang="0">
                  <a:pos x="56" y="112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lnTo>
                    <a:pt x="88" y="104"/>
                  </a:lnTo>
                  <a:lnTo>
                    <a:pt x="104" y="88"/>
                  </a:lnTo>
                  <a:lnTo>
                    <a:pt x="112" y="56"/>
                  </a:lnTo>
                  <a:lnTo>
                    <a:pt x="104" y="32"/>
                  </a:lnTo>
                  <a:lnTo>
                    <a:pt x="88" y="8"/>
                  </a:lnTo>
                  <a:lnTo>
                    <a:pt x="56" y="0"/>
                  </a:lnTo>
                  <a:lnTo>
                    <a:pt x="32" y="8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8" y="88"/>
                  </a:lnTo>
                  <a:lnTo>
                    <a:pt x="32" y="104"/>
                  </a:lnTo>
                  <a:lnTo>
                    <a:pt x="56" y="112"/>
                  </a:lnTo>
                  <a:lnTo>
                    <a:pt x="56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5" name="Freeform 9"/>
            <p:cNvSpPr>
              <a:spLocks/>
            </p:cNvSpPr>
            <p:nvPr/>
          </p:nvSpPr>
          <p:spPr bwMode="auto">
            <a:xfrm>
              <a:off x="3279" y="3028"/>
              <a:ext cx="99" cy="99"/>
            </a:xfrm>
            <a:custGeom>
              <a:avLst/>
              <a:gdLst/>
              <a:ahLst/>
              <a:cxnLst>
                <a:cxn ang="0">
                  <a:pos x="56" y="112"/>
                </a:cxn>
                <a:cxn ang="0">
                  <a:pos x="88" y="104"/>
                </a:cxn>
                <a:cxn ang="0">
                  <a:pos x="104" y="88"/>
                </a:cxn>
                <a:cxn ang="0">
                  <a:pos x="112" y="56"/>
                </a:cxn>
                <a:cxn ang="0">
                  <a:pos x="104" y="32"/>
                </a:cxn>
                <a:cxn ang="0">
                  <a:pos x="88" y="8"/>
                </a:cxn>
                <a:cxn ang="0">
                  <a:pos x="56" y="0"/>
                </a:cxn>
                <a:cxn ang="0">
                  <a:pos x="32" y="8"/>
                </a:cxn>
                <a:cxn ang="0">
                  <a:pos x="8" y="32"/>
                </a:cxn>
                <a:cxn ang="0">
                  <a:pos x="0" y="56"/>
                </a:cxn>
                <a:cxn ang="0">
                  <a:pos x="8" y="88"/>
                </a:cxn>
                <a:cxn ang="0">
                  <a:pos x="32" y="104"/>
                </a:cxn>
                <a:cxn ang="0">
                  <a:pos x="56" y="112"/>
                </a:cxn>
                <a:cxn ang="0">
                  <a:pos x="56" y="112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lnTo>
                    <a:pt x="88" y="104"/>
                  </a:lnTo>
                  <a:lnTo>
                    <a:pt x="104" y="88"/>
                  </a:lnTo>
                  <a:lnTo>
                    <a:pt x="112" y="56"/>
                  </a:lnTo>
                  <a:lnTo>
                    <a:pt x="104" y="32"/>
                  </a:lnTo>
                  <a:lnTo>
                    <a:pt x="88" y="8"/>
                  </a:lnTo>
                  <a:lnTo>
                    <a:pt x="56" y="0"/>
                  </a:lnTo>
                  <a:lnTo>
                    <a:pt x="32" y="8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8" y="88"/>
                  </a:lnTo>
                  <a:lnTo>
                    <a:pt x="32" y="104"/>
                  </a:lnTo>
                  <a:lnTo>
                    <a:pt x="56" y="112"/>
                  </a:lnTo>
                  <a:lnTo>
                    <a:pt x="56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auto">
            <a:xfrm>
              <a:off x="4472" y="3219"/>
              <a:ext cx="99" cy="92"/>
            </a:xfrm>
            <a:custGeom>
              <a:avLst/>
              <a:gdLst/>
              <a:ahLst/>
              <a:cxnLst>
                <a:cxn ang="0">
                  <a:pos x="56" y="104"/>
                </a:cxn>
                <a:cxn ang="0">
                  <a:pos x="80" y="96"/>
                </a:cxn>
                <a:cxn ang="0">
                  <a:pos x="104" y="80"/>
                </a:cxn>
                <a:cxn ang="0">
                  <a:pos x="112" y="56"/>
                </a:cxn>
                <a:cxn ang="0">
                  <a:pos x="104" y="24"/>
                </a:cxn>
                <a:cxn ang="0">
                  <a:pos x="80" y="8"/>
                </a:cxn>
                <a:cxn ang="0">
                  <a:pos x="56" y="0"/>
                </a:cxn>
                <a:cxn ang="0">
                  <a:pos x="32" y="8"/>
                </a:cxn>
                <a:cxn ang="0">
                  <a:pos x="8" y="24"/>
                </a:cxn>
                <a:cxn ang="0">
                  <a:pos x="0" y="56"/>
                </a:cxn>
                <a:cxn ang="0">
                  <a:pos x="8" y="80"/>
                </a:cxn>
                <a:cxn ang="0">
                  <a:pos x="32" y="96"/>
                </a:cxn>
                <a:cxn ang="0">
                  <a:pos x="56" y="104"/>
                </a:cxn>
                <a:cxn ang="0">
                  <a:pos x="56" y="104"/>
                </a:cxn>
              </a:cxnLst>
              <a:rect l="0" t="0" r="r" b="b"/>
              <a:pathLst>
                <a:path w="112" h="104">
                  <a:moveTo>
                    <a:pt x="56" y="104"/>
                  </a:moveTo>
                  <a:lnTo>
                    <a:pt x="80" y="96"/>
                  </a:lnTo>
                  <a:lnTo>
                    <a:pt x="104" y="80"/>
                  </a:lnTo>
                  <a:lnTo>
                    <a:pt x="112" y="56"/>
                  </a:lnTo>
                  <a:lnTo>
                    <a:pt x="104" y="24"/>
                  </a:lnTo>
                  <a:lnTo>
                    <a:pt x="80" y="8"/>
                  </a:lnTo>
                  <a:lnTo>
                    <a:pt x="56" y="0"/>
                  </a:lnTo>
                  <a:lnTo>
                    <a:pt x="32" y="8"/>
                  </a:lnTo>
                  <a:lnTo>
                    <a:pt x="8" y="24"/>
                  </a:lnTo>
                  <a:lnTo>
                    <a:pt x="0" y="56"/>
                  </a:lnTo>
                  <a:lnTo>
                    <a:pt x="8" y="80"/>
                  </a:lnTo>
                  <a:lnTo>
                    <a:pt x="32" y="96"/>
                  </a:lnTo>
                  <a:lnTo>
                    <a:pt x="56" y="104"/>
                  </a:lnTo>
                  <a:lnTo>
                    <a:pt x="56" y="1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Freeform 11"/>
            <p:cNvSpPr>
              <a:spLocks/>
            </p:cNvSpPr>
            <p:nvPr/>
          </p:nvSpPr>
          <p:spPr bwMode="auto">
            <a:xfrm>
              <a:off x="489" y="1404"/>
              <a:ext cx="261" cy="120"/>
            </a:xfrm>
            <a:custGeom>
              <a:avLst/>
              <a:gdLst/>
              <a:ahLst/>
              <a:cxnLst>
                <a:cxn ang="0">
                  <a:pos x="296" y="0"/>
                </a:cxn>
                <a:cxn ang="0">
                  <a:pos x="192" y="0"/>
                </a:cxn>
                <a:cxn ang="0">
                  <a:pos x="0" y="136"/>
                </a:cxn>
              </a:cxnLst>
              <a:rect l="0" t="0" r="r" b="b"/>
              <a:pathLst>
                <a:path w="296" h="136">
                  <a:moveTo>
                    <a:pt x="296" y="0"/>
                  </a:moveTo>
                  <a:lnTo>
                    <a:pt x="192" y="0"/>
                  </a:lnTo>
                  <a:lnTo>
                    <a:pt x="0" y="136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8" name="Freeform 12"/>
            <p:cNvSpPr>
              <a:spLocks/>
            </p:cNvSpPr>
            <p:nvPr/>
          </p:nvSpPr>
          <p:spPr bwMode="auto">
            <a:xfrm>
              <a:off x="1534" y="1185"/>
              <a:ext cx="254" cy="628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200" y="0"/>
                </a:cxn>
                <a:cxn ang="0">
                  <a:pos x="0" y="712"/>
                </a:cxn>
              </a:cxnLst>
              <a:rect l="0" t="0" r="r" b="b"/>
              <a:pathLst>
                <a:path w="288" h="712">
                  <a:moveTo>
                    <a:pt x="288" y="0"/>
                  </a:moveTo>
                  <a:lnTo>
                    <a:pt x="200" y="0"/>
                  </a:lnTo>
                  <a:lnTo>
                    <a:pt x="0" y="712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09" name="Freeform 13"/>
            <p:cNvSpPr>
              <a:spLocks/>
            </p:cNvSpPr>
            <p:nvPr/>
          </p:nvSpPr>
          <p:spPr bwMode="auto">
            <a:xfrm>
              <a:off x="3244" y="1023"/>
              <a:ext cx="183" cy="458"/>
            </a:xfrm>
            <a:custGeom>
              <a:avLst/>
              <a:gdLst/>
              <a:ahLst/>
              <a:cxnLst>
                <a:cxn ang="0">
                  <a:pos x="208" y="520"/>
                </a:cxn>
                <a:cxn ang="0">
                  <a:pos x="64" y="0"/>
                </a:cxn>
                <a:cxn ang="0">
                  <a:pos x="0" y="0"/>
                </a:cxn>
              </a:cxnLst>
              <a:rect l="0" t="0" r="r" b="b"/>
              <a:pathLst>
                <a:path w="208" h="520">
                  <a:moveTo>
                    <a:pt x="208" y="520"/>
                  </a:moveTo>
                  <a:lnTo>
                    <a:pt x="64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0" name="Freeform 14"/>
            <p:cNvSpPr>
              <a:spLocks/>
            </p:cNvSpPr>
            <p:nvPr/>
          </p:nvSpPr>
          <p:spPr bwMode="auto">
            <a:xfrm>
              <a:off x="4564" y="1164"/>
              <a:ext cx="332" cy="339"/>
            </a:xfrm>
            <a:custGeom>
              <a:avLst/>
              <a:gdLst/>
              <a:ahLst/>
              <a:cxnLst>
                <a:cxn ang="0">
                  <a:pos x="376" y="0"/>
                </a:cxn>
                <a:cxn ang="0">
                  <a:pos x="72" y="384"/>
                </a:cxn>
                <a:cxn ang="0">
                  <a:pos x="0" y="384"/>
                </a:cxn>
              </a:cxnLst>
              <a:rect l="0" t="0" r="r" b="b"/>
              <a:pathLst>
                <a:path w="376" h="384">
                  <a:moveTo>
                    <a:pt x="376" y="0"/>
                  </a:moveTo>
                  <a:lnTo>
                    <a:pt x="72" y="384"/>
                  </a:lnTo>
                  <a:lnTo>
                    <a:pt x="0" y="384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1" name="Freeform 15"/>
            <p:cNvSpPr>
              <a:spLocks/>
            </p:cNvSpPr>
            <p:nvPr/>
          </p:nvSpPr>
          <p:spPr bwMode="auto">
            <a:xfrm>
              <a:off x="3357" y="663"/>
              <a:ext cx="317" cy="522"/>
            </a:xfrm>
            <a:custGeom>
              <a:avLst/>
              <a:gdLst/>
              <a:ahLst/>
              <a:cxnLst>
                <a:cxn ang="0">
                  <a:pos x="360" y="592"/>
                </a:cxn>
                <a:cxn ang="0">
                  <a:pos x="88" y="0"/>
                </a:cxn>
                <a:cxn ang="0">
                  <a:pos x="0" y="0"/>
                </a:cxn>
              </a:cxnLst>
              <a:rect l="0" t="0" r="r" b="b"/>
              <a:pathLst>
                <a:path w="360" h="592">
                  <a:moveTo>
                    <a:pt x="360" y="592"/>
                  </a:moveTo>
                  <a:lnTo>
                    <a:pt x="88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2" name="Freeform 16"/>
            <p:cNvSpPr>
              <a:spLocks/>
            </p:cNvSpPr>
            <p:nvPr/>
          </p:nvSpPr>
          <p:spPr bwMode="auto">
            <a:xfrm>
              <a:off x="2120" y="1580"/>
              <a:ext cx="501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0"/>
                </a:cxn>
                <a:cxn ang="0">
                  <a:pos x="568" y="128"/>
                </a:cxn>
              </a:cxnLst>
              <a:rect l="0" t="0" r="r" b="b"/>
              <a:pathLst>
                <a:path w="568" h="128">
                  <a:moveTo>
                    <a:pt x="0" y="0"/>
                  </a:moveTo>
                  <a:lnTo>
                    <a:pt x="88" y="0"/>
                  </a:lnTo>
                  <a:lnTo>
                    <a:pt x="568" y="12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Line 17"/>
            <p:cNvSpPr>
              <a:spLocks noChangeShapeType="1"/>
            </p:cNvSpPr>
            <p:nvPr/>
          </p:nvSpPr>
          <p:spPr bwMode="auto">
            <a:xfrm>
              <a:off x="2071" y="2252"/>
              <a:ext cx="275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Line 18"/>
            <p:cNvSpPr>
              <a:spLocks noChangeShapeType="1"/>
            </p:cNvSpPr>
            <p:nvPr/>
          </p:nvSpPr>
          <p:spPr bwMode="auto">
            <a:xfrm>
              <a:off x="3321" y="1792"/>
              <a:ext cx="42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5" name="Line 19"/>
            <p:cNvSpPr>
              <a:spLocks noChangeShapeType="1"/>
            </p:cNvSpPr>
            <p:nvPr/>
          </p:nvSpPr>
          <p:spPr bwMode="auto">
            <a:xfrm>
              <a:off x="4465" y="663"/>
              <a:ext cx="473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Line 20"/>
            <p:cNvSpPr>
              <a:spLocks noChangeShapeType="1"/>
            </p:cNvSpPr>
            <p:nvPr/>
          </p:nvSpPr>
          <p:spPr bwMode="auto">
            <a:xfrm>
              <a:off x="4437" y="945"/>
              <a:ext cx="38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Line 21"/>
            <p:cNvSpPr>
              <a:spLocks noChangeShapeType="1"/>
            </p:cNvSpPr>
            <p:nvPr/>
          </p:nvSpPr>
          <p:spPr bwMode="auto">
            <a:xfrm flipH="1">
              <a:off x="574" y="1714"/>
              <a:ext cx="169" cy="26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Line 22"/>
            <p:cNvSpPr>
              <a:spLocks noChangeShapeType="1"/>
            </p:cNvSpPr>
            <p:nvPr/>
          </p:nvSpPr>
          <p:spPr bwMode="auto">
            <a:xfrm flipH="1">
              <a:off x="581" y="2124"/>
              <a:ext cx="169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Rectangle 23"/>
            <p:cNvSpPr>
              <a:spLocks noChangeArrowheads="1"/>
            </p:cNvSpPr>
            <p:nvPr/>
          </p:nvSpPr>
          <p:spPr bwMode="auto">
            <a:xfrm>
              <a:off x="429" y="2593"/>
              <a:ext cx="668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Formation of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bone collar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around hyaline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cartilage model.</a:t>
              </a:r>
              <a:endParaRPr lang="en-US" sz="2100" b="1"/>
            </a:p>
          </p:txBody>
        </p:sp>
        <p:sp>
          <p:nvSpPr>
            <p:cNvPr id="55320" name="Rectangle 24"/>
            <p:cNvSpPr>
              <a:spLocks noChangeArrowheads="1"/>
            </p:cNvSpPr>
            <p:nvPr/>
          </p:nvSpPr>
          <p:spPr bwMode="auto">
            <a:xfrm>
              <a:off x="775" y="1351"/>
              <a:ext cx="36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Hyaline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cartilage</a:t>
              </a:r>
              <a:endParaRPr lang="en-US" sz="2100" b="1"/>
            </a:p>
          </p:txBody>
        </p:sp>
        <p:sp>
          <p:nvSpPr>
            <p:cNvPr id="55321" name="Rectangle 25"/>
            <p:cNvSpPr>
              <a:spLocks noChangeArrowheads="1"/>
            </p:cNvSpPr>
            <p:nvPr/>
          </p:nvSpPr>
          <p:spPr bwMode="auto">
            <a:xfrm>
              <a:off x="1347" y="2756"/>
              <a:ext cx="697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Cavitation of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the hyaline carti-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lage within the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cartilage model.</a:t>
              </a:r>
              <a:endParaRPr lang="en-US" sz="2100" b="1"/>
            </a:p>
          </p:txBody>
        </p:sp>
        <p:sp>
          <p:nvSpPr>
            <p:cNvPr id="55322" name="Rectangle 26"/>
            <p:cNvSpPr>
              <a:spLocks noChangeArrowheads="1"/>
            </p:cNvSpPr>
            <p:nvPr/>
          </p:nvSpPr>
          <p:spPr bwMode="auto">
            <a:xfrm>
              <a:off x="2455" y="2925"/>
              <a:ext cx="698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Invasion of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internal cavities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by the periosteal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bud and spongy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bone formation.</a:t>
              </a:r>
              <a:endParaRPr lang="en-US" sz="2100" b="1"/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3423" y="3038"/>
              <a:ext cx="957" cy="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Formation of the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medullary cavity as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ossification continues;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appearance of sec-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ondary ossification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centers in the epiphy-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ses in preparation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for stage 5.</a:t>
              </a:r>
              <a:endParaRPr lang="en-US" sz="2100" b="1"/>
            </a:p>
          </p:txBody>
        </p:sp>
        <p:sp>
          <p:nvSpPr>
            <p:cNvPr id="55324" name="Rectangle 28"/>
            <p:cNvSpPr>
              <a:spLocks noChangeArrowheads="1"/>
            </p:cNvSpPr>
            <p:nvPr/>
          </p:nvSpPr>
          <p:spPr bwMode="auto">
            <a:xfrm>
              <a:off x="4616" y="3229"/>
              <a:ext cx="991" cy="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Ossification of the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epiphyses; when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completed, hyaline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cartilage remains only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in the epiphyseal plates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and articular cartilages.</a:t>
              </a:r>
              <a:endParaRPr lang="en-US" sz="2100" b="1"/>
            </a:p>
          </p:txBody>
        </p:sp>
        <p:sp>
          <p:nvSpPr>
            <p:cNvPr id="55325" name="Rectangle 29"/>
            <p:cNvSpPr>
              <a:spLocks noChangeArrowheads="1"/>
            </p:cNvSpPr>
            <p:nvPr/>
          </p:nvSpPr>
          <p:spPr bwMode="auto">
            <a:xfrm>
              <a:off x="1827" y="1132"/>
              <a:ext cx="547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Deteriorating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cartilage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matrix</a:t>
              </a:r>
              <a:endParaRPr lang="en-US" sz="2100" b="1"/>
            </a:p>
          </p:txBody>
        </p:sp>
        <p:sp>
          <p:nvSpPr>
            <p:cNvPr id="55326" name="Rectangle 30"/>
            <p:cNvSpPr>
              <a:spLocks noChangeArrowheads="1"/>
            </p:cNvSpPr>
            <p:nvPr/>
          </p:nvSpPr>
          <p:spPr bwMode="auto">
            <a:xfrm>
              <a:off x="2754" y="977"/>
              <a:ext cx="5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Epiphyseal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blood vessel</a:t>
              </a:r>
              <a:endParaRPr lang="en-US" sz="2100" b="1"/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>
              <a:off x="1785" y="1527"/>
              <a:ext cx="405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Spongy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bone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formation</a:t>
              </a:r>
              <a:endParaRPr lang="en-US" sz="2100" b="1"/>
            </a:p>
          </p:txBody>
        </p:sp>
        <p:sp>
          <p:nvSpPr>
            <p:cNvPr id="55328" name="Rectangle 32"/>
            <p:cNvSpPr>
              <a:spLocks noChangeArrowheads="1"/>
            </p:cNvSpPr>
            <p:nvPr/>
          </p:nvSpPr>
          <p:spPr bwMode="auto">
            <a:xfrm>
              <a:off x="4087" y="1457"/>
              <a:ext cx="465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Epiphyseal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plate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cartilage</a:t>
              </a:r>
              <a:endParaRPr lang="en-US" sz="2100" b="1"/>
            </a:p>
          </p:txBody>
        </p:sp>
        <p:sp>
          <p:nvSpPr>
            <p:cNvPr id="55329" name="Rectangle 33"/>
            <p:cNvSpPr>
              <a:spLocks noChangeArrowheads="1"/>
            </p:cNvSpPr>
            <p:nvPr/>
          </p:nvSpPr>
          <p:spPr bwMode="auto">
            <a:xfrm>
              <a:off x="2881" y="593"/>
              <a:ext cx="464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Secondary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ossificaton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center</a:t>
              </a:r>
              <a:endParaRPr lang="en-US" sz="2100" b="1"/>
            </a:p>
          </p:txBody>
        </p:sp>
        <p:sp>
          <p:nvSpPr>
            <p:cNvPr id="55330" name="Rectangle 34"/>
            <p:cNvSpPr>
              <a:spLocks noChangeArrowheads="1"/>
            </p:cNvSpPr>
            <p:nvPr/>
          </p:nvSpPr>
          <p:spPr bwMode="auto">
            <a:xfrm>
              <a:off x="1813" y="2198"/>
              <a:ext cx="415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Blood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vessel of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periosteal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bud</a:t>
              </a:r>
              <a:endParaRPr lang="en-US" sz="2100" b="1"/>
            </a:p>
          </p:txBody>
        </p:sp>
        <p:sp>
          <p:nvSpPr>
            <p:cNvPr id="55331" name="Rectangle 35"/>
            <p:cNvSpPr>
              <a:spLocks noChangeArrowheads="1"/>
            </p:cNvSpPr>
            <p:nvPr/>
          </p:nvSpPr>
          <p:spPr bwMode="auto">
            <a:xfrm>
              <a:off x="2881" y="1736"/>
              <a:ext cx="4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Medullary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cavity</a:t>
              </a:r>
              <a:endParaRPr lang="en-US" sz="2100" b="1"/>
            </a:p>
          </p:txBody>
        </p:sp>
        <p:sp>
          <p:nvSpPr>
            <p:cNvPr id="55332" name="Rectangle 36"/>
            <p:cNvSpPr>
              <a:spLocks noChangeArrowheads="1"/>
            </p:cNvSpPr>
            <p:nvPr/>
          </p:nvSpPr>
          <p:spPr bwMode="auto">
            <a:xfrm>
              <a:off x="4080" y="617"/>
              <a:ext cx="36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Articular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cartilage</a:t>
              </a:r>
              <a:endParaRPr lang="en-US" sz="2100" b="1"/>
            </a:p>
          </p:txBody>
        </p:sp>
        <p:sp>
          <p:nvSpPr>
            <p:cNvPr id="55333" name="Rectangle 37"/>
            <p:cNvSpPr>
              <a:spLocks noChangeArrowheads="1"/>
            </p:cNvSpPr>
            <p:nvPr/>
          </p:nvSpPr>
          <p:spPr bwMode="auto">
            <a:xfrm>
              <a:off x="4101" y="892"/>
              <a:ext cx="3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Spongy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bone</a:t>
              </a:r>
              <a:endParaRPr lang="en-US" sz="2100" b="1"/>
            </a:p>
          </p:txBody>
        </p:sp>
        <p:sp>
          <p:nvSpPr>
            <p:cNvPr id="55334" name="Rectangle 38"/>
            <p:cNvSpPr>
              <a:spLocks noChangeArrowheads="1"/>
            </p:cNvSpPr>
            <p:nvPr/>
          </p:nvSpPr>
          <p:spPr bwMode="auto">
            <a:xfrm>
              <a:off x="768" y="1654"/>
              <a:ext cx="488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Primary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ossification</a:t>
              </a:r>
            </a:p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center</a:t>
              </a:r>
              <a:endParaRPr lang="en-US" sz="2100" b="1"/>
            </a:p>
          </p:txBody>
        </p:sp>
        <p:sp>
          <p:nvSpPr>
            <p:cNvPr id="55335" name="Rectangle 39"/>
            <p:cNvSpPr>
              <a:spLocks noChangeArrowheads="1"/>
            </p:cNvSpPr>
            <p:nvPr/>
          </p:nvSpPr>
          <p:spPr bwMode="auto">
            <a:xfrm>
              <a:off x="775" y="2078"/>
              <a:ext cx="47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6450" eaLnBrk="0" hangingPunct="0"/>
              <a:r>
                <a:rPr lang="en-US" sz="1100" b="1">
                  <a:solidFill>
                    <a:srgbClr val="000000"/>
                  </a:solidFill>
                </a:rPr>
                <a:t>Bone collar</a:t>
              </a:r>
              <a:endParaRPr lang="en-US" sz="2100" b="1"/>
            </a:p>
          </p:txBody>
        </p:sp>
        <p:sp>
          <p:nvSpPr>
            <p:cNvPr id="55336" name="AutoShape 40"/>
            <p:cNvSpPr>
              <a:spLocks/>
            </p:cNvSpPr>
            <p:nvPr/>
          </p:nvSpPr>
          <p:spPr bwMode="auto">
            <a:xfrm>
              <a:off x="503" y="1864"/>
              <a:ext cx="65" cy="217"/>
            </a:xfrm>
            <a:prstGeom prst="rightBracket">
              <a:avLst>
                <a:gd name="adj" fmla="val 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7" name="Oval 41"/>
            <p:cNvSpPr>
              <a:spLocks noChangeArrowheads="1"/>
            </p:cNvSpPr>
            <p:nvPr/>
          </p:nvSpPr>
          <p:spPr bwMode="auto">
            <a:xfrm>
              <a:off x="265" y="2587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1100" b="1"/>
                <a:t>1</a:t>
              </a:r>
            </a:p>
          </p:txBody>
        </p:sp>
        <p:sp>
          <p:nvSpPr>
            <p:cNvPr id="55338" name="Oval 42"/>
            <p:cNvSpPr>
              <a:spLocks noChangeArrowheads="1"/>
            </p:cNvSpPr>
            <p:nvPr/>
          </p:nvSpPr>
          <p:spPr bwMode="auto">
            <a:xfrm>
              <a:off x="1200" y="2753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1100" b="1"/>
                <a:t>2</a:t>
              </a:r>
            </a:p>
          </p:txBody>
        </p:sp>
        <p:sp>
          <p:nvSpPr>
            <p:cNvPr id="55339" name="Oval 43"/>
            <p:cNvSpPr>
              <a:spLocks noChangeArrowheads="1"/>
            </p:cNvSpPr>
            <p:nvPr/>
          </p:nvSpPr>
          <p:spPr bwMode="auto">
            <a:xfrm>
              <a:off x="2302" y="2915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1100" b="1"/>
                <a:t>3</a:t>
              </a:r>
            </a:p>
          </p:txBody>
        </p:sp>
        <p:sp>
          <p:nvSpPr>
            <p:cNvPr id="55340" name="Oval 44"/>
            <p:cNvSpPr>
              <a:spLocks noChangeArrowheads="1"/>
            </p:cNvSpPr>
            <p:nvPr/>
          </p:nvSpPr>
          <p:spPr bwMode="auto">
            <a:xfrm>
              <a:off x="3276" y="3032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1100" b="1"/>
                <a:t>4</a:t>
              </a:r>
            </a:p>
          </p:txBody>
        </p:sp>
        <p:sp>
          <p:nvSpPr>
            <p:cNvPr id="55341" name="Oval 45"/>
            <p:cNvSpPr>
              <a:spLocks noChangeArrowheads="1"/>
            </p:cNvSpPr>
            <p:nvPr/>
          </p:nvSpPr>
          <p:spPr bwMode="auto">
            <a:xfrm>
              <a:off x="4466" y="3229"/>
              <a:ext cx="112" cy="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40348" tIns="40348" rIns="40348" bIns="40348" anchor="ctr"/>
            <a:lstStyle/>
            <a:p>
              <a:pPr algn="ctr" defTabSz="806450"/>
              <a:r>
                <a:rPr lang="en-US" sz="1100" b="1"/>
                <a:t>5</a:t>
              </a:r>
            </a:p>
          </p:txBody>
        </p:sp>
      </p:grp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Endochondral Ossification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Postnatal Bone Growth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Growth in length of long bones</a:t>
            </a:r>
          </a:p>
          <a:p>
            <a:pPr lvl="1"/>
            <a:endParaRPr lang="en-US"/>
          </a:p>
          <a:p>
            <a:pPr lvl="1"/>
            <a:r>
              <a:rPr lang="en-US"/>
              <a:t>Cells of the epiphyseal plate proximal to the resting cartilage form three functionally different zones: </a:t>
            </a:r>
          </a:p>
          <a:p>
            <a:pPr lvl="2"/>
            <a:r>
              <a:rPr lang="en-US"/>
              <a:t>growth.</a:t>
            </a:r>
          </a:p>
          <a:p>
            <a:pPr lvl="2"/>
            <a:r>
              <a:rPr lang="en-US"/>
              <a:t>transformation</a:t>
            </a:r>
          </a:p>
          <a:p>
            <a:pPr lvl="2"/>
            <a:r>
              <a:rPr lang="en-US"/>
              <a:t>osteogenic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Functional Zones in Long Bone Growth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Growth zone </a:t>
            </a:r>
          </a:p>
          <a:p>
            <a:pPr lvl="1"/>
            <a:r>
              <a:rPr lang="en-US"/>
              <a:t>cartilage cells undergo mitosis, pushing the epiphysis away from the diaphysis</a:t>
            </a:r>
          </a:p>
          <a:p>
            <a:r>
              <a:rPr lang="en-US"/>
              <a:t>Transformation zone </a:t>
            </a:r>
          </a:p>
          <a:p>
            <a:pPr lvl="1"/>
            <a:r>
              <a:rPr lang="en-US"/>
              <a:t>older cells enlarge, the matrix becomes calcified, cartilage cells die, and the matrix begins to deteriorate</a:t>
            </a:r>
          </a:p>
          <a:p>
            <a:r>
              <a:rPr lang="en-US"/>
              <a:t>Osteogenic zone	</a:t>
            </a:r>
          </a:p>
          <a:p>
            <a:pPr lvl="1"/>
            <a:r>
              <a:rPr lang="en-US"/>
              <a:t> new bone formation occurs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57388"/>
            <a:ext cx="8229600" cy="4049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During infancy and childhood, epiphyseal plate activity is stimulated by growth hormone</a:t>
            </a:r>
            <a:endParaRPr lang="en-US" i="1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During puberty, testosterone and estrogens: 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Initially promote adolescent growth spurts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Later induce epiphyseal plate closure, ending longitudinal bone growth  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anchor="t">
            <a:normAutofit fontScale="90000"/>
          </a:bodyPr>
          <a:lstStyle/>
          <a:p>
            <a:r>
              <a:rPr lang="en-US"/>
              <a:t>Hormonal Regulation of Bone Growth During Youth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to Mechanical Stress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Wolff’s law </a:t>
            </a:r>
          </a:p>
          <a:p>
            <a:pPr lvl="1"/>
            <a:r>
              <a:rPr lang="en-US"/>
              <a:t>a bone grows or remodels in response to the forces or demands placed upon it</a:t>
            </a:r>
          </a:p>
          <a:p>
            <a:r>
              <a:rPr lang="en-US"/>
              <a:t>Observations supporting Wolff’s law include</a:t>
            </a:r>
          </a:p>
          <a:p>
            <a:pPr lvl="1"/>
            <a:r>
              <a:rPr lang="en-US"/>
              <a:t>Long bones are thickest midway along the shaft (where bending stress is greatest)</a:t>
            </a:r>
          </a:p>
          <a:p>
            <a:pPr lvl="1"/>
            <a:r>
              <a:rPr lang="en-US"/>
              <a:t>Curved bones are thickest where they are most likely to buckle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Bone Fractures (Breaks)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Bone fractures are classified by:</a:t>
            </a:r>
          </a:p>
          <a:p>
            <a:pPr lvl="1"/>
            <a:r>
              <a:rPr lang="en-US"/>
              <a:t>The position of the bone ends after fracture</a:t>
            </a:r>
          </a:p>
          <a:p>
            <a:pPr lvl="1"/>
            <a:r>
              <a:rPr lang="en-US"/>
              <a:t>The completeness of the break</a:t>
            </a:r>
          </a:p>
          <a:p>
            <a:pPr lvl="1"/>
            <a:r>
              <a:rPr lang="en-US"/>
              <a:t>The orientation of the bone to the long axis</a:t>
            </a:r>
          </a:p>
          <a:p>
            <a:pPr lvl="1"/>
            <a:r>
              <a:rPr lang="en-US"/>
              <a:t>Whether or not the bones ends penetrate the skin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Bone Fractures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Nondisplaced</a:t>
            </a:r>
          </a:p>
          <a:p>
            <a:pPr lvl="1"/>
            <a:r>
              <a:rPr lang="en-US"/>
              <a:t>bone ends retain their normal position</a:t>
            </a:r>
          </a:p>
          <a:p>
            <a:r>
              <a:rPr lang="en-US"/>
              <a:t>Displaced </a:t>
            </a:r>
          </a:p>
          <a:p>
            <a:pPr lvl="1"/>
            <a:r>
              <a:rPr lang="en-US"/>
              <a:t>bone ends are out of normal alignment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Bone Fractures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Complete</a:t>
            </a:r>
          </a:p>
          <a:p>
            <a:pPr lvl="1"/>
            <a:r>
              <a:rPr lang="en-US"/>
              <a:t>bone is broken all the way through</a:t>
            </a:r>
          </a:p>
          <a:p>
            <a:r>
              <a:rPr lang="en-US"/>
              <a:t>Incomplete</a:t>
            </a:r>
          </a:p>
          <a:p>
            <a:pPr lvl="1"/>
            <a:r>
              <a:rPr lang="en-US"/>
              <a:t>bone is not broken all the way through</a:t>
            </a:r>
          </a:p>
          <a:p>
            <a:r>
              <a:rPr lang="en-US"/>
              <a:t>Linear </a:t>
            </a:r>
          </a:p>
          <a:p>
            <a:pPr lvl="1"/>
            <a:r>
              <a:rPr lang="en-US"/>
              <a:t>the fracture is parallel to the long axis of the bone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Bone Fractures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Transverse</a:t>
            </a:r>
          </a:p>
          <a:p>
            <a:pPr lvl="1"/>
            <a:r>
              <a:rPr lang="en-US"/>
              <a:t> the fracture is perpendicular to the long axis of the bone</a:t>
            </a:r>
          </a:p>
          <a:p>
            <a:r>
              <a:rPr lang="en-US"/>
              <a:t>Compound (open) </a:t>
            </a:r>
          </a:p>
          <a:p>
            <a:pPr lvl="1"/>
            <a:r>
              <a:rPr lang="en-US"/>
              <a:t>bone ends penetrate the skin</a:t>
            </a:r>
          </a:p>
          <a:p>
            <a:r>
              <a:rPr lang="en-US"/>
              <a:t>Simple (closed) </a:t>
            </a:r>
          </a:p>
          <a:p>
            <a:pPr lvl="1"/>
            <a:r>
              <a:rPr lang="en-US"/>
              <a:t>bone ends do not penetrate the skin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924800" cy="4876800"/>
          </a:xfrm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Thin layer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three to five cell layers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924800" cy="1143000"/>
          </a:xfrm>
          <a:noFill/>
          <a:ln/>
        </p:spPr>
        <p:txBody>
          <a:bodyPr/>
          <a:lstStyle/>
          <a:p>
            <a:r>
              <a:rPr lang="en-US" sz="2800"/>
              <a:t>Layers of the Epidermis: </a:t>
            </a:r>
            <a:br>
              <a:rPr lang="en-US" sz="2800"/>
            </a:br>
            <a:r>
              <a:rPr lang="en-US" sz="2800"/>
              <a:t>Stratum Granulosum (Granular Layer)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Types of Fractures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Comminuted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bone fragments into three or more pieces; common in the elderly</a:t>
            </a:r>
          </a:p>
          <a:p>
            <a:pPr>
              <a:lnSpc>
                <a:spcPct val="90000"/>
              </a:lnSpc>
            </a:pPr>
            <a:r>
              <a:rPr lang="en-US" dirty="0"/>
              <a:t>Spiral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ragged break when bone is excessively twisted; common sports </a:t>
            </a:r>
            <a:r>
              <a:rPr lang="en-US" dirty="0" smtClean="0"/>
              <a:t>injury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219200"/>
            <a:ext cx="3476249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91000"/>
            <a:ext cx="3355145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Types of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334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Depressed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broken bone portion pressed inward; typical skull fracture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Compression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bone is crushed; common in porous bones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9712" y="1295400"/>
            <a:ext cx="3564288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9960" y="4191000"/>
            <a:ext cx="3844039" cy="248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Types of Fractures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53000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/>
              <a:t>Epiphyseal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epiphysis separates from </a:t>
            </a:r>
            <a:r>
              <a:rPr lang="en-US" dirty="0" err="1"/>
              <a:t>diaphysis</a:t>
            </a:r>
            <a:r>
              <a:rPr lang="en-US" dirty="0"/>
              <a:t> along </a:t>
            </a:r>
            <a:r>
              <a:rPr lang="en-US" dirty="0" err="1"/>
              <a:t>epiphyseal</a:t>
            </a:r>
            <a:r>
              <a:rPr lang="en-US" dirty="0"/>
              <a:t> line; occurs where cartilage cells are dying</a:t>
            </a:r>
          </a:p>
          <a:p>
            <a:pPr>
              <a:lnSpc>
                <a:spcPct val="90000"/>
              </a:lnSpc>
            </a:pPr>
            <a:r>
              <a:rPr lang="en-US" dirty="0"/>
              <a:t>Greenstick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incomplete fracture where one side of the bone breaks and the other side bends; common in children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143000"/>
            <a:ext cx="3281117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886199"/>
            <a:ext cx="3276600" cy="290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in the Healing of a Bone Fracture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52913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Hematoma formation</a:t>
            </a:r>
          </a:p>
          <a:p>
            <a:pPr lvl="1">
              <a:lnSpc>
                <a:spcPct val="90000"/>
              </a:lnSpc>
            </a:pPr>
            <a:r>
              <a:rPr lang="en-US"/>
              <a:t>Torn blood vessels hemorrhage</a:t>
            </a:r>
          </a:p>
          <a:p>
            <a:pPr lvl="1">
              <a:lnSpc>
                <a:spcPct val="90000"/>
              </a:lnSpc>
            </a:pPr>
            <a:r>
              <a:rPr lang="en-US"/>
              <a:t>A mass of clotted blood (hematoma) forms at the fracture site</a:t>
            </a:r>
          </a:p>
          <a:p>
            <a:pPr lvl="1">
              <a:lnSpc>
                <a:spcPct val="90000"/>
              </a:lnSpc>
            </a:pPr>
            <a:r>
              <a:rPr lang="en-US"/>
              <a:t>Site becomes swollen, painful, and inflamed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3025" y="1679575"/>
            <a:ext cx="3990975" cy="5178425"/>
          </a:xfrm>
          <a:prstGeom prst="rect">
            <a:avLst/>
          </a:prstGeom>
          <a:noFill/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6.13.1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in the Healing of a Bone Fracture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sz="2800"/>
              <a:t>Fibrocartilaginous callus forms</a:t>
            </a:r>
          </a:p>
          <a:p>
            <a:r>
              <a:rPr lang="en-US" sz="2800"/>
              <a:t>Granulation tissue (soft callus) forms a few days after the fracture</a:t>
            </a:r>
          </a:p>
          <a:p>
            <a:r>
              <a:rPr lang="en-US" sz="2800"/>
              <a:t>Capillaries grow into the tissue and phagocytic cells begin cleaning debris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0938" y="2362200"/>
            <a:ext cx="4183062" cy="4495800"/>
          </a:xfrm>
          <a:prstGeom prst="rect">
            <a:avLst/>
          </a:prstGeom>
          <a:noFill/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6.13.2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in the Healing of a Bone Fracture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fibrocartilaginous callus forms when:</a:t>
            </a:r>
          </a:p>
          <a:p>
            <a:pPr lvl="1"/>
            <a:r>
              <a:rPr lang="en-US"/>
              <a:t>Osteoblasts and fibroblasts migrate to the fracture and begin reconstructing the bone</a:t>
            </a:r>
          </a:p>
          <a:p>
            <a:pPr lvl="1"/>
            <a:r>
              <a:rPr lang="en-US"/>
              <a:t>Fibroblasts secrete collagen fibers that connect broken bone ends</a:t>
            </a:r>
          </a:p>
          <a:p>
            <a:pPr lvl="1"/>
            <a:r>
              <a:rPr lang="en-US"/>
              <a:t>Osteoblasts begin forming spongy bone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in the Healing of a Bone Fracture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450" y="1600200"/>
            <a:ext cx="4273550" cy="4826000"/>
          </a:xfrm>
        </p:spPr>
        <p:txBody>
          <a:bodyPr/>
          <a:lstStyle/>
          <a:p>
            <a:r>
              <a:rPr lang="en-US" sz="2800"/>
              <a:t>Bony callus formation</a:t>
            </a:r>
          </a:p>
          <a:p>
            <a:pPr lvl="1"/>
            <a:r>
              <a:rPr lang="en-US" sz="2400"/>
              <a:t>New bone trabeculae appear in the fibrocartilaginous callus</a:t>
            </a:r>
          </a:p>
          <a:p>
            <a:pPr lvl="1"/>
            <a:r>
              <a:rPr lang="en-US" sz="2400"/>
              <a:t>Fibrocartilaginous callus converts into a bony (hard) callus</a:t>
            </a:r>
          </a:p>
          <a:p>
            <a:pPr lvl="1"/>
            <a:r>
              <a:rPr lang="en-US" sz="2400"/>
              <a:t>Bone callus begins 3-4 weeks after injury, and continues until firm union is formed 2-3 months later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9900" y="1689100"/>
            <a:ext cx="3594100" cy="5168900"/>
          </a:xfrm>
          <a:prstGeom prst="rect">
            <a:avLst/>
          </a:prstGeom>
          <a:noFill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6.13.3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Stages in the Healing of a Bone Fracture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52913" cy="4525963"/>
          </a:xfrm>
        </p:spPr>
        <p:txBody>
          <a:bodyPr/>
          <a:lstStyle/>
          <a:p>
            <a:r>
              <a:rPr lang="en-US"/>
              <a:t>Bone remodeling</a:t>
            </a:r>
          </a:p>
          <a:p>
            <a:pPr lvl="1"/>
            <a:r>
              <a:rPr lang="en-US"/>
              <a:t>Excess material on the bone shaft exterior and in the medullary canal is removed</a:t>
            </a:r>
          </a:p>
          <a:p>
            <a:pPr lvl="1"/>
            <a:r>
              <a:rPr lang="en-US"/>
              <a:t>Compact bone is laid down to reconstruct shaft walls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6.13.4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Osteomalacia</a:t>
            </a:r>
          </a:p>
          <a:p>
            <a:pPr lvl="1"/>
            <a:r>
              <a:rPr lang="en-US"/>
              <a:t>Bones are inadequately mineralized causing softened, weakened bones</a:t>
            </a:r>
          </a:p>
          <a:p>
            <a:pPr lvl="1"/>
            <a:r>
              <a:rPr lang="en-US"/>
              <a:t>Main symptom is pain when weight is put on the affected bone</a:t>
            </a:r>
          </a:p>
          <a:p>
            <a:pPr lvl="1"/>
            <a:r>
              <a:rPr lang="en-US"/>
              <a:t>Caused by insufficient calcium in the diet, or by vitamin D deficiency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Rickets</a:t>
            </a:r>
          </a:p>
          <a:p>
            <a:pPr lvl="1"/>
            <a:r>
              <a:rPr lang="en-US"/>
              <a:t>Bones of children are inadequately mineralized causing softened, weakened bones</a:t>
            </a:r>
          </a:p>
          <a:p>
            <a:pPr lvl="1"/>
            <a:r>
              <a:rPr lang="en-US"/>
              <a:t>Bowed legs and deformities of the pelvis, skull, and rib cage are common</a:t>
            </a:r>
          </a:p>
          <a:p>
            <a:pPr lvl="1"/>
            <a:r>
              <a:rPr lang="en-US"/>
              <a:t>Caused by insufficient calcium in the diet, or by vitamin D deficiency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772400" cy="48768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Thin, transparent band </a:t>
            </a:r>
          </a:p>
          <a:p>
            <a:r>
              <a:rPr lang="en-US">
                <a:solidFill>
                  <a:srgbClr val="000000"/>
                </a:solidFill>
              </a:rPr>
              <a:t>superficial to the stratum granulosum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Consists of a few rows of flat, dead keratinocytes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Present only in thick skin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  <a:noFill/>
          <a:ln/>
        </p:spPr>
        <p:txBody>
          <a:bodyPr/>
          <a:lstStyle/>
          <a:p>
            <a:r>
              <a:rPr lang="en-US" sz="3200"/>
              <a:t>Layers of the Epidermis: </a:t>
            </a:r>
            <a:br>
              <a:rPr lang="en-US" sz="3200"/>
            </a:br>
            <a:r>
              <a:rPr lang="en-US" sz="3200"/>
              <a:t>Stratum Lucidum (Clear Layer)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Isolated Cases of Rickets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Rickets has been essentially eliminated in the US</a:t>
            </a:r>
          </a:p>
          <a:p>
            <a:r>
              <a:rPr lang="en-US"/>
              <a:t>Only isolated cases appear</a:t>
            </a:r>
          </a:p>
          <a:p>
            <a:r>
              <a:rPr lang="en-US"/>
              <a:t>Example: Infants of breastfeeding mothers deficient in Vitamin D will also be Vitamin D deficient and develop rickets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Homeostatic Imbalances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Osteoporosis</a:t>
            </a:r>
          </a:p>
          <a:p>
            <a:pPr lvl="1"/>
            <a:r>
              <a:rPr lang="en-US"/>
              <a:t>Group of diseases in which bone reabsorption outpaces bone deposit</a:t>
            </a:r>
          </a:p>
          <a:p>
            <a:pPr lvl="1"/>
            <a:r>
              <a:rPr lang="en-US"/>
              <a:t>Spongy bone of the spine is most vulnerable</a:t>
            </a:r>
          </a:p>
          <a:p>
            <a:pPr lvl="1"/>
            <a:r>
              <a:rPr lang="en-US"/>
              <a:t>Occurs most often in postmenopausal women</a:t>
            </a:r>
          </a:p>
          <a:p>
            <a:pPr lvl="1"/>
            <a:r>
              <a:rPr lang="en-US"/>
              <a:t>Bones become so fragile that sneezing or stepping off a curb can cause fractures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Osteoporosis: Treatment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Calcium and vitamin D supplements</a:t>
            </a:r>
          </a:p>
          <a:p>
            <a:r>
              <a:rPr lang="en-US"/>
              <a:t>Increased weight-bearing exercise</a:t>
            </a:r>
          </a:p>
          <a:p>
            <a:r>
              <a:rPr lang="en-US"/>
              <a:t>Hormone (estrogen) replacement therapy (HRT) slows bone loss</a:t>
            </a:r>
          </a:p>
          <a:p>
            <a:r>
              <a:rPr lang="en-US"/>
              <a:t>Natural progesterone cream prompts new bone growth</a:t>
            </a:r>
          </a:p>
          <a:p>
            <a:r>
              <a:rPr lang="en-US"/>
              <a:t>Statins increase bone mineral density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Chapter Seven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Axial Skeleton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Eighty bones segregated into three regions</a:t>
            </a:r>
          </a:p>
          <a:p>
            <a:pPr lvl="1"/>
            <a:r>
              <a:rPr lang="en-US"/>
              <a:t>Skull</a:t>
            </a:r>
          </a:p>
          <a:p>
            <a:pPr lvl="1"/>
            <a:r>
              <a:rPr lang="en-US"/>
              <a:t>Vertebral column</a:t>
            </a:r>
          </a:p>
          <a:p>
            <a:pPr lvl="1"/>
            <a:r>
              <a:rPr lang="en-US"/>
              <a:t>Bony thorax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0" y="274638"/>
            <a:ext cx="2286000" cy="2087562"/>
          </a:xfrm>
        </p:spPr>
        <p:txBody>
          <a:bodyPr/>
          <a:lstStyle/>
          <a:p>
            <a:r>
              <a:rPr lang="en-US" sz="4000"/>
              <a:t>Bones of the Axial Skeleton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US" sz="1200" b="1">
                <a:solidFill>
                  <a:schemeClr val="accent2"/>
                </a:solidFill>
              </a:rPr>
              <a:t>Figure 7.1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377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Skull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most complex bony structure</a:t>
            </a:r>
          </a:p>
          <a:p>
            <a:pPr>
              <a:lnSpc>
                <a:spcPct val="90000"/>
              </a:lnSpc>
            </a:pPr>
            <a:r>
              <a:rPr lang="en-US" sz="2800"/>
              <a:t> formed by the cranium and facial bones </a:t>
            </a:r>
          </a:p>
          <a:p>
            <a:pPr>
              <a:lnSpc>
                <a:spcPct val="90000"/>
              </a:lnSpc>
            </a:pPr>
            <a:r>
              <a:rPr lang="en-US" sz="2800"/>
              <a:t>Cranium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protects the brain and is the site of attachment for head and neck muscles</a:t>
            </a:r>
          </a:p>
          <a:p>
            <a:pPr>
              <a:lnSpc>
                <a:spcPct val="90000"/>
              </a:lnSpc>
            </a:pPr>
            <a:r>
              <a:rPr lang="en-US" sz="2800"/>
              <a:t>Facial bones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Supply the framework of the face, the sense organs, and the teeth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Provide openings for the passage of air and food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Anchor the facial muscles of expression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Anatomy of the Cranium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eight cranial bones thin and remarkably strong for their weight</a:t>
            </a:r>
          </a:p>
          <a:p>
            <a:pPr lvl="1"/>
            <a:r>
              <a:rPr lang="en-US"/>
              <a:t>two parietal</a:t>
            </a:r>
          </a:p>
          <a:p>
            <a:pPr lvl="1"/>
            <a:r>
              <a:rPr lang="en-US"/>
              <a:t>two temporal</a:t>
            </a:r>
          </a:p>
          <a:p>
            <a:pPr lvl="1"/>
            <a:r>
              <a:rPr lang="en-US"/>
              <a:t>Frontal</a:t>
            </a:r>
          </a:p>
          <a:p>
            <a:pPr lvl="1"/>
            <a:r>
              <a:rPr lang="en-US"/>
              <a:t>Occipital</a:t>
            </a:r>
          </a:p>
          <a:p>
            <a:pPr lvl="1"/>
            <a:r>
              <a:rPr lang="en-US"/>
              <a:t>Sphenoid</a:t>
            </a:r>
          </a:p>
          <a:p>
            <a:r>
              <a:rPr lang="en-US"/>
              <a:t> 	ethmoid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Wormian Bones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Tiny irregularly shaped bones that appear within sutures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Facial Bones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Fourteen bones of which only the mandible and vomer are unpaired</a:t>
            </a:r>
          </a:p>
          <a:p>
            <a:pPr>
              <a:lnSpc>
                <a:spcPct val="90000"/>
              </a:lnSpc>
            </a:pPr>
            <a:r>
              <a:rPr lang="en-US"/>
              <a:t>The paired bones are </a:t>
            </a:r>
          </a:p>
          <a:p>
            <a:pPr lvl="1">
              <a:lnSpc>
                <a:spcPct val="90000"/>
              </a:lnSpc>
            </a:pPr>
            <a:r>
              <a:rPr lang="en-US"/>
              <a:t>Maxillae</a:t>
            </a:r>
          </a:p>
          <a:p>
            <a:pPr lvl="1">
              <a:lnSpc>
                <a:spcPct val="90000"/>
              </a:lnSpc>
            </a:pPr>
            <a:r>
              <a:rPr lang="en-US"/>
              <a:t>Zygomatics</a:t>
            </a:r>
          </a:p>
          <a:p>
            <a:pPr lvl="1">
              <a:lnSpc>
                <a:spcPct val="90000"/>
              </a:lnSpc>
            </a:pPr>
            <a:r>
              <a:rPr lang="en-US"/>
              <a:t>Nasals</a:t>
            </a:r>
          </a:p>
          <a:p>
            <a:pPr lvl="1">
              <a:lnSpc>
                <a:spcPct val="90000"/>
              </a:lnSpc>
            </a:pPr>
            <a:r>
              <a:rPr lang="en-US"/>
              <a:t>lacrimals</a:t>
            </a:r>
          </a:p>
          <a:p>
            <a:pPr lvl="1">
              <a:lnSpc>
                <a:spcPct val="90000"/>
              </a:lnSpc>
            </a:pPr>
            <a:r>
              <a:rPr lang="en-US"/>
              <a:t>Palatines</a:t>
            </a:r>
          </a:p>
          <a:p>
            <a:pPr lvl="1">
              <a:lnSpc>
                <a:spcPct val="90000"/>
              </a:lnSpc>
            </a:pPr>
            <a:r>
              <a:rPr lang="en-US"/>
              <a:t>inferior conchae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5244</Words>
  <Application>Microsoft Office PowerPoint</Application>
  <PresentationFormat>On-screen Show (4:3)</PresentationFormat>
  <Paragraphs>1029</Paragraphs>
  <Slides>157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58" baseType="lpstr">
      <vt:lpstr>Office Theme</vt:lpstr>
      <vt:lpstr>Exam Two Material</vt:lpstr>
      <vt:lpstr>Skin (Integument)</vt:lpstr>
      <vt:lpstr>PowerPoint Presentation</vt:lpstr>
      <vt:lpstr>Epidermis</vt:lpstr>
      <vt:lpstr>PowerPoint Presentation</vt:lpstr>
      <vt:lpstr>Layers of the Epidermis:  Stratum Basale (Basal Layer)</vt:lpstr>
      <vt:lpstr>Layers of the Epidermis:  Stratum Spinosum (Prickly Layer)</vt:lpstr>
      <vt:lpstr>Layers of the Epidermis:  Stratum Granulosum (Granular Layer)</vt:lpstr>
      <vt:lpstr>Layers of the Epidermis:  Stratum Lucidum (Clear Layer)</vt:lpstr>
      <vt:lpstr>Layers of the Epidermis:  Stratum Corneum (Horny Layer)</vt:lpstr>
      <vt:lpstr>Dermis</vt:lpstr>
      <vt:lpstr>Layers of the Dermis: Papillary Layer</vt:lpstr>
      <vt:lpstr>Layers of the Dermis: Reticular Layer</vt:lpstr>
      <vt:lpstr>Hypodermis</vt:lpstr>
      <vt:lpstr>Skin Color</vt:lpstr>
      <vt:lpstr>Sweat Glands</vt:lpstr>
      <vt:lpstr>Sebaceous Glands</vt:lpstr>
      <vt:lpstr>Hair</vt:lpstr>
      <vt:lpstr>Hair Function and Distribution</vt:lpstr>
      <vt:lpstr>Hair Function and Distribution</vt:lpstr>
      <vt:lpstr>Hair Follicle</vt:lpstr>
      <vt:lpstr>Types of Hair</vt:lpstr>
      <vt:lpstr>Hair Thinning and Baldness</vt:lpstr>
      <vt:lpstr>Structure of a Nail</vt:lpstr>
      <vt:lpstr>Functions of the Integumentary System</vt:lpstr>
      <vt:lpstr>Functions of the Integumentary System</vt:lpstr>
      <vt:lpstr>Skin Cancer</vt:lpstr>
      <vt:lpstr>Skin Cancer</vt:lpstr>
      <vt:lpstr>Basal Cell Carcinoma</vt:lpstr>
      <vt:lpstr>Squamous Cell Carcinoma</vt:lpstr>
      <vt:lpstr>Melanoma</vt:lpstr>
      <vt:lpstr>PowerPoint Presentation</vt:lpstr>
      <vt:lpstr>Melanoma</vt:lpstr>
      <vt:lpstr>Melanoma</vt:lpstr>
      <vt:lpstr>Burns</vt:lpstr>
      <vt:lpstr>Burns</vt:lpstr>
      <vt:lpstr>Burns</vt:lpstr>
      <vt:lpstr>Rule of Nines</vt:lpstr>
      <vt:lpstr>Classification of Bones</vt:lpstr>
      <vt:lpstr>Classification of Bones: By Shape</vt:lpstr>
      <vt:lpstr>Classification of Bones: By Shape</vt:lpstr>
      <vt:lpstr>Classification of Bones: By Shape</vt:lpstr>
      <vt:lpstr>Classification of Bones: By Shape</vt:lpstr>
      <vt:lpstr>Function of Bones</vt:lpstr>
      <vt:lpstr>Function of Bones</vt:lpstr>
      <vt:lpstr>Bone Markings</vt:lpstr>
      <vt:lpstr>Bone Markings: Projections –  Sites of Muscle and Ligament Attachment</vt:lpstr>
      <vt:lpstr>Bone Markings: Projections –  Projections That Help to Form Joints</vt:lpstr>
      <vt:lpstr>Bone Markings: Depressions and Openings</vt:lpstr>
      <vt:lpstr>Bone Textures</vt:lpstr>
      <vt:lpstr>Structure of Long Bone</vt:lpstr>
      <vt:lpstr>Structure of Long Bone</vt:lpstr>
      <vt:lpstr>Bone Membranes</vt:lpstr>
      <vt:lpstr>Bone Membranes</vt:lpstr>
      <vt:lpstr>Structure of Short, Irregular, and Flat Bones</vt:lpstr>
      <vt:lpstr>Location of Hematopoietic Tissue  (Red Marrow)</vt:lpstr>
      <vt:lpstr>Microscopic Structure of Bone:  Compact Bone</vt:lpstr>
      <vt:lpstr>Microscopic Structure of Bone:  Compact Bone</vt:lpstr>
      <vt:lpstr>PowerPoint Presentation</vt:lpstr>
      <vt:lpstr>Chemical Composition of Bone: Organic</vt:lpstr>
      <vt:lpstr>Bone Development</vt:lpstr>
      <vt:lpstr>Formation of the Bony Skeleton</vt:lpstr>
      <vt:lpstr>Intramembranous Ossification</vt:lpstr>
      <vt:lpstr>Stages of Intramembranous Ossification</vt:lpstr>
      <vt:lpstr>Stages of Intramembranous Ossification</vt:lpstr>
      <vt:lpstr>Stages of Intramembranous Ossification</vt:lpstr>
      <vt:lpstr>Stages of Intramembranous Ossification</vt:lpstr>
      <vt:lpstr>Stages of Intramembranous Ossification</vt:lpstr>
      <vt:lpstr>Endochondral Ossification</vt:lpstr>
      <vt:lpstr>Stages of Endochondral Ossification</vt:lpstr>
      <vt:lpstr>Endochondral Ossification</vt:lpstr>
      <vt:lpstr>Postnatal Bone Growth</vt:lpstr>
      <vt:lpstr>Functional Zones in Long Bone Growth</vt:lpstr>
      <vt:lpstr>Hormonal Regulation of Bone Growth During Youth</vt:lpstr>
      <vt:lpstr>Response to Mechanical Stress</vt:lpstr>
      <vt:lpstr>Bone Fractures (Breaks)</vt:lpstr>
      <vt:lpstr>Types of Bone Fractures</vt:lpstr>
      <vt:lpstr>Types of Bone Fractures</vt:lpstr>
      <vt:lpstr>Types of Bone Fractures</vt:lpstr>
      <vt:lpstr>Common Types of Fractures</vt:lpstr>
      <vt:lpstr>Common Types of Fractures</vt:lpstr>
      <vt:lpstr>Common Types of Fractures</vt:lpstr>
      <vt:lpstr>Stages in the Healing of a Bone Fracture</vt:lpstr>
      <vt:lpstr>Stages in the Healing of a Bone Fracture</vt:lpstr>
      <vt:lpstr>Stages in the Healing of a Bone Fracture</vt:lpstr>
      <vt:lpstr>Stages in the Healing of a Bone Fracture</vt:lpstr>
      <vt:lpstr>Stages in the Healing of a Bone Fracture</vt:lpstr>
      <vt:lpstr>Homeostatic Imbalances</vt:lpstr>
      <vt:lpstr>Homeostatic Imbalances</vt:lpstr>
      <vt:lpstr>Isolated Cases of Rickets</vt:lpstr>
      <vt:lpstr>Homeostatic Imbalances</vt:lpstr>
      <vt:lpstr>Osteoporosis: Treatment</vt:lpstr>
      <vt:lpstr>Chapter Seven </vt:lpstr>
      <vt:lpstr>The Axial Skeleton</vt:lpstr>
      <vt:lpstr>Bones of the Axial Skeleton</vt:lpstr>
      <vt:lpstr>The Skull</vt:lpstr>
      <vt:lpstr>Anatomy of the Cranium</vt:lpstr>
      <vt:lpstr>Wormian Bones</vt:lpstr>
      <vt:lpstr>Facial Bones</vt:lpstr>
      <vt:lpstr>Mandible and Its Markings</vt:lpstr>
      <vt:lpstr>Maxillary Bones</vt:lpstr>
      <vt:lpstr>Orbits</vt:lpstr>
      <vt:lpstr>Hyoid Bone</vt:lpstr>
      <vt:lpstr>Vertebral Column</vt:lpstr>
      <vt:lpstr>Vertebral Column: Curvatures</vt:lpstr>
      <vt:lpstr>Vertebral Column: Intervertebral Discs</vt:lpstr>
      <vt:lpstr>General Structure of Vertebrae</vt:lpstr>
      <vt:lpstr>General Structure of Vertebrae</vt:lpstr>
      <vt:lpstr>General Structure of Vertebrae</vt:lpstr>
      <vt:lpstr>Cervical Vertebrae</vt:lpstr>
      <vt:lpstr>Cervical Vertebrae: The Atlas (C1)</vt:lpstr>
      <vt:lpstr>Cervical Vertebrae: The Atlas (C1)</vt:lpstr>
      <vt:lpstr>Cervical Vertebrae: The Axis (C2)</vt:lpstr>
      <vt:lpstr>Regional Characteristics of Vertebrae</vt:lpstr>
      <vt:lpstr>Thoracic Vertebrae</vt:lpstr>
      <vt:lpstr>Lumbar Vertebrae</vt:lpstr>
      <vt:lpstr>Sacrum</vt:lpstr>
      <vt:lpstr>Coccyx</vt:lpstr>
      <vt:lpstr>Bony Thorax (Thoracic Cage)</vt:lpstr>
      <vt:lpstr>Bony Thorax (Thoracic Cage)</vt:lpstr>
      <vt:lpstr>Sternum (Breastbone)</vt:lpstr>
      <vt:lpstr>Ribs</vt:lpstr>
      <vt:lpstr>Structure of a Typical True Rib</vt:lpstr>
      <vt:lpstr>Appendicular Skeleton</vt:lpstr>
      <vt:lpstr>Pectoral Girdles (Shoulder Girdles)</vt:lpstr>
      <vt:lpstr>Clavicles (Collarbones)</vt:lpstr>
      <vt:lpstr>Scapulae (Shoulder Blades)</vt:lpstr>
      <vt:lpstr>PowerPoint Presentation</vt:lpstr>
      <vt:lpstr>The Upper Limb</vt:lpstr>
      <vt:lpstr>Arm</vt:lpstr>
      <vt:lpstr>Arm</vt:lpstr>
      <vt:lpstr>Humerus of the Arm</vt:lpstr>
      <vt:lpstr>Forearm</vt:lpstr>
      <vt:lpstr>Ulna</vt:lpstr>
      <vt:lpstr>Radius</vt:lpstr>
      <vt:lpstr>Hand</vt:lpstr>
      <vt:lpstr>Carpus (Wrist)</vt:lpstr>
      <vt:lpstr>Metacarpus (Palm)</vt:lpstr>
      <vt:lpstr>Phalanges (Fingers)</vt:lpstr>
      <vt:lpstr>Pelvic Girdle</vt:lpstr>
      <vt:lpstr>Pelvic Girdle (Hip)</vt:lpstr>
      <vt:lpstr>Ilium</vt:lpstr>
      <vt:lpstr>Ilium</vt:lpstr>
      <vt:lpstr>Ischium</vt:lpstr>
      <vt:lpstr>Pubis</vt:lpstr>
      <vt:lpstr>Comparison of Male and Female Pelvic Structure</vt:lpstr>
      <vt:lpstr>Comparison of Male and Female Pelvic Structure</vt:lpstr>
      <vt:lpstr>The Lower Limb</vt:lpstr>
      <vt:lpstr>Femur</vt:lpstr>
      <vt:lpstr>Femur</vt:lpstr>
      <vt:lpstr>Leg</vt:lpstr>
      <vt:lpstr>Tibia</vt:lpstr>
      <vt:lpstr>Fibula</vt:lpstr>
      <vt:lpstr>Foot</vt:lpstr>
      <vt:lpstr>Tarsus</vt:lpstr>
      <vt:lpstr>Calcaneus</vt:lpstr>
      <vt:lpstr>Metatarsus and Phalanges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Betsy</dc:creator>
  <cp:keywords>chapters5, 6, 7</cp:keywords>
  <cp:lastModifiedBy>bawargo</cp:lastModifiedBy>
  <cp:revision>5</cp:revision>
  <dcterms:created xsi:type="dcterms:W3CDTF">2008-08-24T21:58:25Z</dcterms:created>
  <dcterms:modified xsi:type="dcterms:W3CDTF">2012-01-13T17:57:51Z</dcterms:modified>
</cp:coreProperties>
</file>