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ppt/tags/tag1.xml" ContentType="application/vnd.openxmlformats-officedocument.presentationml.tags+xml"/>
  <Override PartName="/ppt/activeX/activeX2.xml" ContentType="application/vnd.ms-office.activeX+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86" r:id="rId3"/>
    <p:sldId id="487" r:id="rId4"/>
    <p:sldId id="488" r:id="rId5"/>
    <p:sldId id="489" r:id="rId6"/>
    <p:sldId id="490" r:id="rId7"/>
    <p:sldId id="491" r:id="rId8"/>
    <p:sldId id="492" r:id="rId9"/>
    <p:sldId id="493" r:id="rId10"/>
    <p:sldId id="494" r:id="rId11"/>
    <p:sldId id="495" r:id="rId12"/>
    <p:sldId id="496" r:id="rId13"/>
    <p:sldId id="497" r:id="rId14"/>
    <p:sldId id="498" r:id="rId15"/>
    <p:sldId id="499" r:id="rId16"/>
    <p:sldId id="500" r:id="rId17"/>
    <p:sldId id="501" r:id="rId18"/>
    <p:sldId id="502" r:id="rId19"/>
    <p:sldId id="503" r:id="rId20"/>
    <p:sldId id="504" r:id="rId21"/>
    <p:sldId id="505" r:id="rId22"/>
    <p:sldId id="506" r:id="rId23"/>
    <p:sldId id="507" r:id="rId24"/>
    <p:sldId id="508" r:id="rId25"/>
    <p:sldId id="509" r:id="rId26"/>
    <p:sldId id="510" r:id="rId27"/>
    <p:sldId id="511" r:id="rId28"/>
    <p:sldId id="512" r:id="rId29"/>
    <p:sldId id="513" r:id="rId30"/>
    <p:sldId id="514" r:id="rId31"/>
    <p:sldId id="515" r:id="rId32"/>
    <p:sldId id="516" r:id="rId33"/>
    <p:sldId id="517" r:id="rId34"/>
    <p:sldId id="518" r:id="rId35"/>
    <p:sldId id="519" r:id="rId36"/>
    <p:sldId id="520" r:id="rId37"/>
    <p:sldId id="521" r:id="rId38"/>
    <p:sldId id="522" r:id="rId39"/>
    <p:sldId id="523" r:id="rId40"/>
    <p:sldId id="524" r:id="rId41"/>
    <p:sldId id="525" r:id="rId42"/>
    <p:sldId id="526" r:id="rId43"/>
    <p:sldId id="527" r:id="rId44"/>
    <p:sldId id="528" r:id="rId45"/>
    <p:sldId id="529" r:id="rId46"/>
    <p:sldId id="530" r:id="rId47"/>
    <p:sldId id="531" r:id="rId48"/>
    <p:sldId id="532" r:id="rId49"/>
    <p:sldId id="533" r:id="rId50"/>
    <p:sldId id="534"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86" r:id="rId71"/>
    <p:sldId id="554" r:id="rId72"/>
    <p:sldId id="555" r:id="rId73"/>
    <p:sldId id="556" r:id="rId74"/>
    <p:sldId id="557" r:id="rId75"/>
    <p:sldId id="558" r:id="rId76"/>
    <p:sldId id="559" r:id="rId77"/>
    <p:sldId id="560" r:id="rId78"/>
    <p:sldId id="561" r:id="rId79"/>
    <p:sldId id="562" r:id="rId80"/>
    <p:sldId id="563" r:id="rId81"/>
    <p:sldId id="564" r:id="rId82"/>
    <p:sldId id="565" r:id="rId83"/>
    <p:sldId id="566" r:id="rId84"/>
    <p:sldId id="567" r:id="rId85"/>
    <p:sldId id="568" r:id="rId86"/>
    <p:sldId id="569" r:id="rId87"/>
    <p:sldId id="570" r:id="rId88"/>
    <p:sldId id="571" r:id="rId89"/>
    <p:sldId id="572" r:id="rId90"/>
    <p:sldId id="573" r:id="rId91"/>
    <p:sldId id="587" r:id="rId92"/>
    <p:sldId id="574" r:id="rId93"/>
    <p:sldId id="575" r:id="rId94"/>
    <p:sldId id="576" r:id="rId95"/>
    <p:sldId id="577" r:id="rId96"/>
    <p:sldId id="578" r:id="rId97"/>
    <p:sldId id="579" r:id="rId98"/>
    <p:sldId id="580" r:id="rId99"/>
    <p:sldId id="581" r:id="rId100"/>
    <p:sldId id="582" r:id="rId101"/>
    <p:sldId id="583" r:id="rId102"/>
    <p:sldId id="584" r:id="rId103"/>
    <p:sldId id="585" r:id="rId104"/>
    <p:sldId id="337" r:id="rId105"/>
    <p:sldId id="338" r:id="rId106"/>
    <p:sldId id="339" r:id="rId107"/>
    <p:sldId id="340" r:id="rId108"/>
    <p:sldId id="341" r:id="rId109"/>
    <p:sldId id="342" r:id="rId110"/>
    <p:sldId id="343" r:id="rId111"/>
    <p:sldId id="344" r:id="rId112"/>
    <p:sldId id="345" r:id="rId113"/>
    <p:sldId id="346"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359" r:id="rId127"/>
    <p:sldId id="360" r:id="rId128"/>
    <p:sldId id="361" r:id="rId129"/>
    <p:sldId id="362" r:id="rId130"/>
    <p:sldId id="363" r:id="rId131"/>
    <p:sldId id="364" r:id="rId132"/>
    <p:sldId id="365" r:id="rId133"/>
    <p:sldId id="366" r:id="rId134"/>
    <p:sldId id="367" r:id="rId135"/>
    <p:sldId id="368" r:id="rId136"/>
    <p:sldId id="369" r:id="rId137"/>
    <p:sldId id="370" r:id="rId138"/>
    <p:sldId id="371" r:id="rId139"/>
    <p:sldId id="372" r:id="rId140"/>
    <p:sldId id="373" r:id="rId141"/>
    <p:sldId id="374" r:id="rId142"/>
    <p:sldId id="375" r:id="rId143"/>
    <p:sldId id="376" r:id="rId144"/>
    <p:sldId id="377" r:id="rId145"/>
    <p:sldId id="378" r:id="rId146"/>
    <p:sldId id="379" r:id="rId147"/>
    <p:sldId id="380" r:id="rId148"/>
    <p:sldId id="381" r:id="rId149"/>
    <p:sldId id="382" r:id="rId150"/>
    <p:sldId id="383" r:id="rId151"/>
    <p:sldId id="384" r:id="rId152"/>
    <p:sldId id="385" r:id="rId153"/>
    <p:sldId id="386" r:id="rId154"/>
    <p:sldId id="387" r:id="rId155"/>
    <p:sldId id="388" r:id="rId156"/>
    <p:sldId id="389" r:id="rId1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7" d="100"/>
          <a:sy n="97" d="100"/>
        </p:scale>
        <p:origin x="-90" y="-2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48154D9-EA7E-4B8B-8D20-7D8C041AF676}"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DEC2B1-13D2-430F-9632-18108B881540}" type="slidenum">
              <a:rPr lang="en-US"/>
              <a:pPr>
                <a:defRPr/>
              </a:pPr>
              <a:t>‹#›</a:t>
            </a:fld>
            <a:endParaRPr lang="en-US"/>
          </a:p>
        </p:txBody>
      </p:sp>
    </p:spTree>
    <p:extLst>
      <p:ext uri="{BB962C8B-B14F-4D97-AF65-F5344CB8AC3E}">
        <p14:creationId xmlns:p14="http://schemas.microsoft.com/office/powerpoint/2010/main" val="289404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46B2F-CF56-43A2-9474-F2FCAE558663}"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BF66DC-FD8F-4FE6-A9E8-7F178C061C72}" type="slidenum">
              <a:rPr lang="en-US"/>
              <a:pPr>
                <a:defRPr/>
              </a:pPr>
              <a:t>‹#›</a:t>
            </a:fld>
            <a:endParaRPr lang="en-US"/>
          </a:p>
        </p:txBody>
      </p:sp>
    </p:spTree>
    <p:extLst>
      <p:ext uri="{BB962C8B-B14F-4D97-AF65-F5344CB8AC3E}">
        <p14:creationId xmlns:p14="http://schemas.microsoft.com/office/powerpoint/2010/main" val="125429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A122F8-371A-4F53-9FAA-60C3BC3C4C90}"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B1B93A-D83C-44F6-9ABC-2321777B224E}" type="slidenum">
              <a:rPr lang="en-US"/>
              <a:pPr>
                <a:defRPr/>
              </a:pPr>
              <a:t>‹#›</a:t>
            </a:fld>
            <a:endParaRPr lang="en-US"/>
          </a:p>
        </p:txBody>
      </p:sp>
    </p:spTree>
    <p:extLst>
      <p:ext uri="{BB962C8B-B14F-4D97-AF65-F5344CB8AC3E}">
        <p14:creationId xmlns:p14="http://schemas.microsoft.com/office/powerpoint/2010/main" val="415747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7EC8098-8472-4158-AA11-7A763007D87B}"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19D7AE-E56D-486D-9CA7-78F99630EEB1}" type="slidenum">
              <a:rPr lang="en-US"/>
              <a:pPr>
                <a:defRPr/>
              </a:pPr>
              <a:t>‹#›</a:t>
            </a:fld>
            <a:endParaRPr lang="en-US"/>
          </a:p>
        </p:txBody>
      </p:sp>
    </p:spTree>
    <p:extLst>
      <p:ext uri="{BB962C8B-B14F-4D97-AF65-F5344CB8AC3E}">
        <p14:creationId xmlns:p14="http://schemas.microsoft.com/office/powerpoint/2010/main" val="407575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6DA5A70-2641-41FF-A213-A0CFFBA89B53}"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823486-2779-4BFC-8D2B-3BF348DD9F86}" type="slidenum">
              <a:rPr lang="en-US"/>
              <a:pPr>
                <a:defRPr/>
              </a:pPr>
              <a:t>‹#›</a:t>
            </a:fld>
            <a:endParaRPr lang="en-US"/>
          </a:p>
        </p:txBody>
      </p:sp>
    </p:spTree>
    <p:extLst>
      <p:ext uri="{BB962C8B-B14F-4D97-AF65-F5344CB8AC3E}">
        <p14:creationId xmlns:p14="http://schemas.microsoft.com/office/powerpoint/2010/main" val="387421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771EC99-EF34-4179-8D79-921FC138537C}"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712E3B-8ADA-4931-85DC-7B95F7A215BF}" type="slidenum">
              <a:rPr lang="en-US"/>
              <a:pPr>
                <a:defRPr/>
              </a:pPr>
              <a:t>‹#›</a:t>
            </a:fld>
            <a:endParaRPr lang="en-US"/>
          </a:p>
        </p:txBody>
      </p:sp>
    </p:spTree>
    <p:extLst>
      <p:ext uri="{BB962C8B-B14F-4D97-AF65-F5344CB8AC3E}">
        <p14:creationId xmlns:p14="http://schemas.microsoft.com/office/powerpoint/2010/main" val="424147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57F01DA-1DFC-4A31-BD5B-ACC17C42C1D4}" type="datetimeFigureOut">
              <a:rPr lang="en-US"/>
              <a:pPr>
                <a:defRPr/>
              </a:pPr>
              <a:t>4/4/2012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DD9E99-B164-4EEC-8FCD-3366367F395C}" type="slidenum">
              <a:rPr lang="en-US"/>
              <a:pPr>
                <a:defRPr/>
              </a:pPr>
              <a:t>‹#›</a:t>
            </a:fld>
            <a:endParaRPr lang="en-US"/>
          </a:p>
        </p:txBody>
      </p:sp>
    </p:spTree>
    <p:extLst>
      <p:ext uri="{BB962C8B-B14F-4D97-AF65-F5344CB8AC3E}">
        <p14:creationId xmlns:p14="http://schemas.microsoft.com/office/powerpoint/2010/main" val="1618000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93D440C-1FA0-46A1-82BB-2B03DADC200D}" type="datetimeFigureOut">
              <a:rPr lang="en-US"/>
              <a:pPr>
                <a:defRPr/>
              </a:pPr>
              <a:t>4/4/2012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2E02DE-4D57-41CF-A3EA-C4A96254BAA8}" type="slidenum">
              <a:rPr lang="en-US"/>
              <a:pPr>
                <a:defRPr/>
              </a:pPr>
              <a:t>‹#›</a:t>
            </a:fld>
            <a:endParaRPr lang="en-US"/>
          </a:p>
        </p:txBody>
      </p:sp>
    </p:spTree>
    <p:extLst>
      <p:ext uri="{BB962C8B-B14F-4D97-AF65-F5344CB8AC3E}">
        <p14:creationId xmlns:p14="http://schemas.microsoft.com/office/powerpoint/2010/main" val="361836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CA2269-5373-4B17-BF6A-9F988C24C4E9}" type="datetimeFigureOut">
              <a:rPr lang="en-US"/>
              <a:pPr>
                <a:defRPr/>
              </a:pPr>
              <a:t>4/4/2012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2FAEAC-A069-4310-909E-9FC2D66C71CD}" type="slidenum">
              <a:rPr lang="en-US"/>
              <a:pPr>
                <a:defRPr/>
              </a:pPr>
              <a:t>‹#›</a:t>
            </a:fld>
            <a:endParaRPr lang="en-US"/>
          </a:p>
        </p:txBody>
      </p:sp>
    </p:spTree>
    <p:extLst>
      <p:ext uri="{BB962C8B-B14F-4D97-AF65-F5344CB8AC3E}">
        <p14:creationId xmlns:p14="http://schemas.microsoft.com/office/powerpoint/2010/main" val="177940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B1A253-5501-4C02-826F-BB588ADCD7D2}"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8E160C-CDA0-4D8E-949D-4E2A86D2B0E9}" type="slidenum">
              <a:rPr lang="en-US"/>
              <a:pPr>
                <a:defRPr/>
              </a:pPr>
              <a:t>‹#›</a:t>
            </a:fld>
            <a:endParaRPr lang="en-US"/>
          </a:p>
        </p:txBody>
      </p:sp>
    </p:spTree>
    <p:extLst>
      <p:ext uri="{BB962C8B-B14F-4D97-AF65-F5344CB8AC3E}">
        <p14:creationId xmlns:p14="http://schemas.microsoft.com/office/powerpoint/2010/main" val="408230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2755B4-4200-4FDF-9EDD-DA2F8103DB46}"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3BB932-66B9-4A3B-A8F4-02F053F99490}" type="slidenum">
              <a:rPr lang="en-US"/>
              <a:pPr>
                <a:defRPr/>
              </a:pPr>
              <a:t>‹#›</a:t>
            </a:fld>
            <a:endParaRPr lang="en-US"/>
          </a:p>
        </p:txBody>
      </p:sp>
    </p:spTree>
    <p:extLst>
      <p:ext uri="{BB962C8B-B14F-4D97-AF65-F5344CB8AC3E}">
        <p14:creationId xmlns:p14="http://schemas.microsoft.com/office/powerpoint/2010/main" val="131677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E206AE1-2703-41A8-BE82-9D78B9CED0FE}" type="datetimeFigureOut">
              <a:rPr lang="en-US"/>
              <a:pPr>
                <a:defRPr/>
              </a:pPr>
              <a:t>4/4/2012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75F8B71-5E8F-47A4-BACE-4FD76B529C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4.png"/><Relationship Id="rId4"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r>
              <a:rPr lang="en-US" smtClean="0"/>
              <a:t>Exam Five</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smtClean="0"/>
              <a:t>Chapter 12</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rtlCol="0">
            <a:normAutofit fontScale="90000"/>
          </a:bodyPr>
          <a:lstStyle/>
          <a:p>
            <a:pPr fontAlgn="auto">
              <a:spcAft>
                <a:spcPts val="0"/>
              </a:spcAft>
              <a:defRPr/>
            </a:pPr>
            <a:r>
              <a:rPr lang="en-US"/>
              <a:t>White Matter: Pathway Generalizations</a:t>
            </a:r>
          </a:p>
        </p:txBody>
      </p:sp>
      <p:sp>
        <p:nvSpPr>
          <p:cNvPr id="13315" name="Rectangle 3"/>
          <p:cNvSpPr>
            <a:spLocks noGrp="1" noChangeArrowheads="1"/>
          </p:cNvSpPr>
          <p:nvPr>
            <p:ph type="body" idx="1"/>
          </p:nvPr>
        </p:nvSpPr>
        <p:spPr/>
        <p:txBody>
          <a:bodyPr/>
          <a:lstStyle/>
          <a:p>
            <a:r>
              <a:rPr lang="en-US" smtClean="0"/>
              <a:t>Pathways decussate</a:t>
            </a:r>
          </a:p>
          <a:p>
            <a:endParaRPr lang="en-US" smtClean="0"/>
          </a:p>
          <a:p>
            <a:r>
              <a:rPr lang="en-US" smtClean="0"/>
              <a:t>Most consist of two or three neurons</a:t>
            </a:r>
          </a:p>
          <a:p>
            <a:endParaRPr lang="en-US" smtClean="0"/>
          </a:p>
          <a:p>
            <a:r>
              <a:rPr lang="en-US" smtClean="0"/>
              <a:t>Pathways are paired </a:t>
            </a:r>
          </a:p>
          <a:p>
            <a:pPr lvl="1"/>
            <a:r>
              <a:rPr lang="en-US" smtClean="0"/>
              <a:t>one on each side of the spinal cord or brain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74638"/>
            <a:ext cx="2438400" cy="1935162"/>
          </a:xfrm>
        </p:spPr>
        <p:txBody>
          <a:bodyPr/>
          <a:lstStyle/>
          <a:p>
            <a:r>
              <a:rPr lang="en-US" sz="4000" smtClean="0"/>
              <a:t>Golgi Tendon Reflex</a:t>
            </a:r>
          </a:p>
        </p:txBody>
      </p:sp>
      <p:pic>
        <p:nvPicPr>
          <p:cNvPr id="104452" name="Picture 4"/>
          <p:cNvPicPr>
            <a:picLocks noChangeAspect="1" noChangeArrowheads="1"/>
          </p:cNvPicPr>
          <p:nvPr/>
        </p:nvPicPr>
        <p:blipFill>
          <a:blip r:embed="rId2" cstate="print"/>
          <a:srcRect l="2026" t="1613" r="1996" b="6279"/>
          <a:stretch>
            <a:fillRect/>
          </a:stretch>
        </p:blipFill>
        <p:spPr bwMode="auto">
          <a:xfrm>
            <a:off x="3124200" y="0"/>
            <a:ext cx="5778500" cy="6858000"/>
          </a:xfrm>
          <a:prstGeom prst="rect">
            <a:avLst/>
          </a:prstGeom>
          <a:ln>
            <a:noFill/>
          </a:ln>
          <a:effectLst>
            <a:softEdge rad="112500"/>
          </a:effec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rtlCol="0">
            <a:normAutofit fontScale="90000"/>
          </a:bodyPr>
          <a:lstStyle/>
          <a:p>
            <a:pPr fontAlgn="auto">
              <a:spcAft>
                <a:spcPts val="0"/>
              </a:spcAft>
              <a:defRPr/>
            </a:pPr>
            <a:r>
              <a:rPr lang="en-US"/>
              <a:t>Flexor and Crossed Extensor Reflexes</a:t>
            </a:r>
          </a:p>
        </p:txBody>
      </p:sp>
      <p:sp>
        <p:nvSpPr>
          <p:cNvPr id="104451" name="Rectangle 3"/>
          <p:cNvSpPr>
            <a:spLocks noGrp="1" noChangeArrowheads="1"/>
          </p:cNvSpPr>
          <p:nvPr>
            <p:ph type="body" idx="1"/>
          </p:nvPr>
        </p:nvSpPr>
        <p:spPr/>
        <p:txBody>
          <a:bodyPr/>
          <a:lstStyle/>
          <a:p>
            <a:r>
              <a:rPr lang="en-US" smtClean="0">
                <a:solidFill>
                  <a:srgbClr val="000000"/>
                </a:solidFill>
              </a:rPr>
              <a:t>The flexor reflex is initiated by a painful stimulus (actual or perceived) that causes automatic withdrawal of the threatened body part</a:t>
            </a:r>
          </a:p>
          <a:p>
            <a:r>
              <a:rPr lang="en-US" smtClean="0">
                <a:solidFill>
                  <a:srgbClr val="000000"/>
                </a:solidFill>
              </a:rPr>
              <a:t>The crossed extensor reflex has two parts</a:t>
            </a:r>
          </a:p>
          <a:p>
            <a:pPr lvl="1"/>
            <a:r>
              <a:rPr lang="en-US" smtClean="0">
                <a:solidFill>
                  <a:srgbClr val="000000"/>
                </a:solidFill>
              </a:rPr>
              <a:t>The stimulated side is withdrawn</a:t>
            </a:r>
          </a:p>
          <a:p>
            <a:pPr lvl="1"/>
            <a:r>
              <a:rPr lang="en-US" smtClean="0"/>
              <a:t>The contralateral side is extended</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838200"/>
            <a:ext cx="9144000" cy="5900738"/>
          </a:xfrm>
          <a:prstGeom prst="rect">
            <a:avLst/>
          </a:prstGeom>
          <a:ln>
            <a:noFill/>
          </a:ln>
          <a:effectLst>
            <a:softEdge rad="112500"/>
          </a:effectLst>
        </p:spPr>
      </p:pic>
      <p:sp>
        <p:nvSpPr>
          <p:cNvPr id="105475" name="Line 3"/>
          <p:cNvSpPr>
            <a:spLocks noChangeShapeType="1"/>
          </p:cNvSpPr>
          <p:nvPr/>
        </p:nvSpPr>
        <p:spPr bwMode="auto">
          <a:xfrm>
            <a:off x="944563" y="2208213"/>
            <a:ext cx="7620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6" name="Freeform 4"/>
          <p:cNvSpPr>
            <a:spLocks/>
          </p:cNvSpPr>
          <p:nvPr/>
        </p:nvSpPr>
        <p:spPr bwMode="auto">
          <a:xfrm>
            <a:off x="4206875" y="1117600"/>
            <a:ext cx="2400300" cy="204788"/>
          </a:xfrm>
          <a:custGeom>
            <a:avLst/>
            <a:gdLst>
              <a:gd name="T0" fmla="*/ 0 w 1713"/>
              <a:gd name="T1" fmla="*/ 146 h 146"/>
              <a:gd name="T2" fmla="*/ 1613 w 1713"/>
              <a:gd name="T3" fmla="*/ 0 h 146"/>
              <a:gd name="T4" fmla="*/ 1713 w 1713"/>
              <a:gd name="T5" fmla="*/ 0 h 146"/>
              <a:gd name="T6" fmla="*/ 0 60000 65536"/>
              <a:gd name="T7" fmla="*/ 0 60000 65536"/>
              <a:gd name="T8" fmla="*/ 0 60000 65536"/>
              <a:gd name="T9" fmla="*/ 0 w 1713"/>
              <a:gd name="T10" fmla="*/ 0 h 146"/>
              <a:gd name="T11" fmla="*/ 1713 w 1713"/>
              <a:gd name="T12" fmla="*/ 146 h 146"/>
            </a:gdLst>
            <a:ahLst/>
            <a:cxnLst>
              <a:cxn ang="T6">
                <a:pos x="T0" y="T1"/>
              </a:cxn>
              <a:cxn ang="T7">
                <a:pos x="T2" y="T3"/>
              </a:cxn>
              <a:cxn ang="T8">
                <a:pos x="T4" y="T5"/>
              </a:cxn>
            </a:cxnLst>
            <a:rect l="T9" t="T10" r="T11" b="T12"/>
            <a:pathLst>
              <a:path w="1713" h="146">
                <a:moveTo>
                  <a:pt x="0" y="146"/>
                </a:moveTo>
                <a:lnTo>
                  <a:pt x="1613" y="0"/>
                </a:lnTo>
                <a:lnTo>
                  <a:pt x="1713"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77" name="Line 5"/>
          <p:cNvSpPr>
            <a:spLocks noChangeShapeType="1"/>
          </p:cNvSpPr>
          <p:nvPr/>
        </p:nvSpPr>
        <p:spPr bwMode="auto">
          <a:xfrm flipV="1">
            <a:off x="4244975" y="1117600"/>
            <a:ext cx="2220913" cy="4953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8" name="Line 6"/>
          <p:cNvSpPr>
            <a:spLocks noChangeShapeType="1"/>
          </p:cNvSpPr>
          <p:nvPr/>
        </p:nvSpPr>
        <p:spPr bwMode="auto">
          <a:xfrm flipV="1">
            <a:off x="5197475" y="1117600"/>
            <a:ext cx="1268413" cy="4175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9" name="Line 7"/>
          <p:cNvSpPr>
            <a:spLocks noChangeShapeType="1"/>
          </p:cNvSpPr>
          <p:nvPr/>
        </p:nvSpPr>
        <p:spPr bwMode="auto">
          <a:xfrm flipV="1">
            <a:off x="5213350" y="1117600"/>
            <a:ext cx="1252538" cy="5349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0" name="Freeform 8"/>
          <p:cNvSpPr>
            <a:spLocks/>
          </p:cNvSpPr>
          <p:nvPr/>
        </p:nvSpPr>
        <p:spPr bwMode="auto">
          <a:xfrm>
            <a:off x="7626350" y="4181475"/>
            <a:ext cx="417513" cy="30163"/>
          </a:xfrm>
          <a:custGeom>
            <a:avLst/>
            <a:gdLst>
              <a:gd name="T0" fmla="*/ 0 w 298"/>
              <a:gd name="T1" fmla="*/ 22 h 22"/>
              <a:gd name="T2" fmla="*/ 74 w 298"/>
              <a:gd name="T3" fmla="*/ 0 h 22"/>
              <a:gd name="T4" fmla="*/ 298 w 298"/>
              <a:gd name="T5" fmla="*/ 0 h 22"/>
              <a:gd name="T6" fmla="*/ 0 60000 65536"/>
              <a:gd name="T7" fmla="*/ 0 60000 65536"/>
              <a:gd name="T8" fmla="*/ 0 60000 65536"/>
              <a:gd name="T9" fmla="*/ 0 w 298"/>
              <a:gd name="T10" fmla="*/ 0 h 22"/>
              <a:gd name="T11" fmla="*/ 298 w 298"/>
              <a:gd name="T12" fmla="*/ 22 h 22"/>
            </a:gdLst>
            <a:ahLst/>
            <a:cxnLst>
              <a:cxn ang="T6">
                <a:pos x="T0" y="T1"/>
              </a:cxn>
              <a:cxn ang="T7">
                <a:pos x="T2" y="T3"/>
              </a:cxn>
              <a:cxn ang="T8">
                <a:pos x="T4" y="T5"/>
              </a:cxn>
            </a:cxnLst>
            <a:rect l="T9" t="T10" r="T11" b="T12"/>
            <a:pathLst>
              <a:path w="298" h="22">
                <a:moveTo>
                  <a:pt x="0" y="22"/>
                </a:moveTo>
                <a:lnTo>
                  <a:pt x="74" y="0"/>
                </a:lnTo>
                <a:lnTo>
                  <a:pt x="298"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1" name="Freeform 9"/>
          <p:cNvSpPr>
            <a:spLocks/>
          </p:cNvSpPr>
          <p:nvPr/>
        </p:nvSpPr>
        <p:spPr bwMode="auto">
          <a:xfrm>
            <a:off x="1008063" y="3698875"/>
            <a:ext cx="1006475" cy="314325"/>
          </a:xfrm>
          <a:custGeom>
            <a:avLst/>
            <a:gdLst>
              <a:gd name="T0" fmla="*/ 0 w 718"/>
              <a:gd name="T1" fmla="*/ 0 h 224"/>
              <a:gd name="T2" fmla="*/ 376 w 718"/>
              <a:gd name="T3" fmla="*/ 0 h 224"/>
              <a:gd name="T4" fmla="*/ 718 w 718"/>
              <a:gd name="T5" fmla="*/ 224 h 224"/>
              <a:gd name="T6" fmla="*/ 0 60000 65536"/>
              <a:gd name="T7" fmla="*/ 0 60000 65536"/>
              <a:gd name="T8" fmla="*/ 0 60000 65536"/>
              <a:gd name="T9" fmla="*/ 0 w 718"/>
              <a:gd name="T10" fmla="*/ 0 h 224"/>
              <a:gd name="T11" fmla="*/ 718 w 718"/>
              <a:gd name="T12" fmla="*/ 224 h 224"/>
            </a:gdLst>
            <a:ahLst/>
            <a:cxnLst>
              <a:cxn ang="T6">
                <a:pos x="T0" y="T1"/>
              </a:cxn>
              <a:cxn ang="T7">
                <a:pos x="T2" y="T3"/>
              </a:cxn>
              <a:cxn ang="T8">
                <a:pos x="T4" y="T5"/>
              </a:cxn>
            </a:cxnLst>
            <a:rect l="T9" t="T10" r="T11" b="T12"/>
            <a:pathLst>
              <a:path w="718" h="224">
                <a:moveTo>
                  <a:pt x="0" y="0"/>
                </a:moveTo>
                <a:lnTo>
                  <a:pt x="376" y="0"/>
                </a:lnTo>
                <a:lnTo>
                  <a:pt x="718" y="2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2" name="Freeform 10"/>
          <p:cNvSpPr>
            <a:spLocks/>
          </p:cNvSpPr>
          <p:nvPr/>
        </p:nvSpPr>
        <p:spPr bwMode="auto">
          <a:xfrm>
            <a:off x="3567113" y="4075113"/>
            <a:ext cx="493712" cy="234950"/>
          </a:xfrm>
          <a:custGeom>
            <a:avLst/>
            <a:gdLst>
              <a:gd name="T0" fmla="*/ 0 w 352"/>
              <a:gd name="T1" fmla="*/ 168 h 168"/>
              <a:gd name="T2" fmla="*/ 236 w 352"/>
              <a:gd name="T3" fmla="*/ 0 h 168"/>
              <a:gd name="T4" fmla="*/ 352 w 352"/>
              <a:gd name="T5" fmla="*/ 1 h 168"/>
              <a:gd name="T6" fmla="*/ 0 60000 65536"/>
              <a:gd name="T7" fmla="*/ 0 60000 65536"/>
              <a:gd name="T8" fmla="*/ 0 60000 65536"/>
              <a:gd name="T9" fmla="*/ 0 w 352"/>
              <a:gd name="T10" fmla="*/ 0 h 168"/>
              <a:gd name="T11" fmla="*/ 352 w 352"/>
              <a:gd name="T12" fmla="*/ 168 h 168"/>
            </a:gdLst>
            <a:ahLst/>
            <a:cxnLst>
              <a:cxn ang="T6">
                <a:pos x="T0" y="T1"/>
              </a:cxn>
              <a:cxn ang="T7">
                <a:pos x="T2" y="T3"/>
              </a:cxn>
              <a:cxn ang="T8">
                <a:pos x="T4" y="T5"/>
              </a:cxn>
            </a:cxnLst>
            <a:rect l="T9" t="T10" r="T11" b="T12"/>
            <a:pathLst>
              <a:path w="352" h="168">
                <a:moveTo>
                  <a:pt x="0" y="168"/>
                </a:moveTo>
                <a:lnTo>
                  <a:pt x="236" y="0"/>
                </a:lnTo>
                <a:lnTo>
                  <a:pt x="352" y="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3" name="Freeform 11"/>
          <p:cNvSpPr>
            <a:spLocks/>
          </p:cNvSpPr>
          <p:nvPr/>
        </p:nvSpPr>
        <p:spPr bwMode="auto">
          <a:xfrm>
            <a:off x="7197725" y="2066925"/>
            <a:ext cx="846138" cy="179388"/>
          </a:xfrm>
          <a:custGeom>
            <a:avLst/>
            <a:gdLst>
              <a:gd name="T0" fmla="*/ 0 w 604"/>
              <a:gd name="T1" fmla="*/ 128 h 128"/>
              <a:gd name="T2" fmla="*/ 368 w 604"/>
              <a:gd name="T3" fmla="*/ 0 h 128"/>
              <a:gd name="T4" fmla="*/ 604 w 604"/>
              <a:gd name="T5" fmla="*/ 0 h 128"/>
              <a:gd name="T6" fmla="*/ 0 60000 65536"/>
              <a:gd name="T7" fmla="*/ 0 60000 65536"/>
              <a:gd name="T8" fmla="*/ 0 60000 65536"/>
              <a:gd name="T9" fmla="*/ 0 w 604"/>
              <a:gd name="T10" fmla="*/ 0 h 128"/>
              <a:gd name="T11" fmla="*/ 604 w 604"/>
              <a:gd name="T12" fmla="*/ 128 h 128"/>
            </a:gdLst>
            <a:ahLst/>
            <a:cxnLst>
              <a:cxn ang="T6">
                <a:pos x="T0" y="T1"/>
              </a:cxn>
              <a:cxn ang="T7">
                <a:pos x="T2" y="T3"/>
              </a:cxn>
              <a:cxn ang="T8">
                <a:pos x="T4" y="T5"/>
              </a:cxn>
            </a:cxnLst>
            <a:rect l="T9" t="T10" r="T11" b="T12"/>
            <a:pathLst>
              <a:path w="604" h="128">
                <a:moveTo>
                  <a:pt x="0" y="128"/>
                </a:moveTo>
                <a:lnTo>
                  <a:pt x="368" y="0"/>
                </a:lnTo>
                <a:lnTo>
                  <a:pt x="60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4" name="Line 12"/>
          <p:cNvSpPr>
            <a:spLocks noChangeShapeType="1"/>
          </p:cNvSpPr>
          <p:nvPr/>
        </p:nvSpPr>
        <p:spPr bwMode="auto">
          <a:xfrm>
            <a:off x="835025" y="4122738"/>
            <a:ext cx="1465263"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5" name="Line 13"/>
          <p:cNvSpPr>
            <a:spLocks noChangeShapeType="1"/>
          </p:cNvSpPr>
          <p:nvPr/>
        </p:nvSpPr>
        <p:spPr bwMode="auto">
          <a:xfrm>
            <a:off x="7046913" y="2066925"/>
            <a:ext cx="99695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6" name="Freeform 14"/>
          <p:cNvSpPr>
            <a:spLocks/>
          </p:cNvSpPr>
          <p:nvPr/>
        </p:nvSpPr>
        <p:spPr bwMode="auto">
          <a:xfrm>
            <a:off x="7256463" y="3775075"/>
            <a:ext cx="787400" cy="187325"/>
          </a:xfrm>
          <a:custGeom>
            <a:avLst/>
            <a:gdLst>
              <a:gd name="T0" fmla="*/ 0 w 562"/>
              <a:gd name="T1" fmla="*/ 134 h 134"/>
              <a:gd name="T2" fmla="*/ 338 w 562"/>
              <a:gd name="T3" fmla="*/ 0 h 134"/>
              <a:gd name="T4" fmla="*/ 562 w 562"/>
              <a:gd name="T5" fmla="*/ 0 h 134"/>
              <a:gd name="T6" fmla="*/ 0 60000 65536"/>
              <a:gd name="T7" fmla="*/ 0 60000 65536"/>
              <a:gd name="T8" fmla="*/ 0 60000 65536"/>
              <a:gd name="T9" fmla="*/ 0 w 562"/>
              <a:gd name="T10" fmla="*/ 0 h 134"/>
              <a:gd name="T11" fmla="*/ 562 w 562"/>
              <a:gd name="T12" fmla="*/ 134 h 134"/>
            </a:gdLst>
            <a:ahLst/>
            <a:cxnLst>
              <a:cxn ang="T6">
                <a:pos x="T0" y="T1"/>
              </a:cxn>
              <a:cxn ang="T7">
                <a:pos x="T2" y="T3"/>
              </a:cxn>
              <a:cxn ang="T8">
                <a:pos x="T4" y="T5"/>
              </a:cxn>
            </a:cxnLst>
            <a:rect l="T9" t="T10" r="T11" b="T12"/>
            <a:pathLst>
              <a:path w="562" h="134">
                <a:moveTo>
                  <a:pt x="0" y="134"/>
                </a:moveTo>
                <a:lnTo>
                  <a:pt x="338" y="0"/>
                </a:lnTo>
                <a:lnTo>
                  <a:pt x="56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7" name="Freeform 15"/>
          <p:cNvSpPr>
            <a:spLocks/>
          </p:cNvSpPr>
          <p:nvPr/>
        </p:nvSpPr>
        <p:spPr bwMode="auto">
          <a:xfrm>
            <a:off x="5178425" y="4075113"/>
            <a:ext cx="320675" cy="173037"/>
          </a:xfrm>
          <a:custGeom>
            <a:avLst/>
            <a:gdLst>
              <a:gd name="T0" fmla="*/ 0 w 276"/>
              <a:gd name="T1" fmla="*/ 0 h 124"/>
              <a:gd name="T2" fmla="*/ 120 w 276"/>
              <a:gd name="T3" fmla="*/ 0 h 124"/>
              <a:gd name="T4" fmla="*/ 276 w 276"/>
              <a:gd name="T5" fmla="*/ 124 h 124"/>
              <a:gd name="T6" fmla="*/ 0 60000 65536"/>
              <a:gd name="T7" fmla="*/ 0 60000 65536"/>
              <a:gd name="T8" fmla="*/ 0 60000 65536"/>
              <a:gd name="T9" fmla="*/ 0 w 276"/>
              <a:gd name="T10" fmla="*/ 0 h 124"/>
              <a:gd name="T11" fmla="*/ 276 w 276"/>
              <a:gd name="T12" fmla="*/ 124 h 124"/>
            </a:gdLst>
            <a:ahLst/>
            <a:cxnLst>
              <a:cxn ang="T6">
                <a:pos x="T0" y="T1"/>
              </a:cxn>
              <a:cxn ang="T7">
                <a:pos x="T2" y="T3"/>
              </a:cxn>
              <a:cxn ang="T8">
                <a:pos x="T4" y="T5"/>
              </a:cxn>
            </a:cxnLst>
            <a:rect l="T9" t="T10" r="T11" b="T12"/>
            <a:pathLst>
              <a:path w="276" h="124">
                <a:moveTo>
                  <a:pt x="0" y="0"/>
                </a:moveTo>
                <a:lnTo>
                  <a:pt x="120" y="0"/>
                </a:lnTo>
                <a:lnTo>
                  <a:pt x="276" y="12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8" name="Freeform 16"/>
          <p:cNvSpPr>
            <a:spLocks/>
          </p:cNvSpPr>
          <p:nvPr/>
        </p:nvSpPr>
        <p:spPr bwMode="auto">
          <a:xfrm>
            <a:off x="2393950" y="2208213"/>
            <a:ext cx="285750" cy="155575"/>
          </a:xfrm>
          <a:custGeom>
            <a:avLst/>
            <a:gdLst>
              <a:gd name="T0" fmla="*/ 204 w 204"/>
              <a:gd name="T1" fmla="*/ 0 h 112"/>
              <a:gd name="T2" fmla="*/ 132 w 204"/>
              <a:gd name="T3" fmla="*/ 0 h 112"/>
              <a:gd name="T4" fmla="*/ 0 w 204"/>
              <a:gd name="T5" fmla="*/ 112 h 112"/>
              <a:gd name="T6" fmla="*/ 0 60000 65536"/>
              <a:gd name="T7" fmla="*/ 0 60000 65536"/>
              <a:gd name="T8" fmla="*/ 0 60000 65536"/>
              <a:gd name="T9" fmla="*/ 0 w 204"/>
              <a:gd name="T10" fmla="*/ 0 h 112"/>
              <a:gd name="T11" fmla="*/ 204 w 204"/>
              <a:gd name="T12" fmla="*/ 112 h 112"/>
            </a:gdLst>
            <a:ahLst/>
            <a:cxnLst>
              <a:cxn ang="T6">
                <a:pos x="T0" y="T1"/>
              </a:cxn>
              <a:cxn ang="T7">
                <a:pos x="T2" y="T3"/>
              </a:cxn>
              <a:cxn ang="T8">
                <a:pos x="T4" y="T5"/>
              </a:cxn>
            </a:cxnLst>
            <a:rect l="T9" t="T10" r="T11" b="T12"/>
            <a:pathLst>
              <a:path w="204" h="112">
                <a:moveTo>
                  <a:pt x="204" y="0"/>
                </a:moveTo>
                <a:lnTo>
                  <a:pt x="132" y="0"/>
                </a:lnTo>
                <a:lnTo>
                  <a:pt x="0" y="1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9" name="Line 17"/>
          <p:cNvSpPr>
            <a:spLocks noChangeShapeType="1"/>
          </p:cNvSpPr>
          <p:nvPr/>
        </p:nvSpPr>
        <p:spPr bwMode="auto">
          <a:xfrm flipH="1">
            <a:off x="2241550" y="2208213"/>
            <a:ext cx="336550" cy="155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0" name="Rectangle 18"/>
          <p:cNvSpPr>
            <a:spLocks noChangeArrowheads="1"/>
          </p:cNvSpPr>
          <p:nvPr/>
        </p:nvSpPr>
        <p:spPr bwMode="auto">
          <a:xfrm>
            <a:off x="404813" y="2112963"/>
            <a:ext cx="534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Afferent</a:t>
            </a:r>
          </a:p>
          <a:p>
            <a:pPr defTabSz="806450" eaLnBrk="0" hangingPunct="0"/>
            <a:r>
              <a:rPr lang="en-US" sz="1100" b="1">
                <a:solidFill>
                  <a:srgbClr val="000000"/>
                </a:solidFill>
                <a:latin typeface="Calibri" pitchFamily="34" charset="0"/>
              </a:rPr>
              <a:t>fiber</a:t>
            </a:r>
          </a:p>
        </p:txBody>
      </p:sp>
      <p:sp>
        <p:nvSpPr>
          <p:cNvPr id="105491" name="Rectangle 19"/>
          <p:cNvSpPr>
            <a:spLocks noChangeArrowheads="1"/>
          </p:cNvSpPr>
          <p:nvPr/>
        </p:nvSpPr>
        <p:spPr bwMode="auto">
          <a:xfrm>
            <a:off x="2705100" y="2112963"/>
            <a:ext cx="52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Efferent</a:t>
            </a:r>
          </a:p>
          <a:p>
            <a:pPr defTabSz="806450" eaLnBrk="0" hangingPunct="0"/>
            <a:r>
              <a:rPr lang="en-US" sz="1100" b="1">
                <a:solidFill>
                  <a:srgbClr val="000000"/>
                </a:solidFill>
                <a:latin typeface="Calibri" pitchFamily="34" charset="0"/>
              </a:rPr>
              <a:t>fibers</a:t>
            </a:r>
            <a:endParaRPr lang="en-US" sz="2100" b="1">
              <a:latin typeface="Calibri" pitchFamily="34" charset="0"/>
            </a:endParaRPr>
          </a:p>
        </p:txBody>
      </p:sp>
      <p:sp>
        <p:nvSpPr>
          <p:cNvPr id="105492" name="Rectangle 20"/>
          <p:cNvSpPr>
            <a:spLocks noChangeArrowheads="1"/>
          </p:cNvSpPr>
          <p:nvPr/>
        </p:nvSpPr>
        <p:spPr bwMode="auto">
          <a:xfrm>
            <a:off x="404813" y="3589338"/>
            <a:ext cx="598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Extensor</a:t>
            </a:r>
          </a:p>
          <a:p>
            <a:pPr defTabSz="806450" eaLnBrk="0" hangingPunct="0"/>
            <a:r>
              <a:rPr lang="en-US" sz="1100" b="1">
                <a:solidFill>
                  <a:srgbClr val="000000"/>
                </a:solidFill>
                <a:latin typeface="Calibri" pitchFamily="34" charset="0"/>
              </a:rPr>
              <a:t>inhibited</a:t>
            </a:r>
            <a:endParaRPr lang="en-US" sz="2100" b="1">
              <a:latin typeface="Calibri" pitchFamily="34" charset="0"/>
            </a:endParaRPr>
          </a:p>
        </p:txBody>
      </p:sp>
      <p:sp>
        <p:nvSpPr>
          <p:cNvPr id="105493" name="Rectangle 21"/>
          <p:cNvSpPr>
            <a:spLocks noChangeArrowheads="1"/>
          </p:cNvSpPr>
          <p:nvPr/>
        </p:nvSpPr>
        <p:spPr bwMode="auto">
          <a:xfrm>
            <a:off x="404813" y="4013200"/>
            <a:ext cx="696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Flexor</a:t>
            </a:r>
          </a:p>
          <a:p>
            <a:pPr defTabSz="806450" eaLnBrk="0" hangingPunct="0"/>
            <a:r>
              <a:rPr lang="en-US" sz="1100" b="1">
                <a:solidFill>
                  <a:srgbClr val="000000"/>
                </a:solidFill>
                <a:latin typeface="Calibri" pitchFamily="34" charset="0"/>
              </a:rPr>
              <a:t>stimulated</a:t>
            </a:r>
            <a:endParaRPr lang="en-US" sz="2100" b="1">
              <a:latin typeface="Calibri" pitchFamily="34" charset="0"/>
            </a:endParaRPr>
          </a:p>
        </p:txBody>
      </p:sp>
      <p:sp>
        <p:nvSpPr>
          <p:cNvPr id="105494" name="Rectangle 22"/>
          <p:cNvSpPr>
            <a:spLocks noChangeArrowheads="1"/>
          </p:cNvSpPr>
          <p:nvPr/>
        </p:nvSpPr>
        <p:spPr bwMode="auto">
          <a:xfrm>
            <a:off x="2428875" y="5710238"/>
            <a:ext cx="1112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Right arm</a:t>
            </a:r>
          </a:p>
          <a:p>
            <a:pPr defTabSz="806450" eaLnBrk="0" hangingPunct="0"/>
            <a:r>
              <a:rPr lang="en-US" sz="1100" b="1">
                <a:solidFill>
                  <a:srgbClr val="000000"/>
                </a:solidFill>
                <a:latin typeface="Calibri" pitchFamily="34" charset="0"/>
              </a:rPr>
              <a:t>(site of stimulus)</a:t>
            </a:r>
            <a:endParaRPr lang="en-US" sz="2100" b="1">
              <a:latin typeface="Calibri" pitchFamily="34" charset="0"/>
            </a:endParaRPr>
          </a:p>
        </p:txBody>
      </p:sp>
      <p:sp>
        <p:nvSpPr>
          <p:cNvPr id="105495" name="Rectangle 23"/>
          <p:cNvSpPr>
            <a:spLocks noChangeArrowheads="1"/>
          </p:cNvSpPr>
          <p:nvPr/>
        </p:nvSpPr>
        <p:spPr bwMode="auto">
          <a:xfrm>
            <a:off x="5138738" y="5710238"/>
            <a:ext cx="1401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Left arm (site of</a:t>
            </a:r>
          </a:p>
          <a:p>
            <a:pPr defTabSz="806450" eaLnBrk="0" hangingPunct="0"/>
            <a:r>
              <a:rPr lang="en-US" sz="1100" b="1">
                <a:solidFill>
                  <a:srgbClr val="000000"/>
                </a:solidFill>
                <a:latin typeface="Calibri" pitchFamily="34" charset="0"/>
              </a:rPr>
              <a:t>reciprocal activation)</a:t>
            </a:r>
            <a:endParaRPr lang="en-US" sz="2100" b="1">
              <a:latin typeface="Calibri" pitchFamily="34" charset="0"/>
            </a:endParaRPr>
          </a:p>
        </p:txBody>
      </p:sp>
      <p:sp>
        <p:nvSpPr>
          <p:cNvPr id="105496" name="Rectangle 24"/>
          <p:cNvSpPr>
            <a:spLocks noChangeArrowheads="1"/>
          </p:cNvSpPr>
          <p:nvPr/>
        </p:nvSpPr>
        <p:spPr bwMode="auto">
          <a:xfrm>
            <a:off x="4106863" y="3970338"/>
            <a:ext cx="1093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Arm movements</a:t>
            </a:r>
            <a:endParaRPr lang="en-US" sz="2100" b="1">
              <a:latin typeface="Calibri" pitchFamily="34" charset="0"/>
            </a:endParaRPr>
          </a:p>
        </p:txBody>
      </p:sp>
      <p:sp>
        <p:nvSpPr>
          <p:cNvPr id="105497" name="Rectangle 25"/>
          <p:cNvSpPr>
            <a:spLocks noChangeArrowheads="1"/>
          </p:cNvSpPr>
          <p:nvPr/>
        </p:nvSpPr>
        <p:spPr bwMode="auto">
          <a:xfrm>
            <a:off x="6634163" y="1027113"/>
            <a:ext cx="8540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Interneurons</a:t>
            </a:r>
            <a:endParaRPr lang="en-US" sz="2100" b="1">
              <a:latin typeface="Calibri" pitchFamily="34" charset="0"/>
            </a:endParaRPr>
          </a:p>
        </p:txBody>
      </p:sp>
      <p:sp>
        <p:nvSpPr>
          <p:cNvPr id="105498" name="Rectangle 26"/>
          <p:cNvSpPr>
            <a:spLocks noChangeArrowheads="1"/>
          </p:cNvSpPr>
          <p:nvPr/>
        </p:nvSpPr>
        <p:spPr bwMode="auto">
          <a:xfrm>
            <a:off x="407988" y="5530850"/>
            <a:ext cx="14684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Key:</a:t>
            </a:r>
          </a:p>
          <a:p>
            <a:pPr defTabSz="806450" eaLnBrk="0" hangingPunct="0"/>
            <a:r>
              <a:rPr lang="en-US" sz="1100" b="1">
                <a:solidFill>
                  <a:srgbClr val="000000"/>
                </a:solidFill>
                <a:latin typeface="Calibri" pitchFamily="34" charset="0"/>
              </a:rPr>
              <a:t>+   Excitatory synapse</a:t>
            </a:r>
          </a:p>
          <a:p>
            <a:pPr defTabSz="806450" eaLnBrk="0" hangingPunct="0"/>
            <a:r>
              <a:rPr lang="en-US" sz="1100" b="1">
                <a:solidFill>
                  <a:srgbClr val="000000"/>
                </a:solidFill>
                <a:latin typeface="Calibri" pitchFamily="34" charset="0"/>
              </a:rPr>
              <a:t>–   Inhibitory synapse</a:t>
            </a:r>
            <a:endParaRPr lang="en-US" sz="2100" b="1">
              <a:latin typeface="Calibri" pitchFamily="34" charset="0"/>
            </a:endParaRPr>
          </a:p>
        </p:txBody>
      </p:sp>
      <p:sp>
        <p:nvSpPr>
          <p:cNvPr id="105499" name="Rectangle 27"/>
          <p:cNvSpPr>
            <a:spLocks noChangeArrowheads="1"/>
          </p:cNvSpPr>
          <p:nvPr/>
        </p:nvSpPr>
        <p:spPr bwMode="auto">
          <a:xfrm>
            <a:off x="8069263" y="1976438"/>
            <a:ext cx="52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Efferent</a:t>
            </a:r>
          </a:p>
          <a:p>
            <a:pPr defTabSz="806450" eaLnBrk="0" hangingPunct="0"/>
            <a:r>
              <a:rPr lang="en-US" sz="1100" b="1">
                <a:solidFill>
                  <a:srgbClr val="000000"/>
                </a:solidFill>
                <a:latin typeface="Calibri" pitchFamily="34" charset="0"/>
              </a:rPr>
              <a:t>fibers</a:t>
            </a:r>
            <a:endParaRPr lang="en-US" sz="2100" b="1">
              <a:latin typeface="Calibri" pitchFamily="34" charset="0"/>
            </a:endParaRPr>
          </a:p>
        </p:txBody>
      </p:sp>
      <p:sp>
        <p:nvSpPr>
          <p:cNvPr id="105500" name="Rectangle 28"/>
          <p:cNvSpPr>
            <a:spLocks noChangeArrowheads="1"/>
          </p:cNvSpPr>
          <p:nvPr/>
        </p:nvSpPr>
        <p:spPr bwMode="auto">
          <a:xfrm>
            <a:off x="8069263" y="3683000"/>
            <a:ext cx="581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Flexor</a:t>
            </a:r>
          </a:p>
          <a:p>
            <a:pPr defTabSz="806450" eaLnBrk="0" hangingPunct="0"/>
            <a:r>
              <a:rPr lang="en-US" sz="1100" b="1">
                <a:solidFill>
                  <a:srgbClr val="000000"/>
                </a:solidFill>
                <a:latin typeface="Calibri" pitchFamily="34" charset="0"/>
              </a:rPr>
              <a:t>inhibited</a:t>
            </a:r>
            <a:endParaRPr lang="en-US" sz="2100" b="1">
              <a:latin typeface="Calibri" pitchFamily="34" charset="0"/>
            </a:endParaRPr>
          </a:p>
        </p:txBody>
      </p:sp>
      <p:sp>
        <p:nvSpPr>
          <p:cNvPr id="105501" name="Rectangle 29"/>
          <p:cNvSpPr>
            <a:spLocks noChangeArrowheads="1"/>
          </p:cNvSpPr>
          <p:nvPr/>
        </p:nvSpPr>
        <p:spPr bwMode="auto">
          <a:xfrm>
            <a:off x="8069263" y="4089400"/>
            <a:ext cx="696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Extensor</a:t>
            </a:r>
          </a:p>
          <a:p>
            <a:pPr defTabSz="806450" eaLnBrk="0" hangingPunct="0"/>
            <a:r>
              <a:rPr lang="en-US" sz="1100" b="1">
                <a:solidFill>
                  <a:srgbClr val="000000"/>
                </a:solidFill>
                <a:latin typeface="Calibri" pitchFamily="34" charset="0"/>
              </a:rPr>
              <a:t>stimulated</a:t>
            </a:r>
            <a:endParaRPr lang="en-US" sz="2100" b="1">
              <a:latin typeface="Calibri" pitchFamily="34" charset="0"/>
            </a:endParaRPr>
          </a:p>
        </p:txBody>
      </p:sp>
      <p:sp>
        <p:nvSpPr>
          <p:cNvPr id="105502" name="Rectangle 30"/>
          <p:cNvSpPr>
            <a:spLocks noChangeArrowheads="1"/>
          </p:cNvSpPr>
          <p:nvPr/>
        </p:nvSpPr>
        <p:spPr bwMode="auto">
          <a:xfrm>
            <a:off x="496888" y="5856288"/>
            <a:ext cx="38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 </a:t>
            </a:r>
            <a:endParaRPr lang="en-US" sz="2100" b="1">
              <a:latin typeface="Calibri" pitchFamily="34" charset="0"/>
            </a:endParaRPr>
          </a:p>
        </p:txBody>
      </p:sp>
      <p:sp>
        <p:nvSpPr>
          <p:cNvPr id="105503" name="Rectangle 31"/>
          <p:cNvSpPr>
            <a:spLocks noChangeArrowheads="1"/>
          </p:cNvSpPr>
          <p:nvPr/>
        </p:nvSpPr>
        <p:spPr bwMode="auto">
          <a:xfrm>
            <a:off x="4187825" y="1089025"/>
            <a:ext cx="809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4" name="Rectangle 32"/>
          <p:cNvSpPr>
            <a:spLocks noChangeArrowheads="1"/>
          </p:cNvSpPr>
          <p:nvPr/>
        </p:nvSpPr>
        <p:spPr bwMode="auto">
          <a:xfrm>
            <a:off x="4098925" y="15668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5" name="Rectangle 33"/>
          <p:cNvSpPr>
            <a:spLocks noChangeArrowheads="1"/>
          </p:cNvSpPr>
          <p:nvPr/>
        </p:nvSpPr>
        <p:spPr bwMode="auto">
          <a:xfrm>
            <a:off x="4443413" y="1668463"/>
            <a:ext cx="809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6" name="Rectangle 34"/>
          <p:cNvSpPr>
            <a:spLocks noChangeArrowheads="1"/>
          </p:cNvSpPr>
          <p:nvPr/>
        </p:nvSpPr>
        <p:spPr bwMode="auto">
          <a:xfrm>
            <a:off x="4981575" y="18192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7" name="Rectangle 35"/>
          <p:cNvSpPr>
            <a:spLocks noChangeArrowheads="1"/>
          </p:cNvSpPr>
          <p:nvPr/>
        </p:nvSpPr>
        <p:spPr bwMode="auto">
          <a:xfrm>
            <a:off x="5129213" y="1350963"/>
            <a:ext cx="809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8" name="Rectangle 36"/>
          <p:cNvSpPr>
            <a:spLocks noChangeArrowheads="1"/>
          </p:cNvSpPr>
          <p:nvPr/>
        </p:nvSpPr>
        <p:spPr bwMode="auto">
          <a:xfrm>
            <a:off x="5241925" y="1662113"/>
            <a:ext cx="8096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a:t>
            </a:r>
            <a:endParaRPr lang="en-US" sz="2100" b="1">
              <a:latin typeface="Calibri" pitchFamily="34" charset="0"/>
            </a:endParaRPr>
          </a:p>
        </p:txBody>
      </p:sp>
      <p:sp>
        <p:nvSpPr>
          <p:cNvPr id="105509" name="Rectangle 37"/>
          <p:cNvSpPr>
            <a:spLocks noChangeArrowheads="1"/>
          </p:cNvSpPr>
          <p:nvPr/>
        </p:nvSpPr>
        <p:spPr bwMode="auto">
          <a:xfrm rot="-1750309">
            <a:off x="2757488" y="4002088"/>
            <a:ext cx="4349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Flexes</a:t>
            </a:r>
            <a:endParaRPr lang="en-US" sz="2100" b="1">
              <a:latin typeface="Calibri" pitchFamily="34" charset="0"/>
            </a:endParaRPr>
          </a:p>
        </p:txBody>
      </p:sp>
      <p:sp>
        <p:nvSpPr>
          <p:cNvPr id="105510" name="Rectangle 38"/>
          <p:cNvSpPr>
            <a:spLocks noChangeArrowheads="1"/>
          </p:cNvSpPr>
          <p:nvPr/>
        </p:nvSpPr>
        <p:spPr bwMode="auto">
          <a:xfrm rot="-1347464">
            <a:off x="5822950" y="4651375"/>
            <a:ext cx="5445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806450" eaLnBrk="0" hangingPunct="0"/>
            <a:r>
              <a:rPr lang="en-US" sz="1100" b="1">
                <a:solidFill>
                  <a:srgbClr val="000000"/>
                </a:solidFill>
                <a:latin typeface="Calibri" pitchFamily="34" charset="0"/>
              </a:rPr>
              <a:t>Extends</a:t>
            </a:r>
            <a:endParaRPr lang="en-US" sz="2100" b="1">
              <a:latin typeface="Calibri" pitchFamily="34" charset="0"/>
            </a:endParaRPr>
          </a:p>
        </p:txBody>
      </p:sp>
      <p:sp>
        <p:nvSpPr>
          <p:cNvPr id="106536" name="Rectangle 40"/>
          <p:cNvSpPr>
            <a:spLocks noGrp="1" noChangeArrowheads="1"/>
          </p:cNvSpPr>
          <p:nvPr>
            <p:ph type="title"/>
          </p:nvPr>
        </p:nvSpPr>
        <p:spPr>
          <a:xfrm>
            <a:off x="457200" y="152400"/>
            <a:ext cx="8229600" cy="639763"/>
          </a:xfrm>
        </p:spPr>
        <p:txBody>
          <a:bodyPr rtlCol="0">
            <a:normAutofit fontScale="90000"/>
          </a:bodyPr>
          <a:lstStyle/>
          <a:p>
            <a:pPr fontAlgn="auto">
              <a:spcAft>
                <a:spcPts val="0"/>
              </a:spcAft>
              <a:defRPr/>
            </a:pPr>
            <a:r>
              <a:rPr lang="en-US" sz="4000"/>
              <a:t>Crossed Extensor Reflex</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mtClean="0"/>
              <a:t>Superficial Reflexes</a:t>
            </a:r>
          </a:p>
        </p:txBody>
      </p:sp>
      <p:sp>
        <p:nvSpPr>
          <p:cNvPr id="106499" name="Rectangle 3"/>
          <p:cNvSpPr>
            <a:spLocks noGrp="1" noChangeArrowheads="1"/>
          </p:cNvSpPr>
          <p:nvPr>
            <p:ph type="body" idx="1"/>
          </p:nvPr>
        </p:nvSpPr>
        <p:spPr>
          <a:xfrm>
            <a:off x="298450" y="1371600"/>
            <a:ext cx="8270875" cy="5114925"/>
          </a:xfrm>
        </p:spPr>
        <p:txBody>
          <a:bodyPr/>
          <a:lstStyle/>
          <a:p>
            <a:pPr>
              <a:lnSpc>
                <a:spcPct val="90000"/>
              </a:lnSpc>
            </a:pPr>
            <a:r>
              <a:rPr lang="en-US" smtClean="0"/>
              <a:t>Initiated by gentle cutaneous stimulation</a:t>
            </a:r>
          </a:p>
          <a:p>
            <a:pPr>
              <a:lnSpc>
                <a:spcPct val="90000"/>
              </a:lnSpc>
            </a:pPr>
            <a:r>
              <a:rPr lang="en-US" smtClean="0"/>
              <a:t>Example:  </a:t>
            </a:r>
          </a:p>
          <a:p>
            <a:pPr lvl="1">
              <a:lnSpc>
                <a:spcPct val="90000"/>
              </a:lnSpc>
            </a:pPr>
            <a:r>
              <a:rPr lang="en-US" smtClean="0"/>
              <a:t>Plantar reflex is initiated by stimulating the lateral aspect of the sole of the foot</a:t>
            </a:r>
          </a:p>
          <a:p>
            <a:pPr lvl="1">
              <a:lnSpc>
                <a:spcPct val="90000"/>
              </a:lnSpc>
            </a:pPr>
            <a:r>
              <a:rPr lang="en-US" smtClean="0"/>
              <a:t>The response is downward flexion of the toes</a:t>
            </a:r>
          </a:p>
          <a:p>
            <a:pPr lvl="1">
              <a:lnSpc>
                <a:spcPct val="90000"/>
              </a:lnSpc>
            </a:pPr>
            <a:r>
              <a:rPr lang="en-US" smtClean="0"/>
              <a:t>Indirectly tests for proper corticospinal tract functioning</a:t>
            </a:r>
          </a:p>
          <a:p>
            <a:pPr lvl="1">
              <a:lnSpc>
                <a:spcPct val="90000"/>
              </a:lnSpc>
            </a:pPr>
            <a:r>
              <a:rPr lang="en-US" smtClean="0"/>
              <a:t>Babinski’s sign: abnormal plantar reflex indicating corticospinal damage where the great toe dorsiflexes and the smaller toes fan laterally</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t>Autonomic Nervous System (ANS)</a:t>
            </a:r>
          </a:p>
        </p:txBody>
      </p:sp>
      <p:sp>
        <p:nvSpPr>
          <p:cNvPr id="107523" name="Rectangle 3"/>
          <p:cNvSpPr>
            <a:spLocks noGrp="1" noChangeArrowheads="1"/>
          </p:cNvSpPr>
          <p:nvPr>
            <p:ph type="body" idx="1"/>
          </p:nvPr>
        </p:nvSpPr>
        <p:spPr/>
        <p:txBody>
          <a:bodyPr/>
          <a:lstStyle/>
          <a:p>
            <a:r>
              <a:rPr lang="en-US" smtClean="0">
                <a:solidFill>
                  <a:srgbClr val="000000"/>
                </a:solidFill>
              </a:rPr>
              <a:t>The ANS consists of motor neurons that: </a:t>
            </a:r>
          </a:p>
          <a:p>
            <a:pPr lvl="1"/>
            <a:r>
              <a:rPr lang="en-US" smtClean="0">
                <a:solidFill>
                  <a:srgbClr val="000000"/>
                </a:solidFill>
              </a:rPr>
              <a:t>Innervate smooth and cardiac muscle and glands</a:t>
            </a:r>
          </a:p>
          <a:p>
            <a:pPr lvl="1"/>
            <a:r>
              <a:rPr lang="en-US" smtClean="0">
                <a:solidFill>
                  <a:srgbClr val="000000"/>
                </a:solidFill>
              </a:rPr>
              <a:t>Make adjustments to ensure optimal support for body activities</a:t>
            </a:r>
          </a:p>
          <a:p>
            <a:pPr lvl="1"/>
            <a:r>
              <a:rPr lang="en-US" smtClean="0">
                <a:solidFill>
                  <a:srgbClr val="000000"/>
                </a:solidFill>
              </a:rPr>
              <a:t>Operate via subconscious control</a:t>
            </a:r>
          </a:p>
          <a:p>
            <a:pPr lvl="1"/>
            <a:r>
              <a:rPr lang="en-US" smtClean="0"/>
              <a:t>Have viscera as most of their effectors</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838200" y="9525"/>
            <a:ext cx="7502525" cy="6848475"/>
          </a:xfrm>
          <a:prstGeom prst="rect">
            <a:avLst/>
          </a:prstGeom>
          <a:ln>
            <a:noFill/>
          </a:ln>
          <a:effectLst>
            <a:softEdge rad="112500"/>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rtlCol="0">
            <a:normAutofit fontScale="90000"/>
          </a:bodyPr>
          <a:lstStyle/>
          <a:p>
            <a:pPr fontAlgn="auto">
              <a:spcAft>
                <a:spcPts val="0"/>
              </a:spcAft>
              <a:defRPr/>
            </a:pPr>
            <a:r>
              <a:rPr lang="en-US"/>
              <a:t>ANS Versus Somatic Nervous System (SNS)</a:t>
            </a:r>
          </a:p>
        </p:txBody>
      </p:sp>
      <p:sp>
        <p:nvSpPr>
          <p:cNvPr id="109571" name="Rectangle 3"/>
          <p:cNvSpPr>
            <a:spLocks noGrp="1" noChangeArrowheads="1"/>
          </p:cNvSpPr>
          <p:nvPr>
            <p:ph type="body" idx="1"/>
          </p:nvPr>
        </p:nvSpPr>
        <p:spPr/>
        <p:txBody>
          <a:bodyPr/>
          <a:lstStyle/>
          <a:p>
            <a:r>
              <a:rPr lang="en-US" smtClean="0">
                <a:solidFill>
                  <a:srgbClr val="000000"/>
                </a:solidFill>
              </a:rPr>
              <a:t>The ANS differs from the SNS in the following three areas</a:t>
            </a:r>
          </a:p>
          <a:p>
            <a:pPr lvl="1"/>
            <a:r>
              <a:rPr lang="en-US" smtClean="0">
                <a:solidFill>
                  <a:srgbClr val="000000"/>
                </a:solidFill>
              </a:rPr>
              <a:t>Effectors</a:t>
            </a:r>
          </a:p>
          <a:p>
            <a:pPr lvl="1"/>
            <a:r>
              <a:rPr lang="en-US" smtClean="0">
                <a:solidFill>
                  <a:srgbClr val="000000"/>
                </a:solidFill>
              </a:rPr>
              <a:t>Efferent pathways</a:t>
            </a:r>
          </a:p>
          <a:p>
            <a:pPr lvl="1"/>
            <a:r>
              <a:rPr lang="en-US" smtClean="0"/>
              <a:t>Target organ responses</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mtClean="0"/>
              <a:t>Effectors</a:t>
            </a:r>
          </a:p>
        </p:txBody>
      </p:sp>
      <p:sp>
        <p:nvSpPr>
          <p:cNvPr id="110595" name="Rectangle 3"/>
          <p:cNvSpPr>
            <a:spLocks noGrp="1" noChangeArrowheads="1"/>
          </p:cNvSpPr>
          <p:nvPr>
            <p:ph type="body" idx="1"/>
          </p:nvPr>
        </p:nvSpPr>
        <p:spPr>
          <a:xfrm>
            <a:off x="457200" y="1295400"/>
            <a:ext cx="8229600" cy="4765675"/>
          </a:xfrm>
        </p:spPr>
        <p:txBody>
          <a:bodyPr/>
          <a:lstStyle/>
          <a:p>
            <a:r>
              <a:rPr lang="en-US" smtClean="0">
                <a:solidFill>
                  <a:srgbClr val="000000"/>
                </a:solidFill>
              </a:rPr>
              <a:t>The effectors of the SNS are skeletal muscles</a:t>
            </a:r>
          </a:p>
          <a:p>
            <a:endParaRPr lang="en-US" smtClean="0"/>
          </a:p>
          <a:p>
            <a:r>
              <a:rPr lang="en-US" smtClean="0"/>
              <a:t>The effectors of the ANS are cardiac muscle, smooth muscle, and glands</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t>Efferent Pathways</a:t>
            </a:r>
          </a:p>
        </p:txBody>
      </p:sp>
      <p:sp>
        <p:nvSpPr>
          <p:cNvPr id="7171" name="Rectangle 3"/>
          <p:cNvSpPr>
            <a:spLocks noGrp="1" noChangeArrowheads="1"/>
          </p:cNvSpPr>
          <p:nvPr>
            <p:ph type="body" idx="1"/>
          </p:nvPr>
        </p:nvSpPr>
        <p:spPr/>
        <p:txBody>
          <a:bodyPr rtlCol="0">
            <a:normAutofit lnSpcReduction="10000"/>
          </a:bodyPr>
          <a:lstStyle/>
          <a:p>
            <a:pPr fontAlgn="auto">
              <a:spcAft>
                <a:spcPts val="0"/>
              </a:spcAft>
              <a:buFont typeface="Arial" pitchFamily="34" charset="0"/>
              <a:buChar char="•"/>
              <a:defRPr/>
            </a:pPr>
            <a:r>
              <a:rPr lang="en-US">
                <a:solidFill>
                  <a:srgbClr val="000000"/>
                </a:solidFill>
              </a:rPr>
              <a:t>Heavily myelinated axons of the somatic motor neurons extend from the CNS to the effector</a:t>
            </a:r>
          </a:p>
          <a:p>
            <a:pPr fontAlgn="auto">
              <a:spcAft>
                <a:spcPts val="0"/>
              </a:spcAft>
              <a:buFont typeface="Arial" pitchFamily="34" charset="0"/>
              <a:buChar char="•"/>
              <a:defRPr/>
            </a:pPr>
            <a:r>
              <a:rPr lang="en-US">
                <a:solidFill>
                  <a:srgbClr val="000000"/>
                </a:solidFill>
              </a:rPr>
              <a:t>Axons of the ANS are a two-neuron chain</a:t>
            </a:r>
          </a:p>
          <a:p>
            <a:pPr lvl="1" fontAlgn="auto">
              <a:spcAft>
                <a:spcPts val="0"/>
              </a:spcAft>
              <a:buFont typeface="Arial" pitchFamily="34" charset="0"/>
              <a:buChar char="–"/>
              <a:defRPr/>
            </a:pPr>
            <a:r>
              <a:rPr lang="en-US">
                <a:solidFill>
                  <a:srgbClr val="000000"/>
                </a:solidFill>
              </a:rPr>
              <a:t>The preganglionic (first) neuron has a lightly myelinated axon</a:t>
            </a:r>
          </a:p>
          <a:p>
            <a:pPr lvl="1" fontAlgn="auto">
              <a:spcAft>
                <a:spcPts val="0"/>
              </a:spcAft>
              <a:buFont typeface="Arial" pitchFamily="34" charset="0"/>
              <a:buChar char="–"/>
              <a:defRPr/>
            </a:pPr>
            <a:endParaRPr lang="en-US"/>
          </a:p>
          <a:p>
            <a:pPr lvl="1" fontAlgn="auto">
              <a:spcAft>
                <a:spcPts val="0"/>
              </a:spcAft>
              <a:buFont typeface="Arial" pitchFamily="34" charset="0"/>
              <a:buChar char="–"/>
              <a:defRPr/>
            </a:pPr>
            <a:r>
              <a:rPr lang="en-US"/>
              <a:t>The ganglionic (second) neuron extends to an effector organ</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mtClean="0"/>
              <a:t>Neurotransmitter Effects</a:t>
            </a:r>
          </a:p>
        </p:txBody>
      </p:sp>
      <p:sp>
        <p:nvSpPr>
          <p:cNvPr id="112643" name="Rectangle 3"/>
          <p:cNvSpPr>
            <a:spLocks noGrp="1" noChangeArrowheads="1"/>
          </p:cNvSpPr>
          <p:nvPr>
            <p:ph type="body" idx="1"/>
          </p:nvPr>
        </p:nvSpPr>
        <p:spPr>
          <a:xfrm>
            <a:off x="298450" y="977900"/>
            <a:ext cx="8616950" cy="5510213"/>
          </a:xfrm>
        </p:spPr>
        <p:txBody>
          <a:bodyPr/>
          <a:lstStyle/>
          <a:p>
            <a:pPr>
              <a:lnSpc>
                <a:spcPct val="90000"/>
              </a:lnSpc>
            </a:pPr>
            <a:r>
              <a:rPr lang="en-US" smtClean="0"/>
              <a:t>All somatic motor neurons release Acetylcholine</a:t>
            </a:r>
          </a:p>
          <a:p>
            <a:pPr lvl="1">
              <a:lnSpc>
                <a:spcPct val="90000"/>
              </a:lnSpc>
            </a:pPr>
            <a:r>
              <a:rPr lang="en-US" smtClean="0"/>
              <a:t>which has an excitatory effect</a:t>
            </a:r>
          </a:p>
          <a:p>
            <a:pPr>
              <a:lnSpc>
                <a:spcPct val="90000"/>
              </a:lnSpc>
            </a:pPr>
            <a:r>
              <a:rPr lang="en-US" smtClean="0"/>
              <a:t>In the ANS:</a:t>
            </a:r>
          </a:p>
          <a:p>
            <a:pPr lvl="1">
              <a:lnSpc>
                <a:spcPct val="90000"/>
              </a:lnSpc>
            </a:pPr>
            <a:r>
              <a:rPr lang="en-US" smtClean="0"/>
              <a:t>Preganglionic fibers release ACh</a:t>
            </a:r>
          </a:p>
          <a:p>
            <a:pPr lvl="1">
              <a:lnSpc>
                <a:spcPct val="90000"/>
              </a:lnSpc>
            </a:pPr>
            <a:r>
              <a:rPr lang="en-US" smtClean="0"/>
              <a:t>Postganglionic fibers release </a:t>
            </a:r>
          </a:p>
          <a:p>
            <a:pPr lvl="2">
              <a:lnSpc>
                <a:spcPct val="90000"/>
              </a:lnSpc>
            </a:pPr>
            <a:r>
              <a:rPr lang="en-US" smtClean="0"/>
              <a:t>norepinephrine </a:t>
            </a:r>
          </a:p>
          <a:p>
            <a:pPr lvl="2">
              <a:lnSpc>
                <a:spcPct val="90000"/>
              </a:lnSpc>
            </a:pPr>
            <a:r>
              <a:rPr lang="en-US" smtClean="0"/>
              <a:t>or ACh </a:t>
            </a:r>
          </a:p>
          <a:p>
            <a:pPr lvl="2">
              <a:lnSpc>
                <a:spcPct val="90000"/>
              </a:lnSpc>
            </a:pPr>
            <a:r>
              <a:rPr lang="en-US" smtClean="0"/>
              <a:t>the effect is either stimulatory or inhibitory</a:t>
            </a:r>
          </a:p>
          <a:p>
            <a:pPr lvl="1">
              <a:lnSpc>
                <a:spcPct val="90000"/>
              </a:lnSpc>
            </a:pPr>
            <a:r>
              <a:rPr lang="en-US" smtClean="0"/>
              <a:t>ANS effect depends on the </a:t>
            </a:r>
          </a:p>
          <a:p>
            <a:pPr lvl="2">
              <a:lnSpc>
                <a:spcPct val="90000"/>
              </a:lnSpc>
            </a:pPr>
            <a:r>
              <a:rPr lang="en-US" smtClean="0"/>
              <a:t>neurotransmitter released </a:t>
            </a:r>
          </a:p>
          <a:p>
            <a:pPr lvl="2">
              <a:lnSpc>
                <a:spcPct val="90000"/>
              </a:lnSpc>
            </a:pPr>
            <a:r>
              <a:rPr lang="en-US" smtClean="0"/>
              <a:t>and the receptor type of the effector</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rtlCol="0">
            <a:normAutofit fontScale="90000"/>
          </a:bodyPr>
          <a:lstStyle/>
          <a:p>
            <a:pPr fontAlgn="auto">
              <a:spcAft>
                <a:spcPts val="0"/>
              </a:spcAft>
              <a:defRPr/>
            </a:pPr>
            <a:r>
              <a:rPr lang="en-US"/>
              <a:t>White Matter: Pathway Generalizations</a:t>
            </a:r>
          </a:p>
        </p:txBody>
      </p:sp>
      <p:pic>
        <p:nvPicPr>
          <p:cNvPr id="207876" name="Picture 4"/>
          <p:cNvPicPr>
            <a:picLocks noChangeAspect="1" noChangeArrowheads="1"/>
          </p:cNvPicPr>
          <p:nvPr/>
        </p:nvPicPr>
        <p:blipFill>
          <a:blip r:embed="rId2"/>
          <a:srcRect/>
          <a:stretch>
            <a:fillRect/>
          </a:stretch>
        </p:blipFill>
        <p:spPr bwMode="auto">
          <a:xfrm>
            <a:off x="304800" y="1828800"/>
            <a:ext cx="8610600"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fontScale="90000"/>
          </a:bodyPr>
          <a:lstStyle/>
          <a:p>
            <a:pPr fontAlgn="auto">
              <a:spcAft>
                <a:spcPts val="0"/>
              </a:spcAft>
              <a:defRPr/>
            </a:pPr>
            <a:r>
              <a:rPr lang="en-US"/>
              <a:t>Comparison of Somatic and Autonomic Systems</a:t>
            </a:r>
          </a:p>
        </p:txBody>
      </p:sp>
      <p:pic>
        <p:nvPicPr>
          <p:cNvPr id="9220" name="Picture 4"/>
          <p:cNvPicPr>
            <a:picLocks noChangeAspect="1" noChangeArrowheads="1"/>
          </p:cNvPicPr>
          <p:nvPr/>
        </p:nvPicPr>
        <p:blipFill>
          <a:blip r:embed="rId2" cstate="print"/>
          <a:srcRect/>
          <a:stretch>
            <a:fillRect/>
          </a:stretch>
        </p:blipFill>
        <p:spPr bwMode="auto">
          <a:xfrm>
            <a:off x="0" y="1219200"/>
            <a:ext cx="9144000" cy="5248275"/>
          </a:xfrm>
          <a:prstGeom prst="rect">
            <a:avLst/>
          </a:prstGeom>
          <a:ln>
            <a:noFill/>
          </a:ln>
          <a:effectLst>
            <a:softEdge rad="112500"/>
          </a:effec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mtClean="0"/>
              <a:t>Divisions of the ANS</a:t>
            </a:r>
          </a:p>
        </p:txBody>
      </p:sp>
      <p:sp>
        <p:nvSpPr>
          <p:cNvPr id="114691" name="Rectangle 3"/>
          <p:cNvSpPr>
            <a:spLocks noGrp="1" noChangeArrowheads="1"/>
          </p:cNvSpPr>
          <p:nvPr>
            <p:ph type="body" idx="1"/>
          </p:nvPr>
        </p:nvSpPr>
        <p:spPr/>
        <p:txBody>
          <a:bodyPr/>
          <a:lstStyle/>
          <a:p>
            <a:r>
              <a:rPr lang="en-US" smtClean="0">
                <a:solidFill>
                  <a:srgbClr val="000000"/>
                </a:solidFill>
              </a:rPr>
              <a:t>ANS divisions: </a:t>
            </a:r>
          </a:p>
          <a:p>
            <a:pPr lvl="1"/>
            <a:r>
              <a:rPr lang="en-US" smtClean="0">
                <a:solidFill>
                  <a:srgbClr val="000000"/>
                </a:solidFill>
              </a:rPr>
              <a:t>sympathetic </a:t>
            </a:r>
          </a:p>
          <a:p>
            <a:pPr lvl="2"/>
            <a:r>
              <a:rPr lang="en-US" smtClean="0">
                <a:solidFill>
                  <a:srgbClr val="000000"/>
                </a:solidFill>
              </a:rPr>
              <a:t>mobilizes the body during extreme situations</a:t>
            </a:r>
          </a:p>
          <a:p>
            <a:pPr lvl="1"/>
            <a:r>
              <a:rPr lang="en-US" smtClean="0">
                <a:solidFill>
                  <a:srgbClr val="000000"/>
                </a:solidFill>
              </a:rPr>
              <a:t>parasympathetic </a:t>
            </a:r>
          </a:p>
          <a:p>
            <a:pPr lvl="2"/>
            <a:r>
              <a:rPr lang="en-US" smtClean="0">
                <a:solidFill>
                  <a:srgbClr val="000000"/>
                </a:solidFill>
              </a:rPr>
              <a:t>performs maintenance activities and conserves body energy </a:t>
            </a:r>
          </a:p>
          <a:p>
            <a:endParaRPr lang="en-US" smtClean="0"/>
          </a:p>
          <a:p>
            <a:r>
              <a:rPr lang="en-US" smtClean="0"/>
              <a:t>The two divisions provide balance</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fontScale="90000"/>
          </a:bodyPr>
          <a:lstStyle/>
          <a:p>
            <a:pPr fontAlgn="auto">
              <a:spcAft>
                <a:spcPts val="0"/>
              </a:spcAft>
              <a:defRPr/>
            </a:pPr>
            <a:r>
              <a:rPr lang="en-US"/>
              <a:t>Role of the Parasympathetic Division</a:t>
            </a:r>
          </a:p>
        </p:txBody>
      </p:sp>
      <p:sp>
        <p:nvSpPr>
          <p:cNvPr id="115715" name="Rectangle 3"/>
          <p:cNvSpPr>
            <a:spLocks noGrp="1" noChangeArrowheads="1"/>
          </p:cNvSpPr>
          <p:nvPr>
            <p:ph type="body" idx="1"/>
          </p:nvPr>
        </p:nvSpPr>
        <p:spPr>
          <a:xfrm>
            <a:off x="457200" y="1295400"/>
            <a:ext cx="8229600" cy="5029200"/>
          </a:xfrm>
        </p:spPr>
        <p:txBody>
          <a:bodyPr/>
          <a:lstStyle/>
          <a:p>
            <a:r>
              <a:rPr lang="en-US" sz="2800" smtClean="0">
                <a:solidFill>
                  <a:srgbClr val="000000"/>
                </a:solidFill>
              </a:rPr>
              <a:t>Concerned with keeping body energy use low</a:t>
            </a:r>
          </a:p>
          <a:p>
            <a:r>
              <a:rPr lang="en-US" sz="2800" smtClean="0">
                <a:solidFill>
                  <a:srgbClr val="000000"/>
                </a:solidFill>
              </a:rPr>
              <a:t>Involves the “</a:t>
            </a:r>
            <a:r>
              <a:rPr lang="en-US" sz="2800" b="1" smtClean="0">
                <a:solidFill>
                  <a:srgbClr val="000000"/>
                </a:solidFill>
              </a:rPr>
              <a:t>D” </a:t>
            </a:r>
            <a:r>
              <a:rPr lang="en-US" sz="2800" smtClean="0">
                <a:solidFill>
                  <a:srgbClr val="000000"/>
                </a:solidFill>
              </a:rPr>
              <a:t>activities </a:t>
            </a:r>
          </a:p>
          <a:p>
            <a:pPr lvl="1"/>
            <a:r>
              <a:rPr lang="en-US" sz="2400" smtClean="0">
                <a:solidFill>
                  <a:srgbClr val="000000"/>
                </a:solidFill>
              </a:rPr>
              <a:t>digestion, defecation, and diuresis</a:t>
            </a:r>
          </a:p>
          <a:p>
            <a:r>
              <a:rPr lang="en-US" sz="2800" smtClean="0">
                <a:solidFill>
                  <a:srgbClr val="000000"/>
                </a:solidFill>
              </a:rPr>
              <a:t>Its activity is illustrated in a person who relaxes after a meal  </a:t>
            </a:r>
          </a:p>
          <a:p>
            <a:r>
              <a:rPr lang="en-US" sz="2800" smtClean="0">
                <a:solidFill>
                  <a:srgbClr val="000000"/>
                </a:solidFill>
              </a:rPr>
              <a:t>Rest and Digest</a:t>
            </a:r>
          </a:p>
          <a:p>
            <a:pPr lvl="1"/>
            <a:r>
              <a:rPr lang="en-US" sz="2400" smtClean="0">
                <a:solidFill>
                  <a:srgbClr val="000000"/>
                </a:solidFill>
              </a:rPr>
              <a:t>Blood pressure, heart rate, and respiratory rates are low</a:t>
            </a:r>
          </a:p>
          <a:p>
            <a:pPr lvl="1"/>
            <a:r>
              <a:rPr lang="en-US" sz="2400" smtClean="0">
                <a:solidFill>
                  <a:srgbClr val="000000"/>
                </a:solidFill>
              </a:rPr>
              <a:t>Gastrointestinal tract activity is high</a:t>
            </a:r>
          </a:p>
          <a:p>
            <a:pPr lvl="1"/>
            <a:r>
              <a:rPr lang="en-US" sz="2400" smtClean="0"/>
              <a:t>The skin is warm and the pupils are constricted</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mtClean="0"/>
              <a:t>Role of the Sympathetic Division</a:t>
            </a:r>
          </a:p>
        </p:txBody>
      </p:sp>
      <p:sp>
        <p:nvSpPr>
          <p:cNvPr id="116739" name="Rectangle 3"/>
          <p:cNvSpPr>
            <a:spLocks noGrp="1" noChangeArrowheads="1"/>
          </p:cNvSpPr>
          <p:nvPr>
            <p:ph type="body" idx="1"/>
          </p:nvPr>
        </p:nvSpPr>
        <p:spPr>
          <a:xfrm>
            <a:off x="298450" y="1447800"/>
            <a:ext cx="8270875" cy="5040313"/>
          </a:xfrm>
        </p:spPr>
        <p:txBody>
          <a:bodyPr/>
          <a:lstStyle/>
          <a:p>
            <a:r>
              <a:rPr lang="en-US" sz="3100" smtClean="0">
                <a:solidFill>
                  <a:srgbClr val="000000"/>
                </a:solidFill>
              </a:rPr>
              <a:t>The sympathetic division is the “fight-or-flight” system</a:t>
            </a:r>
          </a:p>
          <a:p>
            <a:endParaRPr lang="en-US" sz="3100" smtClean="0">
              <a:solidFill>
                <a:srgbClr val="000000"/>
              </a:solidFill>
            </a:endParaRPr>
          </a:p>
          <a:p>
            <a:r>
              <a:rPr lang="en-US" sz="3100" smtClean="0">
                <a:solidFill>
                  <a:srgbClr val="000000"/>
                </a:solidFill>
              </a:rPr>
              <a:t>Involves “</a:t>
            </a:r>
            <a:r>
              <a:rPr lang="en-US" sz="3100" b="1" smtClean="0">
                <a:solidFill>
                  <a:srgbClr val="000000"/>
                </a:solidFill>
              </a:rPr>
              <a:t>E”</a:t>
            </a:r>
            <a:r>
              <a:rPr lang="en-US" sz="3100" smtClean="0">
                <a:solidFill>
                  <a:srgbClr val="000000"/>
                </a:solidFill>
              </a:rPr>
              <a:t> activities </a:t>
            </a:r>
          </a:p>
          <a:p>
            <a:pPr lvl="1"/>
            <a:r>
              <a:rPr lang="en-US" sz="2700" smtClean="0">
                <a:solidFill>
                  <a:srgbClr val="000000"/>
                </a:solidFill>
              </a:rPr>
              <a:t>exercise, excitement, emergency, and embarrassment</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t>Role of the Sympathetic Division</a:t>
            </a:r>
          </a:p>
        </p:txBody>
      </p:sp>
      <p:sp>
        <p:nvSpPr>
          <p:cNvPr id="117763" name="Rectangle 3"/>
          <p:cNvSpPr>
            <a:spLocks noGrp="1" noChangeArrowheads="1"/>
          </p:cNvSpPr>
          <p:nvPr>
            <p:ph type="body" idx="1"/>
          </p:nvPr>
        </p:nvSpPr>
        <p:spPr/>
        <p:txBody>
          <a:bodyPr/>
          <a:lstStyle/>
          <a:p>
            <a:r>
              <a:rPr lang="en-US" sz="3100" smtClean="0">
                <a:solidFill>
                  <a:srgbClr val="000000"/>
                </a:solidFill>
              </a:rPr>
              <a:t>Promotes adjustments during exercise 	</a:t>
            </a:r>
          </a:p>
          <a:p>
            <a:pPr lvl="1"/>
            <a:r>
              <a:rPr lang="en-US" sz="2700" smtClean="0">
                <a:solidFill>
                  <a:srgbClr val="000000"/>
                </a:solidFill>
              </a:rPr>
              <a:t>blood flow to organs is reduced, flow to muscles is increased</a:t>
            </a:r>
          </a:p>
          <a:p>
            <a:r>
              <a:rPr lang="en-US" sz="3100" smtClean="0">
                <a:solidFill>
                  <a:srgbClr val="000000"/>
                </a:solidFill>
              </a:rPr>
              <a:t>Its activity is illustrated by a person who is threatened</a:t>
            </a:r>
          </a:p>
          <a:p>
            <a:pPr lvl="1"/>
            <a:r>
              <a:rPr lang="en-US" sz="2700" smtClean="0">
                <a:solidFill>
                  <a:srgbClr val="000000"/>
                </a:solidFill>
              </a:rPr>
              <a:t>Heart rate increases, and breathing is rapid and deep</a:t>
            </a:r>
          </a:p>
          <a:p>
            <a:pPr lvl="1"/>
            <a:r>
              <a:rPr lang="en-US" sz="2700" smtClean="0"/>
              <a:t>The skin is cold and sweaty, and the pupils dilate</a:t>
            </a:r>
            <a:endParaRPr lang="en-US" smtClean="0"/>
          </a:p>
          <a:p>
            <a:endParaRPr lang="en-US"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Group 2"/>
          <p:cNvGraphicFramePr>
            <a:graphicFrameLocks noGrp="1"/>
          </p:cNvGraphicFramePr>
          <p:nvPr/>
        </p:nvGraphicFramePr>
        <p:xfrm>
          <a:off x="0" y="1524000"/>
          <a:ext cx="9144000" cy="4267201"/>
        </p:xfrm>
        <a:graphic>
          <a:graphicData uri="http://schemas.openxmlformats.org/drawingml/2006/table">
            <a:tbl>
              <a:tblPr/>
              <a:tblGrid>
                <a:gridCol w="2355850"/>
                <a:gridCol w="2409825"/>
                <a:gridCol w="2376488"/>
                <a:gridCol w="2001837"/>
              </a:tblGrid>
              <a:tr h="9128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Division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Origin of Fibers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Length of Fibers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Location of Ganglia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6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Sympathetic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Thoracolumbar region of the spinal cord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Short preganglionic and long postganglionic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Close to the spinal cord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383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Parasympathetic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Brain and sacral spinal cord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Long preganglionic and short postganglionic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In the visceral effector organs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8808" name="Rectangle 24"/>
          <p:cNvSpPr>
            <a:spLocks noGrp="1" noChangeArrowheads="1"/>
          </p:cNvSpPr>
          <p:nvPr>
            <p:ph type="title"/>
          </p:nvPr>
        </p:nvSpPr>
        <p:spPr/>
        <p:txBody>
          <a:bodyPr/>
          <a:lstStyle/>
          <a:p>
            <a:r>
              <a:rPr lang="en-US" smtClean="0"/>
              <a:t>Anatomy of ANS</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2057400" y="173038"/>
            <a:ext cx="5119688" cy="6511925"/>
          </a:xfrm>
          <a:prstGeom prst="rect">
            <a:avLst/>
          </a:prstGeom>
          <a:ln>
            <a:noFill/>
          </a:ln>
          <a:effectLst>
            <a:softEdge rad="112500"/>
          </a:effec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Group 2"/>
          <p:cNvGraphicFramePr>
            <a:graphicFrameLocks noGrp="1"/>
          </p:cNvGraphicFramePr>
          <p:nvPr/>
        </p:nvGraphicFramePr>
        <p:xfrm>
          <a:off x="0" y="1371600"/>
          <a:ext cx="9144000" cy="5181601"/>
        </p:xfrm>
        <a:graphic>
          <a:graphicData uri="http://schemas.openxmlformats.org/drawingml/2006/table">
            <a:tbl>
              <a:tblPr/>
              <a:tblGrid>
                <a:gridCol w="1993900"/>
                <a:gridCol w="2133600"/>
                <a:gridCol w="2508250"/>
                <a:gridCol w="2508250"/>
              </a:tblGrid>
              <a:tr h="560388">
                <a:tc rowSpan="5">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Cranial Outflow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Cranial Nerve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Ganglion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Effector Organ(s)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4550">
                <a:tc vMerge="1">
                  <a:txBody>
                    <a:bodyPr/>
                    <a:lstStyle/>
                    <a:p>
                      <a:endParaRPr lang="en-US"/>
                    </a:p>
                  </a:txBody>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Occulomotor (III)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Ciliary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Eye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vMerge="1">
                  <a:txBody>
                    <a:bodyPr/>
                    <a:lstStyle/>
                    <a:p>
                      <a:endParaRPr lang="en-US"/>
                    </a:p>
                  </a:txBody>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Facial (VII)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Pterygopalatin</a:t>
                      </a:r>
                      <a:br>
                        <a:rPr kumimoji="0" lang="en-US" sz="1800" b="0" i="0" u="none" strike="noStrike" cap="none" normalizeH="0" baseline="0" smtClean="0">
                          <a:ln>
                            <a:noFill/>
                          </a:ln>
                          <a:solidFill>
                            <a:schemeClr val="tx1"/>
                          </a:solidFill>
                          <a:effectLst/>
                          <a:latin typeface="Arial" pitchFamily="34" charset="0"/>
                        </a:rPr>
                      </a:br>
                      <a:r>
                        <a:rPr kumimoji="0" lang="en-US" sz="1800" b="0" i="0" u="none" strike="noStrike" cap="none" normalizeH="0" baseline="0" smtClean="0">
                          <a:ln>
                            <a:noFill/>
                          </a:ln>
                          <a:solidFill>
                            <a:schemeClr val="tx1"/>
                          </a:solidFill>
                          <a:effectLst/>
                          <a:latin typeface="Arial" pitchFamily="34" charset="0"/>
                        </a:rPr>
                        <a:t>Submandibular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Salivary, nasal, and lacrimal glands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4550">
                <a:tc vMerge="1">
                  <a:txBody>
                    <a:bodyPr/>
                    <a:lstStyle/>
                    <a:p>
                      <a:endParaRPr lang="en-US"/>
                    </a:p>
                  </a:txBody>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Glossopharyngeal (IX)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Otic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Parotid salivary glands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5813">
                <a:tc vMerge="1">
                  <a:txBody>
                    <a:bodyPr/>
                    <a:lstStyle/>
                    <a:p>
                      <a:endParaRPr lang="en-US"/>
                    </a:p>
                  </a:txBody>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Vagus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Located within the walls of target organs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Heart, lungs, and most visceral organs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60487">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Sacral Outflow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S</a:t>
                      </a:r>
                      <a:r>
                        <a:rPr kumimoji="0" lang="en-US" sz="1800" b="0" i="0" u="none" strike="noStrike" cap="none" normalizeH="0" baseline="-25000" smtClean="0">
                          <a:ln>
                            <a:noFill/>
                          </a:ln>
                          <a:solidFill>
                            <a:schemeClr val="tx1"/>
                          </a:solidFill>
                          <a:effectLst/>
                          <a:latin typeface="Arial" pitchFamily="34" charset="0"/>
                        </a:rPr>
                        <a:t>2</a:t>
                      </a:r>
                      <a:r>
                        <a:rPr kumimoji="0" lang="en-US" sz="1800" b="0" i="0" u="none" strike="noStrike" cap="none" normalizeH="0" baseline="0" smtClean="0">
                          <a:ln>
                            <a:noFill/>
                          </a:ln>
                          <a:solidFill>
                            <a:schemeClr val="tx1"/>
                          </a:solidFill>
                          <a:effectLst/>
                          <a:latin typeface="Arial" pitchFamily="34" charset="0"/>
                        </a:rPr>
                        <a:t>-S</a:t>
                      </a:r>
                      <a:r>
                        <a:rPr kumimoji="0" lang="en-US" sz="1800" b="0" i="0" u="none" strike="noStrike" cap="none" normalizeH="0" baseline="-25000" smtClean="0">
                          <a:ln>
                            <a:noFill/>
                          </a:ln>
                          <a:solidFill>
                            <a:schemeClr val="tx1"/>
                          </a:solidFill>
                          <a:effectLst/>
                          <a:latin typeface="Arial" pitchFamily="34" charset="0"/>
                        </a:rPr>
                        <a:t>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Located within the walls of the target organs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Large intestine, urinary bladder, ureters, and reproductive organs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0867" name="Rectangle 39"/>
          <p:cNvSpPr>
            <a:spLocks noGrp="1" noChangeArrowheads="1"/>
          </p:cNvSpPr>
          <p:nvPr>
            <p:ph type="title"/>
          </p:nvPr>
        </p:nvSpPr>
        <p:spPr/>
        <p:txBody>
          <a:bodyPr/>
          <a:lstStyle/>
          <a:p>
            <a:r>
              <a:rPr lang="en-US" smtClean="0"/>
              <a:t>Parasympathetic Division Outflow</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1200" b="1">
                <a:solidFill>
                  <a:schemeClr val="accent2"/>
                </a:solidFill>
              </a:rPr>
              <a:t>Figure 14.4</a:t>
            </a:r>
          </a:p>
        </p:txBody>
      </p:sp>
      <p:pic>
        <p:nvPicPr>
          <p:cNvPr id="16388" name="Picture 4"/>
          <p:cNvPicPr>
            <a:picLocks noChangeAspect="1" noChangeArrowheads="1"/>
          </p:cNvPicPr>
          <p:nvPr/>
        </p:nvPicPr>
        <p:blipFill>
          <a:blip r:embed="rId2" cstate="print"/>
          <a:srcRect/>
          <a:stretch>
            <a:fillRect/>
          </a:stretch>
        </p:blipFill>
        <p:spPr bwMode="auto">
          <a:xfrm>
            <a:off x="3109913" y="50800"/>
            <a:ext cx="2927350" cy="6473825"/>
          </a:xfrm>
          <a:prstGeom prst="rect">
            <a:avLst/>
          </a:prstGeom>
          <a:ln>
            <a:noFill/>
          </a:ln>
          <a:effectLst>
            <a:softEdge rad="112500"/>
          </a:effec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mtClean="0"/>
              <a:t>Sympathetic Outflow</a:t>
            </a:r>
          </a:p>
        </p:txBody>
      </p:sp>
      <p:sp>
        <p:nvSpPr>
          <p:cNvPr id="122883" name="Rectangle 3"/>
          <p:cNvSpPr>
            <a:spLocks noGrp="1" noChangeArrowheads="1"/>
          </p:cNvSpPr>
          <p:nvPr>
            <p:ph type="body" idx="1"/>
          </p:nvPr>
        </p:nvSpPr>
        <p:spPr>
          <a:xfrm>
            <a:off x="298450" y="1447800"/>
            <a:ext cx="8270875" cy="5078413"/>
          </a:xfrm>
        </p:spPr>
        <p:txBody>
          <a:bodyPr/>
          <a:lstStyle/>
          <a:p>
            <a:r>
              <a:rPr lang="en-US" smtClean="0">
                <a:solidFill>
                  <a:srgbClr val="000000"/>
                </a:solidFill>
              </a:rPr>
              <a:t>Arises from spinal cord segments T</a:t>
            </a:r>
            <a:r>
              <a:rPr lang="en-US" baseline="-25000" smtClean="0">
                <a:solidFill>
                  <a:srgbClr val="000000"/>
                </a:solidFill>
              </a:rPr>
              <a:t>1</a:t>
            </a:r>
            <a:r>
              <a:rPr lang="en-US" smtClean="0">
                <a:solidFill>
                  <a:srgbClr val="000000"/>
                </a:solidFill>
              </a:rPr>
              <a:t> through L</a:t>
            </a:r>
            <a:r>
              <a:rPr lang="en-US" baseline="-25000" smtClean="0">
                <a:solidFill>
                  <a:srgbClr val="000000"/>
                </a:solidFill>
              </a:rPr>
              <a:t>2</a:t>
            </a:r>
            <a:endParaRPr lang="en-US" smtClean="0">
              <a:solidFill>
                <a:srgbClr val="000000"/>
              </a:solidFill>
            </a:endParaRPr>
          </a:p>
          <a:p>
            <a:r>
              <a:rPr lang="en-US" smtClean="0">
                <a:solidFill>
                  <a:srgbClr val="000000"/>
                </a:solidFill>
              </a:rPr>
              <a:t>Sympathetic neurons form the lateral horns of the spinal cord</a:t>
            </a:r>
          </a:p>
          <a:p>
            <a:r>
              <a:rPr lang="en-US" smtClean="0">
                <a:solidFill>
                  <a:srgbClr val="000000"/>
                </a:solidFill>
              </a:rPr>
              <a:t>Preganglionic fibers pass through the white rami communicantes and synapse in the chain (paravertebral) ganglia</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Main Ascending Pathways</a:t>
            </a:r>
          </a:p>
        </p:txBody>
      </p:sp>
      <p:sp>
        <p:nvSpPr>
          <p:cNvPr id="208899" name="Rectangle 3"/>
          <p:cNvSpPr>
            <a:spLocks noGrp="1" noChangeArrowheads="1"/>
          </p:cNvSpPr>
          <p:nvPr>
            <p:ph type="body" idx="1"/>
          </p:nvPr>
        </p:nvSpPr>
        <p:spPr/>
        <p:txBody>
          <a:bodyPr rtlCol="0">
            <a:normAutofit lnSpcReduction="10000"/>
          </a:bodyPr>
          <a:lstStyle/>
          <a:p>
            <a:pPr fontAlgn="auto">
              <a:lnSpc>
                <a:spcPct val="90000"/>
              </a:lnSpc>
              <a:spcAft>
                <a:spcPts val="0"/>
              </a:spcAft>
              <a:buFont typeface="Arial" pitchFamily="34" charset="0"/>
              <a:buChar char="•"/>
              <a:defRPr/>
            </a:pPr>
            <a:r>
              <a:rPr lang="en-US"/>
              <a:t>The central processes of fist-order neurons branch diffusely as they enter the spinal cord and medulla</a:t>
            </a:r>
          </a:p>
          <a:p>
            <a:pPr fontAlgn="auto">
              <a:lnSpc>
                <a:spcPct val="90000"/>
              </a:lnSpc>
              <a:spcAft>
                <a:spcPts val="0"/>
              </a:spcAft>
              <a:buFont typeface="Arial" pitchFamily="34" charset="0"/>
              <a:buChar char="•"/>
              <a:defRPr/>
            </a:pPr>
            <a:r>
              <a:rPr lang="en-US"/>
              <a:t>Some branches take part in spinal cord reflexes</a:t>
            </a:r>
          </a:p>
          <a:p>
            <a:pPr fontAlgn="auto">
              <a:lnSpc>
                <a:spcPct val="90000"/>
              </a:lnSpc>
              <a:spcAft>
                <a:spcPts val="0"/>
              </a:spcAft>
              <a:buFont typeface="Arial" pitchFamily="34" charset="0"/>
              <a:buChar char="•"/>
              <a:defRPr/>
            </a:pPr>
            <a:r>
              <a:rPr lang="en-US"/>
              <a:t>Others synapse with second-order neurons in the cord and medullary nuclei</a:t>
            </a:r>
          </a:p>
          <a:p>
            <a:pPr fontAlgn="auto">
              <a:lnSpc>
                <a:spcPct val="90000"/>
              </a:lnSpc>
              <a:spcAft>
                <a:spcPts val="0"/>
              </a:spcAft>
              <a:buFont typeface="Arial" pitchFamily="34" charset="0"/>
              <a:buChar char="•"/>
              <a:defRPr/>
            </a:pPr>
            <a:r>
              <a:rPr lang="en-US"/>
              <a:t>Fibers from touch and pressure receptors form collateral synapses with interneurons in the dorsal horns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mtClean="0"/>
              <a:t>Sympathetic Outflow</a:t>
            </a:r>
          </a:p>
        </p:txBody>
      </p:sp>
      <p:sp>
        <p:nvSpPr>
          <p:cNvPr id="123907" name="Rectangle 3"/>
          <p:cNvSpPr>
            <a:spLocks noGrp="1" noChangeArrowheads="1"/>
          </p:cNvSpPr>
          <p:nvPr>
            <p:ph type="body" idx="1"/>
          </p:nvPr>
        </p:nvSpPr>
        <p:spPr/>
        <p:txBody>
          <a:bodyPr/>
          <a:lstStyle/>
          <a:p>
            <a:r>
              <a:rPr lang="en-US" smtClean="0">
                <a:solidFill>
                  <a:srgbClr val="000000"/>
                </a:solidFill>
              </a:rPr>
              <a:t>Fibers from T</a:t>
            </a:r>
            <a:r>
              <a:rPr lang="en-US" baseline="-25000" smtClean="0">
                <a:solidFill>
                  <a:srgbClr val="000000"/>
                </a:solidFill>
              </a:rPr>
              <a:t>5</a:t>
            </a:r>
            <a:r>
              <a:rPr lang="en-US" smtClean="0">
                <a:solidFill>
                  <a:srgbClr val="000000"/>
                </a:solidFill>
              </a:rPr>
              <a:t>-L</a:t>
            </a:r>
            <a:r>
              <a:rPr lang="en-US" baseline="-25000" smtClean="0">
                <a:solidFill>
                  <a:srgbClr val="000000"/>
                </a:solidFill>
              </a:rPr>
              <a:t>2</a:t>
            </a:r>
            <a:r>
              <a:rPr lang="en-US" smtClean="0">
                <a:solidFill>
                  <a:srgbClr val="000000"/>
                </a:solidFill>
              </a:rPr>
              <a:t> 	</a:t>
            </a:r>
          </a:p>
          <a:p>
            <a:pPr lvl="1"/>
            <a:r>
              <a:rPr lang="en-US" smtClean="0">
                <a:solidFill>
                  <a:srgbClr val="000000"/>
                </a:solidFill>
              </a:rPr>
              <a:t>form splanchnic nerves </a:t>
            </a:r>
          </a:p>
          <a:p>
            <a:pPr lvl="1"/>
            <a:r>
              <a:rPr lang="en-US" smtClean="0">
                <a:solidFill>
                  <a:srgbClr val="000000"/>
                </a:solidFill>
              </a:rPr>
              <a:t>synapse with collateral ganglia </a:t>
            </a:r>
          </a:p>
          <a:p>
            <a:endParaRPr lang="en-US" smtClean="0"/>
          </a:p>
          <a:p>
            <a:r>
              <a:rPr lang="en-US" smtClean="0"/>
              <a:t>Postganglionic fibers innervate the numerous organs of the body</a:t>
            </a:r>
          </a:p>
          <a:p>
            <a:endParaRPr lang="en-US" smtClean="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1652588" y="63500"/>
            <a:ext cx="5838825" cy="6437313"/>
          </a:xfrm>
          <a:prstGeom prst="rect">
            <a:avLst/>
          </a:prstGeom>
          <a:ln>
            <a:noFill/>
          </a:ln>
          <a:effectLst>
            <a:softEdge rad="112500"/>
          </a:effec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smtClean="0"/>
              <a:t>Sympathetic Trunks and Pathways</a:t>
            </a:r>
          </a:p>
        </p:txBody>
      </p:sp>
      <p:sp>
        <p:nvSpPr>
          <p:cNvPr id="125955" name="Rectangle 3"/>
          <p:cNvSpPr>
            <a:spLocks noGrp="1" noChangeArrowheads="1"/>
          </p:cNvSpPr>
          <p:nvPr>
            <p:ph type="body" idx="1"/>
          </p:nvPr>
        </p:nvSpPr>
        <p:spPr>
          <a:xfrm>
            <a:off x="457200" y="1295400"/>
            <a:ext cx="8229600" cy="4765675"/>
          </a:xfrm>
        </p:spPr>
        <p:txBody>
          <a:bodyPr/>
          <a:lstStyle/>
          <a:p>
            <a:r>
              <a:rPr lang="en-US" smtClean="0">
                <a:solidFill>
                  <a:srgbClr val="000000"/>
                </a:solidFill>
              </a:rPr>
              <a:t>The paravertebral ganglia form part of the sympathetic trunk or chain</a:t>
            </a:r>
          </a:p>
          <a:p>
            <a:r>
              <a:rPr lang="en-US" smtClean="0"/>
              <a:t>Typically there are 23 ganglia</a:t>
            </a:r>
          </a:p>
          <a:p>
            <a:pPr lvl="1"/>
            <a:r>
              <a:rPr lang="en-US" smtClean="0"/>
              <a:t>3 cervical</a:t>
            </a:r>
          </a:p>
          <a:p>
            <a:pPr lvl="1"/>
            <a:r>
              <a:rPr lang="en-US" smtClean="0"/>
              <a:t>11 thoracic</a:t>
            </a:r>
          </a:p>
          <a:p>
            <a:pPr lvl="1"/>
            <a:r>
              <a:rPr lang="en-US" smtClean="0"/>
              <a:t>4 lumbar</a:t>
            </a:r>
          </a:p>
          <a:p>
            <a:pPr lvl="1"/>
            <a:r>
              <a:rPr lang="en-US" smtClean="0"/>
              <a:t>4 sacral</a:t>
            </a:r>
          </a:p>
          <a:p>
            <a:pPr lvl="1"/>
            <a:r>
              <a:rPr lang="en-US" smtClean="0"/>
              <a:t> 1 coccygeal</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mtClean="0"/>
              <a:t>Sympathetic Trunks and Pathways</a:t>
            </a:r>
          </a:p>
        </p:txBody>
      </p:sp>
      <p:pic>
        <p:nvPicPr>
          <p:cNvPr id="20484" name="Picture 4"/>
          <p:cNvPicPr>
            <a:picLocks noChangeAspect="1" noChangeArrowheads="1"/>
          </p:cNvPicPr>
          <p:nvPr/>
        </p:nvPicPr>
        <p:blipFill>
          <a:blip r:embed="rId2" cstate="print"/>
          <a:srcRect/>
          <a:stretch>
            <a:fillRect/>
          </a:stretch>
        </p:blipFill>
        <p:spPr bwMode="auto">
          <a:xfrm>
            <a:off x="1371600" y="1295400"/>
            <a:ext cx="6008688" cy="5063944"/>
          </a:xfrm>
          <a:prstGeom prst="rect">
            <a:avLst/>
          </a:prstGeom>
          <a:ln>
            <a:noFill/>
          </a:ln>
          <a:effectLst>
            <a:softEdge rad="112500"/>
          </a:effec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t>Sympathetic Trunks and Pathways</a:t>
            </a:r>
          </a:p>
        </p:txBody>
      </p:sp>
      <p:sp>
        <p:nvSpPr>
          <p:cNvPr id="128003" name="Rectangle 3"/>
          <p:cNvSpPr>
            <a:spLocks noGrp="1" noChangeArrowheads="1"/>
          </p:cNvSpPr>
          <p:nvPr>
            <p:ph type="body" idx="1"/>
          </p:nvPr>
        </p:nvSpPr>
        <p:spPr/>
        <p:txBody>
          <a:bodyPr/>
          <a:lstStyle/>
          <a:p>
            <a:pPr marL="609600" indent="-609600"/>
            <a:r>
              <a:rPr lang="en-US" smtClean="0">
                <a:solidFill>
                  <a:srgbClr val="000000"/>
                </a:solidFill>
              </a:rPr>
              <a:t>A preganglionic fiber follows one of three pathways upon entering the paravertebral ganglia</a:t>
            </a:r>
          </a:p>
          <a:p>
            <a:pPr marL="990600" lvl="1" indent="-533400">
              <a:buFontTx/>
              <a:buAutoNum type="arabicPeriod"/>
            </a:pPr>
            <a:r>
              <a:rPr lang="en-US" smtClean="0">
                <a:solidFill>
                  <a:srgbClr val="000000"/>
                </a:solidFill>
              </a:rPr>
              <a:t>Synapse with the ganglionic neuron within the same ganglion</a:t>
            </a:r>
          </a:p>
          <a:p>
            <a:pPr marL="990600" lvl="1" indent="-533400">
              <a:buFontTx/>
              <a:buAutoNum type="arabicPeriod"/>
            </a:pPr>
            <a:r>
              <a:rPr lang="en-US" smtClean="0">
                <a:solidFill>
                  <a:srgbClr val="000000"/>
                </a:solidFill>
              </a:rPr>
              <a:t>Ascend or descend the sympathetic chain to synapse in another chain ganglion</a:t>
            </a:r>
          </a:p>
          <a:p>
            <a:pPr marL="990600" lvl="1" indent="-533400">
              <a:buFontTx/>
              <a:buAutoNum type="arabicPeriod"/>
            </a:pPr>
            <a:r>
              <a:rPr lang="en-US" smtClean="0"/>
              <a:t>Pass through the chain ganglion and emerge without synapsing</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fontScale="90000"/>
          </a:bodyPr>
          <a:lstStyle/>
          <a:p>
            <a:pPr fontAlgn="auto">
              <a:spcAft>
                <a:spcPts val="0"/>
              </a:spcAft>
              <a:defRPr/>
            </a:pPr>
            <a:r>
              <a:rPr lang="en-US"/>
              <a:t>Pathways with Synapses in Chain Ganglia</a:t>
            </a:r>
          </a:p>
        </p:txBody>
      </p:sp>
      <p:sp>
        <p:nvSpPr>
          <p:cNvPr id="129027" name="Rectangle 3"/>
          <p:cNvSpPr>
            <a:spLocks noGrp="1" noChangeArrowheads="1"/>
          </p:cNvSpPr>
          <p:nvPr>
            <p:ph type="body" idx="1"/>
          </p:nvPr>
        </p:nvSpPr>
        <p:spPr/>
        <p:txBody>
          <a:bodyPr/>
          <a:lstStyle/>
          <a:p>
            <a:r>
              <a:rPr lang="en-US" smtClean="0">
                <a:solidFill>
                  <a:srgbClr val="000000"/>
                </a:solidFill>
              </a:rPr>
              <a:t>Postganglionic axons enter the ventral rami via the gray rami communicantes</a:t>
            </a:r>
          </a:p>
          <a:p>
            <a:endParaRPr lang="en-US" smtClean="0">
              <a:solidFill>
                <a:srgbClr val="000000"/>
              </a:solidFill>
            </a:endParaRPr>
          </a:p>
          <a:p>
            <a:r>
              <a:rPr lang="en-US" smtClean="0">
                <a:solidFill>
                  <a:srgbClr val="000000"/>
                </a:solidFill>
              </a:rPr>
              <a:t>These fibers innervate sweat glands and arrector pili muscles</a:t>
            </a:r>
          </a:p>
          <a:p>
            <a:endParaRPr lang="en-US" smtClean="0"/>
          </a:p>
          <a:p>
            <a:r>
              <a:rPr lang="en-US" smtClean="0"/>
              <a:t>Rami communicantes are associated only with the sympathetic division</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t>Pathways to the Head</a:t>
            </a:r>
          </a:p>
        </p:txBody>
      </p:sp>
      <p:sp>
        <p:nvSpPr>
          <p:cNvPr id="130051" name="Rectangle 3"/>
          <p:cNvSpPr>
            <a:spLocks noGrp="1" noChangeArrowheads="1"/>
          </p:cNvSpPr>
          <p:nvPr>
            <p:ph type="body" idx="1"/>
          </p:nvPr>
        </p:nvSpPr>
        <p:spPr/>
        <p:txBody>
          <a:bodyPr/>
          <a:lstStyle/>
          <a:p>
            <a:r>
              <a:rPr lang="en-US" dirty="0" smtClean="0">
                <a:solidFill>
                  <a:schemeClr val="bg1">
                    <a:lumMod val="65000"/>
                  </a:schemeClr>
                </a:solidFill>
              </a:rPr>
              <a:t>Preganglionic fibers emerge from T</a:t>
            </a:r>
            <a:r>
              <a:rPr lang="en-US" baseline="-25000" dirty="0" smtClean="0">
                <a:solidFill>
                  <a:schemeClr val="bg1">
                    <a:lumMod val="65000"/>
                  </a:schemeClr>
                </a:solidFill>
              </a:rPr>
              <a:t>1</a:t>
            </a:r>
            <a:r>
              <a:rPr lang="en-US" dirty="0" smtClean="0">
                <a:solidFill>
                  <a:schemeClr val="bg1">
                    <a:lumMod val="65000"/>
                  </a:schemeClr>
                </a:solidFill>
              </a:rPr>
              <a:t>-T</a:t>
            </a:r>
            <a:r>
              <a:rPr lang="en-US" baseline="-25000" dirty="0" smtClean="0">
                <a:solidFill>
                  <a:schemeClr val="bg1">
                    <a:lumMod val="65000"/>
                  </a:schemeClr>
                </a:solidFill>
              </a:rPr>
              <a:t>4</a:t>
            </a:r>
            <a:r>
              <a:rPr lang="en-US" dirty="0" smtClean="0">
                <a:solidFill>
                  <a:schemeClr val="bg1">
                    <a:lumMod val="65000"/>
                  </a:schemeClr>
                </a:solidFill>
              </a:rPr>
              <a:t> and synapse in the superior cervical ganglion</a:t>
            </a:r>
          </a:p>
          <a:p>
            <a:r>
              <a:rPr lang="en-US" dirty="0" smtClean="0">
                <a:solidFill>
                  <a:schemeClr val="bg1">
                    <a:lumMod val="65000"/>
                  </a:schemeClr>
                </a:solidFill>
              </a:rPr>
              <a:t>These fibers:</a:t>
            </a:r>
          </a:p>
          <a:p>
            <a:pPr lvl="1"/>
            <a:r>
              <a:rPr lang="en-US" dirty="0" smtClean="0">
                <a:solidFill>
                  <a:schemeClr val="bg1">
                    <a:lumMod val="65000"/>
                  </a:schemeClr>
                </a:solidFill>
              </a:rPr>
              <a:t>Serve the skin and blood vessels of the head</a:t>
            </a:r>
          </a:p>
          <a:p>
            <a:pPr lvl="1"/>
            <a:r>
              <a:rPr lang="en-US" dirty="0" smtClean="0">
                <a:solidFill>
                  <a:schemeClr val="bg1">
                    <a:lumMod val="65000"/>
                  </a:schemeClr>
                </a:solidFill>
              </a:rPr>
              <a:t>Stimulate dilator muscles of the iris</a:t>
            </a:r>
          </a:p>
          <a:p>
            <a:pPr lvl="1"/>
            <a:r>
              <a:rPr lang="en-US" dirty="0" smtClean="0">
                <a:solidFill>
                  <a:schemeClr val="bg1">
                    <a:lumMod val="65000"/>
                  </a:schemeClr>
                </a:solidFill>
              </a:rPr>
              <a:t>Inhibit nasal and salivary glands</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mtClean="0"/>
              <a:t>Pathways to the Thorax</a:t>
            </a:r>
          </a:p>
        </p:txBody>
      </p:sp>
      <p:sp>
        <p:nvSpPr>
          <p:cNvPr id="131075" name="Rectangle 3"/>
          <p:cNvSpPr>
            <a:spLocks noGrp="1" noChangeArrowheads="1"/>
          </p:cNvSpPr>
          <p:nvPr>
            <p:ph type="body" idx="1"/>
          </p:nvPr>
        </p:nvSpPr>
        <p:spPr/>
        <p:txBody>
          <a:bodyPr/>
          <a:lstStyle/>
          <a:p>
            <a:r>
              <a:rPr lang="en-US" dirty="0" smtClean="0">
                <a:solidFill>
                  <a:schemeClr val="bg1">
                    <a:lumMod val="65000"/>
                  </a:schemeClr>
                </a:solidFill>
              </a:rPr>
              <a:t>Preganglionic fibers emerge from T</a:t>
            </a:r>
            <a:r>
              <a:rPr lang="en-US" baseline="-25000" dirty="0" smtClean="0">
                <a:solidFill>
                  <a:schemeClr val="bg1">
                    <a:lumMod val="65000"/>
                  </a:schemeClr>
                </a:solidFill>
              </a:rPr>
              <a:t>1</a:t>
            </a:r>
            <a:r>
              <a:rPr lang="en-US" dirty="0" smtClean="0">
                <a:solidFill>
                  <a:schemeClr val="bg1">
                    <a:lumMod val="65000"/>
                  </a:schemeClr>
                </a:solidFill>
              </a:rPr>
              <a:t>-T</a:t>
            </a:r>
            <a:r>
              <a:rPr lang="en-US" baseline="-25000" dirty="0" smtClean="0">
                <a:solidFill>
                  <a:schemeClr val="bg1">
                    <a:lumMod val="65000"/>
                  </a:schemeClr>
                </a:solidFill>
              </a:rPr>
              <a:t>6</a:t>
            </a:r>
            <a:r>
              <a:rPr lang="en-US" dirty="0" smtClean="0">
                <a:solidFill>
                  <a:schemeClr val="bg1">
                    <a:lumMod val="65000"/>
                  </a:schemeClr>
                </a:solidFill>
              </a:rPr>
              <a:t> and synapse in the cervical chain ganglia</a:t>
            </a:r>
          </a:p>
          <a:p>
            <a:r>
              <a:rPr lang="en-US" dirty="0" smtClean="0">
                <a:solidFill>
                  <a:schemeClr val="bg1">
                    <a:lumMod val="65000"/>
                  </a:schemeClr>
                </a:solidFill>
              </a:rPr>
              <a:t>Postganglionic fibers emerge from the middle and inferior cervical ganglia and enter nerves C</a:t>
            </a:r>
            <a:r>
              <a:rPr lang="en-US" baseline="-25000" dirty="0" smtClean="0">
                <a:solidFill>
                  <a:schemeClr val="bg1">
                    <a:lumMod val="65000"/>
                  </a:schemeClr>
                </a:solidFill>
              </a:rPr>
              <a:t>4</a:t>
            </a:r>
            <a:r>
              <a:rPr lang="en-US" dirty="0" smtClean="0">
                <a:solidFill>
                  <a:schemeClr val="bg1">
                    <a:lumMod val="65000"/>
                  </a:schemeClr>
                </a:solidFill>
              </a:rPr>
              <a:t>-C</a:t>
            </a:r>
            <a:r>
              <a:rPr lang="en-US" baseline="-25000" dirty="0" smtClean="0">
                <a:solidFill>
                  <a:schemeClr val="bg1">
                    <a:lumMod val="65000"/>
                  </a:schemeClr>
                </a:solidFill>
              </a:rPr>
              <a:t>8</a:t>
            </a:r>
            <a:endParaRPr lang="en-US" dirty="0" smtClean="0">
              <a:solidFill>
                <a:schemeClr val="bg1">
                  <a:lumMod val="65000"/>
                </a:schemeClr>
              </a:solidFill>
            </a:endParaRPr>
          </a:p>
          <a:p>
            <a:r>
              <a:rPr lang="en-US" dirty="0" smtClean="0">
                <a:solidFill>
                  <a:schemeClr val="bg1">
                    <a:lumMod val="65000"/>
                  </a:schemeClr>
                </a:solidFill>
              </a:rPr>
              <a:t>These fibers innervate the heart via the cardiac plexus, as well as innervating the thyroid and the skin</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smtClean="0"/>
              <a:t>Pathways to the Thorax</a:t>
            </a:r>
          </a:p>
        </p:txBody>
      </p:sp>
      <p:sp>
        <p:nvSpPr>
          <p:cNvPr id="132099" name="Rectangle 3"/>
          <p:cNvSpPr>
            <a:spLocks noGrp="1" noChangeArrowheads="1"/>
          </p:cNvSpPr>
          <p:nvPr>
            <p:ph type="body" idx="1"/>
          </p:nvPr>
        </p:nvSpPr>
        <p:spPr/>
        <p:txBody>
          <a:bodyPr/>
          <a:lstStyle/>
          <a:p>
            <a:r>
              <a:rPr lang="en-US" dirty="0" smtClean="0">
                <a:solidFill>
                  <a:schemeClr val="bg1">
                    <a:lumMod val="65000"/>
                  </a:schemeClr>
                </a:solidFill>
              </a:rPr>
              <a:t>Other T</a:t>
            </a:r>
            <a:r>
              <a:rPr lang="en-US" baseline="-25000" dirty="0" smtClean="0">
                <a:solidFill>
                  <a:schemeClr val="bg1">
                    <a:lumMod val="65000"/>
                  </a:schemeClr>
                </a:solidFill>
              </a:rPr>
              <a:t>1</a:t>
            </a:r>
            <a:r>
              <a:rPr lang="en-US" dirty="0" smtClean="0">
                <a:solidFill>
                  <a:schemeClr val="bg1">
                    <a:lumMod val="65000"/>
                  </a:schemeClr>
                </a:solidFill>
              </a:rPr>
              <a:t>-T</a:t>
            </a:r>
            <a:r>
              <a:rPr lang="en-US" baseline="-25000" dirty="0" smtClean="0">
                <a:solidFill>
                  <a:schemeClr val="bg1">
                    <a:lumMod val="65000"/>
                  </a:schemeClr>
                </a:solidFill>
              </a:rPr>
              <a:t>6</a:t>
            </a:r>
            <a:r>
              <a:rPr lang="en-US" dirty="0" smtClean="0">
                <a:solidFill>
                  <a:schemeClr val="bg1">
                    <a:lumMod val="65000"/>
                  </a:schemeClr>
                </a:solidFill>
              </a:rPr>
              <a:t> preganglionic fibers synapse in the nearest chain ganglia</a:t>
            </a:r>
          </a:p>
          <a:p>
            <a:r>
              <a:rPr lang="en-US" dirty="0" smtClean="0">
                <a:solidFill>
                  <a:schemeClr val="bg1">
                    <a:lumMod val="65000"/>
                  </a:schemeClr>
                </a:solidFill>
              </a:rPr>
              <a:t>Postganglionic fibers directly serve the </a:t>
            </a:r>
          </a:p>
          <a:p>
            <a:pPr lvl="1"/>
            <a:r>
              <a:rPr lang="en-US" dirty="0" smtClean="0">
                <a:solidFill>
                  <a:schemeClr val="bg1">
                    <a:lumMod val="65000"/>
                  </a:schemeClr>
                </a:solidFill>
              </a:rPr>
              <a:t>Heart</a:t>
            </a:r>
          </a:p>
          <a:p>
            <a:pPr lvl="1"/>
            <a:r>
              <a:rPr lang="en-US" dirty="0" smtClean="0">
                <a:solidFill>
                  <a:schemeClr val="bg1">
                    <a:lumMod val="65000"/>
                  </a:schemeClr>
                </a:solidFill>
              </a:rPr>
              <a:t>Aorta</a:t>
            </a:r>
          </a:p>
          <a:p>
            <a:pPr lvl="1"/>
            <a:r>
              <a:rPr lang="en-US" dirty="0" smtClean="0">
                <a:solidFill>
                  <a:schemeClr val="bg1">
                    <a:lumMod val="65000"/>
                  </a:schemeClr>
                </a:solidFill>
              </a:rPr>
              <a:t>Lungs</a:t>
            </a:r>
          </a:p>
          <a:p>
            <a:pPr lvl="1"/>
            <a:r>
              <a:rPr lang="en-US" dirty="0" smtClean="0">
                <a:solidFill>
                  <a:schemeClr val="bg1">
                    <a:lumMod val="65000"/>
                  </a:schemeClr>
                </a:solidFill>
              </a:rPr>
              <a:t>Esophagus    </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rtlCol="0">
            <a:normAutofit fontScale="90000"/>
          </a:bodyPr>
          <a:lstStyle/>
          <a:p>
            <a:pPr fontAlgn="auto">
              <a:spcAft>
                <a:spcPts val="0"/>
              </a:spcAft>
              <a:defRPr/>
            </a:pPr>
            <a:r>
              <a:rPr lang="en-US"/>
              <a:t>Pathways with Synapses in Collateral Ganglia</a:t>
            </a:r>
          </a:p>
        </p:txBody>
      </p:sp>
      <p:sp>
        <p:nvSpPr>
          <p:cNvPr id="133123" name="Rectangle 3"/>
          <p:cNvSpPr>
            <a:spLocks noGrp="1" noChangeArrowheads="1"/>
          </p:cNvSpPr>
          <p:nvPr>
            <p:ph type="body" idx="1"/>
          </p:nvPr>
        </p:nvSpPr>
        <p:spPr/>
        <p:txBody>
          <a:bodyPr/>
          <a:lstStyle/>
          <a:p>
            <a:pPr>
              <a:lnSpc>
                <a:spcPct val="90000"/>
              </a:lnSpc>
            </a:pPr>
            <a:r>
              <a:rPr lang="en-US" smtClean="0">
                <a:solidFill>
                  <a:srgbClr val="000000"/>
                </a:solidFill>
              </a:rPr>
              <a:t>These fibers (T</a:t>
            </a:r>
            <a:r>
              <a:rPr lang="en-US" baseline="-25000" smtClean="0">
                <a:solidFill>
                  <a:srgbClr val="000000"/>
                </a:solidFill>
              </a:rPr>
              <a:t>5</a:t>
            </a:r>
            <a:r>
              <a:rPr lang="en-US" smtClean="0">
                <a:solidFill>
                  <a:srgbClr val="000000"/>
                </a:solidFill>
              </a:rPr>
              <a:t>-L</a:t>
            </a:r>
            <a:r>
              <a:rPr lang="en-US" baseline="-25000" smtClean="0">
                <a:solidFill>
                  <a:srgbClr val="000000"/>
                </a:solidFill>
              </a:rPr>
              <a:t>2</a:t>
            </a:r>
            <a:r>
              <a:rPr lang="en-US" smtClean="0">
                <a:solidFill>
                  <a:srgbClr val="000000"/>
                </a:solidFill>
              </a:rPr>
              <a:t>) leave the sympathetic chain without synapsing</a:t>
            </a:r>
          </a:p>
          <a:p>
            <a:pPr>
              <a:lnSpc>
                <a:spcPct val="90000"/>
              </a:lnSpc>
            </a:pPr>
            <a:endParaRPr lang="en-US" smtClean="0">
              <a:solidFill>
                <a:srgbClr val="000000"/>
              </a:solidFill>
            </a:endParaRPr>
          </a:p>
          <a:p>
            <a:pPr>
              <a:lnSpc>
                <a:spcPct val="90000"/>
              </a:lnSpc>
            </a:pPr>
            <a:r>
              <a:rPr lang="en-US" smtClean="0">
                <a:solidFill>
                  <a:srgbClr val="000000"/>
                </a:solidFill>
              </a:rPr>
              <a:t>They form thoracic, lumbar, and sacral splanchnic nerves </a:t>
            </a:r>
          </a:p>
          <a:p>
            <a:pPr>
              <a:lnSpc>
                <a:spcPct val="90000"/>
              </a:lnSpc>
            </a:pPr>
            <a:r>
              <a:rPr lang="en-US" smtClean="0"/>
              <a:t>Their ganglia include </a:t>
            </a:r>
          </a:p>
          <a:p>
            <a:pPr lvl="1">
              <a:lnSpc>
                <a:spcPct val="90000"/>
              </a:lnSpc>
            </a:pPr>
            <a:r>
              <a:rPr lang="en-US" smtClean="0"/>
              <a:t>the celiac</a:t>
            </a:r>
          </a:p>
          <a:p>
            <a:pPr lvl="1">
              <a:lnSpc>
                <a:spcPct val="90000"/>
              </a:lnSpc>
            </a:pPr>
            <a:r>
              <a:rPr lang="en-US" smtClean="0"/>
              <a:t>the superior and inferior mesenterics</a:t>
            </a:r>
          </a:p>
          <a:p>
            <a:pPr lvl="1">
              <a:lnSpc>
                <a:spcPct val="90000"/>
              </a:lnSpc>
            </a:pPr>
            <a:r>
              <a:rPr lang="en-US" smtClean="0"/>
              <a:t>the hypogastric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Three Ascending Pathways</a:t>
            </a:r>
          </a:p>
        </p:txBody>
      </p:sp>
      <p:sp>
        <p:nvSpPr>
          <p:cNvPr id="16387" name="Rectangle 3"/>
          <p:cNvSpPr>
            <a:spLocks noGrp="1" noChangeArrowheads="1"/>
          </p:cNvSpPr>
          <p:nvPr>
            <p:ph type="body" idx="1"/>
          </p:nvPr>
        </p:nvSpPr>
        <p:spPr/>
        <p:txBody>
          <a:bodyPr/>
          <a:lstStyle/>
          <a:p>
            <a:r>
              <a:rPr lang="en-US" smtClean="0"/>
              <a:t>The nonspecific and specific ascending pathways send impulses to the sensory cortex</a:t>
            </a:r>
          </a:p>
          <a:p>
            <a:pPr lvl="1"/>
            <a:r>
              <a:rPr lang="en-US" smtClean="0"/>
              <a:t>These pathways are responsible for discriminative touch and conscious proprioception</a:t>
            </a:r>
          </a:p>
          <a:p>
            <a:r>
              <a:rPr lang="en-US" smtClean="0"/>
              <a:t>The spinocerebellar tracts send impulses to the cerebellum and do not contribute to sensory perception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smtClean="0"/>
              <a:t>Pathways to the Abdomen</a:t>
            </a:r>
          </a:p>
        </p:txBody>
      </p:sp>
      <p:sp>
        <p:nvSpPr>
          <p:cNvPr id="134147" name="Rectangle 3"/>
          <p:cNvSpPr>
            <a:spLocks noGrp="1" noChangeArrowheads="1"/>
          </p:cNvSpPr>
          <p:nvPr>
            <p:ph type="body" idx="1"/>
          </p:nvPr>
        </p:nvSpPr>
        <p:spPr/>
        <p:txBody>
          <a:bodyPr/>
          <a:lstStyle/>
          <a:p>
            <a:r>
              <a:rPr lang="en-US" dirty="0" smtClean="0">
                <a:solidFill>
                  <a:srgbClr val="000000"/>
                </a:solidFill>
              </a:rPr>
              <a:t>Sympathetic nerves innervating the abdomen have preganglionic fibers from T</a:t>
            </a:r>
            <a:r>
              <a:rPr lang="en-US" baseline="-25000" dirty="0" smtClean="0">
                <a:solidFill>
                  <a:srgbClr val="000000"/>
                </a:solidFill>
              </a:rPr>
              <a:t>5</a:t>
            </a:r>
            <a:r>
              <a:rPr lang="en-US" dirty="0" smtClean="0">
                <a:solidFill>
                  <a:srgbClr val="000000"/>
                </a:solidFill>
              </a:rPr>
              <a:t>-L</a:t>
            </a:r>
            <a:r>
              <a:rPr lang="en-US" baseline="-25000" dirty="0" smtClean="0">
                <a:solidFill>
                  <a:srgbClr val="000000"/>
                </a:solidFill>
              </a:rPr>
              <a:t>2</a:t>
            </a:r>
            <a:endParaRPr lang="en-US" dirty="0" smtClean="0">
              <a:solidFill>
                <a:srgbClr val="000000"/>
              </a:solidFill>
            </a:endParaRPr>
          </a:p>
          <a:p>
            <a:r>
              <a:rPr lang="en-US" dirty="0" smtClean="0">
                <a:solidFill>
                  <a:srgbClr val="000000"/>
                </a:solidFill>
              </a:rPr>
              <a:t>They travel through the thoracic splanchnic nerves and synapse at the celiac and superior mesenteric ganglia</a:t>
            </a:r>
          </a:p>
          <a:p>
            <a:endParaRPr lang="en-US" dirty="0" smtClean="0"/>
          </a:p>
          <a:p>
            <a:r>
              <a:rPr lang="en-US" dirty="0" smtClean="0"/>
              <a:t>Postganglionic fibers serve the stomach, intestines, liver, spleen, and kidneys</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mtClean="0"/>
              <a:t>Pathways to the Pelvis</a:t>
            </a:r>
          </a:p>
        </p:txBody>
      </p:sp>
      <p:sp>
        <p:nvSpPr>
          <p:cNvPr id="135171" name="Rectangle 3"/>
          <p:cNvSpPr>
            <a:spLocks noGrp="1" noChangeArrowheads="1"/>
          </p:cNvSpPr>
          <p:nvPr>
            <p:ph type="body" idx="1"/>
          </p:nvPr>
        </p:nvSpPr>
        <p:spPr/>
        <p:txBody>
          <a:bodyPr/>
          <a:lstStyle/>
          <a:p>
            <a:pPr>
              <a:lnSpc>
                <a:spcPct val="90000"/>
              </a:lnSpc>
            </a:pPr>
            <a:r>
              <a:rPr lang="en-US" smtClean="0">
                <a:solidFill>
                  <a:srgbClr val="000000"/>
                </a:solidFill>
              </a:rPr>
              <a:t>Preganglionic fibers originate from T</a:t>
            </a:r>
            <a:r>
              <a:rPr lang="en-US" baseline="-25000" smtClean="0">
                <a:solidFill>
                  <a:srgbClr val="000000"/>
                </a:solidFill>
              </a:rPr>
              <a:t>10</a:t>
            </a:r>
            <a:r>
              <a:rPr lang="en-US" smtClean="0">
                <a:solidFill>
                  <a:srgbClr val="000000"/>
                </a:solidFill>
              </a:rPr>
              <a:t>-L</a:t>
            </a:r>
            <a:r>
              <a:rPr lang="en-US" baseline="-25000" smtClean="0">
                <a:solidFill>
                  <a:srgbClr val="000000"/>
                </a:solidFill>
              </a:rPr>
              <a:t>2</a:t>
            </a:r>
            <a:endParaRPr lang="en-US" smtClean="0">
              <a:solidFill>
                <a:srgbClr val="000000"/>
              </a:solidFill>
            </a:endParaRPr>
          </a:p>
          <a:p>
            <a:pPr>
              <a:lnSpc>
                <a:spcPct val="90000"/>
              </a:lnSpc>
            </a:pPr>
            <a:endParaRPr lang="en-US" smtClean="0">
              <a:solidFill>
                <a:srgbClr val="000000"/>
              </a:solidFill>
            </a:endParaRPr>
          </a:p>
          <a:p>
            <a:pPr>
              <a:lnSpc>
                <a:spcPct val="90000"/>
              </a:lnSpc>
            </a:pPr>
            <a:r>
              <a:rPr lang="en-US" smtClean="0">
                <a:solidFill>
                  <a:srgbClr val="000000"/>
                </a:solidFill>
              </a:rPr>
              <a:t>Most travel via the lumbar and sacral splanchnic nerves to the inferior mesenteric and hypogastric ganglia</a:t>
            </a:r>
          </a:p>
          <a:p>
            <a:pPr>
              <a:lnSpc>
                <a:spcPct val="90000"/>
              </a:lnSpc>
            </a:pPr>
            <a:endParaRPr lang="en-US" smtClean="0"/>
          </a:p>
          <a:p>
            <a:pPr>
              <a:lnSpc>
                <a:spcPct val="90000"/>
              </a:lnSpc>
            </a:pPr>
            <a:r>
              <a:rPr lang="en-US" smtClean="0"/>
              <a:t>Postganglionic fibers serve the distal half of the large intestine, the urinary bladder, and the reproductive organs</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rtlCol="0">
            <a:normAutofit fontScale="90000"/>
          </a:bodyPr>
          <a:lstStyle/>
          <a:p>
            <a:pPr fontAlgn="auto">
              <a:spcAft>
                <a:spcPts val="0"/>
              </a:spcAft>
              <a:defRPr/>
            </a:pPr>
            <a:r>
              <a:rPr lang="en-US"/>
              <a:t>Pathways with Synapses in the Adrenal Medulla</a:t>
            </a:r>
          </a:p>
        </p:txBody>
      </p:sp>
      <p:sp>
        <p:nvSpPr>
          <p:cNvPr id="136195" name="Rectangle 3"/>
          <p:cNvSpPr>
            <a:spLocks noGrp="1" noChangeArrowheads="1"/>
          </p:cNvSpPr>
          <p:nvPr>
            <p:ph type="body" idx="1"/>
          </p:nvPr>
        </p:nvSpPr>
        <p:spPr>
          <a:xfrm>
            <a:off x="298450" y="1244600"/>
            <a:ext cx="8270875" cy="5056188"/>
          </a:xfrm>
        </p:spPr>
        <p:txBody>
          <a:bodyPr/>
          <a:lstStyle/>
          <a:p>
            <a:endParaRPr lang="en-US" smtClean="0"/>
          </a:p>
          <a:p>
            <a:r>
              <a:rPr lang="en-US" smtClean="0"/>
              <a:t>Fibers of the thoracic splanchnic nerve pass directly to the adrenal medulla</a:t>
            </a:r>
          </a:p>
          <a:p>
            <a:endParaRPr lang="en-US" smtClean="0"/>
          </a:p>
          <a:p>
            <a:r>
              <a:rPr lang="en-US" smtClean="0"/>
              <a:t>Upon stimulation, medullary cells secrete norepinephrine and epinephrine into the blood</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p:cNvPicPr>
            <a:picLocks noChangeAspect="1" noChangeArrowheads="1"/>
          </p:cNvPicPr>
          <p:nvPr/>
        </p:nvPicPr>
        <p:blipFill>
          <a:blip r:embed="rId2">
            <a:extLst>
              <a:ext uri="{28A0092B-C50C-407E-A947-70E740481C1C}">
                <a14:useLocalDpi xmlns:a14="http://schemas.microsoft.com/office/drawing/2010/main" val="0"/>
              </a:ext>
            </a:extLst>
          </a:blip>
          <a:srcRect t="2901" b="7736"/>
          <a:stretch>
            <a:fillRect/>
          </a:stretch>
        </p:blipFill>
        <p:spPr bwMode="auto">
          <a:xfrm>
            <a:off x="609600" y="0"/>
            <a:ext cx="83058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smtClean="0"/>
              <a:t>Visceral Reflexes</a:t>
            </a:r>
          </a:p>
        </p:txBody>
      </p:sp>
      <p:sp>
        <p:nvSpPr>
          <p:cNvPr id="138243" name="Rectangle 3"/>
          <p:cNvSpPr>
            <a:spLocks noGrp="1" noChangeArrowheads="1"/>
          </p:cNvSpPr>
          <p:nvPr>
            <p:ph type="body" idx="1"/>
          </p:nvPr>
        </p:nvSpPr>
        <p:spPr/>
        <p:txBody>
          <a:bodyPr/>
          <a:lstStyle/>
          <a:p>
            <a:r>
              <a:rPr lang="en-US" smtClean="0"/>
              <a:t>Visceral reflexes have the same elements as somatic reflexes</a:t>
            </a:r>
          </a:p>
          <a:p>
            <a:endParaRPr lang="en-US" smtClean="0"/>
          </a:p>
          <a:p>
            <a:r>
              <a:rPr lang="en-US" smtClean="0"/>
              <a:t>They are always polysynaptic pathways</a:t>
            </a:r>
          </a:p>
          <a:p>
            <a:endParaRPr lang="en-US" smtClean="0"/>
          </a:p>
          <a:p>
            <a:r>
              <a:rPr lang="en-US" smtClean="0"/>
              <a:t>Afferent fibers are found in spinal and autonomic nerves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srcRect l="3003" t="3726" r="2516" b="9969"/>
          <a:stretch>
            <a:fillRect/>
          </a:stretch>
        </p:blipFill>
        <p:spPr bwMode="auto">
          <a:xfrm>
            <a:off x="0" y="152400"/>
            <a:ext cx="9144000" cy="6705600"/>
          </a:xfrm>
          <a:prstGeom prst="rect">
            <a:avLst/>
          </a:prstGeom>
          <a:ln>
            <a:noFill/>
          </a:ln>
          <a:effectLst>
            <a:softEdge rad="112500"/>
          </a:effec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cstate="print"/>
          <a:srcRect/>
          <a:stretch>
            <a:fillRect/>
          </a:stretch>
        </p:blipFill>
        <p:spPr bwMode="auto">
          <a:xfrm>
            <a:off x="4114800" y="1524000"/>
            <a:ext cx="4679950" cy="4957847"/>
          </a:xfrm>
          <a:prstGeom prst="rect">
            <a:avLst/>
          </a:prstGeom>
          <a:ln>
            <a:noFill/>
          </a:ln>
          <a:effectLst>
            <a:softEdge rad="112500"/>
          </a:effectLst>
        </p:spPr>
      </p:pic>
      <p:sp>
        <p:nvSpPr>
          <p:cNvPr id="140291" name="Rectangle 2"/>
          <p:cNvSpPr>
            <a:spLocks noGrp="1" noChangeArrowheads="1"/>
          </p:cNvSpPr>
          <p:nvPr>
            <p:ph type="title"/>
          </p:nvPr>
        </p:nvSpPr>
        <p:spPr/>
        <p:txBody>
          <a:bodyPr/>
          <a:lstStyle/>
          <a:p>
            <a:r>
              <a:rPr lang="en-US" smtClean="0"/>
              <a:t>Referred Pain</a:t>
            </a:r>
          </a:p>
        </p:txBody>
      </p:sp>
      <p:sp>
        <p:nvSpPr>
          <p:cNvPr id="140292" name="Rectangle 3"/>
          <p:cNvSpPr>
            <a:spLocks noGrp="1" noChangeArrowheads="1"/>
          </p:cNvSpPr>
          <p:nvPr>
            <p:ph type="body" idx="1"/>
          </p:nvPr>
        </p:nvSpPr>
        <p:spPr>
          <a:xfrm>
            <a:off x="457200" y="1295400"/>
            <a:ext cx="3759200" cy="4830763"/>
          </a:xfrm>
        </p:spPr>
        <p:txBody>
          <a:bodyPr/>
          <a:lstStyle/>
          <a:p>
            <a:pPr>
              <a:lnSpc>
                <a:spcPct val="90000"/>
              </a:lnSpc>
            </a:pPr>
            <a:r>
              <a:rPr lang="en-US" sz="2800" smtClean="0"/>
              <a:t>Pain stimuli arising from the viscera are perceived as somatic in origin</a:t>
            </a:r>
          </a:p>
          <a:p>
            <a:pPr>
              <a:lnSpc>
                <a:spcPct val="90000"/>
              </a:lnSpc>
            </a:pPr>
            <a:endParaRPr lang="en-US" sz="2800" smtClean="0"/>
          </a:p>
          <a:p>
            <a:pPr>
              <a:lnSpc>
                <a:spcPct val="90000"/>
              </a:lnSpc>
            </a:pPr>
            <a:r>
              <a:rPr lang="en-US" sz="2800" smtClean="0"/>
              <a:t>This may be due to the fact that visceral pain afferents travel along the same pathways as somatic pain fibers</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smtClean="0"/>
              <a:t>Neurotransmitters and Receptors</a:t>
            </a:r>
          </a:p>
        </p:txBody>
      </p:sp>
      <p:sp>
        <p:nvSpPr>
          <p:cNvPr id="34819" name="Rectangle 3"/>
          <p:cNvSpPr>
            <a:spLocks noGrp="1" noChangeArrowheads="1"/>
          </p:cNvSpPr>
          <p:nvPr>
            <p:ph type="body" idx="1"/>
          </p:nvPr>
        </p:nvSpPr>
        <p:spPr/>
        <p:txBody>
          <a:bodyPr rtlCol="0">
            <a:normAutofit lnSpcReduction="10000"/>
          </a:bodyPr>
          <a:lstStyle/>
          <a:p>
            <a:pPr fontAlgn="auto">
              <a:lnSpc>
                <a:spcPct val="90000"/>
              </a:lnSpc>
              <a:spcAft>
                <a:spcPts val="0"/>
              </a:spcAft>
              <a:buFont typeface="Arial" pitchFamily="34" charset="0"/>
              <a:buChar char="•"/>
              <a:defRPr/>
            </a:pPr>
            <a:r>
              <a:rPr lang="en-US" sz="2800">
                <a:solidFill>
                  <a:srgbClr val="000000"/>
                </a:solidFill>
              </a:rPr>
              <a:t>Acetylcholine (ACh) and norepinephrine (NE) are the two major neurotransmitters of the ANS</a:t>
            </a:r>
          </a:p>
          <a:p>
            <a:pPr fontAlgn="auto">
              <a:lnSpc>
                <a:spcPct val="90000"/>
              </a:lnSpc>
              <a:spcAft>
                <a:spcPts val="0"/>
              </a:spcAft>
              <a:buFont typeface="Arial" pitchFamily="34" charset="0"/>
              <a:buChar char="•"/>
              <a:defRPr/>
            </a:pPr>
            <a:r>
              <a:rPr lang="en-US" sz="2800">
                <a:solidFill>
                  <a:srgbClr val="000000"/>
                </a:solidFill>
              </a:rPr>
              <a:t>Cholinergic fibers</a:t>
            </a:r>
          </a:p>
          <a:p>
            <a:pPr lvl="1" fontAlgn="auto">
              <a:lnSpc>
                <a:spcPct val="90000"/>
              </a:lnSpc>
              <a:spcAft>
                <a:spcPts val="0"/>
              </a:spcAft>
              <a:buFont typeface="Arial" pitchFamily="34" charset="0"/>
              <a:buChar char="–"/>
              <a:defRPr/>
            </a:pPr>
            <a:r>
              <a:rPr lang="en-US" sz="2400">
                <a:solidFill>
                  <a:srgbClr val="000000"/>
                </a:solidFill>
              </a:rPr>
              <a:t>ACh-releasing fibers </a:t>
            </a:r>
          </a:p>
          <a:p>
            <a:pPr lvl="1" fontAlgn="auto">
              <a:lnSpc>
                <a:spcPct val="90000"/>
              </a:lnSpc>
              <a:spcAft>
                <a:spcPts val="0"/>
              </a:spcAft>
              <a:buFont typeface="Arial" pitchFamily="34" charset="0"/>
              <a:buChar char="–"/>
              <a:defRPr/>
            </a:pPr>
            <a:r>
              <a:rPr lang="en-US" sz="2400">
                <a:solidFill>
                  <a:srgbClr val="000000"/>
                </a:solidFill>
              </a:rPr>
              <a:t>ACh is released by all preganglionic axons and all parasympathetic postganglionic axons</a:t>
            </a:r>
          </a:p>
          <a:p>
            <a:pPr fontAlgn="auto">
              <a:lnSpc>
                <a:spcPct val="90000"/>
              </a:lnSpc>
              <a:spcAft>
                <a:spcPts val="0"/>
              </a:spcAft>
              <a:buFont typeface="Arial" pitchFamily="34" charset="0"/>
              <a:buChar char="•"/>
              <a:defRPr/>
            </a:pPr>
            <a:r>
              <a:rPr lang="en-US" sz="2800">
                <a:solidFill>
                  <a:srgbClr val="000000"/>
                </a:solidFill>
              </a:rPr>
              <a:t>Adrenergic fibers</a:t>
            </a:r>
          </a:p>
          <a:p>
            <a:pPr lvl="1" fontAlgn="auto">
              <a:lnSpc>
                <a:spcPct val="90000"/>
              </a:lnSpc>
              <a:spcAft>
                <a:spcPts val="0"/>
              </a:spcAft>
              <a:buFont typeface="Arial" pitchFamily="34" charset="0"/>
              <a:buChar char="–"/>
              <a:defRPr/>
            </a:pPr>
            <a:r>
              <a:rPr lang="en-US" sz="2400">
                <a:solidFill>
                  <a:srgbClr val="000000"/>
                </a:solidFill>
              </a:rPr>
              <a:t>sympathetic postganglionic axons that release NE </a:t>
            </a:r>
          </a:p>
          <a:p>
            <a:pPr fontAlgn="auto">
              <a:lnSpc>
                <a:spcPct val="90000"/>
              </a:lnSpc>
              <a:spcAft>
                <a:spcPts val="0"/>
              </a:spcAft>
              <a:buFont typeface="Arial" pitchFamily="34" charset="0"/>
              <a:buChar char="•"/>
              <a:defRPr/>
            </a:pPr>
            <a:endParaRPr lang="en-US" sz="2800">
              <a:solidFill>
                <a:srgbClr val="000000"/>
              </a:solidFill>
            </a:endParaRPr>
          </a:p>
          <a:p>
            <a:pPr fontAlgn="auto">
              <a:lnSpc>
                <a:spcPct val="90000"/>
              </a:lnSpc>
              <a:spcAft>
                <a:spcPts val="0"/>
              </a:spcAft>
              <a:buFont typeface="Arial" pitchFamily="34" charset="0"/>
              <a:buChar char="•"/>
              <a:defRPr/>
            </a:pPr>
            <a:r>
              <a:rPr lang="en-US" sz="2800"/>
              <a:t>effects (excitatory/inhibitory) depend on the receptor</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mtClean="0"/>
              <a:t>Cholinergic Receptors</a:t>
            </a:r>
          </a:p>
        </p:txBody>
      </p:sp>
      <p:sp>
        <p:nvSpPr>
          <p:cNvPr id="142339" name="Rectangle 3"/>
          <p:cNvSpPr>
            <a:spLocks noGrp="1" noChangeArrowheads="1"/>
          </p:cNvSpPr>
          <p:nvPr>
            <p:ph type="body" idx="1"/>
          </p:nvPr>
        </p:nvSpPr>
        <p:spPr>
          <a:xfrm>
            <a:off x="457200" y="1295400"/>
            <a:ext cx="8229600" cy="4765675"/>
          </a:xfrm>
        </p:spPr>
        <p:txBody>
          <a:bodyPr/>
          <a:lstStyle/>
          <a:p>
            <a:r>
              <a:rPr lang="en-US" smtClean="0">
                <a:solidFill>
                  <a:srgbClr val="000000"/>
                </a:solidFill>
              </a:rPr>
              <a:t>The two types of receptors that bind ACh are nicotinic and muscarinic</a:t>
            </a:r>
          </a:p>
          <a:p>
            <a:endParaRPr lang="en-US" smtClean="0"/>
          </a:p>
          <a:p>
            <a:r>
              <a:rPr lang="en-US" smtClean="0"/>
              <a:t>These are named after drugs that bind to them and mimic ACh effects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mtClean="0"/>
              <a:t>Nicotinic Receptors</a:t>
            </a:r>
          </a:p>
        </p:txBody>
      </p:sp>
      <p:sp>
        <p:nvSpPr>
          <p:cNvPr id="143363" name="Rectangle 3"/>
          <p:cNvSpPr>
            <a:spLocks noGrp="1" noChangeArrowheads="1"/>
          </p:cNvSpPr>
          <p:nvPr>
            <p:ph type="body" idx="1"/>
          </p:nvPr>
        </p:nvSpPr>
        <p:spPr/>
        <p:txBody>
          <a:bodyPr/>
          <a:lstStyle/>
          <a:p>
            <a:r>
              <a:rPr lang="en-US" smtClean="0">
                <a:solidFill>
                  <a:srgbClr val="000000"/>
                </a:solidFill>
              </a:rPr>
              <a:t>Nicotinic receptors are found on:</a:t>
            </a:r>
          </a:p>
          <a:p>
            <a:pPr lvl="1"/>
            <a:r>
              <a:rPr lang="en-US" smtClean="0">
                <a:solidFill>
                  <a:srgbClr val="000000"/>
                </a:solidFill>
              </a:rPr>
              <a:t>Motor end plates (somatic targets)</a:t>
            </a:r>
          </a:p>
          <a:p>
            <a:pPr lvl="1"/>
            <a:r>
              <a:rPr lang="en-US" smtClean="0">
                <a:solidFill>
                  <a:srgbClr val="000000"/>
                </a:solidFill>
              </a:rPr>
              <a:t>All ganglionic neurons of both sympathetic and parasympathetic divisions</a:t>
            </a:r>
          </a:p>
          <a:p>
            <a:pPr lvl="1"/>
            <a:r>
              <a:rPr lang="en-US" smtClean="0">
                <a:solidFill>
                  <a:srgbClr val="000000"/>
                </a:solidFill>
              </a:rPr>
              <a:t>The hormone-producing cells of the adrenal medulla</a:t>
            </a:r>
          </a:p>
          <a:p>
            <a:r>
              <a:rPr lang="en-US" smtClean="0">
                <a:solidFill>
                  <a:srgbClr val="000000"/>
                </a:solidFill>
              </a:rPr>
              <a:t>The effect of ACh binding to nicotinic receptors is always stimulatory</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Nonspecific Ascending Pathway</a:t>
            </a:r>
          </a:p>
        </p:txBody>
      </p:sp>
      <p:sp>
        <p:nvSpPr>
          <p:cNvPr id="17411" name="Rectangle 3"/>
          <p:cNvSpPr>
            <a:spLocks noGrp="1" noChangeArrowheads="1"/>
          </p:cNvSpPr>
          <p:nvPr>
            <p:ph type="body" idx="1"/>
          </p:nvPr>
        </p:nvSpPr>
        <p:spPr>
          <a:xfrm>
            <a:off x="228600" y="1143000"/>
            <a:ext cx="5410200" cy="4983163"/>
          </a:xfrm>
        </p:spPr>
        <p:txBody>
          <a:bodyPr/>
          <a:lstStyle/>
          <a:p>
            <a:r>
              <a:rPr lang="en-US" smtClean="0"/>
              <a:t>Nonspecific pathway for </a:t>
            </a:r>
          </a:p>
          <a:p>
            <a:pPr lvl="1"/>
            <a:r>
              <a:rPr lang="en-US" smtClean="0"/>
              <a:t>Pain</a:t>
            </a:r>
          </a:p>
          <a:p>
            <a:pPr lvl="1"/>
            <a:r>
              <a:rPr lang="en-US" smtClean="0"/>
              <a:t>Temperature</a:t>
            </a:r>
          </a:p>
          <a:p>
            <a:pPr lvl="1"/>
            <a:r>
              <a:rPr lang="en-US" smtClean="0"/>
              <a:t>crude touch </a:t>
            </a:r>
          </a:p>
          <a:p>
            <a:endParaRPr lang="en-US" smtClean="0"/>
          </a:p>
          <a:p>
            <a:r>
              <a:rPr lang="en-US" smtClean="0"/>
              <a:t>within the lateral spinothalamic tract</a:t>
            </a:r>
          </a:p>
        </p:txBody>
      </p:sp>
      <p:pic>
        <p:nvPicPr>
          <p:cNvPr id="3074" name="Picture 2"/>
          <p:cNvPicPr>
            <a:picLocks noChangeAspect="1" noChangeArrowheads="1"/>
          </p:cNvPicPr>
          <p:nvPr/>
        </p:nvPicPr>
        <p:blipFill>
          <a:blip r:embed="rId2" cstate="print"/>
          <a:srcRect/>
          <a:stretch>
            <a:fillRect/>
          </a:stretch>
        </p:blipFill>
        <p:spPr bwMode="auto">
          <a:xfrm>
            <a:off x="6172200" y="1143000"/>
            <a:ext cx="2781300" cy="5531466"/>
          </a:xfrm>
          <a:prstGeom prst="rect">
            <a:avLst/>
          </a:prstGeom>
          <a:ln>
            <a:noFill/>
          </a:ln>
          <a:effectLst>
            <a:softEdge rad="112500"/>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smtClean="0"/>
              <a:t>Muscarinic Receptors</a:t>
            </a:r>
          </a:p>
        </p:txBody>
      </p:sp>
      <p:sp>
        <p:nvSpPr>
          <p:cNvPr id="144387" name="Rectangle 3"/>
          <p:cNvSpPr>
            <a:spLocks noGrp="1" noChangeArrowheads="1"/>
          </p:cNvSpPr>
          <p:nvPr>
            <p:ph type="body" idx="1"/>
          </p:nvPr>
        </p:nvSpPr>
        <p:spPr/>
        <p:txBody>
          <a:bodyPr/>
          <a:lstStyle/>
          <a:p>
            <a:r>
              <a:rPr lang="en-US" smtClean="0">
                <a:solidFill>
                  <a:srgbClr val="000000"/>
                </a:solidFill>
              </a:rPr>
              <a:t>Muscarinic receptors occur on all effector cells stimulated by postganglionic cholinergic fibers</a:t>
            </a:r>
          </a:p>
          <a:p>
            <a:r>
              <a:rPr lang="en-US" smtClean="0">
                <a:solidFill>
                  <a:srgbClr val="000000"/>
                </a:solidFill>
              </a:rPr>
              <a:t>The effect of ACh binding: </a:t>
            </a:r>
          </a:p>
          <a:p>
            <a:pPr lvl="1"/>
            <a:r>
              <a:rPr lang="en-US" smtClean="0">
                <a:solidFill>
                  <a:srgbClr val="000000"/>
                </a:solidFill>
              </a:rPr>
              <a:t>Can be either inhibitory or excitatory</a:t>
            </a:r>
          </a:p>
          <a:p>
            <a:pPr lvl="1"/>
            <a:r>
              <a:rPr lang="en-US" smtClean="0"/>
              <a:t>Depends on the receptor type of the target organ</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4"/>
          <p:cNvSpPr>
            <a:spLocks noGrp="1" noChangeArrowheads="1"/>
          </p:cNvSpPr>
          <p:nvPr>
            <p:ph type="title"/>
          </p:nvPr>
        </p:nvSpPr>
        <p:spPr/>
        <p:txBody>
          <a:bodyPr/>
          <a:lstStyle/>
          <a:p>
            <a:r>
              <a:rPr lang="en-US" smtClean="0"/>
              <a:t>Adrenergic Receptors</a:t>
            </a:r>
          </a:p>
        </p:txBody>
      </p:sp>
      <p:sp>
        <p:nvSpPr>
          <p:cNvPr id="145411" name="Rectangle 5"/>
          <p:cNvSpPr>
            <a:spLocks noGrp="1" noChangeArrowheads="1"/>
          </p:cNvSpPr>
          <p:nvPr>
            <p:ph type="body" idx="1"/>
          </p:nvPr>
        </p:nvSpPr>
        <p:spPr>
          <a:xfrm>
            <a:off x="298450" y="1295400"/>
            <a:ext cx="8270875" cy="5086350"/>
          </a:xfrm>
        </p:spPr>
        <p:txBody>
          <a:bodyPr/>
          <a:lstStyle/>
          <a:p>
            <a:pPr>
              <a:lnSpc>
                <a:spcPct val="90000"/>
              </a:lnSpc>
            </a:pPr>
            <a:r>
              <a:rPr lang="en-US" smtClean="0"/>
              <a:t>The two types of adrenergic receptors are alpha and beta</a:t>
            </a:r>
          </a:p>
          <a:p>
            <a:pPr>
              <a:lnSpc>
                <a:spcPct val="90000"/>
              </a:lnSpc>
            </a:pPr>
            <a:r>
              <a:rPr lang="en-US" smtClean="0"/>
              <a:t>Effects of NE binding to: </a:t>
            </a:r>
          </a:p>
          <a:p>
            <a:pPr lvl="1">
              <a:lnSpc>
                <a:spcPct val="90000"/>
              </a:lnSpc>
            </a:pPr>
            <a:r>
              <a:rPr lang="en-US" smtClean="0"/>
              <a:t> </a:t>
            </a:r>
            <a:r>
              <a:rPr lang="en-US" smtClean="0">
                <a:sym typeface="Symbol" pitchFamily="18" charset="2"/>
              </a:rPr>
              <a:t></a:t>
            </a:r>
            <a:r>
              <a:rPr lang="en-US" smtClean="0"/>
              <a:t> receptors is generally stimulatory</a:t>
            </a:r>
          </a:p>
          <a:p>
            <a:pPr lvl="1">
              <a:lnSpc>
                <a:spcPct val="90000"/>
              </a:lnSpc>
            </a:pPr>
            <a:r>
              <a:rPr lang="en-US" smtClean="0"/>
              <a:t> </a:t>
            </a:r>
            <a:r>
              <a:rPr lang="en-US" smtClean="0">
                <a:sym typeface="Symbol" pitchFamily="18" charset="2"/>
              </a:rPr>
              <a:t></a:t>
            </a:r>
            <a:r>
              <a:rPr lang="en-US" smtClean="0"/>
              <a:t> receptors is generally inhibitory</a:t>
            </a:r>
          </a:p>
          <a:p>
            <a:pPr>
              <a:lnSpc>
                <a:spcPct val="90000"/>
              </a:lnSpc>
            </a:pPr>
            <a:endParaRPr lang="en-US" smtClean="0"/>
          </a:p>
          <a:p>
            <a:pPr>
              <a:lnSpc>
                <a:spcPct val="90000"/>
              </a:lnSpc>
            </a:pPr>
            <a:r>
              <a:rPr lang="en-US" smtClean="0"/>
              <a:t>A notable exception </a:t>
            </a:r>
          </a:p>
          <a:p>
            <a:pPr lvl="1">
              <a:lnSpc>
                <a:spcPct val="90000"/>
              </a:lnSpc>
            </a:pPr>
            <a:r>
              <a:rPr lang="en-US" smtClean="0"/>
              <a:t>NE binding to </a:t>
            </a:r>
            <a:r>
              <a:rPr lang="en-US" smtClean="0">
                <a:sym typeface="Symbol" pitchFamily="18" charset="2"/>
              </a:rPr>
              <a:t></a:t>
            </a:r>
            <a:r>
              <a:rPr lang="en-US" smtClean="0"/>
              <a:t> receptors of the heart is stimulatory</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t>Effects of Drugs</a:t>
            </a:r>
          </a:p>
        </p:txBody>
      </p:sp>
      <p:sp>
        <p:nvSpPr>
          <p:cNvPr id="146435" name="Rectangle 3"/>
          <p:cNvSpPr>
            <a:spLocks noGrp="1" noChangeArrowheads="1"/>
          </p:cNvSpPr>
          <p:nvPr>
            <p:ph type="body" idx="1"/>
          </p:nvPr>
        </p:nvSpPr>
        <p:spPr>
          <a:xfrm>
            <a:off x="298450" y="977900"/>
            <a:ext cx="8270875" cy="5499100"/>
          </a:xfrm>
        </p:spPr>
        <p:txBody>
          <a:bodyPr/>
          <a:lstStyle/>
          <a:p>
            <a:pPr>
              <a:lnSpc>
                <a:spcPct val="90000"/>
              </a:lnSpc>
            </a:pPr>
            <a:r>
              <a:rPr lang="en-US" dirty="0" smtClean="0">
                <a:solidFill>
                  <a:schemeClr val="bg1">
                    <a:lumMod val="65000"/>
                  </a:schemeClr>
                </a:solidFill>
              </a:rPr>
              <a:t>Atropine </a:t>
            </a:r>
          </a:p>
          <a:p>
            <a:pPr lvl="1">
              <a:lnSpc>
                <a:spcPct val="90000"/>
              </a:lnSpc>
            </a:pPr>
            <a:r>
              <a:rPr lang="en-US" dirty="0" smtClean="0">
                <a:solidFill>
                  <a:schemeClr val="bg1">
                    <a:lumMod val="65000"/>
                  </a:schemeClr>
                </a:solidFill>
              </a:rPr>
              <a:t>blocks parasympathetic effects</a:t>
            </a:r>
          </a:p>
          <a:p>
            <a:pPr>
              <a:lnSpc>
                <a:spcPct val="90000"/>
              </a:lnSpc>
            </a:pPr>
            <a:r>
              <a:rPr lang="en-US" dirty="0" smtClean="0">
                <a:solidFill>
                  <a:schemeClr val="bg1">
                    <a:lumMod val="65000"/>
                  </a:schemeClr>
                </a:solidFill>
              </a:rPr>
              <a:t>Tricyclic antidepressants </a:t>
            </a:r>
          </a:p>
          <a:p>
            <a:pPr lvl="1">
              <a:lnSpc>
                <a:spcPct val="90000"/>
              </a:lnSpc>
            </a:pPr>
            <a:r>
              <a:rPr lang="en-US" dirty="0" smtClean="0">
                <a:solidFill>
                  <a:schemeClr val="bg1">
                    <a:lumMod val="65000"/>
                  </a:schemeClr>
                </a:solidFill>
              </a:rPr>
              <a:t>prolong the activity of NE on postsynaptic membranes</a:t>
            </a:r>
          </a:p>
          <a:p>
            <a:pPr>
              <a:lnSpc>
                <a:spcPct val="90000"/>
              </a:lnSpc>
            </a:pPr>
            <a:r>
              <a:rPr lang="en-US" dirty="0" smtClean="0">
                <a:solidFill>
                  <a:schemeClr val="bg1">
                    <a:lumMod val="65000"/>
                  </a:schemeClr>
                </a:solidFill>
              </a:rPr>
              <a:t>Over-the-counter drugs for colds, allergies, and nasal congestion</a:t>
            </a:r>
          </a:p>
          <a:p>
            <a:pPr lvl="1">
              <a:lnSpc>
                <a:spcPct val="90000"/>
              </a:lnSpc>
            </a:pPr>
            <a:r>
              <a:rPr lang="en-US" dirty="0" smtClean="0">
                <a:solidFill>
                  <a:schemeClr val="bg1">
                    <a:lumMod val="65000"/>
                  </a:schemeClr>
                </a:solidFill>
              </a:rPr>
              <a:t>stimulate </a:t>
            </a:r>
            <a:r>
              <a:rPr lang="en-US" dirty="0" smtClean="0">
                <a:solidFill>
                  <a:schemeClr val="bg1">
                    <a:lumMod val="65000"/>
                  </a:schemeClr>
                </a:solidFill>
                <a:sym typeface="Symbol" pitchFamily="18" charset="2"/>
              </a:rPr>
              <a:t></a:t>
            </a:r>
            <a:r>
              <a:rPr lang="en-US" dirty="0" smtClean="0">
                <a:solidFill>
                  <a:schemeClr val="bg1">
                    <a:lumMod val="65000"/>
                  </a:schemeClr>
                </a:solidFill>
              </a:rPr>
              <a:t>-adrenergic receptors</a:t>
            </a:r>
          </a:p>
          <a:p>
            <a:pPr>
              <a:lnSpc>
                <a:spcPct val="90000"/>
              </a:lnSpc>
            </a:pPr>
            <a:r>
              <a:rPr lang="en-US" dirty="0" smtClean="0">
                <a:solidFill>
                  <a:schemeClr val="bg1">
                    <a:lumMod val="65000"/>
                  </a:schemeClr>
                </a:solidFill>
              </a:rPr>
              <a:t>Beta-blockers </a:t>
            </a:r>
          </a:p>
          <a:p>
            <a:pPr lvl="1">
              <a:lnSpc>
                <a:spcPct val="90000"/>
              </a:lnSpc>
            </a:pPr>
            <a:r>
              <a:rPr lang="en-US" dirty="0" smtClean="0">
                <a:solidFill>
                  <a:schemeClr val="bg1">
                    <a:lumMod val="65000"/>
                  </a:schemeClr>
                </a:solidFill>
              </a:rPr>
              <a:t>attach mainly to </a:t>
            </a:r>
            <a:r>
              <a:rPr lang="en-US" dirty="0" smtClean="0">
                <a:solidFill>
                  <a:schemeClr val="bg1">
                    <a:lumMod val="65000"/>
                  </a:schemeClr>
                </a:solidFill>
                <a:sym typeface="Symbol" pitchFamily="18" charset="2"/>
              </a:rPr>
              <a:t></a:t>
            </a:r>
            <a:r>
              <a:rPr lang="en-US" baseline="-25000" dirty="0" smtClean="0">
                <a:solidFill>
                  <a:schemeClr val="bg1">
                    <a:lumMod val="65000"/>
                  </a:schemeClr>
                </a:solidFill>
              </a:rPr>
              <a:t>1</a:t>
            </a:r>
            <a:r>
              <a:rPr lang="en-US" dirty="0" smtClean="0">
                <a:solidFill>
                  <a:schemeClr val="bg1">
                    <a:lumMod val="65000"/>
                  </a:schemeClr>
                </a:solidFill>
              </a:rPr>
              <a:t> receptors and reduce heart rate and prevent arrhythmias</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rtlCol="0">
            <a:normAutofit fontScale="90000"/>
          </a:bodyPr>
          <a:lstStyle/>
          <a:p>
            <a:pPr fontAlgn="auto">
              <a:spcAft>
                <a:spcPts val="0"/>
              </a:spcAft>
              <a:defRPr/>
            </a:pPr>
            <a:r>
              <a:rPr lang="en-US"/>
              <a:t>Interactions of the Autonomic Divisions</a:t>
            </a:r>
          </a:p>
        </p:txBody>
      </p:sp>
      <p:sp>
        <p:nvSpPr>
          <p:cNvPr id="147459" name="Rectangle 3"/>
          <p:cNvSpPr>
            <a:spLocks noGrp="1" noChangeArrowheads="1"/>
          </p:cNvSpPr>
          <p:nvPr>
            <p:ph type="body" idx="1"/>
          </p:nvPr>
        </p:nvSpPr>
        <p:spPr/>
        <p:txBody>
          <a:bodyPr/>
          <a:lstStyle/>
          <a:p>
            <a:pPr>
              <a:lnSpc>
                <a:spcPct val="90000"/>
              </a:lnSpc>
            </a:pPr>
            <a:r>
              <a:rPr lang="en-US" smtClean="0"/>
              <a:t>Most visceral organs are innervated by both sympathetic and parasympathetic fibers</a:t>
            </a:r>
          </a:p>
          <a:p>
            <a:pPr>
              <a:lnSpc>
                <a:spcPct val="90000"/>
              </a:lnSpc>
            </a:pPr>
            <a:r>
              <a:rPr lang="en-US" smtClean="0"/>
              <a:t>Sympathetic fibers </a:t>
            </a:r>
          </a:p>
          <a:p>
            <a:pPr lvl="1">
              <a:lnSpc>
                <a:spcPct val="90000"/>
              </a:lnSpc>
            </a:pPr>
            <a:r>
              <a:rPr lang="en-US" smtClean="0"/>
              <a:t>increase heart and respiratory rates, and inhibit digestion and elimination</a:t>
            </a:r>
          </a:p>
          <a:p>
            <a:pPr>
              <a:lnSpc>
                <a:spcPct val="90000"/>
              </a:lnSpc>
            </a:pPr>
            <a:r>
              <a:rPr lang="en-US" smtClean="0"/>
              <a:t>Parasympathetic fibers </a:t>
            </a:r>
          </a:p>
          <a:p>
            <a:pPr lvl="1">
              <a:lnSpc>
                <a:spcPct val="90000"/>
              </a:lnSpc>
            </a:pPr>
            <a:r>
              <a:rPr lang="en-US" smtClean="0"/>
              <a:t>decrease heart and respiratory rates, and allow for digestion and the discarding of wastes</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274638"/>
            <a:ext cx="8229600" cy="868362"/>
          </a:xfrm>
        </p:spPr>
        <p:txBody>
          <a:bodyPr/>
          <a:lstStyle/>
          <a:p>
            <a:r>
              <a:rPr lang="en-US" smtClean="0"/>
              <a:t>Sympathetic Tone</a:t>
            </a:r>
          </a:p>
        </p:txBody>
      </p:sp>
      <p:sp>
        <p:nvSpPr>
          <p:cNvPr id="148483" name="Rectangle 3"/>
          <p:cNvSpPr>
            <a:spLocks noGrp="1" noChangeArrowheads="1"/>
          </p:cNvSpPr>
          <p:nvPr>
            <p:ph type="body" idx="1"/>
          </p:nvPr>
        </p:nvSpPr>
        <p:spPr>
          <a:xfrm>
            <a:off x="298450" y="1219200"/>
            <a:ext cx="8270875" cy="5245100"/>
          </a:xfrm>
        </p:spPr>
        <p:txBody>
          <a:bodyPr/>
          <a:lstStyle/>
          <a:p>
            <a:r>
              <a:rPr lang="en-US" smtClean="0">
                <a:solidFill>
                  <a:srgbClr val="000000"/>
                </a:solidFill>
              </a:rPr>
              <a:t>The sympathetic division controls blood pressure and keeps the blood vessels in a continual state of partial constriction</a:t>
            </a:r>
          </a:p>
          <a:p>
            <a:r>
              <a:rPr lang="en-US" smtClean="0">
                <a:solidFill>
                  <a:srgbClr val="000000"/>
                </a:solidFill>
              </a:rPr>
              <a:t>This sympathetic tone (vasomotor tone):</a:t>
            </a:r>
          </a:p>
          <a:p>
            <a:pPr lvl="1"/>
            <a:r>
              <a:rPr lang="en-US" smtClean="0">
                <a:solidFill>
                  <a:srgbClr val="000000"/>
                </a:solidFill>
              </a:rPr>
              <a:t>Constricts blood vessels and causes blood pressure to rise as needed</a:t>
            </a:r>
          </a:p>
          <a:p>
            <a:pPr lvl="1"/>
            <a:endParaRPr lang="en-US" smtClean="0">
              <a:solidFill>
                <a:srgbClr val="000000"/>
              </a:solidFill>
            </a:endParaRPr>
          </a:p>
          <a:p>
            <a:pPr lvl="1"/>
            <a:r>
              <a:rPr lang="en-US" smtClean="0">
                <a:solidFill>
                  <a:srgbClr val="000000"/>
                </a:solidFill>
              </a:rPr>
              <a:t>Prompts vessels to dilate if blood pressure is to be decreased</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Parasympathetic Tone</a:t>
            </a:r>
          </a:p>
        </p:txBody>
      </p:sp>
      <p:sp>
        <p:nvSpPr>
          <p:cNvPr id="44035" name="Rectangle 3"/>
          <p:cNvSpPr>
            <a:spLocks noGrp="1" noChangeArrowheads="1"/>
          </p:cNvSpPr>
          <p:nvPr>
            <p:ph type="body" idx="1"/>
          </p:nvPr>
        </p:nvSpPr>
        <p:spPr/>
        <p:txBody>
          <a:bodyPr rtlCol="0">
            <a:normAutofit lnSpcReduction="10000"/>
          </a:bodyPr>
          <a:lstStyle/>
          <a:p>
            <a:pPr fontAlgn="auto">
              <a:lnSpc>
                <a:spcPct val="90000"/>
              </a:lnSpc>
              <a:spcAft>
                <a:spcPts val="0"/>
              </a:spcAft>
              <a:buFont typeface="Arial" pitchFamily="34" charset="0"/>
              <a:buChar char="•"/>
              <a:defRPr/>
            </a:pPr>
            <a:r>
              <a:rPr lang="en-US"/>
              <a:t>Parasympathetic tone:</a:t>
            </a:r>
          </a:p>
          <a:p>
            <a:pPr lvl="1" fontAlgn="auto">
              <a:lnSpc>
                <a:spcPct val="90000"/>
              </a:lnSpc>
              <a:spcAft>
                <a:spcPts val="0"/>
              </a:spcAft>
              <a:buFont typeface="Arial" pitchFamily="34" charset="0"/>
              <a:buChar char="–"/>
              <a:defRPr/>
            </a:pPr>
            <a:r>
              <a:rPr lang="en-US"/>
              <a:t>Slows the heart</a:t>
            </a:r>
          </a:p>
          <a:p>
            <a:pPr lvl="1" fontAlgn="auto">
              <a:lnSpc>
                <a:spcPct val="90000"/>
              </a:lnSpc>
              <a:spcAft>
                <a:spcPts val="0"/>
              </a:spcAft>
              <a:buFont typeface="Arial" pitchFamily="34" charset="0"/>
              <a:buChar char="–"/>
              <a:defRPr/>
            </a:pPr>
            <a:r>
              <a:rPr lang="en-US"/>
              <a:t>Dictates normal activity levels of the digestive and urinary systems</a:t>
            </a:r>
          </a:p>
          <a:p>
            <a:pPr fontAlgn="auto">
              <a:lnSpc>
                <a:spcPct val="90000"/>
              </a:lnSpc>
              <a:spcAft>
                <a:spcPts val="0"/>
              </a:spcAft>
              <a:buFont typeface="Arial" pitchFamily="34" charset="0"/>
              <a:buChar char="•"/>
              <a:defRPr/>
            </a:pPr>
            <a:r>
              <a:rPr lang="en-US"/>
              <a:t>The sympathetic division can override these effects during times of stress</a:t>
            </a:r>
          </a:p>
          <a:p>
            <a:pPr fontAlgn="auto">
              <a:lnSpc>
                <a:spcPct val="90000"/>
              </a:lnSpc>
              <a:spcAft>
                <a:spcPts val="0"/>
              </a:spcAft>
              <a:buFont typeface="Arial" pitchFamily="34" charset="0"/>
              <a:buChar char="•"/>
              <a:defRPr/>
            </a:pPr>
            <a:endParaRPr lang="en-US"/>
          </a:p>
          <a:p>
            <a:pPr fontAlgn="auto">
              <a:lnSpc>
                <a:spcPct val="90000"/>
              </a:lnSpc>
              <a:spcAft>
                <a:spcPts val="0"/>
              </a:spcAft>
              <a:buFont typeface="Arial" pitchFamily="34" charset="0"/>
              <a:buChar char="•"/>
              <a:defRPr/>
            </a:pPr>
            <a:r>
              <a:rPr lang="en-US"/>
              <a:t>Drugs that block parasympathetic responses increase heart rate and block fecal and urinary retention</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smtClean="0"/>
              <a:t>Cooperative Effects</a:t>
            </a:r>
          </a:p>
        </p:txBody>
      </p:sp>
      <p:sp>
        <p:nvSpPr>
          <p:cNvPr id="150531" name="Rectangle 3"/>
          <p:cNvSpPr>
            <a:spLocks noGrp="1" noChangeArrowheads="1"/>
          </p:cNvSpPr>
          <p:nvPr>
            <p:ph type="body" idx="1"/>
          </p:nvPr>
        </p:nvSpPr>
        <p:spPr/>
        <p:txBody>
          <a:bodyPr/>
          <a:lstStyle/>
          <a:p>
            <a:r>
              <a:rPr lang="en-US" smtClean="0">
                <a:solidFill>
                  <a:srgbClr val="000000"/>
                </a:solidFill>
              </a:rPr>
              <a:t>ANS cooperation is best seen in control of the external genitalia</a:t>
            </a:r>
          </a:p>
          <a:p>
            <a:r>
              <a:rPr lang="en-US" smtClean="0">
                <a:solidFill>
                  <a:srgbClr val="000000"/>
                </a:solidFill>
              </a:rPr>
              <a:t>Parasympathetic fibers cause vasodilation and are responsible for erection of the penis and clitoris</a:t>
            </a:r>
          </a:p>
          <a:p>
            <a:endParaRPr lang="en-US" smtClean="0"/>
          </a:p>
          <a:p>
            <a:r>
              <a:rPr lang="en-US" smtClean="0"/>
              <a:t>Sympathetic fibers cause ejaculation of semen in males and reflex peristalsis in females</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sz="3200" smtClean="0"/>
              <a:t>Unique Roles of the Sympathetic Division</a:t>
            </a:r>
          </a:p>
        </p:txBody>
      </p:sp>
      <p:sp>
        <p:nvSpPr>
          <p:cNvPr id="151555" name="Rectangle 3"/>
          <p:cNvSpPr>
            <a:spLocks noGrp="1" noChangeArrowheads="1"/>
          </p:cNvSpPr>
          <p:nvPr>
            <p:ph type="body" idx="1"/>
          </p:nvPr>
        </p:nvSpPr>
        <p:spPr/>
        <p:txBody>
          <a:bodyPr/>
          <a:lstStyle/>
          <a:p>
            <a:pPr>
              <a:lnSpc>
                <a:spcPct val="90000"/>
              </a:lnSpc>
            </a:pPr>
            <a:r>
              <a:rPr lang="en-US" smtClean="0"/>
              <a:t>Regulates many functions not subject to parasympathetic influence</a:t>
            </a:r>
          </a:p>
          <a:p>
            <a:pPr>
              <a:lnSpc>
                <a:spcPct val="90000"/>
              </a:lnSpc>
            </a:pPr>
            <a:endParaRPr lang="en-US" smtClean="0"/>
          </a:p>
          <a:p>
            <a:pPr>
              <a:lnSpc>
                <a:spcPct val="90000"/>
              </a:lnSpc>
            </a:pPr>
            <a:r>
              <a:rPr lang="en-US" smtClean="0"/>
              <a:t>These include the activity of the </a:t>
            </a:r>
          </a:p>
          <a:p>
            <a:pPr lvl="1">
              <a:lnSpc>
                <a:spcPct val="90000"/>
              </a:lnSpc>
            </a:pPr>
            <a:r>
              <a:rPr lang="en-US" smtClean="0"/>
              <a:t>adrenal medulla</a:t>
            </a:r>
          </a:p>
          <a:p>
            <a:pPr lvl="1">
              <a:lnSpc>
                <a:spcPct val="90000"/>
              </a:lnSpc>
            </a:pPr>
            <a:r>
              <a:rPr lang="en-US" smtClean="0"/>
              <a:t>sweat glands</a:t>
            </a:r>
          </a:p>
          <a:p>
            <a:pPr lvl="1">
              <a:lnSpc>
                <a:spcPct val="90000"/>
              </a:lnSpc>
            </a:pPr>
            <a:r>
              <a:rPr lang="en-US" smtClean="0"/>
              <a:t>arrector pili muscles</a:t>
            </a:r>
          </a:p>
          <a:p>
            <a:pPr lvl="1">
              <a:lnSpc>
                <a:spcPct val="90000"/>
              </a:lnSpc>
            </a:pPr>
            <a:r>
              <a:rPr lang="en-US" smtClean="0"/>
              <a:t>Kidneys</a:t>
            </a:r>
          </a:p>
          <a:p>
            <a:pPr lvl="1">
              <a:lnSpc>
                <a:spcPct val="90000"/>
              </a:lnSpc>
            </a:pPr>
            <a:r>
              <a:rPr lang="en-US" smtClean="0"/>
              <a:t> most blood vessels</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sz="3200" smtClean="0"/>
              <a:t>Unique Roles of the Sympathetic Division</a:t>
            </a:r>
          </a:p>
        </p:txBody>
      </p:sp>
      <p:sp>
        <p:nvSpPr>
          <p:cNvPr id="152579" name="Rectangle 3"/>
          <p:cNvSpPr>
            <a:spLocks noGrp="1" noChangeArrowheads="1"/>
          </p:cNvSpPr>
          <p:nvPr>
            <p:ph type="body" idx="1"/>
          </p:nvPr>
        </p:nvSpPr>
        <p:spPr/>
        <p:txBody>
          <a:bodyPr/>
          <a:lstStyle/>
          <a:p>
            <a:r>
              <a:rPr lang="en-US" smtClean="0"/>
              <a:t>The sympathetic division controls:</a:t>
            </a:r>
          </a:p>
          <a:p>
            <a:pPr lvl="1"/>
            <a:r>
              <a:rPr lang="en-US" smtClean="0"/>
              <a:t>Thermoregulatory responses to heat</a:t>
            </a:r>
          </a:p>
          <a:p>
            <a:pPr lvl="1"/>
            <a:r>
              <a:rPr lang="en-US" smtClean="0"/>
              <a:t>Release of renin from the kidneys</a:t>
            </a:r>
          </a:p>
          <a:p>
            <a:pPr lvl="1"/>
            <a:r>
              <a:rPr lang="en-US" smtClean="0"/>
              <a:t>Metabolic effects</a:t>
            </a:r>
          </a:p>
          <a:p>
            <a:endParaRPr lang="en-US"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rtlCol="0">
            <a:normAutofit fontScale="90000"/>
          </a:bodyPr>
          <a:lstStyle/>
          <a:p>
            <a:pPr fontAlgn="auto">
              <a:spcAft>
                <a:spcPts val="0"/>
              </a:spcAft>
              <a:defRPr/>
            </a:pPr>
            <a:r>
              <a:rPr lang="en-US"/>
              <a:t>Thermoregulatory Responses to Heat</a:t>
            </a:r>
          </a:p>
        </p:txBody>
      </p:sp>
      <p:sp>
        <p:nvSpPr>
          <p:cNvPr id="153603" name="Rectangle 3"/>
          <p:cNvSpPr>
            <a:spLocks noGrp="1" noChangeArrowheads="1"/>
          </p:cNvSpPr>
          <p:nvPr>
            <p:ph type="body" idx="1"/>
          </p:nvPr>
        </p:nvSpPr>
        <p:spPr/>
        <p:txBody>
          <a:bodyPr/>
          <a:lstStyle/>
          <a:p>
            <a:r>
              <a:rPr lang="en-US" sz="2800" smtClean="0">
                <a:solidFill>
                  <a:srgbClr val="000000"/>
                </a:solidFill>
              </a:rPr>
              <a:t>Applying heat to the skin causes reflex dilation of blood vessels</a:t>
            </a:r>
          </a:p>
          <a:p>
            <a:r>
              <a:rPr lang="en-US" sz="2800" smtClean="0">
                <a:solidFill>
                  <a:srgbClr val="000000"/>
                </a:solidFill>
              </a:rPr>
              <a:t>Systemic body temperature elevation results in widespread dilation of blood vessels</a:t>
            </a:r>
          </a:p>
          <a:p>
            <a:r>
              <a:rPr lang="en-US" sz="2800" smtClean="0">
                <a:solidFill>
                  <a:srgbClr val="000000"/>
                </a:solidFill>
              </a:rPr>
              <a:t>This dilation brings warm blood to the surface </a:t>
            </a:r>
          </a:p>
          <a:p>
            <a:pPr lvl="1"/>
            <a:r>
              <a:rPr lang="en-US" sz="2400" smtClean="0">
                <a:solidFill>
                  <a:srgbClr val="000000"/>
                </a:solidFill>
              </a:rPr>
              <a:t>activates sweat glands to cool the body</a:t>
            </a:r>
          </a:p>
          <a:p>
            <a:endParaRPr lang="en-US" sz="2800" smtClean="0"/>
          </a:p>
          <a:p>
            <a:r>
              <a:rPr lang="en-US" sz="2800" smtClean="0"/>
              <a:t>When temperature falls, blood vessels constrict and blood is retained in deeper vital organs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52400" y="76200"/>
            <a:ext cx="5410200" cy="914400"/>
          </a:xfrm>
        </p:spPr>
        <p:txBody>
          <a:bodyPr rtlCol="0">
            <a:normAutofit fontScale="90000"/>
          </a:bodyPr>
          <a:lstStyle/>
          <a:p>
            <a:pPr fontAlgn="auto">
              <a:spcAft>
                <a:spcPts val="0"/>
              </a:spcAft>
              <a:defRPr/>
            </a:pPr>
            <a:r>
              <a:rPr lang="en-US" sz="3200"/>
              <a:t>Specific and Posterior Spinocerebellar Tracts</a:t>
            </a:r>
          </a:p>
        </p:txBody>
      </p:sp>
      <p:sp>
        <p:nvSpPr>
          <p:cNvPr id="18435" name="Rectangle 3"/>
          <p:cNvSpPr>
            <a:spLocks noGrp="1" noChangeArrowheads="1"/>
          </p:cNvSpPr>
          <p:nvPr>
            <p:ph type="body" idx="1"/>
          </p:nvPr>
        </p:nvSpPr>
        <p:spPr>
          <a:xfrm>
            <a:off x="228600" y="1371600"/>
            <a:ext cx="5181600" cy="4754563"/>
          </a:xfrm>
        </p:spPr>
        <p:txBody>
          <a:bodyPr/>
          <a:lstStyle/>
          <a:p>
            <a:r>
              <a:rPr lang="en-US" smtClean="0"/>
              <a:t>Specific ascending pathways within the </a:t>
            </a:r>
          </a:p>
          <a:p>
            <a:pPr lvl="1"/>
            <a:r>
              <a:rPr lang="en-US" smtClean="0"/>
              <a:t>fasciculus gracilis</a:t>
            </a:r>
          </a:p>
          <a:p>
            <a:pPr lvl="1"/>
            <a:r>
              <a:rPr lang="en-US" smtClean="0"/>
              <a:t>fasciculus cuneatus tracts, and their continuation in the </a:t>
            </a:r>
          </a:p>
          <a:p>
            <a:pPr lvl="1"/>
            <a:r>
              <a:rPr lang="en-US" smtClean="0"/>
              <a:t>medial lemniscal tracts </a:t>
            </a:r>
          </a:p>
          <a:p>
            <a:endParaRPr lang="en-US" smtClean="0"/>
          </a:p>
          <a:p>
            <a:r>
              <a:rPr lang="en-US" smtClean="0"/>
              <a:t>The posterior spinocerebellar tract</a:t>
            </a:r>
          </a:p>
        </p:txBody>
      </p:sp>
      <p:pic>
        <p:nvPicPr>
          <p:cNvPr id="211972" name="Picture 4"/>
          <p:cNvPicPr>
            <a:picLocks noChangeAspect="1" noChangeArrowheads="1"/>
          </p:cNvPicPr>
          <p:nvPr/>
        </p:nvPicPr>
        <p:blipFill>
          <a:blip r:embed="rId2" cstate="print"/>
          <a:srcRect/>
          <a:stretch>
            <a:fillRect/>
          </a:stretch>
        </p:blipFill>
        <p:spPr bwMode="auto">
          <a:xfrm>
            <a:off x="5519738" y="190500"/>
            <a:ext cx="3624262" cy="6477000"/>
          </a:xfrm>
          <a:prstGeom prst="rect">
            <a:avLst/>
          </a:prstGeom>
          <a:ln>
            <a:noFill/>
          </a:ln>
          <a:effectLst>
            <a:softEdge rad="112500"/>
          </a:effec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mtClean="0"/>
              <a:t>Release of Renin from the Kidneys</a:t>
            </a:r>
          </a:p>
        </p:txBody>
      </p:sp>
      <p:sp>
        <p:nvSpPr>
          <p:cNvPr id="154627" name="Rectangle 3"/>
          <p:cNvSpPr>
            <a:spLocks noGrp="1" noChangeArrowheads="1"/>
          </p:cNvSpPr>
          <p:nvPr>
            <p:ph type="body" idx="1"/>
          </p:nvPr>
        </p:nvSpPr>
        <p:spPr/>
        <p:txBody>
          <a:bodyPr/>
          <a:lstStyle/>
          <a:p>
            <a:r>
              <a:rPr lang="en-US" smtClean="0">
                <a:solidFill>
                  <a:srgbClr val="000000"/>
                </a:solidFill>
              </a:rPr>
              <a:t>Sympathetic impulses activate the kidneys to release renin</a:t>
            </a:r>
          </a:p>
          <a:p>
            <a:endParaRPr lang="en-US" smtClean="0"/>
          </a:p>
          <a:p>
            <a:r>
              <a:rPr lang="en-US" smtClean="0"/>
              <a:t>Renin is an enzyme that promotes increased blood pressure</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smtClean="0"/>
              <a:t>Metabolic Effects</a:t>
            </a:r>
          </a:p>
        </p:txBody>
      </p:sp>
      <p:sp>
        <p:nvSpPr>
          <p:cNvPr id="155651" name="Rectangle 3"/>
          <p:cNvSpPr>
            <a:spLocks noGrp="1" noChangeArrowheads="1"/>
          </p:cNvSpPr>
          <p:nvPr>
            <p:ph type="body" idx="1"/>
          </p:nvPr>
        </p:nvSpPr>
        <p:spPr/>
        <p:txBody>
          <a:bodyPr/>
          <a:lstStyle/>
          <a:p>
            <a:r>
              <a:rPr lang="en-US" smtClean="0">
                <a:solidFill>
                  <a:srgbClr val="000000"/>
                </a:solidFill>
              </a:rPr>
              <a:t>The sympathetic division promotes metabolic effects that are not reversed by the parasympathetic division</a:t>
            </a:r>
          </a:p>
          <a:p>
            <a:pPr lvl="1"/>
            <a:r>
              <a:rPr lang="en-US" smtClean="0">
                <a:solidFill>
                  <a:srgbClr val="000000"/>
                </a:solidFill>
              </a:rPr>
              <a:t>Increases the metabolic rate of body cells</a:t>
            </a:r>
          </a:p>
          <a:p>
            <a:pPr lvl="1"/>
            <a:r>
              <a:rPr lang="en-US" smtClean="0">
                <a:solidFill>
                  <a:srgbClr val="000000"/>
                </a:solidFill>
              </a:rPr>
              <a:t>Raises blood glucose levels</a:t>
            </a:r>
          </a:p>
          <a:p>
            <a:pPr lvl="1"/>
            <a:r>
              <a:rPr lang="en-US" smtClean="0">
                <a:solidFill>
                  <a:srgbClr val="000000"/>
                </a:solidFill>
              </a:rPr>
              <a:t>Mobilizes fat as a food source</a:t>
            </a:r>
          </a:p>
          <a:p>
            <a:pPr lvl="1"/>
            <a:r>
              <a:rPr lang="en-US" smtClean="0"/>
              <a:t>Stimulates the reticular activating system (RAS) of the brain, increasing mental alertness</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en-US" smtClean="0"/>
              <a:t>Localized Versus Diffuse Effects</a:t>
            </a:r>
          </a:p>
        </p:txBody>
      </p:sp>
      <p:sp>
        <p:nvSpPr>
          <p:cNvPr id="156675" name="Rectangle 3"/>
          <p:cNvSpPr>
            <a:spLocks noGrp="1" noChangeArrowheads="1"/>
          </p:cNvSpPr>
          <p:nvPr>
            <p:ph type="body" idx="1"/>
          </p:nvPr>
        </p:nvSpPr>
        <p:spPr/>
        <p:txBody>
          <a:bodyPr/>
          <a:lstStyle/>
          <a:p>
            <a:r>
              <a:rPr lang="en-US" smtClean="0">
                <a:solidFill>
                  <a:srgbClr val="000000"/>
                </a:solidFill>
              </a:rPr>
              <a:t>The parasympathetic division exerts short-lived, highly localized control </a:t>
            </a:r>
          </a:p>
          <a:p>
            <a:endParaRPr lang="en-US" smtClean="0"/>
          </a:p>
          <a:p>
            <a:r>
              <a:rPr lang="en-US" smtClean="0"/>
              <a:t>The sympathetic division exerts long-lasting, diffuse effects </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smtClean="0"/>
              <a:t>Effects of Sympathetic Activation</a:t>
            </a:r>
          </a:p>
        </p:txBody>
      </p:sp>
      <p:sp>
        <p:nvSpPr>
          <p:cNvPr id="157699" name="Rectangle 3"/>
          <p:cNvSpPr>
            <a:spLocks noGrp="1" noChangeArrowheads="1"/>
          </p:cNvSpPr>
          <p:nvPr>
            <p:ph type="body" idx="1"/>
          </p:nvPr>
        </p:nvSpPr>
        <p:spPr>
          <a:xfrm>
            <a:off x="457200" y="1346200"/>
            <a:ext cx="8229600" cy="4575175"/>
          </a:xfrm>
        </p:spPr>
        <p:txBody>
          <a:bodyPr/>
          <a:lstStyle/>
          <a:p>
            <a:r>
              <a:rPr lang="en-US" smtClean="0">
                <a:solidFill>
                  <a:srgbClr val="000000"/>
                </a:solidFill>
              </a:rPr>
              <a:t>Sympathetic activation is long-lasting because NE:</a:t>
            </a:r>
          </a:p>
          <a:p>
            <a:pPr lvl="1"/>
            <a:r>
              <a:rPr lang="en-US" smtClean="0">
                <a:solidFill>
                  <a:srgbClr val="000000"/>
                </a:solidFill>
              </a:rPr>
              <a:t>Is inactivated more slowly than ACh</a:t>
            </a:r>
          </a:p>
          <a:p>
            <a:pPr lvl="1"/>
            <a:r>
              <a:rPr lang="en-US" smtClean="0">
                <a:solidFill>
                  <a:srgbClr val="000000"/>
                </a:solidFill>
              </a:rPr>
              <a:t>Is an indirectly acting neurotransmitter, using a second-messenger system</a:t>
            </a:r>
          </a:p>
          <a:p>
            <a:pPr lvl="1"/>
            <a:r>
              <a:rPr lang="en-US" smtClean="0"/>
              <a:t>And epinephrine are released into the blood and remain there until destroyed by the liver</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mtClean="0"/>
              <a:t>Levels of ANS Control</a:t>
            </a:r>
          </a:p>
        </p:txBody>
      </p:sp>
      <p:sp>
        <p:nvSpPr>
          <p:cNvPr id="158723" name="Rectangle 3"/>
          <p:cNvSpPr>
            <a:spLocks noGrp="1" noChangeArrowheads="1"/>
          </p:cNvSpPr>
          <p:nvPr>
            <p:ph type="body" idx="1"/>
          </p:nvPr>
        </p:nvSpPr>
        <p:spPr/>
        <p:txBody>
          <a:bodyPr/>
          <a:lstStyle/>
          <a:p>
            <a:r>
              <a:rPr lang="en-US" smtClean="0">
                <a:solidFill>
                  <a:srgbClr val="000000"/>
                </a:solidFill>
              </a:rPr>
              <a:t>The hypothalamus is the main integration center of ANS activity</a:t>
            </a:r>
          </a:p>
          <a:p>
            <a:r>
              <a:rPr lang="en-US" smtClean="0">
                <a:solidFill>
                  <a:srgbClr val="000000"/>
                </a:solidFill>
              </a:rPr>
              <a:t>Subconscious cerebral input via limbic lobe connections influences hypothalamic function</a:t>
            </a:r>
          </a:p>
          <a:p>
            <a:r>
              <a:rPr lang="en-US" smtClean="0"/>
              <a:t>Other controls come from the cerebral cortex, the reticular formation, and the spinal cord</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2209800" cy="1858962"/>
          </a:xfrm>
        </p:spPr>
        <p:txBody>
          <a:bodyPr rtlCol="0">
            <a:normAutofit fontScale="90000"/>
          </a:bodyPr>
          <a:lstStyle/>
          <a:p>
            <a:pPr fontAlgn="auto">
              <a:spcAft>
                <a:spcPts val="0"/>
              </a:spcAft>
              <a:defRPr/>
            </a:pPr>
            <a:r>
              <a:rPr lang="en-US"/>
              <a:t>Levels of ANS Control</a:t>
            </a:r>
          </a:p>
        </p:txBody>
      </p:sp>
      <p:pic>
        <p:nvPicPr>
          <p:cNvPr id="53252" name="Picture 4"/>
          <p:cNvPicPr>
            <a:picLocks noChangeAspect="1" noChangeArrowheads="1"/>
          </p:cNvPicPr>
          <p:nvPr/>
        </p:nvPicPr>
        <p:blipFill>
          <a:blip r:embed="rId2" cstate="print"/>
          <a:srcRect/>
          <a:stretch>
            <a:fillRect/>
          </a:stretch>
        </p:blipFill>
        <p:spPr bwMode="auto">
          <a:xfrm>
            <a:off x="2971800" y="381000"/>
            <a:ext cx="5486400" cy="6140220"/>
          </a:xfrm>
          <a:prstGeom prst="rect">
            <a:avLst/>
          </a:prstGeom>
          <a:ln>
            <a:noFill/>
          </a:ln>
          <a:effectLst>
            <a:softEdge rad="112500"/>
          </a:effec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mtClean="0"/>
              <a:t>Hypothalamic Control</a:t>
            </a:r>
          </a:p>
        </p:txBody>
      </p:sp>
      <p:sp>
        <p:nvSpPr>
          <p:cNvPr id="160771" name="Rectangle 3"/>
          <p:cNvSpPr>
            <a:spLocks noGrp="1" noChangeArrowheads="1"/>
          </p:cNvSpPr>
          <p:nvPr>
            <p:ph type="body" idx="1"/>
          </p:nvPr>
        </p:nvSpPr>
        <p:spPr>
          <a:xfrm>
            <a:off x="457200" y="1360488"/>
            <a:ext cx="8229600" cy="4700587"/>
          </a:xfrm>
        </p:spPr>
        <p:txBody>
          <a:bodyPr/>
          <a:lstStyle/>
          <a:p>
            <a:r>
              <a:rPr lang="en-US" smtClean="0">
                <a:solidFill>
                  <a:srgbClr val="000000"/>
                </a:solidFill>
              </a:rPr>
              <a:t>Centers of the hypothalamus control:</a:t>
            </a:r>
          </a:p>
          <a:p>
            <a:pPr lvl="1"/>
            <a:r>
              <a:rPr lang="en-US" smtClean="0">
                <a:solidFill>
                  <a:srgbClr val="000000"/>
                </a:solidFill>
              </a:rPr>
              <a:t>Heart activity and blood pressure</a:t>
            </a:r>
          </a:p>
          <a:p>
            <a:pPr lvl="1"/>
            <a:r>
              <a:rPr lang="en-US" smtClean="0">
                <a:solidFill>
                  <a:srgbClr val="000000"/>
                </a:solidFill>
              </a:rPr>
              <a:t>Body temperature, water balance, and endocrine activity</a:t>
            </a:r>
          </a:p>
          <a:p>
            <a:pPr lvl="1"/>
            <a:r>
              <a:rPr lang="en-US" smtClean="0">
                <a:solidFill>
                  <a:srgbClr val="000000"/>
                </a:solidFill>
              </a:rPr>
              <a:t>Emotional stages (rage, pleasure) and biological drives (hunger, thirst, sex)</a:t>
            </a:r>
          </a:p>
          <a:p>
            <a:pPr lvl="1"/>
            <a:r>
              <a:rPr lang="en-US" smtClean="0"/>
              <a:t>Reactions to fear and the “fight-or-flight” system</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Descending (Motor) Pathways</a:t>
            </a:r>
          </a:p>
        </p:txBody>
      </p:sp>
      <p:sp>
        <p:nvSpPr>
          <p:cNvPr id="19459" name="Rectangle 3"/>
          <p:cNvSpPr>
            <a:spLocks noGrp="1" noChangeArrowheads="1"/>
          </p:cNvSpPr>
          <p:nvPr>
            <p:ph type="body" idx="1"/>
          </p:nvPr>
        </p:nvSpPr>
        <p:spPr/>
        <p:txBody>
          <a:bodyPr/>
          <a:lstStyle/>
          <a:p>
            <a:r>
              <a:rPr lang="en-US" smtClean="0"/>
              <a:t>Descending tracts deliver efferent impulses from the brain to the spinal cord, and are divided into two groups</a:t>
            </a:r>
          </a:p>
          <a:p>
            <a:pPr lvl="1"/>
            <a:r>
              <a:rPr lang="en-US" smtClean="0"/>
              <a:t>Direct pathways equivalent to the pyramidal tracts</a:t>
            </a:r>
          </a:p>
          <a:p>
            <a:pPr lvl="1"/>
            <a:r>
              <a:rPr lang="en-US" smtClean="0"/>
              <a:t>Indirect pathways, essentially all others</a:t>
            </a:r>
          </a:p>
          <a:p>
            <a:r>
              <a:rPr lang="en-US" smtClean="0"/>
              <a:t>Motor pathways involve two neurons (upper and lower)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76200"/>
            <a:ext cx="5562600" cy="685800"/>
          </a:xfrm>
        </p:spPr>
        <p:txBody>
          <a:bodyPr/>
          <a:lstStyle/>
          <a:p>
            <a:r>
              <a:rPr lang="en-US" sz="2800" smtClean="0"/>
              <a:t>The Direct (Pyramidal) System</a:t>
            </a:r>
          </a:p>
        </p:txBody>
      </p:sp>
      <p:sp>
        <p:nvSpPr>
          <p:cNvPr id="20483" name="Rectangle 3"/>
          <p:cNvSpPr>
            <a:spLocks noGrp="1" noChangeArrowheads="1"/>
          </p:cNvSpPr>
          <p:nvPr>
            <p:ph type="body" idx="1"/>
          </p:nvPr>
        </p:nvSpPr>
        <p:spPr>
          <a:xfrm>
            <a:off x="304800" y="990600"/>
            <a:ext cx="5568950" cy="5461000"/>
          </a:xfrm>
        </p:spPr>
        <p:txBody>
          <a:bodyPr/>
          <a:lstStyle/>
          <a:p>
            <a:r>
              <a:rPr lang="en-US" sz="2800" smtClean="0"/>
              <a:t>Direct pathways originate with the pyramidal neurons in the precentral gyri</a:t>
            </a:r>
          </a:p>
          <a:p>
            <a:r>
              <a:rPr lang="en-US" sz="2800" smtClean="0"/>
              <a:t>Impulses are sent through the corticospinal tracts and synapse in the anterior horn</a:t>
            </a:r>
          </a:p>
          <a:p>
            <a:pPr lvl="1"/>
            <a:r>
              <a:rPr lang="en-US" sz="2400" smtClean="0"/>
              <a:t>Stimulation of anterior horn neurons activates skeletal muscles</a:t>
            </a:r>
          </a:p>
          <a:p>
            <a:r>
              <a:rPr lang="en-US" sz="2800" smtClean="0"/>
              <a:t>The direct pathway regulates fast and fine (skilled) movements</a:t>
            </a:r>
          </a:p>
        </p:txBody>
      </p:sp>
      <p:pic>
        <p:nvPicPr>
          <p:cNvPr id="215045" name="Picture 5"/>
          <p:cNvPicPr>
            <a:picLocks noChangeAspect="1" noChangeArrowheads="1"/>
          </p:cNvPicPr>
          <p:nvPr/>
        </p:nvPicPr>
        <p:blipFill>
          <a:blip r:embed="rId2" cstate="print"/>
          <a:srcRect/>
          <a:stretch>
            <a:fillRect/>
          </a:stretch>
        </p:blipFill>
        <p:spPr bwMode="auto">
          <a:xfrm>
            <a:off x="5762625" y="247650"/>
            <a:ext cx="3381375" cy="6362700"/>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Indirect (Extrapyramidal) System</a:t>
            </a:r>
          </a:p>
        </p:txBody>
      </p:sp>
      <p:sp>
        <p:nvSpPr>
          <p:cNvPr id="21507" name="Rectangle 3"/>
          <p:cNvSpPr>
            <a:spLocks noGrp="1" noChangeArrowheads="1"/>
          </p:cNvSpPr>
          <p:nvPr>
            <p:ph type="body" idx="1"/>
          </p:nvPr>
        </p:nvSpPr>
        <p:spPr>
          <a:xfrm>
            <a:off x="298450" y="977900"/>
            <a:ext cx="8270875" cy="5575300"/>
          </a:xfrm>
        </p:spPr>
        <p:txBody>
          <a:bodyPr/>
          <a:lstStyle/>
          <a:p>
            <a:r>
              <a:rPr lang="en-US" smtClean="0"/>
              <a:t>Includes the </a:t>
            </a:r>
          </a:p>
          <a:p>
            <a:pPr lvl="1"/>
            <a:r>
              <a:rPr lang="en-US" smtClean="0"/>
              <a:t>brain stem</a:t>
            </a:r>
          </a:p>
          <a:p>
            <a:pPr lvl="1"/>
            <a:r>
              <a:rPr lang="en-US" smtClean="0"/>
              <a:t>motor nuclei</a:t>
            </a:r>
          </a:p>
          <a:p>
            <a:pPr lvl="1"/>
            <a:r>
              <a:rPr lang="en-US" smtClean="0"/>
              <a:t>motor pathways not part of the pyramidal system</a:t>
            </a:r>
          </a:p>
          <a:p>
            <a:r>
              <a:rPr lang="en-US" smtClean="0"/>
              <a:t>This system includes the </a:t>
            </a:r>
          </a:p>
          <a:p>
            <a:pPr lvl="1"/>
            <a:r>
              <a:rPr lang="en-US" smtClean="0"/>
              <a:t>Rubrospinal</a:t>
            </a:r>
          </a:p>
          <a:p>
            <a:pPr lvl="1"/>
            <a:r>
              <a:rPr lang="en-US" smtClean="0"/>
              <a:t>Vestibulospinal </a:t>
            </a:r>
          </a:p>
          <a:p>
            <a:pPr lvl="1"/>
            <a:r>
              <a:rPr lang="en-US" smtClean="0"/>
              <a:t>Reticulospinal  </a:t>
            </a:r>
          </a:p>
          <a:p>
            <a:pPr lvl="1"/>
            <a:r>
              <a:rPr lang="en-US" smtClean="0"/>
              <a:t>Tectospinal tracts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Indirect (Extrapyramidal) System</a:t>
            </a:r>
          </a:p>
        </p:txBody>
      </p:sp>
      <p:sp>
        <p:nvSpPr>
          <p:cNvPr id="22531" name="Rectangle 3"/>
          <p:cNvSpPr>
            <a:spLocks noGrp="1" noChangeArrowheads="1"/>
          </p:cNvSpPr>
          <p:nvPr>
            <p:ph type="body" idx="1"/>
          </p:nvPr>
        </p:nvSpPr>
        <p:spPr/>
        <p:txBody>
          <a:bodyPr/>
          <a:lstStyle/>
          <a:p>
            <a:r>
              <a:rPr lang="en-US" smtClean="0"/>
              <a:t>These motor pathways are complex and multisynaptic, and regulate:</a:t>
            </a:r>
          </a:p>
          <a:p>
            <a:pPr lvl="1"/>
            <a:r>
              <a:rPr lang="en-US" smtClean="0"/>
              <a:t>Axial muscles that maintain balance and posture</a:t>
            </a:r>
          </a:p>
          <a:p>
            <a:pPr lvl="1"/>
            <a:endParaRPr lang="en-US" smtClean="0"/>
          </a:p>
          <a:p>
            <a:pPr lvl="1"/>
            <a:r>
              <a:rPr lang="en-US" smtClean="0"/>
              <a:t>Muscles controlling coarse movements of the proximal portions of limbs</a:t>
            </a:r>
          </a:p>
          <a:p>
            <a:pPr lvl="1"/>
            <a:endParaRPr lang="en-US" smtClean="0"/>
          </a:p>
          <a:p>
            <a:pPr lvl="1"/>
            <a:r>
              <a:rPr lang="en-US" smtClean="0"/>
              <a:t>Head, neck, and eye movement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Spinal Cord</a:t>
            </a:r>
          </a:p>
        </p:txBody>
      </p:sp>
      <p:sp>
        <p:nvSpPr>
          <p:cNvPr id="5123" name="Rectangle 3"/>
          <p:cNvSpPr>
            <a:spLocks noGrp="1" noChangeArrowheads="1"/>
          </p:cNvSpPr>
          <p:nvPr>
            <p:ph type="body" idx="1"/>
          </p:nvPr>
        </p:nvSpPr>
        <p:spPr/>
        <p:txBody>
          <a:bodyPr/>
          <a:lstStyle/>
          <a:p>
            <a:r>
              <a:rPr lang="en-US" smtClean="0"/>
              <a:t>CNS tissue is enclosed within the vertebral column from the foramen magnum to L</a:t>
            </a:r>
            <a:r>
              <a:rPr lang="en-US" baseline="-25000" smtClean="0"/>
              <a:t>1</a:t>
            </a:r>
            <a:endParaRPr lang="en-US" smtClean="0"/>
          </a:p>
          <a:p>
            <a:r>
              <a:rPr lang="en-US" smtClean="0"/>
              <a:t>Provides two-way communication to and from the brain</a:t>
            </a:r>
          </a:p>
          <a:p>
            <a:r>
              <a:rPr lang="en-US" smtClean="0"/>
              <a:t>Protected by bone, meninges, and CSF</a:t>
            </a:r>
          </a:p>
          <a:p>
            <a:r>
              <a:rPr lang="en-US" smtClean="0"/>
              <a:t>Epidural space</a:t>
            </a:r>
          </a:p>
          <a:p>
            <a:pPr lvl="1"/>
            <a:r>
              <a:rPr lang="en-US" smtClean="0"/>
              <a:t>space between the vertebrae and the dural mater filled with fat and a network of veins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76200"/>
            <a:ext cx="5257800" cy="685800"/>
          </a:xfrm>
        </p:spPr>
        <p:txBody>
          <a:bodyPr/>
          <a:lstStyle/>
          <a:p>
            <a:r>
              <a:rPr lang="en-US" sz="3200" smtClean="0"/>
              <a:t>Extrapyramidal Pathways</a:t>
            </a:r>
          </a:p>
        </p:txBody>
      </p:sp>
      <p:sp>
        <p:nvSpPr>
          <p:cNvPr id="23555" name="Rectangle 3"/>
          <p:cNvSpPr>
            <a:spLocks noGrp="1" noChangeArrowheads="1"/>
          </p:cNvSpPr>
          <p:nvPr>
            <p:ph type="body" idx="1"/>
          </p:nvPr>
        </p:nvSpPr>
        <p:spPr>
          <a:xfrm>
            <a:off x="228600" y="1143000"/>
            <a:ext cx="5638800" cy="4983163"/>
          </a:xfrm>
        </p:spPr>
        <p:txBody>
          <a:bodyPr/>
          <a:lstStyle/>
          <a:p>
            <a:r>
              <a:rPr lang="en-US" smtClean="0"/>
              <a:t>Reticulospinal tracts</a:t>
            </a:r>
          </a:p>
          <a:p>
            <a:pPr lvl="1"/>
            <a:r>
              <a:rPr lang="en-US" smtClean="0"/>
              <a:t>maintain balance</a:t>
            </a:r>
          </a:p>
          <a:p>
            <a:r>
              <a:rPr lang="en-US" smtClean="0"/>
              <a:t>Rubrospinal tracts</a:t>
            </a:r>
          </a:p>
          <a:p>
            <a:pPr lvl="1"/>
            <a:r>
              <a:rPr lang="en-US" smtClean="0"/>
              <a:t>control flexor muscles</a:t>
            </a:r>
          </a:p>
          <a:p>
            <a:r>
              <a:rPr lang="en-US" smtClean="0"/>
              <a:t>Superior colliculi and tectospinal tracts </a:t>
            </a:r>
          </a:p>
          <a:p>
            <a:pPr lvl="1"/>
            <a:r>
              <a:rPr lang="en-US" smtClean="0"/>
              <a:t>mediate head movements</a:t>
            </a:r>
          </a:p>
        </p:txBody>
      </p:sp>
      <p:pic>
        <p:nvPicPr>
          <p:cNvPr id="220165" name="Picture 5"/>
          <p:cNvPicPr>
            <a:picLocks noChangeAspect="1" noChangeArrowheads="1"/>
          </p:cNvPicPr>
          <p:nvPr/>
        </p:nvPicPr>
        <p:blipFill>
          <a:blip r:embed="rId2" cstate="print"/>
          <a:srcRect/>
          <a:stretch>
            <a:fillRect/>
          </a:stretch>
        </p:blipFill>
        <p:spPr bwMode="auto">
          <a:xfrm>
            <a:off x="6143625" y="133350"/>
            <a:ext cx="3000375" cy="659130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Spinal Cord Trauma: Paralysis</a:t>
            </a:r>
          </a:p>
        </p:txBody>
      </p:sp>
      <p:sp>
        <p:nvSpPr>
          <p:cNvPr id="24579" name="Rectangle 3"/>
          <p:cNvSpPr>
            <a:spLocks noGrp="1" noChangeArrowheads="1"/>
          </p:cNvSpPr>
          <p:nvPr>
            <p:ph type="body" idx="1"/>
          </p:nvPr>
        </p:nvSpPr>
        <p:spPr/>
        <p:txBody>
          <a:bodyPr/>
          <a:lstStyle/>
          <a:p>
            <a:r>
              <a:rPr lang="en-US" smtClean="0"/>
              <a:t>Paralysis </a:t>
            </a:r>
          </a:p>
          <a:p>
            <a:pPr lvl="1"/>
            <a:r>
              <a:rPr lang="en-US" smtClean="0"/>
              <a:t>loss of motor function</a:t>
            </a:r>
          </a:p>
          <a:p>
            <a:r>
              <a:rPr lang="en-US" smtClean="0"/>
              <a:t>Flaccid paralysis</a:t>
            </a:r>
          </a:p>
          <a:p>
            <a:pPr lvl="1"/>
            <a:r>
              <a:rPr lang="en-US" smtClean="0"/>
              <a:t>severe damage to the ventral root or anterior horn cells</a:t>
            </a:r>
          </a:p>
          <a:p>
            <a:pPr lvl="1"/>
            <a:r>
              <a:rPr lang="en-US" smtClean="0"/>
              <a:t>Lower motor neurons are damaged and impulses do not reach muscles</a:t>
            </a:r>
          </a:p>
          <a:p>
            <a:pPr lvl="1"/>
            <a:r>
              <a:rPr lang="en-US" smtClean="0"/>
              <a:t>There is no voluntary or involuntary control of muscles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Spinal Cord Trauma: Paralysis</a:t>
            </a:r>
          </a:p>
        </p:txBody>
      </p:sp>
      <p:sp>
        <p:nvSpPr>
          <p:cNvPr id="25603" name="Rectangle 3"/>
          <p:cNvSpPr>
            <a:spLocks noGrp="1" noChangeArrowheads="1"/>
          </p:cNvSpPr>
          <p:nvPr>
            <p:ph type="body" idx="1"/>
          </p:nvPr>
        </p:nvSpPr>
        <p:spPr/>
        <p:txBody>
          <a:bodyPr/>
          <a:lstStyle/>
          <a:p>
            <a:r>
              <a:rPr lang="en-US" smtClean="0"/>
              <a:t>Spastic paralysis </a:t>
            </a:r>
          </a:p>
          <a:p>
            <a:pPr lvl="1"/>
            <a:r>
              <a:rPr lang="en-US" smtClean="0"/>
              <a:t>only upper motor neurons of the primary motor cortex are damaged</a:t>
            </a:r>
          </a:p>
          <a:p>
            <a:pPr lvl="1"/>
            <a:endParaRPr lang="en-US" smtClean="0"/>
          </a:p>
          <a:p>
            <a:pPr lvl="1"/>
            <a:r>
              <a:rPr lang="en-US" smtClean="0"/>
              <a:t>Spinal neurons remain intact and muscles are stimulated irregularly</a:t>
            </a:r>
          </a:p>
          <a:p>
            <a:pPr lvl="1"/>
            <a:endParaRPr lang="en-US" smtClean="0"/>
          </a:p>
          <a:p>
            <a:pPr lvl="1"/>
            <a:r>
              <a:rPr lang="en-US" smtClean="0"/>
              <a:t>There is no voluntary control of muscles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Spinal Cord Trauma: Transection</a:t>
            </a:r>
          </a:p>
        </p:txBody>
      </p:sp>
      <p:sp>
        <p:nvSpPr>
          <p:cNvPr id="26627" name="Rectangle 3"/>
          <p:cNvSpPr>
            <a:spLocks noGrp="1" noChangeArrowheads="1"/>
          </p:cNvSpPr>
          <p:nvPr>
            <p:ph type="body" idx="1"/>
          </p:nvPr>
        </p:nvSpPr>
        <p:spPr/>
        <p:txBody>
          <a:bodyPr/>
          <a:lstStyle/>
          <a:p>
            <a:r>
              <a:rPr lang="en-US" smtClean="0"/>
              <a:t>Cross sectioning of the spinal cord at any level results in total motor and sensory loss in regions inferior to the cut</a:t>
            </a:r>
          </a:p>
          <a:p>
            <a:r>
              <a:rPr lang="en-US" smtClean="0"/>
              <a:t>Paraplegia </a:t>
            </a:r>
          </a:p>
          <a:p>
            <a:pPr lvl="1"/>
            <a:r>
              <a:rPr lang="en-US" smtClean="0"/>
              <a:t>transection between T</a:t>
            </a:r>
            <a:r>
              <a:rPr lang="en-US" baseline="-25000" smtClean="0"/>
              <a:t>1</a:t>
            </a:r>
            <a:r>
              <a:rPr lang="en-US" smtClean="0"/>
              <a:t> and L</a:t>
            </a:r>
            <a:r>
              <a:rPr lang="en-US" baseline="-25000" smtClean="0"/>
              <a:t>1</a:t>
            </a:r>
            <a:endParaRPr lang="en-US" smtClean="0"/>
          </a:p>
          <a:p>
            <a:r>
              <a:rPr lang="en-US" smtClean="0"/>
              <a:t>Quadriplegia</a:t>
            </a:r>
          </a:p>
          <a:p>
            <a:pPr lvl="1"/>
            <a:r>
              <a:rPr lang="en-US" smtClean="0"/>
              <a:t>transection in the cervical region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Peripheral Nervous System (PNS)</a:t>
            </a:r>
          </a:p>
        </p:txBody>
      </p:sp>
      <p:sp>
        <p:nvSpPr>
          <p:cNvPr id="27651" name="Rectangle 3"/>
          <p:cNvSpPr>
            <a:spLocks noGrp="1" noChangeArrowheads="1"/>
          </p:cNvSpPr>
          <p:nvPr>
            <p:ph type="body" idx="1"/>
          </p:nvPr>
        </p:nvSpPr>
        <p:spPr/>
        <p:txBody>
          <a:bodyPr/>
          <a:lstStyle/>
          <a:p>
            <a:r>
              <a:rPr lang="en-US" sz="2800" smtClean="0">
                <a:solidFill>
                  <a:srgbClr val="000000"/>
                </a:solidFill>
              </a:rPr>
              <a:t>PNS </a:t>
            </a:r>
          </a:p>
          <a:p>
            <a:pPr lvl="1"/>
            <a:r>
              <a:rPr lang="en-US" sz="2400" smtClean="0">
                <a:solidFill>
                  <a:srgbClr val="000000"/>
                </a:solidFill>
              </a:rPr>
              <a:t> all neural structures outside the brain and spinal cord</a:t>
            </a:r>
          </a:p>
          <a:p>
            <a:r>
              <a:rPr lang="en-US" sz="2800" smtClean="0">
                <a:solidFill>
                  <a:srgbClr val="000000"/>
                </a:solidFill>
              </a:rPr>
              <a:t>Includes </a:t>
            </a:r>
          </a:p>
          <a:p>
            <a:pPr lvl="1"/>
            <a:r>
              <a:rPr lang="en-US" sz="2400" smtClean="0">
                <a:solidFill>
                  <a:srgbClr val="000000"/>
                </a:solidFill>
              </a:rPr>
              <a:t>sensory receptors</a:t>
            </a:r>
          </a:p>
          <a:p>
            <a:pPr lvl="1"/>
            <a:r>
              <a:rPr lang="en-US" sz="2400" smtClean="0">
                <a:solidFill>
                  <a:srgbClr val="000000"/>
                </a:solidFill>
              </a:rPr>
              <a:t>peripheral nerves</a:t>
            </a:r>
          </a:p>
          <a:p>
            <a:pPr lvl="1"/>
            <a:r>
              <a:rPr lang="en-US" sz="2400" smtClean="0">
                <a:solidFill>
                  <a:srgbClr val="000000"/>
                </a:solidFill>
              </a:rPr>
              <a:t>associated ganglia</a:t>
            </a:r>
          </a:p>
          <a:p>
            <a:pPr lvl="1"/>
            <a:r>
              <a:rPr lang="en-US" sz="2400" smtClean="0">
                <a:solidFill>
                  <a:srgbClr val="000000"/>
                </a:solidFill>
              </a:rPr>
              <a:t> motor endings</a:t>
            </a:r>
          </a:p>
          <a:p>
            <a:r>
              <a:rPr lang="en-US" sz="2800" smtClean="0"/>
              <a:t>Provides links to and from the external environment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Sensory Receptors</a:t>
            </a:r>
          </a:p>
        </p:txBody>
      </p:sp>
      <p:sp>
        <p:nvSpPr>
          <p:cNvPr id="28675" name="Rectangle 3"/>
          <p:cNvSpPr>
            <a:spLocks noGrp="1" noChangeArrowheads="1"/>
          </p:cNvSpPr>
          <p:nvPr>
            <p:ph type="body" idx="1"/>
          </p:nvPr>
        </p:nvSpPr>
        <p:spPr/>
        <p:txBody>
          <a:bodyPr/>
          <a:lstStyle/>
          <a:p>
            <a:r>
              <a:rPr lang="en-US" smtClean="0">
                <a:solidFill>
                  <a:srgbClr val="000000"/>
                </a:solidFill>
              </a:rPr>
              <a:t>Structures specialized to respond to stimuli</a:t>
            </a:r>
          </a:p>
          <a:p>
            <a:r>
              <a:rPr lang="en-US" smtClean="0">
                <a:solidFill>
                  <a:srgbClr val="000000"/>
                </a:solidFill>
              </a:rPr>
              <a:t>Activation of sensory receptors results in depolarizations that trigger impulses to the CNS</a:t>
            </a:r>
          </a:p>
          <a:p>
            <a:r>
              <a:rPr lang="en-US" smtClean="0"/>
              <a:t>The realization of these stimuli, sensation and perception, occur in the brain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rtlCol="0">
            <a:normAutofit fontScale="90000"/>
          </a:bodyPr>
          <a:lstStyle/>
          <a:p>
            <a:pPr fontAlgn="auto">
              <a:spcAft>
                <a:spcPts val="0"/>
              </a:spcAft>
              <a:defRPr/>
            </a:pPr>
            <a:r>
              <a:rPr lang="en-US"/>
              <a:t>Receptor Classification by Stimulus Type</a:t>
            </a:r>
          </a:p>
        </p:txBody>
      </p:sp>
      <p:sp>
        <p:nvSpPr>
          <p:cNvPr id="29699" name="Rectangle 3"/>
          <p:cNvSpPr>
            <a:spLocks noGrp="1" noChangeArrowheads="1"/>
          </p:cNvSpPr>
          <p:nvPr>
            <p:ph type="body" idx="1"/>
          </p:nvPr>
        </p:nvSpPr>
        <p:spPr/>
        <p:txBody>
          <a:bodyPr/>
          <a:lstStyle/>
          <a:p>
            <a:pPr>
              <a:lnSpc>
                <a:spcPct val="80000"/>
              </a:lnSpc>
            </a:pPr>
            <a:r>
              <a:rPr lang="en-US" sz="2800" smtClean="0">
                <a:solidFill>
                  <a:srgbClr val="000000"/>
                </a:solidFill>
              </a:rPr>
              <a:t>Mechanoreceptors </a:t>
            </a:r>
          </a:p>
          <a:p>
            <a:pPr lvl="1">
              <a:lnSpc>
                <a:spcPct val="80000"/>
              </a:lnSpc>
            </a:pPr>
            <a:r>
              <a:rPr lang="en-US" sz="2400" smtClean="0">
                <a:solidFill>
                  <a:srgbClr val="000000"/>
                </a:solidFill>
              </a:rPr>
              <a:t>respond to touch, pressure, vibration, stretch, and itch</a:t>
            </a:r>
          </a:p>
          <a:p>
            <a:pPr>
              <a:lnSpc>
                <a:spcPct val="80000"/>
              </a:lnSpc>
            </a:pPr>
            <a:r>
              <a:rPr lang="en-US" sz="2800" smtClean="0">
                <a:solidFill>
                  <a:srgbClr val="000000"/>
                </a:solidFill>
              </a:rPr>
              <a:t>Thermoreceptors	</a:t>
            </a:r>
          </a:p>
          <a:p>
            <a:pPr lvl="1">
              <a:lnSpc>
                <a:spcPct val="80000"/>
              </a:lnSpc>
            </a:pPr>
            <a:r>
              <a:rPr lang="en-US" sz="2400" smtClean="0">
                <a:solidFill>
                  <a:srgbClr val="000000"/>
                </a:solidFill>
              </a:rPr>
              <a:t>sensitive to changes in temperature</a:t>
            </a:r>
          </a:p>
          <a:p>
            <a:pPr>
              <a:lnSpc>
                <a:spcPct val="80000"/>
              </a:lnSpc>
            </a:pPr>
            <a:r>
              <a:rPr lang="en-US" sz="2800" smtClean="0">
                <a:solidFill>
                  <a:srgbClr val="000000"/>
                </a:solidFill>
              </a:rPr>
              <a:t>Photoreceptors</a:t>
            </a:r>
          </a:p>
          <a:p>
            <a:pPr lvl="1">
              <a:lnSpc>
                <a:spcPct val="80000"/>
              </a:lnSpc>
            </a:pPr>
            <a:r>
              <a:rPr lang="en-US" sz="2400" smtClean="0">
                <a:solidFill>
                  <a:srgbClr val="000000"/>
                </a:solidFill>
              </a:rPr>
              <a:t>respond to light energy (e.g., retina)</a:t>
            </a:r>
          </a:p>
          <a:p>
            <a:pPr>
              <a:lnSpc>
                <a:spcPct val="80000"/>
              </a:lnSpc>
            </a:pPr>
            <a:r>
              <a:rPr lang="en-US" sz="2800" smtClean="0">
                <a:solidFill>
                  <a:srgbClr val="000000"/>
                </a:solidFill>
              </a:rPr>
              <a:t>Chemoreceptors </a:t>
            </a:r>
          </a:p>
          <a:p>
            <a:pPr lvl="1">
              <a:lnSpc>
                <a:spcPct val="80000"/>
              </a:lnSpc>
            </a:pPr>
            <a:r>
              <a:rPr lang="en-US" sz="2400" smtClean="0">
                <a:solidFill>
                  <a:srgbClr val="000000"/>
                </a:solidFill>
              </a:rPr>
              <a:t> respond to chemicals (e.g., smell, taste, changes in blood chemistry)</a:t>
            </a:r>
          </a:p>
          <a:p>
            <a:pPr>
              <a:lnSpc>
                <a:spcPct val="80000"/>
              </a:lnSpc>
            </a:pPr>
            <a:r>
              <a:rPr lang="en-US" sz="2800" smtClean="0"/>
              <a:t>Nociceptors</a:t>
            </a:r>
          </a:p>
          <a:p>
            <a:pPr lvl="1">
              <a:lnSpc>
                <a:spcPct val="80000"/>
              </a:lnSpc>
            </a:pPr>
            <a:r>
              <a:rPr lang="en-US" sz="2400" smtClean="0"/>
              <a:t>sensitive to pain-causing stimuli</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fontAlgn="auto">
              <a:spcAft>
                <a:spcPts val="0"/>
              </a:spcAft>
              <a:defRPr/>
            </a:pPr>
            <a:r>
              <a:rPr lang="en-US"/>
              <a:t>Receptor Class by Location: Exteroceptors</a:t>
            </a:r>
          </a:p>
        </p:txBody>
      </p:sp>
      <p:sp>
        <p:nvSpPr>
          <p:cNvPr id="30723" name="Rectangle 3"/>
          <p:cNvSpPr>
            <a:spLocks noGrp="1" noChangeArrowheads="1"/>
          </p:cNvSpPr>
          <p:nvPr>
            <p:ph type="body" idx="1"/>
          </p:nvPr>
        </p:nvSpPr>
        <p:spPr/>
        <p:txBody>
          <a:bodyPr/>
          <a:lstStyle/>
          <a:p>
            <a:r>
              <a:rPr lang="en-US" smtClean="0">
                <a:solidFill>
                  <a:srgbClr val="000000"/>
                </a:solidFill>
              </a:rPr>
              <a:t>Respond to stimuli arising outside the body</a:t>
            </a:r>
          </a:p>
          <a:p>
            <a:r>
              <a:rPr lang="en-US" smtClean="0">
                <a:solidFill>
                  <a:srgbClr val="000000"/>
                </a:solidFill>
              </a:rPr>
              <a:t>Found near the body surface</a:t>
            </a:r>
          </a:p>
          <a:p>
            <a:r>
              <a:rPr lang="en-US" smtClean="0">
                <a:solidFill>
                  <a:srgbClr val="000000"/>
                </a:solidFill>
              </a:rPr>
              <a:t>Sensitive to touch, pressure, pain, and temperature</a:t>
            </a:r>
          </a:p>
          <a:p>
            <a:r>
              <a:rPr lang="en-US" smtClean="0"/>
              <a:t>Include the special sense organs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rtlCol="0">
            <a:normAutofit fontScale="90000"/>
          </a:bodyPr>
          <a:lstStyle/>
          <a:p>
            <a:pPr fontAlgn="auto">
              <a:spcAft>
                <a:spcPts val="0"/>
              </a:spcAft>
              <a:defRPr/>
            </a:pPr>
            <a:r>
              <a:rPr lang="en-US"/>
              <a:t>Receptor Class by Location: Interoceptors</a:t>
            </a:r>
          </a:p>
        </p:txBody>
      </p:sp>
      <p:sp>
        <p:nvSpPr>
          <p:cNvPr id="31747" name="Rectangle 3"/>
          <p:cNvSpPr>
            <a:spLocks noGrp="1" noChangeArrowheads="1"/>
          </p:cNvSpPr>
          <p:nvPr>
            <p:ph type="body" idx="1"/>
          </p:nvPr>
        </p:nvSpPr>
        <p:spPr/>
        <p:txBody>
          <a:bodyPr/>
          <a:lstStyle/>
          <a:p>
            <a:r>
              <a:rPr lang="en-US" smtClean="0">
                <a:solidFill>
                  <a:srgbClr val="000000"/>
                </a:solidFill>
              </a:rPr>
              <a:t>Respond to stimuli arising within the body</a:t>
            </a:r>
          </a:p>
          <a:p>
            <a:r>
              <a:rPr lang="en-US" smtClean="0">
                <a:solidFill>
                  <a:srgbClr val="000000"/>
                </a:solidFill>
              </a:rPr>
              <a:t>Found in internal viscera and blood vessels</a:t>
            </a:r>
          </a:p>
          <a:p>
            <a:r>
              <a:rPr lang="en-US" smtClean="0"/>
              <a:t>Sensitive to chemical changes, stretch, and temperature changes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rtlCol="0">
            <a:normAutofit fontScale="90000"/>
          </a:bodyPr>
          <a:lstStyle/>
          <a:p>
            <a:pPr fontAlgn="auto">
              <a:spcAft>
                <a:spcPts val="0"/>
              </a:spcAft>
              <a:defRPr/>
            </a:pPr>
            <a:r>
              <a:rPr lang="en-US"/>
              <a:t>Receptor Class by Location: Proprioceptors</a:t>
            </a:r>
          </a:p>
        </p:txBody>
      </p:sp>
      <p:sp>
        <p:nvSpPr>
          <p:cNvPr id="32771" name="Rectangle 3"/>
          <p:cNvSpPr>
            <a:spLocks noGrp="1" noChangeArrowheads="1"/>
          </p:cNvSpPr>
          <p:nvPr>
            <p:ph type="body" idx="1"/>
          </p:nvPr>
        </p:nvSpPr>
        <p:spPr/>
        <p:txBody>
          <a:bodyPr/>
          <a:lstStyle/>
          <a:p>
            <a:r>
              <a:rPr lang="en-US" smtClean="0">
                <a:solidFill>
                  <a:srgbClr val="000000"/>
                </a:solidFill>
              </a:rPr>
              <a:t>Respond to degree of stretch of the organs they occupy</a:t>
            </a:r>
          </a:p>
          <a:p>
            <a:r>
              <a:rPr lang="en-US" smtClean="0">
                <a:solidFill>
                  <a:srgbClr val="000000"/>
                </a:solidFill>
              </a:rPr>
              <a:t>Found in skeletal muscles, tendons, joints, ligaments, and connective tissue coverings of bones and muscles</a:t>
            </a:r>
          </a:p>
          <a:p>
            <a:r>
              <a:rPr lang="en-US" smtClean="0"/>
              <a:t>Constantly “advise” the brain of one’s movements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Spinal Cord</a:t>
            </a:r>
          </a:p>
        </p:txBody>
      </p:sp>
      <p:sp>
        <p:nvSpPr>
          <p:cNvPr id="6147" name="Rectangle 3"/>
          <p:cNvSpPr>
            <a:spLocks noGrp="1" noChangeArrowheads="1"/>
          </p:cNvSpPr>
          <p:nvPr>
            <p:ph type="body" idx="1"/>
          </p:nvPr>
        </p:nvSpPr>
        <p:spPr>
          <a:xfrm>
            <a:off x="228600" y="1143000"/>
            <a:ext cx="6019800" cy="4983163"/>
          </a:xfrm>
        </p:spPr>
        <p:txBody>
          <a:bodyPr/>
          <a:lstStyle/>
          <a:p>
            <a:pPr>
              <a:lnSpc>
                <a:spcPct val="90000"/>
              </a:lnSpc>
            </a:pPr>
            <a:r>
              <a:rPr lang="en-US" smtClean="0"/>
              <a:t>Conus medullaris </a:t>
            </a:r>
          </a:p>
          <a:p>
            <a:pPr lvl="1">
              <a:lnSpc>
                <a:spcPct val="90000"/>
              </a:lnSpc>
            </a:pPr>
            <a:r>
              <a:rPr lang="en-US" smtClean="0"/>
              <a:t>terminal portion of the spinal cord</a:t>
            </a:r>
          </a:p>
          <a:p>
            <a:pPr>
              <a:lnSpc>
                <a:spcPct val="90000"/>
              </a:lnSpc>
            </a:pPr>
            <a:r>
              <a:rPr lang="en-US" smtClean="0"/>
              <a:t>Filum terminale </a:t>
            </a:r>
          </a:p>
          <a:p>
            <a:pPr lvl="1">
              <a:lnSpc>
                <a:spcPct val="90000"/>
              </a:lnSpc>
            </a:pPr>
            <a:r>
              <a:rPr lang="en-US" smtClean="0"/>
              <a:t>fibrous extension of the pia mater; anchors the spinal cord to the coccyx</a:t>
            </a:r>
          </a:p>
          <a:p>
            <a:pPr>
              <a:lnSpc>
                <a:spcPct val="90000"/>
              </a:lnSpc>
            </a:pPr>
            <a:r>
              <a:rPr lang="en-US" smtClean="0"/>
              <a:t>Denticulate ligaments</a:t>
            </a:r>
          </a:p>
          <a:p>
            <a:pPr lvl="1">
              <a:lnSpc>
                <a:spcPct val="90000"/>
              </a:lnSpc>
            </a:pPr>
            <a:r>
              <a:rPr lang="en-US" smtClean="0"/>
              <a:t>delicate shelves of pia mater; attach the spinal cord to the vertebrae</a:t>
            </a:r>
          </a:p>
        </p:txBody>
      </p:sp>
      <p:pic>
        <p:nvPicPr>
          <p:cNvPr id="198660" name="Picture 4"/>
          <p:cNvPicPr>
            <a:picLocks noChangeAspect="1" noChangeArrowheads="1"/>
          </p:cNvPicPr>
          <p:nvPr/>
        </p:nvPicPr>
        <p:blipFill>
          <a:blip r:embed="rId2" cstate="print"/>
          <a:srcRect/>
          <a:stretch>
            <a:fillRect/>
          </a:stretch>
        </p:blipFill>
        <p:spPr bwMode="auto">
          <a:xfrm>
            <a:off x="6324600" y="304800"/>
            <a:ext cx="2520791" cy="6019800"/>
          </a:xfrm>
          <a:prstGeom prst="ellipse">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98450" y="1244600"/>
            <a:ext cx="8270875" cy="5056188"/>
          </a:xfrm>
        </p:spPr>
        <p:txBody>
          <a:bodyPr/>
          <a:lstStyle/>
          <a:p>
            <a:r>
              <a:rPr lang="en-US" smtClean="0">
                <a:solidFill>
                  <a:srgbClr val="000000"/>
                </a:solidFill>
              </a:rPr>
              <a:t>Receptors are structurally classified as either simple or complex</a:t>
            </a:r>
          </a:p>
          <a:p>
            <a:r>
              <a:rPr lang="en-US" smtClean="0">
                <a:solidFill>
                  <a:srgbClr val="000000"/>
                </a:solidFill>
              </a:rPr>
              <a:t>Most receptors are simple and include encapsulated and unencapsulated varieties</a:t>
            </a:r>
          </a:p>
          <a:p>
            <a:r>
              <a:rPr lang="en-US" smtClean="0"/>
              <a:t>Complex receptors are special sense organs</a:t>
            </a:r>
          </a:p>
        </p:txBody>
      </p:sp>
      <p:sp>
        <p:nvSpPr>
          <p:cNvPr id="10244" name="Rectangle 4"/>
          <p:cNvSpPr>
            <a:spLocks noGrp="1" noChangeArrowheads="1"/>
          </p:cNvSpPr>
          <p:nvPr>
            <p:ph type="title"/>
          </p:nvPr>
        </p:nvSpPr>
        <p:spPr/>
        <p:txBody>
          <a:bodyPr rtlCol="0" anchor="t">
            <a:normAutofit fontScale="90000"/>
          </a:bodyPr>
          <a:lstStyle/>
          <a:p>
            <a:pPr fontAlgn="auto">
              <a:spcAft>
                <a:spcPts val="0"/>
              </a:spcAft>
              <a:defRPr/>
            </a:pPr>
            <a:r>
              <a:rPr lang="en-US" sz="4000"/>
              <a:t>Receptor Classification by Structural Complexity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Simple Receptors: Unencapsulated</a:t>
            </a:r>
          </a:p>
        </p:txBody>
      </p:sp>
      <p:sp>
        <p:nvSpPr>
          <p:cNvPr id="34819" name="Rectangle 3"/>
          <p:cNvSpPr>
            <a:spLocks noGrp="1" noChangeArrowheads="1"/>
          </p:cNvSpPr>
          <p:nvPr>
            <p:ph type="body" idx="1"/>
          </p:nvPr>
        </p:nvSpPr>
        <p:spPr/>
        <p:txBody>
          <a:bodyPr/>
          <a:lstStyle/>
          <a:p>
            <a:r>
              <a:rPr lang="en-US" smtClean="0">
                <a:solidFill>
                  <a:srgbClr val="000000"/>
                </a:solidFill>
              </a:rPr>
              <a:t>Free dendritic nerve endings</a:t>
            </a:r>
          </a:p>
          <a:p>
            <a:pPr lvl="1"/>
            <a:r>
              <a:rPr lang="en-US" smtClean="0"/>
              <a:t>Respond chiefly to temperature and pain</a:t>
            </a:r>
          </a:p>
          <a:p>
            <a:r>
              <a:rPr lang="en-US" smtClean="0">
                <a:solidFill>
                  <a:srgbClr val="000000"/>
                </a:solidFill>
              </a:rPr>
              <a:t>Merkel (tactile) discs</a:t>
            </a:r>
          </a:p>
          <a:p>
            <a:r>
              <a:rPr lang="en-US" smtClean="0"/>
              <a:t>Hair follicle receptors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Simple Receptors: Encapsulated</a:t>
            </a:r>
          </a:p>
        </p:txBody>
      </p:sp>
      <p:sp>
        <p:nvSpPr>
          <p:cNvPr id="35843" name="Rectangle 3"/>
          <p:cNvSpPr>
            <a:spLocks noGrp="1" noChangeArrowheads="1"/>
          </p:cNvSpPr>
          <p:nvPr>
            <p:ph type="body" idx="1"/>
          </p:nvPr>
        </p:nvSpPr>
        <p:spPr/>
        <p:txBody>
          <a:bodyPr/>
          <a:lstStyle/>
          <a:p>
            <a:r>
              <a:rPr lang="en-US" smtClean="0">
                <a:solidFill>
                  <a:srgbClr val="000000"/>
                </a:solidFill>
              </a:rPr>
              <a:t>Meissner’s corpuscles</a:t>
            </a:r>
          </a:p>
          <a:p>
            <a:pPr lvl="1"/>
            <a:r>
              <a:rPr lang="en-US" smtClean="0">
                <a:solidFill>
                  <a:srgbClr val="000000"/>
                </a:solidFill>
              </a:rPr>
              <a:t>tactile corpuscles</a:t>
            </a:r>
          </a:p>
          <a:p>
            <a:r>
              <a:rPr lang="en-US" smtClean="0">
                <a:solidFill>
                  <a:srgbClr val="000000"/>
                </a:solidFill>
              </a:rPr>
              <a:t>Pacinian corpuscles</a:t>
            </a:r>
          </a:p>
          <a:p>
            <a:pPr lvl="1"/>
            <a:r>
              <a:rPr lang="en-US" smtClean="0">
                <a:solidFill>
                  <a:srgbClr val="000000"/>
                </a:solidFill>
              </a:rPr>
              <a:t>lamellated corpuscles</a:t>
            </a:r>
          </a:p>
          <a:p>
            <a:r>
              <a:rPr lang="en-US" smtClean="0">
                <a:solidFill>
                  <a:srgbClr val="000000"/>
                </a:solidFill>
              </a:rPr>
              <a:t>Muscle spindles, Golgi tendon organs, and Ruffini’s corpuscles</a:t>
            </a:r>
          </a:p>
          <a:p>
            <a:r>
              <a:rPr lang="en-US" smtClean="0"/>
              <a:t>Joint kinesthetic receptors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mtClean="0"/>
              <a:t>From Sensation to Perception</a:t>
            </a:r>
          </a:p>
        </p:txBody>
      </p:sp>
      <p:sp>
        <p:nvSpPr>
          <p:cNvPr id="36867" name="Rectangle 3"/>
          <p:cNvSpPr>
            <a:spLocks noGrp="1" noChangeArrowheads="1"/>
          </p:cNvSpPr>
          <p:nvPr>
            <p:ph type="body" idx="1"/>
          </p:nvPr>
        </p:nvSpPr>
        <p:spPr/>
        <p:txBody>
          <a:bodyPr/>
          <a:lstStyle/>
          <a:p>
            <a:r>
              <a:rPr lang="en-US" smtClean="0">
                <a:solidFill>
                  <a:srgbClr val="000000"/>
                </a:solidFill>
              </a:rPr>
              <a:t>Survival depends upon sensation and perception</a:t>
            </a:r>
          </a:p>
          <a:p>
            <a:r>
              <a:rPr lang="en-US" smtClean="0">
                <a:solidFill>
                  <a:srgbClr val="000000"/>
                </a:solidFill>
              </a:rPr>
              <a:t>Sensation </a:t>
            </a:r>
          </a:p>
          <a:p>
            <a:pPr lvl="1"/>
            <a:r>
              <a:rPr lang="en-US" smtClean="0">
                <a:solidFill>
                  <a:srgbClr val="000000"/>
                </a:solidFill>
              </a:rPr>
              <a:t>the awareness of changes in the internal and external environment</a:t>
            </a:r>
          </a:p>
          <a:p>
            <a:r>
              <a:rPr lang="en-US" smtClean="0"/>
              <a:t>Perception </a:t>
            </a:r>
          </a:p>
          <a:p>
            <a:pPr lvl="1"/>
            <a:r>
              <a:rPr lang="en-US" smtClean="0"/>
              <a:t>the conscious interpretation of those stimuli</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rtlCol="0">
            <a:normAutofit fontScale="90000"/>
          </a:bodyPr>
          <a:lstStyle/>
          <a:p>
            <a:pPr fontAlgn="auto">
              <a:spcAft>
                <a:spcPts val="0"/>
              </a:spcAft>
              <a:defRPr/>
            </a:pPr>
            <a:r>
              <a:rPr lang="en-US"/>
              <a:t>Organization of the Somatosensory System</a:t>
            </a:r>
          </a:p>
        </p:txBody>
      </p:sp>
      <p:sp>
        <p:nvSpPr>
          <p:cNvPr id="37891" name="Rectangle 3"/>
          <p:cNvSpPr>
            <a:spLocks noGrp="1" noChangeArrowheads="1"/>
          </p:cNvSpPr>
          <p:nvPr>
            <p:ph type="body" idx="1"/>
          </p:nvPr>
        </p:nvSpPr>
        <p:spPr/>
        <p:txBody>
          <a:bodyPr/>
          <a:lstStyle/>
          <a:p>
            <a:r>
              <a:rPr lang="en-US" sz="2800" smtClean="0">
                <a:solidFill>
                  <a:srgbClr val="000000"/>
                </a:solidFill>
              </a:rPr>
              <a:t>Input comes from exteroceptors, proprioceptors, and interoceptors</a:t>
            </a:r>
          </a:p>
          <a:p>
            <a:r>
              <a:rPr lang="en-US" sz="2800" smtClean="0">
                <a:solidFill>
                  <a:srgbClr val="000000"/>
                </a:solidFill>
              </a:rPr>
              <a:t>The three main levels of neural integration in the somatosensory system are:</a:t>
            </a:r>
          </a:p>
          <a:p>
            <a:pPr lvl="1"/>
            <a:r>
              <a:rPr lang="en-US" sz="2400" smtClean="0">
                <a:solidFill>
                  <a:srgbClr val="000000"/>
                </a:solidFill>
              </a:rPr>
              <a:t>Receptor level</a:t>
            </a:r>
          </a:p>
          <a:p>
            <a:pPr lvl="2"/>
            <a:r>
              <a:rPr lang="en-US" sz="2000" smtClean="0">
                <a:solidFill>
                  <a:srgbClr val="000000"/>
                </a:solidFill>
              </a:rPr>
              <a:t>the sensor receptors</a:t>
            </a:r>
          </a:p>
          <a:p>
            <a:pPr lvl="1"/>
            <a:r>
              <a:rPr lang="en-US" sz="2400" smtClean="0">
                <a:solidFill>
                  <a:srgbClr val="000000"/>
                </a:solidFill>
              </a:rPr>
              <a:t>Circuit level </a:t>
            </a:r>
          </a:p>
          <a:p>
            <a:pPr lvl="2"/>
            <a:r>
              <a:rPr lang="en-US" sz="2000" smtClean="0">
                <a:solidFill>
                  <a:srgbClr val="000000"/>
                </a:solidFill>
              </a:rPr>
              <a:t>ascending pathways</a:t>
            </a:r>
          </a:p>
          <a:p>
            <a:pPr lvl="1"/>
            <a:r>
              <a:rPr lang="en-US" sz="2400" smtClean="0"/>
              <a:t>Perceptual level </a:t>
            </a:r>
          </a:p>
          <a:p>
            <a:pPr lvl="2"/>
            <a:r>
              <a:rPr lang="en-US" sz="2000" smtClean="0"/>
              <a:t>neuronal circuits in the cerebral cortex</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Adaptation of Sensory Receptors</a:t>
            </a:r>
          </a:p>
        </p:txBody>
      </p:sp>
      <p:sp>
        <p:nvSpPr>
          <p:cNvPr id="38915" name="Rectangle 3"/>
          <p:cNvSpPr>
            <a:spLocks noGrp="1" noChangeArrowheads="1"/>
          </p:cNvSpPr>
          <p:nvPr>
            <p:ph type="body" idx="1"/>
          </p:nvPr>
        </p:nvSpPr>
        <p:spPr/>
        <p:txBody>
          <a:bodyPr/>
          <a:lstStyle/>
          <a:p>
            <a:r>
              <a:rPr lang="en-US" smtClean="0"/>
              <a:t>Adaptation occurs when sensory receptors are subjected to an unchanging stimulus</a:t>
            </a:r>
          </a:p>
          <a:p>
            <a:pPr lvl="1"/>
            <a:r>
              <a:rPr lang="en-US" smtClean="0"/>
              <a:t>Receptor membranes become less responsive</a:t>
            </a:r>
          </a:p>
          <a:p>
            <a:pPr lvl="1"/>
            <a:r>
              <a:rPr lang="en-US" smtClean="0"/>
              <a:t>Receptor potentials decline in frequency or stop</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Adaptation of Sensory Receptors</a:t>
            </a:r>
          </a:p>
        </p:txBody>
      </p:sp>
      <p:sp>
        <p:nvSpPr>
          <p:cNvPr id="39939" name="Rectangle 3"/>
          <p:cNvSpPr>
            <a:spLocks noGrp="1" noChangeArrowheads="1"/>
          </p:cNvSpPr>
          <p:nvPr>
            <p:ph type="body" idx="1"/>
          </p:nvPr>
        </p:nvSpPr>
        <p:spPr/>
        <p:txBody>
          <a:bodyPr/>
          <a:lstStyle/>
          <a:p>
            <a:r>
              <a:rPr lang="en-US" smtClean="0"/>
              <a:t>Receptors responding to pressure, touch, and smell adapt quickly</a:t>
            </a:r>
          </a:p>
          <a:p>
            <a:r>
              <a:rPr lang="en-US" smtClean="0"/>
              <a:t>Receptors responding slowly include Merkel’s discs, Ruffini’s corpuscles, and interoceptors that respond to chemical levels in the blood </a:t>
            </a:r>
          </a:p>
          <a:p>
            <a:r>
              <a:rPr lang="en-US" smtClean="0"/>
              <a:t>Pain receptors and proprioceptors do not exhibit adaptation</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Processing at the Circuit Level</a:t>
            </a:r>
          </a:p>
        </p:txBody>
      </p:sp>
      <p:sp>
        <p:nvSpPr>
          <p:cNvPr id="40963" name="Rectangle 3"/>
          <p:cNvSpPr>
            <a:spLocks noGrp="1" noChangeArrowheads="1"/>
          </p:cNvSpPr>
          <p:nvPr>
            <p:ph type="body" idx="1"/>
          </p:nvPr>
        </p:nvSpPr>
        <p:spPr>
          <a:xfrm>
            <a:off x="298450" y="977900"/>
            <a:ext cx="8270875" cy="5553075"/>
          </a:xfrm>
        </p:spPr>
        <p:txBody>
          <a:bodyPr/>
          <a:lstStyle/>
          <a:p>
            <a:pPr>
              <a:lnSpc>
                <a:spcPct val="90000"/>
              </a:lnSpc>
            </a:pPr>
            <a:r>
              <a:rPr lang="en-US" sz="2800" smtClean="0"/>
              <a:t>Chains of three neurons conduct sensory impulses upward to the brain</a:t>
            </a:r>
          </a:p>
          <a:p>
            <a:pPr>
              <a:lnSpc>
                <a:spcPct val="90000"/>
              </a:lnSpc>
            </a:pPr>
            <a:r>
              <a:rPr lang="en-US" sz="2800" smtClean="0"/>
              <a:t>First-order neurons</a:t>
            </a:r>
          </a:p>
          <a:p>
            <a:pPr lvl="1">
              <a:lnSpc>
                <a:spcPct val="90000"/>
              </a:lnSpc>
            </a:pPr>
            <a:r>
              <a:rPr lang="en-US" sz="2400" smtClean="0"/>
              <a:t>soma reside in dorsal root or cranial ganglia, and conduct impulses from the skin to the spinal cord or brain stem</a:t>
            </a:r>
          </a:p>
          <a:p>
            <a:pPr>
              <a:lnSpc>
                <a:spcPct val="90000"/>
              </a:lnSpc>
            </a:pPr>
            <a:r>
              <a:rPr lang="en-US" sz="2800" smtClean="0"/>
              <a:t>Second-order neurons </a:t>
            </a:r>
          </a:p>
          <a:p>
            <a:pPr lvl="1">
              <a:lnSpc>
                <a:spcPct val="90000"/>
              </a:lnSpc>
            </a:pPr>
            <a:r>
              <a:rPr lang="en-US" sz="2400" smtClean="0"/>
              <a:t> soma reside in the dorsal horn of the spinal cord or medullary nuclei and transmit impulses to the thalamus or cerebellum</a:t>
            </a:r>
          </a:p>
          <a:p>
            <a:pPr>
              <a:lnSpc>
                <a:spcPct val="90000"/>
              </a:lnSpc>
            </a:pPr>
            <a:r>
              <a:rPr lang="en-US" sz="2800" smtClean="0"/>
              <a:t>Third-order neurons </a:t>
            </a:r>
          </a:p>
          <a:p>
            <a:pPr lvl="1">
              <a:lnSpc>
                <a:spcPct val="90000"/>
              </a:lnSpc>
            </a:pPr>
            <a:r>
              <a:rPr lang="en-US" sz="2400" smtClean="0"/>
              <a:t>located in the thalamus and conduct impulses to the somatosensory cortex of the cerebrum</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rtlCol="0">
            <a:normAutofit fontScale="90000"/>
          </a:bodyPr>
          <a:lstStyle/>
          <a:p>
            <a:pPr fontAlgn="auto">
              <a:spcAft>
                <a:spcPts val="0"/>
              </a:spcAft>
              <a:defRPr/>
            </a:pPr>
            <a:r>
              <a:rPr lang="en-US"/>
              <a:t>Main Aspects of Sensory Perception</a:t>
            </a:r>
          </a:p>
        </p:txBody>
      </p:sp>
      <p:sp>
        <p:nvSpPr>
          <p:cNvPr id="41987" name="Rectangle 3"/>
          <p:cNvSpPr>
            <a:spLocks noGrp="1" noChangeArrowheads="1"/>
          </p:cNvSpPr>
          <p:nvPr>
            <p:ph type="body" idx="1"/>
          </p:nvPr>
        </p:nvSpPr>
        <p:spPr/>
        <p:txBody>
          <a:bodyPr/>
          <a:lstStyle/>
          <a:p>
            <a:r>
              <a:rPr lang="en-US" smtClean="0">
                <a:solidFill>
                  <a:srgbClr val="000000"/>
                </a:solidFill>
              </a:rPr>
              <a:t>Perceptual detection</a:t>
            </a:r>
          </a:p>
          <a:p>
            <a:pPr lvl="1"/>
            <a:r>
              <a:rPr lang="en-US" smtClean="0">
                <a:solidFill>
                  <a:srgbClr val="000000"/>
                </a:solidFill>
              </a:rPr>
              <a:t>detecting that a stimulus has occurred and requires summation</a:t>
            </a:r>
          </a:p>
          <a:p>
            <a:r>
              <a:rPr lang="en-US" smtClean="0">
                <a:solidFill>
                  <a:srgbClr val="000000"/>
                </a:solidFill>
              </a:rPr>
              <a:t>Magnitude estimation</a:t>
            </a:r>
          </a:p>
          <a:p>
            <a:pPr lvl="1"/>
            <a:r>
              <a:rPr lang="en-US" smtClean="0">
                <a:solidFill>
                  <a:srgbClr val="000000"/>
                </a:solidFill>
              </a:rPr>
              <a:t>how much of a stimulus is acting</a:t>
            </a:r>
          </a:p>
          <a:p>
            <a:r>
              <a:rPr lang="en-US" smtClean="0">
                <a:solidFill>
                  <a:srgbClr val="000000"/>
                </a:solidFill>
              </a:rPr>
              <a:t>Spatial discrimination</a:t>
            </a:r>
          </a:p>
          <a:p>
            <a:pPr lvl="1"/>
            <a:r>
              <a:rPr lang="en-US" smtClean="0">
                <a:solidFill>
                  <a:srgbClr val="000000"/>
                </a:solidFill>
              </a:rPr>
              <a:t>identifying the site or pattern of the stimulus</a:t>
            </a:r>
            <a:endParaRPr lang="en-US" smtClean="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rtlCol="0">
            <a:normAutofit fontScale="90000"/>
          </a:bodyPr>
          <a:lstStyle/>
          <a:p>
            <a:pPr fontAlgn="auto">
              <a:spcAft>
                <a:spcPts val="0"/>
              </a:spcAft>
              <a:defRPr/>
            </a:pPr>
            <a:r>
              <a:rPr lang="en-US"/>
              <a:t>Main Aspects of Sensory Perception</a:t>
            </a:r>
          </a:p>
        </p:txBody>
      </p:sp>
      <p:sp>
        <p:nvSpPr>
          <p:cNvPr id="24579" name="Rectangle 3"/>
          <p:cNvSpPr>
            <a:spLocks noGrp="1" noChangeArrowheads="1"/>
          </p:cNvSpPr>
          <p:nvPr>
            <p:ph type="body" idx="1"/>
          </p:nvPr>
        </p:nvSpPr>
        <p:spPr/>
        <p:txBody>
          <a:bodyPr rtlCol="0">
            <a:normAutofit lnSpcReduction="10000"/>
          </a:bodyPr>
          <a:lstStyle/>
          <a:p>
            <a:pPr fontAlgn="auto">
              <a:spcAft>
                <a:spcPts val="0"/>
              </a:spcAft>
              <a:buFont typeface="Arial" pitchFamily="34" charset="0"/>
              <a:buChar char="•"/>
              <a:defRPr/>
            </a:pPr>
            <a:r>
              <a:rPr lang="en-US">
                <a:solidFill>
                  <a:srgbClr val="000000"/>
                </a:solidFill>
              </a:rPr>
              <a:t>Feature abstraction</a:t>
            </a:r>
          </a:p>
          <a:p>
            <a:pPr lvl="1" fontAlgn="auto">
              <a:spcAft>
                <a:spcPts val="0"/>
              </a:spcAft>
              <a:buFont typeface="Arial" pitchFamily="34" charset="0"/>
              <a:buChar char="–"/>
              <a:defRPr/>
            </a:pPr>
            <a:r>
              <a:rPr lang="en-US">
                <a:solidFill>
                  <a:srgbClr val="000000"/>
                </a:solidFill>
              </a:rPr>
              <a:t>used to identify a substance that has specific texture or shape</a:t>
            </a:r>
          </a:p>
          <a:p>
            <a:pPr fontAlgn="auto">
              <a:spcAft>
                <a:spcPts val="0"/>
              </a:spcAft>
              <a:buFont typeface="Arial" pitchFamily="34" charset="0"/>
              <a:buChar char="•"/>
              <a:defRPr/>
            </a:pPr>
            <a:r>
              <a:rPr lang="en-US">
                <a:solidFill>
                  <a:srgbClr val="000000"/>
                </a:solidFill>
              </a:rPr>
              <a:t>Quality discrimination</a:t>
            </a:r>
          </a:p>
          <a:p>
            <a:pPr lvl="1" fontAlgn="auto">
              <a:spcAft>
                <a:spcPts val="0"/>
              </a:spcAft>
              <a:buFont typeface="Arial" pitchFamily="34" charset="0"/>
              <a:buChar char="–"/>
              <a:defRPr/>
            </a:pPr>
            <a:r>
              <a:rPr lang="en-US">
                <a:solidFill>
                  <a:srgbClr val="000000"/>
                </a:solidFill>
              </a:rPr>
              <a:t>the ability to identify submodalities of a sensation (e.g., sweet  or sour tastes)</a:t>
            </a:r>
          </a:p>
          <a:p>
            <a:pPr fontAlgn="auto">
              <a:spcAft>
                <a:spcPts val="0"/>
              </a:spcAft>
              <a:buFont typeface="Arial" pitchFamily="34" charset="0"/>
              <a:buChar char="•"/>
              <a:defRPr/>
            </a:pPr>
            <a:r>
              <a:rPr lang="en-US"/>
              <a:t>Pattern recognition</a:t>
            </a:r>
          </a:p>
          <a:p>
            <a:pPr lvl="1" fontAlgn="auto">
              <a:spcAft>
                <a:spcPts val="0"/>
              </a:spcAft>
              <a:buFont typeface="Arial" pitchFamily="34" charset="0"/>
              <a:buChar char="–"/>
              <a:defRPr/>
            </a:pPr>
            <a:r>
              <a:rPr lang="en-US"/>
              <a:t>ability to recognize patterns in stimuli (e.g., melody, familiar face)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Spinal Cord</a:t>
            </a:r>
          </a:p>
        </p:txBody>
      </p:sp>
      <p:sp>
        <p:nvSpPr>
          <p:cNvPr id="7171" name="Rectangle 3"/>
          <p:cNvSpPr>
            <a:spLocks noGrp="1" noChangeArrowheads="1"/>
          </p:cNvSpPr>
          <p:nvPr>
            <p:ph type="body" idx="1"/>
          </p:nvPr>
        </p:nvSpPr>
        <p:spPr/>
        <p:txBody>
          <a:bodyPr/>
          <a:lstStyle/>
          <a:p>
            <a:r>
              <a:rPr lang="en-US" smtClean="0"/>
              <a:t>Spinal nerves</a:t>
            </a:r>
          </a:p>
          <a:p>
            <a:pPr lvl="1"/>
            <a:r>
              <a:rPr lang="en-US" smtClean="0"/>
              <a:t>31 pairs attach to the cord by paired roots</a:t>
            </a:r>
          </a:p>
          <a:p>
            <a:r>
              <a:rPr lang="en-US" smtClean="0"/>
              <a:t>Cervical and lumbar enlargements </a:t>
            </a:r>
          </a:p>
          <a:p>
            <a:pPr lvl="1"/>
            <a:r>
              <a:rPr lang="en-US" smtClean="0"/>
              <a:t>sites where nerves serving the upper and lower limbs emerge</a:t>
            </a:r>
          </a:p>
          <a:p>
            <a:r>
              <a:rPr lang="en-US" smtClean="0"/>
              <a:t>Cauda equina </a:t>
            </a:r>
          </a:p>
          <a:p>
            <a:pPr lvl="1"/>
            <a:r>
              <a:rPr lang="en-US" smtClean="0"/>
              <a:t>collection of nerve roots at the inferior end of the vertebral canal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Structure of a Nerve</a:t>
            </a:r>
          </a:p>
        </p:txBody>
      </p:sp>
      <p:sp>
        <p:nvSpPr>
          <p:cNvPr id="25603" name="Rectangle 3"/>
          <p:cNvSpPr>
            <a:spLocks noGrp="1" noChangeArrowheads="1"/>
          </p:cNvSpPr>
          <p:nvPr>
            <p:ph type="body" idx="1"/>
          </p:nvPr>
        </p:nvSpPr>
        <p:spPr>
          <a:xfrm>
            <a:off x="457200" y="1295400"/>
            <a:ext cx="5029200" cy="5105400"/>
          </a:xfrm>
        </p:spPr>
        <p:txBody>
          <a:bodyPr rtlCol="0">
            <a:normAutofit fontScale="92500" lnSpcReduction="10000"/>
          </a:bodyPr>
          <a:lstStyle/>
          <a:p>
            <a:pPr fontAlgn="auto">
              <a:spcAft>
                <a:spcPts val="0"/>
              </a:spcAft>
              <a:buFont typeface="Arial" pitchFamily="34" charset="0"/>
              <a:buChar char="•"/>
              <a:defRPr/>
            </a:pPr>
            <a:r>
              <a:rPr lang="en-US" sz="2800" dirty="0">
                <a:solidFill>
                  <a:srgbClr val="000000"/>
                </a:solidFill>
              </a:rPr>
              <a:t>Nerve</a:t>
            </a:r>
          </a:p>
          <a:p>
            <a:pPr lvl="1" fontAlgn="auto">
              <a:spcAft>
                <a:spcPts val="0"/>
              </a:spcAft>
              <a:buFont typeface="Arial" pitchFamily="34" charset="0"/>
              <a:buChar char="–"/>
              <a:defRPr/>
            </a:pPr>
            <a:r>
              <a:rPr lang="en-US" sz="2400" dirty="0">
                <a:solidFill>
                  <a:srgbClr val="000000"/>
                </a:solidFill>
              </a:rPr>
              <a:t>cordlike organ of the PNS consisting of peripheral axons enclosed by connective tissue</a:t>
            </a:r>
          </a:p>
          <a:p>
            <a:pPr fontAlgn="auto">
              <a:spcAft>
                <a:spcPts val="0"/>
              </a:spcAft>
              <a:buFont typeface="Arial" pitchFamily="34" charset="0"/>
              <a:buChar char="•"/>
              <a:defRPr/>
            </a:pPr>
            <a:r>
              <a:rPr lang="en-US" sz="2800" dirty="0">
                <a:solidFill>
                  <a:srgbClr val="000000"/>
                </a:solidFill>
              </a:rPr>
              <a:t>Connective tissue coverings include:</a:t>
            </a:r>
          </a:p>
          <a:p>
            <a:pPr lvl="1" fontAlgn="auto">
              <a:spcAft>
                <a:spcPts val="0"/>
              </a:spcAft>
              <a:buFont typeface="Arial" pitchFamily="34" charset="0"/>
              <a:buChar char="–"/>
              <a:defRPr/>
            </a:pPr>
            <a:r>
              <a:rPr lang="en-US" sz="2400" dirty="0" err="1">
                <a:solidFill>
                  <a:srgbClr val="000000"/>
                </a:solidFill>
              </a:rPr>
              <a:t>Endoneurium</a:t>
            </a:r>
            <a:r>
              <a:rPr lang="en-US" sz="2400" dirty="0">
                <a:solidFill>
                  <a:srgbClr val="000000"/>
                </a:solidFill>
              </a:rPr>
              <a:t> </a:t>
            </a:r>
            <a:endParaRPr lang="en-US" sz="2400" dirty="0" smtClean="0">
              <a:solidFill>
                <a:srgbClr val="000000"/>
              </a:solidFill>
            </a:endParaRPr>
          </a:p>
          <a:p>
            <a:pPr lvl="2" fontAlgn="auto">
              <a:spcAft>
                <a:spcPts val="0"/>
              </a:spcAft>
              <a:buFont typeface="Arial" pitchFamily="34" charset="0"/>
              <a:buChar char="•"/>
              <a:defRPr/>
            </a:pPr>
            <a:r>
              <a:rPr lang="en-US" sz="2000" dirty="0" smtClean="0">
                <a:solidFill>
                  <a:srgbClr val="000000"/>
                </a:solidFill>
              </a:rPr>
              <a:t>loose </a:t>
            </a:r>
            <a:r>
              <a:rPr lang="en-US" sz="2000" dirty="0">
                <a:solidFill>
                  <a:srgbClr val="000000"/>
                </a:solidFill>
              </a:rPr>
              <a:t>connective tissue that surrounds axons</a:t>
            </a:r>
          </a:p>
          <a:p>
            <a:pPr lvl="1" fontAlgn="auto">
              <a:spcAft>
                <a:spcPts val="0"/>
              </a:spcAft>
              <a:buFont typeface="Arial" pitchFamily="34" charset="0"/>
              <a:buChar char="–"/>
              <a:defRPr/>
            </a:pPr>
            <a:r>
              <a:rPr lang="en-US" sz="2400" dirty="0" err="1">
                <a:solidFill>
                  <a:srgbClr val="000000"/>
                </a:solidFill>
              </a:rPr>
              <a:t>Perineurium</a:t>
            </a:r>
            <a:r>
              <a:rPr lang="en-US" sz="2400" dirty="0">
                <a:solidFill>
                  <a:srgbClr val="000000"/>
                </a:solidFill>
              </a:rPr>
              <a:t> </a:t>
            </a:r>
            <a:endParaRPr lang="en-US" sz="2400" dirty="0" smtClean="0">
              <a:solidFill>
                <a:srgbClr val="000000"/>
              </a:solidFill>
            </a:endParaRPr>
          </a:p>
          <a:p>
            <a:pPr lvl="2" fontAlgn="auto">
              <a:spcAft>
                <a:spcPts val="0"/>
              </a:spcAft>
              <a:buFont typeface="Arial" pitchFamily="34" charset="0"/>
              <a:buChar char="•"/>
              <a:defRPr/>
            </a:pPr>
            <a:r>
              <a:rPr lang="en-US" sz="2000" dirty="0" smtClean="0">
                <a:solidFill>
                  <a:srgbClr val="000000"/>
                </a:solidFill>
              </a:rPr>
              <a:t>coarse </a:t>
            </a:r>
            <a:r>
              <a:rPr lang="en-US" sz="2000" dirty="0">
                <a:solidFill>
                  <a:srgbClr val="000000"/>
                </a:solidFill>
              </a:rPr>
              <a:t>connective tissue  that bundles fibers into fascicles</a:t>
            </a:r>
          </a:p>
          <a:p>
            <a:pPr lvl="1" fontAlgn="auto">
              <a:spcAft>
                <a:spcPts val="0"/>
              </a:spcAft>
              <a:buFont typeface="Arial" pitchFamily="34" charset="0"/>
              <a:buChar char="–"/>
              <a:defRPr/>
            </a:pPr>
            <a:r>
              <a:rPr lang="en-US" sz="2400" dirty="0" err="1"/>
              <a:t>Epineurium</a:t>
            </a:r>
            <a:r>
              <a:rPr lang="en-US" sz="2400" dirty="0"/>
              <a:t> </a:t>
            </a:r>
            <a:endParaRPr lang="en-US" sz="2400" dirty="0" smtClean="0"/>
          </a:p>
          <a:p>
            <a:pPr lvl="2" fontAlgn="auto">
              <a:spcAft>
                <a:spcPts val="0"/>
              </a:spcAft>
              <a:buFont typeface="Arial" pitchFamily="34" charset="0"/>
              <a:buChar char="•"/>
              <a:defRPr/>
            </a:pPr>
            <a:r>
              <a:rPr lang="en-US" sz="2000" dirty="0" smtClean="0"/>
              <a:t>tough </a:t>
            </a:r>
            <a:r>
              <a:rPr lang="en-US" sz="2000" dirty="0"/>
              <a:t>fibrous sheath around a nerve</a:t>
            </a:r>
          </a:p>
        </p:txBody>
      </p:sp>
      <p:pic>
        <p:nvPicPr>
          <p:cNvPr id="4" name="Picture 4"/>
          <p:cNvPicPr>
            <a:picLocks noChangeAspect="1" noChangeArrowheads="1"/>
          </p:cNvPicPr>
          <p:nvPr/>
        </p:nvPicPr>
        <p:blipFill>
          <a:blip r:embed="rId2" cstate="print"/>
          <a:srcRect/>
          <a:stretch>
            <a:fillRect/>
          </a:stretch>
        </p:blipFill>
        <p:spPr bwMode="auto">
          <a:xfrm>
            <a:off x="5562600" y="1295400"/>
            <a:ext cx="3431557" cy="4953000"/>
          </a:xfrm>
          <a:prstGeom prst="rect">
            <a:avLst/>
          </a:prstGeom>
          <a:ln>
            <a:noFill/>
          </a:ln>
          <a:effectLst>
            <a:softEdge rad="112500"/>
          </a:effec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Classification of Nerves</a:t>
            </a:r>
          </a:p>
        </p:txBody>
      </p:sp>
      <p:sp>
        <p:nvSpPr>
          <p:cNvPr id="45059" name="Rectangle 3"/>
          <p:cNvSpPr>
            <a:spLocks noGrp="1" noChangeArrowheads="1"/>
          </p:cNvSpPr>
          <p:nvPr>
            <p:ph type="body" idx="1"/>
          </p:nvPr>
        </p:nvSpPr>
        <p:spPr/>
        <p:txBody>
          <a:bodyPr/>
          <a:lstStyle/>
          <a:p>
            <a:r>
              <a:rPr lang="en-US" smtClean="0">
                <a:solidFill>
                  <a:srgbClr val="000000"/>
                </a:solidFill>
              </a:rPr>
              <a:t>Sensory and motor divisions</a:t>
            </a:r>
          </a:p>
          <a:p>
            <a:r>
              <a:rPr lang="en-US" smtClean="0">
                <a:solidFill>
                  <a:srgbClr val="000000"/>
                </a:solidFill>
              </a:rPr>
              <a:t>Sensory (afferent)</a:t>
            </a:r>
          </a:p>
          <a:p>
            <a:pPr lvl="1"/>
            <a:r>
              <a:rPr lang="en-US" smtClean="0">
                <a:solidFill>
                  <a:srgbClr val="000000"/>
                </a:solidFill>
              </a:rPr>
              <a:t>carry impulse to the CNS</a:t>
            </a:r>
          </a:p>
          <a:p>
            <a:r>
              <a:rPr lang="en-US" smtClean="0">
                <a:solidFill>
                  <a:srgbClr val="000000"/>
                </a:solidFill>
              </a:rPr>
              <a:t>Motor (efferent)</a:t>
            </a:r>
          </a:p>
          <a:p>
            <a:pPr lvl="1"/>
            <a:r>
              <a:rPr lang="en-US" smtClean="0">
                <a:solidFill>
                  <a:srgbClr val="000000"/>
                </a:solidFill>
              </a:rPr>
              <a:t>carry impulses from CNS</a:t>
            </a:r>
          </a:p>
          <a:p>
            <a:r>
              <a:rPr lang="en-US" smtClean="0"/>
              <a:t>Mixed</a:t>
            </a:r>
          </a:p>
          <a:p>
            <a:pPr lvl="1"/>
            <a:r>
              <a:rPr lang="en-US" smtClean="0"/>
              <a:t>sensory and motor fibers carry impulses to and from CNS; most common type of nerve</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Peripheral Nerves</a:t>
            </a:r>
          </a:p>
        </p:txBody>
      </p:sp>
      <p:sp>
        <p:nvSpPr>
          <p:cNvPr id="46083" name="Rectangle 3"/>
          <p:cNvSpPr>
            <a:spLocks noGrp="1" noChangeArrowheads="1"/>
          </p:cNvSpPr>
          <p:nvPr>
            <p:ph type="body" idx="1"/>
          </p:nvPr>
        </p:nvSpPr>
        <p:spPr/>
        <p:txBody>
          <a:bodyPr/>
          <a:lstStyle/>
          <a:p>
            <a:r>
              <a:rPr lang="en-US" smtClean="0">
                <a:solidFill>
                  <a:srgbClr val="000000"/>
                </a:solidFill>
              </a:rPr>
              <a:t>Mixed nerves </a:t>
            </a:r>
          </a:p>
          <a:p>
            <a:pPr lvl="1"/>
            <a:r>
              <a:rPr lang="en-US" smtClean="0">
                <a:solidFill>
                  <a:srgbClr val="000000"/>
                </a:solidFill>
              </a:rPr>
              <a:t> carry somatic and autonomic (visceral) impulses</a:t>
            </a:r>
          </a:p>
          <a:p>
            <a:r>
              <a:rPr lang="en-US" smtClean="0">
                <a:solidFill>
                  <a:srgbClr val="000000"/>
                </a:solidFill>
              </a:rPr>
              <a:t>The four types of mixed nerves are:</a:t>
            </a:r>
          </a:p>
          <a:p>
            <a:pPr lvl="1"/>
            <a:r>
              <a:rPr lang="en-US" smtClean="0">
                <a:solidFill>
                  <a:srgbClr val="000000"/>
                </a:solidFill>
              </a:rPr>
              <a:t>Somatic afferent and somatic efferent</a:t>
            </a:r>
          </a:p>
          <a:p>
            <a:pPr lvl="1"/>
            <a:r>
              <a:rPr lang="en-US" smtClean="0">
                <a:solidFill>
                  <a:srgbClr val="000000"/>
                </a:solidFill>
              </a:rPr>
              <a:t>Visceral afferent and visceral efferent</a:t>
            </a:r>
          </a:p>
          <a:p>
            <a:r>
              <a:rPr lang="en-US" smtClean="0"/>
              <a:t>Peripheral nerves originate from the brain or spinal column</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Regeneration of Nerve Fibers</a:t>
            </a:r>
          </a:p>
        </p:txBody>
      </p:sp>
      <p:sp>
        <p:nvSpPr>
          <p:cNvPr id="29699" name="Rectangle 3"/>
          <p:cNvSpPr>
            <a:spLocks noGrp="1" noChangeArrowheads="1"/>
          </p:cNvSpPr>
          <p:nvPr>
            <p:ph type="body" idx="1"/>
          </p:nvPr>
        </p:nvSpPr>
        <p:spPr/>
        <p:txBody>
          <a:bodyPr rtlCol="0">
            <a:normAutofit lnSpcReduction="10000"/>
          </a:bodyPr>
          <a:lstStyle/>
          <a:p>
            <a:pPr fontAlgn="auto">
              <a:lnSpc>
                <a:spcPct val="90000"/>
              </a:lnSpc>
              <a:spcAft>
                <a:spcPts val="0"/>
              </a:spcAft>
              <a:buFont typeface="Arial" pitchFamily="34" charset="0"/>
              <a:buChar char="•"/>
              <a:defRPr/>
            </a:pPr>
            <a:r>
              <a:rPr lang="en-US">
                <a:solidFill>
                  <a:srgbClr val="000000"/>
                </a:solidFill>
              </a:rPr>
              <a:t>Damage to nerve tissue is serious because mature neurons are amitotic</a:t>
            </a:r>
          </a:p>
          <a:p>
            <a:pPr fontAlgn="auto">
              <a:lnSpc>
                <a:spcPct val="90000"/>
              </a:lnSpc>
              <a:spcAft>
                <a:spcPts val="0"/>
              </a:spcAft>
              <a:buFont typeface="Arial" pitchFamily="34" charset="0"/>
              <a:buChar char="•"/>
              <a:defRPr/>
            </a:pPr>
            <a:r>
              <a:rPr lang="en-US">
                <a:solidFill>
                  <a:srgbClr val="000000"/>
                </a:solidFill>
              </a:rPr>
              <a:t>If the soma of a damaged nerve remains intact, damage can be repaired </a:t>
            </a:r>
          </a:p>
          <a:p>
            <a:pPr fontAlgn="auto">
              <a:lnSpc>
                <a:spcPct val="90000"/>
              </a:lnSpc>
              <a:spcAft>
                <a:spcPts val="0"/>
              </a:spcAft>
              <a:buFont typeface="Arial" pitchFamily="34" charset="0"/>
              <a:buChar char="•"/>
              <a:defRPr/>
            </a:pPr>
            <a:r>
              <a:rPr lang="en-US">
                <a:solidFill>
                  <a:srgbClr val="000000"/>
                </a:solidFill>
              </a:rPr>
              <a:t>Regeneration involves coordinated activity among:</a:t>
            </a:r>
          </a:p>
          <a:p>
            <a:pPr lvl="1" fontAlgn="auto">
              <a:lnSpc>
                <a:spcPct val="90000"/>
              </a:lnSpc>
              <a:spcAft>
                <a:spcPts val="0"/>
              </a:spcAft>
              <a:buFont typeface="Arial" pitchFamily="34" charset="0"/>
              <a:buChar char="–"/>
              <a:defRPr/>
            </a:pPr>
            <a:r>
              <a:rPr lang="en-US">
                <a:solidFill>
                  <a:srgbClr val="000000"/>
                </a:solidFill>
              </a:rPr>
              <a:t>Macrophages – remove debris</a:t>
            </a:r>
          </a:p>
          <a:p>
            <a:pPr lvl="1" fontAlgn="auto">
              <a:lnSpc>
                <a:spcPct val="90000"/>
              </a:lnSpc>
              <a:spcAft>
                <a:spcPts val="0"/>
              </a:spcAft>
              <a:buFont typeface="Arial" pitchFamily="34" charset="0"/>
              <a:buChar char="–"/>
              <a:defRPr/>
            </a:pPr>
            <a:r>
              <a:rPr lang="en-US">
                <a:solidFill>
                  <a:srgbClr val="000000"/>
                </a:solidFill>
              </a:rPr>
              <a:t>Schwann cells – form regeneration tube and secrete growth factors</a:t>
            </a:r>
          </a:p>
          <a:p>
            <a:pPr lvl="1" fontAlgn="auto">
              <a:lnSpc>
                <a:spcPct val="90000"/>
              </a:lnSpc>
              <a:spcAft>
                <a:spcPts val="0"/>
              </a:spcAft>
              <a:buFont typeface="Arial" pitchFamily="34" charset="0"/>
              <a:buChar char="–"/>
              <a:defRPr/>
            </a:pPr>
            <a:r>
              <a:rPr lang="en-US"/>
              <a:t>Axons – regenerate damaged part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Cranial Nerves</a:t>
            </a:r>
          </a:p>
        </p:txBody>
      </p:sp>
      <p:sp>
        <p:nvSpPr>
          <p:cNvPr id="48131" name="Rectangle 3"/>
          <p:cNvSpPr>
            <a:spLocks noGrp="1" noChangeArrowheads="1"/>
          </p:cNvSpPr>
          <p:nvPr>
            <p:ph type="body" idx="1"/>
          </p:nvPr>
        </p:nvSpPr>
        <p:spPr/>
        <p:txBody>
          <a:bodyPr/>
          <a:lstStyle/>
          <a:p>
            <a:r>
              <a:rPr lang="en-US" smtClean="0">
                <a:solidFill>
                  <a:srgbClr val="000000"/>
                </a:solidFill>
              </a:rPr>
              <a:t>Twelve pairs of cranial nerves arise from the brain </a:t>
            </a:r>
          </a:p>
          <a:p>
            <a:r>
              <a:rPr lang="en-US" smtClean="0">
                <a:solidFill>
                  <a:srgbClr val="000000"/>
                </a:solidFill>
              </a:rPr>
              <a:t>They have sensory, motor, or both sensory and motor functions</a:t>
            </a:r>
          </a:p>
          <a:p>
            <a:r>
              <a:rPr lang="en-US" smtClean="0">
                <a:solidFill>
                  <a:srgbClr val="000000"/>
                </a:solidFill>
              </a:rPr>
              <a:t>Each nerve is identified by a number (I through XII) and a name</a:t>
            </a:r>
          </a:p>
          <a:p>
            <a:r>
              <a:rPr lang="en-US" smtClean="0"/>
              <a:t>Four cranial nerves carry parasympathetic fibers that serve muscles and glands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Cranial Nerve I: Olfactory</a:t>
            </a:r>
          </a:p>
        </p:txBody>
      </p:sp>
      <p:sp>
        <p:nvSpPr>
          <p:cNvPr id="49155" name="Rectangle 3"/>
          <p:cNvSpPr>
            <a:spLocks noGrp="1" noChangeArrowheads="1"/>
          </p:cNvSpPr>
          <p:nvPr>
            <p:ph type="body" idx="1"/>
          </p:nvPr>
        </p:nvSpPr>
        <p:spPr/>
        <p:txBody>
          <a:bodyPr/>
          <a:lstStyle/>
          <a:p>
            <a:r>
              <a:rPr lang="en-US" smtClean="0">
                <a:solidFill>
                  <a:srgbClr val="000000"/>
                </a:solidFill>
              </a:rPr>
              <a:t>Arises from the olfactory epithelium</a:t>
            </a:r>
          </a:p>
          <a:p>
            <a:r>
              <a:rPr lang="en-US" smtClean="0">
                <a:solidFill>
                  <a:srgbClr val="000000"/>
                </a:solidFill>
              </a:rPr>
              <a:t>Passes through the cribriform plate of the ethmoid bone</a:t>
            </a:r>
          </a:p>
          <a:p>
            <a:r>
              <a:rPr lang="en-US" smtClean="0">
                <a:solidFill>
                  <a:srgbClr val="000000"/>
                </a:solidFill>
              </a:rPr>
              <a:t>Fibers run through the olfactory bulb and terminate in the primary olfactory cortex</a:t>
            </a:r>
          </a:p>
          <a:p>
            <a:r>
              <a:rPr lang="en-US" smtClean="0"/>
              <a:t>Functions solely by carrying afferent impulses for the sense of smell</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Cranial Nerve I: Olfactory</a:t>
            </a:r>
          </a:p>
        </p:txBody>
      </p:sp>
      <p:pic>
        <p:nvPicPr>
          <p:cNvPr id="36868" name="Picture 4"/>
          <p:cNvPicPr>
            <a:picLocks noChangeAspect="1" noChangeArrowheads="1"/>
          </p:cNvPicPr>
          <p:nvPr/>
        </p:nvPicPr>
        <p:blipFill>
          <a:blip r:embed="rId2" cstate="print"/>
          <a:srcRect/>
          <a:stretch>
            <a:fillRect/>
          </a:stretch>
        </p:blipFill>
        <p:spPr bwMode="auto">
          <a:xfrm>
            <a:off x="0" y="1106488"/>
            <a:ext cx="9144000" cy="4645025"/>
          </a:xfrm>
          <a:prstGeom prst="rect">
            <a:avLst/>
          </a:prstGeom>
          <a:ln>
            <a:noFill/>
          </a:ln>
          <a:effectLst>
            <a:softEdge rad="112500"/>
          </a:effec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Cranial Nerve II: Optic</a:t>
            </a:r>
          </a:p>
        </p:txBody>
      </p:sp>
      <p:sp>
        <p:nvSpPr>
          <p:cNvPr id="51203" name="Rectangle 3"/>
          <p:cNvSpPr>
            <a:spLocks noGrp="1" noChangeArrowheads="1"/>
          </p:cNvSpPr>
          <p:nvPr>
            <p:ph type="body" idx="1"/>
          </p:nvPr>
        </p:nvSpPr>
        <p:spPr/>
        <p:txBody>
          <a:bodyPr/>
          <a:lstStyle/>
          <a:p>
            <a:pPr>
              <a:lnSpc>
                <a:spcPct val="90000"/>
              </a:lnSpc>
            </a:pPr>
            <a:r>
              <a:rPr lang="en-US" smtClean="0">
                <a:solidFill>
                  <a:srgbClr val="000000"/>
                </a:solidFill>
              </a:rPr>
              <a:t>Arises from the retina of the eye</a:t>
            </a:r>
          </a:p>
          <a:p>
            <a:pPr>
              <a:lnSpc>
                <a:spcPct val="90000"/>
              </a:lnSpc>
            </a:pPr>
            <a:r>
              <a:rPr lang="en-US" smtClean="0">
                <a:solidFill>
                  <a:srgbClr val="000000"/>
                </a:solidFill>
              </a:rPr>
              <a:t>Optic nerves pass through the optic canals and converge at the optic chiasm</a:t>
            </a:r>
          </a:p>
          <a:p>
            <a:pPr>
              <a:lnSpc>
                <a:spcPct val="90000"/>
              </a:lnSpc>
            </a:pPr>
            <a:r>
              <a:rPr lang="en-US" smtClean="0">
                <a:solidFill>
                  <a:srgbClr val="000000"/>
                </a:solidFill>
              </a:rPr>
              <a:t>They continue to the thalamus where they synapse</a:t>
            </a:r>
          </a:p>
          <a:p>
            <a:pPr>
              <a:lnSpc>
                <a:spcPct val="90000"/>
              </a:lnSpc>
            </a:pPr>
            <a:r>
              <a:rPr lang="en-US" smtClean="0">
                <a:solidFill>
                  <a:srgbClr val="000000"/>
                </a:solidFill>
              </a:rPr>
              <a:t>From there, the optic radiation fibers run to the visual cortex</a:t>
            </a:r>
          </a:p>
          <a:p>
            <a:pPr>
              <a:lnSpc>
                <a:spcPct val="90000"/>
              </a:lnSpc>
            </a:pPr>
            <a:r>
              <a:rPr lang="en-US" smtClean="0"/>
              <a:t>Functions solely by carrying afferent impulses for vision</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63562"/>
          </a:xfrm>
        </p:spPr>
        <p:txBody>
          <a:bodyPr rtlCol="0">
            <a:normAutofit fontScale="90000"/>
          </a:bodyPr>
          <a:lstStyle/>
          <a:p>
            <a:pPr fontAlgn="auto">
              <a:spcAft>
                <a:spcPts val="0"/>
              </a:spcAft>
              <a:defRPr/>
            </a:pPr>
            <a:r>
              <a:rPr lang="en-US" sz="4000"/>
              <a:t>Cranial Nerve II: Optic</a:t>
            </a:r>
          </a:p>
        </p:txBody>
      </p:sp>
      <p:pic>
        <p:nvPicPr>
          <p:cNvPr id="38916" name="Picture 4"/>
          <p:cNvPicPr>
            <a:picLocks noChangeAspect="1" noChangeArrowheads="1"/>
          </p:cNvPicPr>
          <p:nvPr/>
        </p:nvPicPr>
        <p:blipFill>
          <a:blip r:embed="rId2" cstate="print"/>
          <a:srcRect/>
          <a:stretch>
            <a:fillRect/>
          </a:stretch>
        </p:blipFill>
        <p:spPr bwMode="auto">
          <a:xfrm>
            <a:off x="1295400" y="762000"/>
            <a:ext cx="6629400" cy="5817605"/>
          </a:xfrm>
          <a:prstGeom prst="rect">
            <a:avLst/>
          </a:prstGeom>
          <a:ln>
            <a:noFill/>
          </a:ln>
          <a:effectLst>
            <a:softEdge rad="112500"/>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Cranial Nerve III: Oculomotor</a:t>
            </a:r>
          </a:p>
        </p:txBody>
      </p:sp>
      <p:sp>
        <p:nvSpPr>
          <p:cNvPr id="53251" name="Rectangle 3"/>
          <p:cNvSpPr>
            <a:spLocks noGrp="1" noChangeArrowheads="1"/>
          </p:cNvSpPr>
          <p:nvPr>
            <p:ph type="body" idx="1"/>
          </p:nvPr>
        </p:nvSpPr>
        <p:spPr/>
        <p:txBody>
          <a:bodyPr/>
          <a:lstStyle/>
          <a:p>
            <a:r>
              <a:rPr lang="en-US" smtClean="0">
                <a:solidFill>
                  <a:srgbClr val="000000"/>
                </a:solidFill>
              </a:rPr>
              <a:t>Fibers extend from the ventral midbrain, pass through the superior orbital fissure, and go to the extrinsic eye muscles</a:t>
            </a:r>
          </a:p>
          <a:p>
            <a:r>
              <a:rPr lang="en-US" smtClean="0">
                <a:solidFill>
                  <a:srgbClr val="000000"/>
                </a:solidFill>
              </a:rPr>
              <a:t>Functions in raising the eyelid, directing the eyeball, constricting the iris, and controlling lens shape</a:t>
            </a:r>
          </a:p>
          <a:p>
            <a:r>
              <a:rPr lang="en-US" smtClean="0"/>
              <a:t>Parasympathetic cell bodies are in the ciliary ganglia</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200" smtClean="0"/>
              <a:t>Cross-Sectional Anatomy of the Spinal Cord</a:t>
            </a:r>
          </a:p>
        </p:txBody>
      </p:sp>
      <p:sp>
        <p:nvSpPr>
          <p:cNvPr id="8195" name="Rectangle 3"/>
          <p:cNvSpPr>
            <a:spLocks noGrp="1" noChangeArrowheads="1"/>
          </p:cNvSpPr>
          <p:nvPr>
            <p:ph type="body" idx="1"/>
          </p:nvPr>
        </p:nvSpPr>
        <p:spPr>
          <a:xfrm>
            <a:off x="298450" y="977900"/>
            <a:ext cx="8458200" cy="5056188"/>
          </a:xfrm>
        </p:spPr>
        <p:txBody>
          <a:bodyPr/>
          <a:lstStyle/>
          <a:p>
            <a:r>
              <a:rPr lang="en-US" smtClean="0"/>
              <a:t>Anterior median fissure – separates anterior funiculi</a:t>
            </a:r>
          </a:p>
          <a:p>
            <a:r>
              <a:rPr lang="en-US" smtClean="0"/>
              <a:t>Posterior median sulcus – divides posterior funiculi</a:t>
            </a:r>
          </a:p>
        </p:txBody>
      </p:sp>
      <p:pic>
        <p:nvPicPr>
          <p:cNvPr id="200709" name="Picture 5"/>
          <p:cNvPicPr>
            <a:picLocks noChangeAspect="1" noChangeArrowheads="1"/>
          </p:cNvPicPr>
          <p:nvPr/>
        </p:nvPicPr>
        <p:blipFill>
          <a:blip r:embed="rId2" cstate="print"/>
          <a:srcRect/>
          <a:stretch>
            <a:fillRect/>
          </a:stretch>
        </p:blipFill>
        <p:spPr bwMode="auto">
          <a:xfrm>
            <a:off x="1066800" y="3352800"/>
            <a:ext cx="6996113" cy="3246294"/>
          </a:xfrm>
          <a:prstGeom prst="rect">
            <a:avLst/>
          </a:prstGeom>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639762"/>
          </a:xfrm>
        </p:spPr>
        <p:txBody>
          <a:bodyPr rtlCol="0">
            <a:normAutofit fontScale="90000"/>
          </a:bodyPr>
          <a:lstStyle/>
          <a:p>
            <a:pPr fontAlgn="auto">
              <a:spcAft>
                <a:spcPts val="0"/>
              </a:spcAft>
              <a:defRPr/>
            </a:pPr>
            <a:r>
              <a:rPr lang="en-US" sz="4000"/>
              <a:t>Cranial Nerve III: Oculomotor</a:t>
            </a:r>
          </a:p>
        </p:txBody>
      </p:sp>
      <p:pic>
        <p:nvPicPr>
          <p:cNvPr id="40964" name="Picture 4"/>
          <p:cNvPicPr>
            <a:picLocks noChangeAspect="1" noChangeArrowheads="1"/>
          </p:cNvPicPr>
          <p:nvPr/>
        </p:nvPicPr>
        <p:blipFill>
          <a:blip r:embed="rId2" cstate="print"/>
          <a:srcRect/>
          <a:stretch>
            <a:fillRect/>
          </a:stretch>
        </p:blipFill>
        <p:spPr bwMode="auto">
          <a:xfrm>
            <a:off x="457200" y="838200"/>
            <a:ext cx="8229600" cy="6019800"/>
          </a:xfrm>
          <a:prstGeom prst="rect">
            <a:avLst/>
          </a:prstGeom>
          <a:ln>
            <a:noFill/>
          </a:ln>
          <a:effectLst>
            <a:softEdge rad="112500"/>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Cranial Nerve IV: Trochlear</a:t>
            </a:r>
          </a:p>
        </p:txBody>
      </p:sp>
      <p:sp>
        <p:nvSpPr>
          <p:cNvPr id="55299" name="Rectangle 3"/>
          <p:cNvSpPr>
            <a:spLocks noGrp="1" noChangeArrowheads="1"/>
          </p:cNvSpPr>
          <p:nvPr>
            <p:ph type="body" idx="1"/>
          </p:nvPr>
        </p:nvSpPr>
        <p:spPr/>
        <p:txBody>
          <a:bodyPr/>
          <a:lstStyle/>
          <a:p>
            <a:r>
              <a:rPr lang="en-US" smtClean="0">
                <a:solidFill>
                  <a:srgbClr val="000000"/>
                </a:solidFill>
              </a:rPr>
              <a:t>Fibers emerge from the dorsal midbrain and enter the orbits via the superior orbital fissures; innervate the superior oblique muscle</a:t>
            </a:r>
          </a:p>
          <a:p>
            <a:r>
              <a:rPr lang="en-US" smtClean="0"/>
              <a:t>Primarily a motor nerve that directs the eyeball</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mtClean="0"/>
              <a:t>Cranial Nerve IV: Trochlear</a:t>
            </a:r>
          </a:p>
        </p:txBody>
      </p:sp>
      <p:pic>
        <p:nvPicPr>
          <p:cNvPr id="43012" name="Picture 4"/>
          <p:cNvPicPr>
            <a:picLocks noChangeAspect="1" noChangeArrowheads="1"/>
          </p:cNvPicPr>
          <p:nvPr/>
        </p:nvPicPr>
        <p:blipFill>
          <a:blip r:embed="rId2" cstate="print"/>
          <a:srcRect/>
          <a:stretch>
            <a:fillRect/>
          </a:stretch>
        </p:blipFill>
        <p:spPr bwMode="auto">
          <a:xfrm>
            <a:off x="0" y="1219200"/>
            <a:ext cx="9144000" cy="4886325"/>
          </a:xfrm>
          <a:prstGeom prst="rect">
            <a:avLst/>
          </a:prstGeom>
          <a:ln>
            <a:noFill/>
          </a:ln>
          <a:effectLst>
            <a:softEdge rad="112500"/>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mtClean="0"/>
              <a:t>Cranial Nerve V: Trigeminal</a:t>
            </a:r>
          </a:p>
        </p:txBody>
      </p:sp>
      <p:sp>
        <p:nvSpPr>
          <p:cNvPr id="57347" name="Rectangle 3"/>
          <p:cNvSpPr>
            <a:spLocks noGrp="1" noChangeArrowheads="1"/>
          </p:cNvSpPr>
          <p:nvPr>
            <p:ph type="body" idx="1"/>
          </p:nvPr>
        </p:nvSpPr>
        <p:spPr/>
        <p:txBody>
          <a:bodyPr/>
          <a:lstStyle/>
          <a:p>
            <a:r>
              <a:rPr lang="en-US" smtClean="0">
                <a:solidFill>
                  <a:srgbClr val="000000"/>
                </a:solidFill>
              </a:rPr>
              <a:t>Three divisions: </a:t>
            </a:r>
          </a:p>
          <a:p>
            <a:pPr lvl="1"/>
            <a:r>
              <a:rPr lang="en-US" smtClean="0">
                <a:solidFill>
                  <a:srgbClr val="000000"/>
                </a:solidFill>
              </a:rPr>
              <a:t>ophthalmic (V</a:t>
            </a:r>
            <a:r>
              <a:rPr lang="en-US" baseline="-25000" smtClean="0">
                <a:solidFill>
                  <a:srgbClr val="000000"/>
                </a:solidFill>
              </a:rPr>
              <a:t>1</a:t>
            </a:r>
            <a:r>
              <a:rPr lang="en-US" smtClean="0">
                <a:solidFill>
                  <a:srgbClr val="000000"/>
                </a:solidFill>
              </a:rPr>
              <a:t>)</a:t>
            </a:r>
          </a:p>
          <a:p>
            <a:pPr lvl="1"/>
            <a:r>
              <a:rPr lang="en-US" smtClean="0">
                <a:solidFill>
                  <a:srgbClr val="000000"/>
                </a:solidFill>
              </a:rPr>
              <a:t>maxillary (V</a:t>
            </a:r>
            <a:r>
              <a:rPr lang="en-US" baseline="-25000" smtClean="0">
                <a:solidFill>
                  <a:srgbClr val="000000"/>
                </a:solidFill>
              </a:rPr>
              <a:t>2</a:t>
            </a:r>
            <a:endParaRPr lang="en-US" smtClean="0">
              <a:solidFill>
                <a:srgbClr val="000000"/>
              </a:solidFill>
            </a:endParaRPr>
          </a:p>
          <a:p>
            <a:pPr lvl="1"/>
            <a:r>
              <a:rPr lang="en-US" smtClean="0">
                <a:solidFill>
                  <a:srgbClr val="000000"/>
                </a:solidFill>
              </a:rPr>
              <a:t>mandibular (V</a:t>
            </a:r>
            <a:r>
              <a:rPr lang="en-US" baseline="-25000" smtClean="0">
                <a:solidFill>
                  <a:srgbClr val="000000"/>
                </a:solidFill>
              </a:rPr>
              <a:t>3</a:t>
            </a:r>
            <a:r>
              <a:rPr lang="en-US" smtClean="0">
                <a:solidFill>
                  <a:srgbClr val="000000"/>
                </a:solidFill>
              </a:rPr>
              <a:t>)</a:t>
            </a:r>
          </a:p>
          <a:p>
            <a:endParaRPr lang="en-US" smtClean="0"/>
          </a:p>
          <a:p>
            <a:r>
              <a:rPr lang="en-US" smtClean="0"/>
              <a:t>Conveys sensory impulses from various areas of the face (V</a:t>
            </a:r>
            <a:r>
              <a:rPr lang="en-US" baseline="-25000" smtClean="0"/>
              <a:t>1</a:t>
            </a:r>
            <a:r>
              <a:rPr lang="en-US" smtClean="0"/>
              <a:t>) and (V</a:t>
            </a:r>
            <a:r>
              <a:rPr lang="en-US" baseline="-25000" smtClean="0"/>
              <a:t>2</a:t>
            </a:r>
            <a:r>
              <a:rPr lang="en-US" smtClean="0"/>
              <a:t>), and supplies motor fibers (V</a:t>
            </a:r>
            <a:r>
              <a:rPr lang="en-US" baseline="-25000" smtClean="0"/>
              <a:t>3</a:t>
            </a:r>
            <a:r>
              <a:rPr lang="en-US" smtClean="0"/>
              <a:t>) for mastication</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152400"/>
            <a:ext cx="8229600" cy="715963"/>
          </a:xfrm>
        </p:spPr>
        <p:txBody>
          <a:bodyPr/>
          <a:lstStyle/>
          <a:p>
            <a:r>
              <a:rPr lang="en-US" sz="4000" smtClean="0"/>
              <a:t>Cranial Nerve V: Trigeminal</a:t>
            </a:r>
          </a:p>
        </p:txBody>
      </p:sp>
      <p:pic>
        <p:nvPicPr>
          <p:cNvPr id="45060" name="Picture 4"/>
          <p:cNvPicPr>
            <a:picLocks noChangeAspect="1" noChangeArrowheads="1"/>
          </p:cNvPicPr>
          <p:nvPr/>
        </p:nvPicPr>
        <p:blipFill>
          <a:blip r:embed="rId2" cstate="print"/>
          <a:srcRect/>
          <a:stretch>
            <a:fillRect/>
          </a:stretch>
        </p:blipFill>
        <p:spPr bwMode="auto">
          <a:xfrm>
            <a:off x="0" y="1143000"/>
            <a:ext cx="9144000" cy="4999038"/>
          </a:xfrm>
          <a:prstGeom prst="rect">
            <a:avLst/>
          </a:prstGeom>
          <a:ln>
            <a:noFill/>
          </a:ln>
          <a:effectLst>
            <a:softEdge rad="112500"/>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Cranial Nerve VI: Abdcuens</a:t>
            </a:r>
          </a:p>
        </p:txBody>
      </p:sp>
      <p:sp>
        <p:nvSpPr>
          <p:cNvPr id="59395" name="Rectangle 3"/>
          <p:cNvSpPr>
            <a:spLocks noGrp="1" noChangeArrowheads="1"/>
          </p:cNvSpPr>
          <p:nvPr>
            <p:ph type="body" idx="1"/>
          </p:nvPr>
        </p:nvSpPr>
        <p:spPr/>
        <p:txBody>
          <a:bodyPr/>
          <a:lstStyle/>
          <a:p>
            <a:r>
              <a:rPr lang="en-US" smtClean="0"/>
              <a:t>Fibers leave the inferior pons and enter the orbit via the superior orbital fissure</a:t>
            </a:r>
          </a:p>
          <a:p>
            <a:r>
              <a:rPr lang="en-US" smtClean="0"/>
              <a:t>Primarily a motor nerve innervating the lateral rectus muscle</a:t>
            </a:r>
          </a:p>
        </p:txBody>
      </p:sp>
      <p:pic>
        <p:nvPicPr>
          <p:cNvPr id="46085" name="Picture 5"/>
          <p:cNvPicPr>
            <a:picLocks noChangeAspect="1" noChangeArrowheads="1"/>
          </p:cNvPicPr>
          <p:nvPr/>
        </p:nvPicPr>
        <p:blipFill>
          <a:blip r:embed="rId2" cstate="print"/>
          <a:srcRect/>
          <a:stretch>
            <a:fillRect/>
          </a:stretch>
        </p:blipFill>
        <p:spPr bwMode="auto">
          <a:xfrm>
            <a:off x="2514600" y="3657600"/>
            <a:ext cx="5949950" cy="2982525"/>
          </a:xfrm>
          <a:prstGeom prst="rect">
            <a:avLst/>
          </a:prstGeom>
          <a:ln>
            <a:noFill/>
          </a:ln>
          <a:effectLst>
            <a:softEdge rad="112500"/>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Cranial Nerve VII: Facial</a:t>
            </a:r>
          </a:p>
        </p:txBody>
      </p:sp>
      <p:sp>
        <p:nvSpPr>
          <p:cNvPr id="60419" name="Rectangle 3"/>
          <p:cNvSpPr>
            <a:spLocks noGrp="1" noChangeArrowheads="1"/>
          </p:cNvSpPr>
          <p:nvPr>
            <p:ph type="body" idx="1"/>
          </p:nvPr>
        </p:nvSpPr>
        <p:spPr>
          <a:xfrm>
            <a:off x="298450" y="1143000"/>
            <a:ext cx="8270875" cy="5353050"/>
          </a:xfrm>
        </p:spPr>
        <p:txBody>
          <a:bodyPr/>
          <a:lstStyle/>
          <a:p>
            <a:pPr>
              <a:lnSpc>
                <a:spcPct val="90000"/>
              </a:lnSpc>
            </a:pPr>
            <a:r>
              <a:rPr lang="en-US" smtClean="0">
                <a:solidFill>
                  <a:srgbClr val="000000"/>
                </a:solidFill>
              </a:rPr>
              <a:t>Fibers leave the pons, travel through the internal acoustic meatus, and emerge through the stylomastoid foramen to the lateral aspect of the face</a:t>
            </a:r>
          </a:p>
          <a:p>
            <a:pPr>
              <a:lnSpc>
                <a:spcPct val="90000"/>
              </a:lnSpc>
            </a:pPr>
            <a:r>
              <a:rPr lang="en-US" smtClean="0">
                <a:solidFill>
                  <a:srgbClr val="000000"/>
                </a:solidFill>
              </a:rPr>
              <a:t>Mixed nerve with five major branches</a:t>
            </a:r>
          </a:p>
          <a:p>
            <a:pPr>
              <a:lnSpc>
                <a:spcPct val="90000"/>
              </a:lnSpc>
            </a:pPr>
            <a:r>
              <a:rPr lang="en-US" smtClean="0">
                <a:solidFill>
                  <a:srgbClr val="000000"/>
                </a:solidFill>
              </a:rPr>
              <a:t>Motor functions include facial expression, and the transmittal of autonomic impulses to lacrimal and salivary glands</a:t>
            </a:r>
          </a:p>
          <a:p>
            <a:pPr>
              <a:lnSpc>
                <a:spcPct val="90000"/>
              </a:lnSpc>
            </a:pPr>
            <a:r>
              <a:rPr lang="en-US" smtClean="0"/>
              <a:t>Sensory function is taste from the anterior two-thirds of the tongue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2971800" cy="2087562"/>
          </a:xfrm>
        </p:spPr>
        <p:txBody>
          <a:bodyPr/>
          <a:lstStyle/>
          <a:p>
            <a:r>
              <a:rPr lang="en-US" sz="4000" smtClean="0"/>
              <a:t>Cranial Nerve VII: Facial</a:t>
            </a:r>
          </a:p>
        </p:txBody>
      </p:sp>
      <p:pic>
        <p:nvPicPr>
          <p:cNvPr id="48132" name="Picture 4"/>
          <p:cNvPicPr>
            <a:picLocks noChangeAspect="1" noChangeArrowheads="1"/>
          </p:cNvPicPr>
          <p:nvPr/>
        </p:nvPicPr>
        <p:blipFill>
          <a:blip r:embed="rId2" cstate="print"/>
          <a:srcRect l="54652" t="13339" r="10815" b="6902"/>
          <a:stretch>
            <a:fillRect/>
          </a:stretch>
        </p:blipFill>
        <p:spPr bwMode="auto">
          <a:xfrm>
            <a:off x="3565525" y="0"/>
            <a:ext cx="4343400" cy="6858000"/>
          </a:xfrm>
          <a:prstGeom prst="rect">
            <a:avLst/>
          </a:prstGeom>
          <a:ln>
            <a:noFill/>
          </a:ln>
          <a:effectLst>
            <a:softEdge rad="112500"/>
          </a:effec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4000" smtClean="0"/>
              <a:t>Cranial Nerve VIII: Vestibulocochlear</a:t>
            </a:r>
          </a:p>
        </p:txBody>
      </p:sp>
      <p:sp>
        <p:nvSpPr>
          <p:cNvPr id="62467" name="Rectangle 3"/>
          <p:cNvSpPr>
            <a:spLocks noGrp="1" noChangeArrowheads="1"/>
          </p:cNvSpPr>
          <p:nvPr>
            <p:ph type="body" idx="1"/>
          </p:nvPr>
        </p:nvSpPr>
        <p:spPr/>
        <p:txBody>
          <a:bodyPr/>
          <a:lstStyle/>
          <a:p>
            <a:pPr>
              <a:lnSpc>
                <a:spcPct val="90000"/>
              </a:lnSpc>
            </a:pPr>
            <a:r>
              <a:rPr lang="en-US" smtClean="0">
                <a:solidFill>
                  <a:srgbClr val="000000"/>
                </a:solidFill>
              </a:rPr>
              <a:t>Fibers arise from the hearing and equilibrium apparatus of the inner ear, pass through the internal acoustic meatus, and enter the brainstem at the pons-medulla border</a:t>
            </a:r>
          </a:p>
          <a:p>
            <a:pPr>
              <a:lnSpc>
                <a:spcPct val="90000"/>
              </a:lnSpc>
            </a:pPr>
            <a:r>
              <a:rPr lang="en-US" smtClean="0">
                <a:solidFill>
                  <a:srgbClr val="000000"/>
                </a:solidFill>
              </a:rPr>
              <a:t>Two divisions </a:t>
            </a:r>
          </a:p>
          <a:p>
            <a:pPr lvl="1">
              <a:lnSpc>
                <a:spcPct val="90000"/>
              </a:lnSpc>
            </a:pPr>
            <a:r>
              <a:rPr lang="en-US" smtClean="0">
                <a:solidFill>
                  <a:srgbClr val="000000"/>
                </a:solidFill>
              </a:rPr>
              <a:t>cochlear (hearing) and vestibular (balance)</a:t>
            </a:r>
          </a:p>
          <a:p>
            <a:pPr>
              <a:lnSpc>
                <a:spcPct val="90000"/>
              </a:lnSpc>
            </a:pPr>
            <a:r>
              <a:rPr lang="en-US" smtClean="0"/>
              <a:t>Functions are solely sensory </a:t>
            </a:r>
          </a:p>
          <a:p>
            <a:pPr lvl="1">
              <a:lnSpc>
                <a:spcPct val="90000"/>
              </a:lnSpc>
            </a:pPr>
            <a:r>
              <a:rPr lang="en-US" smtClean="0"/>
              <a:t>equilibrium and hearing</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52400"/>
            <a:ext cx="8229600" cy="639763"/>
          </a:xfrm>
        </p:spPr>
        <p:txBody>
          <a:bodyPr rtlCol="0">
            <a:normAutofit fontScale="90000"/>
          </a:bodyPr>
          <a:lstStyle/>
          <a:p>
            <a:pPr fontAlgn="auto">
              <a:spcAft>
                <a:spcPts val="0"/>
              </a:spcAft>
              <a:defRPr/>
            </a:pPr>
            <a:r>
              <a:rPr lang="en-US" sz="3600"/>
              <a:t>Cranial Nerve VIII: Vestibulocochlear</a:t>
            </a:r>
          </a:p>
        </p:txBody>
      </p:sp>
      <p:pic>
        <p:nvPicPr>
          <p:cNvPr id="50180" name="Picture 4"/>
          <p:cNvPicPr>
            <a:picLocks noChangeAspect="1" noChangeArrowheads="1"/>
          </p:cNvPicPr>
          <p:nvPr/>
        </p:nvPicPr>
        <p:blipFill>
          <a:blip r:embed="rId2" cstate="print"/>
          <a:srcRect/>
          <a:stretch>
            <a:fillRect/>
          </a:stretch>
        </p:blipFill>
        <p:spPr bwMode="auto">
          <a:xfrm>
            <a:off x="381000" y="660400"/>
            <a:ext cx="8382000" cy="6197600"/>
          </a:xfrm>
          <a:prstGeom prst="rect">
            <a:avLst/>
          </a:prstGeom>
          <a:ln>
            <a:noFill/>
          </a:ln>
          <a:effectLst>
            <a:softEdge rad="112500"/>
          </a:effec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Gray Matter and Spinal Roots</a:t>
            </a:r>
          </a:p>
        </p:txBody>
      </p:sp>
      <p:sp>
        <p:nvSpPr>
          <p:cNvPr id="201731" name="Rectangle 3"/>
          <p:cNvSpPr>
            <a:spLocks noGrp="1" noChangeArrowheads="1"/>
          </p:cNvSpPr>
          <p:nvPr>
            <p:ph type="body" idx="1"/>
          </p:nvPr>
        </p:nvSpPr>
        <p:spPr/>
        <p:txBody>
          <a:bodyPr rtlCol="0">
            <a:normAutofit lnSpcReduction="10000"/>
          </a:bodyPr>
          <a:lstStyle/>
          <a:p>
            <a:pPr fontAlgn="auto">
              <a:lnSpc>
                <a:spcPct val="80000"/>
              </a:lnSpc>
              <a:spcAft>
                <a:spcPts val="0"/>
              </a:spcAft>
              <a:buFont typeface="Arial" pitchFamily="34" charset="0"/>
              <a:buChar char="•"/>
              <a:defRPr/>
            </a:pPr>
            <a:r>
              <a:rPr lang="en-US" sz="2800"/>
              <a:t>Gray matter consists of </a:t>
            </a:r>
          </a:p>
          <a:p>
            <a:pPr lvl="1" fontAlgn="auto">
              <a:lnSpc>
                <a:spcPct val="80000"/>
              </a:lnSpc>
              <a:spcAft>
                <a:spcPts val="0"/>
              </a:spcAft>
              <a:buFont typeface="Arial" pitchFamily="34" charset="0"/>
              <a:buChar char="–"/>
              <a:defRPr/>
            </a:pPr>
            <a:r>
              <a:rPr lang="en-US" sz="2400"/>
              <a:t>Soma</a:t>
            </a:r>
          </a:p>
          <a:p>
            <a:pPr lvl="1" fontAlgn="auto">
              <a:lnSpc>
                <a:spcPct val="80000"/>
              </a:lnSpc>
              <a:spcAft>
                <a:spcPts val="0"/>
              </a:spcAft>
              <a:buFont typeface="Arial" pitchFamily="34" charset="0"/>
              <a:buChar char="–"/>
              <a:defRPr/>
            </a:pPr>
            <a:r>
              <a:rPr lang="en-US" sz="2400"/>
              <a:t>unmyelinated processes</a:t>
            </a:r>
          </a:p>
          <a:p>
            <a:pPr lvl="1" fontAlgn="auto">
              <a:lnSpc>
                <a:spcPct val="80000"/>
              </a:lnSpc>
              <a:spcAft>
                <a:spcPts val="0"/>
              </a:spcAft>
              <a:buFont typeface="Arial" pitchFamily="34" charset="0"/>
              <a:buChar char="–"/>
              <a:defRPr/>
            </a:pPr>
            <a:r>
              <a:rPr lang="en-US" sz="2400"/>
              <a:t> neuroglia</a:t>
            </a:r>
          </a:p>
          <a:p>
            <a:pPr fontAlgn="auto">
              <a:lnSpc>
                <a:spcPct val="80000"/>
              </a:lnSpc>
              <a:spcAft>
                <a:spcPts val="0"/>
              </a:spcAft>
              <a:buFont typeface="Arial" pitchFamily="34" charset="0"/>
              <a:buChar char="•"/>
              <a:defRPr/>
            </a:pPr>
            <a:r>
              <a:rPr lang="en-US" sz="2800"/>
              <a:t>Gray commissure </a:t>
            </a:r>
          </a:p>
          <a:p>
            <a:pPr lvl="1" fontAlgn="auto">
              <a:lnSpc>
                <a:spcPct val="80000"/>
              </a:lnSpc>
              <a:spcAft>
                <a:spcPts val="0"/>
              </a:spcAft>
              <a:buFont typeface="Arial" pitchFamily="34" charset="0"/>
              <a:buChar char="–"/>
              <a:defRPr/>
            </a:pPr>
            <a:r>
              <a:rPr lang="en-US" sz="2400"/>
              <a:t>connects masses of gray matter; encloses central canal</a:t>
            </a:r>
          </a:p>
          <a:p>
            <a:pPr fontAlgn="auto">
              <a:lnSpc>
                <a:spcPct val="80000"/>
              </a:lnSpc>
              <a:spcAft>
                <a:spcPts val="0"/>
              </a:spcAft>
              <a:buFont typeface="Arial" pitchFamily="34" charset="0"/>
              <a:buChar char="•"/>
              <a:defRPr/>
            </a:pPr>
            <a:r>
              <a:rPr lang="en-US" sz="2800"/>
              <a:t>Posterior (dorsal) horns </a:t>
            </a:r>
          </a:p>
          <a:p>
            <a:pPr lvl="1" fontAlgn="auto">
              <a:lnSpc>
                <a:spcPct val="80000"/>
              </a:lnSpc>
              <a:spcAft>
                <a:spcPts val="0"/>
              </a:spcAft>
              <a:buFont typeface="Arial" pitchFamily="34" charset="0"/>
              <a:buChar char="–"/>
              <a:defRPr/>
            </a:pPr>
            <a:r>
              <a:rPr lang="en-US" sz="2400"/>
              <a:t> interneurons</a:t>
            </a:r>
          </a:p>
          <a:p>
            <a:pPr fontAlgn="auto">
              <a:lnSpc>
                <a:spcPct val="80000"/>
              </a:lnSpc>
              <a:spcAft>
                <a:spcPts val="0"/>
              </a:spcAft>
              <a:buFont typeface="Arial" pitchFamily="34" charset="0"/>
              <a:buChar char="•"/>
              <a:defRPr/>
            </a:pPr>
            <a:r>
              <a:rPr lang="en-US" sz="2800"/>
              <a:t>Anterior (ventral) horns </a:t>
            </a:r>
          </a:p>
          <a:p>
            <a:pPr lvl="1" fontAlgn="auto">
              <a:lnSpc>
                <a:spcPct val="80000"/>
              </a:lnSpc>
              <a:spcAft>
                <a:spcPts val="0"/>
              </a:spcAft>
              <a:buFont typeface="Arial" pitchFamily="34" charset="0"/>
              <a:buChar char="–"/>
              <a:defRPr/>
            </a:pPr>
            <a:r>
              <a:rPr lang="en-US" sz="2400"/>
              <a:t>interneurons and somatic motor neurons</a:t>
            </a:r>
          </a:p>
          <a:p>
            <a:pPr fontAlgn="auto">
              <a:lnSpc>
                <a:spcPct val="80000"/>
              </a:lnSpc>
              <a:spcAft>
                <a:spcPts val="0"/>
              </a:spcAft>
              <a:buFont typeface="Arial" pitchFamily="34" charset="0"/>
              <a:buChar char="•"/>
              <a:defRPr/>
            </a:pPr>
            <a:r>
              <a:rPr lang="en-US" sz="2800"/>
              <a:t>Lateral horns</a:t>
            </a:r>
          </a:p>
          <a:p>
            <a:pPr lvl="1" fontAlgn="auto">
              <a:lnSpc>
                <a:spcPct val="80000"/>
              </a:lnSpc>
              <a:spcAft>
                <a:spcPts val="0"/>
              </a:spcAft>
              <a:buFont typeface="Arial" pitchFamily="34" charset="0"/>
              <a:buChar char="–"/>
              <a:defRPr/>
            </a:pPr>
            <a:r>
              <a:rPr lang="en-US" sz="2400"/>
              <a:t>contain sympathetic nerve fibers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792162"/>
          </a:xfrm>
        </p:spPr>
        <p:txBody>
          <a:bodyPr/>
          <a:lstStyle/>
          <a:p>
            <a:r>
              <a:rPr lang="en-US" sz="3600" smtClean="0"/>
              <a:t>Cranial Nerve IX: Glossopharyngeal</a:t>
            </a:r>
          </a:p>
        </p:txBody>
      </p:sp>
      <p:sp>
        <p:nvSpPr>
          <p:cNvPr id="64515" name="Rectangle 3"/>
          <p:cNvSpPr>
            <a:spLocks noGrp="1" noChangeArrowheads="1"/>
          </p:cNvSpPr>
          <p:nvPr>
            <p:ph type="body" idx="1"/>
          </p:nvPr>
        </p:nvSpPr>
        <p:spPr/>
        <p:txBody>
          <a:bodyPr/>
          <a:lstStyle/>
          <a:p>
            <a:r>
              <a:rPr lang="en-US" sz="2800" smtClean="0">
                <a:solidFill>
                  <a:srgbClr val="000000"/>
                </a:solidFill>
              </a:rPr>
              <a:t>Fibers emerge from the medulla, leave the skull via the jugular foramen, and run to the throat</a:t>
            </a:r>
          </a:p>
          <a:p>
            <a:r>
              <a:rPr lang="en-US" sz="2800" smtClean="0">
                <a:solidFill>
                  <a:srgbClr val="000000"/>
                </a:solidFill>
              </a:rPr>
              <a:t>Nerve IX is a mixed nerve with motor and sensory functions</a:t>
            </a:r>
          </a:p>
          <a:p>
            <a:r>
              <a:rPr lang="en-US" sz="2800" smtClean="0">
                <a:solidFill>
                  <a:srgbClr val="000000"/>
                </a:solidFill>
              </a:rPr>
              <a:t>Motor</a:t>
            </a:r>
          </a:p>
          <a:p>
            <a:pPr lvl="1"/>
            <a:r>
              <a:rPr lang="en-US" sz="2400" smtClean="0">
                <a:solidFill>
                  <a:srgbClr val="000000"/>
                </a:solidFill>
              </a:rPr>
              <a:t>innervates part of the tongue and pharynx, and provides motor fibers to the parotid salivary gland</a:t>
            </a:r>
          </a:p>
          <a:p>
            <a:r>
              <a:rPr lang="en-US" sz="2800" smtClean="0"/>
              <a:t>Sensory </a:t>
            </a:r>
          </a:p>
          <a:p>
            <a:pPr lvl="1"/>
            <a:r>
              <a:rPr lang="en-US" sz="2400" smtClean="0"/>
              <a:t> fibers conduct taste and general sensory impulses from the tongue and pharynx</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mtClean="0"/>
              <a:t>Cranial Nerve IX: Glossopharyngeal</a:t>
            </a:r>
          </a:p>
        </p:txBody>
      </p:sp>
      <p:pic>
        <p:nvPicPr>
          <p:cNvPr id="52228" name="Picture 4"/>
          <p:cNvPicPr>
            <a:picLocks noChangeAspect="1" noChangeArrowheads="1"/>
          </p:cNvPicPr>
          <p:nvPr/>
        </p:nvPicPr>
        <p:blipFill>
          <a:blip r:embed="rId2" cstate="print"/>
          <a:srcRect/>
          <a:stretch>
            <a:fillRect/>
          </a:stretch>
        </p:blipFill>
        <p:spPr bwMode="auto">
          <a:xfrm>
            <a:off x="1524000" y="1371600"/>
            <a:ext cx="7010400" cy="5307402"/>
          </a:xfrm>
          <a:prstGeom prst="rect">
            <a:avLst/>
          </a:prstGeom>
          <a:ln>
            <a:noFill/>
          </a:ln>
          <a:effectLst>
            <a:softEdge rad="112500"/>
          </a:effec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Cranial Nerve X: Vagus</a:t>
            </a:r>
          </a:p>
        </p:txBody>
      </p:sp>
      <p:sp>
        <p:nvSpPr>
          <p:cNvPr id="66563" name="Rectangle 3"/>
          <p:cNvSpPr>
            <a:spLocks noGrp="1" noChangeArrowheads="1"/>
          </p:cNvSpPr>
          <p:nvPr>
            <p:ph type="body" idx="1"/>
          </p:nvPr>
        </p:nvSpPr>
        <p:spPr/>
        <p:txBody>
          <a:bodyPr/>
          <a:lstStyle/>
          <a:p>
            <a:pPr>
              <a:lnSpc>
                <a:spcPct val="90000"/>
              </a:lnSpc>
            </a:pPr>
            <a:r>
              <a:rPr lang="en-US" smtClean="0">
                <a:solidFill>
                  <a:srgbClr val="000000"/>
                </a:solidFill>
              </a:rPr>
              <a:t>The only cranial nerve that extends beyond the head and neck</a:t>
            </a:r>
          </a:p>
          <a:p>
            <a:pPr>
              <a:lnSpc>
                <a:spcPct val="90000"/>
              </a:lnSpc>
            </a:pPr>
            <a:r>
              <a:rPr lang="en-US" smtClean="0">
                <a:solidFill>
                  <a:srgbClr val="000000"/>
                </a:solidFill>
              </a:rPr>
              <a:t>Fibers emerge from the medulla via the jugular foramen</a:t>
            </a:r>
          </a:p>
          <a:p>
            <a:pPr>
              <a:lnSpc>
                <a:spcPct val="90000"/>
              </a:lnSpc>
            </a:pPr>
            <a:r>
              <a:rPr lang="en-US" smtClean="0">
                <a:solidFill>
                  <a:srgbClr val="000000"/>
                </a:solidFill>
              </a:rPr>
              <a:t>The vagus is a mixed nerve</a:t>
            </a:r>
          </a:p>
          <a:p>
            <a:pPr>
              <a:lnSpc>
                <a:spcPct val="90000"/>
              </a:lnSpc>
            </a:pPr>
            <a:r>
              <a:rPr lang="en-US" smtClean="0">
                <a:solidFill>
                  <a:srgbClr val="000000"/>
                </a:solidFill>
              </a:rPr>
              <a:t>Most motor fibers are parasympathetic fibers to the heart, lungs, and visceral organs</a:t>
            </a:r>
          </a:p>
          <a:p>
            <a:pPr>
              <a:lnSpc>
                <a:spcPct val="90000"/>
              </a:lnSpc>
            </a:pPr>
            <a:r>
              <a:rPr lang="en-US" smtClean="0"/>
              <a:t>Its sensory function is in taste</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2819400" cy="2392362"/>
          </a:xfrm>
        </p:spPr>
        <p:txBody>
          <a:bodyPr/>
          <a:lstStyle/>
          <a:p>
            <a:r>
              <a:rPr lang="en-US" smtClean="0"/>
              <a:t>Cranial Nerve X: Vagus</a:t>
            </a:r>
          </a:p>
        </p:txBody>
      </p:sp>
      <p:pic>
        <p:nvPicPr>
          <p:cNvPr id="54276" name="Picture 4"/>
          <p:cNvPicPr>
            <a:picLocks noChangeAspect="1" noChangeArrowheads="1"/>
          </p:cNvPicPr>
          <p:nvPr/>
        </p:nvPicPr>
        <p:blipFill>
          <a:blip r:embed="rId2" cstate="print"/>
          <a:srcRect l="54335" t="13750" r="9584" b="7336"/>
          <a:stretch>
            <a:fillRect/>
          </a:stretch>
        </p:blipFill>
        <p:spPr bwMode="auto">
          <a:xfrm>
            <a:off x="3886200" y="228600"/>
            <a:ext cx="4265719" cy="6400800"/>
          </a:xfrm>
          <a:prstGeom prst="rect">
            <a:avLst/>
          </a:prstGeom>
          <a:ln>
            <a:noFill/>
          </a:ln>
          <a:effectLst>
            <a:softEdge rad="112500"/>
          </a:effec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t>Cranial Nerve XI: Accessory</a:t>
            </a:r>
          </a:p>
        </p:txBody>
      </p:sp>
      <p:sp>
        <p:nvSpPr>
          <p:cNvPr id="68611" name="Rectangle 3"/>
          <p:cNvSpPr>
            <a:spLocks noGrp="1" noChangeArrowheads="1"/>
          </p:cNvSpPr>
          <p:nvPr>
            <p:ph type="body" idx="1"/>
          </p:nvPr>
        </p:nvSpPr>
        <p:spPr/>
        <p:txBody>
          <a:bodyPr/>
          <a:lstStyle/>
          <a:p>
            <a:r>
              <a:rPr lang="en-US" smtClean="0">
                <a:solidFill>
                  <a:srgbClr val="000000"/>
                </a:solidFill>
              </a:rPr>
              <a:t>Formed from a cranial root emerging from the medulla and a spinal root arising from the superior region of the spinal cord</a:t>
            </a:r>
          </a:p>
          <a:p>
            <a:r>
              <a:rPr lang="en-US" smtClean="0">
                <a:solidFill>
                  <a:srgbClr val="000000"/>
                </a:solidFill>
              </a:rPr>
              <a:t>The spinal root passes upward into the cranium via the foramen magnum</a:t>
            </a:r>
          </a:p>
          <a:p>
            <a:r>
              <a:rPr lang="en-US" smtClean="0">
                <a:solidFill>
                  <a:srgbClr val="000000"/>
                </a:solidFill>
              </a:rPr>
              <a:t>The accessory nerve leaves the cranium via the jugular foramen</a:t>
            </a:r>
            <a:endParaRPr lang="en-US" smtClean="0"/>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Cranial Nerve XI: Accessory</a:t>
            </a:r>
          </a:p>
        </p:txBody>
      </p:sp>
      <p:sp>
        <p:nvSpPr>
          <p:cNvPr id="69635" name="Rectangle 3"/>
          <p:cNvSpPr>
            <a:spLocks noGrp="1" noChangeArrowheads="1"/>
          </p:cNvSpPr>
          <p:nvPr>
            <p:ph type="body" idx="1"/>
          </p:nvPr>
        </p:nvSpPr>
        <p:spPr/>
        <p:txBody>
          <a:bodyPr/>
          <a:lstStyle/>
          <a:p>
            <a:r>
              <a:rPr lang="en-US" smtClean="0">
                <a:solidFill>
                  <a:srgbClr val="000000"/>
                </a:solidFill>
              </a:rPr>
              <a:t>Primarily a motor nerve </a:t>
            </a:r>
          </a:p>
          <a:p>
            <a:pPr lvl="1"/>
            <a:r>
              <a:rPr lang="en-US" smtClean="0">
                <a:solidFill>
                  <a:srgbClr val="000000"/>
                </a:solidFill>
              </a:rPr>
              <a:t>Supplies fibers to the larynx, pharynx, and soft palate</a:t>
            </a:r>
          </a:p>
          <a:p>
            <a:pPr lvl="1"/>
            <a:endParaRPr lang="en-US" smtClean="0"/>
          </a:p>
          <a:p>
            <a:pPr lvl="1"/>
            <a:r>
              <a:rPr lang="en-US" smtClean="0"/>
              <a:t>Innervates the trapezius and sternocleidomastoid, which move the head and neck</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305800" cy="639762"/>
          </a:xfrm>
        </p:spPr>
        <p:txBody>
          <a:bodyPr rtlCol="0">
            <a:normAutofit fontScale="90000"/>
          </a:bodyPr>
          <a:lstStyle/>
          <a:p>
            <a:pPr fontAlgn="auto">
              <a:spcAft>
                <a:spcPts val="0"/>
              </a:spcAft>
              <a:defRPr/>
            </a:pPr>
            <a:r>
              <a:rPr lang="en-US" sz="4000"/>
              <a:t>Cranial Nerve XI: Accessory</a:t>
            </a:r>
          </a:p>
        </p:txBody>
      </p:sp>
      <p:pic>
        <p:nvPicPr>
          <p:cNvPr id="57348" name="Picture 4"/>
          <p:cNvPicPr>
            <a:picLocks noChangeAspect="1" noChangeArrowheads="1"/>
          </p:cNvPicPr>
          <p:nvPr/>
        </p:nvPicPr>
        <p:blipFill>
          <a:blip r:embed="rId2" cstate="print"/>
          <a:srcRect l="53421" t="15692" r="764" b="16667"/>
          <a:stretch>
            <a:fillRect/>
          </a:stretch>
        </p:blipFill>
        <p:spPr bwMode="auto">
          <a:xfrm>
            <a:off x="1905000" y="838200"/>
            <a:ext cx="6477000" cy="5851525"/>
          </a:xfrm>
          <a:prstGeom prst="rect">
            <a:avLst/>
          </a:prstGeom>
          <a:ln>
            <a:noFill/>
          </a:ln>
          <a:effectLst>
            <a:softEdge rad="112500"/>
          </a:effec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mtClean="0"/>
              <a:t>Cranial Nerve XII: Hypoglossal</a:t>
            </a:r>
          </a:p>
        </p:txBody>
      </p:sp>
      <p:sp>
        <p:nvSpPr>
          <p:cNvPr id="71683" name="Rectangle 3"/>
          <p:cNvSpPr>
            <a:spLocks noGrp="1" noChangeArrowheads="1"/>
          </p:cNvSpPr>
          <p:nvPr>
            <p:ph type="body" idx="1"/>
          </p:nvPr>
        </p:nvSpPr>
        <p:spPr/>
        <p:txBody>
          <a:bodyPr/>
          <a:lstStyle/>
          <a:p>
            <a:r>
              <a:rPr lang="en-US" smtClean="0"/>
              <a:t>Fibers arise from the medulla and exit the skull via the hypoglossal canal</a:t>
            </a:r>
          </a:p>
          <a:p>
            <a:endParaRPr lang="en-US" smtClean="0"/>
          </a:p>
          <a:p>
            <a:r>
              <a:rPr lang="en-US" smtClean="0"/>
              <a:t>Innervates both extrinsic and intrinsic muscles of the tongue, which contribute to swallowing and speech</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639762"/>
          </a:xfrm>
        </p:spPr>
        <p:txBody>
          <a:bodyPr rtlCol="0">
            <a:normAutofit fontScale="90000"/>
          </a:bodyPr>
          <a:lstStyle/>
          <a:p>
            <a:pPr fontAlgn="auto">
              <a:spcAft>
                <a:spcPts val="0"/>
              </a:spcAft>
              <a:defRPr/>
            </a:pPr>
            <a:r>
              <a:rPr lang="en-US" sz="4000"/>
              <a:t>Cranial Nerve XII: Hypoglossal</a:t>
            </a:r>
          </a:p>
        </p:txBody>
      </p:sp>
      <p:pic>
        <p:nvPicPr>
          <p:cNvPr id="59396" name="Picture 4"/>
          <p:cNvPicPr>
            <a:picLocks noChangeAspect="1" noChangeArrowheads="1"/>
          </p:cNvPicPr>
          <p:nvPr/>
        </p:nvPicPr>
        <p:blipFill>
          <a:blip r:embed="rId2" cstate="print"/>
          <a:srcRect l="53421" t="17622" b="21863"/>
          <a:stretch>
            <a:fillRect/>
          </a:stretch>
        </p:blipFill>
        <p:spPr bwMode="auto">
          <a:xfrm>
            <a:off x="876300" y="853457"/>
            <a:ext cx="7391400" cy="5151086"/>
          </a:xfrm>
          <a:prstGeom prst="rect">
            <a:avLst/>
          </a:prstGeom>
          <a:ln>
            <a:noFill/>
          </a:ln>
          <a:effectLst>
            <a:softEdge rad="112500"/>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Spinal Nerves</a:t>
            </a:r>
          </a:p>
        </p:txBody>
      </p:sp>
      <p:sp>
        <p:nvSpPr>
          <p:cNvPr id="73731" name="Rectangle 3"/>
          <p:cNvSpPr>
            <a:spLocks noGrp="1" noChangeArrowheads="1"/>
          </p:cNvSpPr>
          <p:nvPr>
            <p:ph type="body" idx="1"/>
          </p:nvPr>
        </p:nvSpPr>
        <p:spPr>
          <a:xfrm>
            <a:off x="298450" y="1371600"/>
            <a:ext cx="5645150" cy="5026025"/>
          </a:xfrm>
        </p:spPr>
        <p:txBody>
          <a:bodyPr/>
          <a:lstStyle/>
          <a:p>
            <a:r>
              <a:rPr lang="en-US" sz="2800" smtClean="0"/>
              <a:t>Thirty-one pairs of mixed nerves arise from the spinal cord and supply all parts of the body except the head</a:t>
            </a:r>
          </a:p>
          <a:p>
            <a:r>
              <a:rPr lang="en-US" sz="2800" smtClean="0"/>
              <a:t>They are named according to their point of issue</a:t>
            </a:r>
          </a:p>
          <a:p>
            <a:pPr lvl="1"/>
            <a:r>
              <a:rPr lang="en-US" sz="2400" smtClean="0"/>
              <a:t>8 cervical (C</a:t>
            </a:r>
            <a:r>
              <a:rPr lang="en-US" sz="2400" baseline="-25000" smtClean="0"/>
              <a:t>1</a:t>
            </a:r>
            <a:r>
              <a:rPr lang="en-US" sz="2400" smtClean="0"/>
              <a:t>-C</a:t>
            </a:r>
            <a:r>
              <a:rPr lang="en-US" sz="2400" baseline="-25000" smtClean="0"/>
              <a:t>8</a:t>
            </a:r>
            <a:r>
              <a:rPr lang="en-US" sz="2400" smtClean="0"/>
              <a:t>)</a:t>
            </a:r>
          </a:p>
          <a:p>
            <a:pPr lvl="1"/>
            <a:r>
              <a:rPr lang="en-US" sz="2400" smtClean="0"/>
              <a:t>12 thoracic (T</a:t>
            </a:r>
            <a:r>
              <a:rPr lang="en-US" sz="2400" baseline="-25000" smtClean="0"/>
              <a:t>1</a:t>
            </a:r>
            <a:r>
              <a:rPr lang="en-US" sz="2400" smtClean="0"/>
              <a:t>-T</a:t>
            </a:r>
            <a:r>
              <a:rPr lang="en-US" sz="2400" baseline="-25000" smtClean="0"/>
              <a:t>12</a:t>
            </a:r>
            <a:r>
              <a:rPr lang="en-US" sz="2400" smtClean="0"/>
              <a:t>)</a:t>
            </a:r>
          </a:p>
          <a:p>
            <a:pPr lvl="1"/>
            <a:r>
              <a:rPr lang="en-US" sz="2400" smtClean="0"/>
              <a:t>5 Lumbar (L</a:t>
            </a:r>
            <a:r>
              <a:rPr lang="en-US" sz="2400" baseline="-25000" smtClean="0"/>
              <a:t>1</a:t>
            </a:r>
            <a:r>
              <a:rPr lang="en-US" sz="2400" smtClean="0"/>
              <a:t>-L</a:t>
            </a:r>
            <a:r>
              <a:rPr lang="en-US" sz="2400" baseline="-25000" smtClean="0"/>
              <a:t>5</a:t>
            </a:r>
            <a:r>
              <a:rPr lang="en-US" sz="2400" smtClean="0"/>
              <a:t>)</a:t>
            </a:r>
          </a:p>
          <a:p>
            <a:pPr lvl="1"/>
            <a:r>
              <a:rPr lang="en-US" sz="2400" smtClean="0"/>
              <a:t>5 Sacral (S</a:t>
            </a:r>
            <a:r>
              <a:rPr lang="en-US" sz="2400" baseline="-25000" smtClean="0"/>
              <a:t>1</a:t>
            </a:r>
            <a:r>
              <a:rPr lang="en-US" sz="2400" smtClean="0"/>
              <a:t>-S</a:t>
            </a:r>
            <a:r>
              <a:rPr lang="en-US" sz="2400" baseline="-25000" smtClean="0"/>
              <a:t>5</a:t>
            </a:r>
            <a:r>
              <a:rPr lang="en-US" sz="2400" smtClean="0"/>
              <a:t>)</a:t>
            </a:r>
          </a:p>
          <a:p>
            <a:pPr lvl="1"/>
            <a:r>
              <a:rPr lang="en-US" sz="2400" smtClean="0"/>
              <a:t>1 Coccygeal (C</a:t>
            </a:r>
            <a:r>
              <a:rPr lang="en-US" sz="2400" baseline="-25000" smtClean="0"/>
              <a:t>0</a:t>
            </a:r>
            <a:r>
              <a:rPr lang="en-US" sz="2400" smtClean="0"/>
              <a:t>)</a:t>
            </a:r>
          </a:p>
        </p:txBody>
      </p:sp>
      <p:pic>
        <p:nvPicPr>
          <p:cNvPr id="60420" name="Picture 4"/>
          <p:cNvPicPr>
            <a:picLocks noChangeAspect="1" noChangeArrowheads="1"/>
          </p:cNvPicPr>
          <p:nvPr/>
        </p:nvPicPr>
        <p:blipFill>
          <a:blip r:embed="rId2" cstate="print"/>
          <a:srcRect t="1414" b="4243"/>
          <a:stretch>
            <a:fillRect/>
          </a:stretch>
        </p:blipFill>
        <p:spPr bwMode="auto">
          <a:xfrm>
            <a:off x="5932488" y="1123156"/>
            <a:ext cx="3211512" cy="4611688"/>
          </a:xfrm>
          <a:prstGeom prst="rect">
            <a:avLst/>
          </a:prstGeom>
          <a:ln>
            <a:noFill/>
          </a:ln>
          <a:effectLst>
            <a:softEdge rad="112500"/>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Gray Matter and Spinal Roots</a:t>
            </a:r>
          </a:p>
        </p:txBody>
      </p:sp>
      <p:pic>
        <p:nvPicPr>
          <p:cNvPr id="202756" name="Picture 4"/>
          <p:cNvPicPr>
            <a:picLocks noChangeAspect="1" noChangeArrowheads="1"/>
          </p:cNvPicPr>
          <p:nvPr/>
        </p:nvPicPr>
        <p:blipFill>
          <a:blip r:embed="rId2" cstate="print"/>
          <a:srcRect/>
          <a:stretch>
            <a:fillRect/>
          </a:stretch>
        </p:blipFill>
        <p:spPr bwMode="auto">
          <a:xfrm>
            <a:off x="381000" y="1219200"/>
            <a:ext cx="8382000" cy="5218377"/>
          </a:xfrm>
          <a:prstGeom prst="rect">
            <a:avLst/>
          </a:prstGeom>
          <a:ln>
            <a:noFill/>
          </a:ln>
          <a:effectLst>
            <a:softEdge rad="1125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idx="4294967295"/>
          </p:nvPr>
        </p:nvSpPr>
        <p:spPr/>
        <p:txBody>
          <a:bodyPr/>
          <a:lstStyle/>
          <a:p>
            <a:r>
              <a:rPr lang="en-US" smtClean="0"/>
              <a:t>Typical Spinal Nerve</a:t>
            </a:r>
          </a:p>
        </p:txBody>
      </p:sp>
      <p:sp>
        <p:nvSpPr>
          <p:cNvPr id="1028"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1026"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smtClean="0"/>
              <a:t>Spinal Nerves: Roots</a:t>
            </a:r>
          </a:p>
        </p:txBody>
      </p:sp>
      <p:sp>
        <p:nvSpPr>
          <p:cNvPr id="74755" name="Rectangle 3"/>
          <p:cNvSpPr>
            <a:spLocks noGrp="1" noChangeArrowheads="1"/>
          </p:cNvSpPr>
          <p:nvPr>
            <p:ph type="body" idx="1"/>
          </p:nvPr>
        </p:nvSpPr>
        <p:spPr/>
        <p:txBody>
          <a:bodyPr/>
          <a:lstStyle/>
          <a:p>
            <a:pPr>
              <a:lnSpc>
                <a:spcPct val="90000"/>
              </a:lnSpc>
            </a:pPr>
            <a:r>
              <a:rPr lang="en-US" smtClean="0"/>
              <a:t>Each spinal nerve connects to the spinal cord via two medial roots</a:t>
            </a:r>
          </a:p>
          <a:p>
            <a:pPr>
              <a:lnSpc>
                <a:spcPct val="90000"/>
              </a:lnSpc>
            </a:pPr>
            <a:r>
              <a:rPr lang="en-US" smtClean="0"/>
              <a:t>Each root forms a series of rootlets that attach to the spinal cord </a:t>
            </a:r>
          </a:p>
          <a:p>
            <a:pPr>
              <a:lnSpc>
                <a:spcPct val="90000"/>
              </a:lnSpc>
            </a:pPr>
            <a:r>
              <a:rPr lang="en-US" smtClean="0"/>
              <a:t>Ventral roots arise from the anterior horn and contain motor (efferent) fibers</a:t>
            </a:r>
          </a:p>
          <a:p>
            <a:pPr>
              <a:lnSpc>
                <a:spcPct val="90000"/>
              </a:lnSpc>
            </a:pPr>
            <a:r>
              <a:rPr lang="en-US" smtClean="0"/>
              <a:t>Dorsal roots arise from sensory neurons in the dorsal root ganglion and contain sensory (afferent) fibers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mtClean="0"/>
              <a:t>Spinal Nerves: Roots</a:t>
            </a:r>
          </a:p>
        </p:txBody>
      </p:sp>
      <p:pic>
        <p:nvPicPr>
          <p:cNvPr id="63492" name="Picture 4"/>
          <p:cNvPicPr>
            <a:picLocks noChangeAspect="1" noChangeArrowheads="1"/>
          </p:cNvPicPr>
          <p:nvPr/>
        </p:nvPicPr>
        <p:blipFill>
          <a:blip r:embed="rId2" cstate="print"/>
          <a:srcRect/>
          <a:stretch>
            <a:fillRect/>
          </a:stretch>
        </p:blipFill>
        <p:spPr bwMode="auto">
          <a:xfrm>
            <a:off x="0" y="1219200"/>
            <a:ext cx="9144000" cy="5110163"/>
          </a:xfrm>
          <a:prstGeom prst="rect">
            <a:avLst/>
          </a:prstGeom>
          <a:ln>
            <a:noFill/>
          </a:ln>
          <a:effectLst>
            <a:softEdge rad="112500"/>
          </a:effec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t>Spinal Nerves: Rami</a:t>
            </a:r>
          </a:p>
        </p:txBody>
      </p:sp>
      <p:sp>
        <p:nvSpPr>
          <p:cNvPr id="76803" name="Rectangle 3"/>
          <p:cNvSpPr>
            <a:spLocks noGrp="1" noChangeArrowheads="1"/>
          </p:cNvSpPr>
          <p:nvPr>
            <p:ph type="body" idx="1"/>
          </p:nvPr>
        </p:nvSpPr>
        <p:spPr/>
        <p:txBody>
          <a:bodyPr/>
          <a:lstStyle/>
          <a:p>
            <a:r>
              <a:rPr lang="en-US" smtClean="0"/>
              <a:t>The short spinal nerves branch into three or four mixed, distal rami</a:t>
            </a:r>
          </a:p>
          <a:p>
            <a:pPr lvl="1"/>
            <a:r>
              <a:rPr lang="en-US" smtClean="0"/>
              <a:t>Small dorsal ramus</a:t>
            </a:r>
          </a:p>
          <a:p>
            <a:pPr lvl="1"/>
            <a:r>
              <a:rPr lang="en-US" smtClean="0"/>
              <a:t>Larger ventral ramus</a:t>
            </a:r>
          </a:p>
          <a:p>
            <a:pPr lvl="1"/>
            <a:r>
              <a:rPr lang="en-US" smtClean="0"/>
              <a:t>Tiny meningeal branch</a:t>
            </a:r>
          </a:p>
          <a:p>
            <a:pPr lvl="1"/>
            <a:r>
              <a:rPr lang="en-US" smtClean="0"/>
              <a:t>Rami communicantes at the base of the ventral rami in the thoracic region</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smtClean="0"/>
              <a:t>Nerve Plexuses</a:t>
            </a:r>
          </a:p>
        </p:txBody>
      </p:sp>
      <p:sp>
        <p:nvSpPr>
          <p:cNvPr id="77827" name="Rectangle 3"/>
          <p:cNvSpPr>
            <a:spLocks noGrp="1" noChangeArrowheads="1"/>
          </p:cNvSpPr>
          <p:nvPr>
            <p:ph type="body" idx="1"/>
          </p:nvPr>
        </p:nvSpPr>
        <p:spPr/>
        <p:txBody>
          <a:bodyPr/>
          <a:lstStyle/>
          <a:p>
            <a:r>
              <a:rPr lang="en-US" smtClean="0">
                <a:solidFill>
                  <a:srgbClr val="000000"/>
                </a:solidFill>
              </a:rPr>
              <a:t>All ventral rami except T</a:t>
            </a:r>
            <a:r>
              <a:rPr lang="en-US" baseline="-25000" smtClean="0">
                <a:solidFill>
                  <a:srgbClr val="000000"/>
                </a:solidFill>
              </a:rPr>
              <a:t>2</a:t>
            </a:r>
            <a:r>
              <a:rPr lang="en-US" smtClean="0">
                <a:solidFill>
                  <a:srgbClr val="000000"/>
                </a:solidFill>
              </a:rPr>
              <a:t>-T</a:t>
            </a:r>
            <a:r>
              <a:rPr lang="en-US" baseline="-25000" smtClean="0">
                <a:solidFill>
                  <a:srgbClr val="000000"/>
                </a:solidFill>
              </a:rPr>
              <a:t>12</a:t>
            </a:r>
            <a:r>
              <a:rPr lang="en-US" smtClean="0">
                <a:solidFill>
                  <a:srgbClr val="000000"/>
                </a:solidFill>
              </a:rPr>
              <a:t> form interlacing nerve networks called plexuses</a:t>
            </a:r>
          </a:p>
          <a:p>
            <a:r>
              <a:rPr lang="en-US" smtClean="0">
                <a:solidFill>
                  <a:srgbClr val="000000"/>
                </a:solidFill>
              </a:rPr>
              <a:t>Plexuses are found in the cervical, brachial, lumbar, and sacral regions</a:t>
            </a:r>
          </a:p>
          <a:p>
            <a:r>
              <a:rPr lang="en-US" smtClean="0">
                <a:solidFill>
                  <a:srgbClr val="000000"/>
                </a:solidFill>
              </a:rPr>
              <a:t>Each resulting branch of a plexus contains fibers from several spinal nerves</a:t>
            </a:r>
            <a:endParaRPr lang="en-US" smtClean="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t>Nerve Plexuses</a:t>
            </a:r>
          </a:p>
        </p:txBody>
      </p:sp>
      <p:sp>
        <p:nvSpPr>
          <p:cNvPr id="78851" name="Rectangle 3"/>
          <p:cNvSpPr>
            <a:spLocks noGrp="1" noChangeArrowheads="1"/>
          </p:cNvSpPr>
          <p:nvPr>
            <p:ph type="body" idx="1"/>
          </p:nvPr>
        </p:nvSpPr>
        <p:spPr/>
        <p:txBody>
          <a:bodyPr/>
          <a:lstStyle/>
          <a:p>
            <a:r>
              <a:rPr lang="en-US" smtClean="0">
                <a:solidFill>
                  <a:srgbClr val="000000"/>
                </a:solidFill>
              </a:rPr>
              <a:t>Fibers travel to the periphery via several different routes</a:t>
            </a:r>
          </a:p>
          <a:p>
            <a:r>
              <a:rPr lang="en-US" smtClean="0">
                <a:solidFill>
                  <a:srgbClr val="000000"/>
                </a:solidFill>
              </a:rPr>
              <a:t>Each muscle receives a nerve supply from more than one spinal nerve</a:t>
            </a:r>
          </a:p>
          <a:p>
            <a:r>
              <a:rPr lang="en-US" smtClean="0"/>
              <a:t>Damage to one spinal segment cannot completely paralyze a muscle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457200" y="1892300"/>
            <a:ext cx="8156575" cy="4130675"/>
          </a:xfrm>
        </p:spPr>
        <p:txBody>
          <a:bodyPr/>
          <a:lstStyle/>
          <a:p>
            <a:r>
              <a:rPr lang="en-US" smtClean="0">
                <a:solidFill>
                  <a:srgbClr val="000000"/>
                </a:solidFill>
              </a:rPr>
              <a:t>The back is innervated by dorsal rami via several branches</a:t>
            </a:r>
          </a:p>
          <a:p>
            <a:r>
              <a:rPr lang="en-US" smtClean="0">
                <a:solidFill>
                  <a:srgbClr val="000000"/>
                </a:solidFill>
              </a:rPr>
              <a:t>The thorax is innervated by ventral rami T</a:t>
            </a:r>
            <a:r>
              <a:rPr lang="en-US" baseline="-25000" smtClean="0">
                <a:solidFill>
                  <a:srgbClr val="000000"/>
                </a:solidFill>
              </a:rPr>
              <a:t>1</a:t>
            </a:r>
            <a:r>
              <a:rPr lang="en-US" smtClean="0">
                <a:solidFill>
                  <a:srgbClr val="000000"/>
                </a:solidFill>
              </a:rPr>
              <a:t>-T</a:t>
            </a:r>
            <a:r>
              <a:rPr lang="en-US" baseline="-25000" smtClean="0">
                <a:solidFill>
                  <a:srgbClr val="000000"/>
                </a:solidFill>
              </a:rPr>
              <a:t>12</a:t>
            </a:r>
            <a:r>
              <a:rPr lang="en-US" smtClean="0">
                <a:solidFill>
                  <a:srgbClr val="000000"/>
                </a:solidFill>
              </a:rPr>
              <a:t> as intercostal nerves</a:t>
            </a:r>
          </a:p>
          <a:p>
            <a:r>
              <a:rPr lang="en-US" smtClean="0"/>
              <a:t>Intercostal nerves supply muscles of the ribs, anterolateral thorax, and abdominal wall</a:t>
            </a:r>
          </a:p>
        </p:txBody>
      </p:sp>
      <p:sp>
        <p:nvSpPr>
          <p:cNvPr id="79875" name="Rectangle 4"/>
          <p:cNvSpPr>
            <a:spLocks noGrp="1" noChangeArrowheads="1"/>
          </p:cNvSpPr>
          <p:nvPr>
            <p:ph type="title"/>
          </p:nvPr>
        </p:nvSpPr>
        <p:spPr>
          <a:xfrm>
            <a:off x="457200" y="274638"/>
            <a:ext cx="8229600" cy="792162"/>
          </a:xfrm>
        </p:spPr>
        <p:txBody>
          <a:bodyPr anchor="t"/>
          <a:lstStyle/>
          <a:p>
            <a:r>
              <a:rPr lang="en-US" smtClean="0"/>
              <a:t>Spinal Nerve Innervation:</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t>Cervical Plexus</a:t>
            </a:r>
          </a:p>
        </p:txBody>
      </p:sp>
      <p:sp>
        <p:nvSpPr>
          <p:cNvPr id="80899" name="Rectangle 3"/>
          <p:cNvSpPr>
            <a:spLocks noGrp="1" noChangeArrowheads="1"/>
          </p:cNvSpPr>
          <p:nvPr>
            <p:ph type="body" idx="1"/>
          </p:nvPr>
        </p:nvSpPr>
        <p:spPr/>
        <p:txBody>
          <a:bodyPr/>
          <a:lstStyle/>
          <a:p>
            <a:pPr>
              <a:lnSpc>
                <a:spcPct val="90000"/>
              </a:lnSpc>
            </a:pPr>
            <a:r>
              <a:rPr lang="en-US" smtClean="0">
                <a:solidFill>
                  <a:srgbClr val="000000"/>
                </a:solidFill>
              </a:rPr>
              <a:t>The cervical plexus is formed by ventral rami of </a:t>
            </a:r>
            <a:br>
              <a:rPr lang="en-US" smtClean="0">
                <a:solidFill>
                  <a:srgbClr val="000000"/>
                </a:solidFill>
              </a:rPr>
            </a:br>
            <a:r>
              <a:rPr lang="en-US" smtClean="0">
                <a:solidFill>
                  <a:srgbClr val="000000"/>
                </a:solidFill>
              </a:rPr>
              <a:t>C</a:t>
            </a:r>
            <a:r>
              <a:rPr lang="en-US" baseline="-25000" smtClean="0">
                <a:solidFill>
                  <a:srgbClr val="000000"/>
                </a:solidFill>
              </a:rPr>
              <a:t>1</a:t>
            </a:r>
            <a:r>
              <a:rPr lang="en-US" smtClean="0">
                <a:solidFill>
                  <a:srgbClr val="000000"/>
                </a:solidFill>
              </a:rPr>
              <a:t>-C</a:t>
            </a:r>
            <a:r>
              <a:rPr lang="en-US" baseline="-25000" smtClean="0">
                <a:solidFill>
                  <a:srgbClr val="000000"/>
                </a:solidFill>
              </a:rPr>
              <a:t>4</a:t>
            </a:r>
            <a:endParaRPr lang="en-US" smtClean="0">
              <a:solidFill>
                <a:srgbClr val="000000"/>
              </a:solidFill>
            </a:endParaRPr>
          </a:p>
          <a:p>
            <a:pPr>
              <a:lnSpc>
                <a:spcPct val="90000"/>
              </a:lnSpc>
            </a:pPr>
            <a:r>
              <a:rPr lang="en-US" smtClean="0">
                <a:solidFill>
                  <a:srgbClr val="000000"/>
                </a:solidFill>
              </a:rPr>
              <a:t>Most branches are cutaneous nerves of the neck, ear, back of head, and shoulders</a:t>
            </a:r>
          </a:p>
          <a:p>
            <a:pPr>
              <a:lnSpc>
                <a:spcPct val="90000"/>
              </a:lnSpc>
            </a:pPr>
            <a:r>
              <a:rPr lang="en-US" smtClean="0">
                <a:solidFill>
                  <a:srgbClr val="000000"/>
                </a:solidFill>
              </a:rPr>
              <a:t>The most important nerve of this plexus is the phrenic nerve</a:t>
            </a:r>
          </a:p>
          <a:p>
            <a:pPr>
              <a:lnSpc>
                <a:spcPct val="90000"/>
              </a:lnSpc>
            </a:pPr>
            <a:r>
              <a:rPr lang="en-US" smtClean="0"/>
              <a:t>The phrenic nerve is the major motor and sensory nerve of the diaphragm</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3352800" cy="1935162"/>
          </a:xfrm>
        </p:spPr>
        <p:txBody>
          <a:bodyPr/>
          <a:lstStyle/>
          <a:p>
            <a:r>
              <a:rPr lang="en-US" smtClean="0"/>
              <a:t>Cervical Plexus</a:t>
            </a:r>
          </a:p>
        </p:txBody>
      </p:sp>
      <p:pic>
        <p:nvPicPr>
          <p:cNvPr id="70660" name="Picture 4"/>
          <p:cNvPicPr>
            <a:picLocks noChangeAspect="1" noChangeArrowheads="1"/>
          </p:cNvPicPr>
          <p:nvPr/>
        </p:nvPicPr>
        <p:blipFill>
          <a:blip r:embed="rId2" cstate="print"/>
          <a:srcRect/>
          <a:stretch>
            <a:fillRect/>
          </a:stretch>
        </p:blipFill>
        <p:spPr bwMode="auto">
          <a:xfrm>
            <a:off x="3514725" y="0"/>
            <a:ext cx="5629275" cy="6858000"/>
          </a:xfrm>
          <a:prstGeom prst="rect">
            <a:avLst/>
          </a:prstGeom>
          <a:ln>
            <a:noFill/>
          </a:ln>
          <a:effectLst>
            <a:softEdge rad="112500"/>
          </a:effec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t>Brachial Plexus</a:t>
            </a:r>
          </a:p>
        </p:txBody>
      </p:sp>
      <p:sp>
        <p:nvSpPr>
          <p:cNvPr id="82947" name="Rectangle 3"/>
          <p:cNvSpPr>
            <a:spLocks noGrp="1" noChangeArrowheads="1"/>
          </p:cNvSpPr>
          <p:nvPr>
            <p:ph type="body" idx="1"/>
          </p:nvPr>
        </p:nvSpPr>
        <p:spPr/>
        <p:txBody>
          <a:bodyPr/>
          <a:lstStyle/>
          <a:p>
            <a:r>
              <a:rPr lang="en-US" smtClean="0">
                <a:solidFill>
                  <a:srgbClr val="000000"/>
                </a:solidFill>
              </a:rPr>
              <a:t>Formed by C</a:t>
            </a:r>
            <a:r>
              <a:rPr lang="en-US" baseline="-25000" smtClean="0">
                <a:solidFill>
                  <a:srgbClr val="000000"/>
                </a:solidFill>
              </a:rPr>
              <a:t>5</a:t>
            </a:r>
            <a:r>
              <a:rPr lang="en-US" smtClean="0">
                <a:solidFill>
                  <a:srgbClr val="000000"/>
                </a:solidFill>
              </a:rPr>
              <a:t>-C</a:t>
            </a:r>
            <a:r>
              <a:rPr lang="en-US" baseline="-25000" smtClean="0">
                <a:solidFill>
                  <a:srgbClr val="000000"/>
                </a:solidFill>
              </a:rPr>
              <a:t>8 </a:t>
            </a:r>
            <a:r>
              <a:rPr lang="en-US" smtClean="0">
                <a:solidFill>
                  <a:srgbClr val="000000"/>
                </a:solidFill>
              </a:rPr>
              <a:t>and T</a:t>
            </a:r>
            <a:r>
              <a:rPr lang="en-US" baseline="-25000" smtClean="0">
                <a:solidFill>
                  <a:srgbClr val="000000"/>
                </a:solidFill>
              </a:rPr>
              <a:t>1</a:t>
            </a:r>
            <a:r>
              <a:rPr lang="en-US" smtClean="0">
                <a:solidFill>
                  <a:srgbClr val="000000"/>
                </a:solidFill>
              </a:rPr>
              <a:t> (C</a:t>
            </a:r>
            <a:r>
              <a:rPr lang="en-US" baseline="-25000" smtClean="0">
                <a:solidFill>
                  <a:srgbClr val="000000"/>
                </a:solidFill>
              </a:rPr>
              <a:t>4</a:t>
            </a:r>
            <a:r>
              <a:rPr lang="en-US" smtClean="0">
                <a:solidFill>
                  <a:srgbClr val="000000"/>
                </a:solidFill>
              </a:rPr>
              <a:t> and T</a:t>
            </a:r>
            <a:r>
              <a:rPr lang="en-US" baseline="-25000" smtClean="0">
                <a:solidFill>
                  <a:srgbClr val="000000"/>
                </a:solidFill>
              </a:rPr>
              <a:t>2</a:t>
            </a:r>
            <a:r>
              <a:rPr lang="en-US" smtClean="0">
                <a:solidFill>
                  <a:srgbClr val="000000"/>
                </a:solidFill>
              </a:rPr>
              <a:t> may also contribute to this plexus)</a:t>
            </a:r>
          </a:p>
          <a:p>
            <a:r>
              <a:rPr lang="en-US" smtClean="0">
                <a:solidFill>
                  <a:srgbClr val="000000"/>
                </a:solidFill>
              </a:rPr>
              <a:t>It gives rise to the nerves that innervate the upper limb</a:t>
            </a:r>
            <a:endParaRPr lang="en-US" smtClean="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Gray Matter: Organization</a:t>
            </a:r>
          </a:p>
        </p:txBody>
      </p:sp>
      <p:sp>
        <p:nvSpPr>
          <p:cNvPr id="11267" name="Rectangle 3"/>
          <p:cNvSpPr>
            <a:spLocks noGrp="1" noChangeArrowheads="1"/>
          </p:cNvSpPr>
          <p:nvPr>
            <p:ph type="body" idx="1"/>
          </p:nvPr>
        </p:nvSpPr>
        <p:spPr/>
        <p:txBody>
          <a:bodyPr/>
          <a:lstStyle/>
          <a:p>
            <a:r>
              <a:rPr lang="en-US" smtClean="0"/>
              <a:t>Dorsal half </a:t>
            </a:r>
          </a:p>
          <a:p>
            <a:pPr lvl="1"/>
            <a:r>
              <a:rPr lang="en-US" smtClean="0"/>
              <a:t>sensory roots and ganglia</a:t>
            </a:r>
          </a:p>
          <a:p>
            <a:r>
              <a:rPr lang="en-US" smtClean="0"/>
              <a:t>Ventral half </a:t>
            </a:r>
          </a:p>
          <a:p>
            <a:pPr lvl="1"/>
            <a:r>
              <a:rPr lang="en-US" smtClean="0"/>
              <a:t>motor roots</a:t>
            </a:r>
          </a:p>
          <a:p>
            <a:r>
              <a:rPr lang="en-US" smtClean="0"/>
              <a:t>Dorsal and ventral roots fuse laterally to form spinal nerves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mtClean="0"/>
              <a:t>Brachial Plexus</a:t>
            </a:r>
          </a:p>
        </p:txBody>
      </p:sp>
      <p:sp>
        <p:nvSpPr>
          <p:cNvPr id="83971" name="Rectangle 3"/>
          <p:cNvSpPr>
            <a:spLocks noGrp="1" noChangeArrowheads="1"/>
          </p:cNvSpPr>
          <p:nvPr>
            <p:ph type="body" idx="1"/>
          </p:nvPr>
        </p:nvSpPr>
        <p:spPr/>
        <p:txBody>
          <a:bodyPr/>
          <a:lstStyle/>
          <a:p>
            <a:r>
              <a:rPr lang="en-US" smtClean="0">
                <a:solidFill>
                  <a:srgbClr val="000000"/>
                </a:solidFill>
              </a:rPr>
              <a:t>There are four major branches of this plexus </a:t>
            </a:r>
          </a:p>
          <a:p>
            <a:pPr lvl="1"/>
            <a:r>
              <a:rPr lang="en-US" smtClean="0">
                <a:solidFill>
                  <a:srgbClr val="000000"/>
                </a:solidFill>
              </a:rPr>
              <a:t>Roots – five ventral rami (C</a:t>
            </a:r>
            <a:r>
              <a:rPr lang="en-US" baseline="-25000" smtClean="0">
                <a:solidFill>
                  <a:srgbClr val="000000"/>
                </a:solidFill>
              </a:rPr>
              <a:t>5</a:t>
            </a:r>
            <a:r>
              <a:rPr lang="en-US" smtClean="0">
                <a:solidFill>
                  <a:srgbClr val="000000"/>
                </a:solidFill>
              </a:rPr>
              <a:t>-T</a:t>
            </a:r>
            <a:r>
              <a:rPr lang="en-US" baseline="-25000" smtClean="0">
                <a:solidFill>
                  <a:srgbClr val="000000"/>
                </a:solidFill>
              </a:rPr>
              <a:t>1</a:t>
            </a:r>
            <a:r>
              <a:rPr lang="en-US" smtClean="0">
                <a:solidFill>
                  <a:srgbClr val="000000"/>
                </a:solidFill>
              </a:rPr>
              <a:t>)</a:t>
            </a:r>
          </a:p>
          <a:p>
            <a:pPr lvl="1"/>
            <a:r>
              <a:rPr lang="en-US" smtClean="0">
                <a:solidFill>
                  <a:srgbClr val="000000"/>
                </a:solidFill>
              </a:rPr>
              <a:t>Trunks – upper, middle, and lower, which form divisions</a:t>
            </a:r>
          </a:p>
          <a:p>
            <a:pPr lvl="1"/>
            <a:r>
              <a:rPr lang="en-US" smtClean="0">
                <a:solidFill>
                  <a:srgbClr val="000000"/>
                </a:solidFill>
              </a:rPr>
              <a:t>Divisions – anterior and posterior serve the front and back of the limb</a:t>
            </a:r>
          </a:p>
          <a:p>
            <a:pPr lvl="1"/>
            <a:r>
              <a:rPr lang="en-US" smtClean="0"/>
              <a:t>Cords – lateral, medial, and posterior fiber bundles</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t>Brachial Plexus</a:t>
            </a:r>
          </a:p>
        </p:txBody>
      </p:sp>
      <p:pic>
        <p:nvPicPr>
          <p:cNvPr id="73732" name="Picture 4"/>
          <p:cNvPicPr>
            <a:picLocks noChangeAspect="1" noChangeArrowheads="1"/>
          </p:cNvPicPr>
          <p:nvPr/>
        </p:nvPicPr>
        <p:blipFill>
          <a:blip r:embed="rId2" cstate="print"/>
          <a:srcRect l="911" t="1547" r="1059" b="7986"/>
          <a:stretch>
            <a:fillRect/>
          </a:stretch>
        </p:blipFill>
        <p:spPr bwMode="auto">
          <a:xfrm>
            <a:off x="0" y="1066800"/>
            <a:ext cx="9144000" cy="4967288"/>
          </a:xfrm>
          <a:prstGeom prst="rect">
            <a:avLst/>
          </a:prstGeom>
          <a:ln>
            <a:noFill/>
          </a:ln>
          <a:effectLst>
            <a:softEdge rad="112500"/>
          </a:effec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smtClean="0"/>
              <a:t>Brachial Plexus: Nerves</a:t>
            </a:r>
          </a:p>
        </p:txBody>
      </p:sp>
      <p:sp>
        <p:nvSpPr>
          <p:cNvPr id="86019" name="Rectangle 3"/>
          <p:cNvSpPr>
            <a:spLocks noGrp="1" noChangeArrowheads="1"/>
          </p:cNvSpPr>
          <p:nvPr>
            <p:ph type="body" idx="1"/>
          </p:nvPr>
        </p:nvSpPr>
        <p:spPr/>
        <p:txBody>
          <a:bodyPr/>
          <a:lstStyle/>
          <a:p>
            <a:pPr>
              <a:lnSpc>
                <a:spcPct val="80000"/>
              </a:lnSpc>
            </a:pPr>
            <a:r>
              <a:rPr lang="en-US" sz="2800" smtClean="0">
                <a:solidFill>
                  <a:srgbClr val="000000"/>
                </a:solidFill>
              </a:rPr>
              <a:t>Axillary </a:t>
            </a:r>
          </a:p>
          <a:p>
            <a:pPr lvl="1">
              <a:lnSpc>
                <a:spcPct val="80000"/>
              </a:lnSpc>
            </a:pPr>
            <a:r>
              <a:rPr lang="en-US" sz="2400" smtClean="0">
                <a:solidFill>
                  <a:srgbClr val="000000"/>
                </a:solidFill>
              </a:rPr>
              <a:t>innervates the deltoid and teres minor</a:t>
            </a:r>
          </a:p>
          <a:p>
            <a:pPr>
              <a:lnSpc>
                <a:spcPct val="80000"/>
              </a:lnSpc>
            </a:pPr>
            <a:r>
              <a:rPr lang="en-US" sz="2800" smtClean="0">
                <a:solidFill>
                  <a:srgbClr val="000000"/>
                </a:solidFill>
              </a:rPr>
              <a:t>Musculocutaneous</a:t>
            </a:r>
          </a:p>
          <a:p>
            <a:pPr lvl="1">
              <a:lnSpc>
                <a:spcPct val="80000"/>
              </a:lnSpc>
            </a:pPr>
            <a:r>
              <a:rPr lang="en-US" sz="2400" smtClean="0">
                <a:solidFill>
                  <a:srgbClr val="000000"/>
                </a:solidFill>
              </a:rPr>
              <a:t>sends fibers to the biceps brachii and brachialis</a:t>
            </a:r>
          </a:p>
          <a:p>
            <a:pPr>
              <a:lnSpc>
                <a:spcPct val="80000"/>
              </a:lnSpc>
            </a:pPr>
            <a:r>
              <a:rPr lang="en-US" sz="2800" smtClean="0">
                <a:solidFill>
                  <a:srgbClr val="000000"/>
                </a:solidFill>
              </a:rPr>
              <a:t>Median</a:t>
            </a:r>
          </a:p>
          <a:p>
            <a:pPr lvl="1">
              <a:lnSpc>
                <a:spcPct val="80000"/>
              </a:lnSpc>
            </a:pPr>
            <a:r>
              <a:rPr lang="en-US" sz="2400" smtClean="0">
                <a:solidFill>
                  <a:srgbClr val="000000"/>
                </a:solidFill>
              </a:rPr>
              <a:t>branches to most of the flexor muscles of arm</a:t>
            </a:r>
          </a:p>
          <a:p>
            <a:pPr>
              <a:lnSpc>
                <a:spcPct val="80000"/>
              </a:lnSpc>
            </a:pPr>
            <a:r>
              <a:rPr lang="en-US" sz="2800" smtClean="0">
                <a:solidFill>
                  <a:srgbClr val="000000"/>
                </a:solidFill>
              </a:rPr>
              <a:t>Ulnar</a:t>
            </a:r>
          </a:p>
          <a:p>
            <a:pPr lvl="1">
              <a:lnSpc>
                <a:spcPct val="80000"/>
              </a:lnSpc>
            </a:pPr>
            <a:r>
              <a:rPr lang="en-US" sz="2400" smtClean="0">
                <a:solidFill>
                  <a:srgbClr val="000000"/>
                </a:solidFill>
              </a:rPr>
              <a:t>supplies the flexor carpi ulnaris and part of the flexor digitorum profundus</a:t>
            </a:r>
          </a:p>
          <a:p>
            <a:pPr>
              <a:lnSpc>
                <a:spcPct val="80000"/>
              </a:lnSpc>
            </a:pPr>
            <a:r>
              <a:rPr lang="en-US" sz="2800" smtClean="0"/>
              <a:t>Radial </a:t>
            </a:r>
          </a:p>
          <a:p>
            <a:pPr lvl="1">
              <a:lnSpc>
                <a:spcPct val="80000"/>
              </a:lnSpc>
            </a:pPr>
            <a:r>
              <a:rPr lang="en-US" sz="2400" smtClean="0"/>
              <a:t> innervates essentially all extensor muscles</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t>Lumbar Plexus</a:t>
            </a:r>
          </a:p>
        </p:txBody>
      </p:sp>
      <p:sp>
        <p:nvSpPr>
          <p:cNvPr id="87043" name="Rectangle 3"/>
          <p:cNvSpPr>
            <a:spLocks noGrp="1" noChangeArrowheads="1"/>
          </p:cNvSpPr>
          <p:nvPr>
            <p:ph type="body" idx="1"/>
          </p:nvPr>
        </p:nvSpPr>
        <p:spPr>
          <a:xfrm>
            <a:off x="457200" y="1600200"/>
            <a:ext cx="8156575" cy="4525963"/>
          </a:xfrm>
        </p:spPr>
        <p:txBody>
          <a:bodyPr/>
          <a:lstStyle/>
          <a:p>
            <a:r>
              <a:rPr lang="en-US" smtClean="0">
                <a:solidFill>
                  <a:srgbClr val="000000"/>
                </a:solidFill>
              </a:rPr>
              <a:t>Arises from L</a:t>
            </a:r>
            <a:r>
              <a:rPr lang="en-US" baseline="-25000" smtClean="0">
                <a:solidFill>
                  <a:srgbClr val="000000"/>
                </a:solidFill>
              </a:rPr>
              <a:t>1</a:t>
            </a:r>
            <a:r>
              <a:rPr lang="en-US" smtClean="0">
                <a:solidFill>
                  <a:srgbClr val="000000"/>
                </a:solidFill>
              </a:rPr>
              <a:t>-L</a:t>
            </a:r>
            <a:r>
              <a:rPr lang="en-US" baseline="-25000" smtClean="0">
                <a:solidFill>
                  <a:srgbClr val="000000"/>
                </a:solidFill>
              </a:rPr>
              <a:t>4</a:t>
            </a:r>
            <a:r>
              <a:rPr lang="en-US" smtClean="0">
                <a:solidFill>
                  <a:srgbClr val="000000"/>
                </a:solidFill>
              </a:rPr>
              <a:t> and innervates the thigh, abdominal wall, and psoas muscle</a:t>
            </a:r>
          </a:p>
          <a:p>
            <a:endParaRPr lang="en-US" smtClean="0"/>
          </a:p>
          <a:p>
            <a:r>
              <a:rPr lang="en-US" smtClean="0"/>
              <a:t>The major nerves are the femoral and the obturator</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2362200" cy="2163762"/>
          </a:xfrm>
        </p:spPr>
        <p:txBody>
          <a:bodyPr/>
          <a:lstStyle/>
          <a:p>
            <a:r>
              <a:rPr lang="en-US" smtClean="0"/>
              <a:t>Lumbar Plexus</a:t>
            </a:r>
          </a:p>
        </p:txBody>
      </p:sp>
      <p:sp>
        <p:nvSpPr>
          <p:cNvPr id="88067"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1200" b="1">
                <a:solidFill>
                  <a:schemeClr val="accent2"/>
                </a:solidFill>
              </a:rPr>
              <a:t>Figure 13.10</a:t>
            </a:r>
          </a:p>
        </p:txBody>
      </p:sp>
      <p:pic>
        <p:nvPicPr>
          <p:cNvPr id="78852" name="Picture 4"/>
          <p:cNvPicPr>
            <a:picLocks noChangeAspect="1" noChangeArrowheads="1"/>
          </p:cNvPicPr>
          <p:nvPr/>
        </p:nvPicPr>
        <p:blipFill>
          <a:blip r:embed="rId2" cstate="print"/>
          <a:srcRect l="658" t="1015" r="658" b="4848"/>
          <a:stretch>
            <a:fillRect/>
          </a:stretch>
        </p:blipFill>
        <p:spPr bwMode="auto">
          <a:xfrm>
            <a:off x="2679700" y="152400"/>
            <a:ext cx="6464300" cy="6553200"/>
          </a:xfrm>
          <a:prstGeom prst="rect">
            <a:avLst/>
          </a:prstGeom>
          <a:ln>
            <a:noFill/>
          </a:ln>
          <a:effectLst>
            <a:softEdge rad="112500"/>
          </a:effec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mtClean="0"/>
              <a:t>Sacral Plexus</a:t>
            </a:r>
          </a:p>
        </p:txBody>
      </p:sp>
      <p:sp>
        <p:nvSpPr>
          <p:cNvPr id="89091" name="Rectangle 3"/>
          <p:cNvSpPr>
            <a:spLocks noGrp="1" noChangeArrowheads="1"/>
          </p:cNvSpPr>
          <p:nvPr>
            <p:ph type="body" idx="1"/>
          </p:nvPr>
        </p:nvSpPr>
        <p:spPr/>
        <p:txBody>
          <a:bodyPr/>
          <a:lstStyle/>
          <a:p>
            <a:pPr>
              <a:lnSpc>
                <a:spcPct val="90000"/>
              </a:lnSpc>
            </a:pPr>
            <a:r>
              <a:rPr lang="en-US" smtClean="0">
                <a:solidFill>
                  <a:srgbClr val="000000"/>
                </a:solidFill>
              </a:rPr>
              <a:t>Arises from L</a:t>
            </a:r>
            <a:r>
              <a:rPr lang="en-US" baseline="-25000" smtClean="0">
                <a:solidFill>
                  <a:srgbClr val="000000"/>
                </a:solidFill>
              </a:rPr>
              <a:t>4</a:t>
            </a:r>
            <a:r>
              <a:rPr lang="en-US" smtClean="0">
                <a:solidFill>
                  <a:srgbClr val="000000"/>
                </a:solidFill>
              </a:rPr>
              <a:t>-S</a:t>
            </a:r>
            <a:r>
              <a:rPr lang="en-US" baseline="-25000" smtClean="0">
                <a:solidFill>
                  <a:srgbClr val="000000"/>
                </a:solidFill>
              </a:rPr>
              <a:t>4</a:t>
            </a:r>
            <a:r>
              <a:rPr lang="en-US" smtClean="0">
                <a:solidFill>
                  <a:srgbClr val="000000"/>
                </a:solidFill>
              </a:rPr>
              <a:t> and serves the buttock, lower limb, pelvic structures, and the perineum</a:t>
            </a:r>
          </a:p>
          <a:p>
            <a:pPr>
              <a:lnSpc>
                <a:spcPct val="90000"/>
              </a:lnSpc>
            </a:pPr>
            <a:r>
              <a:rPr lang="en-US" smtClean="0">
                <a:solidFill>
                  <a:srgbClr val="000000"/>
                </a:solidFill>
              </a:rPr>
              <a:t>The major nerve is the sciatic, the longest and thickest nerve of the body</a:t>
            </a:r>
          </a:p>
          <a:p>
            <a:pPr>
              <a:lnSpc>
                <a:spcPct val="90000"/>
              </a:lnSpc>
            </a:pPr>
            <a:r>
              <a:rPr lang="en-US" smtClean="0"/>
              <a:t>The sciatic is actually composed of two nerves: </a:t>
            </a:r>
          </a:p>
          <a:p>
            <a:pPr lvl="1">
              <a:lnSpc>
                <a:spcPct val="90000"/>
              </a:lnSpc>
            </a:pPr>
            <a:r>
              <a:rPr lang="en-US" smtClean="0"/>
              <a:t>tibial </a:t>
            </a:r>
          </a:p>
          <a:p>
            <a:pPr lvl="1">
              <a:lnSpc>
                <a:spcPct val="90000"/>
              </a:lnSpc>
            </a:pPr>
            <a:r>
              <a:rPr lang="en-US" smtClean="0"/>
              <a:t>common fibular (peroneal) nerves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52400" y="0"/>
            <a:ext cx="4191000" cy="639763"/>
          </a:xfrm>
        </p:spPr>
        <p:txBody>
          <a:bodyPr rtlCol="0">
            <a:normAutofit fontScale="90000"/>
          </a:bodyPr>
          <a:lstStyle/>
          <a:p>
            <a:pPr fontAlgn="auto">
              <a:spcAft>
                <a:spcPts val="0"/>
              </a:spcAft>
              <a:defRPr/>
            </a:pPr>
            <a:r>
              <a:rPr lang="en-US" sz="4000"/>
              <a:t>Sacral Plexus</a:t>
            </a:r>
          </a:p>
        </p:txBody>
      </p:sp>
      <p:pic>
        <p:nvPicPr>
          <p:cNvPr id="80900" name="Picture 4"/>
          <p:cNvPicPr>
            <a:picLocks noChangeAspect="1" noChangeArrowheads="1"/>
          </p:cNvPicPr>
          <p:nvPr/>
        </p:nvPicPr>
        <p:blipFill>
          <a:blip r:embed="rId2" cstate="print"/>
          <a:srcRect l="909" t="2631" r="1088" b="5261"/>
          <a:stretch>
            <a:fillRect/>
          </a:stretch>
        </p:blipFill>
        <p:spPr bwMode="auto">
          <a:xfrm>
            <a:off x="1371600" y="304800"/>
            <a:ext cx="7772400" cy="6530975"/>
          </a:xfrm>
          <a:prstGeom prst="rect">
            <a:avLst/>
          </a:prstGeom>
          <a:ln>
            <a:noFill/>
          </a:ln>
          <a:effectLst>
            <a:softEdge rad="112500"/>
          </a:effec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mtClean="0"/>
              <a:t>Innervation of Joints</a:t>
            </a:r>
          </a:p>
        </p:txBody>
      </p:sp>
      <p:sp>
        <p:nvSpPr>
          <p:cNvPr id="91139" name="Rectangle 3"/>
          <p:cNvSpPr>
            <a:spLocks noGrp="1" noChangeArrowheads="1"/>
          </p:cNvSpPr>
          <p:nvPr>
            <p:ph type="body" idx="1"/>
          </p:nvPr>
        </p:nvSpPr>
        <p:spPr/>
        <p:txBody>
          <a:bodyPr/>
          <a:lstStyle/>
          <a:p>
            <a:r>
              <a:rPr lang="en-US" smtClean="0"/>
              <a:t>Hilton’s law: any nerve serving a muscle that produces movement at a joint also innervates the joint itself and the skin over the joint</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Reflexes</a:t>
            </a:r>
          </a:p>
        </p:txBody>
      </p:sp>
      <p:sp>
        <p:nvSpPr>
          <p:cNvPr id="92163" name="Rectangle 3"/>
          <p:cNvSpPr>
            <a:spLocks noGrp="1" noChangeArrowheads="1"/>
          </p:cNvSpPr>
          <p:nvPr>
            <p:ph type="body" idx="1"/>
          </p:nvPr>
        </p:nvSpPr>
        <p:spPr/>
        <p:txBody>
          <a:bodyPr/>
          <a:lstStyle/>
          <a:p>
            <a:r>
              <a:rPr lang="en-US" smtClean="0">
                <a:solidFill>
                  <a:srgbClr val="000000"/>
                </a:solidFill>
              </a:rPr>
              <a:t>A reflex is a rapid, predictable motor response to a stimulus</a:t>
            </a:r>
          </a:p>
          <a:p>
            <a:r>
              <a:rPr lang="en-US" smtClean="0">
                <a:solidFill>
                  <a:srgbClr val="000000"/>
                </a:solidFill>
              </a:rPr>
              <a:t>Reflexes may: </a:t>
            </a:r>
          </a:p>
          <a:p>
            <a:pPr lvl="1"/>
            <a:r>
              <a:rPr lang="en-US" smtClean="0">
                <a:solidFill>
                  <a:srgbClr val="000000"/>
                </a:solidFill>
              </a:rPr>
              <a:t>Be inborn (intrinsic) or learned (acquired)</a:t>
            </a:r>
          </a:p>
          <a:p>
            <a:pPr lvl="1"/>
            <a:r>
              <a:rPr lang="en-US" smtClean="0">
                <a:solidFill>
                  <a:srgbClr val="000000"/>
                </a:solidFill>
              </a:rPr>
              <a:t>Involve only peripheral nerves and the spinal cord </a:t>
            </a:r>
          </a:p>
          <a:p>
            <a:pPr lvl="1"/>
            <a:r>
              <a:rPr lang="en-US" smtClean="0"/>
              <a:t>Involve higher brain centers as well</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Reflex Arc</a:t>
            </a:r>
          </a:p>
        </p:txBody>
      </p:sp>
      <p:sp>
        <p:nvSpPr>
          <p:cNvPr id="93187" name="Rectangle 3"/>
          <p:cNvSpPr>
            <a:spLocks noGrp="1" noChangeArrowheads="1"/>
          </p:cNvSpPr>
          <p:nvPr>
            <p:ph type="body" idx="1"/>
          </p:nvPr>
        </p:nvSpPr>
        <p:spPr>
          <a:xfrm>
            <a:off x="298450" y="977900"/>
            <a:ext cx="8270875" cy="5518150"/>
          </a:xfrm>
        </p:spPr>
        <p:txBody>
          <a:bodyPr/>
          <a:lstStyle/>
          <a:p>
            <a:r>
              <a:rPr lang="en-US" sz="2800" smtClean="0">
                <a:solidFill>
                  <a:srgbClr val="000000"/>
                </a:solidFill>
              </a:rPr>
              <a:t>There are five components of a reflex arc</a:t>
            </a:r>
          </a:p>
          <a:p>
            <a:pPr lvl="1"/>
            <a:r>
              <a:rPr lang="en-US" sz="2400" smtClean="0">
                <a:solidFill>
                  <a:srgbClr val="000000"/>
                </a:solidFill>
              </a:rPr>
              <a:t>Receptor</a:t>
            </a:r>
          </a:p>
          <a:p>
            <a:pPr lvl="2"/>
            <a:r>
              <a:rPr lang="en-US" sz="2000" smtClean="0">
                <a:solidFill>
                  <a:srgbClr val="000000"/>
                </a:solidFill>
              </a:rPr>
              <a:t>site of stimulus</a:t>
            </a:r>
          </a:p>
          <a:p>
            <a:pPr lvl="1"/>
            <a:r>
              <a:rPr lang="en-US" sz="2400" smtClean="0">
                <a:solidFill>
                  <a:srgbClr val="000000"/>
                </a:solidFill>
              </a:rPr>
              <a:t>Sensory neuron</a:t>
            </a:r>
          </a:p>
          <a:p>
            <a:pPr lvl="2"/>
            <a:r>
              <a:rPr lang="en-US" sz="2000" smtClean="0">
                <a:solidFill>
                  <a:srgbClr val="000000"/>
                </a:solidFill>
              </a:rPr>
              <a:t>transmits the afferent impulse to the CNS</a:t>
            </a:r>
          </a:p>
          <a:p>
            <a:pPr lvl="1"/>
            <a:r>
              <a:rPr lang="en-US" sz="2400" smtClean="0">
                <a:solidFill>
                  <a:srgbClr val="000000"/>
                </a:solidFill>
              </a:rPr>
              <a:t>Integration center</a:t>
            </a:r>
          </a:p>
          <a:p>
            <a:pPr lvl="2"/>
            <a:r>
              <a:rPr lang="en-US" sz="2000" smtClean="0">
                <a:solidFill>
                  <a:srgbClr val="000000"/>
                </a:solidFill>
              </a:rPr>
              <a:t>either monosynaptic or polysynaptic region within the CNS</a:t>
            </a:r>
          </a:p>
          <a:p>
            <a:pPr lvl="1"/>
            <a:r>
              <a:rPr lang="en-US" sz="2400" smtClean="0">
                <a:solidFill>
                  <a:srgbClr val="000000"/>
                </a:solidFill>
              </a:rPr>
              <a:t>Motor neuron </a:t>
            </a:r>
          </a:p>
          <a:p>
            <a:pPr lvl="2"/>
            <a:r>
              <a:rPr lang="en-US" sz="2000" smtClean="0">
                <a:solidFill>
                  <a:srgbClr val="000000"/>
                </a:solidFill>
              </a:rPr>
              <a:t> conducts efferent impulses from the integration center to an effector</a:t>
            </a:r>
          </a:p>
          <a:p>
            <a:pPr lvl="1"/>
            <a:r>
              <a:rPr lang="en-US" sz="2400" smtClean="0"/>
              <a:t>Effector</a:t>
            </a:r>
          </a:p>
          <a:p>
            <a:pPr lvl="2"/>
            <a:r>
              <a:rPr lang="en-US" sz="2000" smtClean="0"/>
              <a:t>muscle fiber or gland that responds to the efferent impulse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White Matter in the Spinal Cord</a:t>
            </a:r>
          </a:p>
        </p:txBody>
      </p:sp>
      <p:sp>
        <p:nvSpPr>
          <p:cNvPr id="12291" name="Rectangle 3"/>
          <p:cNvSpPr>
            <a:spLocks noGrp="1" noChangeArrowheads="1"/>
          </p:cNvSpPr>
          <p:nvPr>
            <p:ph type="body" idx="1"/>
          </p:nvPr>
        </p:nvSpPr>
        <p:spPr>
          <a:xfrm>
            <a:off x="228600" y="1143000"/>
            <a:ext cx="8763000" cy="5105400"/>
          </a:xfrm>
        </p:spPr>
        <p:txBody>
          <a:bodyPr/>
          <a:lstStyle/>
          <a:p>
            <a:r>
              <a:rPr lang="en-US" sz="2800" smtClean="0"/>
              <a:t>Fibers run in three directions </a:t>
            </a:r>
          </a:p>
          <a:p>
            <a:pPr lvl="1"/>
            <a:r>
              <a:rPr lang="en-US" sz="2400" smtClean="0"/>
              <a:t>Ascending </a:t>
            </a:r>
          </a:p>
          <a:p>
            <a:pPr lvl="1"/>
            <a:r>
              <a:rPr lang="en-US" sz="2400" smtClean="0"/>
              <a:t>Descending</a:t>
            </a:r>
          </a:p>
          <a:p>
            <a:pPr lvl="1"/>
            <a:r>
              <a:rPr lang="en-US" sz="2400" smtClean="0"/>
              <a:t>Transverse </a:t>
            </a:r>
          </a:p>
          <a:p>
            <a:r>
              <a:rPr lang="en-US" sz="2800" smtClean="0"/>
              <a:t>Divided into three funiculi (columns) </a:t>
            </a:r>
          </a:p>
          <a:p>
            <a:pPr lvl="1"/>
            <a:r>
              <a:rPr lang="en-US" sz="2400" smtClean="0"/>
              <a:t>posterior, lateral, and anterior</a:t>
            </a:r>
          </a:p>
          <a:p>
            <a:r>
              <a:rPr lang="en-US" sz="2800" smtClean="0"/>
              <a:t>Each funiculus contains several fiber tracks</a:t>
            </a:r>
          </a:p>
          <a:p>
            <a:pPr lvl="1"/>
            <a:r>
              <a:rPr lang="en-US" sz="2400" smtClean="0"/>
              <a:t>Fiber tract names reveal their origin and destination</a:t>
            </a:r>
          </a:p>
          <a:p>
            <a:pPr lvl="1"/>
            <a:r>
              <a:rPr lang="en-US" sz="2400" smtClean="0"/>
              <a:t>Fiber tracts are composed of axons with similar functions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mtClean="0"/>
              <a:t>Reflex Arc</a:t>
            </a:r>
          </a:p>
        </p:txBody>
      </p:sp>
      <p:sp>
        <p:nvSpPr>
          <p:cNvPr id="94211"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1200" b="1">
                <a:solidFill>
                  <a:schemeClr val="accent2"/>
                </a:solidFill>
              </a:rPr>
              <a:t>Figure 13.14</a:t>
            </a:r>
          </a:p>
        </p:txBody>
      </p:sp>
      <p:pic>
        <p:nvPicPr>
          <p:cNvPr id="95236" name="Picture 4"/>
          <p:cNvPicPr>
            <a:picLocks noChangeAspect="1" noChangeArrowheads="1"/>
          </p:cNvPicPr>
          <p:nvPr/>
        </p:nvPicPr>
        <p:blipFill>
          <a:blip r:embed="rId2" cstate="print"/>
          <a:srcRect l="1212" t="4692" r="914" b="18108"/>
          <a:stretch>
            <a:fillRect/>
          </a:stretch>
        </p:blipFill>
        <p:spPr bwMode="auto">
          <a:xfrm>
            <a:off x="0" y="1905000"/>
            <a:ext cx="9144000" cy="1633538"/>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idx="4294967295"/>
          </p:nvPr>
        </p:nvSpPr>
        <p:spPr/>
        <p:txBody>
          <a:bodyPr/>
          <a:lstStyle/>
          <a:p>
            <a:r>
              <a:rPr lang="en-US" smtClean="0"/>
              <a:t>Reflex Arc</a:t>
            </a:r>
          </a:p>
        </p:txBody>
      </p:sp>
      <p:sp>
        <p:nvSpPr>
          <p:cNvPr id="2052"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050"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t>Stretch and Deep Tendon Reflexes</a:t>
            </a:r>
          </a:p>
        </p:txBody>
      </p:sp>
      <p:sp>
        <p:nvSpPr>
          <p:cNvPr id="95235" name="Rectangle 3"/>
          <p:cNvSpPr>
            <a:spLocks noGrp="1" noChangeArrowheads="1"/>
          </p:cNvSpPr>
          <p:nvPr>
            <p:ph type="body" idx="1"/>
          </p:nvPr>
        </p:nvSpPr>
        <p:spPr/>
        <p:txBody>
          <a:bodyPr/>
          <a:lstStyle/>
          <a:p>
            <a:r>
              <a:rPr lang="en-US" smtClean="0">
                <a:solidFill>
                  <a:srgbClr val="000000"/>
                </a:solidFill>
              </a:rPr>
              <a:t>For skeletal muscles to perform normally: </a:t>
            </a:r>
          </a:p>
          <a:p>
            <a:pPr lvl="1"/>
            <a:r>
              <a:rPr lang="en-US" smtClean="0">
                <a:solidFill>
                  <a:srgbClr val="000000"/>
                </a:solidFill>
              </a:rPr>
              <a:t>The Golgi tendon organs (proprioceptors) must constantly inform the brain as to the state of the muscle</a:t>
            </a:r>
          </a:p>
          <a:p>
            <a:pPr lvl="1"/>
            <a:endParaRPr lang="en-US" smtClean="0"/>
          </a:p>
          <a:p>
            <a:pPr lvl="1"/>
            <a:r>
              <a:rPr lang="en-US" smtClean="0"/>
              <a:t>Stretch reflexes initiated by muscle spindles must maintain healthy muscle tone</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563562"/>
          </a:xfrm>
        </p:spPr>
        <p:txBody>
          <a:bodyPr rtlCol="0">
            <a:normAutofit fontScale="90000"/>
          </a:bodyPr>
          <a:lstStyle/>
          <a:p>
            <a:pPr fontAlgn="auto">
              <a:spcAft>
                <a:spcPts val="0"/>
              </a:spcAft>
              <a:defRPr/>
            </a:pPr>
            <a:r>
              <a:rPr lang="en-US" sz="4000"/>
              <a:t>Muscle Spindles</a:t>
            </a:r>
          </a:p>
        </p:txBody>
      </p:sp>
      <p:sp>
        <p:nvSpPr>
          <p:cNvPr id="96259" name="Rectangle 3"/>
          <p:cNvSpPr>
            <a:spLocks noGrp="1" noChangeArrowheads="1"/>
          </p:cNvSpPr>
          <p:nvPr>
            <p:ph type="body" idx="1"/>
          </p:nvPr>
        </p:nvSpPr>
        <p:spPr>
          <a:xfrm>
            <a:off x="304800" y="1524000"/>
            <a:ext cx="8610600" cy="5146675"/>
          </a:xfrm>
        </p:spPr>
        <p:txBody>
          <a:bodyPr/>
          <a:lstStyle/>
          <a:p>
            <a:pPr>
              <a:lnSpc>
                <a:spcPct val="95000"/>
              </a:lnSpc>
            </a:pPr>
            <a:r>
              <a:rPr lang="en-US" smtClean="0">
                <a:solidFill>
                  <a:srgbClr val="000000"/>
                </a:solidFill>
              </a:rPr>
              <a:t>Muscle spindles are wrapped with two types of afferent endings: primary sensory endings of type Ia fibers and secondary sensory endings of type II fibers</a:t>
            </a:r>
          </a:p>
          <a:p>
            <a:pPr>
              <a:lnSpc>
                <a:spcPct val="95000"/>
              </a:lnSpc>
            </a:pPr>
            <a:r>
              <a:rPr lang="en-US" smtClean="0">
                <a:solidFill>
                  <a:srgbClr val="000000"/>
                </a:solidFill>
              </a:rPr>
              <a:t>These regions are innervated by gamma (</a:t>
            </a:r>
            <a:r>
              <a:rPr lang="en-US" smtClean="0">
                <a:solidFill>
                  <a:srgbClr val="000000"/>
                </a:solidFill>
                <a:sym typeface="Symbol" pitchFamily="18" charset="2"/>
              </a:rPr>
              <a:t></a:t>
            </a:r>
            <a:r>
              <a:rPr lang="en-US" smtClean="0">
                <a:solidFill>
                  <a:srgbClr val="000000"/>
                </a:solidFill>
              </a:rPr>
              <a:t>) efferent fibers</a:t>
            </a:r>
          </a:p>
          <a:p>
            <a:pPr>
              <a:lnSpc>
                <a:spcPct val="95000"/>
              </a:lnSpc>
            </a:pPr>
            <a:r>
              <a:rPr lang="en-US" smtClean="0"/>
              <a:t>Note: contractile muscle fibers are extrafusal fibers and are innervated by alpha (</a:t>
            </a:r>
            <a:r>
              <a:rPr lang="en-US" smtClean="0">
                <a:sym typeface="Symbol" pitchFamily="18" charset="2"/>
              </a:rPr>
              <a:t></a:t>
            </a:r>
            <a:r>
              <a:rPr lang="en-US" smtClean="0"/>
              <a:t>) efferent fibers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smtClean="0"/>
              <a:t>Muscle Spindles</a:t>
            </a:r>
          </a:p>
        </p:txBody>
      </p:sp>
      <p:sp>
        <p:nvSpPr>
          <p:cNvPr id="97283" name="Text Box 3"/>
          <p:cNvSpPr txBox="1">
            <a:spLocks noChangeArrowheads="1"/>
          </p:cNvSpPr>
          <p:nvPr/>
        </p:nvSpPr>
        <p:spPr bwMode="auto">
          <a:xfrm>
            <a:off x="7315200" y="6507163"/>
            <a:ext cx="1600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1200" b="1">
                <a:solidFill>
                  <a:schemeClr val="accent2"/>
                </a:solidFill>
              </a:rPr>
              <a:t>Figure 13.15</a:t>
            </a:r>
          </a:p>
        </p:txBody>
      </p:sp>
      <p:pic>
        <p:nvPicPr>
          <p:cNvPr id="98308" name="Picture 4"/>
          <p:cNvPicPr>
            <a:picLocks noChangeAspect="1" noChangeArrowheads="1"/>
          </p:cNvPicPr>
          <p:nvPr/>
        </p:nvPicPr>
        <p:blipFill>
          <a:blip r:embed="rId2" cstate="print"/>
          <a:srcRect l="1366" t="1613" r="2165" b="4468"/>
          <a:stretch>
            <a:fillRect/>
          </a:stretch>
        </p:blipFill>
        <p:spPr bwMode="auto">
          <a:xfrm>
            <a:off x="2590800" y="1219200"/>
            <a:ext cx="3920077" cy="5119688"/>
          </a:xfrm>
          <a:prstGeom prst="rect">
            <a:avLst/>
          </a:prstGeom>
          <a:ln>
            <a:noFill/>
          </a:ln>
          <a:effectLst>
            <a:softEdge rad="112500"/>
          </a:effec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smtClean="0"/>
              <a:t>Operation of the Muscle Spindles</a:t>
            </a:r>
          </a:p>
        </p:txBody>
      </p:sp>
      <p:sp>
        <p:nvSpPr>
          <p:cNvPr id="98307" name="Rectangle 3"/>
          <p:cNvSpPr>
            <a:spLocks noGrp="1" noChangeArrowheads="1"/>
          </p:cNvSpPr>
          <p:nvPr>
            <p:ph type="body" idx="1"/>
          </p:nvPr>
        </p:nvSpPr>
        <p:spPr/>
        <p:txBody>
          <a:bodyPr/>
          <a:lstStyle/>
          <a:p>
            <a:r>
              <a:rPr lang="en-US" smtClean="0">
                <a:solidFill>
                  <a:srgbClr val="000000"/>
                </a:solidFill>
              </a:rPr>
              <a:t>Stretching the muscles activates the muscle spindle</a:t>
            </a:r>
          </a:p>
          <a:p>
            <a:pPr lvl="1"/>
            <a:r>
              <a:rPr lang="en-US" smtClean="0">
                <a:solidFill>
                  <a:srgbClr val="000000"/>
                </a:solidFill>
              </a:rPr>
              <a:t>There is an increased rate of action potential in Ia fibers</a:t>
            </a:r>
          </a:p>
          <a:p>
            <a:r>
              <a:rPr lang="en-US" smtClean="0">
                <a:solidFill>
                  <a:srgbClr val="000000"/>
                </a:solidFill>
              </a:rPr>
              <a:t>Contracting the muscle reduces tension on the muscle spindle</a:t>
            </a:r>
          </a:p>
          <a:p>
            <a:pPr lvl="1"/>
            <a:r>
              <a:rPr lang="en-US" smtClean="0"/>
              <a:t>There is a decreased rate of action potential on Ia fibers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Operation of the Muscle Spindle</a:t>
            </a:r>
          </a:p>
        </p:txBody>
      </p:sp>
      <p:pic>
        <p:nvPicPr>
          <p:cNvPr id="100356" name="Picture 4"/>
          <p:cNvPicPr>
            <a:picLocks noChangeAspect="1" noChangeArrowheads="1"/>
          </p:cNvPicPr>
          <p:nvPr/>
        </p:nvPicPr>
        <p:blipFill>
          <a:blip r:embed="rId2" cstate="print"/>
          <a:srcRect l="761" t="2144" r="909" b="6198"/>
          <a:stretch>
            <a:fillRect/>
          </a:stretch>
        </p:blipFill>
        <p:spPr bwMode="auto">
          <a:xfrm>
            <a:off x="368300" y="1222375"/>
            <a:ext cx="8407400" cy="4413250"/>
          </a:xfrm>
          <a:prstGeom prst="rect">
            <a:avLst/>
          </a:prstGeom>
          <a:ln>
            <a:noFill/>
          </a:ln>
          <a:effectLst>
            <a:softEdge rad="112500"/>
          </a:effec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mtClean="0"/>
              <a:t>Stretch Reflex</a:t>
            </a:r>
          </a:p>
        </p:txBody>
      </p:sp>
      <p:sp>
        <p:nvSpPr>
          <p:cNvPr id="100355" name="Rectangle 3"/>
          <p:cNvSpPr>
            <a:spLocks noGrp="1" noChangeArrowheads="1"/>
          </p:cNvSpPr>
          <p:nvPr>
            <p:ph type="body" idx="1"/>
          </p:nvPr>
        </p:nvSpPr>
        <p:spPr>
          <a:xfrm>
            <a:off x="298450" y="1524000"/>
            <a:ext cx="8270875" cy="5056188"/>
          </a:xfrm>
        </p:spPr>
        <p:txBody>
          <a:bodyPr/>
          <a:lstStyle/>
          <a:p>
            <a:r>
              <a:rPr lang="en-US" sz="2800" smtClean="0">
                <a:solidFill>
                  <a:srgbClr val="000000"/>
                </a:solidFill>
              </a:rPr>
              <a:t>Stretching the muscle activates the muscle spindle</a:t>
            </a:r>
          </a:p>
          <a:p>
            <a:r>
              <a:rPr lang="en-US" sz="2800" smtClean="0">
                <a:solidFill>
                  <a:srgbClr val="000000"/>
                </a:solidFill>
              </a:rPr>
              <a:t>Excited </a:t>
            </a:r>
            <a:r>
              <a:rPr lang="en-US" sz="2800" smtClean="0">
                <a:solidFill>
                  <a:srgbClr val="000000"/>
                </a:solidFill>
                <a:sym typeface="Symbol" pitchFamily="18" charset="2"/>
              </a:rPr>
              <a:t></a:t>
            </a:r>
            <a:r>
              <a:rPr lang="en-US" sz="2800" smtClean="0">
                <a:solidFill>
                  <a:srgbClr val="000000"/>
                </a:solidFill>
              </a:rPr>
              <a:t> motor neurons of the spindle cause the stretched muscle to contract</a:t>
            </a:r>
          </a:p>
          <a:p>
            <a:r>
              <a:rPr lang="en-US" sz="2800" smtClean="0">
                <a:solidFill>
                  <a:srgbClr val="000000"/>
                </a:solidFill>
              </a:rPr>
              <a:t>Afferent impulses from the spindle result in inhibition of the antagonist</a:t>
            </a:r>
          </a:p>
          <a:p>
            <a:r>
              <a:rPr lang="en-US" sz="2800" smtClean="0">
                <a:solidFill>
                  <a:srgbClr val="000000"/>
                </a:solidFill>
              </a:rPr>
              <a:t>Example: patellar reflex</a:t>
            </a:r>
          </a:p>
          <a:p>
            <a:pPr lvl="1"/>
            <a:r>
              <a:rPr lang="en-US" sz="2400" smtClean="0">
                <a:solidFill>
                  <a:srgbClr val="000000"/>
                </a:solidFill>
              </a:rPr>
              <a:t>Tapping the patellar tendon stretches the quadriceps and starts the reflex action</a:t>
            </a:r>
          </a:p>
          <a:p>
            <a:pPr lvl="1"/>
            <a:r>
              <a:rPr lang="en-US" sz="2400" smtClean="0"/>
              <a:t>The quadriceps contract and the antagonistic hamstrings relax</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4638"/>
            <a:ext cx="8229600" cy="487362"/>
          </a:xfrm>
        </p:spPr>
        <p:txBody>
          <a:bodyPr rtlCol="0">
            <a:normAutofit fontScale="90000"/>
          </a:bodyPr>
          <a:lstStyle/>
          <a:p>
            <a:pPr fontAlgn="auto">
              <a:spcAft>
                <a:spcPts val="0"/>
              </a:spcAft>
              <a:defRPr/>
            </a:pPr>
            <a:r>
              <a:rPr lang="en-US" sz="4000"/>
              <a:t>Stretch Reflex</a:t>
            </a:r>
          </a:p>
        </p:txBody>
      </p:sp>
      <p:pic>
        <p:nvPicPr>
          <p:cNvPr id="102404" name="Picture 4"/>
          <p:cNvPicPr>
            <a:picLocks noChangeAspect="1" noChangeArrowheads="1"/>
          </p:cNvPicPr>
          <p:nvPr/>
        </p:nvPicPr>
        <p:blipFill>
          <a:blip r:embed="rId2" cstate="print"/>
          <a:srcRect t="1770" b="5336"/>
          <a:stretch>
            <a:fillRect/>
          </a:stretch>
        </p:blipFill>
        <p:spPr bwMode="auto">
          <a:xfrm>
            <a:off x="0" y="914400"/>
            <a:ext cx="9144000" cy="5818188"/>
          </a:xfrm>
          <a:prstGeom prst="rect">
            <a:avLst/>
          </a:prstGeom>
          <a:ln>
            <a:noFill/>
          </a:ln>
          <a:effectLst>
            <a:softEdge rad="112500"/>
          </a:effec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smtClean="0"/>
              <a:t>Golgi Tendon Reflex</a:t>
            </a:r>
          </a:p>
        </p:txBody>
      </p:sp>
      <p:sp>
        <p:nvSpPr>
          <p:cNvPr id="102403" name="Rectangle 3"/>
          <p:cNvSpPr>
            <a:spLocks noGrp="1" noChangeArrowheads="1"/>
          </p:cNvSpPr>
          <p:nvPr>
            <p:ph type="body" idx="1"/>
          </p:nvPr>
        </p:nvSpPr>
        <p:spPr/>
        <p:txBody>
          <a:bodyPr/>
          <a:lstStyle/>
          <a:p>
            <a:pPr>
              <a:lnSpc>
                <a:spcPct val="90000"/>
              </a:lnSpc>
            </a:pPr>
            <a:r>
              <a:rPr lang="en-US" smtClean="0">
                <a:solidFill>
                  <a:srgbClr val="000000"/>
                </a:solidFill>
              </a:rPr>
              <a:t>The opposite of the stretch reflex</a:t>
            </a:r>
          </a:p>
          <a:p>
            <a:pPr>
              <a:lnSpc>
                <a:spcPct val="90000"/>
              </a:lnSpc>
            </a:pPr>
            <a:r>
              <a:rPr lang="en-US" smtClean="0">
                <a:solidFill>
                  <a:srgbClr val="000000"/>
                </a:solidFill>
              </a:rPr>
              <a:t>Contracting the muscle activates the Golgi tendon organs </a:t>
            </a:r>
          </a:p>
          <a:p>
            <a:pPr>
              <a:lnSpc>
                <a:spcPct val="90000"/>
              </a:lnSpc>
            </a:pPr>
            <a:r>
              <a:rPr lang="en-US" smtClean="0">
                <a:solidFill>
                  <a:srgbClr val="000000"/>
                </a:solidFill>
              </a:rPr>
              <a:t>Afferent Golgi tendon neurons are stimulated, neurons inhibit the contracting muscle, and the antagonistic muscle is activated</a:t>
            </a:r>
          </a:p>
          <a:p>
            <a:pPr>
              <a:lnSpc>
                <a:spcPct val="90000"/>
              </a:lnSpc>
            </a:pPr>
            <a:r>
              <a:rPr lang="en-US" smtClean="0"/>
              <a:t>As a result, the contracting muscle relaxes and the antagonist contracts</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Typicalspinalnerve.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Reflexarc.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5115</Words>
  <Application>Microsoft Office PowerPoint</Application>
  <PresentationFormat>On-screen Show (4:3)</PresentationFormat>
  <Paragraphs>819</Paragraphs>
  <Slides>156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156</vt:i4>
      </vt:variant>
    </vt:vector>
  </HeadingPairs>
  <TitlesOfParts>
    <vt:vector size="160" baseType="lpstr">
      <vt:lpstr>Calibri</vt:lpstr>
      <vt:lpstr>Arial</vt:lpstr>
      <vt:lpstr>Symbol</vt:lpstr>
      <vt:lpstr>Office Theme</vt:lpstr>
      <vt:lpstr>Exam Five</vt:lpstr>
      <vt:lpstr>Spinal Cord</vt:lpstr>
      <vt:lpstr>Spinal Cord</vt:lpstr>
      <vt:lpstr>Spinal Cord</vt:lpstr>
      <vt:lpstr>Cross-Sectional Anatomy of the Spinal Cord</vt:lpstr>
      <vt:lpstr>Gray Matter and Spinal Roots</vt:lpstr>
      <vt:lpstr>Gray Matter and Spinal Roots</vt:lpstr>
      <vt:lpstr>Gray Matter: Organization</vt:lpstr>
      <vt:lpstr>White Matter in the Spinal Cord</vt:lpstr>
      <vt:lpstr>White Matter: Pathway Generalizations</vt:lpstr>
      <vt:lpstr>White Matter: Pathway Generalizations</vt:lpstr>
      <vt:lpstr>Main Ascending Pathways</vt:lpstr>
      <vt:lpstr>Three Ascending Pathways</vt:lpstr>
      <vt:lpstr>Nonspecific Ascending Pathway</vt:lpstr>
      <vt:lpstr>Specific and Posterior Spinocerebellar Tracts</vt:lpstr>
      <vt:lpstr>Descending (Motor) Pathways</vt:lpstr>
      <vt:lpstr>The Direct (Pyramidal) System</vt:lpstr>
      <vt:lpstr>Indirect (Extrapyramidal) System</vt:lpstr>
      <vt:lpstr>Indirect (Extrapyramidal) System</vt:lpstr>
      <vt:lpstr>Extrapyramidal Pathways</vt:lpstr>
      <vt:lpstr>Spinal Cord Trauma: Paralysis</vt:lpstr>
      <vt:lpstr>Spinal Cord Trauma: Paralysis</vt:lpstr>
      <vt:lpstr>Spinal Cord Trauma: Transection</vt:lpstr>
      <vt:lpstr>Peripheral Nervous System (PNS)</vt:lpstr>
      <vt:lpstr>Sensory Receptors</vt:lpstr>
      <vt:lpstr>Receptor Classification by Stimulus Type</vt:lpstr>
      <vt:lpstr>Receptor Class by Location: Exteroceptors</vt:lpstr>
      <vt:lpstr>Receptor Class by Location: Interoceptors</vt:lpstr>
      <vt:lpstr>Receptor Class by Location: Proprioceptors</vt:lpstr>
      <vt:lpstr>Receptor Classification by Structural Complexity</vt:lpstr>
      <vt:lpstr>Simple Receptors: Unencapsulated</vt:lpstr>
      <vt:lpstr>Simple Receptors: Encapsulated</vt:lpstr>
      <vt:lpstr>From Sensation to Perception</vt:lpstr>
      <vt:lpstr>Organization of the Somatosensory System</vt:lpstr>
      <vt:lpstr>Adaptation of Sensory Receptors</vt:lpstr>
      <vt:lpstr>Adaptation of Sensory Receptors</vt:lpstr>
      <vt:lpstr>Processing at the Circuit Level</vt:lpstr>
      <vt:lpstr>Main Aspects of Sensory Perception</vt:lpstr>
      <vt:lpstr>Main Aspects of Sensory Perception</vt:lpstr>
      <vt:lpstr>Structure of a Nerve</vt:lpstr>
      <vt:lpstr>Classification of Nerves</vt:lpstr>
      <vt:lpstr>Peripheral Nerves</vt:lpstr>
      <vt:lpstr>Regeneration of Nerve Fibers</vt:lpstr>
      <vt:lpstr>Cranial Nerves</vt:lpstr>
      <vt:lpstr>Cranial Nerve I: Olfactory</vt:lpstr>
      <vt:lpstr>Cranial Nerve I: Olfactory</vt:lpstr>
      <vt:lpstr>Cranial Nerve II: Optic</vt:lpstr>
      <vt:lpstr>Cranial Nerve II: Optic</vt:lpstr>
      <vt:lpstr>Cranial Nerve III: Oculomotor</vt:lpstr>
      <vt:lpstr>Cranial Nerve III: Oculomotor</vt:lpstr>
      <vt:lpstr>Cranial Nerve IV: Trochlear</vt:lpstr>
      <vt:lpstr>Cranial Nerve IV: Trochlear</vt:lpstr>
      <vt:lpstr>Cranial Nerve V: Trigeminal</vt:lpstr>
      <vt:lpstr>Cranial Nerve V: Trigeminal</vt:lpstr>
      <vt:lpstr>Cranial Nerve VI: Abdcuens</vt:lpstr>
      <vt:lpstr>Cranial Nerve VII: Facial</vt:lpstr>
      <vt:lpstr>Cranial Nerve VII: Facial</vt:lpstr>
      <vt:lpstr>Cranial Nerve VIII: Vestibulocochlear</vt:lpstr>
      <vt:lpstr>Cranial Nerve VIII: Vestibulocochlear</vt:lpstr>
      <vt:lpstr>Cranial Nerve IX: Glossopharyngeal</vt:lpstr>
      <vt:lpstr>Cranial Nerve IX: Glossopharyngeal</vt:lpstr>
      <vt:lpstr>Cranial Nerve X: Vagus</vt:lpstr>
      <vt:lpstr>Cranial Nerve X: Vagus</vt:lpstr>
      <vt:lpstr>Cranial Nerve XI: Accessory</vt:lpstr>
      <vt:lpstr>Cranial Nerve XI: Accessory</vt:lpstr>
      <vt:lpstr>Cranial Nerve XI: Accessory</vt:lpstr>
      <vt:lpstr>Cranial Nerve XII: Hypoglossal</vt:lpstr>
      <vt:lpstr>Cranial Nerve XII: Hypoglossal</vt:lpstr>
      <vt:lpstr>Spinal Nerves</vt:lpstr>
      <vt:lpstr>Typical Spinal Nerve</vt:lpstr>
      <vt:lpstr>Spinal Nerves: Roots</vt:lpstr>
      <vt:lpstr>Spinal Nerves: Roots</vt:lpstr>
      <vt:lpstr>Spinal Nerves: Rami</vt:lpstr>
      <vt:lpstr>Nerve Plexuses</vt:lpstr>
      <vt:lpstr>Nerve Plexuses</vt:lpstr>
      <vt:lpstr>Spinal Nerve Innervation:</vt:lpstr>
      <vt:lpstr>Cervical Plexus</vt:lpstr>
      <vt:lpstr>Cervical Plexus</vt:lpstr>
      <vt:lpstr>Brachial Plexus</vt:lpstr>
      <vt:lpstr>Brachial Plexus</vt:lpstr>
      <vt:lpstr>Brachial Plexus</vt:lpstr>
      <vt:lpstr>Brachial Plexus: Nerves</vt:lpstr>
      <vt:lpstr>Lumbar Plexus</vt:lpstr>
      <vt:lpstr>Lumbar Plexus</vt:lpstr>
      <vt:lpstr>Sacral Plexus</vt:lpstr>
      <vt:lpstr>Sacral Plexus</vt:lpstr>
      <vt:lpstr>Innervation of Joints</vt:lpstr>
      <vt:lpstr>Reflexes</vt:lpstr>
      <vt:lpstr>Reflex Arc</vt:lpstr>
      <vt:lpstr>Reflex Arc</vt:lpstr>
      <vt:lpstr>Reflex Arc</vt:lpstr>
      <vt:lpstr>Stretch and Deep Tendon Reflexes</vt:lpstr>
      <vt:lpstr>Muscle Spindles</vt:lpstr>
      <vt:lpstr>Muscle Spindles</vt:lpstr>
      <vt:lpstr>Operation of the Muscle Spindles</vt:lpstr>
      <vt:lpstr>Operation of the Muscle Spindle</vt:lpstr>
      <vt:lpstr>Stretch Reflex</vt:lpstr>
      <vt:lpstr>Stretch Reflex</vt:lpstr>
      <vt:lpstr>Golgi Tendon Reflex</vt:lpstr>
      <vt:lpstr>Golgi Tendon Reflex</vt:lpstr>
      <vt:lpstr>Flexor and Crossed Extensor Reflexes</vt:lpstr>
      <vt:lpstr>Crossed Extensor Reflex</vt:lpstr>
      <vt:lpstr>Superficial Reflexes</vt:lpstr>
      <vt:lpstr>Autonomic Nervous System (ANS)</vt:lpstr>
      <vt:lpstr>PowerPoint Presentation</vt:lpstr>
      <vt:lpstr>ANS Versus Somatic Nervous System (SNS)</vt:lpstr>
      <vt:lpstr>Effectors</vt:lpstr>
      <vt:lpstr>Efferent Pathways</vt:lpstr>
      <vt:lpstr>Neurotransmitter Effects</vt:lpstr>
      <vt:lpstr>Comparison of Somatic and Autonomic Systems</vt:lpstr>
      <vt:lpstr>Divisions of the ANS</vt:lpstr>
      <vt:lpstr>Role of the Parasympathetic Division</vt:lpstr>
      <vt:lpstr>Role of the Sympathetic Division</vt:lpstr>
      <vt:lpstr>Role of the Sympathetic Division</vt:lpstr>
      <vt:lpstr>Anatomy of ANS</vt:lpstr>
      <vt:lpstr>PowerPoint Presentation</vt:lpstr>
      <vt:lpstr>Parasympathetic Division Outflow</vt:lpstr>
      <vt:lpstr>PowerPoint Presentation</vt:lpstr>
      <vt:lpstr>Sympathetic Outflow</vt:lpstr>
      <vt:lpstr>Sympathetic Outflow</vt:lpstr>
      <vt:lpstr>PowerPoint Presentation</vt:lpstr>
      <vt:lpstr>Sympathetic Trunks and Pathways</vt:lpstr>
      <vt:lpstr>Sympathetic Trunks and Pathways</vt:lpstr>
      <vt:lpstr>Sympathetic Trunks and Pathways</vt:lpstr>
      <vt:lpstr>Pathways with Synapses in Chain Ganglia</vt:lpstr>
      <vt:lpstr>Pathways to the Head</vt:lpstr>
      <vt:lpstr>Pathways to the Thorax</vt:lpstr>
      <vt:lpstr>Pathways to the Thorax</vt:lpstr>
      <vt:lpstr>Pathways with Synapses in Collateral Ganglia</vt:lpstr>
      <vt:lpstr>Pathways to the Abdomen</vt:lpstr>
      <vt:lpstr>Pathways to the Pelvis</vt:lpstr>
      <vt:lpstr>Pathways with Synapses in the Adrenal Medulla</vt:lpstr>
      <vt:lpstr>PowerPoint Presentation</vt:lpstr>
      <vt:lpstr>Visceral Reflexes</vt:lpstr>
      <vt:lpstr>PowerPoint Presentation</vt:lpstr>
      <vt:lpstr>Referred Pain</vt:lpstr>
      <vt:lpstr>Neurotransmitters and Receptors</vt:lpstr>
      <vt:lpstr>Cholinergic Receptors</vt:lpstr>
      <vt:lpstr>Nicotinic Receptors</vt:lpstr>
      <vt:lpstr>Muscarinic Receptors</vt:lpstr>
      <vt:lpstr>Adrenergic Receptors</vt:lpstr>
      <vt:lpstr>Effects of Drugs</vt:lpstr>
      <vt:lpstr>Interactions of the Autonomic Divisions</vt:lpstr>
      <vt:lpstr>Sympathetic Tone</vt:lpstr>
      <vt:lpstr>Parasympathetic Tone</vt:lpstr>
      <vt:lpstr>Cooperative Effects</vt:lpstr>
      <vt:lpstr>Unique Roles of the Sympathetic Division</vt:lpstr>
      <vt:lpstr>Unique Roles of the Sympathetic Division</vt:lpstr>
      <vt:lpstr>Thermoregulatory Responses to Heat</vt:lpstr>
      <vt:lpstr>Release of Renin from the Kidneys</vt:lpstr>
      <vt:lpstr>Metabolic Effects</vt:lpstr>
      <vt:lpstr>Localized Versus Diffuse Effects</vt:lpstr>
      <vt:lpstr>Effects of Sympathetic Activation</vt:lpstr>
      <vt:lpstr>Levels of ANS Control</vt:lpstr>
      <vt:lpstr>Levels of ANS Control</vt:lpstr>
      <vt:lpstr>Hypothalamic Control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Five</dc:title>
  <dc:subject>cranian nerves, spinal nerves and ANS</dc:subject>
  <dc:creator>Betsy</dc:creator>
  <cp:keywords>chapter 14</cp:keywords>
  <cp:lastModifiedBy>bawargo</cp:lastModifiedBy>
  <cp:revision>19</cp:revision>
  <dcterms:created xsi:type="dcterms:W3CDTF">2008-08-24T22:33:33Z</dcterms:created>
  <dcterms:modified xsi:type="dcterms:W3CDTF">2012-04-04T14:44:47Z</dcterms:modified>
</cp:coreProperties>
</file>