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8" r:id="rId18"/>
    <p:sldId id="280" r:id="rId19"/>
    <p:sldId id="281" r:id="rId20"/>
    <p:sldId id="282" r:id="rId21"/>
    <p:sldId id="283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3" r:id="rId30"/>
    <p:sldId id="294" r:id="rId31"/>
    <p:sldId id="295" r:id="rId32"/>
    <p:sldId id="296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8" r:id="rId43"/>
    <p:sldId id="309" r:id="rId44"/>
    <p:sldId id="310" r:id="rId45"/>
    <p:sldId id="312" r:id="rId46"/>
    <p:sldId id="313" r:id="rId47"/>
    <p:sldId id="314" r:id="rId48"/>
    <p:sldId id="315" r:id="rId49"/>
    <p:sldId id="316" r:id="rId50"/>
    <p:sldId id="317" r:id="rId51"/>
    <p:sldId id="319" r:id="rId52"/>
    <p:sldId id="320" r:id="rId53"/>
    <p:sldId id="321" r:id="rId54"/>
    <p:sldId id="323" r:id="rId55"/>
    <p:sldId id="325" r:id="rId56"/>
    <p:sldId id="327" r:id="rId57"/>
    <p:sldId id="328" r:id="rId58"/>
    <p:sldId id="329" r:id="rId59"/>
    <p:sldId id="330" r:id="rId60"/>
    <p:sldId id="331" r:id="rId61"/>
    <p:sldId id="332" r:id="rId62"/>
    <p:sldId id="333" r:id="rId63"/>
    <p:sldId id="335" r:id="rId64"/>
    <p:sldId id="336" r:id="rId65"/>
    <p:sldId id="337" r:id="rId66"/>
    <p:sldId id="338" r:id="rId67"/>
    <p:sldId id="339" r:id="rId68"/>
    <p:sldId id="340" r:id="rId69"/>
    <p:sldId id="342" r:id="rId70"/>
    <p:sldId id="343" r:id="rId71"/>
    <p:sldId id="344" r:id="rId72"/>
    <p:sldId id="345" r:id="rId73"/>
    <p:sldId id="346" r:id="rId74"/>
    <p:sldId id="347" r:id="rId75"/>
    <p:sldId id="349" r:id="rId76"/>
    <p:sldId id="350" r:id="rId77"/>
    <p:sldId id="352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7BAB7-6D55-4FAA-91B4-0BBF9EB95E9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1927-8FD0-4DC8-ACFD-6005C22F7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15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 Six Material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Summary of Cranial Nerves and Muscle Actions</a:t>
            </a:r>
          </a:p>
        </p:txBody>
      </p:sp>
      <p:sp>
        <p:nvSpPr>
          <p:cNvPr id="3154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98450" y="1244600"/>
            <a:ext cx="8270875" cy="5056188"/>
          </a:xfrm>
        </p:spPr>
        <p:txBody>
          <a:bodyPr/>
          <a:lstStyle/>
          <a:p>
            <a:r>
              <a:rPr lang="en-US"/>
              <a:t>Names, actions, and cranial nerve innervation of the extrinsic eye muscles</a:t>
            </a:r>
          </a:p>
        </p:txBody>
      </p:sp>
      <p:pic>
        <p:nvPicPr>
          <p:cNvPr id="31540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8788"/>
            <a:ext cx="9144000" cy="28511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the Eyeball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200"/>
              <a:t>A slightly irregular hollow sphere with anterior and posterior poles</a:t>
            </a:r>
          </a:p>
          <a:p>
            <a:pPr>
              <a:lnSpc>
                <a:spcPct val="80000"/>
              </a:lnSpc>
            </a:pPr>
            <a:r>
              <a:rPr lang="en-US" sz="3200"/>
              <a:t>The wall is composed of three tunics – 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Fibrous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Vascular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 sensory</a:t>
            </a:r>
          </a:p>
          <a:p>
            <a:pPr>
              <a:lnSpc>
                <a:spcPct val="80000"/>
              </a:lnSpc>
            </a:pPr>
            <a:r>
              <a:rPr lang="en-US" sz="3200"/>
              <a:t>The internal cavity is filled with fluids called humors</a:t>
            </a:r>
          </a:p>
          <a:p>
            <a:pPr>
              <a:lnSpc>
                <a:spcPct val="80000"/>
              </a:lnSpc>
            </a:pPr>
            <a:r>
              <a:rPr lang="en-US" sz="3200"/>
              <a:t>The lens separates the internal cavity into anterior and posterior segments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Fibrous Tunic</a:t>
            </a:r>
          </a:p>
        </p:txBody>
      </p:sp>
      <p:sp>
        <p:nvSpPr>
          <p:cNvPr id="318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Forms the outermost coat of the eye and is composed of: </a:t>
            </a:r>
          </a:p>
          <a:p>
            <a:pPr lvl="1"/>
            <a:r>
              <a:rPr lang="en-US"/>
              <a:t>Opaque sclera (posteriorly)</a:t>
            </a:r>
          </a:p>
          <a:p>
            <a:pPr lvl="1"/>
            <a:r>
              <a:rPr lang="en-US"/>
              <a:t>Clear cornea (anteriorly)</a:t>
            </a:r>
          </a:p>
          <a:p>
            <a:r>
              <a:rPr lang="en-US"/>
              <a:t>The sclera protects the eye and anchors extrinsic muscles</a:t>
            </a:r>
          </a:p>
          <a:p>
            <a:r>
              <a:rPr lang="en-US"/>
              <a:t>The cornea lets light enter the eye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Vascular Tunic: Choroid Region</a:t>
            </a:r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 three regions: </a:t>
            </a:r>
          </a:p>
          <a:p>
            <a:pPr lvl="1"/>
            <a:r>
              <a:rPr lang="en-US"/>
              <a:t>Choroid</a:t>
            </a:r>
          </a:p>
          <a:p>
            <a:pPr lvl="1"/>
            <a:r>
              <a:rPr lang="en-US"/>
              <a:t>ciliary body </a:t>
            </a:r>
          </a:p>
          <a:p>
            <a:pPr lvl="1"/>
            <a:r>
              <a:rPr lang="en-US"/>
              <a:t>iris</a:t>
            </a:r>
          </a:p>
          <a:p>
            <a:r>
              <a:rPr lang="en-US"/>
              <a:t>Choroid region</a:t>
            </a:r>
          </a:p>
          <a:p>
            <a:pPr lvl="1"/>
            <a:r>
              <a:rPr lang="en-US"/>
              <a:t>A dark brown membrane that forms the posterior portion of the vascular layer</a:t>
            </a:r>
          </a:p>
          <a:p>
            <a:pPr lvl="1"/>
            <a:r>
              <a:rPr lang="en-US"/>
              <a:t>Supplies blood to all eye tunics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Vascular Tunic: Ciliary Body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thickened ring of tissue surrounding the lens</a:t>
            </a:r>
          </a:p>
          <a:p>
            <a:r>
              <a:rPr lang="en-US"/>
              <a:t>Composed of smooth muscle bundles </a:t>
            </a:r>
          </a:p>
          <a:p>
            <a:pPr lvl="1"/>
            <a:r>
              <a:rPr lang="en-US"/>
              <a:t>ciliary muscles</a:t>
            </a:r>
          </a:p>
          <a:p>
            <a:r>
              <a:rPr lang="en-US"/>
              <a:t>Anchors the suspensory ligament that holds the lens in place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Vascular Tunic: Iris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200"/>
              <a:t>The colored part of the eye</a:t>
            </a:r>
          </a:p>
          <a:p>
            <a:pPr>
              <a:lnSpc>
                <a:spcPct val="80000"/>
              </a:lnSpc>
            </a:pPr>
            <a:r>
              <a:rPr lang="en-US" sz="3200"/>
              <a:t>Pupil 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central opening of the iris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Regulates the amount of light entering the eye during: </a:t>
            </a:r>
          </a:p>
          <a:p>
            <a:pPr lvl="2">
              <a:lnSpc>
                <a:spcPct val="80000"/>
              </a:lnSpc>
            </a:pPr>
            <a:r>
              <a:rPr lang="en-US" sz="2400"/>
              <a:t>Close vision and bright light </a:t>
            </a:r>
          </a:p>
          <a:p>
            <a:pPr lvl="3">
              <a:lnSpc>
                <a:spcPct val="80000"/>
              </a:lnSpc>
            </a:pPr>
            <a:r>
              <a:rPr lang="en-US" sz="2000"/>
              <a:t>pupils constrict</a:t>
            </a:r>
          </a:p>
          <a:p>
            <a:pPr lvl="2">
              <a:lnSpc>
                <a:spcPct val="80000"/>
              </a:lnSpc>
            </a:pPr>
            <a:r>
              <a:rPr lang="en-US" sz="2400"/>
              <a:t>Distant vision and dim light </a:t>
            </a:r>
          </a:p>
          <a:p>
            <a:pPr lvl="3">
              <a:lnSpc>
                <a:spcPct val="80000"/>
              </a:lnSpc>
            </a:pPr>
            <a:r>
              <a:rPr lang="en-US" sz="2000"/>
              <a:t>pupils dilate</a:t>
            </a:r>
          </a:p>
          <a:p>
            <a:pPr lvl="2">
              <a:lnSpc>
                <a:spcPct val="80000"/>
              </a:lnSpc>
            </a:pPr>
            <a:r>
              <a:rPr lang="en-US" sz="2400"/>
              <a:t>Changes in emotional state </a:t>
            </a:r>
          </a:p>
          <a:p>
            <a:pPr lvl="3">
              <a:lnSpc>
                <a:spcPct val="80000"/>
              </a:lnSpc>
            </a:pPr>
            <a:r>
              <a:rPr lang="en-US" sz="2000"/>
              <a:t>pupils dilate when the subject matter is appealing or requires problem-solving skills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Tunic: Retina</a:t>
            </a:r>
          </a:p>
        </p:txBody>
      </p:sp>
      <p:sp>
        <p:nvSpPr>
          <p:cNvPr id="323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A delicate two-layered membrane</a:t>
            </a:r>
          </a:p>
          <a:p>
            <a:r>
              <a:rPr lang="en-US" sz="3200"/>
              <a:t>Pigmented layer </a:t>
            </a:r>
          </a:p>
          <a:p>
            <a:pPr lvl="1"/>
            <a:r>
              <a:rPr lang="en-US" sz="2800"/>
              <a:t>the outer layer that absorbs light and prevents its scattering</a:t>
            </a:r>
          </a:p>
          <a:p>
            <a:r>
              <a:rPr lang="en-US" sz="3200"/>
              <a:t>Neural layer, which contains:</a:t>
            </a:r>
          </a:p>
          <a:p>
            <a:pPr lvl="1"/>
            <a:r>
              <a:rPr lang="en-US" sz="2800"/>
              <a:t>Photoreceptors that transduce light energy</a:t>
            </a:r>
          </a:p>
          <a:p>
            <a:pPr lvl="1"/>
            <a:r>
              <a:rPr lang="en-US" sz="2800"/>
              <a:t>Bipolar cells and ganglion cells</a:t>
            </a:r>
          </a:p>
          <a:p>
            <a:pPr lvl="1"/>
            <a:r>
              <a:rPr lang="en-US" sz="2800"/>
              <a:t>Amacrine and horizontal cells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The Retina: Ganglion Cells and the Optic Disc</a:t>
            </a:r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Ganglion cell axons:</a:t>
            </a:r>
          </a:p>
          <a:p>
            <a:pPr lvl="1"/>
            <a:r>
              <a:rPr lang="en-US"/>
              <a:t>Run along the inner surface of the retina</a:t>
            </a:r>
          </a:p>
          <a:p>
            <a:pPr lvl="1"/>
            <a:r>
              <a:rPr lang="en-US"/>
              <a:t>Leave the eye as the optic nerve</a:t>
            </a:r>
          </a:p>
          <a:p>
            <a:r>
              <a:rPr lang="en-US"/>
              <a:t>The optic disc:</a:t>
            </a:r>
          </a:p>
          <a:p>
            <a:pPr lvl="1"/>
            <a:r>
              <a:rPr lang="en-US"/>
              <a:t>Is the site where the optic nerve leaves the eye</a:t>
            </a:r>
          </a:p>
          <a:p>
            <a:pPr lvl="1"/>
            <a:r>
              <a:rPr lang="en-US"/>
              <a:t>Lacks photoreceptors </a:t>
            </a:r>
          </a:p>
          <a:p>
            <a:pPr lvl="2"/>
            <a:r>
              <a:rPr lang="en-US"/>
              <a:t>the blind spot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Retina: Photoreceptors</a:t>
            </a:r>
          </a:p>
        </p:txBody>
      </p:sp>
      <p:sp>
        <p:nvSpPr>
          <p:cNvPr id="327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Rods:</a:t>
            </a:r>
          </a:p>
          <a:p>
            <a:pPr lvl="1">
              <a:lnSpc>
                <a:spcPct val="90000"/>
              </a:lnSpc>
            </a:pPr>
            <a:r>
              <a:rPr lang="en-US"/>
              <a:t>Respond to dim light</a:t>
            </a:r>
          </a:p>
          <a:p>
            <a:pPr lvl="1">
              <a:lnSpc>
                <a:spcPct val="90000"/>
              </a:lnSpc>
            </a:pPr>
            <a:r>
              <a:rPr lang="en-US"/>
              <a:t>Are used for peripheral vision</a:t>
            </a:r>
          </a:p>
          <a:p>
            <a:pPr>
              <a:lnSpc>
                <a:spcPct val="90000"/>
              </a:lnSpc>
            </a:pPr>
            <a:r>
              <a:rPr lang="en-US"/>
              <a:t>Cones:</a:t>
            </a:r>
          </a:p>
          <a:p>
            <a:pPr lvl="1">
              <a:lnSpc>
                <a:spcPct val="90000"/>
              </a:lnSpc>
            </a:pPr>
            <a:r>
              <a:rPr lang="en-US"/>
              <a:t>Respond to bright light</a:t>
            </a:r>
          </a:p>
          <a:p>
            <a:pPr lvl="1">
              <a:lnSpc>
                <a:spcPct val="90000"/>
              </a:lnSpc>
            </a:pPr>
            <a:r>
              <a:rPr lang="en-US"/>
              <a:t>Have high-acuity color vision </a:t>
            </a:r>
          </a:p>
          <a:p>
            <a:pPr lvl="1">
              <a:lnSpc>
                <a:spcPct val="90000"/>
              </a:lnSpc>
            </a:pPr>
            <a:r>
              <a:rPr lang="en-US"/>
              <a:t>Are found in the macula lutea </a:t>
            </a:r>
          </a:p>
          <a:p>
            <a:pPr lvl="1">
              <a:lnSpc>
                <a:spcPct val="90000"/>
              </a:lnSpc>
            </a:pPr>
            <a:r>
              <a:rPr lang="en-US"/>
              <a:t>Are concentrated in the fovea centralis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to the Retina</a:t>
            </a:r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neural retina receives its blood supply from two sources</a:t>
            </a:r>
          </a:p>
          <a:p>
            <a:pPr lvl="1"/>
            <a:r>
              <a:rPr lang="en-US"/>
              <a:t>The outer third receives its blood from the choroid</a:t>
            </a:r>
          </a:p>
          <a:p>
            <a:pPr lvl="1"/>
            <a:r>
              <a:rPr lang="en-US"/>
              <a:t>The inner two-thirds is served by the central artery and vein</a:t>
            </a:r>
          </a:p>
          <a:p>
            <a:r>
              <a:rPr lang="en-US"/>
              <a:t>Small vessels radiate out from the optic disc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Eye and Associated Structures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575675" cy="4986337"/>
          </a:xfrm>
        </p:spPr>
        <p:txBody>
          <a:bodyPr/>
          <a:lstStyle/>
          <a:p>
            <a:r>
              <a:rPr lang="en-US" sz="3200"/>
              <a:t>70% of all sensory receptors are in the eye</a:t>
            </a:r>
          </a:p>
          <a:p>
            <a:r>
              <a:rPr lang="en-US" sz="3200"/>
              <a:t>Most of the eye is protected by a cushion of fat and the bony orbit</a:t>
            </a:r>
          </a:p>
          <a:p>
            <a:r>
              <a:rPr lang="en-US" sz="3200"/>
              <a:t>Accessory structures include </a:t>
            </a:r>
          </a:p>
          <a:p>
            <a:pPr lvl="1"/>
            <a:r>
              <a:rPr lang="en-US" sz="2800"/>
              <a:t>eyebrows, </a:t>
            </a:r>
          </a:p>
          <a:p>
            <a:pPr lvl="1"/>
            <a:r>
              <a:rPr lang="en-US" sz="2800"/>
              <a:t>eyelids, </a:t>
            </a:r>
          </a:p>
          <a:p>
            <a:pPr lvl="1"/>
            <a:r>
              <a:rPr lang="en-US" sz="2800"/>
              <a:t>conjunctiva, </a:t>
            </a:r>
          </a:p>
          <a:p>
            <a:pPr lvl="1"/>
            <a:r>
              <a:rPr lang="en-US" sz="2800"/>
              <a:t>lacrimal apparatus</a:t>
            </a:r>
          </a:p>
          <a:p>
            <a:pPr lvl="1"/>
            <a:r>
              <a:rPr lang="en-US" sz="2800"/>
              <a:t> extrinsic eye muscles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Inner Chambers and Fluids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lens separates the internal eye into anterior and posterior segments</a:t>
            </a:r>
          </a:p>
          <a:p>
            <a:pPr>
              <a:lnSpc>
                <a:spcPct val="90000"/>
              </a:lnSpc>
            </a:pPr>
            <a:r>
              <a:rPr lang="en-US"/>
              <a:t>The posterior segment is filled with vitreous humor that:</a:t>
            </a:r>
          </a:p>
          <a:p>
            <a:pPr lvl="1">
              <a:lnSpc>
                <a:spcPct val="90000"/>
              </a:lnSpc>
            </a:pPr>
            <a:r>
              <a:rPr lang="en-US"/>
              <a:t>Transmits light</a:t>
            </a:r>
          </a:p>
          <a:p>
            <a:pPr lvl="1">
              <a:lnSpc>
                <a:spcPct val="90000"/>
              </a:lnSpc>
            </a:pPr>
            <a:r>
              <a:rPr lang="en-US"/>
              <a:t>Supports the posterior surface of the lens </a:t>
            </a:r>
          </a:p>
          <a:p>
            <a:pPr lvl="1">
              <a:lnSpc>
                <a:spcPct val="90000"/>
              </a:lnSpc>
            </a:pPr>
            <a:r>
              <a:rPr lang="en-US"/>
              <a:t>Holds the neural retina firmly against the pigmented layer</a:t>
            </a:r>
          </a:p>
          <a:p>
            <a:pPr lvl="1">
              <a:lnSpc>
                <a:spcPct val="90000"/>
              </a:lnSpc>
            </a:pPr>
            <a:r>
              <a:rPr lang="en-US"/>
              <a:t>Contributes to intraocular pressure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Anterior Segment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/>
              <a:t>Composed of two chambers</a:t>
            </a:r>
          </a:p>
          <a:p>
            <a:pPr lvl="1"/>
            <a:r>
              <a:rPr lang="en-US" sz="2800"/>
              <a:t>Anterior </a:t>
            </a:r>
          </a:p>
          <a:p>
            <a:pPr lvl="2"/>
            <a:r>
              <a:rPr lang="en-US" sz="2400"/>
              <a:t>between the cornea and the iris</a:t>
            </a:r>
          </a:p>
          <a:p>
            <a:pPr lvl="1"/>
            <a:r>
              <a:rPr lang="en-US" sz="2800"/>
              <a:t>Posterior</a:t>
            </a:r>
          </a:p>
          <a:p>
            <a:pPr lvl="2"/>
            <a:r>
              <a:rPr lang="en-US" sz="2400"/>
              <a:t>between the iris and the lens</a:t>
            </a:r>
          </a:p>
          <a:p>
            <a:r>
              <a:rPr lang="en-US" sz="3200"/>
              <a:t>Aqueous humor</a:t>
            </a:r>
          </a:p>
          <a:p>
            <a:pPr lvl="1"/>
            <a:r>
              <a:rPr lang="en-US" sz="2800"/>
              <a:t>A plasmalike fluid that fills the anterior segment</a:t>
            </a:r>
          </a:p>
          <a:p>
            <a:pPr lvl="1"/>
            <a:r>
              <a:rPr lang="en-US" sz="2800"/>
              <a:t>Drains via the canal of Schlemm</a:t>
            </a:r>
          </a:p>
          <a:p>
            <a:r>
              <a:rPr lang="en-US" sz="3200"/>
              <a:t>Supports, nourishes, and removes wastes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58900"/>
            <a:ext cx="8575675" cy="4714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/>
              <a:t>A biconvex, transparent, flexible, avascular structure that: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Allows precise focusing of light onto the retina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Is composed of epithelium and lens fibers</a:t>
            </a:r>
          </a:p>
          <a:p>
            <a:pPr>
              <a:lnSpc>
                <a:spcPct val="80000"/>
              </a:lnSpc>
            </a:pPr>
            <a:r>
              <a:rPr lang="en-US" sz="3200"/>
              <a:t>Lens fibers 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cells filled with the transparent protein crystallin</a:t>
            </a:r>
          </a:p>
          <a:p>
            <a:pPr>
              <a:lnSpc>
                <a:spcPct val="80000"/>
              </a:lnSpc>
            </a:pPr>
            <a:r>
              <a:rPr lang="en-US" sz="3200"/>
              <a:t>With age, 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the lens becomes more compact 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dense 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loses its elasticity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Light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Our eyes respond to a small portion of this spectrum called the visible spectrum</a:t>
            </a:r>
          </a:p>
          <a:p>
            <a:endParaRPr lang="en-US"/>
          </a:p>
          <a:p>
            <a:r>
              <a:rPr lang="en-US"/>
              <a:t>Different cones in the retina respond to different wavelengths of the visible spectrum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Refraction and Lenses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light passes from one transparent medium to another its speed changes and it refracts (bends)</a:t>
            </a:r>
          </a:p>
          <a:p>
            <a:pPr>
              <a:lnSpc>
                <a:spcPct val="90000"/>
              </a:lnSpc>
            </a:pPr>
            <a:r>
              <a:rPr lang="en-US"/>
              <a:t>Light passing through a convex lens is bent so that the rays converge to a focal point</a:t>
            </a:r>
          </a:p>
          <a:p>
            <a:pPr>
              <a:lnSpc>
                <a:spcPct val="90000"/>
              </a:lnSpc>
            </a:pPr>
            <a:r>
              <a:rPr lang="en-US"/>
              <a:t>When a convex lens forms an image, the image is upside down and reversed right to left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Light on the Retina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/>
              <a:t>Pathway of light entering the eye: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cornea, aqueous humor, lens, vitreous humor, and the neural layer of the retina to the photoreceptors</a:t>
            </a:r>
          </a:p>
          <a:p>
            <a:pPr>
              <a:lnSpc>
                <a:spcPct val="90000"/>
              </a:lnSpc>
            </a:pPr>
            <a:r>
              <a:rPr lang="en-US" sz="3200"/>
              <a:t>Light is refracted: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At the cornea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Entering the lens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Leaving the lens</a:t>
            </a:r>
          </a:p>
          <a:p>
            <a:pPr>
              <a:lnSpc>
                <a:spcPct val="90000"/>
              </a:lnSpc>
            </a:pPr>
            <a:r>
              <a:rPr lang="en-US" sz="3200"/>
              <a:t>The lens curvature and shape allow for fine focusing of an image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for Distant Vision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33500"/>
            <a:ext cx="3946525" cy="4740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Light from a distance needs little adjustment for proper focusing</a:t>
            </a:r>
          </a:p>
          <a:p>
            <a:pPr>
              <a:lnSpc>
                <a:spcPct val="90000"/>
              </a:lnSpc>
            </a:pPr>
            <a:r>
              <a:rPr lang="en-US" sz="2800"/>
              <a:t>Far point of vision – the distance beyond which the lens does not need to change shape to focus (20 ft.)</a:t>
            </a:r>
          </a:p>
        </p:txBody>
      </p:sp>
      <p:pic>
        <p:nvPicPr>
          <p:cNvPr id="4249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6575" y="1931988"/>
            <a:ext cx="4627563" cy="28035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for Close Vision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/>
              <a:t>Close vision requires:</a:t>
            </a:r>
          </a:p>
          <a:p>
            <a:pPr lvl="1"/>
            <a:r>
              <a:rPr lang="en-US" sz="2800"/>
              <a:t>Accommodation</a:t>
            </a:r>
          </a:p>
          <a:p>
            <a:pPr lvl="2"/>
            <a:r>
              <a:rPr lang="en-US" sz="2400"/>
              <a:t>changing the lens shape by ciliary muscles to increase refractory power</a:t>
            </a:r>
          </a:p>
          <a:p>
            <a:pPr lvl="1"/>
            <a:r>
              <a:rPr lang="en-US" sz="2800"/>
              <a:t>Constriction</a:t>
            </a:r>
          </a:p>
          <a:p>
            <a:pPr lvl="2"/>
            <a:r>
              <a:rPr lang="en-US" sz="2400"/>
              <a:t>the pupillary reflex constricts the pupils to prevent divergent light rays from entering the eye</a:t>
            </a:r>
          </a:p>
          <a:p>
            <a:pPr lvl="1"/>
            <a:r>
              <a:rPr lang="en-US" sz="2800"/>
              <a:t>Convergence</a:t>
            </a:r>
          </a:p>
          <a:p>
            <a:pPr lvl="2"/>
            <a:r>
              <a:rPr lang="en-US" sz="2400"/>
              <a:t>medial rotation of the eyeballs toward the object being viewed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of Refraction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Emmetropic eye</a:t>
            </a:r>
          </a:p>
          <a:p>
            <a:pPr lvl="1">
              <a:lnSpc>
                <a:spcPct val="90000"/>
              </a:lnSpc>
            </a:pPr>
            <a:r>
              <a:rPr lang="en-US"/>
              <a:t>normal eye with light focused properly</a:t>
            </a:r>
          </a:p>
          <a:p>
            <a:pPr>
              <a:lnSpc>
                <a:spcPct val="90000"/>
              </a:lnSpc>
            </a:pPr>
            <a:r>
              <a:rPr lang="en-US"/>
              <a:t>Myopic eye (nearsighted)</a:t>
            </a:r>
          </a:p>
          <a:p>
            <a:pPr lvl="1">
              <a:lnSpc>
                <a:spcPct val="90000"/>
              </a:lnSpc>
            </a:pPr>
            <a:r>
              <a:rPr lang="en-US"/>
              <a:t>the focal point is in front of the retina</a:t>
            </a:r>
          </a:p>
          <a:p>
            <a:pPr lvl="1">
              <a:lnSpc>
                <a:spcPct val="90000"/>
              </a:lnSpc>
            </a:pPr>
            <a:r>
              <a:rPr lang="en-US"/>
              <a:t>Corrected with a concave lens</a:t>
            </a:r>
          </a:p>
          <a:p>
            <a:pPr>
              <a:lnSpc>
                <a:spcPct val="90000"/>
              </a:lnSpc>
            </a:pPr>
            <a:r>
              <a:rPr lang="en-US"/>
              <a:t>Hyperopic eye (farsighted)</a:t>
            </a:r>
          </a:p>
          <a:p>
            <a:pPr lvl="1">
              <a:lnSpc>
                <a:spcPct val="90000"/>
              </a:lnSpc>
            </a:pPr>
            <a:r>
              <a:rPr lang="en-US"/>
              <a:t>the focal point is behind the retina</a:t>
            </a:r>
          </a:p>
          <a:p>
            <a:pPr lvl="1">
              <a:lnSpc>
                <a:spcPct val="90000"/>
              </a:lnSpc>
            </a:pPr>
            <a:r>
              <a:rPr lang="en-US"/>
              <a:t>Corrected with a convex lens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635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311150" y="762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Photoreception: </a:t>
            </a:r>
            <a:br>
              <a:rPr lang="en-US" sz="3200"/>
            </a:br>
            <a:r>
              <a:rPr lang="en-US" sz="3200"/>
              <a:t>Functional Anatomy of Photoreceptors</a:t>
            </a:r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8450" y="1358900"/>
            <a:ext cx="8270875" cy="4979988"/>
          </a:xfrm>
        </p:spPr>
        <p:txBody>
          <a:bodyPr/>
          <a:lstStyle/>
          <a:p>
            <a:r>
              <a:rPr lang="en-US"/>
              <a:t>Photoreception </a:t>
            </a:r>
          </a:p>
          <a:p>
            <a:pPr lvl="1"/>
            <a:r>
              <a:rPr lang="en-US"/>
              <a:t>process by which the eye detects light energy</a:t>
            </a:r>
          </a:p>
          <a:p>
            <a:r>
              <a:rPr lang="en-US"/>
              <a:t>Rods and cones contain visual pigments (photopigments)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Eyebrows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Coarse hairs that overlie the supraorbital margins</a:t>
            </a:r>
          </a:p>
          <a:p>
            <a:pPr>
              <a:lnSpc>
                <a:spcPct val="90000"/>
              </a:lnSpc>
            </a:pPr>
            <a:r>
              <a:rPr lang="en-US" sz="3200"/>
              <a:t>Functions include: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Shading the eye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Preventing perspiration from reaching the eye</a:t>
            </a:r>
          </a:p>
          <a:p>
            <a:pPr>
              <a:lnSpc>
                <a:spcPct val="90000"/>
              </a:lnSpc>
            </a:pPr>
            <a:r>
              <a:rPr lang="en-US" sz="3200"/>
              <a:t>Orbicularis muscle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depresses the eyebrows</a:t>
            </a:r>
          </a:p>
          <a:p>
            <a:pPr>
              <a:lnSpc>
                <a:spcPct val="90000"/>
              </a:lnSpc>
            </a:pPr>
            <a:r>
              <a:rPr lang="en-US" sz="3200"/>
              <a:t>Corrugator muscles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move the eyebrows medially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Rods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Functional characteristics</a:t>
            </a:r>
          </a:p>
          <a:p>
            <a:pPr lvl="1"/>
            <a:r>
              <a:rPr lang="en-US"/>
              <a:t>Sensitive to dim light and best suited for night vision</a:t>
            </a:r>
          </a:p>
          <a:p>
            <a:pPr lvl="1"/>
            <a:r>
              <a:rPr lang="en-US"/>
              <a:t>Absorb all wavelengths of visible light</a:t>
            </a:r>
          </a:p>
          <a:p>
            <a:pPr lvl="1"/>
            <a:r>
              <a:rPr lang="en-US"/>
              <a:t>Perceived input is in gray tones only</a:t>
            </a:r>
          </a:p>
          <a:p>
            <a:pPr lvl="1"/>
            <a:r>
              <a:rPr lang="en-US"/>
              <a:t>Sum of visual input from many rods feeds into a single ganglion cell </a:t>
            </a:r>
          </a:p>
          <a:p>
            <a:pPr lvl="1"/>
            <a:r>
              <a:rPr lang="en-US"/>
              <a:t>Results in fuzzy and indistinct images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Cones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Functional characteristics </a:t>
            </a:r>
          </a:p>
          <a:p>
            <a:pPr lvl="1"/>
            <a:r>
              <a:rPr lang="en-US"/>
              <a:t>Need bright light for activation </a:t>
            </a:r>
          </a:p>
          <a:p>
            <a:pPr lvl="2"/>
            <a:r>
              <a:rPr lang="en-US"/>
              <a:t>have low sensitivity</a:t>
            </a:r>
          </a:p>
          <a:p>
            <a:pPr lvl="1"/>
            <a:r>
              <a:rPr lang="en-US"/>
              <a:t>Have pigments that allow a colored view</a:t>
            </a:r>
          </a:p>
          <a:p>
            <a:pPr lvl="1"/>
            <a:r>
              <a:rPr lang="en-US"/>
              <a:t>Each cone synapses with a single ganglion cell</a:t>
            </a:r>
          </a:p>
          <a:p>
            <a:pPr lvl="1"/>
            <a:r>
              <a:rPr lang="en-US"/>
              <a:t>Vision is detailed and has high resolution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Excitation of Cones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three types of cones: blue, green, and red</a:t>
            </a:r>
          </a:p>
          <a:p>
            <a:endParaRPr lang="en-US"/>
          </a:p>
          <a:p>
            <a:r>
              <a:rPr lang="en-US"/>
              <a:t>Intermediate colors are perceived by activation of more than one type of cone</a:t>
            </a:r>
          </a:p>
          <a:p>
            <a:r>
              <a:rPr lang="en-US"/>
              <a:t>Method of excitation is similar to rods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Adaptation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84300"/>
            <a:ext cx="8270875" cy="4672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Adaptation to bright light (going from dark to light) involves: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Dramatic decreases in retinal sensitivity 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rod function is lost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Switching from the rod to the cone system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visual acuity is gained</a:t>
            </a:r>
          </a:p>
          <a:p>
            <a:pPr>
              <a:lnSpc>
                <a:spcPct val="90000"/>
              </a:lnSpc>
            </a:pPr>
            <a:r>
              <a:rPr lang="en-US" sz="3200"/>
              <a:t>Adaptation to dark is the reverse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Cones stop functioning in low light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Rhodopsin accumulates in the dark and retinal sensitivity is restored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Pathways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4875213"/>
          </a:xfrm>
        </p:spPr>
        <p:txBody>
          <a:bodyPr/>
          <a:lstStyle/>
          <a:p>
            <a:r>
              <a:rPr lang="en-US"/>
              <a:t>Axons of retinal ganglion cells form the optic nerve </a:t>
            </a:r>
          </a:p>
          <a:p>
            <a:r>
              <a:rPr lang="en-US"/>
              <a:t>Medial fibers of the optic nerve decussate at the optic chiasm</a:t>
            </a:r>
          </a:p>
          <a:p>
            <a:endParaRPr lang="en-US"/>
          </a:p>
          <a:p>
            <a:r>
              <a:rPr lang="en-US"/>
              <a:t>Most fibers of the optic tracts continue to the lateral geniculate body of the thalamus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Pathways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optic tract fibers end in superior colliculi and pretectal nuclei </a:t>
            </a:r>
          </a:p>
          <a:p>
            <a:endParaRPr lang="en-US"/>
          </a:p>
          <a:p>
            <a:r>
              <a:rPr lang="en-US"/>
              <a:t>Optic radiations travel from the thalamus to the visual cortex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Pathways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nerve fibers send tracts to the midbrain ending in the superior colliculi</a:t>
            </a:r>
          </a:p>
          <a:p>
            <a:endParaRPr lang="en-US"/>
          </a:p>
          <a:p>
            <a:r>
              <a:rPr lang="en-US"/>
              <a:t>A small subset of visual fibers contain melanopsin (circadian pigment) which:</a:t>
            </a:r>
          </a:p>
          <a:p>
            <a:pPr lvl="1"/>
            <a:r>
              <a:rPr lang="en-US"/>
              <a:t>Mediates papillary light reflexes</a:t>
            </a:r>
          </a:p>
          <a:p>
            <a:pPr lvl="1"/>
            <a:r>
              <a:rPr lang="en-US"/>
              <a:t>Sets daily biorhythms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 Perception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Achieved by both eyes viewing the same image from slightly different angles</a:t>
            </a:r>
          </a:p>
          <a:p>
            <a:r>
              <a:rPr lang="en-US" sz="3200"/>
              <a:t>Three-dimensional vision results from cortical fusion of the slightly different images</a:t>
            </a:r>
          </a:p>
          <a:p>
            <a:r>
              <a:rPr lang="en-US" sz="3200"/>
              <a:t>If only one eye is used, depth perception is lost and the observer must rely on learned clues to determine depth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Thalamic Processing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lateral geniculate nuclei of the thalamus:</a:t>
            </a:r>
          </a:p>
          <a:p>
            <a:pPr lvl="1">
              <a:lnSpc>
                <a:spcPct val="90000"/>
              </a:lnSpc>
            </a:pPr>
            <a:r>
              <a:rPr lang="en-US"/>
              <a:t>Relay information on movement</a:t>
            </a:r>
          </a:p>
          <a:p>
            <a:pPr lvl="1">
              <a:lnSpc>
                <a:spcPct val="90000"/>
              </a:lnSpc>
            </a:pPr>
            <a:r>
              <a:rPr lang="en-US"/>
              <a:t>Segregate the retinal axons in preparation for depth perception</a:t>
            </a:r>
          </a:p>
          <a:p>
            <a:pPr lvl="1">
              <a:lnSpc>
                <a:spcPct val="90000"/>
              </a:lnSpc>
            </a:pPr>
            <a:r>
              <a:rPr lang="en-US"/>
              <a:t>Emphasize visual inputs from regions of high cone density</a:t>
            </a:r>
          </a:p>
          <a:p>
            <a:pPr lvl="1">
              <a:lnSpc>
                <a:spcPct val="90000"/>
              </a:lnSpc>
            </a:pPr>
            <a:r>
              <a:rPr lang="en-US"/>
              <a:t>Sharpen the contrast information received by the retina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Cortical Processing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200"/>
              <a:t>Striate cortex processes 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Basic dark/bright and contrast information</a:t>
            </a:r>
          </a:p>
          <a:p>
            <a:pPr>
              <a:lnSpc>
                <a:spcPct val="80000"/>
              </a:lnSpc>
            </a:pPr>
            <a:r>
              <a:rPr lang="en-US" sz="3200"/>
              <a:t>Prestriate cortices (association areas) processes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Form, color, and movement </a:t>
            </a:r>
          </a:p>
          <a:p>
            <a:pPr>
              <a:lnSpc>
                <a:spcPct val="80000"/>
              </a:lnSpc>
            </a:pPr>
            <a:r>
              <a:rPr lang="en-US" sz="3200"/>
              <a:t>Visual information then proceeds anteriorly to the: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Temporal lobe – processes identification of objects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Parietal cortex and postcentral gyrus – processes spatial location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Palpebrae (Eyelids)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575675" cy="4718050"/>
          </a:xfrm>
        </p:spPr>
        <p:txBody>
          <a:bodyPr/>
          <a:lstStyle/>
          <a:p>
            <a:r>
              <a:rPr lang="en-US"/>
              <a:t>Protect the eye anteriorly</a:t>
            </a:r>
          </a:p>
          <a:p>
            <a:r>
              <a:rPr lang="en-US"/>
              <a:t>Palpebral fissure</a:t>
            </a:r>
          </a:p>
          <a:p>
            <a:pPr lvl="1"/>
            <a:r>
              <a:rPr lang="en-US"/>
              <a:t>separates eyelids </a:t>
            </a:r>
          </a:p>
          <a:p>
            <a:r>
              <a:rPr lang="en-US"/>
              <a:t>Canthi</a:t>
            </a:r>
          </a:p>
          <a:p>
            <a:pPr lvl="1"/>
            <a:r>
              <a:rPr lang="en-US"/>
              <a:t>medial and lateral angles  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Senses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Chemical senses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gustation (taste)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olfaction (smell) </a:t>
            </a:r>
          </a:p>
          <a:p>
            <a:pPr>
              <a:lnSpc>
                <a:spcPct val="90000"/>
              </a:lnSpc>
            </a:pPr>
            <a:r>
              <a:rPr lang="en-US" sz="3200"/>
              <a:t>Their chemoreceptors respond to chemicals in aqueous solution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Taste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to substances dissolved in saliva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Smell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to substances dissolved in fluids of the nasal membranes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Sense of Smell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organ of smell is the olfactory epithelium, which covers the superior nasal concha </a:t>
            </a:r>
          </a:p>
          <a:p>
            <a:r>
              <a:rPr lang="en-US"/>
              <a:t>Olfactory receptor cells are bipolar neurons with radiating olfactory cilia</a:t>
            </a:r>
          </a:p>
          <a:p>
            <a:r>
              <a:rPr lang="en-US"/>
              <a:t>Basal cells lie at the base of the epithelium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Physiology of Smell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Olfactory receptors respond to several different odor-causing chemicals</a:t>
            </a:r>
          </a:p>
          <a:p>
            <a:pPr>
              <a:lnSpc>
                <a:spcPct val="90000"/>
              </a:lnSpc>
            </a:pPr>
            <a:r>
              <a:rPr lang="en-US"/>
              <a:t>When bound to ligand these proteins initiate a second messenger</a:t>
            </a:r>
          </a:p>
          <a:p>
            <a:pPr>
              <a:lnSpc>
                <a:spcPct val="90000"/>
              </a:lnSpc>
            </a:pPr>
            <a:r>
              <a:rPr lang="en-US"/>
              <a:t>cAMP (the second messenger) opens ion channels, </a:t>
            </a:r>
          </a:p>
          <a:p>
            <a:pPr lvl="1">
              <a:lnSpc>
                <a:spcPct val="90000"/>
              </a:lnSpc>
            </a:pPr>
            <a:r>
              <a:rPr lang="en-US"/>
              <a:t>causing depolarization of the receptor membrane that then triggers an action potential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Olfactory Pathway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Olfactory receptor cells synapse with mitral cells</a:t>
            </a:r>
          </a:p>
          <a:p>
            <a:r>
              <a:rPr lang="en-US"/>
              <a:t>Glomerular mitral cells process odor signals</a:t>
            </a:r>
          </a:p>
          <a:p>
            <a:r>
              <a:rPr lang="en-US"/>
              <a:t>Mitral cells send impulses to:</a:t>
            </a:r>
          </a:p>
          <a:p>
            <a:pPr lvl="1"/>
            <a:r>
              <a:rPr lang="en-US"/>
              <a:t>The olfactory cortex </a:t>
            </a:r>
          </a:p>
          <a:p>
            <a:pPr lvl="1"/>
            <a:r>
              <a:rPr lang="en-US"/>
              <a:t>The hypothalamus, amygdala, and limbic system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Taste Buds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200"/>
              <a:t>Most of the 10,000 or so taste buds are found on the tongue</a:t>
            </a:r>
          </a:p>
          <a:p>
            <a:pPr>
              <a:lnSpc>
                <a:spcPct val="80000"/>
              </a:lnSpc>
            </a:pPr>
            <a:r>
              <a:rPr lang="en-US" sz="3200"/>
              <a:t>Taste buds are found in papillae of the tongue mucosa</a:t>
            </a:r>
          </a:p>
          <a:p>
            <a:pPr>
              <a:lnSpc>
                <a:spcPct val="80000"/>
              </a:lnSpc>
            </a:pPr>
            <a:r>
              <a:rPr lang="en-US" sz="3200"/>
              <a:t>Papillae come in three types: 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Filiform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Fungiform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Circumvallate </a:t>
            </a:r>
          </a:p>
          <a:p>
            <a:pPr>
              <a:lnSpc>
                <a:spcPct val="80000"/>
              </a:lnSpc>
            </a:pPr>
            <a:r>
              <a:rPr lang="en-US" sz="3200"/>
              <a:t>Fungiform and circumvallate papillae contain taste buds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 Taste Bud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gourd-shaped taste bud consists of three major cell types</a:t>
            </a:r>
          </a:p>
          <a:p>
            <a:pPr lvl="1"/>
            <a:r>
              <a:rPr lang="en-US"/>
              <a:t>Supporting cells </a:t>
            </a:r>
          </a:p>
          <a:p>
            <a:pPr lvl="2"/>
            <a:r>
              <a:rPr lang="en-US"/>
              <a:t>insulate the receptor </a:t>
            </a:r>
          </a:p>
          <a:p>
            <a:pPr lvl="1"/>
            <a:r>
              <a:rPr lang="en-US"/>
              <a:t>Basal cells</a:t>
            </a:r>
          </a:p>
          <a:p>
            <a:pPr lvl="2"/>
            <a:r>
              <a:rPr lang="en-US"/>
              <a:t>dynamic stem cells </a:t>
            </a:r>
          </a:p>
          <a:p>
            <a:pPr lvl="1"/>
            <a:r>
              <a:rPr lang="en-US"/>
              <a:t>Gustatory cells </a:t>
            </a:r>
          </a:p>
          <a:p>
            <a:pPr lvl="2"/>
            <a:r>
              <a:rPr lang="en-US"/>
              <a:t>taste cells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Taste Sensations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348662" cy="4783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/>
              <a:t>There are five basic taste sensations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Sweet</a:t>
            </a:r>
          </a:p>
          <a:p>
            <a:pPr lvl="2">
              <a:lnSpc>
                <a:spcPct val="80000"/>
              </a:lnSpc>
            </a:pPr>
            <a:r>
              <a:rPr lang="en-US" sz="2400"/>
              <a:t> sugars, saccharin, alcohol, and some amino acids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Salt </a:t>
            </a:r>
          </a:p>
          <a:p>
            <a:pPr lvl="2">
              <a:lnSpc>
                <a:spcPct val="80000"/>
              </a:lnSpc>
            </a:pPr>
            <a:r>
              <a:rPr lang="en-US" sz="2400"/>
              <a:t>metal ions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Sour</a:t>
            </a:r>
          </a:p>
          <a:p>
            <a:pPr lvl="2">
              <a:lnSpc>
                <a:spcPct val="80000"/>
              </a:lnSpc>
            </a:pPr>
            <a:r>
              <a:rPr lang="en-US" sz="2400"/>
              <a:t>hydrogen ions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Bitter</a:t>
            </a:r>
          </a:p>
          <a:p>
            <a:pPr lvl="2">
              <a:lnSpc>
                <a:spcPct val="80000"/>
              </a:lnSpc>
            </a:pPr>
            <a:r>
              <a:rPr lang="en-US" sz="2400"/>
              <a:t> alkaloids such as quinine and nicotine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Umami</a:t>
            </a:r>
          </a:p>
          <a:p>
            <a:pPr lvl="2">
              <a:lnSpc>
                <a:spcPct val="80000"/>
              </a:lnSpc>
            </a:pPr>
            <a:r>
              <a:rPr lang="en-US" sz="2400"/>
              <a:t>elicited by the amino acid glutamate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Physiology of Taste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order to be tasted, a chemical:</a:t>
            </a:r>
          </a:p>
          <a:p>
            <a:pPr lvl="1"/>
            <a:r>
              <a:rPr lang="en-US"/>
              <a:t>Must be dissolved in saliva</a:t>
            </a:r>
          </a:p>
          <a:p>
            <a:pPr lvl="1"/>
            <a:r>
              <a:rPr lang="en-US"/>
              <a:t>Must contact gustatory hairs</a:t>
            </a:r>
          </a:p>
          <a:p>
            <a:r>
              <a:rPr lang="en-US"/>
              <a:t>Binding of the food chemical:</a:t>
            </a:r>
          </a:p>
          <a:p>
            <a:pPr lvl="1"/>
            <a:r>
              <a:rPr lang="en-US"/>
              <a:t>Depolarizes the taste cell membrane, releasing neurotransmitter</a:t>
            </a:r>
          </a:p>
          <a:p>
            <a:pPr lvl="1"/>
            <a:r>
              <a:rPr lang="en-US"/>
              <a:t>Initiates a generator potential that elicits an action potential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Gustatory Pathway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Cranial Nerves VII  and IX  carry impulses from taste buds to the solitary nucleus of the medulla</a:t>
            </a:r>
          </a:p>
          <a:p>
            <a:pPr>
              <a:lnSpc>
                <a:spcPct val="90000"/>
              </a:lnSpc>
            </a:pPr>
            <a:r>
              <a:rPr lang="en-US"/>
              <a:t>These impulses then travel to the thalamus, and from there fibers branch to the:</a:t>
            </a:r>
          </a:p>
          <a:p>
            <a:pPr lvl="1">
              <a:lnSpc>
                <a:spcPct val="90000"/>
              </a:lnSpc>
            </a:pPr>
            <a:r>
              <a:rPr lang="en-US"/>
              <a:t>Gustatory cortex (taste)</a:t>
            </a:r>
          </a:p>
          <a:p>
            <a:pPr lvl="1">
              <a:lnSpc>
                <a:spcPct val="90000"/>
              </a:lnSpc>
            </a:pPr>
            <a:r>
              <a:rPr lang="en-US"/>
              <a:t>Hypothalamus and limbic system (appreciation of taste)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Influence of Other Sensations on Taste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14463"/>
            <a:ext cx="8575675" cy="4681537"/>
          </a:xfrm>
        </p:spPr>
        <p:txBody>
          <a:bodyPr/>
          <a:lstStyle/>
          <a:p>
            <a:r>
              <a:rPr lang="en-US"/>
              <a:t>Taste is 80% smell</a:t>
            </a:r>
          </a:p>
          <a:p>
            <a:r>
              <a:rPr lang="en-US"/>
              <a:t>Thermoreceptors, mechanoreceptors, nociceptors also influence tastes</a:t>
            </a:r>
          </a:p>
          <a:p>
            <a:endParaRPr lang="en-US"/>
          </a:p>
          <a:p>
            <a:r>
              <a:rPr lang="en-US"/>
              <a:t>Temperature and texture enhance or detract from taste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Palpebrae (Eyelids)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Lacrimal caruncle</a:t>
            </a:r>
          </a:p>
          <a:p>
            <a:pPr lvl="1"/>
            <a:r>
              <a:rPr lang="en-US"/>
              <a:t>contains glands that secrete a whitish, oily secretion (Sandman’s eye sand)</a:t>
            </a:r>
          </a:p>
          <a:p>
            <a:r>
              <a:rPr lang="en-US"/>
              <a:t>Tarsal plates of connective tissue support the eyelids internally</a:t>
            </a:r>
          </a:p>
          <a:p>
            <a:r>
              <a:rPr lang="en-US"/>
              <a:t>Levator palpebrae superioris</a:t>
            </a:r>
          </a:p>
          <a:p>
            <a:pPr lvl="1"/>
            <a:r>
              <a:rPr lang="en-US"/>
              <a:t>gives the upper eyelid mobility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Ear: Hearing and Balance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The three parts of the ear are the inner, outer, and middle ear</a:t>
            </a:r>
          </a:p>
          <a:p>
            <a:pPr>
              <a:lnSpc>
                <a:spcPct val="90000"/>
              </a:lnSpc>
            </a:pPr>
            <a:r>
              <a:rPr lang="en-US" sz="3200"/>
              <a:t>The outer and middle ear are involved with hearing</a:t>
            </a:r>
          </a:p>
          <a:p>
            <a:pPr>
              <a:lnSpc>
                <a:spcPct val="90000"/>
              </a:lnSpc>
            </a:pPr>
            <a:r>
              <a:rPr lang="en-US" sz="3200"/>
              <a:t>The inner ear functions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hearing and equilibrium</a:t>
            </a:r>
          </a:p>
          <a:p>
            <a:pPr>
              <a:lnSpc>
                <a:spcPct val="90000"/>
              </a:lnSpc>
            </a:pPr>
            <a:r>
              <a:rPr lang="en-US" sz="3200"/>
              <a:t>Receptors for hearing and balance: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Respond to separate stimuli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Are activated independently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 Ear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auricle (pinna) is composed of:</a:t>
            </a:r>
          </a:p>
          <a:p>
            <a:pPr lvl="1"/>
            <a:r>
              <a:rPr lang="en-US"/>
              <a:t>The helix (rim)</a:t>
            </a:r>
          </a:p>
          <a:p>
            <a:pPr lvl="1"/>
            <a:r>
              <a:rPr lang="en-US"/>
              <a:t>The lobule (earlobe)</a:t>
            </a:r>
          </a:p>
          <a:p>
            <a:r>
              <a:rPr lang="en-US"/>
              <a:t>External auditory canal</a:t>
            </a:r>
          </a:p>
          <a:p>
            <a:pPr lvl="1"/>
            <a:r>
              <a:rPr lang="en-US"/>
              <a:t>Short, curved tube filled with ceruminous glands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 Ear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Tympanic membrane (eardrum)</a:t>
            </a:r>
          </a:p>
          <a:p>
            <a:pPr lvl="1"/>
            <a:r>
              <a:rPr lang="en-US"/>
              <a:t>Thin connective tissue membrane that vibrates in response to sound</a:t>
            </a:r>
          </a:p>
          <a:p>
            <a:pPr lvl="1"/>
            <a:r>
              <a:rPr lang="en-US"/>
              <a:t>Transfers sound energy to the middle ear ossicles </a:t>
            </a:r>
          </a:p>
          <a:p>
            <a:pPr lvl="1"/>
            <a:r>
              <a:rPr lang="en-US"/>
              <a:t>Boundary between outer and middle ears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Middle Ear (Tympanic Cavity)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A small, air-filled, mucosa-lined cavity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Flanked laterally by the eardrum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Flanked medially by the oval and round windows</a:t>
            </a:r>
          </a:p>
          <a:p>
            <a:pPr>
              <a:lnSpc>
                <a:spcPct val="90000"/>
              </a:lnSpc>
            </a:pPr>
            <a:r>
              <a:rPr lang="en-US" sz="3200"/>
              <a:t>Epitympanic recess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superior portion of the middle ear</a:t>
            </a:r>
          </a:p>
          <a:p>
            <a:pPr>
              <a:lnSpc>
                <a:spcPct val="90000"/>
              </a:lnSpc>
            </a:pPr>
            <a:r>
              <a:rPr lang="en-US" sz="3200"/>
              <a:t>Pharyngotympanic tube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connects the middle ear to the nasopharynx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Equalizes pressure in the middle ear cavity with the external air pressure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 Ossicles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tympanic cavity contains three small bones: </a:t>
            </a:r>
          </a:p>
          <a:p>
            <a:pPr lvl="2">
              <a:lnSpc>
                <a:spcPct val="90000"/>
              </a:lnSpc>
            </a:pPr>
            <a:r>
              <a:rPr lang="en-US"/>
              <a:t>Malleus</a:t>
            </a:r>
          </a:p>
          <a:p>
            <a:pPr lvl="2">
              <a:lnSpc>
                <a:spcPct val="90000"/>
              </a:lnSpc>
            </a:pPr>
            <a:r>
              <a:rPr lang="en-US"/>
              <a:t>Incus</a:t>
            </a:r>
          </a:p>
          <a:p>
            <a:pPr lvl="2">
              <a:lnSpc>
                <a:spcPct val="90000"/>
              </a:lnSpc>
            </a:pPr>
            <a:r>
              <a:rPr lang="en-US"/>
              <a:t>Stapes </a:t>
            </a:r>
          </a:p>
          <a:p>
            <a:pPr lvl="1">
              <a:lnSpc>
                <a:spcPct val="90000"/>
              </a:lnSpc>
            </a:pPr>
            <a:r>
              <a:rPr lang="en-US"/>
              <a:t>Transmit vibratory motion of the eardrum to the oval window</a:t>
            </a:r>
          </a:p>
          <a:p>
            <a:pPr lvl="1">
              <a:lnSpc>
                <a:spcPct val="90000"/>
              </a:lnSpc>
            </a:pPr>
            <a:r>
              <a:rPr lang="en-US"/>
              <a:t>Dampened by the tensor tympani and stapedius muscles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Inner Ear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08100"/>
            <a:ext cx="8270875" cy="4786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Bony labyrinth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Tortuous channels worming their way through the temporal bone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Contains the vestibule, the cochlea, and the semicircular canals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Filled with perilymph</a:t>
            </a:r>
          </a:p>
          <a:p>
            <a:pPr>
              <a:lnSpc>
                <a:spcPct val="90000"/>
              </a:lnSpc>
            </a:pPr>
            <a:r>
              <a:rPr lang="en-US" sz="3200"/>
              <a:t>Membranous labyrinth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Series of membranous sacs within the bony labyrinth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Filled with a potassium-rich fluid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Vestibule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central egg-shaped cavity of the bony labyrinth</a:t>
            </a:r>
          </a:p>
          <a:p>
            <a:r>
              <a:rPr lang="en-US"/>
              <a:t>Suspended in its perilymph are two sacs: </a:t>
            </a:r>
          </a:p>
          <a:p>
            <a:pPr lvl="1"/>
            <a:r>
              <a:rPr lang="en-US"/>
              <a:t>saccule </a:t>
            </a:r>
          </a:p>
          <a:p>
            <a:pPr lvl="1"/>
            <a:r>
              <a:rPr lang="en-US"/>
              <a:t>utricle</a:t>
            </a:r>
          </a:p>
          <a:p>
            <a:r>
              <a:rPr lang="en-US"/>
              <a:t>The saccule extends into the cochlea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Vestibule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utricle extends into the semicircular canals</a:t>
            </a:r>
          </a:p>
          <a:p>
            <a:r>
              <a:rPr lang="en-US"/>
              <a:t>These sacs:</a:t>
            </a:r>
          </a:p>
          <a:p>
            <a:pPr lvl="1"/>
            <a:r>
              <a:rPr lang="en-US"/>
              <a:t>House equilibrium receptors called maculae</a:t>
            </a:r>
          </a:p>
          <a:p>
            <a:pPr lvl="1"/>
            <a:r>
              <a:rPr lang="en-US"/>
              <a:t>Respond to gravity and changes in the position of the head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Semicircular Canals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/>
              <a:t>Three canals that lie in the three planes of space </a:t>
            </a:r>
          </a:p>
          <a:p>
            <a:r>
              <a:rPr lang="en-US" sz="3200"/>
              <a:t>Membranous semicircular ducts line each canal and communicate with the utricle</a:t>
            </a:r>
          </a:p>
          <a:p>
            <a:r>
              <a:rPr lang="en-US" sz="3200"/>
              <a:t>The ampulla is the swollen end of each canal and it houses equilibrium receptors in a region called the crista ampullaris</a:t>
            </a:r>
          </a:p>
          <a:p>
            <a:r>
              <a:rPr lang="en-US" sz="3200"/>
              <a:t>These receptors respond to angular movements of the head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spiral, conical, bony chamber that:</a:t>
            </a:r>
          </a:p>
          <a:p>
            <a:pPr lvl="1"/>
            <a:r>
              <a:rPr lang="en-US"/>
              <a:t>Extends from the anterior vestibule</a:t>
            </a:r>
          </a:p>
          <a:p>
            <a:pPr lvl="1"/>
            <a:r>
              <a:rPr lang="en-US"/>
              <a:t>Coils around a bony pillar called the modiolus</a:t>
            </a:r>
          </a:p>
          <a:p>
            <a:pPr lvl="1"/>
            <a:r>
              <a:rPr lang="en-US"/>
              <a:t>Contains the cochlear duct, which ends at the cochlear apex</a:t>
            </a:r>
          </a:p>
          <a:p>
            <a:pPr lvl="1"/>
            <a:r>
              <a:rPr lang="en-US"/>
              <a:t>Contains the organ of Corti (hearing receptor)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Palpebrae (Eyelids)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575675" cy="4718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Eyelashes</a:t>
            </a:r>
          </a:p>
          <a:p>
            <a:pPr lvl="1">
              <a:lnSpc>
                <a:spcPct val="90000"/>
              </a:lnSpc>
            </a:pPr>
            <a:r>
              <a:rPr lang="en-US"/>
              <a:t>Project from the free margin of each eyelid</a:t>
            </a:r>
          </a:p>
          <a:p>
            <a:pPr lvl="1">
              <a:lnSpc>
                <a:spcPct val="90000"/>
              </a:lnSpc>
            </a:pPr>
            <a:r>
              <a:rPr lang="en-US"/>
              <a:t>Initiate reflex blinking</a:t>
            </a:r>
          </a:p>
          <a:p>
            <a:pPr>
              <a:lnSpc>
                <a:spcPct val="90000"/>
              </a:lnSpc>
            </a:pPr>
            <a:r>
              <a:rPr lang="en-US"/>
              <a:t>Lubricating glands associated with the eyelids</a:t>
            </a:r>
          </a:p>
          <a:p>
            <a:pPr lvl="1">
              <a:lnSpc>
                <a:spcPct val="90000"/>
              </a:lnSpc>
            </a:pPr>
            <a:r>
              <a:rPr lang="en-US"/>
              <a:t>Meibomian glands and sebaceous glands</a:t>
            </a:r>
          </a:p>
          <a:p>
            <a:pPr lvl="1">
              <a:lnSpc>
                <a:spcPct val="90000"/>
              </a:lnSpc>
            </a:pPr>
            <a:r>
              <a:rPr lang="en-US"/>
              <a:t>Ciliary glands lie between the hair follicles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cochlea is divided into three chambers:</a:t>
            </a:r>
          </a:p>
          <a:p>
            <a:pPr lvl="1"/>
            <a:r>
              <a:rPr lang="en-US"/>
              <a:t>Scala vestibuli</a:t>
            </a:r>
          </a:p>
          <a:p>
            <a:pPr lvl="1"/>
            <a:r>
              <a:rPr lang="en-US"/>
              <a:t>Scala media</a:t>
            </a:r>
          </a:p>
          <a:p>
            <a:pPr lvl="1"/>
            <a:r>
              <a:rPr lang="en-US"/>
              <a:t>Scala tympani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scala tympani terminates at the round window</a:t>
            </a:r>
          </a:p>
          <a:p>
            <a:r>
              <a:rPr lang="en-US"/>
              <a:t>The scalas tympani and vestibuli:</a:t>
            </a:r>
          </a:p>
          <a:p>
            <a:pPr lvl="1"/>
            <a:r>
              <a:rPr lang="en-US"/>
              <a:t>Are filled with perilymph</a:t>
            </a:r>
          </a:p>
          <a:p>
            <a:pPr lvl="1"/>
            <a:r>
              <a:rPr lang="en-US"/>
              <a:t>Are continuous with each other via the helicotrema</a:t>
            </a:r>
          </a:p>
          <a:p>
            <a:r>
              <a:rPr lang="en-US"/>
              <a:t>The scala media is filled with endolymph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“floor” of the cochlear duct is composed of:</a:t>
            </a:r>
          </a:p>
          <a:p>
            <a:pPr lvl="1"/>
            <a:r>
              <a:rPr lang="en-US"/>
              <a:t>The bony spiral lamina</a:t>
            </a:r>
          </a:p>
          <a:p>
            <a:pPr lvl="1"/>
            <a:r>
              <a:rPr lang="en-US"/>
              <a:t>The basilar membrane, which supports the organ of Corti</a:t>
            </a:r>
          </a:p>
          <a:p>
            <a:r>
              <a:rPr lang="en-US"/>
              <a:t>The cochlear branch of nerve VIII runs from the organ of Corti to the brain 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Sound and Mechanisms of Hearing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39863"/>
            <a:ext cx="8575675" cy="4656137"/>
          </a:xfrm>
        </p:spPr>
        <p:txBody>
          <a:bodyPr/>
          <a:lstStyle/>
          <a:p>
            <a:r>
              <a:rPr lang="en-US" sz="3200"/>
              <a:t>Sound vibrations beat against the eardrum</a:t>
            </a:r>
          </a:p>
          <a:p>
            <a:r>
              <a:rPr lang="en-US" sz="3200"/>
              <a:t>The eardrum pushes against the ossicles, which presses fluid in the inner ear against the oval and round windows</a:t>
            </a:r>
          </a:p>
          <a:p>
            <a:pPr lvl="1"/>
            <a:r>
              <a:rPr lang="en-US" sz="2800"/>
              <a:t>This movement sets up shearing forces that pull on hair cells</a:t>
            </a:r>
          </a:p>
          <a:p>
            <a:pPr lvl="1"/>
            <a:r>
              <a:rPr lang="en-US" sz="2800"/>
              <a:t>Moving hair cells stimulates the cochlear nerve that sends impulses to the brain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Sound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/>
              <a:t>Frequency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the number of waves that pass a given point in a given time</a:t>
            </a:r>
          </a:p>
          <a:p>
            <a:pPr>
              <a:lnSpc>
                <a:spcPct val="90000"/>
              </a:lnSpc>
            </a:pPr>
            <a:r>
              <a:rPr lang="en-US" sz="3200"/>
              <a:t>Pitch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 perception of different frequencies (we hear from 20–20,000 Hz)</a:t>
            </a:r>
          </a:p>
          <a:p>
            <a:pPr>
              <a:lnSpc>
                <a:spcPct val="90000"/>
              </a:lnSpc>
            </a:pPr>
            <a:r>
              <a:rPr lang="en-US" sz="3200"/>
              <a:t>Amplitude	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intensity of a sound measured in decibels (dB)</a:t>
            </a:r>
          </a:p>
          <a:p>
            <a:pPr>
              <a:lnSpc>
                <a:spcPct val="90000"/>
              </a:lnSpc>
            </a:pPr>
            <a:r>
              <a:rPr lang="en-US" sz="3200"/>
              <a:t>Loudness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subjective interpretation of sound intensity</a:t>
            </a: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Transmission of Sound to the Inner Ear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65263"/>
            <a:ext cx="8575675" cy="4630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The route of sound to the inner ear follows this pathway: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Outer ear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pinna, auditory canal, eardrum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Middle ear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malleus, incus, and stapes to the oval window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Inner ear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scalas vestibuli and tympani to the cochlear duct 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Stimulation of the organ of Corti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Generation of impulses in the cochlear nerve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Resonance of the Basilar Membrane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Sound waves of low frequency (inaudible):</a:t>
            </a:r>
          </a:p>
          <a:p>
            <a:pPr lvl="1">
              <a:lnSpc>
                <a:spcPct val="90000"/>
              </a:lnSpc>
            </a:pPr>
            <a:r>
              <a:rPr lang="en-US"/>
              <a:t>Travel around the helicotrema </a:t>
            </a:r>
          </a:p>
          <a:p>
            <a:pPr lvl="1">
              <a:lnSpc>
                <a:spcPct val="90000"/>
              </a:lnSpc>
            </a:pPr>
            <a:r>
              <a:rPr lang="en-US"/>
              <a:t>Do not excite hair cells</a:t>
            </a:r>
          </a:p>
          <a:p>
            <a:pPr>
              <a:lnSpc>
                <a:spcPct val="90000"/>
              </a:lnSpc>
            </a:pPr>
            <a:r>
              <a:rPr lang="en-US"/>
              <a:t>Audible sound waves:</a:t>
            </a:r>
          </a:p>
          <a:p>
            <a:pPr lvl="1">
              <a:lnSpc>
                <a:spcPct val="90000"/>
              </a:lnSpc>
            </a:pPr>
            <a:r>
              <a:rPr lang="en-US"/>
              <a:t>Penetrate through the cochlear duct</a:t>
            </a:r>
          </a:p>
          <a:p>
            <a:pPr lvl="1">
              <a:lnSpc>
                <a:spcPct val="90000"/>
              </a:lnSpc>
            </a:pPr>
            <a:r>
              <a:rPr lang="en-US"/>
              <a:t>Vibrate the basilar membrane</a:t>
            </a:r>
          </a:p>
          <a:p>
            <a:pPr lvl="1">
              <a:lnSpc>
                <a:spcPct val="90000"/>
              </a:lnSpc>
            </a:pPr>
            <a:r>
              <a:rPr lang="en-US"/>
              <a:t>Excite specific hair cells according to frequency of the sound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Organ of Corti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composed of supporting cells and outer and inner hair cells</a:t>
            </a:r>
          </a:p>
          <a:p>
            <a:r>
              <a:rPr lang="en-US"/>
              <a:t>Afferent fibers of the cochlear nerve attach to the base of hair cells</a:t>
            </a:r>
          </a:p>
          <a:p>
            <a:r>
              <a:rPr lang="en-US"/>
              <a:t>The stereocilia (hairs): </a:t>
            </a:r>
          </a:p>
          <a:p>
            <a:pPr lvl="1"/>
            <a:r>
              <a:rPr lang="en-US"/>
              <a:t>Protrude into the endolymph</a:t>
            </a:r>
          </a:p>
          <a:p>
            <a:pPr lvl="1"/>
            <a:r>
              <a:rPr lang="en-US"/>
              <a:t>Touch the tectorial membrane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Excitation of Hair Cells in the Organ of Corti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Bending cilia: </a:t>
            </a:r>
          </a:p>
          <a:p>
            <a:pPr lvl="1"/>
            <a:r>
              <a:rPr lang="en-US"/>
              <a:t>Opens mechanically gated ion channels</a:t>
            </a:r>
          </a:p>
          <a:p>
            <a:pPr lvl="1"/>
            <a:r>
              <a:rPr lang="en-US"/>
              <a:t>Causes a graded potential and the release of a neurotransmitter </a:t>
            </a:r>
          </a:p>
          <a:p>
            <a:pPr lvl="1"/>
            <a:endParaRPr lang="en-US"/>
          </a:p>
          <a:p>
            <a:pPr lvl="1"/>
            <a:r>
              <a:rPr lang="en-US"/>
              <a:t>The neurotransmitter causes cochlear fibers to transmit impulses to the brain, where sound is perceived</a:t>
            </a: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Auditory Pathway to the Brain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65263"/>
            <a:ext cx="4473575" cy="4846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Impulses from the cochlea pass via the spiral ganglion to the cochlear nuclei </a:t>
            </a:r>
          </a:p>
          <a:p>
            <a:pPr>
              <a:lnSpc>
                <a:spcPct val="80000"/>
              </a:lnSpc>
            </a:pPr>
            <a:r>
              <a:rPr lang="en-US" sz="2400"/>
              <a:t>From there, impulses are sent to the: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Superior olivary nucleus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Inferior colliculus (auditory reflex center)</a:t>
            </a:r>
          </a:p>
          <a:p>
            <a:pPr>
              <a:lnSpc>
                <a:spcPct val="80000"/>
              </a:lnSpc>
            </a:pPr>
            <a:r>
              <a:rPr lang="en-US" sz="2400"/>
              <a:t>From there, impulses pass to the auditory cortex </a:t>
            </a:r>
          </a:p>
          <a:p>
            <a:pPr>
              <a:lnSpc>
                <a:spcPct val="80000"/>
              </a:lnSpc>
            </a:pPr>
            <a:r>
              <a:rPr lang="en-US" sz="2400"/>
              <a:t>Auditory pathways decussate so that both cortices receive input from both ears</a:t>
            </a:r>
          </a:p>
        </p:txBody>
      </p:sp>
      <p:pic>
        <p:nvPicPr>
          <p:cNvPr id="513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4021347" cy="5105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Conjunctiva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Transparent membrane that:</a:t>
            </a:r>
          </a:p>
          <a:p>
            <a:pPr lvl="1"/>
            <a:r>
              <a:rPr lang="en-US"/>
              <a:t>Lines the eyelids as the palpebral conjunctiva</a:t>
            </a:r>
          </a:p>
          <a:p>
            <a:pPr lvl="1"/>
            <a:r>
              <a:rPr lang="en-US"/>
              <a:t>Covers the whites of the eyes as the ocular conjunctiva</a:t>
            </a:r>
          </a:p>
          <a:p>
            <a:pPr lvl="1"/>
            <a:r>
              <a:rPr lang="en-US"/>
              <a:t>Lubricates and protects the eye</a:t>
            </a: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Deafness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4948238"/>
          </a:xfrm>
        </p:spPr>
        <p:txBody>
          <a:bodyPr/>
          <a:lstStyle/>
          <a:p>
            <a:r>
              <a:rPr lang="en-US" sz="3200"/>
              <a:t>Conduction deafness</a:t>
            </a:r>
          </a:p>
          <a:p>
            <a:pPr lvl="1"/>
            <a:r>
              <a:rPr lang="en-US" sz="2800"/>
              <a:t>something hampers sound conduction to the fluids of the inner ear </a:t>
            </a:r>
          </a:p>
          <a:p>
            <a:pPr lvl="1"/>
            <a:r>
              <a:rPr lang="en-US" sz="2800"/>
              <a:t>impacted earwax, perforated eardrum, osteosclerosis of the ossicles</a:t>
            </a:r>
          </a:p>
          <a:p>
            <a:r>
              <a:rPr lang="en-US" sz="3200"/>
              <a:t>Sensorineural deafness</a:t>
            </a:r>
          </a:p>
          <a:p>
            <a:pPr lvl="1"/>
            <a:r>
              <a:rPr lang="en-US" sz="2800"/>
              <a:t>results from damage to the neural structures at any point from the cochlear hair cells to the auditory cortical cells</a:t>
            </a:r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Deafness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Tinnitus</a:t>
            </a:r>
          </a:p>
          <a:p>
            <a:pPr lvl="1"/>
            <a:r>
              <a:rPr lang="en-US"/>
              <a:t>ringing or clicking sound in the ears in the absence of auditory stimuli</a:t>
            </a:r>
          </a:p>
          <a:p>
            <a:r>
              <a:rPr lang="en-US"/>
              <a:t>Meniere’s syndrome</a:t>
            </a:r>
          </a:p>
          <a:p>
            <a:pPr lvl="1"/>
            <a:r>
              <a:rPr lang="en-US"/>
              <a:t>labyrinth disorder that affects the cochlea and the semicircular canals, causing vertigo, nausea, and vomiting</a:t>
            </a:r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Mechanisms of Equilibrium and Orientation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Vestibular apparatus</a:t>
            </a:r>
          </a:p>
          <a:p>
            <a:pPr lvl="1">
              <a:lnSpc>
                <a:spcPct val="90000"/>
              </a:lnSpc>
            </a:pPr>
            <a:r>
              <a:rPr lang="en-US"/>
              <a:t>equilibrium receptors in the semicircular canals and vestibule</a:t>
            </a:r>
          </a:p>
          <a:p>
            <a:pPr lvl="1">
              <a:lnSpc>
                <a:spcPct val="90000"/>
              </a:lnSpc>
            </a:pPr>
            <a:r>
              <a:rPr lang="en-US"/>
              <a:t>Maintains our orientation and balance in space</a:t>
            </a:r>
          </a:p>
          <a:p>
            <a:pPr lvl="1">
              <a:lnSpc>
                <a:spcPct val="90000"/>
              </a:lnSpc>
            </a:pPr>
            <a:r>
              <a:rPr lang="en-US"/>
              <a:t>Vestibular receptors </a:t>
            </a:r>
          </a:p>
          <a:p>
            <a:pPr lvl="2">
              <a:lnSpc>
                <a:spcPct val="90000"/>
              </a:lnSpc>
            </a:pPr>
            <a:r>
              <a:rPr lang="en-US"/>
              <a:t>monitor static equilibrium</a:t>
            </a:r>
          </a:p>
          <a:p>
            <a:pPr lvl="1">
              <a:lnSpc>
                <a:spcPct val="90000"/>
              </a:lnSpc>
            </a:pPr>
            <a:r>
              <a:rPr lang="en-US"/>
              <a:t>Semicircular canal receptors </a:t>
            </a:r>
          </a:p>
          <a:p>
            <a:pPr lvl="2">
              <a:lnSpc>
                <a:spcPct val="90000"/>
              </a:lnSpc>
            </a:pPr>
            <a:r>
              <a:rPr lang="en-US"/>
              <a:t>monitor dynamic equilibrium</a:t>
            </a:r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of Maculae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Maculae are the sensory receptors for static equilibrium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Contain supporting cells and hair cells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hair cell has stereocilia and kinocilium embedded in the otolithic membrane</a:t>
            </a:r>
          </a:p>
          <a:p>
            <a:pPr>
              <a:lnSpc>
                <a:spcPct val="90000"/>
              </a:lnSpc>
            </a:pPr>
            <a:r>
              <a:rPr lang="en-US" sz="2800"/>
              <a:t>Otolithic membrane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jellylike mass studded with tiny stones called otoliths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Utricular hairs respond to horizontal movement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Saccular hairs respond to vertical movement</a:t>
            </a:r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Effect of Gravity on Utricular Receptor Cells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46200"/>
            <a:ext cx="8270875" cy="5143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Otolithic movement in the direction of the kinocilia:</a:t>
            </a:r>
          </a:p>
          <a:p>
            <a:pPr lvl="1">
              <a:lnSpc>
                <a:spcPct val="90000"/>
              </a:lnSpc>
            </a:pPr>
            <a:r>
              <a:rPr lang="en-US"/>
              <a:t>Depolarizes vestibular nerve fibers</a:t>
            </a:r>
          </a:p>
          <a:p>
            <a:pPr lvl="1">
              <a:lnSpc>
                <a:spcPct val="90000"/>
              </a:lnSpc>
            </a:pPr>
            <a:r>
              <a:rPr lang="en-US"/>
              <a:t>Increases the number of action potentials generated</a:t>
            </a:r>
          </a:p>
          <a:p>
            <a:pPr>
              <a:lnSpc>
                <a:spcPct val="90000"/>
              </a:lnSpc>
            </a:pPr>
            <a:r>
              <a:rPr lang="en-US"/>
              <a:t>Movement in the opposite direction:</a:t>
            </a:r>
          </a:p>
          <a:p>
            <a:pPr lvl="1">
              <a:lnSpc>
                <a:spcPct val="90000"/>
              </a:lnSpc>
            </a:pPr>
            <a:r>
              <a:rPr lang="en-US"/>
              <a:t>Hyperpolarizes vestibular nerve fibers</a:t>
            </a:r>
          </a:p>
          <a:p>
            <a:pPr lvl="1">
              <a:lnSpc>
                <a:spcPct val="90000"/>
              </a:lnSpc>
            </a:pPr>
            <a:r>
              <a:rPr lang="en-US"/>
              <a:t>Reduces the rate of impulse propagation </a:t>
            </a:r>
          </a:p>
        </p:txBody>
      </p:sp>
    </p:spTree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Crista Ampullaris and Dynamic Equilibrium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The crista ampullaris (or crista):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Is the receptor for dynamic equilibrium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Is located in the ampulla of each semicircular canal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Responds to angular movements</a:t>
            </a:r>
          </a:p>
          <a:p>
            <a:pPr>
              <a:lnSpc>
                <a:spcPct val="90000"/>
              </a:lnSpc>
            </a:pPr>
            <a:r>
              <a:rPr lang="en-US" sz="3200"/>
              <a:t>Each crista has support cells and hair cells that extend into a gel-like mass called the cupula</a:t>
            </a:r>
          </a:p>
          <a:p>
            <a:pPr>
              <a:lnSpc>
                <a:spcPct val="90000"/>
              </a:lnSpc>
            </a:pPr>
            <a:r>
              <a:rPr lang="en-US" sz="3200"/>
              <a:t>Dendrites of vestibular nerve fibers encircle the base of the hair cells</a:t>
            </a:r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Activating Crista Ampullaris Receptors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58900"/>
            <a:ext cx="8270875" cy="4681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Cristae respond to changes in velocity of rotatory movements of the head</a:t>
            </a:r>
          </a:p>
          <a:p>
            <a:pPr>
              <a:lnSpc>
                <a:spcPct val="90000"/>
              </a:lnSpc>
            </a:pPr>
            <a:r>
              <a:rPr lang="en-US" sz="3200"/>
              <a:t>Directional bending of hair cells in the cristae causes: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Depolarizations, and rapid impulses reach the brain at a faster rate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Hyperpolarizations, and fewer impulses reach the brain</a:t>
            </a:r>
          </a:p>
          <a:p>
            <a:pPr>
              <a:lnSpc>
                <a:spcPct val="90000"/>
              </a:lnSpc>
            </a:pPr>
            <a:r>
              <a:rPr lang="en-US" sz="3200"/>
              <a:t>The result is that the brain is informed of rotational movements of the head</a:t>
            </a:r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Balance and Orientation Pathways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14463"/>
            <a:ext cx="8420100" cy="4681537"/>
          </a:xfrm>
        </p:spPr>
        <p:txBody>
          <a:bodyPr/>
          <a:lstStyle/>
          <a:p>
            <a:r>
              <a:rPr lang="en-US"/>
              <a:t>There are three modes of input for balance and orientation</a:t>
            </a:r>
          </a:p>
          <a:p>
            <a:pPr lvl="1"/>
            <a:r>
              <a:rPr lang="en-US"/>
              <a:t>Vestibular receptors</a:t>
            </a:r>
          </a:p>
          <a:p>
            <a:pPr lvl="1"/>
            <a:r>
              <a:rPr lang="en-US"/>
              <a:t>Visual receptors</a:t>
            </a:r>
          </a:p>
          <a:p>
            <a:pPr lvl="1"/>
            <a:r>
              <a:rPr lang="en-US"/>
              <a:t>Somatic receptors</a:t>
            </a:r>
          </a:p>
          <a:p>
            <a:r>
              <a:rPr lang="en-US"/>
              <a:t>These receptors allow our body to respond reflexively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Lacrimal Apparatus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Consists of the lacrimal gland and associated ducts</a:t>
            </a:r>
          </a:p>
          <a:p>
            <a:r>
              <a:rPr lang="en-US" sz="3200"/>
              <a:t>Lacrimal glands secrete tears </a:t>
            </a:r>
          </a:p>
          <a:p>
            <a:r>
              <a:rPr lang="en-US" sz="3200"/>
              <a:t>Tears</a:t>
            </a:r>
          </a:p>
          <a:p>
            <a:pPr lvl="1"/>
            <a:r>
              <a:rPr lang="en-US" sz="2800"/>
              <a:t>Contain mucus, antibodies, and lysozyme</a:t>
            </a:r>
          </a:p>
          <a:p>
            <a:pPr lvl="1"/>
            <a:r>
              <a:rPr lang="en-US" sz="2800"/>
              <a:t>Enter the eye via superolateral excretory ducts </a:t>
            </a:r>
          </a:p>
          <a:p>
            <a:pPr lvl="1"/>
            <a:r>
              <a:rPr lang="en-US" sz="2800"/>
              <a:t>Exit the eye medially via the lacrimal punctum</a:t>
            </a:r>
          </a:p>
          <a:p>
            <a:pPr lvl="1"/>
            <a:r>
              <a:rPr lang="en-US" sz="2800"/>
              <a:t>Drain into the nasolacrimal duct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Eye Muscles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Six straplike extrinsic eye muscles</a:t>
            </a:r>
          </a:p>
          <a:p>
            <a:pPr lvl="1"/>
            <a:r>
              <a:rPr lang="en-US"/>
              <a:t>Enable the eye to follow moving objects</a:t>
            </a:r>
          </a:p>
          <a:p>
            <a:pPr lvl="1"/>
            <a:r>
              <a:rPr lang="en-US"/>
              <a:t>Maintain the shape of the eyeball</a:t>
            </a:r>
          </a:p>
          <a:p>
            <a:r>
              <a:rPr lang="en-US"/>
              <a:t>Four rectus muscles originate from the annular ring</a:t>
            </a:r>
          </a:p>
          <a:p>
            <a:r>
              <a:rPr lang="en-US"/>
              <a:t>Two oblique muscles move the eye in the vertical plane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3057</Words>
  <Application>Microsoft Office PowerPoint</Application>
  <PresentationFormat>On-screen Show (4:3)</PresentationFormat>
  <Paragraphs>512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Chapter 15</vt:lpstr>
      <vt:lpstr>Eye and Associated Structures</vt:lpstr>
      <vt:lpstr>Eyebrows</vt:lpstr>
      <vt:lpstr>Palpebrae (Eyelids)</vt:lpstr>
      <vt:lpstr>Palpebrae (Eyelids)</vt:lpstr>
      <vt:lpstr>Palpebrae (Eyelids)</vt:lpstr>
      <vt:lpstr>Conjunctiva</vt:lpstr>
      <vt:lpstr>Lacrimal Apparatus</vt:lpstr>
      <vt:lpstr>Extrinsic Eye Muscles</vt:lpstr>
      <vt:lpstr>Summary of Cranial Nerves and Muscle Actions</vt:lpstr>
      <vt:lpstr>Structure of the Eyeball</vt:lpstr>
      <vt:lpstr>Fibrous Tunic</vt:lpstr>
      <vt:lpstr>Vascular Tunic: Choroid Region</vt:lpstr>
      <vt:lpstr>Vascular Tunic: Ciliary Body</vt:lpstr>
      <vt:lpstr>Vascular Tunic: Iris</vt:lpstr>
      <vt:lpstr>Sensory Tunic: Retina</vt:lpstr>
      <vt:lpstr>The Retina: Ganglion Cells and the Optic Disc</vt:lpstr>
      <vt:lpstr>The Retina: Photoreceptors</vt:lpstr>
      <vt:lpstr>Blood Supply to the Retina</vt:lpstr>
      <vt:lpstr>Inner Chambers and Fluids</vt:lpstr>
      <vt:lpstr>Anterior Segment</vt:lpstr>
      <vt:lpstr>Lens</vt:lpstr>
      <vt:lpstr>Light</vt:lpstr>
      <vt:lpstr>Refraction and Lenses</vt:lpstr>
      <vt:lpstr>Focusing Light on the Retina</vt:lpstr>
      <vt:lpstr>Focusing for Distant Vision</vt:lpstr>
      <vt:lpstr>Focusing for Close Vision</vt:lpstr>
      <vt:lpstr>Problems of Refraction</vt:lpstr>
      <vt:lpstr>Photoreception:  Functional Anatomy of Photoreceptors</vt:lpstr>
      <vt:lpstr>Rods</vt:lpstr>
      <vt:lpstr>Cones</vt:lpstr>
      <vt:lpstr>Excitation of Cones</vt:lpstr>
      <vt:lpstr>Adaptation</vt:lpstr>
      <vt:lpstr>Visual Pathways</vt:lpstr>
      <vt:lpstr>Visual Pathways</vt:lpstr>
      <vt:lpstr>Visual Pathways</vt:lpstr>
      <vt:lpstr>Depth Perception</vt:lpstr>
      <vt:lpstr>Thalamic Processing</vt:lpstr>
      <vt:lpstr>Cortical Processing</vt:lpstr>
      <vt:lpstr>Chemical Senses</vt:lpstr>
      <vt:lpstr>Sense of Smell</vt:lpstr>
      <vt:lpstr>Physiology of Smell</vt:lpstr>
      <vt:lpstr>Olfactory Pathway</vt:lpstr>
      <vt:lpstr>Taste Buds</vt:lpstr>
      <vt:lpstr>Structure of a Taste Bud</vt:lpstr>
      <vt:lpstr>Taste Sensations</vt:lpstr>
      <vt:lpstr>Physiology of Taste</vt:lpstr>
      <vt:lpstr>Gustatory Pathway</vt:lpstr>
      <vt:lpstr>Influence of Other Sensations on Taste</vt:lpstr>
      <vt:lpstr>The Ear: Hearing and Balance</vt:lpstr>
      <vt:lpstr>Outer Ear</vt:lpstr>
      <vt:lpstr>Outer Ear</vt:lpstr>
      <vt:lpstr>Middle Ear (Tympanic Cavity)</vt:lpstr>
      <vt:lpstr>Ear Ossicles</vt:lpstr>
      <vt:lpstr>Inner Ear</vt:lpstr>
      <vt:lpstr>The Vestibule</vt:lpstr>
      <vt:lpstr>The Vestibule</vt:lpstr>
      <vt:lpstr>The Semicircular Canals</vt:lpstr>
      <vt:lpstr>The Cochlea</vt:lpstr>
      <vt:lpstr>The Cochlea</vt:lpstr>
      <vt:lpstr>The Cochlea</vt:lpstr>
      <vt:lpstr>The Cochlea</vt:lpstr>
      <vt:lpstr>Sound and Mechanisms of Hearing</vt:lpstr>
      <vt:lpstr>Properties of Sound</vt:lpstr>
      <vt:lpstr>Transmission of Sound to the Inner Ear</vt:lpstr>
      <vt:lpstr>Resonance of the Basilar Membrane</vt:lpstr>
      <vt:lpstr>The Organ of Corti</vt:lpstr>
      <vt:lpstr>Excitation of Hair Cells in the Organ of Corti</vt:lpstr>
      <vt:lpstr>Auditory Pathway to the Brain</vt:lpstr>
      <vt:lpstr>Deafness</vt:lpstr>
      <vt:lpstr>Deafness</vt:lpstr>
      <vt:lpstr>Mechanisms of Equilibrium and Orientation</vt:lpstr>
      <vt:lpstr>Anatomy of Maculae</vt:lpstr>
      <vt:lpstr>Effect of Gravity on Utricular Receptor Cells</vt:lpstr>
      <vt:lpstr>Crista Ampullaris and Dynamic Equilibrium</vt:lpstr>
      <vt:lpstr>Activating Crista Ampullaris Receptors</vt:lpstr>
      <vt:lpstr>Balance and Orientation Pathways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Betsy</dc:creator>
  <cp:keywords>chapter 15</cp:keywords>
  <cp:lastModifiedBy>bawargo</cp:lastModifiedBy>
  <cp:revision>3</cp:revision>
  <dcterms:created xsi:type="dcterms:W3CDTF">2009-03-14T20:35:39Z</dcterms:created>
  <dcterms:modified xsi:type="dcterms:W3CDTF">2012-11-29T15:10:25Z</dcterms:modified>
</cp:coreProperties>
</file>