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ms-office.activeX"/>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353"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77BAB7-6D55-4FAA-91B4-0BBF9EB95E98}"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7BAB7-6D55-4FAA-91B4-0BBF9EB95E98}"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7BAB7-6D55-4FAA-91B4-0BBF9EB95E98}"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77BAB7-6D55-4FAA-91B4-0BBF9EB95E98}"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77BAB7-6D55-4FAA-91B4-0BBF9EB95E98}" type="datetimeFigureOut">
              <a:rPr lang="en-US" smtClean="0"/>
              <a:pPr/>
              <a:t>11/16/2010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77BAB7-6D55-4FAA-91B4-0BBF9EB95E98}"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77BAB7-6D55-4FAA-91B4-0BBF9EB95E98}" type="datetimeFigureOut">
              <a:rPr lang="en-US" smtClean="0"/>
              <a:pPr/>
              <a:t>11/16/2010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77BAB7-6D55-4FAA-91B4-0BBF9EB95E98}" type="datetimeFigureOut">
              <a:rPr lang="en-US" smtClean="0"/>
              <a:pPr/>
              <a:t>11/16/2010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7BAB7-6D55-4FAA-91B4-0BBF9EB95E98}" type="datetimeFigureOut">
              <a:rPr lang="en-US" smtClean="0"/>
              <a:pPr/>
              <a:t>11/16/2010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7BAB7-6D55-4FAA-91B4-0BBF9EB95E98}"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7BAB7-6D55-4FAA-91B4-0BBF9EB95E98}" type="datetimeFigureOut">
              <a:rPr lang="en-US" smtClean="0"/>
              <a:pPr/>
              <a:t>11/16/2010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7C1927-8FD0-4DC8-ACFD-6005C22F75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7BAB7-6D55-4FAA-91B4-0BBF9EB95E98}" type="datetimeFigureOut">
              <a:rPr lang="en-US" smtClean="0"/>
              <a:pPr/>
              <a:t>11/16/2010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C1927-8FD0-4DC8-ACFD-6005C22F752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ChangeArrowheads="1"/>
          </p:cNvSpPr>
          <p:nvPr>
            <p:ph type="ctrTitle"/>
          </p:nvPr>
        </p:nvSpPr>
        <p:spPr/>
        <p:txBody>
          <a:bodyPr/>
          <a:lstStyle/>
          <a:p>
            <a:r>
              <a:rPr lang="en-US"/>
              <a:t>Chapter 15</a:t>
            </a:r>
          </a:p>
        </p:txBody>
      </p:sp>
      <p:sp>
        <p:nvSpPr>
          <p:cNvPr id="531459" name="Rectangle 3"/>
          <p:cNvSpPr>
            <a:spLocks noGrp="1" noChangeArrowheads="1"/>
          </p:cNvSpPr>
          <p:nvPr>
            <p:ph type="subTitle" idx="1"/>
          </p:nvPr>
        </p:nvSpPr>
        <p:spPr/>
        <p:txBody>
          <a:bodyPr/>
          <a:lstStyle/>
          <a:p>
            <a:r>
              <a:rPr lang="en-US" dirty="0" smtClean="0"/>
              <a:t>Exam Six Material</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511175" y="1401763"/>
            <a:ext cx="2413000" cy="1689100"/>
          </a:xfrm>
        </p:spPr>
        <p:txBody>
          <a:bodyPr>
            <a:normAutofit fontScale="90000"/>
          </a:bodyPr>
          <a:lstStyle/>
          <a:p>
            <a:r>
              <a:rPr lang="en-US" dirty="0" err="1"/>
              <a:t>Lacrimal</a:t>
            </a:r>
            <a:r>
              <a:rPr lang="en-US" dirty="0"/>
              <a:t> Apparatus</a:t>
            </a:r>
          </a:p>
        </p:txBody>
      </p:sp>
      <p:sp>
        <p:nvSpPr>
          <p:cNvPr id="312325" name="Text Box 5"/>
          <p:cNvSpPr txBox="1">
            <a:spLocks noChangeArrowheads="1"/>
          </p:cNvSpPr>
          <p:nvPr/>
        </p:nvSpPr>
        <p:spPr bwMode="auto">
          <a:xfrm>
            <a:off x="7315200" y="6507163"/>
            <a:ext cx="1600200" cy="274637"/>
          </a:xfrm>
          <a:prstGeom prst="rect">
            <a:avLst/>
          </a:prstGeom>
          <a:noFill/>
          <a:ln w="9525">
            <a:noFill/>
            <a:miter lim="800000"/>
            <a:headEnd/>
            <a:tailEnd/>
          </a:ln>
          <a:effectLst/>
        </p:spPr>
        <p:txBody>
          <a:bodyPr>
            <a:spAutoFit/>
          </a:bodyPr>
          <a:lstStyle/>
          <a:p>
            <a:pPr algn="r"/>
            <a:r>
              <a:rPr lang="en-US" sz="1200" b="1">
                <a:solidFill>
                  <a:schemeClr val="accent2"/>
                </a:solidFill>
              </a:rPr>
              <a:t>Figure 15.2</a:t>
            </a:r>
          </a:p>
        </p:txBody>
      </p:sp>
      <p:pic>
        <p:nvPicPr>
          <p:cNvPr id="312326" name="Picture 6"/>
          <p:cNvPicPr>
            <a:picLocks noChangeAspect="1" noChangeArrowheads="1"/>
          </p:cNvPicPr>
          <p:nvPr/>
        </p:nvPicPr>
        <p:blipFill>
          <a:blip r:embed="rId2" cstate="print"/>
          <a:srcRect/>
          <a:stretch>
            <a:fillRect/>
          </a:stretch>
        </p:blipFill>
        <p:spPr bwMode="auto">
          <a:xfrm>
            <a:off x="3427413" y="0"/>
            <a:ext cx="5716587" cy="6858000"/>
          </a:xfrm>
          <a:prstGeom prst="rect">
            <a:avLst/>
          </a:prstGeom>
          <a:noFill/>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a:t>Extrinsic Eye Muscles</a:t>
            </a:r>
          </a:p>
        </p:txBody>
      </p:sp>
      <p:sp>
        <p:nvSpPr>
          <p:cNvPr id="313347" name="Rectangle 3"/>
          <p:cNvSpPr>
            <a:spLocks noGrp="1" noChangeArrowheads="1"/>
          </p:cNvSpPr>
          <p:nvPr>
            <p:ph type="body" idx="1"/>
          </p:nvPr>
        </p:nvSpPr>
        <p:spPr/>
        <p:txBody>
          <a:bodyPr/>
          <a:lstStyle/>
          <a:p>
            <a:r>
              <a:rPr lang="en-US"/>
              <a:t>Six straplike extrinsic eye muscles</a:t>
            </a:r>
          </a:p>
          <a:p>
            <a:pPr lvl="1"/>
            <a:r>
              <a:rPr lang="en-US"/>
              <a:t>Enable the eye to follow moving objects</a:t>
            </a:r>
          </a:p>
          <a:p>
            <a:pPr lvl="1"/>
            <a:r>
              <a:rPr lang="en-US"/>
              <a:t>Maintain the shape of the eyeball</a:t>
            </a:r>
          </a:p>
          <a:p>
            <a:r>
              <a:rPr lang="en-US"/>
              <a:t>Four rectus muscles originate from the annular ring</a:t>
            </a:r>
          </a:p>
          <a:p>
            <a:r>
              <a:rPr lang="en-US"/>
              <a:t>Two oblique muscles move the eye in the vertical plane</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p:txBody>
          <a:bodyPr/>
          <a:lstStyle/>
          <a:p>
            <a:r>
              <a:rPr lang="en-US"/>
              <a:t>Extrinsic Eye Muscles</a:t>
            </a:r>
          </a:p>
        </p:txBody>
      </p:sp>
      <p:pic>
        <p:nvPicPr>
          <p:cNvPr id="314375" name="Picture 7"/>
          <p:cNvPicPr>
            <a:picLocks noChangeAspect="1" noChangeArrowheads="1"/>
          </p:cNvPicPr>
          <p:nvPr/>
        </p:nvPicPr>
        <p:blipFill>
          <a:blip r:embed="rId2" cstate="print"/>
          <a:srcRect/>
          <a:stretch>
            <a:fillRect/>
          </a:stretch>
        </p:blipFill>
        <p:spPr bwMode="auto">
          <a:xfrm>
            <a:off x="0" y="1465263"/>
            <a:ext cx="9144000" cy="4191000"/>
          </a:xfrm>
          <a:prstGeom prst="rect">
            <a:avLst/>
          </a:prstGeom>
          <a:noFill/>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401" name="Rectangle 9"/>
          <p:cNvSpPr>
            <a:spLocks noGrp="1" noChangeArrowheads="1"/>
          </p:cNvSpPr>
          <p:nvPr>
            <p:ph type="title"/>
          </p:nvPr>
        </p:nvSpPr>
        <p:spPr/>
        <p:txBody>
          <a:bodyPr/>
          <a:lstStyle/>
          <a:p>
            <a:r>
              <a:rPr lang="en-US" sz="2800"/>
              <a:t>Summary of Cranial Nerves and Muscle Actions</a:t>
            </a:r>
          </a:p>
        </p:txBody>
      </p:sp>
      <p:sp>
        <p:nvSpPr>
          <p:cNvPr id="315402" name="Rectangle 10"/>
          <p:cNvSpPr>
            <a:spLocks noGrp="1" noChangeArrowheads="1"/>
          </p:cNvSpPr>
          <p:nvPr>
            <p:ph type="body" idx="1"/>
          </p:nvPr>
        </p:nvSpPr>
        <p:spPr>
          <a:xfrm>
            <a:off x="298450" y="1244600"/>
            <a:ext cx="8270875" cy="5056188"/>
          </a:xfrm>
        </p:spPr>
        <p:txBody>
          <a:bodyPr/>
          <a:lstStyle/>
          <a:p>
            <a:r>
              <a:rPr lang="en-US"/>
              <a:t>Names, actions, and cranial nerve innervation of the extrinsic eye muscles</a:t>
            </a:r>
          </a:p>
        </p:txBody>
      </p:sp>
      <p:pic>
        <p:nvPicPr>
          <p:cNvPr id="315404" name="Picture 12"/>
          <p:cNvPicPr>
            <a:picLocks noChangeAspect="1" noChangeArrowheads="1"/>
          </p:cNvPicPr>
          <p:nvPr/>
        </p:nvPicPr>
        <p:blipFill>
          <a:blip r:embed="rId2" cstate="print"/>
          <a:srcRect/>
          <a:stretch>
            <a:fillRect/>
          </a:stretch>
        </p:blipFill>
        <p:spPr bwMode="auto">
          <a:xfrm>
            <a:off x="0" y="2998788"/>
            <a:ext cx="9144000" cy="2851150"/>
          </a:xfrm>
          <a:prstGeom prst="rect">
            <a:avLst/>
          </a:prstGeom>
          <a:noFill/>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lstStyle/>
          <a:p>
            <a:r>
              <a:rPr lang="en-US"/>
              <a:t>Structure of the Eyeball</a:t>
            </a:r>
          </a:p>
        </p:txBody>
      </p:sp>
      <p:sp>
        <p:nvSpPr>
          <p:cNvPr id="316419" name="Rectangle 3"/>
          <p:cNvSpPr>
            <a:spLocks noGrp="1" noChangeArrowheads="1"/>
          </p:cNvSpPr>
          <p:nvPr>
            <p:ph type="body" idx="1"/>
          </p:nvPr>
        </p:nvSpPr>
        <p:spPr/>
        <p:txBody>
          <a:bodyPr/>
          <a:lstStyle/>
          <a:p>
            <a:pPr>
              <a:lnSpc>
                <a:spcPct val="80000"/>
              </a:lnSpc>
            </a:pPr>
            <a:r>
              <a:rPr lang="en-US" sz="3200"/>
              <a:t>A slightly irregular hollow sphere with anterior and posterior poles</a:t>
            </a:r>
          </a:p>
          <a:p>
            <a:pPr>
              <a:lnSpc>
                <a:spcPct val="80000"/>
              </a:lnSpc>
            </a:pPr>
            <a:r>
              <a:rPr lang="en-US" sz="3200"/>
              <a:t>The wall is composed of three tunics – </a:t>
            </a:r>
          </a:p>
          <a:p>
            <a:pPr lvl="1">
              <a:lnSpc>
                <a:spcPct val="80000"/>
              </a:lnSpc>
            </a:pPr>
            <a:r>
              <a:rPr lang="en-US" sz="2800"/>
              <a:t>Fibrous</a:t>
            </a:r>
          </a:p>
          <a:p>
            <a:pPr lvl="1">
              <a:lnSpc>
                <a:spcPct val="80000"/>
              </a:lnSpc>
            </a:pPr>
            <a:r>
              <a:rPr lang="en-US" sz="2800"/>
              <a:t>Vascular</a:t>
            </a:r>
          </a:p>
          <a:p>
            <a:pPr lvl="1">
              <a:lnSpc>
                <a:spcPct val="80000"/>
              </a:lnSpc>
            </a:pPr>
            <a:r>
              <a:rPr lang="en-US" sz="2800"/>
              <a:t> sensory</a:t>
            </a:r>
          </a:p>
          <a:p>
            <a:pPr>
              <a:lnSpc>
                <a:spcPct val="80000"/>
              </a:lnSpc>
            </a:pPr>
            <a:r>
              <a:rPr lang="en-US" sz="3200"/>
              <a:t>The internal cavity is filled with fluids called humors</a:t>
            </a:r>
          </a:p>
          <a:p>
            <a:pPr>
              <a:lnSpc>
                <a:spcPct val="80000"/>
              </a:lnSpc>
            </a:pPr>
            <a:r>
              <a:rPr lang="en-US" sz="3200"/>
              <a:t>The lens separates the internal cavity into anterior and posterior segments</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a:t>Structure of the Eyeball</a:t>
            </a:r>
          </a:p>
        </p:txBody>
      </p:sp>
      <p:pic>
        <p:nvPicPr>
          <p:cNvPr id="317446" name="Picture 6"/>
          <p:cNvPicPr>
            <a:picLocks noChangeAspect="1" noChangeArrowheads="1"/>
          </p:cNvPicPr>
          <p:nvPr/>
        </p:nvPicPr>
        <p:blipFill>
          <a:blip r:embed="rId2" cstate="print"/>
          <a:srcRect/>
          <a:stretch>
            <a:fillRect/>
          </a:stretch>
        </p:blipFill>
        <p:spPr bwMode="auto">
          <a:xfrm>
            <a:off x="0" y="1104900"/>
            <a:ext cx="9144000" cy="5753100"/>
          </a:xfrm>
          <a:prstGeom prst="rect">
            <a:avLst/>
          </a:prstGeom>
          <a:noFill/>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8" name="Rectangle 4"/>
          <p:cNvSpPr>
            <a:spLocks noGrp="1" noChangeArrowheads="1"/>
          </p:cNvSpPr>
          <p:nvPr>
            <p:ph type="title"/>
          </p:nvPr>
        </p:nvSpPr>
        <p:spPr/>
        <p:txBody>
          <a:bodyPr/>
          <a:lstStyle/>
          <a:p>
            <a:r>
              <a:rPr lang="en-US"/>
              <a:t>Fibrous Tunic</a:t>
            </a:r>
          </a:p>
        </p:txBody>
      </p:sp>
      <p:sp>
        <p:nvSpPr>
          <p:cNvPr id="318469" name="Rectangle 5"/>
          <p:cNvSpPr>
            <a:spLocks noGrp="1" noChangeArrowheads="1"/>
          </p:cNvSpPr>
          <p:nvPr>
            <p:ph type="body" idx="1"/>
          </p:nvPr>
        </p:nvSpPr>
        <p:spPr/>
        <p:txBody>
          <a:bodyPr/>
          <a:lstStyle/>
          <a:p>
            <a:r>
              <a:rPr lang="en-US"/>
              <a:t>Forms the outermost coat of the eye and is composed of: </a:t>
            </a:r>
          </a:p>
          <a:p>
            <a:pPr lvl="1"/>
            <a:r>
              <a:rPr lang="en-US"/>
              <a:t>Opaque sclera (posteriorly)</a:t>
            </a:r>
          </a:p>
          <a:p>
            <a:pPr lvl="1"/>
            <a:r>
              <a:rPr lang="en-US"/>
              <a:t>Clear cornea (anteriorly)</a:t>
            </a:r>
          </a:p>
          <a:p>
            <a:r>
              <a:rPr lang="en-US"/>
              <a:t>The sclera protects the eye and anchors extrinsic muscles</a:t>
            </a:r>
          </a:p>
          <a:p>
            <a:r>
              <a:rPr lang="en-US"/>
              <a:t>The cornea lets light enter the eye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2" name="Rectangle 4"/>
          <p:cNvSpPr>
            <a:spLocks noGrp="1" noChangeArrowheads="1"/>
          </p:cNvSpPr>
          <p:nvPr>
            <p:ph type="title"/>
          </p:nvPr>
        </p:nvSpPr>
        <p:spPr/>
        <p:txBody>
          <a:bodyPr/>
          <a:lstStyle/>
          <a:p>
            <a:r>
              <a:rPr lang="en-US" sz="3200"/>
              <a:t>Vascular Tunic: Choroid Region</a:t>
            </a:r>
          </a:p>
        </p:txBody>
      </p:sp>
      <p:sp>
        <p:nvSpPr>
          <p:cNvPr id="319493" name="Rectangle 5"/>
          <p:cNvSpPr>
            <a:spLocks noGrp="1" noChangeArrowheads="1"/>
          </p:cNvSpPr>
          <p:nvPr>
            <p:ph type="body" idx="1"/>
          </p:nvPr>
        </p:nvSpPr>
        <p:spPr/>
        <p:txBody>
          <a:bodyPr/>
          <a:lstStyle/>
          <a:p>
            <a:r>
              <a:rPr lang="en-US"/>
              <a:t>Has three regions: </a:t>
            </a:r>
          </a:p>
          <a:p>
            <a:pPr lvl="1"/>
            <a:r>
              <a:rPr lang="en-US"/>
              <a:t>Choroid</a:t>
            </a:r>
          </a:p>
          <a:p>
            <a:pPr lvl="1"/>
            <a:r>
              <a:rPr lang="en-US"/>
              <a:t>ciliary body </a:t>
            </a:r>
          </a:p>
          <a:p>
            <a:pPr lvl="1"/>
            <a:r>
              <a:rPr lang="en-US"/>
              <a:t>iris</a:t>
            </a:r>
          </a:p>
          <a:p>
            <a:r>
              <a:rPr lang="en-US"/>
              <a:t>Choroid region</a:t>
            </a:r>
          </a:p>
          <a:p>
            <a:pPr lvl="1"/>
            <a:r>
              <a:rPr lang="en-US"/>
              <a:t>A dark brown membrane that forms the posterior portion of the vascular layer</a:t>
            </a:r>
          </a:p>
          <a:p>
            <a:pPr lvl="1"/>
            <a:r>
              <a:rPr lang="en-US"/>
              <a:t>Supplies blood to all eye tunics</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6" name="Rectangle 4"/>
          <p:cNvSpPr>
            <a:spLocks noGrp="1" noChangeArrowheads="1"/>
          </p:cNvSpPr>
          <p:nvPr>
            <p:ph type="title"/>
          </p:nvPr>
        </p:nvSpPr>
        <p:spPr/>
        <p:txBody>
          <a:bodyPr/>
          <a:lstStyle/>
          <a:p>
            <a:r>
              <a:rPr lang="en-US"/>
              <a:t>Vascular Tunic: Ciliary Body</a:t>
            </a:r>
          </a:p>
        </p:txBody>
      </p:sp>
      <p:sp>
        <p:nvSpPr>
          <p:cNvPr id="320517" name="Rectangle 5"/>
          <p:cNvSpPr>
            <a:spLocks noGrp="1" noChangeArrowheads="1"/>
          </p:cNvSpPr>
          <p:nvPr>
            <p:ph type="body" idx="1"/>
          </p:nvPr>
        </p:nvSpPr>
        <p:spPr/>
        <p:txBody>
          <a:bodyPr/>
          <a:lstStyle/>
          <a:p>
            <a:r>
              <a:rPr lang="en-US"/>
              <a:t>A thickened ring of tissue surrounding the lens</a:t>
            </a:r>
          </a:p>
          <a:p>
            <a:r>
              <a:rPr lang="en-US"/>
              <a:t>Composed of smooth muscle bundles </a:t>
            </a:r>
          </a:p>
          <a:p>
            <a:pPr lvl="1"/>
            <a:r>
              <a:rPr lang="en-US"/>
              <a:t>ciliary muscles</a:t>
            </a:r>
          </a:p>
          <a:p>
            <a:r>
              <a:rPr lang="en-US"/>
              <a:t>Anchors the suspensory ligament that holds the lens in place</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40" name="Rectangle 4"/>
          <p:cNvSpPr>
            <a:spLocks noGrp="1" noChangeArrowheads="1"/>
          </p:cNvSpPr>
          <p:nvPr>
            <p:ph type="title"/>
          </p:nvPr>
        </p:nvSpPr>
        <p:spPr/>
        <p:txBody>
          <a:bodyPr/>
          <a:lstStyle/>
          <a:p>
            <a:r>
              <a:rPr lang="en-US"/>
              <a:t>Vascular Tunic: Iris</a:t>
            </a:r>
          </a:p>
        </p:txBody>
      </p:sp>
      <p:sp>
        <p:nvSpPr>
          <p:cNvPr id="321541" name="Rectangle 5"/>
          <p:cNvSpPr>
            <a:spLocks noGrp="1" noChangeArrowheads="1"/>
          </p:cNvSpPr>
          <p:nvPr>
            <p:ph type="body" idx="1"/>
          </p:nvPr>
        </p:nvSpPr>
        <p:spPr/>
        <p:txBody>
          <a:bodyPr/>
          <a:lstStyle/>
          <a:p>
            <a:pPr>
              <a:lnSpc>
                <a:spcPct val="80000"/>
              </a:lnSpc>
            </a:pPr>
            <a:r>
              <a:rPr lang="en-US" sz="3200"/>
              <a:t>The colored part of the eye</a:t>
            </a:r>
          </a:p>
          <a:p>
            <a:pPr>
              <a:lnSpc>
                <a:spcPct val="80000"/>
              </a:lnSpc>
            </a:pPr>
            <a:r>
              <a:rPr lang="en-US" sz="3200"/>
              <a:t>Pupil </a:t>
            </a:r>
          </a:p>
          <a:p>
            <a:pPr lvl="1">
              <a:lnSpc>
                <a:spcPct val="80000"/>
              </a:lnSpc>
            </a:pPr>
            <a:r>
              <a:rPr lang="en-US" sz="2800"/>
              <a:t>central opening of the iris</a:t>
            </a:r>
          </a:p>
          <a:p>
            <a:pPr lvl="1">
              <a:lnSpc>
                <a:spcPct val="80000"/>
              </a:lnSpc>
            </a:pPr>
            <a:r>
              <a:rPr lang="en-US" sz="2800"/>
              <a:t>Regulates the amount of light entering the eye during: </a:t>
            </a:r>
          </a:p>
          <a:p>
            <a:pPr lvl="2">
              <a:lnSpc>
                <a:spcPct val="80000"/>
              </a:lnSpc>
            </a:pPr>
            <a:r>
              <a:rPr lang="en-US" sz="2400"/>
              <a:t>Close vision and bright light </a:t>
            </a:r>
          </a:p>
          <a:p>
            <a:pPr lvl="3">
              <a:lnSpc>
                <a:spcPct val="80000"/>
              </a:lnSpc>
            </a:pPr>
            <a:r>
              <a:rPr lang="en-US" sz="2000"/>
              <a:t>pupils constrict</a:t>
            </a:r>
          </a:p>
          <a:p>
            <a:pPr lvl="2">
              <a:lnSpc>
                <a:spcPct val="80000"/>
              </a:lnSpc>
            </a:pPr>
            <a:r>
              <a:rPr lang="en-US" sz="2400"/>
              <a:t>Distant vision and dim light </a:t>
            </a:r>
          </a:p>
          <a:p>
            <a:pPr lvl="3">
              <a:lnSpc>
                <a:spcPct val="80000"/>
              </a:lnSpc>
            </a:pPr>
            <a:r>
              <a:rPr lang="en-US" sz="2000"/>
              <a:t>pupils dilate</a:t>
            </a:r>
          </a:p>
          <a:p>
            <a:pPr lvl="2">
              <a:lnSpc>
                <a:spcPct val="80000"/>
              </a:lnSpc>
            </a:pPr>
            <a:r>
              <a:rPr lang="en-US" sz="2400"/>
              <a:t>Changes in emotional state </a:t>
            </a:r>
          </a:p>
          <a:p>
            <a:pPr lvl="3">
              <a:lnSpc>
                <a:spcPct val="80000"/>
              </a:lnSpc>
            </a:pPr>
            <a:r>
              <a:rPr lang="en-US" sz="2000"/>
              <a:t>pupils dilate when the subject matter is appealing or requires problem-solving skills</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a:t>Eye and Associated Structures</a:t>
            </a:r>
          </a:p>
        </p:txBody>
      </p:sp>
      <p:sp>
        <p:nvSpPr>
          <p:cNvPr id="304131" name="Rectangle 3"/>
          <p:cNvSpPr>
            <a:spLocks noGrp="1" noChangeArrowheads="1"/>
          </p:cNvSpPr>
          <p:nvPr>
            <p:ph type="body" idx="1"/>
          </p:nvPr>
        </p:nvSpPr>
        <p:spPr>
          <a:xfrm>
            <a:off x="325438" y="1312863"/>
            <a:ext cx="8575675" cy="4986337"/>
          </a:xfrm>
        </p:spPr>
        <p:txBody>
          <a:bodyPr/>
          <a:lstStyle/>
          <a:p>
            <a:r>
              <a:rPr lang="en-US" sz="3200"/>
              <a:t>70% of all sensory receptors are in the eye</a:t>
            </a:r>
          </a:p>
          <a:p>
            <a:r>
              <a:rPr lang="en-US" sz="3200"/>
              <a:t>Most of the eye is protected by a cushion of fat and the bony orbit</a:t>
            </a:r>
          </a:p>
          <a:p>
            <a:r>
              <a:rPr lang="en-US" sz="3200"/>
              <a:t>Accessory structures include </a:t>
            </a:r>
          </a:p>
          <a:p>
            <a:pPr lvl="1"/>
            <a:r>
              <a:rPr lang="en-US" sz="2800"/>
              <a:t>eyebrows, </a:t>
            </a:r>
          </a:p>
          <a:p>
            <a:pPr lvl="1"/>
            <a:r>
              <a:rPr lang="en-US" sz="2800"/>
              <a:t>eyelids, </a:t>
            </a:r>
          </a:p>
          <a:p>
            <a:pPr lvl="1"/>
            <a:r>
              <a:rPr lang="en-US" sz="2800"/>
              <a:t>conjunctiva, </a:t>
            </a:r>
          </a:p>
          <a:p>
            <a:pPr lvl="1"/>
            <a:r>
              <a:rPr lang="en-US" sz="2800"/>
              <a:t>lacrimal apparatus</a:t>
            </a:r>
          </a:p>
          <a:p>
            <a:pPr lvl="1"/>
            <a:r>
              <a:rPr lang="en-US" sz="2800"/>
              <a:t> extrinsic eye muscles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8" name="Rectangle 4"/>
          <p:cNvSpPr>
            <a:spLocks noGrp="1" noChangeArrowheads="1"/>
          </p:cNvSpPr>
          <p:nvPr>
            <p:ph type="title"/>
          </p:nvPr>
        </p:nvSpPr>
        <p:spPr/>
        <p:txBody>
          <a:bodyPr/>
          <a:lstStyle/>
          <a:p>
            <a:r>
              <a:rPr lang="en-US"/>
              <a:t>Sensory Tunic: Retina</a:t>
            </a:r>
          </a:p>
        </p:txBody>
      </p:sp>
      <p:sp>
        <p:nvSpPr>
          <p:cNvPr id="323589" name="Rectangle 5"/>
          <p:cNvSpPr>
            <a:spLocks noGrp="1" noChangeArrowheads="1"/>
          </p:cNvSpPr>
          <p:nvPr>
            <p:ph type="body" idx="1"/>
          </p:nvPr>
        </p:nvSpPr>
        <p:spPr/>
        <p:txBody>
          <a:bodyPr/>
          <a:lstStyle/>
          <a:p>
            <a:r>
              <a:rPr lang="en-US" sz="3200"/>
              <a:t>A delicate two-layered membrane</a:t>
            </a:r>
          </a:p>
          <a:p>
            <a:r>
              <a:rPr lang="en-US" sz="3200"/>
              <a:t>Pigmented layer </a:t>
            </a:r>
          </a:p>
          <a:p>
            <a:pPr lvl="1"/>
            <a:r>
              <a:rPr lang="en-US" sz="2800"/>
              <a:t>the outer layer that absorbs light and prevents its scattering</a:t>
            </a:r>
          </a:p>
          <a:p>
            <a:r>
              <a:rPr lang="en-US" sz="3200"/>
              <a:t>Neural layer, which contains:</a:t>
            </a:r>
          </a:p>
          <a:p>
            <a:pPr lvl="1"/>
            <a:r>
              <a:rPr lang="en-US" sz="2800"/>
              <a:t>Photoreceptors that transduce light energy</a:t>
            </a:r>
          </a:p>
          <a:p>
            <a:pPr lvl="1"/>
            <a:r>
              <a:rPr lang="en-US" sz="2800"/>
              <a:t>Bipolar cells and ganglion cells</a:t>
            </a:r>
          </a:p>
          <a:p>
            <a:pPr lvl="1"/>
            <a:r>
              <a:rPr lang="en-US" sz="2800"/>
              <a:t>Amacrine and horizontal cells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p:txBody>
          <a:bodyPr/>
          <a:lstStyle/>
          <a:p>
            <a:r>
              <a:rPr lang="en-US"/>
              <a:t>Sensory Tunic: Retina</a:t>
            </a:r>
          </a:p>
        </p:txBody>
      </p:sp>
      <p:pic>
        <p:nvPicPr>
          <p:cNvPr id="324614" name="Picture 6"/>
          <p:cNvPicPr>
            <a:picLocks noChangeAspect="1" noChangeArrowheads="1"/>
          </p:cNvPicPr>
          <p:nvPr/>
        </p:nvPicPr>
        <p:blipFill>
          <a:blip r:embed="rId2" cstate="print"/>
          <a:srcRect/>
          <a:stretch>
            <a:fillRect/>
          </a:stretch>
        </p:blipFill>
        <p:spPr bwMode="auto">
          <a:xfrm>
            <a:off x="944563" y="0"/>
            <a:ext cx="7500937" cy="6851650"/>
          </a:xfrm>
          <a:prstGeom prst="rect">
            <a:avLst/>
          </a:prstGeom>
          <a:noFill/>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6" name="Rectangle 4"/>
          <p:cNvSpPr>
            <a:spLocks noGrp="1" noChangeArrowheads="1"/>
          </p:cNvSpPr>
          <p:nvPr>
            <p:ph type="title"/>
          </p:nvPr>
        </p:nvSpPr>
        <p:spPr/>
        <p:txBody>
          <a:bodyPr/>
          <a:lstStyle/>
          <a:p>
            <a:r>
              <a:rPr lang="en-US" sz="2800"/>
              <a:t>The Retina: Ganglion Cells and the Optic Disc</a:t>
            </a:r>
          </a:p>
        </p:txBody>
      </p:sp>
      <p:sp>
        <p:nvSpPr>
          <p:cNvPr id="325637" name="Rectangle 5"/>
          <p:cNvSpPr>
            <a:spLocks noGrp="1" noChangeArrowheads="1"/>
          </p:cNvSpPr>
          <p:nvPr>
            <p:ph type="body" idx="1"/>
          </p:nvPr>
        </p:nvSpPr>
        <p:spPr/>
        <p:txBody>
          <a:bodyPr/>
          <a:lstStyle/>
          <a:p>
            <a:r>
              <a:rPr lang="en-US"/>
              <a:t>Ganglion cell axons:</a:t>
            </a:r>
          </a:p>
          <a:p>
            <a:pPr lvl="1"/>
            <a:r>
              <a:rPr lang="en-US"/>
              <a:t>Run along the inner surface of the retina</a:t>
            </a:r>
          </a:p>
          <a:p>
            <a:pPr lvl="1"/>
            <a:r>
              <a:rPr lang="en-US"/>
              <a:t>Leave the eye as the optic nerve</a:t>
            </a:r>
          </a:p>
          <a:p>
            <a:r>
              <a:rPr lang="en-US"/>
              <a:t>The optic disc:</a:t>
            </a:r>
          </a:p>
          <a:p>
            <a:pPr lvl="1"/>
            <a:r>
              <a:rPr lang="en-US"/>
              <a:t>Is the site where the optic nerve leaves the eye</a:t>
            </a:r>
          </a:p>
          <a:p>
            <a:pPr lvl="1"/>
            <a:r>
              <a:rPr lang="en-US"/>
              <a:t>Lacks photoreceptors </a:t>
            </a:r>
          </a:p>
          <a:p>
            <a:pPr lvl="2"/>
            <a:r>
              <a:rPr lang="en-US"/>
              <a:t>the blind spot</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457200" y="274638"/>
            <a:ext cx="8229600" cy="868362"/>
          </a:xfrm>
        </p:spPr>
        <p:txBody>
          <a:bodyPr>
            <a:noAutofit/>
          </a:bodyPr>
          <a:lstStyle/>
          <a:p>
            <a:r>
              <a:rPr lang="en-US" sz="3600" dirty="0"/>
              <a:t>The Retina: Ganglion Cells and the Optic Disc</a:t>
            </a:r>
          </a:p>
        </p:txBody>
      </p:sp>
      <p:pic>
        <p:nvPicPr>
          <p:cNvPr id="326662" name="Picture 6"/>
          <p:cNvPicPr>
            <a:picLocks noChangeAspect="1" noChangeArrowheads="1"/>
          </p:cNvPicPr>
          <p:nvPr/>
        </p:nvPicPr>
        <p:blipFill>
          <a:blip r:embed="rId2" cstate="print"/>
          <a:srcRect/>
          <a:stretch>
            <a:fillRect/>
          </a:stretch>
        </p:blipFill>
        <p:spPr bwMode="auto">
          <a:xfrm>
            <a:off x="2432050" y="1309688"/>
            <a:ext cx="4379913" cy="5548312"/>
          </a:xfrm>
          <a:prstGeom prst="rect">
            <a:avLst/>
          </a:prstGeom>
          <a:noFill/>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type="title" idx="4294967295"/>
          </p:nvPr>
        </p:nvSpPr>
        <p:spPr/>
        <p:txBody>
          <a:bodyPr/>
          <a:lstStyle/>
          <a:p>
            <a:r>
              <a:rPr lang="en-US"/>
              <a:t>Vision</a:t>
            </a:r>
          </a:p>
        </p:txBody>
      </p:sp>
      <p:sp>
        <p:nvSpPr>
          <p:cNvPr id="13318" name="Text Box 6"/>
          <p:cNvSpPr txBox="1">
            <a:spLocks noChangeArrowheads="1"/>
          </p:cNvSpPr>
          <p:nvPr/>
        </p:nvSpPr>
        <p:spPr bwMode="auto">
          <a:xfrm>
            <a:off x="3048000" y="2133600"/>
            <a:ext cx="3429000" cy="2857500"/>
          </a:xfrm>
          <a:prstGeom prst="rect">
            <a:avLst/>
          </a:prstGeom>
          <a:noFill/>
          <a:ln w="9525">
            <a:noFill/>
            <a:miter lim="800000"/>
            <a:headEnd/>
            <a:tailEnd/>
          </a:ln>
          <a:effectLst/>
        </p:spPr>
        <p:txBody>
          <a:bodyPr>
            <a:spAutoFit/>
          </a:bodyPr>
          <a:lstStyle/>
          <a:p>
            <a:pPr>
              <a:spcBef>
                <a:spcPct val="50000"/>
              </a:spcBef>
            </a:pPr>
            <a:r>
              <a:rPr lang="en-US" sz="1400" b="1"/>
              <a:t>Please note that due to differing operating systems, some animations will not appear until the presentation is viewed in Presentation Mode (Slide Show view). You may see blank slides in the “Normal” or “Slide Sorter” views. All animations will appear after viewing in Presentation Mode and playing each animation. Most animations will require the latest version of the Flash Player, which is available at http://get.adobe.com/flashplayer.</a:t>
            </a:r>
          </a:p>
        </p:txBody>
      </p:sp>
    </p:spTree>
    <p:controls>
      <p:control spid="1026" name="ShockwaveFlash1" r:id="rId2" imgW="6426205" imgH="6477074"/>
    </p:controls>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4" name="Rectangle 4"/>
          <p:cNvSpPr>
            <a:spLocks noGrp="1" noChangeArrowheads="1"/>
          </p:cNvSpPr>
          <p:nvPr>
            <p:ph type="title"/>
          </p:nvPr>
        </p:nvSpPr>
        <p:spPr/>
        <p:txBody>
          <a:bodyPr/>
          <a:lstStyle/>
          <a:p>
            <a:r>
              <a:rPr lang="en-US"/>
              <a:t>The Retina: Photoreceptors</a:t>
            </a:r>
          </a:p>
        </p:txBody>
      </p:sp>
      <p:sp>
        <p:nvSpPr>
          <p:cNvPr id="327685" name="Rectangle 5"/>
          <p:cNvSpPr>
            <a:spLocks noGrp="1" noChangeArrowheads="1"/>
          </p:cNvSpPr>
          <p:nvPr>
            <p:ph type="body" idx="1"/>
          </p:nvPr>
        </p:nvSpPr>
        <p:spPr/>
        <p:txBody>
          <a:bodyPr/>
          <a:lstStyle/>
          <a:p>
            <a:pPr>
              <a:lnSpc>
                <a:spcPct val="90000"/>
              </a:lnSpc>
            </a:pPr>
            <a:r>
              <a:rPr lang="en-US"/>
              <a:t>Rods:</a:t>
            </a:r>
          </a:p>
          <a:p>
            <a:pPr lvl="1">
              <a:lnSpc>
                <a:spcPct val="90000"/>
              </a:lnSpc>
            </a:pPr>
            <a:r>
              <a:rPr lang="en-US"/>
              <a:t>Respond to dim light</a:t>
            </a:r>
          </a:p>
          <a:p>
            <a:pPr lvl="1">
              <a:lnSpc>
                <a:spcPct val="90000"/>
              </a:lnSpc>
            </a:pPr>
            <a:r>
              <a:rPr lang="en-US"/>
              <a:t>Are used for peripheral vision</a:t>
            </a:r>
          </a:p>
          <a:p>
            <a:pPr>
              <a:lnSpc>
                <a:spcPct val="90000"/>
              </a:lnSpc>
            </a:pPr>
            <a:r>
              <a:rPr lang="en-US"/>
              <a:t>Cones:</a:t>
            </a:r>
          </a:p>
          <a:p>
            <a:pPr lvl="1">
              <a:lnSpc>
                <a:spcPct val="90000"/>
              </a:lnSpc>
            </a:pPr>
            <a:r>
              <a:rPr lang="en-US"/>
              <a:t>Respond to bright light</a:t>
            </a:r>
          </a:p>
          <a:p>
            <a:pPr lvl="1">
              <a:lnSpc>
                <a:spcPct val="90000"/>
              </a:lnSpc>
            </a:pPr>
            <a:r>
              <a:rPr lang="en-US"/>
              <a:t>Have high-acuity color vision </a:t>
            </a:r>
          </a:p>
          <a:p>
            <a:pPr lvl="1">
              <a:lnSpc>
                <a:spcPct val="90000"/>
              </a:lnSpc>
            </a:pPr>
            <a:r>
              <a:rPr lang="en-US"/>
              <a:t>Are found in the macula lutea </a:t>
            </a:r>
          </a:p>
          <a:p>
            <a:pPr lvl="1">
              <a:lnSpc>
                <a:spcPct val="90000"/>
              </a:lnSpc>
            </a:pPr>
            <a:r>
              <a:rPr lang="en-US"/>
              <a:t>Are concentrated in the fovea centralis</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8" name="Rectangle 4"/>
          <p:cNvSpPr>
            <a:spLocks noGrp="1" noChangeArrowheads="1"/>
          </p:cNvSpPr>
          <p:nvPr>
            <p:ph type="title"/>
          </p:nvPr>
        </p:nvSpPr>
        <p:spPr/>
        <p:txBody>
          <a:bodyPr/>
          <a:lstStyle/>
          <a:p>
            <a:r>
              <a:rPr lang="en-US"/>
              <a:t>Blood Supply to the Retina</a:t>
            </a:r>
          </a:p>
        </p:txBody>
      </p:sp>
      <p:sp>
        <p:nvSpPr>
          <p:cNvPr id="328709" name="Rectangle 5"/>
          <p:cNvSpPr>
            <a:spLocks noGrp="1" noChangeArrowheads="1"/>
          </p:cNvSpPr>
          <p:nvPr>
            <p:ph type="body" idx="1"/>
          </p:nvPr>
        </p:nvSpPr>
        <p:spPr/>
        <p:txBody>
          <a:bodyPr/>
          <a:lstStyle/>
          <a:p>
            <a:r>
              <a:rPr lang="en-US"/>
              <a:t>The neural retina receives its blood supply from two sources</a:t>
            </a:r>
          </a:p>
          <a:p>
            <a:pPr lvl="1"/>
            <a:r>
              <a:rPr lang="en-US"/>
              <a:t>The outer third receives its blood from the choroid</a:t>
            </a:r>
          </a:p>
          <a:p>
            <a:pPr lvl="1"/>
            <a:r>
              <a:rPr lang="en-US"/>
              <a:t>The inner two-thirds is served by the central artery and vein</a:t>
            </a:r>
          </a:p>
          <a:p>
            <a:r>
              <a:rPr lang="en-US"/>
              <a:t>Small vessels radiate out from the optic disc</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a:t>Inner Chambers and Fluids</a:t>
            </a:r>
          </a:p>
        </p:txBody>
      </p:sp>
      <p:sp>
        <p:nvSpPr>
          <p:cNvPr id="415747" name="Rectangle 3"/>
          <p:cNvSpPr>
            <a:spLocks noGrp="1" noChangeArrowheads="1"/>
          </p:cNvSpPr>
          <p:nvPr>
            <p:ph type="body" idx="1"/>
          </p:nvPr>
        </p:nvSpPr>
        <p:spPr/>
        <p:txBody>
          <a:bodyPr/>
          <a:lstStyle/>
          <a:p>
            <a:pPr>
              <a:lnSpc>
                <a:spcPct val="90000"/>
              </a:lnSpc>
            </a:pPr>
            <a:r>
              <a:rPr lang="en-US"/>
              <a:t>The lens separates the internal eye into anterior and posterior segments</a:t>
            </a:r>
          </a:p>
          <a:p>
            <a:pPr>
              <a:lnSpc>
                <a:spcPct val="90000"/>
              </a:lnSpc>
            </a:pPr>
            <a:r>
              <a:rPr lang="en-US"/>
              <a:t>The posterior segment is filled with vitreous humor that:</a:t>
            </a:r>
          </a:p>
          <a:p>
            <a:pPr lvl="1">
              <a:lnSpc>
                <a:spcPct val="90000"/>
              </a:lnSpc>
            </a:pPr>
            <a:r>
              <a:rPr lang="en-US"/>
              <a:t>Transmits light</a:t>
            </a:r>
          </a:p>
          <a:p>
            <a:pPr lvl="1">
              <a:lnSpc>
                <a:spcPct val="90000"/>
              </a:lnSpc>
            </a:pPr>
            <a:r>
              <a:rPr lang="en-US"/>
              <a:t>Supports the posterior surface of the lens </a:t>
            </a:r>
          </a:p>
          <a:p>
            <a:pPr lvl="1">
              <a:lnSpc>
                <a:spcPct val="90000"/>
              </a:lnSpc>
            </a:pPr>
            <a:r>
              <a:rPr lang="en-US"/>
              <a:t>Holds the neural retina firmly against the pigmented layer</a:t>
            </a:r>
          </a:p>
          <a:p>
            <a:pPr lvl="1">
              <a:lnSpc>
                <a:spcPct val="90000"/>
              </a:lnSpc>
            </a:pPr>
            <a:r>
              <a:rPr lang="en-US"/>
              <a:t>Contributes to intraocular pressure</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US"/>
              <a:t>Anterior Segment</a:t>
            </a:r>
          </a:p>
        </p:txBody>
      </p:sp>
      <p:sp>
        <p:nvSpPr>
          <p:cNvPr id="416771" name="Rectangle 3"/>
          <p:cNvSpPr>
            <a:spLocks noGrp="1" noChangeArrowheads="1"/>
          </p:cNvSpPr>
          <p:nvPr>
            <p:ph type="body" idx="1"/>
          </p:nvPr>
        </p:nvSpPr>
        <p:spPr/>
        <p:txBody>
          <a:bodyPr>
            <a:normAutofit lnSpcReduction="10000"/>
          </a:bodyPr>
          <a:lstStyle/>
          <a:p>
            <a:r>
              <a:rPr lang="en-US" sz="3200"/>
              <a:t>Composed of two chambers</a:t>
            </a:r>
          </a:p>
          <a:p>
            <a:pPr lvl="1"/>
            <a:r>
              <a:rPr lang="en-US" sz="2800"/>
              <a:t>Anterior </a:t>
            </a:r>
          </a:p>
          <a:p>
            <a:pPr lvl="2"/>
            <a:r>
              <a:rPr lang="en-US" sz="2400"/>
              <a:t>between the cornea and the iris</a:t>
            </a:r>
          </a:p>
          <a:p>
            <a:pPr lvl="1"/>
            <a:r>
              <a:rPr lang="en-US" sz="2800"/>
              <a:t>Posterior</a:t>
            </a:r>
          </a:p>
          <a:p>
            <a:pPr lvl="2"/>
            <a:r>
              <a:rPr lang="en-US" sz="2400"/>
              <a:t>between the iris and the lens</a:t>
            </a:r>
          </a:p>
          <a:p>
            <a:r>
              <a:rPr lang="en-US" sz="3200"/>
              <a:t>Aqueous humor</a:t>
            </a:r>
          </a:p>
          <a:p>
            <a:pPr lvl="1"/>
            <a:r>
              <a:rPr lang="en-US" sz="2800"/>
              <a:t>A plasmalike fluid that fills the anterior segment</a:t>
            </a:r>
          </a:p>
          <a:p>
            <a:pPr lvl="1"/>
            <a:r>
              <a:rPr lang="en-US" sz="2800"/>
              <a:t>Drains via the canal of Schlemm</a:t>
            </a:r>
          </a:p>
          <a:p>
            <a:r>
              <a:rPr lang="en-US" sz="3200"/>
              <a:t>Supports, nourishes, and removes wastes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US"/>
              <a:t>Anterior Segment</a:t>
            </a:r>
          </a:p>
        </p:txBody>
      </p:sp>
      <p:pic>
        <p:nvPicPr>
          <p:cNvPr id="417796" name="Picture 4"/>
          <p:cNvPicPr>
            <a:picLocks noChangeAspect="1" noChangeArrowheads="1"/>
          </p:cNvPicPr>
          <p:nvPr/>
        </p:nvPicPr>
        <p:blipFill>
          <a:blip r:embed="rId2" cstate="print"/>
          <a:srcRect/>
          <a:stretch>
            <a:fillRect/>
          </a:stretch>
        </p:blipFill>
        <p:spPr bwMode="auto">
          <a:xfrm>
            <a:off x="533400" y="1143000"/>
            <a:ext cx="8344612" cy="5486400"/>
          </a:xfrm>
          <a:prstGeom prst="rect">
            <a:avLst/>
          </a:prstGeom>
          <a:noFill/>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lstStyle/>
          <a:p>
            <a:r>
              <a:rPr lang="en-US"/>
              <a:t>Eyebrows</a:t>
            </a:r>
          </a:p>
        </p:txBody>
      </p:sp>
      <p:sp>
        <p:nvSpPr>
          <p:cNvPr id="305155" name="Rectangle 3"/>
          <p:cNvSpPr>
            <a:spLocks noGrp="1" noChangeArrowheads="1"/>
          </p:cNvSpPr>
          <p:nvPr>
            <p:ph type="body" idx="1"/>
          </p:nvPr>
        </p:nvSpPr>
        <p:spPr/>
        <p:txBody>
          <a:bodyPr/>
          <a:lstStyle/>
          <a:p>
            <a:pPr>
              <a:lnSpc>
                <a:spcPct val="90000"/>
              </a:lnSpc>
            </a:pPr>
            <a:r>
              <a:rPr lang="en-US" sz="3200"/>
              <a:t>Coarse hairs that overlie the supraorbital margins</a:t>
            </a:r>
          </a:p>
          <a:p>
            <a:pPr>
              <a:lnSpc>
                <a:spcPct val="90000"/>
              </a:lnSpc>
            </a:pPr>
            <a:r>
              <a:rPr lang="en-US" sz="3200"/>
              <a:t>Functions include:</a:t>
            </a:r>
          </a:p>
          <a:p>
            <a:pPr lvl="1">
              <a:lnSpc>
                <a:spcPct val="90000"/>
              </a:lnSpc>
            </a:pPr>
            <a:r>
              <a:rPr lang="en-US" sz="2800"/>
              <a:t>Shading the eye</a:t>
            </a:r>
          </a:p>
          <a:p>
            <a:pPr lvl="1">
              <a:lnSpc>
                <a:spcPct val="90000"/>
              </a:lnSpc>
            </a:pPr>
            <a:r>
              <a:rPr lang="en-US" sz="2800"/>
              <a:t>Preventing perspiration from reaching the eye</a:t>
            </a:r>
          </a:p>
          <a:p>
            <a:pPr>
              <a:lnSpc>
                <a:spcPct val="90000"/>
              </a:lnSpc>
            </a:pPr>
            <a:r>
              <a:rPr lang="en-US" sz="3200"/>
              <a:t>Orbicularis muscle </a:t>
            </a:r>
          </a:p>
          <a:p>
            <a:pPr lvl="1">
              <a:lnSpc>
                <a:spcPct val="90000"/>
              </a:lnSpc>
            </a:pPr>
            <a:r>
              <a:rPr lang="en-US" sz="2800"/>
              <a:t>depresses the eyebrows</a:t>
            </a:r>
          </a:p>
          <a:p>
            <a:pPr>
              <a:lnSpc>
                <a:spcPct val="90000"/>
              </a:lnSpc>
            </a:pPr>
            <a:r>
              <a:rPr lang="en-US" sz="3200"/>
              <a:t>Corrugator muscles </a:t>
            </a:r>
          </a:p>
          <a:p>
            <a:pPr lvl="1">
              <a:lnSpc>
                <a:spcPct val="90000"/>
              </a:lnSpc>
            </a:pPr>
            <a:r>
              <a:rPr lang="en-US" sz="2800"/>
              <a:t>move the eyebrows medially</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US"/>
              <a:t>Lens</a:t>
            </a:r>
          </a:p>
        </p:txBody>
      </p:sp>
      <p:sp>
        <p:nvSpPr>
          <p:cNvPr id="418819" name="Rectangle 3"/>
          <p:cNvSpPr>
            <a:spLocks noGrp="1" noChangeArrowheads="1"/>
          </p:cNvSpPr>
          <p:nvPr>
            <p:ph type="body" idx="1"/>
          </p:nvPr>
        </p:nvSpPr>
        <p:spPr>
          <a:xfrm>
            <a:off x="298450" y="1358900"/>
            <a:ext cx="8575675" cy="4714875"/>
          </a:xfrm>
        </p:spPr>
        <p:txBody>
          <a:bodyPr/>
          <a:lstStyle/>
          <a:p>
            <a:pPr>
              <a:lnSpc>
                <a:spcPct val="80000"/>
              </a:lnSpc>
            </a:pPr>
            <a:r>
              <a:rPr lang="en-US" sz="3200"/>
              <a:t>A biconvex, transparent, flexible, avascular structure that:</a:t>
            </a:r>
          </a:p>
          <a:p>
            <a:pPr lvl="1">
              <a:lnSpc>
                <a:spcPct val="80000"/>
              </a:lnSpc>
            </a:pPr>
            <a:r>
              <a:rPr lang="en-US" sz="2800"/>
              <a:t>Allows precise focusing of light onto the retina</a:t>
            </a:r>
          </a:p>
          <a:p>
            <a:pPr lvl="1">
              <a:lnSpc>
                <a:spcPct val="80000"/>
              </a:lnSpc>
            </a:pPr>
            <a:r>
              <a:rPr lang="en-US" sz="2800"/>
              <a:t>Is composed of epithelium and lens fibers</a:t>
            </a:r>
          </a:p>
          <a:p>
            <a:pPr>
              <a:lnSpc>
                <a:spcPct val="80000"/>
              </a:lnSpc>
            </a:pPr>
            <a:r>
              <a:rPr lang="en-US" sz="3200"/>
              <a:t>Lens fibers </a:t>
            </a:r>
          </a:p>
          <a:p>
            <a:pPr lvl="1">
              <a:lnSpc>
                <a:spcPct val="80000"/>
              </a:lnSpc>
            </a:pPr>
            <a:r>
              <a:rPr lang="en-US" sz="2800"/>
              <a:t>cells filled with the transparent protein crystallin</a:t>
            </a:r>
          </a:p>
          <a:p>
            <a:pPr>
              <a:lnSpc>
                <a:spcPct val="80000"/>
              </a:lnSpc>
            </a:pPr>
            <a:r>
              <a:rPr lang="en-US" sz="3200"/>
              <a:t>With age, </a:t>
            </a:r>
          </a:p>
          <a:p>
            <a:pPr lvl="1">
              <a:lnSpc>
                <a:spcPct val="80000"/>
              </a:lnSpc>
            </a:pPr>
            <a:r>
              <a:rPr lang="en-US" sz="2800"/>
              <a:t>the lens becomes more compact </a:t>
            </a:r>
          </a:p>
          <a:p>
            <a:pPr lvl="1">
              <a:lnSpc>
                <a:spcPct val="80000"/>
              </a:lnSpc>
            </a:pPr>
            <a:r>
              <a:rPr lang="en-US" sz="2800"/>
              <a:t>dense </a:t>
            </a:r>
          </a:p>
          <a:p>
            <a:pPr lvl="1">
              <a:lnSpc>
                <a:spcPct val="80000"/>
              </a:lnSpc>
            </a:pPr>
            <a:r>
              <a:rPr lang="en-US" sz="2800"/>
              <a:t>loses its elasticity</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a:t>Light</a:t>
            </a:r>
          </a:p>
        </p:txBody>
      </p:sp>
      <p:sp>
        <p:nvSpPr>
          <p:cNvPr id="419843" name="Rectangle 3"/>
          <p:cNvSpPr>
            <a:spLocks noGrp="1" noChangeArrowheads="1"/>
          </p:cNvSpPr>
          <p:nvPr>
            <p:ph type="body" idx="1"/>
          </p:nvPr>
        </p:nvSpPr>
        <p:spPr/>
        <p:txBody>
          <a:bodyPr/>
          <a:lstStyle/>
          <a:p>
            <a:r>
              <a:rPr lang="en-US"/>
              <a:t>Our eyes respond to a small portion of this spectrum called the visible spectrum</a:t>
            </a:r>
          </a:p>
          <a:p>
            <a:endParaRPr lang="en-US"/>
          </a:p>
          <a:p>
            <a:r>
              <a:rPr lang="en-US"/>
              <a:t>Different cones in the retina respond to different wavelengths of the visible spectrum</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a:t>Refraction and Lenses</a:t>
            </a:r>
          </a:p>
        </p:txBody>
      </p:sp>
      <p:sp>
        <p:nvSpPr>
          <p:cNvPr id="421891" name="Rectangle 3"/>
          <p:cNvSpPr>
            <a:spLocks noGrp="1" noChangeArrowheads="1"/>
          </p:cNvSpPr>
          <p:nvPr>
            <p:ph type="body" idx="1"/>
          </p:nvPr>
        </p:nvSpPr>
        <p:spPr/>
        <p:txBody>
          <a:bodyPr/>
          <a:lstStyle/>
          <a:p>
            <a:pPr>
              <a:lnSpc>
                <a:spcPct val="90000"/>
              </a:lnSpc>
            </a:pPr>
            <a:r>
              <a:rPr lang="en-US"/>
              <a:t>When light passes from one transparent medium to another its speed changes and it refracts (bends)</a:t>
            </a:r>
          </a:p>
          <a:p>
            <a:pPr>
              <a:lnSpc>
                <a:spcPct val="90000"/>
              </a:lnSpc>
            </a:pPr>
            <a:r>
              <a:rPr lang="en-US"/>
              <a:t>Light passing through a convex lens is bent so that the rays converge to a focal point</a:t>
            </a:r>
          </a:p>
          <a:p>
            <a:pPr>
              <a:lnSpc>
                <a:spcPct val="90000"/>
              </a:lnSpc>
            </a:pPr>
            <a:r>
              <a:rPr lang="en-US"/>
              <a:t>When a convex lens forms an image, the image is upside down and reversed right to left</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p:txBody>
          <a:bodyPr/>
          <a:lstStyle/>
          <a:p>
            <a:r>
              <a:rPr lang="en-US"/>
              <a:t>Focusing Light on the Retina</a:t>
            </a:r>
          </a:p>
        </p:txBody>
      </p:sp>
      <p:sp>
        <p:nvSpPr>
          <p:cNvPr id="423939" name="Rectangle 3"/>
          <p:cNvSpPr>
            <a:spLocks noGrp="1" noChangeArrowheads="1"/>
          </p:cNvSpPr>
          <p:nvPr>
            <p:ph type="body" idx="1"/>
          </p:nvPr>
        </p:nvSpPr>
        <p:spPr/>
        <p:txBody>
          <a:bodyPr>
            <a:normAutofit lnSpcReduction="10000"/>
          </a:bodyPr>
          <a:lstStyle/>
          <a:p>
            <a:pPr>
              <a:lnSpc>
                <a:spcPct val="90000"/>
              </a:lnSpc>
            </a:pPr>
            <a:r>
              <a:rPr lang="en-US" sz="3200"/>
              <a:t>Pathway of light entering the eye: </a:t>
            </a:r>
          </a:p>
          <a:p>
            <a:pPr lvl="1">
              <a:lnSpc>
                <a:spcPct val="90000"/>
              </a:lnSpc>
            </a:pPr>
            <a:r>
              <a:rPr lang="en-US" sz="2800"/>
              <a:t>cornea, aqueous humor, lens, vitreous humor, and the neural layer of the retina to the photoreceptors</a:t>
            </a:r>
          </a:p>
          <a:p>
            <a:pPr>
              <a:lnSpc>
                <a:spcPct val="90000"/>
              </a:lnSpc>
            </a:pPr>
            <a:r>
              <a:rPr lang="en-US" sz="3200"/>
              <a:t>Light is refracted:</a:t>
            </a:r>
          </a:p>
          <a:p>
            <a:pPr lvl="1">
              <a:lnSpc>
                <a:spcPct val="90000"/>
              </a:lnSpc>
            </a:pPr>
            <a:r>
              <a:rPr lang="en-US" sz="2800"/>
              <a:t>At the cornea</a:t>
            </a:r>
          </a:p>
          <a:p>
            <a:pPr lvl="1">
              <a:lnSpc>
                <a:spcPct val="90000"/>
              </a:lnSpc>
            </a:pPr>
            <a:r>
              <a:rPr lang="en-US" sz="2800"/>
              <a:t>Entering the lens</a:t>
            </a:r>
          </a:p>
          <a:p>
            <a:pPr lvl="1">
              <a:lnSpc>
                <a:spcPct val="90000"/>
              </a:lnSpc>
            </a:pPr>
            <a:r>
              <a:rPr lang="en-US" sz="2800"/>
              <a:t>Leaving the lens</a:t>
            </a:r>
          </a:p>
          <a:p>
            <a:pPr>
              <a:lnSpc>
                <a:spcPct val="90000"/>
              </a:lnSpc>
            </a:pPr>
            <a:r>
              <a:rPr lang="en-US" sz="3200"/>
              <a:t>The lens curvature and shape allow for fine focusing of an image</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a:t>Focusing for Distant Vision</a:t>
            </a:r>
          </a:p>
        </p:txBody>
      </p:sp>
      <p:sp>
        <p:nvSpPr>
          <p:cNvPr id="424963" name="Rectangle 3"/>
          <p:cNvSpPr>
            <a:spLocks noGrp="1" noChangeArrowheads="1"/>
          </p:cNvSpPr>
          <p:nvPr>
            <p:ph type="body" idx="1"/>
          </p:nvPr>
        </p:nvSpPr>
        <p:spPr>
          <a:xfrm>
            <a:off x="298450" y="1333500"/>
            <a:ext cx="3946525" cy="4740275"/>
          </a:xfrm>
        </p:spPr>
        <p:txBody>
          <a:bodyPr/>
          <a:lstStyle/>
          <a:p>
            <a:pPr>
              <a:lnSpc>
                <a:spcPct val="90000"/>
              </a:lnSpc>
            </a:pPr>
            <a:r>
              <a:rPr lang="en-US" sz="2800"/>
              <a:t>Light from a distance needs little adjustment for proper focusing</a:t>
            </a:r>
          </a:p>
          <a:p>
            <a:pPr>
              <a:lnSpc>
                <a:spcPct val="90000"/>
              </a:lnSpc>
            </a:pPr>
            <a:r>
              <a:rPr lang="en-US" sz="2800"/>
              <a:t>Far point of vision – the distance beyond which the lens does not need to change shape to focus (20 ft.)</a:t>
            </a:r>
          </a:p>
        </p:txBody>
      </p:sp>
      <p:pic>
        <p:nvPicPr>
          <p:cNvPr id="424966" name="Picture 6"/>
          <p:cNvPicPr>
            <a:picLocks noChangeAspect="1" noChangeArrowheads="1"/>
          </p:cNvPicPr>
          <p:nvPr/>
        </p:nvPicPr>
        <p:blipFill>
          <a:blip r:embed="rId2" cstate="print"/>
          <a:srcRect/>
          <a:stretch>
            <a:fillRect/>
          </a:stretch>
        </p:blipFill>
        <p:spPr bwMode="auto">
          <a:xfrm>
            <a:off x="4346575" y="1931988"/>
            <a:ext cx="4627563" cy="2803525"/>
          </a:xfrm>
          <a:prstGeom prst="rect">
            <a:avLst/>
          </a:prstGeom>
          <a:noFill/>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ChangeArrowheads="1"/>
          </p:cNvSpPr>
          <p:nvPr>
            <p:ph type="title"/>
          </p:nvPr>
        </p:nvSpPr>
        <p:spPr/>
        <p:txBody>
          <a:bodyPr/>
          <a:lstStyle/>
          <a:p>
            <a:r>
              <a:rPr lang="en-US"/>
              <a:t>Focusing for Close Vision</a:t>
            </a:r>
          </a:p>
        </p:txBody>
      </p:sp>
      <p:sp>
        <p:nvSpPr>
          <p:cNvPr id="425987" name="Rectangle 3"/>
          <p:cNvSpPr>
            <a:spLocks noGrp="1" noChangeArrowheads="1"/>
          </p:cNvSpPr>
          <p:nvPr>
            <p:ph type="body" idx="1"/>
          </p:nvPr>
        </p:nvSpPr>
        <p:spPr/>
        <p:txBody>
          <a:bodyPr>
            <a:normAutofit lnSpcReduction="10000"/>
          </a:bodyPr>
          <a:lstStyle/>
          <a:p>
            <a:r>
              <a:rPr lang="en-US" sz="3200"/>
              <a:t>Close vision requires:</a:t>
            </a:r>
          </a:p>
          <a:p>
            <a:pPr lvl="1"/>
            <a:r>
              <a:rPr lang="en-US" sz="2800"/>
              <a:t>Accommodation</a:t>
            </a:r>
          </a:p>
          <a:p>
            <a:pPr lvl="2"/>
            <a:r>
              <a:rPr lang="en-US" sz="2400"/>
              <a:t>changing the lens shape by ciliary muscles to increase refractory power</a:t>
            </a:r>
          </a:p>
          <a:p>
            <a:pPr lvl="1"/>
            <a:r>
              <a:rPr lang="en-US" sz="2800"/>
              <a:t>Constriction</a:t>
            </a:r>
          </a:p>
          <a:p>
            <a:pPr lvl="2"/>
            <a:r>
              <a:rPr lang="en-US" sz="2400"/>
              <a:t>the pupillary reflex constricts the pupils to prevent divergent light rays from entering the eye</a:t>
            </a:r>
          </a:p>
          <a:p>
            <a:pPr lvl="1"/>
            <a:r>
              <a:rPr lang="en-US" sz="2800"/>
              <a:t>Convergence</a:t>
            </a:r>
          </a:p>
          <a:p>
            <a:pPr lvl="2"/>
            <a:r>
              <a:rPr lang="en-US" sz="2400"/>
              <a:t>medial rotation of the eyeballs toward the object being viewed</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r>
              <a:rPr lang="en-US"/>
              <a:t>Problems of Refraction</a:t>
            </a:r>
          </a:p>
        </p:txBody>
      </p:sp>
      <p:sp>
        <p:nvSpPr>
          <p:cNvPr id="428035" name="Rectangle 3"/>
          <p:cNvSpPr>
            <a:spLocks noGrp="1" noChangeArrowheads="1"/>
          </p:cNvSpPr>
          <p:nvPr>
            <p:ph type="body" idx="1"/>
          </p:nvPr>
        </p:nvSpPr>
        <p:spPr/>
        <p:txBody>
          <a:bodyPr/>
          <a:lstStyle/>
          <a:p>
            <a:pPr>
              <a:lnSpc>
                <a:spcPct val="90000"/>
              </a:lnSpc>
            </a:pPr>
            <a:r>
              <a:rPr lang="en-US"/>
              <a:t>Emmetropic eye</a:t>
            </a:r>
          </a:p>
          <a:p>
            <a:pPr lvl="1">
              <a:lnSpc>
                <a:spcPct val="90000"/>
              </a:lnSpc>
            </a:pPr>
            <a:r>
              <a:rPr lang="en-US"/>
              <a:t>normal eye with light focused properly</a:t>
            </a:r>
          </a:p>
          <a:p>
            <a:pPr>
              <a:lnSpc>
                <a:spcPct val="90000"/>
              </a:lnSpc>
            </a:pPr>
            <a:r>
              <a:rPr lang="en-US"/>
              <a:t>Myopic eye (nearsighted)</a:t>
            </a:r>
          </a:p>
          <a:p>
            <a:pPr lvl="1">
              <a:lnSpc>
                <a:spcPct val="90000"/>
              </a:lnSpc>
            </a:pPr>
            <a:r>
              <a:rPr lang="en-US"/>
              <a:t>the focal point is in front of the retina</a:t>
            </a:r>
          </a:p>
          <a:p>
            <a:pPr lvl="1">
              <a:lnSpc>
                <a:spcPct val="90000"/>
              </a:lnSpc>
            </a:pPr>
            <a:r>
              <a:rPr lang="en-US"/>
              <a:t>Corrected with a concave lens</a:t>
            </a:r>
          </a:p>
          <a:p>
            <a:pPr>
              <a:lnSpc>
                <a:spcPct val="90000"/>
              </a:lnSpc>
            </a:pPr>
            <a:r>
              <a:rPr lang="en-US"/>
              <a:t>Hyperopic eye (farsighted)</a:t>
            </a:r>
          </a:p>
          <a:p>
            <a:pPr lvl="1">
              <a:lnSpc>
                <a:spcPct val="90000"/>
              </a:lnSpc>
            </a:pPr>
            <a:r>
              <a:rPr lang="en-US"/>
              <a:t>the focal point is behind the retina</a:t>
            </a:r>
          </a:p>
          <a:p>
            <a:pPr lvl="1">
              <a:lnSpc>
                <a:spcPct val="90000"/>
              </a:lnSpc>
            </a:pPr>
            <a:r>
              <a:rPr lang="en-US"/>
              <a:t>Corrected with a convex lens</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60" name="Picture 4"/>
          <p:cNvPicPr>
            <a:picLocks noChangeAspect="1" noChangeArrowheads="1"/>
          </p:cNvPicPr>
          <p:nvPr/>
        </p:nvPicPr>
        <p:blipFill>
          <a:blip r:embed="rId2" cstate="print"/>
          <a:srcRect/>
          <a:stretch>
            <a:fillRect/>
          </a:stretch>
        </p:blipFill>
        <p:spPr bwMode="auto">
          <a:xfrm>
            <a:off x="0" y="242888"/>
            <a:ext cx="9144000" cy="6437312"/>
          </a:xfrm>
          <a:prstGeom prst="rect">
            <a:avLst/>
          </a:prstGeom>
          <a:noFill/>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ChangeArrowheads="1"/>
          </p:cNvSpPr>
          <p:nvPr/>
        </p:nvSpPr>
        <p:spPr bwMode="auto">
          <a:xfrm>
            <a:off x="6350" y="533400"/>
            <a:ext cx="9144000" cy="152400"/>
          </a:xfrm>
          <a:prstGeom prst="rect">
            <a:avLst/>
          </a:prstGeom>
          <a:solidFill>
            <a:schemeClr val="bg1"/>
          </a:solidFill>
          <a:ln w="9525">
            <a:noFill/>
            <a:miter lim="800000"/>
            <a:headEnd/>
            <a:tailEnd/>
          </a:ln>
          <a:effectLst/>
        </p:spPr>
        <p:txBody>
          <a:bodyPr wrap="none" anchor="ctr"/>
          <a:lstStyle/>
          <a:p>
            <a:endParaRPr lang="en-US"/>
          </a:p>
        </p:txBody>
      </p:sp>
      <p:sp>
        <p:nvSpPr>
          <p:cNvPr id="430083" name="Rectangle 3"/>
          <p:cNvSpPr>
            <a:spLocks noChangeArrowheads="1"/>
          </p:cNvSpPr>
          <p:nvPr/>
        </p:nvSpPr>
        <p:spPr bwMode="auto">
          <a:xfrm>
            <a:off x="311150" y="76200"/>
            <a:ext cx="8610600" cy="609600"/>
          </a:xfrm>
          <a:prstGeom prst="rect">
            <a:avLst/>
          </a:prstGeom>
          <a:noFill/>
          <a:ln w="9525">
            <a:noFill/>
            <a:miter lim="800000"/>
            <a:headEnd/>
            <a:tailEnd/>
          </a:ln>
          <a:effectLst/>
        </p:spPr>
        <p:txBody>
          <a:bodyPr/>
          <a:lstStyle/>
          <a:p>
            <a:endParaRPr lang="en-US" sz="2400">
              <a:latin typeface="Times New Roman" pitchFamily="18" charset="0"/>
            </a:endParaRPr>
          </a:p>
        </p:txBody>
      </p:sp>
      <p:sp>
        <p:nvSpPr>
          <p:cNvPr id="430084" name="Rectangle 4"/>
          <p:cNvSpPr>
            <a:spLocks noGrp="1" noChangeArrowheads="1"/>
          </p:cNvSpPr>
          <p:nvPr>
            <p:ph type="title"/>
          </p:nvPr>
        </p:nvSpPr>
        <p:spPr/>
        <p:txBody>
          <a:bodyPr/>
          <a:lstStyle/>
          <a:p>
            <a:r>
              <a:rPr lang="en-US" sz="3200"/>
              <a:t>Photoreception: </a:t>
            </a:r>
            <a:br>
              <a:rPr lang="en-US" sz="3200"/>
            </a:br>
            <a:r>
              <a:rPr lang="en-US" sz="3200"/>
              <a:t>Functional Anatomy of Photoreceptors</a:t>
            </a:r>
          </a:p>
        </p:txBody>
      </p:sp>
      <p:sp>
        <p:nvSpPr>
          <p:cNvPr id="430085" name="Rectangle 5"/>
          <p:cNvSpPr>
            <a:spLocks noGrp="1" noChangeArrowheads="1"/>
          </p:cNvSpPr>
          <p:nvPr>
            <p:ph type="body" idx="1"/>
          </p:nvPr>
        </p:nvSpPr>
        <p:spPr>
          <a:xfrm>
            <a:off x="298450" y="1358900"/>
            <a:ext cx="8270875" cy="4979988"/>
          </a:xfrm>
        </p:spPr>
        <p:txBody>
          <a:bodyPr/>
          <a:lstStyle/>
          <a:p>
            <a:r>
              <a:rPr lang="en-US"/>
              <a:t>Photoreception </a:t>
            </a:r>
          </a:p>
          <a:p>
            <a:pPr lvl="1"/>
            <a:r>
              <a:rPr lang="en-US"/>
              <a:t>process by which the eye detects light energy</a:t>
            </a:r>
          </a:p>
          <a:p>
            <a:r>
              <a:rPr lang="en-US"/>
              <a:t>Rods and cones contain visual pigments (photopigments)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nodePh="1">
                                  <p:stCondLst>
                                    <p:cond delay="0"/>
                                  </p:stCondLst>
                                  <p:endCondLst>
                                    <p:cond evt="begin" delay="0">
                                      <p:tn val="5"/>
                                    </p:cond>
                                  </p:endCondLst>
                                  <p:childTnLst>
                                    <p:set>
                                      <p:cBhvr>
                                        <p:cTn id="6" dur="1" fill="hold">
                                          <p:stCondLst>
                                            <p:cond delay="0"/>
                                          </p:stCondLst>
                                        </p:cTn>
                                        <p:tgtEl>
                                          <p:spTgt spid="430083"/>
                                        </p:tgtEl>
                                        <p:attrNameLst>
                                          <p:attrName>style.visibility</p:attrName>
                                        </p:attrNameLst>
                                      </p:cBhvr>
                                      <p:to>
                                        <p:strVal val="visible"/>
                                      </p:to>
                                    </p:set>
                                    <p:animEffect transition="in" filter="dissolve">
                                      <p:cBhvr>
                                        <p:cTn id="7" dur="500"/>
                                        <p:tgtEl>
                                          <p:spTgt spid="430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3"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a:t>Rods</a:t>
            </a:r>
          </a:p>
        </p:txBody>
      </p:sp>
      <p:sp>
        <p:nvSpPr>
          <p:cNvPr id="432131" name="Rectangle 3"/>
          <p:cNvSpPr>
            <a:spLocks noGrp="1" noChangeArrowheads="1"/>
          </p:cNvSpPr>
          <p:nvPr>
            <p:ph type="body" idx="1"/>
          </p:nvPr>
        </p:nvSpPr>
        <p:spPr/>
        <p:txBody>
          <a:bodyPr/>
          <a:lstStyle/>
          <a:p>
            <a:r>
              <a:rPr lang="en-US"/>
              <a:t>Functional characteristics</a:t>
            </a:r>
          </a:p>
          <a:p>
            <a:pPr lvl="1"/>
            <a:r>
              <a:rPr lang="en-US"/>
              <a:t>Sensitive to dim light and best suited for night vision</a:t>
            </a:r>
          </a:p>
          <a:p>
            <a:pPr lvl="1"/>
            <a:r>
              <a:rPr lang="en-US"/>
              <a:t>Absorb all wavelengths of visible light</a:t>
            </a:r>
          </a:p>
          <a:p>
            <a:pPr lvl="1"/>
            <a:r>
              <a:rPr lang="en-US"/>
              <a:t>Perceived input is in gray tones only</a:t>
            </a:r>
          </a:p>
          <a:p>
            <a:pPr lvl="1"/>
            <a:r>
              <a:rPr lang="en-US"/>
              <a:t>Sum of visual input from many rods feeds into a single ganglion cell </a:t>
            </a:r>
          </a:p>
          <a:p>
            <a:pPr lvl="1"/>
            <a:r>
              <a:rPr lang="en-US"/>
              <a:t>Results in fuzzy and indistinct images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en-US"/>
              <a:t>Palpebrae (Eyelids)</a:t>
            </a:r>
          </a:p>
        </p:txBody>
      </p:sp>
      <p:sp>
        <p:nvSpPr>
          <p:cNvPr id="306179" name="Rectangle 3"/>
          <p:cNvSpPr>
            <a:spLocks noGrp="1" noChangeArrowheads="1"/>
          </p:cNvSpPr>
          <p:nvPr>
            <p:ph type="body" idx="1"/>
          </p:nvPr>
        </p:nvSpPr>
        <p:spPr>
          <a:xfrm>
            <a:off x="325438" y="1312863"/>
            <a:ext cx="8575675" cy="4718050"/>
          </a:xfrm>
        </p:spPr>
        <p:txBody>
          <a:bodyPr/>
          <a:lstStyle/>
          <a:p>
            <a:r>
              <a:rPr lang="en-US"/>
              <a:t>Protect the eye anteriorly</a:t>
            </a:r>
          </a:p>
          <a:p>
            <a:r>
              <a:rPr lang="en-US"/>
              <a:t>Palpebral fissure</a:t>
            </a:r>
          </a:p>
          <a:p>
            <a:pPr lvl="1"/>
            <a:r>
              <a:rPr lang="en-US"/>
              <a:t>separates eyelids </a:t>
            </a:r>
          </a:p>
          <a:p>
            <a:r>
              <a:rPr lang="en-US"/>
              <a:t>Canthi</a:t>
            </a:r>
          </a:p>
          <a:p>
            <a:pPr lvl="1"/>
            <a:r>
              <a:rPr lang="en-US"/>
              <a:t>medial and lateral angles  </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a:t>Cones</a:t>
            </a:r>
          </a:p>
        </p:txBody>
      </p:sp>
      <p:sp>
        <p:nvSpPr>
          <p:cNvPr id="433155" name="Rectangle 3"/>
          <p:cNvSpPr>
            <a:spLocks noGrp="1" noChangeArrowheads="1"/>
          </p:cNvSpPr>
          <p:nvPr>
            <p:ph type="body" idx="1"/>
          </p:nvPr>
        </p:nvSpPr>
        <p:spPr/>
        <p:txBody>
          <a:bodyPr/>
          <a:lstStyle/>
          <a:p>
            <a:r>
              <a:rPr lang="en-US"/>
              <a:t>Functional characteristics </a:t>
            </a:r>
          </a:p>
          <a:p>
            <a:pPr lvl="1"/>
            <a:r>
              <a:rPr lang="en-US"/>
              <a:t>Need bright light for activation </a:t>
            </a:r>
          </a:p>
          <a:p>
            <a:pPr lvl="2"/>
            <a:r>
              <a:rPr lang="en-US"/>
              <a:t>have low sensitivity</a:t>
            </a:r>
          </a:p>
          <a:p>
            <a:pPr lvl="1"/>
            <a:r>
              <a:rPr lang="en-US"/>
              <a:t>Have pigments that allow a colored view</a:t>
            </a:r>
          </a:p>
          <a:p>
            <a:pPr lvl="1"/>
            <a:r>
              <a:rPr lang="en-US"/>
              <a:t>Each cone synapses with a single ganglion cell</a:t>
            </a:r>
          </a:p>
          <a:p>
            <a:pPr lvl="1"/>
            <a:r>
              <a:rPr lang="en-US"/>
              <a:t>Vision is detailed and has high resolution</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US"/>
              <a:t>Excitation of Cones</a:t>
            </a:r>
          </a:p>
        </p:txBody>
      </p:sp>
      <p:sp>
        <p:nvSpPr>
          <p:cNvPr id="444419" name="Rectangle 3"/>
          <p:cNvSpPr>
            <a:spLocks noGrp="1" noChangeArrowheads="1"/>
          </p:cNvSpPr>
          <p:nvPr>
            <p:ph type="body" idx="1"/>
          </p:nvPr>
        </p:nvSpPr>
        <p:spPr/>
        <p:txBody>
          <a:bodyPr/>
          <a:lstStyle/>
          <a:p>
            <a:r>
              <a:rPr lang="en-US"/>
              <a:t>There are three types of cones: blue, green, and red</a:t>
            </a:r>
          </a:p>
          <a:p>
            <a:endParaRPr lang="en-US"/>
          </a:p>
          <a:p>
            <a:r>
              <a:rPr lang="en-US"/>
              <a:t>Intermediate colors are perceived by activation of more than one type of cone</a:t>
            </a:r>
          </a:p>
          <a:p>
            <a:r>
              <a:rPr lang="en-US"/>
              <a:t>Method of excitation is similar to rods</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461963" y="1963738"/>
            <a:ext cx="4262437" cy="2039937"/>
          </a:xfrm>
        </p:spPr>
        <p:txBody>
          <a:bodyPr>
            <a:normAutofit fontScale="90000"/>
          </a:bodyPr>
          <a:lstStyle/>
          <a:p>
            <a:r>
              <a:rPr lang="en-US"/>
              <a:t>Signal Transmission in the Retina</a:t>
            </a:r>
          </a:p>
        </p:txBody>
      </p:sp>
      <p:pic>
        <p:nvPicPr>
          <p:cNvPr id="445444" name="Picture 4"/>
          <p:cNvPicPr>
            <a:picLocks noChangeAspect="1" noChangeArrowheads="1"/>
          </p:cNvPicPr>
          <p:nvPr/>
        </p:nvPicPr>
        <p:blipFill>
          <a:blip r:embed="rId2" cstate="print"/>
          <a:srcRect/>
          <a:stretch>
            <a:fillRect/>
          </a:stretch>
        </p:blipFill>
        <p:spPr bwMode="auto">
          <a:xfrm>
            <a:off x="5081588" y="0"/>
            <a:ext cx="3097212" cy="6858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US"/>
              <a:t>Adaptation</a:t>
            </a:r>
          </a:p>
        </p:txBody>
      </p:sp>
      <p:sp>
        <p:nvSpPr>
          <p:cNvPr id="449539" name="Rectangle 3"/>
          <p:cNvSpPr>
            <a:spLocks noGrp="1" noChangeArrowheads="1"/>
          </p:cNvSpPr>
          <p:nvPr>
            <p:ph type="body" idx="1"/>
          </p:nvPr>
        </p:nvSpPr>
        <p:spPr>
          <a:xfrm>
            <a:off x="298450" y="1384300"/>
            <a:ext cx="8270875" cy="4672013"/>
          </a:xfrm>
        </p:spPr>
        <p:txBody>
          <a:bodyPr/>
          <a:lstStyle/>
          <a:p>
            <a:pPr>
              <a:lnSpc>
                <a:spcPct val="90000"/>
              </a:lnSpc>
            </a:pPr>
            <a:r>
              <a:rPr lang="en-US" sz="3200"/>
              <a:t>Adaptation to bright light (going from dark to light) involves:</a:t>
            </a:r>
          </a:p>
          <a:p>
            <a:pPr lvl="1">
              <a:lnSpc>
                <a:spcPct val="90000"/>
              </a:lnSpc>
            </a:pPr>
            <a:r>
              <a:rPr lang="en-US" sz="2800"/>
              <a:t>Dramatic decreases in retinal sensitivity </a:t>
            </a:r>
          </a:p>
          <a:p>
            <a:pPr lvl="2">
              <a:lnSpc>
                <a:spcPct val="90000"/>
              </a:lnSpc>
            </a:pPr>
            <a:r>
              <a:rPr lang="en-US" sz="2400"/>
              <a:t>rod function is lost</a:t>
            </a:r>
          </a:p>
          <a:p>
            <a:pPr lvl="1">
              <a:lnSpc>
                <a:spcPct val="90000"/>
              </a:lnSpc>
            </a:pPr>
            <a:r>
              <a:rPr lang="en-US" sz="2800"/>
              <a:t>Switching from the rod to the cone system</a:t>
            </a:r>
          </a:p>
          <a:p>
            <a:pPr lvl="2">
              <a:lnSpc>
                <a:spcPct val="90000"/>
              </a:lnSpc>
            </a:pPr>
            <a:r>
              <a:rPr lang="en-US" sz="2400"/>
              <a:t>visual acuity is gained</a:t>
            </a:r>
          </a:p>
          <a:p>
            <a:pPr>
              <a:lnSpc>
                <a:spcPct val="90000"/>
              </a:lnSpc>
            </a:pPr>
            <a:r>
              <a:rPr lang="en-US" sz="3200"/>
              <a:t>Adaptation to dark is the reverse</a:t>
            </a:r>
          </a:p>
          <a:p>
            <a:pPr lvl="1">
              <a:lnSpc>
                <a:spcPct val="90000"/>
              </a:lnSpc>
            </a:pPr>
            <a:r>
              <a:rPr lang="en-US" sz="2800"/>
              <a:t>Cones stop functioning in low light</a:t>
            </a:r>
          </a:p>
          <a:p>
            <a:pPr lvl="1">
              <a:lnSpc>
                <a:spcPct val="90000"/>
              </a:lnSpc>
            </a:pPr>
            <a:r>
              <a:rPr lang="en-US" sz="2800"/>
              <a:t>Rhodopsin accumulates in the dark and retinal sensitivity is restored</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ChangeArrowheads="1"/>
          </p:cNvSpPr>
          <p:nvPr>
            <p:ph type="title"/>
          </p:nvPr>
        </p:nvSpPr>
        <p:spPr/>
        <p:txBody>
          <a:bodyPr/>
          <a:lstStyle/>
          <a:p>
            <a:r>
              <a:rPr lang="en-US"/>
              <a:t>Visual Pathways</a:t>
            </a:r>
          </a:p>
        </p:txBody>
      </p:sp>
      <p:sp>
        <p:nvSpPr>
          <p:cNvPr id="450563" name="Rectangle 3"/>
          <p:cNvSpPr>
            <a:spLocks noGrp="1" noChangeArrowheads="1"/>
          </p:cNvSpPr>
          <p:nvPr>
            <p:ph type="body" idx="1"/>
          </p:nvPr>
        </p:nvSpPr>
        <p:spPr>
          <a:xfrm>
            <a:off x="298450" y="1295400"/>
            <a:ext cx="8270875" cy="4875213"/>
          </a:xfrm>
        </p:spPr>
        <p:txBody>
          <a:bodyPr/>
          <a:lstStyle/>
          <a:p>
            <a:r>
              <a:rPr lang="en-US"/>
              <a:t>Axons of retinal ganglion cells form the optic nerve </a:t>
            </a:r>
          </a:p>
          <a:p>
            <a:r>
              <a:rPr lang="en-US"/>
              <a:t>Medial fibers of the optic nerve decussate at the optic chiasm</a:t>
            </a:r>
          </a:p>
          <a:p>
            <a:endParaRPr lang="en-US"/>
          </a:p>
          <a:p>
            <a:r>
              <a:rPr lang="en-US"/>
              <a:t>Most fibers of the optic tracts continue to the lateral geniculate body of the thalamus</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6" name="Rectangle 2"/>
          <p:cNvSpPr>
            <a:spLocks noGrp="1" noChangeArrowheads="1"/>
          </p:cNvSpPr>
          <p:nvPr>
            <p:ph type="title"/>
          </p:nvPr>
        </p:nvSpPr>
        <p:spPr/>
        <p:txBody>
          <a:bodyPr/>
          <a:lstStyle/>
          <a:p>
            <a:r>
              <a:rPr lang="en-US"/>
              <a:t>Visual Pathways</a:t>
            </a:r>
          </a:p>
        </p:txBody>
      </p:sp>
      <p:sp>
        <p:nvSpPr>
          <p:cNvPr id="451587" name="Rectangle 3"/>
          <p:cNvSpPr>
            <a:spLocks noGrp="1" noChangeArrowheads="1"/>
          </p:cNvSpPr>
          <p:nvPr>
            <p:ph type="body" idx="1"/>
          </p:nvPr>
        </p:nvSpPr>
        <p:spPr/>
        <p:txBody>
          <a:bodyPr/>
          <a:lstStyle/>
          <a:p>
            <a:r>
              <a:rPr lang="en-US"/>
              <a:t>Other optic tract fibers end in superior colliculi and pretectal nuclei </a:t>
            </a:r>
          </a:p>
          <a:p>
            <a:endParaRPr lang="en-US"/>
          </a:p>
          <a:p>
            <a:r>
              <a:rPr lang="en-US"/>
              <a:t>Optic radiations travel from the thalamus to the visual cortex</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p:txBody>
          <a:bodyPr/>
          <a:lstStyle/>
          <a:p>
            <a:r>
              <a:rPr lang="en-US"/>
              <a:t>Visual Pathways</a:t>
            </a:r>
          </a:p>
        </p:txBody>
      </p:sp>
      <p:sp>
        <p:nvSpPr>
          <p:cNvPr id="453635" name="Rectangle 3"/>
          <p:cNvSpPr>
            <a:spLocks noGrp="1" noChangeArrowheads="1"/>
          </p:cNvSpPr>
          <p:nvPr>
            <p:ph type="body" idx="1"/>
          </p:nvPr>
        </p:nvSpPr>
        <p:spPr/>
        <p:txBody>
          <a:bodyPr/>
          <a:lstStyle/>
          <a:p>
            <a:r>
              <a:rPr lang="en-US"/>
              <a:t>Some nerve fibers send tracts to the midbrain ending in the superior colliculi</a:t>
            </a:r>
          </a:p>
          <a:p>
            <a:endParaRPr lang="en-US"/>
          </a:p>
          <a:p>
            <a:r>
              <a:rPr lang="en-US"/>
              <a:t>A small subset of visual fibers contain melanopsin (circadian pigment) which:</a:t>
            </a:r>
          </a:p>
          <a:p>
            <a:pPr lvl="1"/>
            <a:r>
              <a:rPr lang="en-US"/>
              <a:t>Mediates papillary light reflexes</a:t>
            </a:r>
          </a:p>
          <a:p>
            <a:pPr lvl="1"/>
            <a:r>
              <a:rPr lang="en-US"/>
              <a:t>Sets daily biorhythms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ChangeArrowheads="1"/>
          </p:cNvSpPr>
          <p:nvPr>
            <p:ph type="title"/>
          </p:nvPr>
        </p:nvSpPr>
        <p:spPr/>
        <p:txBody>
          <a:bodyPr/>
          <a:lstStyle/>
          <a:p>
            <a:r>
              <a:rPr lang="en-US"/>
              <a:t>Depth Perception</a:t>
            </a:r>
          </a:p>
        </p:txBody>
      </p:sp>
      <p:sp>
        <p:nvSpPr>
          <p:cNvPr id="454659" name="Rectangle 3"/>
          <p:cNvSpPr>
            <a:spLocks noGrp="1" noChangeArrowheads="1"/>
          </p:cNvSpPr>
          <p:nvPr>
            <p:ph type="body" idx="1"/>
          </p:nvPr>
        </p:nvSpPr>
        <p:spPr/>
        <p:txBody>
          <a:bodyPr/>
          <a:lstStyle/>
          <a:p>
            <a:r>
              <a:rPr lang="en-US" sz="3200"/>
              <a:t>Achieved by both eyes viewing the same image from slightly different angles</a:t>
            </a:r>
          </a:p>
          <a:p>
            <a:r>
              <a:rPr lang="en-US" sz="3200"/>
              <a:t>Three-dimensional vision results from cortical fusion of the slightly different images</a:t>
            </a:r>
          </a:p>
          <a:p>
            <a:r>
              <a:rPr lang="en-US" sz="3200"/>
              <a:t>If only one eye is used, depth perception is lost and the observer must rely on learned clues to determine depth</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r>
              <a:rPr lang="en-US"/>
              <a:t>Thalamic Processing</a:t>
            </a:r>
          </a:p>
        </p:txBody>
      </p:sp>
      <p:sp>
        <p:nvSpPr>
          <p:cNvPr id="457731" name="Rectangle 3"/>
          <p:cNvSpPr>
            <a:spLocks noGrp="1" noChangeArrowheads="1"/>
          </p:cNvSpPr>
          <p:nvPr>
            <p:ph type="body" idx="1"/>
          </p:nvPr>
        </p:nvSpPr>
        <p:spPr/>
        <p:txBody>
          <a:bodyPr/>
          <a:lstStyle/>
          <a:p>
            <a:pPr>
              <a:lnSpc>
                <a:spcPct val="90000"/>
              </a:lnSpc>
            </a:pPr>
            <a:r>
              <a:rPr lang="en-US"/>
              <a:t>The lateral geniculate nuclei of the thalamus:</a:t>
            </a:r>
          </a:p>
          <a:p>
            <a:pPr lvl="1">
              <a:lnSpc>
                <a:spcPct val="90000"/>
              </a:lnSpc>
            </a:pPr>
            <a:r>
              <a:rPr lang="en-US"/>
              <a:t>Relay information on movement</a:t>
            </a:r>
          </a:p>
          <a:p>
            <a:pPr lvl="1">
              <a:lnSpc>
                <a:spcPct val="90000"/>
              </a:lnSpc>
            </a:pPr>
            <a:r>
              <a:rPr lang="en-US"/>
              <a:t>Segregate the retinal axons in preparation for depth perception</a:t>
            </a:r>
          </a:p>
          <a:p>
            <a:pPr lvl="1">
              <a:lnSpc>
                <a:spcPct val="90000"/>
              </a:lnSpc>
            </a:pPr>
            <a:r>
              <a:rPr lang="en-US"/>
              <a:t>Emphasize visual inputs from regions of high cone density</a:t>
            </a:r>
          </a:p>
          <a:p>
            <a:pPr lvl="1">
              <a:lnSpc>
                <a:spcPct val="90000"/>
              </a:lnSpc>
            </a:pPr>
            <a:r>
              <a:rPr lang="en-US"/>
              <a:t>Sharpen the contrast information received by the retina</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r>
              <a:rPr lang="en-US"/>
              <a:t>Cortical Processing</a:t>
            </a:r>
          </a:p>
        </p:txBody>
      </p:sp>
      <p:sp>
        <p:nvSpPr>
          <p:cNvPr id="458755" name="Rectangle 3"/>
          <p:cNvSpPr>
            <a:spLocks noGrp="1" noChangeArrowheads="1"/>
          </p:cNvSpPr>
          <p:nvPr>
            <p:ph type="body" idx="1"/>
          </p:nvPr>
        </p:nvSpPr>
        <p:spPr/>
        <p:txBody>
          <a:bodyPr/>
          <a:lstStyle/>
          <a:p>
            <a:pPr>
              <a:lnSpc>
                <a:spcPct val="80000"/>
              </a:lnSpc>
            </a:pPr>
            <a:r>
              <a:rPr lang="en-US" sz="3200"/>
              <a:t>Striate cortex processes </a:t>
            </a:r>
          </a:p>
          <a:p>
            <a:pPr lvl="1">
              <a:lnSpc>
                <a:spcPct val="80000"/>
              </a:lnSpc>
            </a:pPr>
            <a:r>
              <a:rPr lang="en-US" sz="2800"/>
              <a:t>Basic dark/bright and contrast information</a:t>
            </a:r>
          </a:p>
          <a:p>
            <a:pPr>
              <a:lnSpc>
                <a:spcPct val="80000"/>
              </a:lnSpc>
            </a:pPr>
            <a:r>
              <a:rPr lang="en-US" sz="3200"/>
              <a:t>Prestriate cortices (association areas) processes</a:t>
            </a:r>
          </a:p>
          <a:p>
            <a:pPr lvl="1">
              <a:lnSpc>
                <a:spcPct val="80000"/>
              </a:lnSpc>
            </a:pPr>
            <a:r>
              <a:rPr lang="en-US" sz="2800"/>
              <a:t>Form, color, and movement </a:t>
            </a:r>
          </a:p>
          <a:p>
            <a:pPr>
              <a:lnSpc>
                <a:spcPct val="80000"/>
              </a:lnSpc>
            </a:pPr>
            <a:r>
              <a:rPr lang="en-US" sz="3200"/>
              <a:t>Visual information then proceeds anteriorly to the:</a:t>
            </a:r>
          </a:p>
          <a:p>
            <a:pPr lvl="1">
              <a:lnSpc>
                <a:spcPct val="80000"/>
              </a:lnSpc>
            </a:pPr>
            <a:r>
              <a:rPr lang="en-US" sz="2800"/>
              <a:t>Temporal lobe – processes identification of objects</a:t>
            </a:r>
          </a:p>
          <a:p>
            <a:pPr lvl="1">
              <a:lnSpc>
                <a:spcPct val="80000"/>
              </a:lnSpc>
            </a:pPr>
            <a:r>
              <a:rPr lang="en-US" sz="2800"/>
              <a:t>Parietal cortex and postcentral gyrus – processes spatial location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r>
              <a:rPr lang="en-US"/>
              <a:t>Palpebrae (Eyelids)</a:t>
            </a:r>
          </a:p>
        </p:txBody>
      </p:sp>
      <p:sp>
        <p:nvSpPr>
          <p:cNvPr id="307203" name="Rectangle 3"/>
          <p:cNvSpPr>
            <a:spLocks noGrp="1" noChangeArrowheads="1"/>
          </p:cNvSpPr>
          <p:nvPr>
            <p:ph type="body" idx="1"/>
          </p:nvPr>
        </p:nvSpPr>
        <p:spPr/>
        <p:txBody>
          <a:bodyPr/>
          <a:lstStyle/>
          <a:p>
            <a:r>
              <a:rPr lang="en-US"/>
              <a:t>Lacrimal caruncle</a:t>
            </a:r>
          </a:p>
          <a:p>
            <a:pPr lvl="1"/>
            <a:r>
              <a:rPr lang="en-US"/>
              <a:t>contains glands that secrete a whitish, oily secretion (Sandman’s eye sand)</a:t>
            </a:r>
          </a:p>
          <a:p>
            <a:r>
              <a:rPr lang="en-US"/>
              <a:t>Tarsal plates of connective tissue support the eyelids internally</a:t>
            </a:r>
          </a:p>
          <a:p>
            <a:r>
              <a:rPr lang="en-US"/>
              <a:t>Levator palpebrae superioris</a:t>
            </a:r>
          </a:p>
          <a:p>
            <a:pPr lvl="1"/>
            <a:r>
              <a:rPr lang="en-US"/>
              <a:t>gives the upper eyelid mobility</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p:txBody>
          <a:bodyPr/>
          <a:lstStyle/>
          <a:p>
            <a:r>
              <a:rPr lang="en-US"/>
              <a:t>Chemical Senses</a:t>
            </a:r>
          </a:p>
        </p:txBody>
      </p:sp>
      <p:sp>
        <p:nvSpPr>
          <p:cNvPr id="459779" name="Rectangle 3"/>
          <p:cNvSpPr>
            <a:spLocks noGrp="1" noChangeArrowheads="1"/>
          </p:cNvSpPr>
          <p:nvPr>
            <p:ph type="body" idx="1"/>
          </p:nvPr>
        </p:nvSpPr>
        <p:spPr/>
        <p:txBody>
          <a:bodyPr/>
          <a:lstStyle/>
          <a:p>
            <a:pPr>
              <a:lnSpc>
                <a:spcPct val="90000"/>
              </a:lnSpc>
            </a:pPr>
            <a:r>
              <a:rPr lang="en-US" sz="3200"/>
              <a:t>Chemical senses </a:t>
            </a:r>
          </a:p>
          <a:p>
            <a:pPr lvl="1">
              <a:lnSpc>
                <a:spcPct val="90000"/>
              </a:lnSpc>
            </a:pPr>
            <a:r>
              <a:rPr lang="en-US" sz="2800"/>
              <a:t>gustation (taste)</a:t>
            </a:r>
          </a:p>
          <a:p>
            <a:pPr lvl="1">
              <a:lnSpc>
                <a:spcPct val="90000"/>
              </a:lnSpc>
            </a:pPr>
            <a:r>
              <a:rPr lang="en-US" sz="2800"/>
              <a:t>olfaction (smell) </a:t>
            </a:r>
          </a:p>
          <a:p>
            <a:pPr>
              <a:lnSpc>
                <a:spcPct val="90000"/>
              </a:lnSpc>
            </a:pPr>
            <a:r>
              <a:rPr lang="en-US" sz="3200"/>
              <a:t>Their chemoreceptors respond to chemicals in aqueous solution</a:t>
            </a:r>
          </a:p>
          <a:p>
            <a:pPr lvl="1">
              <a:lnSpc>
                <a:spcPct val="90000"/>
              </a:lnSpc>
            </a:pPr>
            <a:r>
              <a:rPr lang="en-US" sz="2800"/>
              <a:t>Taste</a:t>
            </a:r>
          </a:p>
          <a:p>
            <a:pPr lvl="2">
              <a:lnSpc>
                <a:spcPct val="90000"/>
              </a:lnSpc>
            </a:pPr>
            <a:r>
              <a:rPr lang="en-US" sz="2400"/>
              <a:t>to substances dissolved in saliva</a:t>
            </a:r>
          </a:p>
          <a:p>
            <a:pPr lvl="1">
              <a:lnSpc>
                <a:spcPct val="90000"/>
              </a:lnSpc>
            </a:pPr>
            <a:r>
              <a:rPr lang="en-US" sz="2800"/>
              <a:t>Smell</a:t>
            </a:r>
          </a:p>
          <a:p>
            <a:pPr lvl="2">
              <a:lnSpc>
                <a:spcPct val="90000"/>
              </a:lnSpc>
            </a:pPr>
            <a:r>
              <a:rPr lang="en-US" sz="2400"/>
              <a:t>to substances dissolved in fluids of the nasal membranes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p:txBody>
          <a:bodyPr/>
          <a:lstStyle/>
          <a:p>
            <a:r>
              <a:rPr lang="en-US"/>
              <a:t>Sense of Smell</a:t>
            </a:r>
          </a:p>
        </p:txBody>
      </p:sp>
      <p:sp>
        <p:nvSpPr>
          <p:cNvPr id="460803" name="Rectangle 3"/>
          <p:cNvSpPr>
            <a:spLocks noGrp="1" noChangeArrowheads="1"/>
          </p:cNvSpPr>
          <p:nvPr>
            <p:ph type="body" idx="1"/>
          </p:nvPr>
        </p:nvSpPr>
        <p:spPr/>
        <p:txBody>
          <a:bodyPr/>
          <a:lstStyle/>
          <a:p>
            <a:r>
              <a:rPr lang="en-US"/>
              <a:t>The organ of smell is the olfactory epithelium, which covers the superior nasal concha </a:t>
            </a:r>
          </a:p>
          <a:p>
            <a:r>
              <a:rPr lang="en-US"/>
              <a:t>Olfactory receptor cells are bipolar neurons with radiating olfactory cilia</a:t>
            </a:r>
          </a:p>
          <a:p>
            <a:r>
              <a:rPr lang="en-US"/>
              <a:t>Basal cells lie at the base of the epithelium</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p:txBody>
          <a:bodyPr/>
          <a:lstStyle/>
          <a:p>
            <a:r>
              <a:rPr lang="en-US"/>
              <a:t>Olfactory Receptors</a:t>
            </a:r>
          </a:p>
        </p:txBody>
      </p:sp>
      <p:pic>
        <p:nvPicPr>
          <p:cNvPr id="461828" name="Picture 4"/>
          <p:cNvPicPr>
            <a:picLocks noChangeAspect="1" noChangeArrowheads="1"/>
          </p:cNvPicPr>
          <p:nvPr/>
        </p:nvPicPr>
        <p:blipFill>
          <a:blip r:embed="rId2" cstate="print"/>
          <a:srcRect/>
          <a:stretch>
            <a:fillRect/>
          </a:stretch>
        </p:blipFill>
        <p:spPr bwMode="auto">
          <a:xfrm>
            <a:off x="0" y="0"/>
            <a:ext cx="9144000" cy="6657975"/>
          </a:xfrm>
          <a:prstGeom prst="rect">
            <a:avLst/>
          </a:prstGeom>
          <a:noFill/>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r>
              <a:rPr lang="en-US"/>
              <a:t>Physiology of Smell</a:t>
            </a:r>
          </a:p>
        </p:txBody>
      </p:sp>
      <p:sp>
        <p:nvSpPr>
          <p:cNvPr id="462851" name="Rectangle 3"/>
          <p:cNvSpPr>
            <a:spLocks noGrp="1" noChangeArrowheads="1"/>
          </p:cNvSpPr>
          <p:nvPr>
            <p:ph type="body" idx="1"/>
          </p:nvPr>
        </p:nvSpPr>
        <p:spPr/>
        <p:txBody>
          <a:bodyPr/>
          <a:lstStyle/>
          <a:p>
            <a:pPr>
              <a:lnSpc>
                <a:spcPct val="90000"/>
              </a:lnSpc>
            </a:pPr>
            <a:r>
              <a:rPr lang="en-US"/>
              <a:t>Olfactory receptors respond to several different odor-causing chemicals</a:t>
            </a:r>
          </a:p>
          <a:p>
            <a:pPr>
              <a:lnSpc>
                <a:spcPct val="90000"/>
              </a:lnSpc>
            </a:pPr>
            <a:r>
              <a:rPr lang="en-US"/>
              <a:t>When bound to ligand these proteins initiate a second messenger</a:t>
            </a:r>
          </a:p>
          <a:p>
            <a:pPr>
              <a:lnSpc>
                <a:spcPct val="90000"/>
              </a:lnSpc>
            </a:pPr>
            <a:r>
              <a:rPr lang="en-US"/>
              <a:t>cAMP (the second messenger) opens ion channels, </a:t>
            </a:r>
          </a:p>
          <a:p>
            <a:pPr lvl="1">
              <a:lnSpc>
                <a:spcPct val="90000"/>
              </a:lnSpc>
            </a:pPr>
            <a:r>
              <a:rPr lang="en-US"/>
              <a:t>causing depolarization of the receptor membrane that then triggers an action potential</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en-US"/>
              <a:t>Olfactory Pathway</a:t>
            </a:r>
          </a:p>
        </p:txBody>
      </p:sp>
      <p:sp>
        <p:nvSpPr>
          <p:cNvPr id="463875" name="Rectangle 3"/>
          <p:cNvSpPr>
            <a:spLocks noGrp="1" noChangeArrowheads="1"/>
          </p:cNvSpPr>
          <p:nvPr>
            <p:ph type="body" idx="1"/>
          </p:nvPr>
        </p:nvSpPr>
        <p:spPr/>
        <p:txBody>
          <a:bodyPr/>
          <a:lstStyle/>
          <a:p>
            <a:r>
              <a:rPr lang="en-US"/>
              <a:t>Olfactory receptor cells synapse with mitral cells</a:t>
            </a:r>
          </a:p>
          <a:p>
            <a:r>
              <a:rPr lang="en-US"/>
              <a:t>Glomerular mitral cells process odor signals</a:t>
            </a:r>
          </a:p>
          <a:p>
            <a:r>
              <a:rPr lang="en-US"/>
              <a:t>Mitral cells send impulses to:</a:t>
            </a:r>
          </a:p>
          <a:p>
            <a:pPr lvl="1"/>
            <a:r>
              <a:rPr lang="en-US"/>
              <a:t>The olfactory cortex </a:t>
            </a:r>
          </a:p>
          <a:p>
            <a:pPr lvl="1"/>
            <a:r>
              <a:rPr lang="en-US"/>
              <a:t>The hypothalamus, amygdala, and limbic system</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lstStyle/>
          <a:p>
            <a:r>
              <a:rPr lang="en-US"/>
              <a:t>Taste Buds</a:t>
            </a:r>
          </a:p>
        </p:txBody>
      </p:sp>
      <p:sp>
        <p:nvSpPr>
          <p:cNvPr id="471043" name="Rectangle 3"/>
          <p:cNvSpPr>
            <a:spLocks noGrp="1" noChangeArrowheads="1"/>
          </p:cNvSpPr>
          <p:nvPr>
            <p:ph type="body" idx="1"/>
          </p:nvPr>
        </p:nvSpPr>
        <p:spPr/>
        <p:txBody>
          <a:bodyPr/>
          <a:lstStyle/>
          <a:p>
            <a:pPr>
              <a:lnSpc>
                <a:spcPct val="80000"/>
              </a:lnSpc>
            </a:pPr>
            <a:r>
              <a:rPr lang="en-US" sz="3200"/>
              <a:t>Most of the 10,000 or so taste buds are found on the tongue</a:t>
            </a:r>
          </a:p>
          <a:p>
            <a:pPr>
              <a:lnSpc>
                <a:spcPct val="80000"/>
              </a:lnSpc>
            </a:pPr>
            <a:r>
              <a:rPr lang="en-US" sz="3200"/>
              <a:t>Taste buds are found in papillae of the tongue mucosa</a:t>
            </a:r>
          </a:p>
          <a:p>
            <a:pPr>
              <a:lnSpc>
                <a:spcPct val="80000"/>
              </a:lnSpc>
            </a:pPr>
            <a:r>
              <a:rPr lang="en-US" sz="3200"/>
              <a:t>Papillae come in three types: </a:t>
            </a:r>
          </a:p>
          <a:p>
            <a:pPr lvl="1">
              <a:lnSpc>
                <a:spcPct val="80000"/>
              </a:lnSpc>
            </a:pPr>
            <a:r>
              <a:rPr lang="en-US" sz="2800"/>
              <a:t>Filiform</a:t>
            </a:r>
          </a:p>
          <a:p>
            <a:pPr lvl="1">
              <a:lnSpc>
                <a:spcPct val="80000"/>
              </a:lnSpc>
            </a:pPr>
            <a:r>
              <a:rPr lang="en-US" sz="2800"/>
              <a:t>Fungiform</a:t>
            </a:r>
          </a:p>
          <a:p>
            <a:pPr lvl="1">
              <a:lnSpc>
                <a:spcPct val="80000"/>
              </a:lnSpc>
            </a:pPr>
            <a:r>
              <a:rPr lang="en-US" sz="2800"/>
              <a:t>Circumvallate </a:t>
            </a:r>
          </a:p>
          <a:p>
            <a:pPr>
              <a:lnSpc>
                <a:spcPct val="80000"/>
              </a:lnSpc>
            </a:pPr>
            <a:r>
              <a:rPr lang="en-US" sz="3200"/>
              <a:t>Fungiform and circumvallate papillae contain taste buds</a:t>
            </a: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2068" name="Picture 4"/>
          <p:cNvPicPr>
            <a:picLocks noChangeAspect="1" noChangeArrowheads="1"/>
          </p:cNvPicPr>
          <p:nvPr/>
        </p:nvPicPr>
        <p:blipFill>
          <a:blip r:embed="rId2" cstate="print"/>
          <a:srcRect/>
          <a:stretch>
            <a:fillRect/>
          </a:stretch>
        </p:blipFill>
        <p:spPr bwMode="auto">
          <a:xfrm>
            <a:off x="0" y="444500"/>
            <a:ext cx="9144000" cy="5918200"/>
          </a:xfrm>
          <a:prstGeom prst="rect">
            <a:avLst/>
          </a:prstGeom>
          <a:noFill/>
        </p:spPr>
      </p:pic>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ChangeArrowheads="1"/>
          </p:cNvSpPr>
          <p:nvPr>
            <p:ph type="title"/>
          </p:nvPr>
        </p:nvSpPr>
        <p:spPr/>
        <p:txBody>
          <a:bodyPr/>
          <a:lstStyle/>
          <a:p>
            <a:r>
              <a:rPr lang="en-US"/>
              <a:t>Structure of a Taste Bud</a:t>
            </a:r>
          </a:p>
        </p:txBody>
      </p:sp>
      <p:sp>
        <p:nvSpPr>
          <p:cNvPr id="473091" name="Rectangle 3"/>
          <p:cNvSpPr>
            <a:spLocks noGrp="1" noChangeArrowheads="1"/>
          </p:cNvSpPr>
          <p:nvPr>
            <p:ph type="body" idx="1"/>
          </p:nvPr>
        </p:nvSpPr>
        <p:spPr/>
        <p:txBody>
          <a:bodyPr/>
          <a:lstStyle/>
          <a:p>
            <a:r>
              <a:rPr lang="en-US"/>
              <a:t>Each gourd-shaped taste bud consists of three major cell types</a:t>
            </a:r>
          </a:p>
          <a:p>
            <a:pPr lvl="1"/>
            <a:r>
              <a:rPr lang="en-US"/>
              <a:t>Supporting cells </a:t>
            </a:r>
          </a:p>
          <a:p>
            <a:pPr lvl="2"/>
            <a:r>
              <a:rPr lang="en-US"/>
              <a:t>insulate the receptor </a:t>
            </a:r>
          </a:p>
          <a:p>
            <a:pPr lvl="1"/>
            <a:r>
              <a:rPr lang="en-US"/>
              <a:t>Basal cells</a:t>
            </a:r>
          </a:p>
          <a:p>
            <a:pPr lvl="2"/>
            <a:r>
              <a:rPr lang="en-US"/>
              <a:t>dynamic stem cells </a:t>
            </a:r>
          </a:p>
          <a:p>
            <a:pPr lvl="1"/>
            <a:r>
              <a:rPr lang="en-US"/>
              <a:t>Gustatory cells </a:t>
            </a:r>
          </a:p>
          <a:p>
            <a:pPr lvl="2"/>
            <a:r>
              <a:rPr lang="en-US"/>
              <a:t>taste cells</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US"/>
              <a:t>Taste Sensations</a:t>
            </a:r>
          </a:p>
        </p:txBody>
      </p:sp>
      <p:sp>
        <p:nvSpPr>
          <p:cNvPr id="474115" name="Rectangle 3"/>
          <p:cNvSpPr>
            <a:spLocks noGrp="1" noChangeArrowheads="1"/>
          </p:cNvSpPr>
          <p:nvPr>
            <p:ph type="body" idx="1"/>
          </p:nvPr>
        </p:nvSpPr>
        <p:spPr>
          <a:xfrm>
            <a:off x="325438" y="1312863"/>
            <a:ext cx="8348662" cy="4783137"/>
          </a:xfrm>
        </p:spPr>
        <p:txBody>
          <a:bodyPr/>
          <a:lstStyle/>
          <a:p>
            <a:pPr>
              <a:lnSpc>
                <a:spcPct val="80000"/>
              </a:lnSpc>
            </a:pPr>
            <a:r>
              <a:rPr lang="en-US" sz="3200"/>
              <a:t>There are five basic taste sensations</a:t>
            </a:r>
          </a:p>
          <a:p>
            <a:pPr lvl="1">
              <a:lnSpc>
                <a:spcPct val="80000"/>
              </a:lnSpc>
            </a:pPr>
            <a:r>
              <a:rPr lang="en-US" sz="2800"/>
              <a:t>Sweet</a:t>
            </a:r>
          </a:p>
          <a:p>
            <a:pPr lvl="2">
              <a:lnSpc>
                <a:spcPct val="80000"/>
              </a:lnSpc>
            </a:pPr>
            <a:r>
              <a:rPr lang="en-US" sz="2400"/>
              <a:t> sugars, saccharin, alcohol, and some amino acids</a:t>
            </a:r>
          </a:p>
          <a:p>
            <a:pPr lvl="1">
              <a:lnSpc>
                <a:spcPct val="80000"/>
              </a:lnSpc>
            </a:pPr>
            <a:r>
              <a:rPr lang="en-US" sz="2800"/>
              <a:t>Salt </a:t>
            </a:r>
          </a:p>
          <a:p>
            <a:pPr lvl="2">
              <a:lnSpc>
                <a:spcPct val="80000"/>
              </a:lnSpc>
            </a:pPr>
            <a:r>
              <a:rPr lang="en-US" sz="2400"/>
              <a:t>metal ions</a:t>
            </a:r>
          </a:p>
          <a:p>
            <a:pPr lvl="1">
              <a:lnSpc>
                <a:spcPct val="80000"/>
              </a:lnSpc>
            </a:pPr>
            <a:r>
              <a:rPr lang="en-US" sz="2800"/>
              <a:t>Sour</a:t>
            </a:r>
          </a:p>
          <a:p>
            <a:pPr lvl="2">
              <a:lnSpc>
                <a:spcPct val="80000"/>
              </a:lnSpc>
            </a:pPr>
            <a:r>
              <a:rPr lang="en-US" sz="2400"/>
              <a:t>hydrogen ions</a:t>
            </a:r>
          </a:p>
          <a:p>
            <a:pPr lvl="1">
              <a:lnSpc>
                <a:spcPct val="80000"/>
              </a:lnSpc>
            </a:pPr>
            <a:r>
              <a:rPr lang="en-US" sz="2800"/>
              <a:t>Bitter</a:t>
            </a:r>
          </a:p>
          <a:p>
            <a:pPr lvl="2">
              <a:lnSpc>
                <a:spcPct val="80000"/>
              </a:lnSpc>
            </a:pPr>
            <a:r>
              <a:rPr lang="en-US" sz="2400"/>
              <a:t> alkaloids such as quinine and nicotine</a:t>
            </a:r>
          </a:p>
          <a:p>
            <a:pPr lvl="1">
              <a:lnSpc>
                <a:spcPct val="80000"/>
              </a:lnSpc>
            </a:pPr>
            <a:r>
              <a:rPr lang="en-US" sz="2800"/>
              <a:t>Umami</a:t>
            </a:r>
          </a:p>
          <a:p>
            <a:pPr lvl="2">
              <a:lnSpc>
                <a:spcPct val="80000"/>
              </a:lnSpc>
            </a:pPr>
            <a:r>
              <a:rPr lang="en-US" sz="2400"/>
              <a:t>elicited by the amino acid glutamate</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ChangeArrowheads="1"/>
          </p:cNvSpPr>
          <p:nvPr>
            <p:ph type="title"/>
          </p:nvPr>
        </p:nvSpPr>
        <p:spPr/>
        <p:txBody>
          <a:bodyPr/>
          <a:lstStyle/>
          <a:p>
            <a:r>
              <a:rPr lang="en-US"/>
              <a:t>Physiology of Taste</a:t>
            </a:r>
          </a:p>
        </p:txBody>
      </p:sp>
      <p:sp>
        <p:nvSpPr>
          <p:cNvPr id="475139" name="Rectangle 3"/>
          <p:cNvSpPr>
            <a:spLocks noGrp="1" noChangeArrowheads="1"/>
          </p:cNvSpPr>
          <p:nvPr>
            <p:ph type="body" idx="1"/>
          </p:nvPr>
        </p:nvSpPr>
        <p:spPr/>
        <p:txBody>
          <a:bodyPr/>
          <a:lstStyle/>
          <a:p>
            <a:r>
              <a:rPr lang="en-US"/>
              <a:t>In order to be tasted, a chemical:</a:t>
            </a:r>
          </a:p>
          <a:p>
            <a:pPr lvl="1"/>
            <a:r>
              <a:rPr lang="en-US"/>
              <a:t>Must be dissolved in saliva</a:t>
            </a:r>
          </a:p>
          <a:p>
            <a:pPr lvl="1"/>
            <a:r>
              <a:rPr lang="en-US"/>
              <a:t>Must contact gustatory hairs</a:t>
            </a:r>
          </a:p>
          <a:p>
            <a:r>
              <a:rPr lang="en-US"/>
              <a:t>Binding of the food chemical:</a:t>
            </a:r>
          </a:p>
          <a:p>
            <a:pPr lvl="1"/>
            <a:r>
              <a:rPr lang="en-US"/>
              <a:t>Depolarizes the taste cell membrane, releasing neurotransmitter</a:t>
            </a:r>
          </a:p>
          <a:p>
            <a:pPr lvl="1"/>
            <a:r>
              <a:rPr lang="en-US"/>
              <a:t>Initiates a generator potential that elicits an action potential</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lstStyle/>
          <a:p>
            <a:r>
              <a:rPr lang="en-US"/>
              <a:t>Palpebrae (Eyelids)</a:t>
            </a:r>
          </a:p>
        </p:txBody>
      </p:sp>
      <p:sp>
        <p:nvSpPr>
          <p:cNvPr id="308227" name="Rectangle 3"/>
          <p:cNvSpPr>
            <a:spLocks noGrp="1" noChangeArrowheads="1"/>
          </p:cNvSpPr>
          <p:nvPr>
            <p:ph type="body" idx="1"/>
          </p:nvPr>
        </p:nvSpPr>
        <p:spPr>
          <a:xfrm>
            <a:off x="325438" y="1312863"/>
            <a:ext cx="8575675" cy="4718050"/>
          </a:xfrm>
        </p:spPr>
        <p:txBody>
          <a:bodyPr/>
          <a:lstStyle/>
          <a:p>
            <a:pPr>
              <a:lnSpc>
                <a:spcPct val="90000"/>
              </a:lnSpc>
            </a:pPr>
            <a:r>
              <a:rPr lang="en-US"/>
              <a:t>Eyelashes</a:t>
            </a:r>
          </a:p>
          <a:p>
            <a:pPr lvl="1">
              <a:lnSpc>
                <a:spcPct val="90000"/>
              </a:lnSpc>
            </a:pPr>
            <a:r>
              <a:rPr lang="en-US"/>
              <a:t>Project from the free margin of each eyelid</a:t>
            </a:r>
          </a:p>
          <a:p>
            <a:pPr lvl="1">
              <a:lnSpc>
                <a:spcPct val="90000"/>
              </a:lnSpc>
            </a:pPr>
            <a:r>
              <a:rPr lang="en-US"/>
              <a:t>Initiate reflex blinking</a:t>
            </a:r>
          </a:p>
          <a:p>
            <a:pPr>
              <a:lnSpc>
                <a:spcPct val="90000"/>
              </a:lnSpc>
            </a:pPr>
            <a:r>
              <a:rPr lang="en-US"/>
              <a:t>Lubricating glands associated with the eyelids</a:t>
            </a:r>
          </a:p>
          <a:p>
            <a:pPr lvl="1">
              <a:lnSpc>
                <a:spcPct val="90000"/>
              </a:lnSpc>
            </a:pPr>
            <a:r>
              <a:rPr lang="en-US"/>
              <a:t>Meibomian glands and sebaceous glands</a:t>
            </a:r>
          </a:p>
          <a:p>
            <a:pPr lvl="1">
              <a:lnSpc>
                <a:spcPct val="90000"/>
              </a:lnSpc>
            </a:pPr>
            <a:r>
              <a:rPr lang="en-US"/>
              <a:t>Ciliary glands lie between the hair follicles</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ChangeArrowheads="1"/>
          </p:cNvSpPr>
          <p:nvPr>
            <p:ph type="title"/>
          </p:nvPr>
        </p:nvSpPr>
        <p:spPr/>
        <p:txBody>
          <a:bodyPr/>
          <a:lstStyle/>
          <a:p>
            <a:r>
              <a:rPr lang="en-US"/>
              <a:t>Gustatory Pathway</a:t>
            </a:r>
          </a:p>
        </p:txBody>
      </p:sp>
      <p:sp>
        <p:nvSpPr>
          <p:cNvPr id="477187" name="Rectangle 3"/>
          <p:cNvSpPr>
            <a:spLocks noGrp="1" noChangeArrowheads="1"/>
          </p:cNvSpPr>
          <p:nvPr>
            <p:ph type="body" idx="1"/>
          </p:nvPr>
        </p:nvSpPr>
        <p:spPr/>
        <p:txBody>
          <a:bodyPr/>
          <a:lstStyle/>
          <a:p>
            <a:pPr>
              <a:lnSpc>
                <a:spcPct val="90000"/>
              </a:lnSpc>
            </a:pPr>
            <a:r>
              <a:rPr lang="en-US"/>
              <a:t>Cranial Nerves VII  and IX  carry impulses from taste buds to the solitary nucleus of the medulla</a:t>
            </a:r>
          </a:p>
          <a:p>
            <a:pPr>
              <a:lnSpc>
                <a:spcPct val="90000"/>
              </a:lnSpc>
            </a:pPr>
            <a:r>
              <a:rPr lang="en-US"/>
              <a:t>These impulses then travel to the thalamus, and from there fibers branch to the:</a:t>
            </a:r>
          </a:p>
          <a:p>
            <a:pPr lvl="1">
              <a:lnSpc>
                <a:spcPct val="90000"/>
              </a:lnSpc>
            </a:pPr>
            <a:r>
              <a:rPr lang="en-US"/>
              <a:t>Gustatory cortex (taste)</a:t>
            </a:r>
          </a:p>
          <a:p>
            <a:pPr lvl="1">
              <a:lnSpc>
                <a:spcPct val="90000"/>
              </a:lnSpc>
            </a:pPr>
            <a:r>
              <a:rPr lang="en-US"/>
              <a:t>Hypothalamus and limbic system (appreciation of taste)</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ChangeArrowheads="1"/>
          </p:cNvSpPr>
          <p:nvPr>
            <p:ph type="title"/>
          </p:nvPr>
        </p:nvSpPr>
        <p:spPr/>
        <p:txBody>
          <a:bodyPr/>
          <a:lstStyle/>
          <a:p>
            <a:r>
              <a:rPr lang="en-US" sz="2800"/>
              <a:t>Influence of Other Sensations on Taste</a:t>
            </a:r>
          </a:p>
        </p:txBody>
      </p:sp>
      <p:sp>
        <p:nvSpPr>
          <p:cNvPr id="479235" name="Rectangle 3"/>
          <p:cNvSpPr>
            <a:spLocks noGrp="1" noChangeArrowheads="1"/>
          </p:cNvSpPr>
          <p:nvPr>
            <p:ph type="body" idx="1"/>
          </p:nvPr>
        </p:nvSpPr>
        <p:spPr>
          <a:xfrm>
            <a:off x="325438" y="1414463"/>
            <a:ext cx="8575675" cy="4681537"/>
          </a:xfrm>
        </p:spPr>
        <p:txBody>
          <a:bodyPr/>
          <a:lstStyle/>
          <a:p>
            <a:r>
              <a:rPr lang="en-US"/>
              <a:t>Taste is 80% smell</a:t>
            </a:r>
          </a:p>
          <a:p>
            <a:r>
              <a:rPr lang="en-US"/>
              <a:t>Thermoreceptors, mechanoreceptors, nociceptors also influence tastes</a:t>
            </a:r>
          </a:p>
          <a:p>
            <a:endParaRPr lang="en-US"/>
          </a:p>
          <a:p>
            <a:r>
              <a:rPr lang="en-US"/>
              <a:t>Temperature and texture enhance or detract from taste</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a:t>The Ear: Hearing and Balance</a:t>
            </a:r>
          </a:p>
        </p:txBody>
      </p:sp>
      <p:sp>
        <p:nvSpPr>
          <p:cNvPr id="480259" name="Rectangle 3"/>
          <p:cNvSpPr>
            <a:spLocks noGrp="1" noChangeArrowheads="1"/>
          </p:cNvSpPr>
          <p:nvPr>
            <p:ph type="body" idx="1"/>
          </p:nvPr>
        </p:nvSpPr>
        <p:spPr/>
        <p:txBody>
          <a:bodyPr/>
          <a:lstStyle/>
          <a:p>
            <a:pPr>
              <a:lnSpc>
                <a:spcPct val="90000"/>
              </a:lnSpc>
            </a:pPr>
            <a:r>
              <a:rPr lang="en-US" sz="3200"/>
              <a:t>The three parts of the ear are the inner, outer, and middle ear</a:t>
            </a:r>
          </a:p>
          <a:p>
            <a:pPr>
              <a:lnSpc>
                <a:spcPct val="90000"/>
              </a:lnSpc>
            </a:pPr>
            <a:r>
              <a:rPr lang="en-US" sz="3200"/>
              <a:t>The outer and middle ear are involved with hearing</a:t>
            </a:r>
          </a:p>
          <a:p>
            <a:pPr>
              <a:lnSpc>
                <a:spcPct val="90000"/>
              </a:lnSpc>
            </a:pPr>
            <a:r>
              <a:rPr lang="en-US" sz="3200"/>
              <a:t>The inner ear functions </a:t>
            </a:r>
          </a:p>
          <a:p>
            <a:pPr lvl="1">
              <a:lnSpc>
                <a:spcPct val="90000"/>
              </a:lnSpc>
            </a:pPr>
            <a:r>
              <a:rPr lang="en-US" sz="2800"/>
              <a:t>hearing and equilibrium</a:t>
            </a:r>
          </a:p>
          <a:p>
            <a:pPr>
              <a:lnSpc>
                <a:spcPct val="90000"/>
              </a:lnSpc>
            </a:pPr>
            <a:r>
              <a:rPr lang="en-US" sz="3200"/>
              <a:t>Receptors for hearing and balance: </a:t>
            </a:r>
          </a:p>
          <a:p>
            <a:pPr lvl="1">
              <a:lnSpc>
                <a:spcPct val="90000"/>
              </a:lnSpc>
            </a:pPr>
            <a:r>
              <a:rPr lang="en-US" sz="2800"/>
              <a:t>Respond to separate stimuli</a:t>
            </a:r>
          </a:p>
          <a:p>
            <a:pPr lvl="1">
              <a:lnSpc>
                <a:spcPct val="90000"/>
              </a:lnSpc>
            </a:pPr>
            <a:r>
              <a:rPr lang="en-US" sz="2800"/>
              <a:t>Are activated independently</a:t>
            </a: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p:txBody>
          <a:bodyPr/>
          <a:lstStyle/>
          <a:p>
            <a:r>
              <a:rPr lang="en-US"/>
              <a:t>The Ear: Hearing and Balance</a:t>
            </a:r>
          </a:p>
        </p:txBody>
      </p:sp>
      <p:pic>
        <p:nvPicPr>
          <p:cNvPr id="481284" name="Picture 4"/>
          <p:cNvPicPr>
            <a:picLocks noChangeAspect="1" noChangeArrowheads="1"/>
          </p:cNvPicPr>
          <p:nvPr/>
        </p:nvPicPr>
        <p:blipFill>
          <a:blip r:embed="rId2" cstate="print"/>
          <a:srcRect/>
          <a:stretch>
            <a:fillRect/>
          </a:stretch>
        </p:blipFill>
        <p:spPr bwMode="auto">
          <a:xfrm>
            <a:off x="0" y="1233488"/>
            <a:ext cx="9144000" cy="5470525"/>
          </a:xfrm>
          <a:prstGeom prst="rect">
            <a:avLst/>
          </a:prstGeom>
          <a:noFill/>
        </p:spPr>
      </p:pic>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t>Outer Ear</a:t>
            </a:r>
          </a:p>
        </p:txBody>
      </p:sp>
      <p:sp>
        <p:nvSpPr>
          <p:cNvPr id="482307" name="Rectangle 3"/>
          <p:cNvSpPr>
            <a:spLocks noGrp="1" noChangeArrowheads="1"/>
          </p:cNvSpPr>
          <p:nvPr>
            <p:ph type="body" idx="1"/>
          </p:nvPr>
        </p:nvSpPr>
        <p:spPr/>
        <p:txBody>
          <a:bodyPr/>
          <a:lstStyle/>
          <a:p>
            <a:r>
              <a:rPr lang="en-US"/>
              <a:t>The auricle (pinna) is composed of:</a:t>
            </a:r>
          </a:p>
          <a:p>
            <a:pPr lvl="1"/>
            <a:r>
              <a:rPr lang="en-US"/>
              <a:t>The helix (rim)</a:t>
            </a:r>
          </a:p>
          <a:p>
            <a:pPr lvl="1"/>
            <a:r>
              <a:rPr lang="en-US"/>
              <a:t>The lobule (earlobe)</a:t>
            </a:r>
          </a:p>
          <a:p>
            <a:r>
              <a:rPr lang="en-US"/>
              <a:t>External auditory canal</a:t>
            </a:r>
          </a:p>
          <a:p>
            <a:pPr lvl="1"/>
            <a:r>
              <a:rPr lang="en-US"/>
              <a:t>Short, curved tube filled with ceruminous glands</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a:t>Outer Ear</a:t>
            </a:r>
          </a:p>
        </p:txBody>
      </p:sp>
      <p:sp>
        <p:nvSpPr>
          <p:cNvPr id="483331" name="Rectangle 3"/>
          <p:cNvSpPr>
            <a:spLocks noGrp="1" noChangeArrowheads="1"/>
          </p:cNvSpPr>
          <p:nvPr>
            <p:ph type="body" idx="1"/>
          </p:nvPr>
        </p:nvSpPr>
        <p:spPr/>
        <p:txBody>
          <a:bodyPr/>
          <a:lstStyle/>
          <a:p>
            <a:r>
              <a:rPr lang="en-US"/>
              <a:t>Tympanic membrane (eardrum)</a:t>
            </a:r>
          </a:p>
          <a:p>
            <a:pPr lvl="1"/>
            <a:r>
              <a:rPr lang="en-US"/>
              <a:t>Thin connective tissue membrane that vibrates in response to sound</a:t>
            </a:r>
          </a:p>
          <a:p>
            <a:pPr lvl="1"/>
            <a:r>
              <a:rPr lang="en-US"/>
              <a:t>Transfers sound energy to the middle ear ossicles </a:t>
            </a:r>
          </a:p>
          <a:p>
            <a:pPr lvl="1"/>
            <a:r>
              <a:rPr lang="en-US"/>
              <a:t>Boundary between outer and middle ears</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a:t>Middle Ear (Tympanic Cavity)</a:t>
            </a:r>
          </a:p>
        </p:txBody>
      </p:sp>
      <p:sp>
        <p:nvSpPr>
          <p:cNvPr id="484355" name="Rectangle 3"/>
          <p:cNvSpPr>
            <a:spLocks noGrp="1" noChangeArrowheads="1"/>
          </p:cNvSpPr>
          <p:nvPr>
            <p:ph type="body" idx="1"/>
          </p:nvPr>
        </p:nvSpPr>
        <p:spPr/>
        <p:txBody>
          <a:bodyPr/>
          <a:lstStyle/>
          <a:p>
            <a:pPr>
              <a:lnSpc>
                <a:spcPct val="90000"/>
              </a:lnSpc>
            </a:pPr>
            <a:r>
              <a:rPr lang="en-US" sz="3200"/>
              <a:t>A small, air-filled, mucosa-lined cavity </a:t>
            </a:r>
          </a:p>
          <a:p>
            <a:pPr lvl="1">
              <a:lnSpc>
                <a:spcPct val="90000"/>
              </a:lnSpc>
            </a:pPr>
            <a:r>
              <a:rPr lang="en-US" sz="2800"/>
              <a:t>Flanked laterally by the eardrum</a:t>
            </a:r>
          </a:p>
          <a:p>
            <a:pPr lvl="1">
              <a:lnSpc>
                <a:spcPct val="90000"/>
              </a:lnSpc>
            </a:pPr>
            <a:r>
              <a:rPr lang="en-US" sz="2800"/>
              <a:t>Flanked medially by the oval and round windows</a:t>
            </a:r>
          </a:p>
          <a:p>
            <a:pPr>
              <a:lnSpc>
                <a:spcPct val="90000"/>
              </a:lnSpc>
            </a:pPr>
            <a:r>
              <a:rPr lang="en-US" sz="3200"/>
              <a:t>Epitympanic recess </a:t>
            </a:r>
          </a:p>
          <a:p>
            <a:pPr lvl="1">
              <a:lnSpc>
                <a:spcPct val="90000"/>
              </a:lnSpc>
            </a:pPr>
            <a:r>
              <a:rPr lang="en-US" sz="2800"/>
              <a:t>superior portion of the middle ear</a:t>
            </a:r>
          </a:p>
          <a:p>
            <a:pPr>
              <a:lnSpc>
                <a:spcPct val="90000"/>
              </a:lnSpc>
            </a:pPr>
            <a:r>
              <a:rPr lang="en-US" sz="3200"/>
              <a:t>Pharyngotympanic tube</a:t>
            </a:r>
          </a:p>
          <a:p>
            <a:pPr lvl="1">
              <a:lnSpc>
                <a:spcPct val="90000"/>
              </a:lnSpc>
            </a:pPr>
            <a:r>
              <a:rPr lang="en-US" sz="2800"/>
              <a:t>connects the middle ear to the nasopharynx</a:t>
            </a:r>
          </a:p>
          <a:p>
            <a:pPr lvl="1">
              <a:lnSpc>
                <a:spcPct val="90000"/>
              </a:lnSpc>
            </a:pPr>
            <a:r>
              <a:rPr lang="en-US" sz="2800"/>
              <a:t>Equalizes pressure in the middle ear cavity with the external air pressure</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p:txBody>
          <a:bodyPr/>
          <a:lstStyle/>
          <a:p>
            <a:r>
              <a:rPr lang="en-US"/>
              <a:t>Middle and Internal Ear</a:t>
            </a:r>
          </a:p>
        </p:txBody>
      </p:sp>
      <p:pic>
        <p:nvPicPr>
          <p:cNvPr id="485380" name="Picture 4"/>
          <p:cNvPicPr>
            <a:picLocks noChangeAspect="1" noChangeArrowheads="1"/>
          </p:cNvPicPr>
          <p:nvPr/>
        </p:nvPicPr>
        <p:blipFill>
          <a:blip r:embed="rId2" cstate="print"/>
          <a:srcRect/>
          <a:stretch>
            <a:fillRect/>
          </a:stretch>
        </p:blipFill>
        <p:spPr bwMode="auto">
          <a:xfrm>
            <a:off x="0" y="0"/>
            <a:ext cx="9144000" cy="6689725"/>
          </a:xfrm>
          <a:prstGeom prst="rect">
            <a:avLst/>
          </a:prstGeom>
          <a:noFill/>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p:txBody>
          <a:bodyPr/>
          <a:lstStyle/>
          <a:p>
            <a:r>
              <a:rPr lang="en-US"/>
              <a:t>Ear Ossicles</a:t>
            </a:r>
          </a:p>
        </p:txBody>
      </p:sp>
      <p:sp>
        <p:nvSpPr>
          <p:cNvPr id="486403" name="Rectangle 3"/>
          <p:cNvSpPr>
            <a:spLocks noGrp="1" noChangeArrowheads="1"/>
          </p:cNvSpPr>
          <p:nvPr>
            <p:ph type="body" idx="1"/>
          </p:nvPr>
        </p:nvSpPr>
        <p:spPr/>
        <p:txBody>
          <a:bodyPr/>
          <a:lstStyle/>
          <a:p>
            <a:pPr>
              <a:lnSpc>
                <a:spcPct val="90000"/>
              </a:lnSpc>
            </a:pPr>
            <a:r>
              <a:rPr lang="en-US"/>
              <a:t>The tympanic cavity contains three small bones: </a:t>
            </a:r>
          </a:p>
          <a:p>
            <a:pPr lvl="2">
              <a:lnSpc>
                <a:spcPct val="90000"/>
              </a:lnSpc>
            </a:pPr>
            <a:r>
              <a:rPr lang="en-US"/>
              <a:t>Malleus</a:t>
            </a:r>
          </a:p>
          <a:p>
            <a:pPr lvl="2">
              <a:lnSpc>
                <a:spcPct val="90000"/>
              </a:lnSpc>
            </a:pPr>
            <a:r>
              <a:rPr lang="en-US"/>
              <a:t>Incus</a:t>
            </a:r>
          </a:p>
          <a:p>
            <a:pPr lvl="2">
              <a:lnSpc>
                <a:spcPct val="90000"/>
              </a:lnSpc>
            </a:pPr>
            <a:r>
              <a:rPr lang="en-US"/>
              <a:t>Stapes </a:t>
            </a:r>
          </a:p>
          <a:p>
            <a:pPr lvl="1">
              <a:lnSpc>
                <a:spcPct val="90000"/>
              </a:lnSpc>
            </a:pPr>
            <a:r>
              <a:rPr lang="en-US"/>
              <a:t>Transmit vibratory motion of the eardrum to the oval window</a:t>
            </a:r>
          </a:p>
          <a:p>
            <a:pPr lvl="1">
              <a:lnSpc>
                <a:spcPct val="90000"/>
              </a:lnSpc>
            </a:pPr>
            <a:r>
              <a:rPr lang="en-US"/>
              <a:t>Dampened by the tensor tympani and stapedius muscles</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8" name="Picture 4"/>
          <p:cNvPicPr>
            <a:picLocks noChangeAspect="1" noChangeArrowheads="1"/>
          </p:cNvPicPr>
          <p:nvPr/>
        </p:nvPicPr>
        <p:blipFill>
          <a:blip r:embed="rId2" cstate="print"/>
          <a:srcRect/>
          <a:stretch>
            <a:fillRect/>
          </a:stretch>
        </p:blipFill>
        <p:spPr bwMode="auto">
          <a:xfrm>
            <a:off x="842963" y="0"/>
            <a:ext cx="7246937" cy="6861175"/>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582613" y="1692275"/>
            <a:ext cx="2339975" cy="1949450"/>
          </a:xfrm>
        </p:spPr>
        <p:txBody>
          <a:bodyPr>
            <a:normAutofit fontScale="90000"/>
          </a:bodyPr>
          <a:lstStyle/>
          <a:p>
            <a:r>
              <a:rPr lang="en-US"/>
              <a:t>Palpebrae (Eyelids)</a:t>
            </a:r>
          </a:p>
        </p:txBody>
      </p:sp>
      <p:pic>
        <p:nvPicPr>
          <p:cNvPr id="309254" name="Picture 6"/>
          <p:cNvPicPr>
            <a:picLocks noChangeAspect="1" noChangeArrowheads="1"/>
          </p:cNvPicPr>
          <p:nvPr/>
        </p:nvPicPr>
        <p:blipFill>
          <a:blip r:embed="rId2" cstate="print"/>
          <a:srcRect/>
          <a:stretch>
            <a:fillRect/>
          </a:stretch>
        </p:blipFill>
        <p:spPr bwMode="auto">
          <a:xfrm>
            <a:off x="3787775" y="0"/>
            <a:ext cx="5356225" cy="6858000"/>
          </a:xfrm>
          <a:prstGeom prst="rect">
            <a:avLst/>
          </a:prstGeom>
          <a:noFill/>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p:txBody>
          <a:bodyPr/>
          <a:lstStyle/>
          <a:p>
            <a:r>
              <a:rPr lang="en-US"/>
              <a:t>Inner Ear</a:t>
            </a:r>
          </a:p>
        </p:txBody>
      </p:sp>
      <p:sp>
        <p:nvSpPr>
          <p:cNvPr id="488451" name="Rectangle 3"/>
          <p:cNvSpPr>
            <a:spLocks noGrp="1" noChangeArrowheads="1"/>
          </p:cNvSpPr>
          <p:nvPr>
            <p:ph type="body" idx="1"/>
          </p:nvPr>
        </p:nvSpPr>
        <p:spPr>
          <a:xfrm>
            <a:off x="298450" y="1308100"/>
            <a:ext cx="8270875" cy="4786313"/>
          </a:xfrm>
        </p:spPr>
        <p:txBody>
          <a:bodyPr/>
          <a:lstStyle/>
          <a:p>
            <a:pPr>
              <a:lnSpc>
                <a:spcPct val="90000"/>
              </a:lnSpc>
            </a:pPr>
            <a:r>
              <a:rPr lang="en-US" sz="3200"/>
              <a:t>Bony labyrinth</a:t>
            </a:r>
          </a:p>
          <a:p>
            <a:pPr lvl="1">
              <a:lnSpc>
                <a:spcPct val="90000"/>
              </a:lnSpc>
            </a:pPr>
            <a:r>
              <a:rPr lang="en-US" sz="2800"/>
              <a:t>Tortuous channels worming their way through the temporal bone</a:t>
            </a:r>
          </a:p>
          <a:p>
            <a:pPr lvl="1">
              <a:lnSpc>
                <a:spcPct val="90000"/>
              </a:lnSpc>
            </a:pPr>
            <a:r>
              <a:rPr lang="en-US" sz="2800"/>
              <a:t>Contains the vestibule, the cochlea, and the semicircular canals</a:t>
            </a:r>
          </a:p>
          <a:p>
            <a:pPr lvl="1">
              <a:lnSpc>
                <a:spcPct val="90000"/>
              </a:lnSpc>
            </a:pPr>
            <a:r>
              <a:rPr lang="en-US" sz="2800"/>
              <a:t>Filled with perilymph</a:t>
            </a:r>
          </a:p>
          <a:p>
            <a:pPr>
              <a:lnSpc>
                <a:spcPct val="90000"/>
              </a:lnSpc>
            </a:pPr>
            <a:r>
              <a:rPr lang="en-US" sz="3200"/>
              <a:t>Membranous labyrinth</a:t>
            </a:r>
          </a:p>
          <a:p>
            <a:pPr lvl="1">
              <a:lnSpc>
                <a:spcPct val="90000"/>
              </a:lnSpc>
            </a:pPr>
            <a:r>
              <a:rPr lang="en-US" sz="2800"/>
              <a:t>Series of membranous sacs within the bony labyrinth</a:t>
            </a:r>
          </a:p>
          <a:p>
            <a:pPr lvl="1">
              <a:lnSpc>
                <a:spcPct val="90000"/>
              </a:lnSpc>
            </a:pPr>
            <a:r>
              <a:rPr lang="en-US" sz="2800"/>
              <a:t>Filled with a potassium-rich fluid</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r>
              <a:rPr lang="en-US"/>
              <a:t>Inner Ear</a:t>
            </a:r>
          </a:p>
        </p:txBody>
      </p:sp>
      <p:pic>
        <p:nvPicPr>
          <p:cNvPr id="489476" name="Picture 4"/>
          <p:cNvPicPr>
            <a:picLocks noChangeAspect="1" noChangeArrowheads="1"/>
          </p:cNvPicPr>
          <p:nvPr/>
        </p:nvPicPr>
        <p:blipFill>
          <a:blip r:embed="rId2" cstate="print"/>
          <a:srcRect/>
          <a:stretch>
            <a:fillRect/>
          </a:stretch>
        </p:blipFill>
        <p:spPr bwMode="auto">
          <a:xfrm>
            <a:off x="0" y="1398588"/>
            <a:ext cx="9144000" cy="4314825"/>
          </a:xfrm>
          <a:prstGeom prst="rect">
            <a:avLst/>
          </a:prstGeom>
          <a:noFill/>
        </p:spPr>
      </p:pic>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p:txBody>
          <a:bodyPr/>
          <a:lstStyle/>
          <a:p>
            <a:r>
              <a:rPr lang="en-US"/>
              <a:t>The Vestibule</a:t>
            </a:r>
          </a:p>
        </p:txBody>
      </p:sp>
      <p:sp>
        <p:nvSpPr>
          <p:cNvPr id="490499" name="Rectangle 3"/>
          <p:cNvSpPr>
            <a:spLocks noGrp="1" noChangeArrowheads="1"/>
          </p:cNvSpPr>
          <p:nvPr>
            <p:ph type="body" idx="1"/>
          </p:nvPr>
        </p:nvSpPr>
        <p:spPr/>
        <p:txBody>
          <a:bodyPr/>
          <a:lstStyle/>
          <a:p>
            <a:r>
              <a:rPr lang="en-US"/>
              <a:t>The central egg-shaped cavity of the bony labyrinth</a:t>
            </a:r>
          </a:p>
          <a:p>
            <a:r>
              <a:rPr lang="en-US"/>
              <a:t>Suspended in its perilymph are two sacs: </a:t>
            </a:r>
          </a:p>
          <a:p>
            <a:pPr lvl="1"/>
            <a:r>
              <a:rPr lang="en-US"/>
              <a:t>saccule </a:t>
            </a:r>
          </a:p>
          <a:p>
            <a:pPr lvl="1"/>
            <a:r>
              <a:rPr lang="en-US"/>
              <a:t>utricle</a:t>
            </a:r>
          </a:p>
          <a:p>
            <a:r>
              <a:rPr lang="en-US"/>
              <a:t>The saccule extends into the cochlea</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en-US"/>
              <a:t>The Vestibule</a:t>
            </a:r>
          </a:p>
        </p:txBody>
      </p:sp>
      <p:sp>
        <p:nvSpPr>
          <p:cNvPr id="491523" name="Rectangle 3"/>
          <p:cNvSpPr>
            <a:spLocks noGrp="1" noChangeArrowheads="1"/>
          </p:cNvSpPr>
          <p:nvPr>
            <p:ph type="body" idx="1"/>
          </p:nvPr>
        </p:nvSpPr>
        <p:spPr/>
        <p:txBody>
          <a:bodyPr/>
          <a:lstStyle/>
          <a:p>
            <a:r>
              <a:rPr lang="en-US"/>
              <a:t>The utricle extends into the semicircular canals</a:t>
            </a:r>
          </a:p>
          <a:p>
            <a:r>
              <a:rPr lang="en-US"/>
              <a:t>These sacs:</a:t>
            </a:r>
          </a:p>
          <a:p>
            <a:pPr lvl="1"/>
            <a:r>
              <a:rPr lang="en-US"/>
              <a:t>House equilibrium receptors called maculae</a:t>
            </a:r>
          </a:p>
          <a:p>
            <a:pPr lvl="1"/>
            <a:r>
              <a:rPr lang="en-US"/>
              <a:t>Respond to gravity and changes in the position of the head</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p:txBody>
          <a:bodyPr/>
          <a:lstStyle/>
          <a:p>
            <a:r>
              <a:rPr lang="en-US"/>
              <a:t>The Semicircular Canals</a:t>
            </a:r>
          </a:p>
        </p:txBody>
      </p:sp>
      <p:sp>
        <p:nvSpPr>
          <p:cNvPr id="493571" name="Rectangle 3"/>
          <p:cNvSpPr>
            <a:spLocks noGrp="1" noChangeArrowheads="1"/>
          </p:cNvSpPr>
          <p:nvPr>
            <p:ph type="body" idx="1"/>
          </p:nvPr>
        </p:nvSpPr>
        <p:spPr/>
        <p:txBody>
          <a:bodyPr>
            <a:normAutofit lnSpcReduction="10000"/>
          </a:bodyPr>
          <a:lstStyle/>
          <a:p>
            <a:r>
              <a:rPr lang="en-US" sz="3200"/>
              <a:t>Three canals that lie in the three planes of space </a:t>
            </a:r>
          </a:p>
          <a:p>
            <a:r>
              <a:rPr lang="en-US" sz="3200"/>
              <a:t>Membranous semicircular ducts line each canal and communicate with the utricle</a:t>
            </a:r>
          </a:p>
          <a:p>
            <a:r>
              <a:rPr lang="en-US" sz="3200"/>
              <a:t>The ampulla is the swollen end of each canal and it houses equilibrium receptors in a region called the crista ampullaris</a:t>
            </a:r>
          </a:p>
          <a:p>
            <a:r>
              <a:rPr lang="en-US" sz="3200"/>
              <a:t>These receptors respond to angular movements of the head</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en-US"/>
              <a:t>The Cochlea</a:t>
            </a:r>
          </a:p>
        </p:txBody>
      </p:sp>
      <p:sp>
        <p:nvSpPr>
          <p:cNvPr id="495619" name="Rectangle 3"/>
          <p:cNvSpPr>
            <a:spLocks noGrp="1" noChangeArrowheads="1"/>
          </p:cNvSpPr>
          <p:nvPr>
            <p:ph type="body" idx="1"/>
          </p:nvPr>
        </p:nvSpPr>
        <p:spPr/>
        <p:txBody>
          <a:bodyPr/>
          <a:lstStyle/>
          <a:p>
            <a:r>
              <a:rPr lang="en-US"/>
              <a:t>A spiral, conical, bony chamber that:</a:t>
            </a:r>
          </a:p>
          <a:p>
            <a:pPr lvl="1"/>
            <a:r>
              <a:rPr lang="en-US"/>
              <a:t>Extends from the anterior vestibule</a:t>
            </a:r>
          </a:p>
          <a:p>
            <a:pPr lvl="1"/>
            <a:r>
              <a:rPr lang="en-US"/>
              <a:t>Coils around a bony pillar called the modiolus</a:t>
            </a:r>
          </a:p>
          <a:p>
            <a:pPr lvl="1"/>
            <a:r>
              <a:rPr lang="en-US"/>
              <a:t>Contains the cochlear duct, which ends at the cochlear apex</a:t>
            </a:r>
          </a:p>
          <a:p>
            <a:pPr lvl="1"/>
            <a:r>
              <a:rPr lang="en-US"/>
              <a:t>Contains the organ of Corti (hearing receptor)</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a:t>The Cochlea</a:t>
            </a:r>
          </a:p>
        </p:txBody>
      </p:sp>
      <p:sp>
        <p:nvSpPr>
          <p:cNvPr id="496643" name="Rectangle 3"/>
          <p:cNvSpPr>
            <a:spLocks noGrp="1" noChangeArrowheads="1"/>
          </p:cNvSpPr>
          <p:nvPr>
            <p:ph type="body" idx="1"/>
          </p:nvPr>
        </p:nvSpPr>
        <p:spPr/>
        <p:txBody>
          <a:bodyPr/>
          <a:lstStyle/>
          <a:p>
            <a:r>
              <a:rPr lang="en-US"/>
              <a:t>The cochlea is divided into three chambers:</a:t>
            </a:r>
          </a:p>
          <a:p>
            <a:pPr lvl="1"/>
            <a:r>
              <a:rPr lang="en-US"/>
              <a:t>Scala vestibuli</a:t>
            </a:r>
          </a:p>
          <a:p>
            <a:pPr lvl="1"/>
            <a:r>
              <a:rPr lang="en-US"/>
              <a:t>Scala media</a:t>
            </a:r>
          </a:p>
          <a:p>
            <a:pPr lvl="1"/>
            <a:r>
              <a:rPr lang="en-US"/>
              <a:t>Scala tympani</a:t>
            </a:r>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US"/>
              <a:t>The Cochlea</a:t>
            </a:r>
          </a:p>
        </p:txBody>
      </p:sp>
      <p:sp>
        <p:nvSpPr>
          <p:cNvPr id="497667" name="Rectangle 3"/>
          <p:cNvSpPr>
            <a:spLocks noGrp="1" noChangeArrowheads="1"/>
          </p:cNvSpPr>
          <p:nvPr>
            <p:ph type="body" idx="1"/>
          </p:nvPr>
        </p:nvSpPr>
        <p:spPr/>
        <p:txBody>
          <a:bodyPr/>
          <a:lstStyle/>
          <a:p>
            <a:r>
              <a:rPr lang="en-US"/>
              <a:t>The scala tympani terminates at the round window</a:t>
            </a:r>
          </a:p>
          <a:p>
            <a:r>
              <a:rPr lang="en-US"/>
              <a:t>The scalas tympani and vestibuli:</a:t>
            </a:r>
          </a:p>
          <a:p>
            <a:pPr lvl="1"/>
            <a:r>
              <a:rPr lang="en-US"/>
              <a:t>Are filled with perilymph</a:t>
            </a:r>
          </a:p>
          <a:p>
            <a:pPr lvl="1"/>
            <a:r>
              <a:rPr lang="en-US"/>
              <a:t>Are continuous with each other via the helicotrema</a:t>
            </a:r>
          </a:p>
          <a:p>
            <a:r>
              <a:rPr lang="en-US"/>
              <a:t>The scala media is filled with endolymph</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lstStyle/>
          <a:p>
            <a:r>
              <a:rPr lang="en-US"/>
              <a:t>The Cochlea</a:t>
            </a:r>
          </a:p>
        </p:txBody>
      </p:sp>
      <p:sp>
        <p:nvSpPr>
          <p:cNvPr id="498691" name="Rectangle 3"/>
          <p:cNvSpPr>
            <a:spLocks noGrp="1" noChangeArrowheads="1"/>
          </p:cNvSpPr>
          <p:nvPr>
            <p:ph type="body" idx="1"/>
          </p:nvPr>
        </p:nvSpPr>
        <p:spPr/>
        <p:txBody>
          <a:bodyPr/>
          <a:lstStyle/>
          <a:p>
            <a:r>
              <a:rPr lang="en-US"/>
              <a:t>The “floor” of the cochlear duct is composed of:</a:t>
            </a:r>
          </a:p>
          <a:p>
            <a:pPr lvl="1"/>
            <a:r>
              <a:rPr lang="en-US"/>
              <a:t>The bony spiral lamina</a:t>
            </a:r>
          </a:p>
          <a:p>
            <a:pPr lvl="1"/>
            <a:r>
              <a:rPr lang="en-US"/>
              <a:t>The basilar membrane, which supports the organ of Corti</a:t>
            </a:r>
          </a:p>
          <a:p>
            <a:r>
              <a:rPr lang="en-US"/>
              <a:t>The cochlear branch of nerve VIII runs from the organ of Corti to the brain </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9716" name="Picture 4"/>
          <p:cNvPicPr>
            <a:picLocks noChangeAspect="1" noChangeArrowheads="1"/>
          </p:cNvPicPr>
          <p:nvPr/>
        </p:nvPicPr>
        <p:blipFill>
          <a:blip r:embed="rId2" cstate="print"/>
          <a:srcRect/>
          <a:stretch>
            <a:fillRect/>
          </a:stretch>
        </p:blipFill>
        <p:spPr bwMode="auto">
          <a:xfrm>
            <a:off x="0" y="314325"/>
            <a:ext cx="9144000" cy="6010275"/>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lstStyle/>
          <a:p>
            <a:r>
              <a:rPr lang="en-US"/>
              <a:t>Conjunctiva</a:t>
            </a:r>
          </a:p>
        </p:txBody>
      </p:sp>
      <p:sp>
        <p:nvSpPr>
          <p:cNvPr id="310275" name="Rectangle 3"/>
          <p:cNvSpPr>
            <a:spLocks noGrp="1" noChangeArrowheads="1"/>
          </p:cNvSpPr>
          <p:nvPr>
            <p:ph type="body" idx="1"/>
          </p:nvPr>
        </p:nvSpPr>
        <p:spPr/>
        <p:txBody>
          <a:bodyPr/>
          <a:lstStyle/>
          <a:p>
            <a:r>
              <a:rPr lang="en-US"/>
              <a:t>Transparent membrane that:</a:t>
            </a:r>
          </a:p>
          <a:p>
            <a:pPr lvl="1"/>
            <a:r>
              <a:rPr lang="en-US"/>
              <a:t>Lines the eyelids as the palpebral conjunctiva</a:t>
            </a:r>
          </a:p>
          <a:p>
            <a:pPr lvl="1"/>
            <a:r>
              <a:rPr lang="en-US"/>
              <a:t>Covers the whites of the eyes as the ocular conjunctiva</a:t>
            </a:r>
          </a:p>
          <a:p>
            <a:pPr lvl="1"/>
            <a:r>
              <a:rPr lang="en-US"/>
              <a:t>Lubricates and protects the eye</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lstStyle/>
          <a:p>
            <a:r>
              <a:rPr lang="en-US"/>
              <a:t>Sound and Mechanisms of Hearing</a:t>
            </a:r>
          </a:p>
        </p:txBody>
      </p:sp>
      <p:sp>
        <p:nvSpPr>
          <p:cNvPr id="500739" name="Rectangle 3"/>
          <p:cNvSpPr>
            <a:spLocks noGrp="1" noChangeArrowheads="1"/>
          </p:cNvSpPr>
          <p:nvPr>
            <p:ph type="body" idx="1"/>
          </p:nvPr>
        </p:nvSpPr>
        <p:spPr>
          <a:xfrm>
            <a:off x="325438" y="1439863"/>
            <a:ext cx="8575675" cy="4656137"/>
          </a:xfrm>
        </p:spPr>
        <p:txBody>
          <a:bodyPr/>
          <a:lstStyle/>
          <a:p>
            <a:r>
              <a:rPr lang="en-US" sz="3200"/>
              <a:t>Sound vibrations beat against the eardrum</a:t>
            </a:r>
          </a:p>
          <a:p>
            <a:r>
              <a:rPr lang="en-US" sz="3200"/>
              <a:t>The eardrum pushes against the ossicles, which presses fluid in the inner ear against the oval and round windows</a:t>
            </a:r>
          </a:p>
          <a:p>
            <a:pPr lvl="1"/>
            <a:r>
              <a:rPr lang="en-US" sz="2800"/>
              <a:t>This movement sets up shearing forces that pull on hair cells</a:t>
            </a:r>
          </a:p>
          <a:p>
            <a:pPr lvl="1"/>
            <a:r>
              <a:rPr lang="en-US" sz="2800"/>
              <a:t>Moving hair cells stimulates the cochlear nerve that sends impulses to the brain</a:t>
            </a: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r>
              <a:rPr lang="en-US"/>
              <a:t>Properties of Sound</a:t>
            </a:r>
          </a:p>
        </p:txBody>
      </p:sp>
      <p:sp>
        <p:nvSpPr>
          <p:cNvPr id="502787" name="Rectangle 3"/>
          <p:cNvSpPr>
            <a:spLocks noGrp="1" noChangeArrowheads="1"/>
          </p:cNvSpPr>
          <p:nvPr>
            <p:ph type="body" idx="1"/>
          </p:nvPr>
        </p:nvSpPr>
        <p:spPr/>
        <p:txBody>
          <a:bodyPr>
            <a:normAutofit lnSpcReduction="10000"/>
          </a:bodyPr>
          <a:lstStyle/>
          <a:p>
            <a:pPr>
              <a:lnSpc>
                <a:spcPct val="90000"/>
              </a:lnSpc>
            </a:pPr>
            <a:r>
              <a:rPr lang="en-US" sz="3200"/>
              <a:t>Frequency </a:t>
            </a:r>
          </a:p>
          <a:p>
            <a:pPr lvl="1">
              <a:lnSpc>
                <a:spcPct val="90000"/>
              </a:lnSpc>
            </a:pPr>
            <a:r>
              <a:rPr lang="en-US" sz="2800"/>
              <a:t>the number of waves that pass a given point in a given time</a:t>
            </a:r>
          </a:p>
          <a:p>
            <a:pPr>
              <a:lnSpc>
                <a:spcPct val="90000"/>
              </a:lnSpc>
            </a:pPr>
            <a:r>
              <a:rPr lang="en-US" sz="3200"/>
              <a:t>Pitch</a:t>
            </a:r>
          </a:p>
          <a:p>
            <a:pPr lvl="1">
              <a:lnSpc>
                <a:spcPct val="90000"/>
              </a:lnSpc>
            </a:pPr>
            <a:r>
              <a:rPr lang="en-US" sz="2800"/>
              <a:t> perception of different frequencies (we hear from 20–20,000 Hz)</a:t>
            </a:r>
          </a:p>
          <a:p>
            <a:pPr>
              <a:lnSpc>
                <a:spcPct val="90000"/>
              </a:lnSpc>
            </a:pPr>
            <a:r>
              <a:rPr lang="en-US" sz="3200"/>
              <a:t>Amplitude	</a:t>
            </a:r>
          </a:p>
          <a:p>
            <a:pPr lvl="1">
              <a:lnSpc>
                <a:spcPct val="90000"/>
              </a:lnSpc>
            </a:pPr>
            <a:r>
              <a:rPr lang="en-US" sz="2800"/>
              <a:t>intensity of a sound measured in decibels (dB)</a:t>
            </a:r>
          </a:p>
          <a:p>
            <a:pPr>
              <a:lnSpc>
                <a:spcPct val="90000"/>
              </a:lnSpc>
            </a:pPr>
            <a:r>
              <a:rPr lang="en-US" sz="3200"/>
              <a:t>Loudness</a:t>
            </a:r>
          </a:p>
          <a:p>
            <a:pPr lvl="1">
              <a:lnSpc>
                <a:spcPct val="90000"/>
              </a:lnSpc>
            </a:pPr>
            <a:r>
              <a:rPr lang="en-US" sz="2800"/>
              <a:t>subjective interpretation of sound intensity</a:t>
            </a: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sz="2800"/>
              <a:t>Transmission of Sound to the Inner Ear</a:t>
            </a:r>
          </a:p>
        </p:txBody>
      </p:sp>
      <p:sp>
        <p:nvSpPr>
          <p:cNvPr id="504835" name="Rectangle 3"/>
          <p:cNvSpPr>
            <a:spLocks noGrp="1" noChangeArrowheads="1"/>
          </p:cNvSpPr>
          <p:nvPr>
            <p:ph type="body" idx="1"/>
          </p:nvPr>
        </p:nvSpPr>
        <p:spPr>
          <a:xfrm>
            <a:off x="325438" y="1465263"/>
            <a:ext cx="8575675" cy="4630737"/>
          </a:xfrm>
        </p:spPr>
        <p:txBody>
          <a:bodyPr/>
          <a:lstStyle/>
          <a:p>
            <a:pPr>
              <a:lnSpc>
                <a:spcPct val="90000"/>
              </a:lnSpc>
            </a:pPr>
            <a:r>
              <a:rPr lang="en-US" sz="3200"/>
              <a:t>The route of sound to the inner ear follows this pathway:</a:t>
            </a:r>
          </a:p>
          <a:p>
            <a:pPr lvl="1">
              <a:lnSpc>
                <a:spcPct val="90000"/>
              </a:lnSpc>
            </a:pPr>
            <a:r>
              <a:rPr lang="en-US" sz="2800"/>
              <a:t>Outer ear</a:t>
            </a:r>
          </a:p>
          <a:p>
            <a:pPr lvl="2">
              <a:lnSpc>
                <a:spcPct val="90000"/>
              </a:lnSpc>
            </a:pPr>
            <a:r>
              <a:rPr lang="en-US" sz="2400"/>
              <a:t>pinna, auditory canal, eardrum</a:t>
            </a:r>
          </a:p>
          <a:p>
            <a:pPr lvl="1">
              <a:lnSpc>
                <a:spcPct val="90000"/>
              </a:lnSpc>
            </a:pPr>
            <a:r>
              <a:rPr lang="en-US" sz="2800"/>
              <a:t>Middle ear</a:t>
            </a:r>
          </a:p>
          <a:p>
            <a:pPr lvl="2">
              <a:lnSpc>
                <a:spcPct val="90000"/>
              </a:lnSpc>
            </a:pPr>
            <a:r>
              <a:rPr lang="en-US" sz="2400"/>
              <a:t>malleus, incus, and stapes to the oval window</a:t>
            </a:r>
          </a:p>
          <a:p>
            <a:pPr lvl="1">
              <a:lnSpc>
                <a:spcPct val="90000"/>
              </a:lnSpc>
            </a:pPr>
            <a:r>
              <a:rPr lang="en-US" sz="2800"/>
              <a:t>Inner ear</a:t>
            </a:r>
          </a:p>
          <a:p>
            <a:pPr lvl="2">
              <a:lnSpc>
                <a:spcPct val="90000"/>
              </a:lnSpc>
            </a:pPr>
            <a:r>
              <a:rPr lang="en-US" sz="2400"/>
              <a:t>scalas vestibuli and tympani to the cochlear duct </a:t>
            </a:r>
          </a:p>
          <a:p>
            <a:pPr lvl="2">
              <a:lnSpc>
                <a:spcPct val="90000"/>
              </a:lnSpc>
            </a:pPr>
            <a:r>
              <a:rPr lang="en-US" sz="2400"/>
              <a:t>Stimulation of the organ of Corti</a:t>
            </a:r>
          </a:p>
          <a:p>
            <a:pPr lvl="2">
              <a:lnSpc>
                <a:spcPct val="90000"/>
              </a:lnSpc>
            </a:pPr>
            <a:r>
              <a:rPr lang="en-US" sz="2400"/>
              <a:t>Generation of impulses in the cochlear nerve</a:t>
            </a: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906" name="Rectangle 2"/>
          <p:cNvSpPr>
            <a:spLocks noGrp="1" noChangeArrowheads="1"/>
          </p:cNvSpPr>
          <p:nvPr>
            <p:ph type="title"/>
          </p:nvPr>
        </p:nvSpPr>
        <p:spPr/>
        <p:txBody>
          <a:bodyPr/>
          <a:lstStyle/>
          <a:p>
            <a:r>
              <a:rPr lang="en-US" sz="3200"/>
              <a:t>Resonance of the Basilar Membrane</a:t>
            </a:r>
          </a:p>
        </p:txBody>
      </p:sp>
      <p:sp>
        <p:nvSpPr>
          <p:cNvPr id="507907" name="Rectangle 3"/>
          <p:cNvSpPr>
            <a:spLocks noGrp="1" noChangeArrowheads="1"/>
          </p:cNvSpPr>
          <p:nvPr>
            <p:ph type="body" idx="1"/>
          </p:nvPr>
        </p:nvSpPr>
        <p:spPr/>
        <p:txBody>
          <a:bodyPr/>
          <a:lstStyle/>
          <a:p>
            <a:pPr>
              <a:lnSpc>
                <a:spcPct val="90000"/>
              </a:lnSpc>
            </a:pPr>
            <a:r>
              <a:rPr lang="en-US"/>
              <a:t>Sound waves of low frequency (inaudible):</a:t>
            </a:r>
          </a:p>
          <a:p>
            <a:pPr lvl="1">
              <a:lnSpc>
                <a:spcPct val="90000"/>
              </a:lnSpc>
            </a:pPr>
            <a:r>
              <a:rPr lang="en-US"/>
              <a:t>Travel around the helicotrema </a:t>
            </a:r>
          </a:p>
          <a:p>
            <a:pPr lvl="1">
              <a:lnSpc>
                <a:spcPct val="90000"/>
              </a:lnSpc>
            </a:pPr>
            <a:r>
              <a:rPr lang="en-US"/>
              <a:t>Do not excite hair cells</a:t>
            </a:r>
          </a:p>
          <a:p>
            <a:pPr>
              <a:lnSpc>
                <a:spcPct val="90000"/>
              </a:lnSpc>
            </a:pPr>
            <a:r>
              <a:rPr lang="en-US"/>
              <a:t>Audible sound waves:</a:t>
            </a:r>
          </a:p>
          <a:p>
            <a:pPr lvl="1">
              <a:lnSpc>
                <a:spcPct val="90000"/>
              </a:lnSpc>
            </a:pPr>
            <a:r>
              <a:rPr lang="en-US"/>
              <a:t>Penetrate through the cochlear duct</a:t>
            </a:r>
          </a:p>
          <a:p>
            <a:pPr lvl="1">
              <a:lnSpc>
                <a:spcPct val="90000"/>
              </a:lnSpc>
            </a:pPr>
            <a:r>
              <a:rPr lang="en-US"/>
              <a:t>Vibrate the basilar membrane</a:t>
            </a:r>
          </a:p>
          <a:p>
            <a:pPr lvl="1">
              <a:lnSpc>
                <a:spcPct val="90000"/>
              </a:lnSpc>
            </a:pPr>
            <a:r>
              <a:rPr lang="en-US"/>
              <a:t>Excite specific hair cells according to frequency of the sound</a:t>
            </a: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954" name="Rectangle 2"/>
          <p:cNvSpPr>
            <a:spLocks noGrp="1" noChangeArrowheads="1"/>
          </p:cNvSpPr>
          <p:nvPr>
            <p:ph type="title"/>
          </p:nvPr>
        </p:nvSpPr>
        <p:spPr/>
        <p:txBody>
          <a:bodyPr/>
          <a:lstStyle/>
          <a:p>
            <a:r>
              <a:rPr lang="en-US"/>
              <a:t>The Organ of Corti</a:t>
            </a:r>
          </a:p>
        </p:txBody>
      </p:sp>
      <p:sp>
        <p:nvSpPr>
          <p:cNvPr id="509955" name="Rectangle 3"/>
          <p:cNvSpPr>
            <a:spLocks noGrp="1" noChangeArrowheads="1"/>
          </p:cNvSpPr>
          <p:nvPr>
            <p:ph type="body" idx="1"/>
          </p:nvPr>
        </p:nvSpPr>
        <p:spPr/>
        <p:txBody>
          <a:bodyPr/>
          <a:lstStyle/>
          <a:p>
            <a:r>
              <a:rPr lang="en-US"/>
              <a:t>Is composed of supporting cells and outer and inner hair cells</a:t>
            </a:r>
          </a:p>
          <a:p>
            <a:r>
              <a:rPr lang="en-US"/>
              <a:t>Afferent fibers of the cochlear nerve attach to the base of hair cells</a:t>
            </a:r>
          </a:p>
          <a:p>
            <a:r>
              <a:rPr lang="en-US"/>
              <a:t>The stereocilia (hairs): </a:t>
            </a:r>
          </a:p>
          <a:p>
            <a:pPr lvl="1"/>
            <a:r>
              <a:rPr lang="en-US"/>
              <a:t>Protrude into the endolymph</a:t>
            </a:r>
          </a:p>
          <a:p>
            <a:pPr lvl="1"/>
            <a:r>
              <a:rPr lang="en-US"/>
              <a:t>Touch the tectorial membrane</a:t>
            </a: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normAutofit fontScale="90000"/>
          </a:bodyPr>
          <a:lstStyle/>
          <a:p>
            <a:r>
              <a:rPr lang="en-US"/>
              <a:t>Excitation of Hair Cells in the Organ of Corti</a:t>
            </a:r>
          </a:p>
        </p:txBody>
      </p:sp>
      <p:sp>
        <p:nvSpPr>
          <p:cNvPr id="510979" name="Rectangle 3"/>
          <p:cNvSpPr>
            <a:spLocks noGrp="1" noChangeArrowheads="1"/>
          </p:cNvSpPr>
          <p:nvPr>
            <p:ph type="body" idx="1"/>
          </p:nvPr>
        </p:nvSpPr>
        <p:spPr/>
        <p:txBody>
          <a:bodyPr/>
          <a:lstStyle/>
          <a:p>
            <a:r>
              <a:rPr lang="en-US"/>
              <a:t>Bending cilia: </a:t>
            </a:r>
          </a:p>
          <a:p>
            <a:pPr lvl="1"/>
            <a:r>
              <a:rPr lang="en-US"/>
              <a:t>Opens mechanically gated ion channels</a:t>
            </a:r>
          </a:p>
          <a:p>
            <a:pPr lvl="1"/>
            <a:r>
              <a:rPr lang="en-US"/>
              <a:t>Causes a graded potential and the release of a neurotransmitter </a:t>
            </a:r>
          </a:p>
          <a:p>
            <a:pPr lvl="1"/>
            <a:endParaRPr lang="en-US"/>
          </a:p>
          <a:p>
            <a:pPr lvl="1"/>
            <a:r>
              <a:rPr lang="en-US"/>
              <a:t>The neurotransmitter causes cochlear fibers to transmit impulses to the brain, where sound is perceived</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04" name="Picture 4"/>
          <p:cNvPicPr>
            <a:picLocks noChangeAspect="1" noChangeArrowheads="1"/>
          </p:cNvPicPr>
          <p:nvPr/>
        </p:nvPicPr>
        <p:blipFill>
          <a:blip r:embed="rId2" cstate="print"/>
          <a:srcRect/>
          <a:stretch>
            <a:fillRect/>
          </a:stretch>
        </p:blipFill>
        <p:spPr bwMode="auto">
          <a:xfrm>
            <a:off x="0" y="152400"/>
            <a:ext cx="9144000" cy="6475413"/>
          </a:xfrm>
          <a:prstGeom prst="rect">
            <a:avLst/>
          </a:prstGeom>
          <a:noFill/>
        </p:spPr>
      </p:pic>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p:txBody>
          <a:bodyPr/>
          <a:lstStyle/>
          <a:p>
            <a:r>
              <a:rPr lang="en-US"/>
              <a:t>Auditory Pathway to the Brain</a:t>
            </a:r>
          </a:p>
        </p:txBody>
      </p:sp>
      <p:sp>
        <p:nvSpPr>
          <p:cNvPr id="513027" name="Rectangle 3"/>
          <p:cNvSpPr>
            <a:spLocks noGrp="1" noChangeArrowheads="1"/>
          </p:cNvSpPr>
          <p:nvPr>
            <p:ph type="body" idx="1"/>
          </p:nvPr>
        </p:nvSpPr>
        <p:spPr>
          <a:xfrm>
            <a:off x="325438" y="1465263"/>
            <a:ext cx="4473575" cy="4846637"/>
          </a:xfrm>
        </p:spPr>
        <p:txBody>
          <a:bodyPr/>
          <a:lstStyle/>
          <a:p>
            <a:pPr>
              <a:lnSpc>
                <a:spcPct val="80000"/>
              </a:lnSpc>
            </a:pPr>
            <a:r>
              <a:rPr lang="en-US" sz="2400"/>
              <a:t>Impulses from the cochlea pass via the spiral ganglion to the cochlear nuclei </a:t>
            </a:r>
          </a:p>
          <a:p>
            <a:pPr>
              <a:lnSpc>
                <a:spcPct val="80000"/>
              </a:lnSpc>
            </a:pPr>
            <a:r>
              <a:rPr lang="en-US" sz="2400"/>
              <a:t>From there, impulses are sent to the:</a:t>
            </a:r>
          </a:p>
          <a:p>
            <a:pPr lvl="1">
              <a:lnSpc>
                <a:spcPct val="80000"/>
              </a:lnSpc>
            </a:pPr>
            <a:r>
              <a:rPr lang="en-US" sz="2000"/>
              <a:t>Superior olivary nucleus </a:t>
            </a:r>
          </a:p>
          <a:p>
            <a:pPr lvl="1">
              <a:lnSpc>
                <a:spcPct val="80000"/>
              </a:lnSpc>
            </a:pPr>
            <a:r>
              <a:rPr lang="en-US" sz="2000"/>
              <a:t>Inferior colliculus (auditory reflex center)</a:t>
            </a:r>
          </a:p>
          <a:p>
            <a:pPr>
              <a:lnSpc>
                <a:spcPct val="80000"/>
              </a:lnSpc>
            </a:pPr>
            <a:r>
              <a:rPr lang="en-US" sz="2400"/>
              <a:t>From there, impulses pass to the auditory cortex </a:t>
            </a:r>
          </a:p>
          <a:p>
            <a:pPr>
              <a:lnSpc>
                <a:spcPct val="80000"/>
              </a:lnSpc>
            </a:pPr>
            <a:r>
              <a:rPr lang="en-US" sz="2400"/>
              <a:t>Auditory pathways decussate so that both cortices receive input from both ears</a:t>
            </a:r>
          </a:p>
        </p:txBody>
      </p:sp>
      <p:pic>
        <p:nvPicPr>
          <p:cNvPr id="513028" name="Picture 4"/>
          <p:cNvPicPr>
            <a:picLocks noChangeAspect="1" noChangeArrowheads="1"/>
          </p:cNvPicPr>
          <p:nvPr/>
        </p:nvPicPr>
        <p:blipFill>
          <a:blip r:embed="rId2" cstate="print"/>
          <a:srcRect/>
          <a:stretch>
            <a:fillRect/>
          </a:stretch>
        </p:blipFill>
        <p:spPr bwMode="auto">
          <a:xfrm>
            <a:off x="4800600" y="1447800"/>
            <a:ext cx="4021347" cy="5105400"/>
          </a:xfrm>
          <a:prstGeom prst="rect">
            <a:avLst/>
          </a:prstGeom>
          <a:ln>
            <a:noFill/>
          </a:ln>
          <a:effectLst>
            <a:outerShdw blurRad="190500" algn="tl" rotWithShape="0">
              <a:srgbClr val="000000">
                <a:alpha val="70000"/>
              </a:srgbClr>
            </a:outerShdw>
          </a:effectLst>
        </p:spPr>
      </p:pic>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n-US"/>
              <a:t>Deafness</a:t>
            </a:r>
          </a:p>
        </p:txBody>
      </p:sp>
      <p:sp>
        <p:nvSpPr>
          <p:cNvPr id="516099" name="Rectangle 3"/>
          <p:cNvSpPr>
            <a:spLocks noGrp="1" noChangeArrowheads="1"/>
          </p:cNvSpPr>
          <p:nvPr>
            <p:ph type="body" idx="1"/>
          </p:nvPr>
        </p:nvSpPr>
        <p:spPr>
          <a:xfrm>
            <a:off x="298450" y="1295400"/>
            <a:ext cx="8270875" cy="4948238"/>
          </a:xfrm>
        </p:spPr>
        <p:txBody>
          <a:bodyPr/>
          <a:lstStyle/>
          <a:p>
            <a:r>
              <a:rPr lang="en-US" sz="3200"/>
              <a:t>Conduction deafness</a:t>
            </a:r>
          </a:p>
          <a:p>
            <a:pPr lvl="1"/>
            <a:r>
              <a:rPr lang="en-US" sz="2800"/>
              <a:t>something hampers sound conduction to the fluids of the inner ear </a:t>
            </a:r>
          </a:p>
          <a:p>
            <a:pPr lvl="1"/>
            <a:r>
              <a:rPr lang="en-US" sz="2800"/>
              <a:t>impacted earwax, perforated eardrum, osteosclerosis of the ossicles</a:t>
            </a:r>
          </a:p>
          <a:p>
            <a:r>
              <a:rPr lang="en-US" sz="3200"/>
              <a:t>Sensorineural deafness</a:t>
            </a:r>
          </a:p>
          <a:p>
            <a:pPr lvl="1"/>
            <a:r>
              <a:rPr lang="en-US" sz="2800"/>
              <a:t>results from damage to the neural structures at any point from the cochlear hair cells to the auditory cortical cells</a:t>
            </a: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Grp="1" noChangeArrowheads="1"/>
          </p:cNvSpPr>
          <p:nvPr>
            <p:ph type="title"/>
          </p:nvPr>
        </p:nvSpPr>
        <p:spPr/>
        <p:txBody>
          <a:bodyPr/>
          <a:lstStyle/>
          <a:p>
            <a:r>
              <a:rPr lang="en-US"/>
              <a:t>Deafness</a:t>
            </a:r>
          </a:p>
        </p:txBody>
      </p:sp>
      <p:sp>
        <p:nvSpPr>
          <p:cNvPr id="517123" name="Rectangle 3"/>
          <p:cNvSpPr>
            <a:spLocks noGrp="1" noChangeArrowheads="1"/>
          </p:cNvSpPr>
          <p:nvPr>
            <p:ph type="body" idx="1"/>
          </p:nvPr>
        </p:nvSpPr>
        <p:spPr/>
        <p:txBody>
          <a:bodyPr/>
          <a:lstStyle/>
          <a:p>
            <a:r>
              <a:rPr lang="en-US"/>
              <a:t>Tinnitus</a:t>
            </a:r>
          </a:p>
          <a:p>
            <a:pPr lvl="1"/>
            <a:r>
              <a:rPr lang="en-US"/>
              <a:t>ringing or clicking sound in the ears in the absence of auditory stimuli</a:t>
            </a:r>
          </a:p>
          <a:p>
            <a:r>
              <a:rPr lang="en-US"/>
              <a:t>Meniere’s syndrome</a:t>
            </a:r>
          </a:p>
          <a:p>
            <a:pPr lvl="1"/>
            <a:r>
              <a:rPr lang="en-US"/>
              <a:t>labyrinth disorder that affects the cochlea and the semicircular canals, causing vertigo, nausea, and vomiting</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a:t>Lacrimal Apparatus</a:t>
            </a:r>
          </a:p>
        </p:txBody>
      </p:sp>
      <p:sp>
        <p:nvSpPr>
          <p:cNvPr id="311299" name="Rectangle 3"/>
          <p:cNvSpPr>
            <a:spLocks noGrp="1" noChangeArrowheads="1"/>
          </p:cNvSpPr>
          <p:nvPr>
            <p:ph type="body" idx="1"/>
          </p:nvPr>
        </p:nvSpPr>
        <p:spPr/>
        <p:txBody>
          <a:bodyPr/>
          <a:lstStyle/>
          <a:p>
            <a:r>
              <a:rPr lang="en-US" sz="3200"/>
              <a:t>Consists of the lacrimal gland and associated ducts</a:t>
            </a:r>
          </a:p>
          <a:p>
            <a:r>
              <a:rPr lang="en-US" sz="3200"/>
              <a:t>Lacrimal glands secrete tears </a:t>
            </a:r>
          </a:p>
          <a:p>
            <a:r>
              <a:rPr lang="en-US" sz="3200"/>
              <a:t>Tears</a:t>
            </a:r>
          </a:p>
          <a:p>
            <a:pPr lvl="1"/>
            <a:r>
              <a:rPr lang="en-US" sz="2800"/>
              <a:t>Contain mucus, antibodies, and lysozyme</a:t>
            </a:r>
          </a:p>
          <a:p>
            <a:pPr lvl="1"/>
            <a:r>
              <a:rPr lang="en-US" sz="2800"/>
              <a:t>Enter the eye via superolateral excretory ducts </a:t>
            </a:r>
          </a:p>
          <a:p>
            <a:pPr lvl="1"/>
            <a:r>
              <a:rPr lang="en-US" sz="2800"/>
              <a:t>Exit the eye medially via the lacrimal punctum</a:t>
            </a:r>
          </a:p>
          <a:p>
            <a:pPr lvl="1"/>
            <a:r>
              <a:rPr lang="en-US" sz="2800"/>
              <a:t>Drain into the nasolacrimal duct</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normAutofit fontScale="90000"/>
          </a:bodyPr>
          <a:lstStyle/>
          <a:p>
            <a:r>
              <a:rPr lang="en-US"/>
              <a:t>Mechanisms of Equilibrium and Orientation</a:t>
            </a:r>
          </a:p>
        </p:txBody>
      </p:sp>
      <p:sp>
        <p:nvSpPr>
          <p:cNvPr id="518147" name="Rectangle 3"/>
          <p:cNvSpPr>
            <a:spLocks noGrp="1" noChangeArrowheads="1"/>
          </p:cNvSpPr>
          <p:nvPr>
            <p:ph type="body" idx="1"/>
          </p:nvPr>
        </p:nvSpPr>
        <p:spPr/>
        <p:txBody>
          <a:bodyPr/>
          <a:lstStyle/>
          <a:p>
            <a:pPr>
              <a:lnSpc>
                <a:spcPct val="90000"/>
              </a:lnSpc>
            </a:pPr>
            <a:r>
              <a:rPr lang="en-US"/>
              <a:t>Vestibular apparatus</a:t>
            </a:r>
          </a:p>
          <a:p>
            <a:pPr lvl="1">
              <a:lnSpc>
                <a:spcPct val="90000"/>
              </a:lnSpc>
            </a:pPr>
            <a:r>
              <a:rPr lang="en-US"/>
              <a:t>equilibrium receptors in the semicircular canals and vestibule</a:t>
            </a:r>
          </a:p>
          <a:p>
            <a:pPr lvl="1">
              <a:lnSpc>
                <a:spcPct val="90000"/>
              </a:lnSpc>
            </a:pPr>
            <a:r>
              <a:rPr lang="en-US"/>
              <a:t>Maintains our orientation and balance in space</a:t>
            </a:r>
          </a:p>
          <a:p>
            <a:pPr lvl="1">
              <a:lnSpc>
                <a:spcPct val="90000"/>
              </a:lnSpc>
            </a:pPr>
            <a:r>
              <a:rPr lang="en-US"/>
              <a:t>Vestibular receptors </a:t>
            </a:r>
          </a:p>
          <a:p>
            <a:pPr lvl="2">
              <a:lnSpc>
                <a:spcPct val="90000"/>
              </a:lnSpc>
            </a:pPr>
            <a:r>
              <a:rPr lang="en-US"/>
              <a:t>monitor static equilibrium</a:t>
            </a:r>
          </a:p>
          <a:p>
            <a:pPr lvl="1">
              <a:lnSpc>
                <a:spcPct val="90000"/>
              </a:lnSpc>
            </a:pPr>
            <a:r>
              <a:rPr lang="en-US"/>
              <a:t>Semicircular canal receptors </a:t>
            </a:r>
          </a:p>
          <a:p>
            <a:pPr lvl="2">
              <a:lnSpc>
                <a:spcPct val="90000"/>
              </a:lnSpc>
            </a:pPr>
            <a:r>
              <a:rPr lang="en-US"/>
              <a:t>monitor dynamic equilibrium</a:t>
            </a: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Grp="1" noChangeArrowheads="1"/>
          </p:cNvSpPr>
          <p:nvPr>
            <p:ph type="title"/>
          </p:nvPr>
        </p:nvSpPr>
        <p:spPr/>
        <p:txBody>
          <a:bodyPr/>
          <a:lstStyle/>
          <a:p>
            <a:r>
              <a:rPr lang="en-US"/>
              <a:t>Anatomy of Maculae</a:t>
            </a:r>
          </a:p>
        </p:txBody>
      </p:sp>
      <p:sp>
        <p:nvSpPr>
          <p:cNvPr id="519171" name="Rectangle 3"/>
          <p:cNvSpPr>
            <a:spLocks noGrp="1" noChangeArrowheads="1"/>
          </p:cNvSpPr>
          <p:nvPr>
            <p:ph type="body" idx="1"/>
          </p:nvPr>
        </p:nvSpPr>
        <p:spPr/>
        <p:txBody>
          <a:bodyPr>
            <a:normAutofit lnSpcReduction="10000"/>
          </a:bodyPr>
          <a:lstStyle/>
          <a:p>
            <a:pPr>
              <a:lnSpc>
                <a:spcPct val="90000"/>
              </a:lnSpc>
            </a:pPr>
            <a:r>
              <a:rPr lang="en-US" sz="2800"/>
              <a:t>Maculae are the sensory receptors for static equilibrium</a:t>
            </a:r>
          </a:p>
          <a:p>
            <a:pPr lvl="1">
              <a:lnSpc>
                <a:spcPct val="90000"/>
              </a:lnSpc>
            </a:pPr>
            <a:r>
              <a:rPr lang="en-US" sz="2400"/>
              <a:t>Contain supporting cells and hair cells</a:t>
            </a:r>
          </a:p>
          <a:p>
            <a:pPr lvl="1">
              <a:lnSpc>
                <a:spcPct val="90000"/>
              </a:lnSpc>
            </a:pPr>
            <a:r>
              <a:rPr lang="en-US" sz="2400"/>
              <a:t>Each hair cell has stereocilia and kinocilium embedded in the otolithic membrane</a:t>
            </a:r>
          </a:p>
          <a:p>
            <a:pPr>
              <a:lnSpc>
                <a:spcPct val="90000"/>
              </a:lnSpc>
            </a:pPr>
            <a:r>
              <a:rPr lang="en-US" sz="2800"/>
              <a:t>Otolithic membrane</a:t>
            </a:r>
          </a:p>
          <a:p>
            <a:pPr lvl="1">
              <a:lnSpc>
                <a:spcPct val="90000"/>
              </a:lnSpc>
            </a:pPr>
            <a:r>
              <a:rPr lang="en-US" sz="2400"/>
              <a:t>jellylike mass studded with tiny stones called otoliths</a:t>
            </a:r>
          </a:p>
          <a:p>
            <a:pPr>
              <a:lnSpc>
                <a:spcPct val="90000"/>
              </a:lnSpc>
            </a:pPr>
            <a:endParaRPr lang="en-US" sz="2800"/>
          </a:p>
          <a:p>
            <a:pPr>
              <a:lnSpc>
                <a:spcPct val="90000"/>
              </a:lnSpc>
            </a:pPr>
            <a:r>
              <a:rPr lang="en-US" sz="2800"/>
              <a:t>Utricular hairs respond to horizontal movement</a:t>
            </a:r>
          </a:p>
          <a:p>
            <a:pPr>
              <a:lnSpc>
                <a:spcPct val="90000"/>
              </a:lnSpc>
            </a:pPr>
            <a:endParaRPr lang="en-US" sz="2800"/>
          </a:p>
          <a:p>
            <a:pPr>
              <a:lnSpc>
                <a:spcPct val="90000"/>
              </a:lnSpc>
            </a:pPr>
            <a:r>
              <a:rPr lang="en-US" sz="2800"/>
              <a:t>Saccular hairs respond to vertical movement</a:t>
            </a: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ChangeArrowheads="1"/>
          </p:cNvSpPr>
          <p:nvPr>
            <p:ph type="title"/>
          </p:nvPr>
        </p:nvSpPr>
        <p:spPr/>
        <p:txBody>
          <a:bodyPr/>
          <a:lstStyle/>
          <a:p>
            <a:r>
              <a:rPr lang="en-US" sz="2800"/>
              <a:t>Effect of Gravity on Utricular Receptor Cells</a:t>
            </a:r>
          </a:p>
        </p:txBody>
      </p:sp>
      <p:sp>
        <p:nvSpPr>
          <p:cNvPr id="521219" name="Rectangle 3"/>
          <p:cNvSpPr>
            <a:spLocks noGrp="1" noChangeArrowheads="1"/>
          </p:cNvSpPr>
          <p:nvPr>
            <p:ph type="body" idx="1"/>
          </p:nvPr>
        </p:nvSpPr>
        <p:spPr>
          <a:xfrm>
            <a:off x="298450" y="1346200"/>
            <a:ext cx="8270875" cy="5143500"/>
          </a:xfrm>
        </p:spPr>
        <p:txBody>
          <a:bodyPr/>
          <a:lstStyle/>
          <a:p>
            <a:pPr>
              <a:lnSpc>
                <a:spcPct val="90000"/>
              </a:lnSpc>
            </a:pPr>
            <a:r>
              <a:rPr lang="en-US"/>
              <a:t>Otolithic movement in the direction of the kinocilia:</a:t>
            </a:r>
          </a:p>
          <a:p>
            <a:pPr lvl="1">
              <a:lnSpc>
                <a:spcPct val="90000"/>
              </a:lnSpc>
            </a:pPr>
            <a:r>
              <a:rPr lang="en-US"/>
              <a:t>Depolarizes vestibular nerve fibers</a:t>
            </a:r>
          </a:p>
          <a:p>
            <a:pPr lvl="1">
              <a:lnSpc>
                <a:spcPct val="90000"/>
              </a:lnSpc>
            </a:pPr>
            <a:r>
              <a:rPr lang="en-US"/>
              <a:t>Increases the number of action potentials generated</a:t>
            </a:r>
          </a:p>
          <a:p>
            <a:pPr>
              <a:lnSpc>
                <a:spcPct val="90000"/>
              </a:lnSpc>
            </a:pPr>
            <a:r>
              <a:rPr lang="en-US"/>
              <a:t>Movement in the opposite direction:</a:t>
            </a:r>
          </a:p>
          <a:p>
            <a:pPr lvl="1">
              <a:lnSpc>
                <a:spcPct val="90000"/>
              </a:lnSpc>
            </a:pPr>
            <a:r>
              <a:rPr lang="en-US"/>
              <a:t>Hyperpolarizes vestibular nerve fibers</a:t>
            </a:r>
          </a:p>
          <a:p>
            <a:pPr lvl="1">
              <a:lnSpc>
                <a:spcPct val="90000"/>
              </a:lnSpc>
            </a:pPr>
            <a:r>
              <a:rPr lang="en-US"/>
              <a:t>Reduces the rate of impulse propagation </a:t>
            </a: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ChangeArrowheads="1"/>
          </p:cNvSpPr>
          <p:nvPr>
            <p:ph type="title"/>
          </p:nvPr>
        </p:nvSpPr>
        <p:spPr/>
        <p:txBody>
          <a:bodyPr/>
          <a:lstStyle/>
          <a:p>
            <a:r>
              <a:rPr lang="en-US" sz="3200"/>
              <a:t>Effect of Gravity on Utricular Receptor Cells</a:t>
            </a:r>
          </a:p>
        </p:txBody>
      </p:sp>
      <p:pic>
        <p:nvPicPr>
          <p:cNvPr id="522244" name="Picture 4"/>
          <p:cNvPicPr>
            <a:picLocks noChangeAspect="1" noChangeArrowheads="1"/>
          </p:cNvPicPr>
          <p:nvPr/>
        </p:nvPicPr>
        <p:blipFill>
          <a:blip r:embed="rId2" cstate="print"/>
          <a:srcRect/>
          <a:stretch>
            <a:fillRect/>
          </a:stretch>
        </p:blipFill>
        <p:spPr bwMode="auto">
          <a:xfrm>
            <a:off x="152400" y="1676400"/>
            <a:ext cx="8839200" cy="3521869"/>
          </a:xfrm>
          <a:prstGeom prst="rect">
            <a:avLst/>
          </a:prstGeom>
          <a:ln>
            <a:noFill/>
          </a:ln>
          <a:effectLst>
            <a:outerShdw blurRad="190500" algn="tl" rotWithShape="0">
              <a:srgbClr val="000000">
                <a:alpha val="70000"/>
              </a:srgbClr>
            </a:outerShdw>
          </a:effectLst>
        </p:spPr>
      </p:pic>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3266" name="Rectangle 2"/>
          <p:cNvSpPr>
            <a:spLocks noGrp="1" noChangeArrowheads="1"/>
          </p:cNvSpPr>
          <p:nvPr>
            <p:ph type="title"/>
          </p:nvPr>
        </p:nvSpPr>
        <p:spPr/>
        <p:txBody>
          <a:bodyPr/>
          <a:lstStyle/>
          <a:p>
            <a:r>
              <a:rPr lang="en-US" sz="3200"/>
              <a:t>Crista Ampullaris and Dynamic Equilibrium</a:t>
            </a:r>
          </a:p>
        </p:txBody>
      </p:sp>
      <p:sp>
        <p:nvSpPr>
          <p:cNvPr id="523267" name="Rectangle 3"/>
          <p:cNvSpPr>
            <a:spLocks noGrp="1" noChangeArrowheads="1"/>
          </p:cNvSpPr>
          <p:nvPr>
            <p:ph type="body" idx="1"/>
          </p:nvPr>
        </p:nvSpPr>
        <p:spPr/>
        <p:txBody>
          <a:bodyPr/>
          <a:lstStyle/>
          <a:p>
            <a:pPr>
              <a:lnSpc>
                <a:spcPct val="90000"/>
              </a:lnSpc>
            </a:pPr>
            <a:r>
              <a:rPr lang="en-US" sz="3200"/>
              <a:t>The crista ampullaris (or crista):</a:t>
            </a:r>
          </a:p>
          <a:p>
            <a:pPr lvl="1">
              <a:lnSpc>
                <a:spcPct val="90000"/>
              </a:lnSpc>
            </a:pPr>
            <a:r>
              <a:rPr lang="en-US" sz="2800"/>
              <a:t>Is the receptor for dynamic equilibrium</a:t>
            </a:r>
          </a:p>
          <a:p>
            <a:pPr lvl="1">
              <a:lnSpc>
                <a:spcPct val="90000"/>
              </a:lnSpc>
            </a:pPr>
            <a:r>
              <a:rPr lang="en-US" sz="2800"/>
              <a:t>Is located in the ampulla of each semicircular canal</a:t>
            </a:r>
          </a:p>
          <a:p>
            <a:pPr lvl="1">
              <a:lnSpc>
                <a:spcPct val="90000"/>
              </a:lnSpc>
            </a:pPr>
            <a:r>
              <a:rPr lang="en-US" sz="2800"/>
              <a:t>Responds to angular movements</a:t>
            </a:r>
          </a:p>
          <a:p>
            <a:pPr>
              <a:lnSpc>
                <a:spcPct val="90000"/>
              </a:lnSpc>
            </a:pPr>
            <a:r>
              <a:rPr lang="en-US" sz="3200"/>
              <a:t>Each crista has support cells and hair cells that extend into a gel-like mass called the cupula</a:t>
            </a:r>
          </a:p>
          <a:p>
            <a:pPr>
              <a:lnSpc>
                <a:spcPct val="90000"/>
              </a:lnSpc>
            </a:pPr>
            <a:r>
              <a:rPr lang="en-US" sz="3200"/>
              <a:t>Dendrites of vestibular nerve fibers encircle the base of the hair cells</a:t>
            </a: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ChangeArrowheads="1"/>
          </p:cNvSpPr>
          <p:nvPr>
            <p:ph type="title"/>
          </p:nvPr>
        </p:nvSpPr>
        <p:spPr/>
        <p:txBody>
          <a:bodyPr/>
          <a:lstStyle/>
          <a:p>
            <a:r>
              <a:rPr lang="en-US" sz="3200"/>
              <a:t>Activating Crista Ampullaris Receptors</a:t>
            </a:r>
          </a:p>
        </p:txBody>
      </p:sp>
      <p:sp>
        <p:nvSpPr>
          <p:cNvPr id="525315" name="Rectangle 3"/>
          <p:cNvSpPr>
            <a:spLocks noGrp="1" noChangeArrowheads="1"/>
          </p:cNvSpPr>
          <p:nvPr>
            <p:ph type="body" idx="1"/>
          </p:nvPr>
        </p:nvSpPr>
        <p:spPr>
          <a:xfrm>
            <a:off x="298450" y="1358900"/>
            <a:ext cx="8270875" cy="4681538"/>
          </a:xfrm>
        </p:spPr>
        <p:txBody>
          <a:bodyPr/>
          <a:lstStyle/>
          <a:p>
            <a:pPr>
              <a:lnSpc>
                <a:spcPct val="90000"/>
              </a:lnSpc>
            </a:pPr>
            <a:r>
              <a:rPr lang="en-US" sz="3200"/>
              <a:t>Cristae respond to changes in velocity of rotatory movements of the head</a:t>
            </a:r>
          </a:p>
          <a:p>
            <a:pPr>
              <a:lnSpc>
                <a:spcPct val="90000"/>
              </a:lnSpc>
            </a:pPr>
            <a:r>
              <a:rPr lang="en-US" sz="3200"/>
              <a:t>Directional bending of hair cells in the cristae causes:</a:t>
            </a:r>
          </a:p>
          <a:p>
            <a:pPr lvl="1">
              <a:lnSpc>
                <a:spcPct val="90000"/>
              </a:lnSpc>
            </a:pPr>
            <a:r>
              <a:rPr lang="en-US" sz="2800"/>
              <a:t>Depolarizations, and rapid impulses reach the brain at a faster rate</a:t>
            </a:r>
          </a:p>
          <a:p>
            <a:pPr lvl="1">
              <a:lnSpc>
                <a:spcPct val="90000"/>
              </a:lnSpc>
            </a:pPr>
            <a:r>
              <a:rPr lang="en-US" sz="2800"/>
              <a:t>Hyperpolarizations, and fewer impulses reach the brain</a:t>
            </a:r>
          </a:p>
          <a:p>
            <a:pPr>
              <a:lnSpc>
                <a:spcPct val="90000"/>
              </a:lnSpc>
            </a:pPr>
            <a:r>
              <a:rPr lang="en-US" sz="3200"/>
              <a:t>The result is that the brain is informed of rotational movements of the head</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p:cNvSpPr>
            <a:spLocks noGrp="1" noChangeArrowheads="1"/>
          </p:cNvSpPr>
          <p:nvPr>
            <p:ph type="title"/>
          </p:nvPr>
        </p:nvSpPr>
        <p:spPr/>
        <p:txBody>
          <a:bodyPr/>
          <a:lstStyle/>
          <a:p>
            <a:r>
              <a:rPr lang="en-US"/>
              <a:t>Rotary Head Movement</a:t>
            </a:r>
          </a:p>
        </p:txBody>
      </p:sp>
      <p:pic>
        <p:nvPicPr>
          <p:cNvPr id="526340" name="Picture 4"/>
          <p:cNvPicPr>
            <a:picLocks noChangeAspect="1" noChangeArrowheads="1"/>
          </p:cNvPicPr>
          <p:nvPr/>
        </p:nvPicPr>
        <p:blipFill>
          <a:blip r:embed="rId2" cstate="print"/>
          <a:srcRect/>
          <a:stretch>
            <a:fillRect/>
          </a:stretch>
        </p:blipFill>
        <p:spPr bwMode="auto">
          <a:xfrm>
            <a:off x="0" y="1295400"/>
            <a:ext cx="9144000" cy="4589463"/>
          </a:xfrm>
          <a:prstGeom prst="rect">
            <a:avLst/>
          </a:prstGeom>
          <a:noFill/>
        </p:spPr>
      </p:pic>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ChangeArrowheads="1"/>
          </p:cNvSpPr>
          <p:nvPr>
            <p:ph type="title"/>
          </p:nvPr>
        </p:nvSpPr>
        <p:spPr/>
        <p:txBody>
          <a:bodyPr/>
          <a:lstStyle/>
          <a:p>
            <a:r>
              <a:rPr lang="en-US" sz="3200"/>
              <a:t>Balance and Orientation Pathways</a:t>
            </a:r>
          </a:p>
        </p:txBody>
      </p:sp>
      <p:sp>
        <p:nvSpPr>
          <p:cNvPr id="527363" name="Rectangle 3"/>
          <p:cNvSpPr>
            <a:spLocks noGrp="1" noChangeArrowheads="1"/>
          </p:cNvSpPr>
          <p:nvPr>
            <p:ph type="body" idx="1"/>
          </p:nvPr>
        </p:nvSpPr>
        <p:spPr>
          <a:xfrm>
            <a:off x="325438" y="1414463"/>
            <a:ext cx="8420100" cy="4681537"/>
          </a:xfrm>
        </p:spPr>
        <p:txBody>
          <a:bodyPr/>
          <a:lstStyle/>
          <a:p>
            <a:r>
              <a:rPr lang="en-US"/>
              <a:t>There are three modes of input for balance and orientation</a:t>
            </a:r>
          </a:p>
          <a:p>
            <a:pPr lvl="1"/>
            <a:r>
              <a:rPr lang="en-US"/>
              <a:t>Vestibular receptors</a:t>
            </a:r>
          </a:p>
          <a:p>
            <a:pPr lvl="1"/>
            <a:r>
              <a:rPr lang="en-US"/>
              <a:t>Visual receptors</a:t>
            </a:r>
          </a:p>
          <a:p>
            <a:pPr lvl="1"/>
            <a:r>
              <a:rPr lang="en-US"/>
              <a:t>Somatic receptors</a:t>
            </a:r>
          </a:p>
          <a:p>
            <a:r>
              <a:rPr lang="en-US"/>
              <a:t>These receptors allow our body to respond reflexively </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3195</Words>
  <Application>Microsoft Office PowerPoint</Application>
  <PresentationFormat>On-screen Show (4:3)</PresentationFormat>
  <Paragraphs>529</Paragraphs>
  <Slides>97</Slides>
  <Notes>0</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Office Theme</vt:lpstr>
      <vt:lpstr>Chapter 15</vt:lpstr>
      <vt:lpstr>Eye and Associated Structures</vt:lpstr>
      <vt:lpstr>Eyebrows</vt:lpstr>
      <vt:lpstr>Palpebrae (Eyelids)</vt:lpstr>
      <vt:lpstr>Palpebrae (Eyelids)</vt:lpstr>
      <vt:lpstr>Palpebrae (Eyelids)</vt:lpstr>
      <vt:lpstr>Palpebrae (Eyelids)</vt:lpstr>
      <vt:lpstr>Conjunctiva</vt:lpstr>
      <vt:lpstr>Lacrimal Apparatus</vt:lpstr>
      <vt:lpstr>Lacrimal Apparatus</vt:lpstr>
      <vt:lpstr>Extrinsic Eye Muscles</vt:lpstr>
      <vt:lpstr>Extrinsic Eye Muscles</vt:lpstr>
      <vt:lpstr>Summary of Cranial Nerves and Muscle Actions</vt:lpstr>
      <vt:lpstr>Structure of the Eyeball</vt:lpstr>
      <vt:lpstr>Structure of the Eyeball</vt:lpstr>
      <vt:lpstr>Fibrous Tunic</vt:lpstr>
      <vt:lpstr>Vascular Tunic: Choroid Region</vt:lpstr>
      <vt:lpstr>Vascular Tunic: Ciliary Body</vt:lpstr>
      <vt:lpstr>Vascular Tunic: Iris</vt:lpstr>
      <vt:lpstr>Sensory Tunic: Retina</vt:lpstr>
      <vt:lpstr>Sensory Tunic: Retina</vt:lpstr>
      <vt:lpstr>The Retina: Ganglion Cells and the Optic Disc</vt:lpstr>
      <vt:lpstr>The Retina: Ganglion Cells and the Optic Disc</vt:lpstr>
      <vt:lpstr>Vision</vt:lpstr>
      <vt:lpstr>The Retina: Photoreceptors</vt:lpstr>
      <vt:lpstr>Blood Supply to the Retina</vt:lpstr>
      <vt:lpstr>Inner Chambers and Fluids</vt:lpstr>
      <vt:lpstr>Anterior Segment</vt:lpstr>
      <vt:lpstr>Anterior Segment</vt:lpstr>
      <vt:lpstr>Lens</vt:lpstr>
      <vt:lpstr>Light</vt:lpstr>
      <vt:lpstr>Refraction and Lenses</vt:lpstr>
      <vt:lpstr>Focusing Light on the Retina</vt:lpstr>
      <vt:lpstr>Focusing for Distant Vision</vt:lpstr>
      <vt:lpstr>Focusing for Close Vision</vt:lpstr>
      <vt:lpstr>Problems of Refraction</vt:lpstr>
      <vt:lpstr>Slide 37</vt:lpstr>
      <vt:lpstr>Photoreception:  Functional Anatomy of Photoreceptors</vt:lpstr>
      <vt:lpstr>Rods</vt:lpstr>
      <vt:lpstr>Cones</vt:lpstr>
      <vt:lpstr>Excitation of Cones</vt:lpstr>
      <vt:lpstr>Signal Transmission in the Retina</vt:lpstr>
      <vt:lpstr>Adaptation</vt:lpstr>
      <vt:lpstr>Visual Pathways</vt:lpstr>
      <vt:lpstr>Visual Pathways</vt:lpstr>
      <vt:lpstr>Visual Pathways</vt:lpstr>
      <vt:lpstr>Depth Perception</vt:lpstr>
      <vt:lpstr>Thalamic Processing</vt:lpstr>
      <vt:lpstr>Cortical Processing</vt:lpstr>
      <vt:lpstr>Chemical Senses</vt:lpstr>
      <vt:lpstr>Sense of Smell</vt:lpstr>
      <vt:lpstr>Olfactory Receptors</vt:lpstr>
      <vt:lpstr>Physiology of Smell</vt:lpstr>
      <vt:lpstr>Olfactory Pathway</vt:lpstr>
      <vt:lpstr>Taste Buds</vt:lpstr>
      <vt:lpstr>Slide 56</vt:lpstr>
      <vt:lpstr>Structure of a Taste Bud</vt:lpstr>
      <vt:lpstr>Taste Sensations</vt:lpstr>
      <vt:lpstr>Physiology of Taste</vt:lpstr>
      <vt:lpstr>Gustatory Pathway</vt:lpstr>
      <vt:lpstr>Influence of Other Sensations on Taste</vt:lpstr>
      <vt:lpstr>The Ear: Hearing and Balance</vt:lpstr>
      <vt:lpstr>The Ear: Hearing and Balance</vt:lpstr>
      <vt:lpstr>Outer Ear</vt:lpstr>
      <vt:lpstr>Outer Ear</vt:lpstr>
      <vt:lpstr>Middle Ear (Tympanic Cavity)</vt:lpstr>
      <vt:lpstr>Middle and Internal Ear</vt:lpstr>
      <vt:lpstr>Ear Ossicles</vt:lpstr>
      <vt:lpstr>Slide 69</vt:lpstr>
      <vt:lpstr>Inner Ear</vt:lpstr>
      <vt:lpstr>Inner Ear</vt:lpstr>
      <vt:lpstr>The Vestibule</vt:lpstr>
      <vt:lpstr>The Vestibule</vt:lpstr>
      <vt:lpstr>The Semicircular Canals</vt:lpstr>
      <vt:lpstr>The Cochlea</vt:lpstr>
      <vt:lpstr>The Cochlea</vt:lpstr>
      <vt:lpstr>The Cochlea</vt:lpstr>
      <vt:lpstr>The Cochlea</vt:lpstr>
      <vt:lpstr>Slide 79</vt:lpstr>
      <vt:lpstr>Sound and Mechanisms of Hearing</vt:lpstr>
      <vt:lpstr>Properties of Sound</vt:lpstr>
      <vt:lpstr>Transmission of Sound to the Inner Ear</vt:lpstr>
      <vt:lpstr>Resonance of the Basilar Membrane</vt:lpstr>
      <vt:lpstr>The Organ of Corti</vt:lpstr>
      <vt:lpstr>Excitation of Hair Cells in the Organ of Corti</vt:lpstr>
      <vt:lpstr>Slide 86</vt:lpstr>
      <vt:lpstr>Auditory Pathway to the Brain</vt:lpstr>
      <vt:lpstr>Deafness</vt:lpstr>
      <vt:lpstr>Deafness</vt:lpstr>
      <vt:lpstr>Mechanisms of Equilibrium and Orientation</vt:lpstr>
      <vt:lpstr>Anatomy of Maculae</vt:lpstr>
      <vt:lpstr>Effect of Gravity on Utricular Receptor Cells</vt:lpstr>
      <vt:lpstr>Effect of Gravity on Utricular Receptor Cells</vt:lpstr>
      <vt:lpstr>Crista Ampullaris and Dynamic Equilibrium</vt:lpstr>
      <vt:lpstr>Activating Crista Ampullaris Receptors</vt:lpstr>
      <vt:lpstr>Rotary Head Movement</vt:lpstr>
      <vt:lpstr>Balance and Orientation Pathways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dc:title>
  <dc:creator>Betsy</dc:creator>
  <cp:keywords>chapter 15</cp:keywords>
  <cp:lastModifiedBy>bawargo</cp:lastModifiedBy>
  <cp:revision>2</cp:revision>
  <dcterms:created xsi:type="dcterms:W3CDTF">2009-03-14T20:35:39Z</dcterms:created>
  <dcterms:modified xsi:type="dcterms:W3CDTF">2010-11-16T18:02:24Z</dcterms:modified>
</cp:coreProperties>
</file>