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257" r:id="rId2"/>
    <p:sldId id="258" r:id="rId3"/>
    <p:sldId id="259" r:id="rId4"/>
    <p:sldId id="261" r:id="rId5"/>
    <p:sldId id="262" r:id="rId6"/>
    <p:sldId id="266" r:id="rId7"/>
    <p:sldId id="267" r:id="rId8"/>
    <p:sldId id="269" r:id="rId9"/>
    <p:sldId id="270" r:id="rId10"/>
    <p:sldId id="271" r:id="rId11"/>
    <p:sldId id="272" r:id="rId12"/>
    <p:sldId id="275" r:id="rId13"/>
    <p:sldId id="283" r:id="rId14"/>
    <p:sldId id="277" r:id="rId15"/>
    <p:sldId id="400" r:id="rId16"/>
    <p:sldId id="278" r:id="rId17"/>
    <p:sldId id="279" r:id="rId18"/>
    <p:sldId id="280" r:id="rId19"/>
    <p:sldId id="276" r:id="rId20"/>
    <p:sldId id="281" r:id="rId21"/>
    <p:sldId id="285" r:id="rId22"/>
    <p:sldId id="287" r:id="rId23"/>
    <p:sldId id="293" r:id="rId24"/>
    <p:sldId id="294" r:id="rId25"/>
    <p:sldId id="295" r:id="rId26"/>
    <p:sldId id="308" r:id="rId27"/>
    <p:sldId id="310" r:id="rId28"/>
    <p:sldId id="311" r:id="rId29"/>
    <p:sldId id="401" r:id="rId30"/>
    <p:sldId id="313" r:id="rId31"/>
    <p:sldId id="316" r:id="rId32"/>
    <p:sldId id="331" r:id="rId33"/>
    <p:sldId id="332" r:id="rId34"/>
    <p:sldId id="339" r:id="rId35"/>
    <p:sldId id="340" r:id="rId36"/>
    <p:sldId id="341" r:id="rId37"/>
    <p:sldId id="342" r:id="rId38"/>
    <p:sldId id="343" r:id="rId39"/>
    <p:sldId id="344" r:id="rId40"/>
    <p:sldId id="355" r:id="rId41"/>
    <p:sldId id="357" r:id="rId42"/>
    <p:sldId id="402" r:id="rId43"/>
    <p:sldId id="403" r:id="rId44"/>
    <p:sldId id="404" r:id="rId45"/>
    <p:sldId id="369" r:id="rId46"/>
    <p:sldId id="370" r:id="rId47"/>
    <p:sldId id="371" r:id="rId48"/>
    <p:sldId id="372" r:id="rId49"/>
    <p:sldId id="373" r:id="rId50"/>
    <p:sldId id="374" r:id="rId51"/>
    <p:sldId id="376" r:id="rId52"/>
    <p:sldId id="378" r:id="rId53"/>
    <p:sldId id="384" r:id="rId54"/>
    <p:sldId id="385" r:id="rId55"/>
    <p:sldId id="388" r:id="rId56"/>
    <p:sldId id="389" r:id="rId57"/>
    <p:sldId id="390" r:id="rId58"/>
    <p:sldId id="391" r:id="rId59"/>
    <p:sldId id="392" r:id="rId60"/>
    <p:sldId id="393" r:id="rId61"/>
    <p:sldId id="396" r:id="rId62"/>
    <p:sldId id="397" r:id="rId63"/>
    <p:sldId id="405" r:id="rId64"/>
    <p:sldId id="406" r:id="rId65"/>
    <p:sldId id="407" r:id="rId66"/>
    <p:sldId id="399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6" r:id="rId86"/>
    <p:sldId id="427" r:id="rId87"/>
    <p:sldId id="428" r:id="rId88"/>
    <p:sldId id="429" r:id="rId89"/>
    <p:sldId id="430" r:id="rId90"/>
    <p:sldId id="431" r:id="rId91"/>
    <p:sldId id="432" r:id="rId92"/>
    <p:sldId id="433" r:id="rId93"/>
    <p:sldId id="434" r:id="rId94"/>
    <p:sldId id="435" r:id="rId95"/>
    <p:sldId id="436" r:id="rId96"/>
    <p:sldId id="437" r:id="rId97"/>
    <p:sldId id="438" r:id="rId98"/>
    <p:sldId id="439" r:id="rId99"/>
    <p:sldId id="440" r:id="rId100"/>
    <p:sldId id="441" r:id="rId101"/>
    <p:sldId id="442" r:id="rId102"/>
    <p:sldId id="443" r:id="rId103"/>
    <p:sldId id="444" r:id="rId104"/>
    <p:sldId id="445" r:id="rId105"/>
    <p:sldId id="446" r:id="rId106"/>
    <p:sldId id="447" r:id="rId107"/>
    <p:sldId id="448" r:id="rId108"/>
    <p:sldId id="449" r:id="rId109"/>
    <p:sldId id="450" r:id="rId110"/>
    <p:sldId id="451" r:id="rId111"/>
    <p:sldId id="452" r:id="rId112"/>
    <p:sldId id="453" r:id="rId113"/>
    <p:sldId id="454" r:id="rId114"/>
    <p:sldId id="455" r:id="rId115"/>
    <p:sldId id="456" r:id="rId116"/>
    <p:sldId id="457" r:id="rId117"/>
    <p:sldId id="458" r:id="rId118"/>
    <p:sldId id="459" r:id="rId119"/>
    <p:sldId id="460" r:id="rId120"/>
    <p:sldId id="461" r:id="rId121"/>
    <p:sldId id="462" r:id="rId122"/>
    <p:sldId id="463" r:id="rId123"/>
    <p:sldId id="464" r:id="rId124"/>
    <p:sldId id="465" r:id="rId125"/>
    <p:sldId id="466" r:id="rId126"/>
    <p:sldId id="467" r:id="rId127"/>
    <p:sldId id="468" r:id="rId128"/>
    <p:sldId id="469" r:id="rId129"/>
    <p:sldId id="470" r:id="rId130"/>
    <p:sldId id="471" r:id="rId131"/>
    <p:sldId id="472" r:id="rId132"/>
    <p:sldId id="473" r:id="rId133"/>
    <p:sldId id="474" r:id="rId134"/>
    <p:sldId id="475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C5B8-EB5B-4668-95AC-101ACE1A68F4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0537-FE39-4A7C-A658-44BFEC07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1ADE69-C5BC-4E1A-A6E8-DF88F413875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2528A-4E28-4C13-B988-F420D142871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C83E6-E693-4379-AF35-B0D02C00D5F7}" type="slidenum">
              <a:rPr lang="en-US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1E38A8-393A-4B47-96D8-8DA9D7938C35}" type="slidenum">
              <a:rPr lang="en-US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37560B-3CB1-4F92-806C-5088E5E76B2E}" type="slidenum">
              <a:rPr lang="en-US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3A9AD1-2826-448F-BC0E-1959A79E9394}" type="slidenum">
              <a:rPr lang="en-US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480DD-8B7F-423C-8019-55503CF9326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0A5A5F-8880-4311-979F-9B7597F0A8E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B3497-BDA1-4A5A-80E3-990940EFB3DE}" type="slidenum">
              <a:rPr lang="en-US"/>
              <a:pPr/>
              <a:t>125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D3984-0DF9-4E5D-97DB-903A60A8852D}" type="slidenum">
              <a:rPr lang="en-US"/>
              <a:pPr/>
              <a:t>126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90067-2C8C-40FF-98BF-17F383257A5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4A79A9-6194-45D1-829F-5A77F2237EC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361E4-CEFB-4C19-9DFF-3DACCD600D17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45F01A-8B8A-42E5-A340-AE364A1223C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84EDC-1D57-4E04-8010-5360EC83120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A16D2-CA2D-466D-9311-092486D6E74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574C5-F013-496F-A212-FF140723D68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37578-D3BD-457E-961D-8DF36671BFE6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B3F40-0D44-4FEB-9823-366F8D70C30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432985-22AA-4E91-972B-3779BDC622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72BAC-0207-448D-8D2A-1A9E66D54CB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1F4AA-A792-4F3B-9D64-338827CE45A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5FE804-6769-4D66-AC9B-8383A1AF9B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5B8C4-475A-4C6E-9EF4-0993E28B0EE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B08C1-6F63-42B3-9F1E-4DFE25B8AC0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23E349-DDF6-405B-82EE-39D7147B38F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E375A-E1C2-4766-A98F-5EDD1095A9D7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3BA997-655F-4598-9969-BBC3086598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36EC8-1FCA-42CE-A449-318569888C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8ACE9-7EDF-4FE6-9165-02EE5BD9A51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378C3-F316-4AC1-A526-C81E8F6B391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302F2-5600-4C30-9F93-F79960B904B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136D0-AFBE-4E0D-B2B1-ECD84351498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0BE245-311C-4D3A-B56E-7CB7D162134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6C0A9-87DB-4D3F-B7C8-5D80280085A4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5AA8F-6F3B-4BD8-B7A2-AD3853E083C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5B5D2-F94E-4394-9A08-0AD8FBB223E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60A407-7456-4E20-B0AD-BBC82C1D887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4199D-ADE6-43D3-BECA-819009407C8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9202B-90DE-4DD9-8495-34C4EDA8EA3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1E6C7-BFFF-47F6-8D07-BAAB0BDEE8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AB9AE-94B4-491C-B0FC-FBA165934EB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B29BB-550D-41AB-9413-A6F1172DAC7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231967-7829-4D34-922E-E13BBE22005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38BE1-EDE1-4A1B-8ABF-0DD97AD311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1B7CA-793B-49E4-8D6E-A8F1C5CC596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6EB52-45F4-459C-9F15-70F850CCFBC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534CC-CB0C-4DE6-9BA8-4A1E383EC68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93D55-0A3F-4A4E-82AE-69E24D1535E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7E91B-BAC8-48BD-A2B0-9789D968B0A8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62A6C-AA81-4897-B684-A7C54D5C177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0354A-F71C-4393-B0EF-C4B2F7796A2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F5079A-FD07-4EC0-A912-CB7F454B3C0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F956F-0371-42CC-ADFC-3D741C720C1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1699D-B06D-4641-8194-09CDB8E3943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B11CE-FCC4-4EA3-8D66-D27D67D34C4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3A7F49-DBFF-4CD0-8DAC-042C684920C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DCED6-99B5-4480-9CEC-D893F6718A8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A7648E-9D1F-4406-BC49-B99306799894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4FB4B-0601-4913-940E-97253434C55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D0901-2A75-44F9-8BCC-7794078F3DC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D93D9-3FF1-42FB-8579-B3F7262B90F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ED327F-99FE-4E49-9ABF-FAE70E5938E7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88A52D-8828-41AE-B2F1-9B5292DC607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E622A-C05E-4495-9962-4B6AB49C8F4A}" type="slidenum">
              <a:rPr lang="en-US"/>
              <a:pPr/>
              <a:t>63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A012A-79A6-4C19-8DB3-868293D4C670}" type="slidenum">
              <a:rPr lang="en-US"/>
              <a:pPr/>
              <a:t>64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D255A-2EEF-40EA-82C8-08B3FBC018F4}" type="slidenum">
              <a:rPr lang="en-US"/>
              <a:pPr/>
              <a:t>65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EEB2C-266F-4F81-82FE-C579E3278EB8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F045DE-E3F6-4ED4-AFA6-F4C7240B8651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3B3E86-9A5F-42A9-A065-F320B7AC29EE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6D22E-D417-4A4B-85A5-CCCC048FC831}" type="slidenum">
              <a:rPr lang="en-US"/>
              <a:pPr/>
              <a:t>69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F6F7B2-CACE-43F6-87F0-726C6CA2E80A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88855-B1E4-4B4E-9644-D6106E901AC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199B64-81EE-455C-A546-F94490E6D9BC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CFE9C-B568-49E8-92AE-8E39DB0DE75F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24031D-3ECF-48EB-9DA1-52123DDC2680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BDB44-08DB-4D3B-BCBD-273E477C6A15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05A65E-06E5-4FDC-9FE6-1CE16CE32F05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F14A73-F6D9-4ACC-85D3-A61ECFD90B30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052601-6DF1-4C4E-9223-1CD4D4E4E3A4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5D966B-56B3-45C5-96E4-B0EBB03ED434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7DDC7F-206A-4729-9907-5DCF4FE3C712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53C1CA-B490-49C0-816C-16A886773E1B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BCB88-E3BC-41BC-8C5B-F7BE01E1C27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FFCA66-E195-4948-A3CE-D1AA29B71CDD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D422D9-748B-4C71-91EF-66FDFC649DE8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4517B5-9A5B-4311-B5D9-E0B918439EC7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F27D9D-7A62-41AF-A3FF-F39CD4B9F16A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320211-BBB6-4CA9-95AF-208C87C37E43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255E77-ABEE-4CD3-BE55-02FCB88A73D3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F575A8-01D1-4910-A224-88E3C3A20884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D98D9-E7F9-4374-B596-CF138AFECEDD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786B99-8C0B-446F-949F-D31FA9173186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B70F84-EB9D-4C6E-A2E4-4B3C749EF1B1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2BF5D-068B-4CC4-96C7-35212841372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E0A1DC-BA84-478B-A740-171A20E0A454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DA1031-53DD-4AAE-9B89-74DCCCE64511}" type="slidenum">
              <a:rPr lang="en-US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16728B-F670-4EC1-BEBE-2A796C80BE4C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926B8B-154A-4248-91B7-A95DC08B2C33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5C2D88-4044-435A-B3AC-B05AD866281C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DD1318-D75D-4A6B-A226-AC195600D702}" type="slidenum">
              <a:rPr lang="en-US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D9AAF3-BE1C-4D59-987D-E44DBE7E4F28}" type="slidenum">
              <a:rPr lang="en-US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C137B-E8A4-45AE-8D7E-06221A70530F}" type="slidenum">
              <a:rPr lang="en-US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1080E-36FE-4FDA-8F1B-E4928C62CBDD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51486B-B3F7-414D-A94A-BEF005609C95}" type="slidenum">
              <a:rPr lang="en-US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18FFFD-C71B-4B30-A0B9-0DC2ACDF508B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C65DD-25D0-40AC-A684-EACFBF83676B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D6A5A-4D5D-48BE-BCB8-27AA501969E3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6E9C03-0B89-4F18-8E93-2DC4B8583994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0123BF-BCD8-40AB-BF4B-8E0CEAEABD95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6234A-B9C9-4643-86BA-4B239B9C14B3}" type="datetime1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51281-8E1C-4DFF-9773-26D4C4CB3C13}" type="datetime1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057405-2A83-4FB5-A679-62136CD2DA28}" type="datetime1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696FE5-7CE3-41C4-B4F8-2AF8B36BBC28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E6B03-8C86-4BEE-941B-4F325E0B688D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physdx/audio/normal.mp3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pts.washington.edu/physdx/audio/lateas.mp3" TargetMode="External"/><Relationship Id="rId4" Type="http://schemas.openxmlformats.org/officeDocument/2006/relationships/hyperlink" Target="http://depts.washington.edu/physdx/audio/mr.mp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physdx/audio/rub2.mp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pts.washington.edu/physdx/audio/normal.mp3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Pulmonary and Systemic Circuits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4196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Heart is transport system; two </a:t>
            </a:r>
            <a:br>
              <a:rPr lang="en-US" dirty="0"/>
            </a:br>
            <a:r>
              <a:rPr lang="en-US" dirty="0"/>
              <a:t>side-by-side pumps</a:t>
            </a:r>
          </a:p>
          <a:p>
            <a:pPr lvl="1"/>
            <a:r>
              <a:rPr lang="en-US" i="1" dirty="0"/>
              <a:t>Right side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receives deoxygenated </a:t>
            </a:r>
            <a:r>
              <a:rPr lang="en-US" dirty="0"/>
              <a:t>blood from tissues</a:t>
            </a:r>
          </a:p>
          <a:p>
            <a:pPr marL="1085850" lvl="2"/>
            <a:r>
              <a:rPr lang="en-US" dirty="0"/>
              <a:t>Pumps to lungs </a:t>
            </a:r>
            <a:endParaRPr lang="en-US" dirty="0" smtClean="0"/>
          </a:p>
          <a:p>
            <a:pPr marL="1543050" lvl="3"/>
            <a:r>
              <a:rPr lang="en-US" b="1" dirty="0" smtClean="0"/>
              <a:t>pulmonary </a:t>
            </a:r>
            <a:r>
              <a:rPr lang="en-US" b="1" dirty="0"/>
              <a:t>circuit</a:t>
            </a:r>
          </a:p>
          <a:p>
            <a:pPr lvl="1"/>
            <a:r>
              <a:rPr lang="en-US" i="1" dirty="0"/>
              <a:t>Left side</a:t>
            </a:r>
            <a:r>
              <a:rPr lang="en-US" dirty="0"/>
              <a:t> receives oxygenated blood from lungs</a:t>
            </a:r>
          </a:p>
          <a:p>
            <a:pPr marL="1085850" lvl="2"/>
            <a:r>
              <a:rPr lang="en-US" dirty="0"/>
              <a:t>Pumps to body tissues </a:t>
            </a:r>
            <a:endParaRPr lang="en-US" dirty="0" smtClean="0"/>
          </a:p>
          <a:p>
            <a:pPr marL="1543050" lvl="3"/>
            <a:r>
              <a:rPr lang="en-US" dirty="0" smtClean="0"/>
              <a:t> </a:t>
            </a:r>
            <a:r>
              <a:rPr lang="en-US" b="1" dirty="0"/>
              <a:t>systemic circuit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735" y="1138238"/>
            <a:ext cx="357726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Myocardium </a:t>
            </a:r>
          </a:p>
          <a:p>
            <a:pPr lvl="1"/>
            <a:r>
              <a:rPr lang="en-US" dirty="0" smtClean="0"/>
              <a:t>contractile </a:t>
            </a:r>
            <a:r>
              <a:rPr lang="en-US" dirty="0"/>
              <a:t>cardiac muscle cells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Cardiac skeleton</a:t>
            </a:r>
          </a:p>
          <a:p>
            <a:pPr lvl="2"/>
            <a:r>
              <a:rPr lang="en-US" dirty="0" smtClean="0"/>
              <a:t>connective </a:t>
            </a:r>
            <a:r>
              <a:rPr lang="en-US" dirty="0"/>
              <a:t>tissue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cardiac muscle fibers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Supports </a:t>
            </a:r>
            <a:r>
              <a:rPr lang="en-US" dirty="0"/>
              <a:t>great vessels and valves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Limits </a:t>
            </a:r>
            <a:r>
              <a:rPr lang="en-US" dirty="0"/>
              <a:t>spread of action potentials to specific paths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Influence of Higher Brain Centers</a:t>
            </a:r>
          </a:p>
        </p:txBody>
      </p:sp>
      <p:sp>
        <p:nvSpPr>
          <p:cNvPr id="1740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Reflexes in medulla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and cerebral cortex can modify arterial pressure via relays to medulla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increases blood pressure during stress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mediates redistribution of blood flow during exercise and changes in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1937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Hormonal Controls</a:t>
            </a:r>
          </a:p>
        </p:txBody>
      </p:sp>
      <p:sp>
        <p:nvSpPr>
          <p:cNvPr id="17613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term regulation via changes in peripheral resistance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Long term regulation via changes in blood volume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6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Hormonal Controls</a:t>
            </a:r>
          </a:p>
        </p:txBody>
      </p:sp>
      <p:sp>
        <p:nvSpPr>
          <p:cNvPr id="1781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Cause increased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Epinephrine and </a:t>
            </a:r>
            <a:r>
              <a:rPr lang="en-US" dirty="0" err="1" smtClean="0">
                <a:ea typeface="ＭＳ Ｐゴシック" pitchFamily="-20" charset="-128"/>
              </a:rPr>
              <a:t>norepinephrine</a:t>
            </a:r>
            <a:r>
              <a:rPr lang="en-US" dirty="0" smtClean="0">
                <a:ea typeface="ＭＳ Ｐゴシック" pitchFamily="-20" charset="-128"/>
              </a:rPr>
              <a:t> from adrenal gland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increased Cardiac Output and vasoconstriction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  <a:sym typeface="Wingdings" pitchFamily="-128" charset="2"/>
              </a:rPr>
              <a:t>Angiotensin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 II stimulates vasoconstriction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High ADH levels cause vasoconstriction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Cause lowered blood pressure</a:t>
            </a: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Atrial</a:t>
            </a:r>
            <a:r>
              <a:rPr lang="en-US" dirty="0" smtClean="0">
                <a:ea typeface="ＭＳ Ｐゴシック" pitchFamily="-20" charset="-128"/>
              </a:rPr>
              <a:t> </a:t>
            </a:r>
            <a:r>
              <a:rPr lang="en-US" dirty="0" err="1" smtClean="0">
                <a:ea typeface="ＭＳ Ｐゴシック" pitchFamily="-20" charset="-128"/>
              </a:rPr>
              <a:t>natriuretic</a:t>
            </a:r>
            <a:r>
              <a:rPr lang="en-US" dirty="0" smtClean="0">
                <a:ea typeface="ＭＳ Ｐゴシック" pitchFamily="-20" charset="-128"/>
              </a:rPr>
              <a:t> peptide causes decreased blood volume by antagonizing </a:t>
            </a:r>
            <a:r>
              <a:rPr lang="en-US" dirty="0" err="1" smtClean="0">
                <a:ea typeface="ＭＳ Ｐゴシック" pitchFamily="-20" charset="-128"/>
              </a:rPr>
              <a:t>aldosterone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3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Long-term Mechanisms: Renal Regulation</a:t>
            </a:r>
          </a:p>
        </p:txBody>
      </p:sp>
      <p:sp>
        <p:nvSpPr>
          <p:cNvPr id="1822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6416675" cy="5106987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/>
            <a:r>
              <a:rPr lang="en-US" dirty="0" err="1" smtClean="0"/>
              <a:t>Baroreceptors</a:t>
            </a:r>
            <a:r>
              <a:rPr lang="en-US" dirty="0" smtClean="0"/>
              <a:t> quickly adapt to chronic high or low BP so are ineffective for long term support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Long-term mechanisms control BP by altering blood volume via kidneys</a:t>
            </a:r>
          </a:p>
          <a:p>
            <a:pPr marL="990600" lvl="1" indent="-533400"/>
            <a:r>
              <a:rPr lang="en-US" dirty="0" smtClean="0">
                <a:ea typeface="ＭＳ Ｐゴシック" pitchFamily="-20" charset="-128"/>
              </a:rPr>
              <a:t>Direct renal mechanism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Increased BP or blood volume causes elimination of more urine, thus reducing BP</a:t>
            </a:r>
          </a:p>
          <a:p>
            <a:pPr lvl="1"/>
            <a:endParaRPr lang="en-US" dirty="0" smtClean="0">
              <a:ea typeface="ＭＳ Ｐゴシック" pitchFamily="-20" charset="-128"/>
            </a:endParaRPr>
          </a:p>
          <a:p>
            <a:pPr lvl="2"/>
            <a:r>
              <a:rPr lang="en-US" dirty="0" smtClean="0">
                <a:ea typeface="ＭＳ Ｐゴシック" pitchFamily="-20" charset="-128"/>
              </a:rPr>
              <a:t>Decreased BP or blood volume causes kidneys to conserve water, and BP rises</a:t>
            </a:r>
          </a:p>
          <a:p>
            <a:pPr marL="1390650" lvl="2" indent="-533400"/>
            <a:endParaRPr lang="en-US" dirty="0" smtClean="0">
              <a:ea typeface="ＭＳ Ｐゴシック" pitchFamily="-20" charset="-128"/>
            </a:endParaRPr>
          </a:p>
          <a:p>
            <a:pPr marL="990600" lvl="1" indent="-533400"/>
            <a:r>
              <a:rPr lang="en-US" dirty="0" smtClean="0">
                <a:ea typeface="ＭＳ Ｐゴシック" pitchFamily="-20" charset="-128"/>
              </a:rPr>
              <a:t>Indirect renal mechanism</a:t>
            </a:r>
          </a:p>
          <a:p>
            <a:pPr marL="1390650" lvl="2" indent="-533400"/>
            <a:r>
              <a:rPr lang="en-US" dirty="0" smtClean="0">
                <a:ea typeface="ＭＳ Ｐゴシック" pitchFamily="-20" charset="-128"/>
              </a:rPr>
              <a:t>Dependent on hormones:  </a:t>
            </a:r>
            <a:r>
              <a:rPr lang="en-US" dirty="0" err="1" smtClean="0">
                <a:ea typeface="ＭＳ Ｐゴシック" pitchFamily="-20" charset="-128"/>
              </a:rPr>
              <a:t>renin</a:t>
            </a:r>
            <a:r>
              <a:rPr lang="en-US" dirty="0" smtClean="0">
                <a:ea typeface="ＭＳ Ｐゴシック" pitchFamily="-20" charset="-128"/>
              </a:rPr>
              <a:t>-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-</a:t>
            </a:r>
            <a:r>
              <a:rPr lang="en-US" dirty="0" err="1" smtClean="0">
                <a:ea typeface="ＭＳ Ｐゴシック" pitchFamily="-20" charset="-128"/>
              </a:rPr>
              <a:t>aldosterone</a:t>
            </a:r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marL="609600" indent="-609600" eaLnBrk="1" hangingPunct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619125"/>
            <a:ext cx="16287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Mechanism</a:t>
            </a:r>
          </a:p>
        </p:txBody>
      </p:sp>
      <p:sp>
        <p:nvSpPr>
          <p:cNvPr id="1863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renin</a:t>
            </a:r>
            <a:r>
              <a:rPr lang="en-US" dirty="0" smtClean="0"/>
              <a:t>-</a:t>
            </a:r>
            <a:r>
              <a:rPr lang="en-US" dirty="0" err="1" smtClean="0"/>
              <a:t>angiotensin</a:t>
            </a:r>
            <a:r>
              <a:rPr lang="en-US" dirty="0" smtClean="0"/>
              <a:t>-</a:t>
            </a:r>
            <a:r>
              <a:rPr lang="en-US" dirty="0" err="1" smtClean="0"/>
              <a:t>aldosterone</a:t>
            </a:r>
            <a:r>
              <a:rPr lang="en-US" dirty="0" smtClean="0"/>
              <a:t> mechanism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Symbol" pitchFamily="-128" charset="2"/>
              </a:rPr>
              <a:t>Decreased</a:t>
            </a:r>
            <a:r>
              <a:rPr lang="en-US" dirty="0" smtClean="0">
                <a:ea typeface="ＭＳ Ｐゴシック" pitchFamily="-20" charset="-128"/>
              </a:rPr>
              <a:t> Arterial blood pressure </a:t>
            </a:r>
            <a:r>
              <a:rPr lang="en-US" dirty="0" smtClean="0">
                <a:ea typeface="ＭＳ Ｐゴシック" pitchFamily="-20" charset="-128"/>
                <a:sym typeface="Symbol" pitchFamily="-128" charset="2"/>
              </a:rPr>
              <a:t>triggers </a:t>
            </a:r>
            <a:r>
              <a:rPr lang="en-US" dirty="0" smtClean="0">
                <a:ea typeface="ＭＳ Ｐゴシック" pitchFamily="-20" charset="-128"/>
              </a:rPr>
              <a:t>release of </a:t>
            </a:r>
            <a:r>
              <a:rPr lang="en-US" dirty="0" err="1" smtClean="0">
                <a:ea typeface="ＭＳ Ｐゴシック" pitchFamily="-20" charset="-128"/>
              </a:rPr>
              <a:t>renin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Renin</a:t>
            </a:r>
            <a:r>
              <a:rPr lang="en-US" dirty="0" smtClean="0">
                <a:ea typeface="ＭＳ Ｐゴシック" pitchFamily="-20" charset="-128"/>
              </a:rPr>
              <a:t> catalyzes conversion of </a:t>
            </a:r>
            <a:r>
              <a:rPr lang="en-US" dirty="0" err="1" smtClean="0">
                <a:ea typeface="ＭＳ Ｐゴシック" pitchFamily="-20" charset="-128"/>
              </a:rPr>
              <a:t>angiotensinogen</a:t>
            </a:r>
            <a:r>
              <a:rPr lang="en-US" dirty="0" smtClean="0">
                <a:ea typeface="ＭＳ Ｐゴシック" pitchFamily="-20" charset="-128"/>
              </a:rPr>
              <a:t> from liver to 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I</a:t>
            </a: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converting enzyme, especially from lungs, converts 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I to 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II</a:t>
            </a:r>
          </a:p>
          <a:p>
            <a:pPr lvl="1"/>
            <a:r>
              <a:rPr lang="en-US" dirty="0" smtClean="0"/>
              <a:t>Increases blood volume because </a:t>
            </a:r>
            <a:r>
              <a:rPr lang="en-US" dirty="0" err="1" smtClean="0"/>
              <a:t>angiotensin</a:t>
            </a:r>
            <a:r>
              <a:rPr lang="en-US" dirty="0" smtClean="0"/>
              <a:t> II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Stimulates </a:t>
            </a:r>
            <a:r>
              <a:rPr lang="en-US" dirty="0" err="1" smtClean="0">
                <a:ea typeface="ＭＳ Ｐゴシック" pitchFamily="-20" charset="-128"/>
              </a:rPr>
              <a:t>aldosterone</a:t>
            </a:r>
            <a:r>
              <a:rPr lang="en-US" dirty="0" smtClean="0">
                <a:ea typeface="ＭＳ Ｐゴシック" pitchFamily="-20" charset="-128"/>
              </a:rPr>
              <a:t> secretion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Retains water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Causes ADH release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Retains water by reducing urine output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-20" charset="-128"/>
              </a:rPr>
              <a:t>Triggers the thirst center in the brain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Brings external water into the system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9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449" y="0"/>
            <a:ext cx="6414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81200" y="2514600"/>
            <a:ext cx="1447800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FFFF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Indirect:  </a:t>
            </a:r>
          </a:p>
          <a:p>
            <a:r>
              <a:rPr lang="en-US" dirty="0" smtClean="0"/>
              <a:t>triggers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221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Circulatory Efficiency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Vital signs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pulse and blood pressure, along with respiratory rate and body temperature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Pulse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pressure wave caused by expansion and recoil of arteries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Radial pulse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(taken at the Radial Artery in the wrist) routinely used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Pressure points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where arteries close to body surface</a:t>
            </a:r>
            <a:endParaRPr lang="en-US" sz="2400" dirty="0" smtClean="0">
              <a:ea typeface="ＭＳ Ｐゴシック" pitchFamily="-20" charset="-128"/>
            </a:endParaRPr>
          </a:p>
          <a:p>
            <a:pPr lvl="2"/>
            <a:r>
              <a:rPr lang="en-US" dirty="0" smtClean="0">
                <a:ea typeface="ＭＳ Ｐゴシック" pitchFamily="-20" charset="-128"/>
              </a:rPr>
              <a:t>Can be compressed to stop blood flow</a:t>
            </a:r>
            <a:endParaRPr lang="en-US" sz="1600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6682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r>
              <a:rPr lang="en-US" sz="1200" b="1">
                <a:latin typeface="Arial" charset="0"/>
                <a:cs typeface="Arial" charset="0"/>
              </a:rPr>
              <a:t>Figure 19.12  Body sites where the pulse is most easily palpated.</a:t>
            </a:r>
          </a:p>
        </p:txBody>
      </p:sp>
      <p:pic>
        <p:nvPicPr>
          <p:cNvPr id="18466" name="Picture 34" descr="figure_19_12_unlabeled"/>
          <p:cNvPicPr>
            <a:picLocks noChangeAspect="1" noChangeArrowheads="1"/>
          </p:cNvPicPr>
          <p:nvPr/>
        </p:nvPicPr>
        <p:blipFill>
          <a:blip r:embed="rId3" cstate="print"/>
          <a:srcRect b="2679"/>
          <a:stretch>
            <a:fillRect/>
          </a:stretch>
        </p:blipFill>
        <p:spPr bwMode="auto">
          <a:xfrm>
            <a:off x="2382838" y="282575"/>
            <a:ext cx="4376737" cy="6456363"/>
          </a:xfrm>
          <a:prstGeom prst="rect">
            <a:avLst/>
          </a:prstGeom>
          <a:noFill/>
        </p:spPr>
      </p:pic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673475" y="6438900"/>
            <a:ext cx="2143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>
            <a:off x="3663950" y="5622925"/>
            <a:ext cx="1343025" cy="482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66" y="0"/>
              </a:cxn>
              <a:cxn ang="0">
                <a:pos x="846" y="304"/>
              </a:cxn>
            </a:cxnLst>
            <a:rect l="0" t="0" r="r" b="b"/>
            <a:pathLst>
              <a:path w="846" h="304">
                <a:moveTo>
                  <a:pt x="0" y="2"/>
                </a:moveTo>
                <a:lnTo>
                  <a:pt x="366" y="0"/>
                </a:lnTo>
                <a:lnTo>
                  <a:pt x="846" y="3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727450" y="4743450"/>
            <a:ext cx="134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3540125" y="3556000"/>
            <a:ext cx="1095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>
            <a:off x="3689350" y="3629025"/>
            <a:ext cx="1685925" cy="5461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316" y="342"/>
              </a:cxn>
              <a:cxn ang="0">
                <a:pos x="1062" y="0"/>
              </a:cxn>
            </a:cxnLst>
            <a:rect l="0" t="0" r="r" b="b"/>
            <a:pathLst>
              <a:path w="1062" h="344">
                <a:moveTo>
                  <a:pt x="0" y="344"/>
                </a:moveTo>
                <a:lnTo>
                  <a:pt x="316" y="342"/>
                </a:lnTo>
                <a:lnTo>
                  <a:pt x="106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3711575" y="2755900"/>
            <a:ext cx="1060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4371975" y="1365250"/>
            <a:ext cx="1228725" cy="698500"/>
          </a:xfrm>
          <a:custGeom>
            <a:avLst/>
            <a:gdLst/>
            <a:ahLst/>
            <a:cxnLst>
              <a:cxn ang="0">
                <a:pos x="0" y="438"/>
              </a:cxn>
              <a:cxn ang="0">
                <a:pos x="100" y="440"/>
              </a:cxn>
              <a:cxn ang="0">
                <a:pos x="774" y="0"/>
              </a:cxn>
            </a:cxnLst>
            <a:rect l="0" t="0" r="r" b="b"/>
            <a:pathLst>
              <a:path w="774" h="440">
                <a:moveTo>
                  <a:pt x="0" y="438"/>
                </a:moveTo>
                <a:lnTo>
                  <a:pt x="100" y="440"/>
                </a:lnTo>
                <a:lnTo>
                  <a:pt x="7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Freeform 42"/>
          <p:cNvSpPr>
            <a:spLocks/>
          </p:cNvSpPr>
          <p:nvPr/>
        </p:nvSpPr>
        <p:spPr bwMode="auto">
          <a:xfrm>
            <a:off x="3486150" y="1123950"/>
            <a:ext cx="2085975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94" y="136"/>
              </a:cxn>
              <a:cxn ang="0">
                <a:pos x="1314" y="0"/>
              </a:cxn>
            </a:cxnLst>
            <a:rect l="0" t="0" r="r" b="b"/>
            <a:pathLst>
              <a:path w="1314" h="136">
                <a:moveTo>
                  <a:pt x="0" y="136"/>
                </a:moveTo>
                <a:lnTo>
                  <a:pt x="994" y="136"/>
                </a:lnTo>
                <a:lnTo>
                  <a:pt x="131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4667250" y="688975"/>
            <a:ext cx="800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278063" y="531813"/>
            <a:ext cx="248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Superficial temporal artery 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320925" y="1184275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Facial artery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292350" y="1889125"/>
            <a:ext cx="213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Common carotid artery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311400" y="2581275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Brachial artery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2322513" y="3384550"/>
            <a:ext cx="1262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Radial artery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314575" y="399097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Femoral artery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2301875" y="4581525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Popliteal artery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301875" y="5464175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Posterior tibial</a:t>
            </a:r>
          </a:p>
          <a:p>
            <a:r>
              <a:rPr lang="en-US" sz="1400" b="1">
                <a:latin typeface="Arial" charset="0"/>
              </a:rPr>
              <a:t>artery 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314575" y="6254750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Dorsalis pedis</a:t>
            </a:r>
          </a:p>
          <a:p>
            <a:r>
              <a:rPr lang="en-US" sz="1400" b="1">
                <a:latin typeface="Arial" charset="0"/>
              </a:rPr>
              <a:t>artery </a:t>
            </a:r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5781675" y="63881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4994275" y="607695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5060950" y="46990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5346700" y="357505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4603750" y="35052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5461000" y="64452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>
              <a:latin typeface="Arial" charset="0"/>
            </a:endParaRPr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4756150" y="271462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5575300" y="13081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5543550" y="104457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Systemic arterial BP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Measured indirectly by </a:t>
            </a:r>
            <a:r>
              <a:rPr lang="en-US" b="1" dirty="0" err="1" smtClean="0">
                <a:ea typeface="ＭＳ Ｐゴシック" pitchFamily="-20" charset="-128"/>
              </a:rPr>
              <a:t>auscultatory</a:t>
            </a:r>
            <a:r>
              <a:rPr lang="en-US" b="1" dirty="0" smtClean="0">
                <a:ea typeface="ＭＳ Ｐゴシック" pitchFamily="-20" charset="-128"/>
              </a:rPr>
              <a:t> method </a:t>
            </a:r>
            <a:r>
              <a:rPr lang="en-US" dirty="0" smtClean="0">
                <a:ea typeface="ＭＳ Ｐゴシック" pitchFamily="-20" charset="-128"/>
              </a:rPr>
              <a:t>using a </a:t>
            </a:r>
            <a:r>
              <a:rPr lang="en-US" b="1" dirty="0" smtClean="0">
                <a:ea typeface="ＭＳ Ｐゴシック" pitchFamily="-20" charset="-128"/>
              </a:rPr>
              <a:t>sphygmomanometer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Pressure increased in cuff until it exceeds systolic pressure in brachial artery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Pressure released slowly and examiner listens for </a:t>
            </a:r>
            <a:r>
              <a:rPr lang="en-US" b="1" dirty="0" smtClean="0">
                <a:ea typeface="ＭＳ Ｐゴシック" pitchFamily="-20" charset="-128"/>
              </a:rPr>
              <a:t>sounds of </a:t>
            </a:r>
            <a:r>
              <a:rPr lang="en-US" b="1" dirty="0" err="1" smtClean="0">
                <a:ea typeface="ＭＳ Ｐゴシック" pitchFamily="-20" charset="-128"/>
              </a:rPr>
              <a:t>Korotkoff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with a stethoscope</a:t>
            </a:r>
          </a:p>
        </p:txBody>
      </p:sp>
    </p:spTree>
    <p:extLst>
      <p:ext uri="{BB962C8B-B14F-4D97-AF65-F5344CB8AC3E}">
        <p14:creationId xmlns:p14="http://schemas.microsoft.com/office/powerpoint/2010/main" val="10769020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Systolic pressure</a:t>
            </a:r>
            <a:r>
              <a:rPr lang="en-US" dirty="0" smtClean="0">
                <a:ea typeface="ＭＳ Ｐゴシック" pitchFamily="-20" charset="-128"/>
              </a:rPr>
              <a:t>,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normally less than 120 mm Hg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when sounds first occur as blood starts to spurt through artery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Diastolic pressure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normally less than 80 mm Hg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when sounds disappear because artery no longer constricted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blood flowing freely</a:t>
            </a:r>
          </a:p>
        </p:txBody>
      </p:sp>
    </p:spTree>
    <p:extLst>
      <p:ext uri="{BB962C8B-B14F-4D97-AF65-F5344CB8AC3E}">
        <p14:creationId xmlns:p14="http://schemas.microsoft.com/office/powerpoint/2010/main" val="330953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Endocardium continuous with endothelial lining of blood vessels</a:t>
            </a:r>
          </a:p>
          <a:p>
            <a:pPr lvl="1"/>
            <a:r>
              <a:rPr lang="en-US"/>
              <a:t>Lines heart chambers; covers cardiac skeleton of valves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Variations in Blood Pressure</a:t>
            </a:r>
          </a:p>
        </p:txBody>
      </p:sp>
      <p:sp>
        <p:nvSpPr>
          <p:cNvPr id="2458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Transient elevations occur during changes in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Posture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physical exertion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emotional upset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fever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Age, sex, weight, race, mood, and posture may cause BP to vary </a:t>
            </a:r>
          </a:p>
        </p:txBody>
      </p:sp>
    </p:spTree>
    <p:extLst>
      <p:ext uri="{BB962C8B-B14F-4D97-AF65-F5344CB8AC3E}">
        <p14:creationId xmlns:p14="http://schemas.microsoft.com/office/powerpoint/2010/main" val="17428663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26628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Hypertension</a:t>
            </a:r>
            <a:r>
              <a:rPr lang="en-US" dirty="0" smtClean="0">
                <a:ea typeface="ＭＳ Ｐゴシック" pitchFamily="-20" charset="-128"/>
              </a:rPr>
              <a:t>: high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Sustained elevated arterial pressure of 140/90 or higher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Prehypertension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if values elevated but not yet in hypertension range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May be transient adaptations during fever, physical exertion, and emotional upset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Often persistent in obese people</a:t>
            </a:r>
          </a:p>
        </p:txBody>
      </p:sp>
    </p:spTree>
    <p:extLst>
      <p:ext uri="{BB962C8B-B14F-4D97-AF65-F5344CB8AC3E}">
        <p14:creationId xmlns:p14="http://schemas.microsoft.com/office/powerpoint/2010/main" val="20143729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Hypertension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Prolonged hypertension major cause of heart failure, vascular disease, renal failure, and stroke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Heart must work harder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myocardium enlarges and weakens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accelerates atherosclerosis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3557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Primary or Essential Hypertension</a:t>
            </a:r>
            <a:br>
              <a:rPr lang="en-US" smtClean="0"/>
            </a:br>
            <a:endParaRPr lang="en-US" smtClean="0"/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90% of hypertensive conditions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No underlying cause identified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Risk factors include heredity, diet, obesity, age, diabetes mellitus, stress, and smoking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No cure but can be controlled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Restrict salt, fat, cholesterol intake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Increase exercise, lose weight, stop smoking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Antihypertensive drugs</a:t>
            </a:r>
          </a:p>
        </p:txBody>
      </p:sp>
    </p:spTree>
    <p:extLst>
      <p:ext uri="{BB962C8B-B14F-4D97-AF65-F5344CB8AC3E}">
        <p14:creationId xmlns:p14="http://schemas.microsoft.com/office/powerpoint/2010/main" val="21600379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Hypertension</a:t>
            </a: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20" charset="-128"/>
              </a:rPr>
              <a:t>Secondary hypertension </a:t>
            </a:r>
            <a:r>
              <a:rPr lang="en-US" smtClean="0">
                <a:ea typeface="ＭＳ Ｐゴシック" pitchFamily="-20" charset="-128"/>
              </a:rPr>
              <a:t>less common</a:t>
            </a:r>
          </a:p>
          <a:p>
            <a:pPr lvl="1" eaLnBrk="1" hangingPunct="1"/>
            <a:r>
              <a:rPr lang="en-US" smtClean="0">
                <a:ea typeface="ＭＳ Ｐゴシック" pitchFamily="-20" charset="-128"/>
              </a:rPr>
              <a:t>Due to identifiable disorders including obstructed renal arteries, kidney disease, and endocrine disorders such as hyperthyroidism and Cushing's syndrome</a:t>
            </a:r>
          </a:p>
          <a:p>
            <a:pPr lvl="1" eaLnBrk="1" hangingPunct="1"/>
            <a:r>
              <a:rPr lang="en-US" smtClean="0">
                <a:ea typeface="ＭＳ Ｐゴシック" pitchFamily="-20" charset="-128"/>
              </a:rPr>
              <a:t>Treatment focuses on correcting underlying cause</a:t>
            </a:r>
          </a:p>
        </p:txBody>
      </p:sp>
    </p:spTree>
    <p:extLst>
      <p:ext uri="{BB962C8B-B14F-4D97-AF65-F5344CB8AC3E}">
        <p14:creationId xmlns:p14="http://schemas.microsoft.com/office/powerpoint/2010/main" val="18403756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3482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Hypotension</a:t>
            </a:r>
            <a:r>
              <a:rPr lang="en-US" dirty="0" smtClean="0">
                <a:ea typeface="ＭＳ Ｐゴシック" pitchFamily="-20" charset="-128"/>
              </a:rPr>
              <a:t>: low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pressure below 90/60 mm Hg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Usually not a concern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Only if leads to inadequate blood flow to tissues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Often associated with long life and lack of cardiovascular illness</a:t>
            </a:r>
          </a:p>
        </p:txBody>
      </p:sp>
    </p:spTree>
    <p:extLst>
      <p:ext uri="{BB962C8B-B14F-4D97-AF65-F5344CB8AC3E}">
        <p14:creationId xmlns:p14="http://schemas.microsoft.com/office/powerpoint/2010/main" val="18036002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Hypotension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Orthostatic hypotension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temporary low BP and dizziness when suddenly rising from sitting or reclining position 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Chronic hypotension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May point towards poor nutrition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warning sign for Addison's disease or hypothyroidism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Acute hypotension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important sign of circulatory shock </a:t>
            </a:r>
          </a:p>
        </p:txBody>
      </p:sp>
    </p:spTree>
    <p:extLst>
      <p:ext uri="{BB962C8B-B14F-4D97-AF65-F5344CB8AC3E}">
        <p14:creationId xmlns:p14="http://schemas.microsoft.com/office/powerpoint/2010/main" val="13432753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Capillary Exchange of Respiratory Gases and Nutrients</a:t>
            </a:r>
          </a:p>
        </p:txBody>
      </p:sp>
      <p:sp>
        <p:nvSpPr>
          <p:cNvPr id="8602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Diffusion down concentration gradients</a:t>
            </a:r>
          </a:p>
          <a:p>
            <a:pPr lvl="1" eaLnBrk="1" hangingPunct="1"/>
            <a:r>
              <a:rPr lang="en-US" sz="2400" dirty="0" smtClean="0">
                <a:ea typeface="ＭＳ Ｐゴシック" pitchFamily="-20" charset="-128"/>
              </a:rPr>
              <a:t>O</a:t>
            </a:r>
            <a:r>
              <a:rPr lang="en-US" sz="2400" baseline="-25000" dirty="0" smtClean="0">
                <a:ea typeface="ＭＳ Ｐゴシック" pitchFamily="-20" charset="-128"/>
              </a:rPr>
              <a:t>2</a:t>
            </a:r>
            <a:r>
              <a:rPr lang="en-US" sz="2400" dirty="0" smtClean="0">
                <a:ea typeface="ＭＳ Ｐゴシック" pitchFamily="-20" charset="-128"/>
              </a:rPr>
              <a:t> and nutrients from blood to tissues</a:t>
            </a:r>
          </a:p>
          <a:p>
            <a:pPr lvl="1" eaLnBrk="1" hangingPunct="1"/>
            <a:r>
              <a:rPr lang="en-US" sz="2400" dirty="0" smtClean="0">
                <a:ea typeface="ＭＳ Ｐゴシック" pitchFamily="-20" charset="-128"/>
              </a:rPr>
              <a:t>CO</a:t>
            </a:r>
            <a:r>
              <a:rPr lang="en-US" sz="2400" baseline="-25000" dirty="0" smtClean="0">
                <a:ea typeface="ＭＳ Ｐゴシック" pitchFamily="-20" charset="-128"/>
              </a:rPr>
              <a:t>2</a:t>
            </a:r>
            <a:r>
              <a:rPr lang="en-US" sz="2400" dirty="0" smtClean="0">
                <a:ea typeface="ＭＳ Ｐゴシック" pitchFamily="-20" charset="-128"/>
              </a:rPr>
              <a:t> and metabolic wastes from tissues to blood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Lipid-soluble molecules diffuse directly through endothelial membranes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Water-soluble solutes pass through clefts and fenestrations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Larger molecules, such as proteins, are actively transported in </a:t>
            </a:r>
            <a:r>
              <a:rPr lang="en-US" sz="2800" dirty="0" err="1" smtClean="0">
                <a:ea typeface="ＭＳ Ｐゴシック" pitchFamily="-20" charset="-128"/>
              </a:rPr>
              <a:t>pinocytotic</a:t>
            </a:r>
            <a:r>
              <a:rPr lang="en-US" sz="2800" dirty="0" smtClean="0">
                <a:ea typeface="ＭＳ Ｐゴシック" pitchFamily="-20" charset="-128"/>
              </a:rPr>
              <a:t> vesicles or </a:t>
            </a:r>
            <a:r>
              <a:rPr lang="en-US" sz="2800" dirty="0" err="1" smtClean="0">
                <a:ea typeface="ＭＳ Ｐゴシック" pitchFamily="-20" charset="-128"/>
              </a:rPr>
              <a:t>caveolae</a:t>
            </a:r>
            <a:endParaRPr lang="en-US" sz="2800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9709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r>
              <a:rPr lang="en-US" sz="1200" b="1">
                <a:latin typeface="Arial" charset="0"/>
                <a:cs typeface="Arial" charset="0"/>
              </a:rPr>
              <a:t>Figure 19.16  Capillary transport mechanisms. (2 of 2)</a:t>
            </a:r>
          </a:p>
        </p:txBody>
      </p:sp>
      <p:pic>
        <p:nvPicPr>
          <p:cNvPr id="90149" name="Picture 37" descr="figure_19_16_2_unlabeled"/>
          <p:cNvPicPr>
            <a:picLocks noChangeAspect="1" noChangeArrowheads="1"/>
          </p:cNvPicPr>
          <p:nvPr/>
        </p:nvPicPr>
        <p:blipFill>
          <a:blip r:embed="rId3" cstate="print"/>
          <a:srcRect b="2823"/>
          <a:stretch>
            <a:fillRect/>
          </a:stretch>
        </p:blipFill>
        <p:spPr bwMode="auto">
          <a:xfrm>
            <a:off x="1346200" y="314325"/>
            <a:ext cx="6435725" cy="6119813"/>
          </a:xfrm>
          <a:prstGeom prst="rect">
            <a:avLst/>
          </a:prstGeom>
          <a:noFill/>
        </p:spPr>
      </p:pic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4308475" y="977900"/>
            <a:ext cx="1279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Pinocytotic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vesicles</a:t>
            </a:r>
          </a:p>
        </p:txBody>
      </p:sp>
      <p:sp>
        <p:nvSpPr>
          <p:cNvPr id="90151" name="Rectangle 39"/>
          <p:cNvSpPr>
            <a:spLocks noChangeArrowheads="1"/>
          </p:cNvSpPr>
          <p:nvPr/>
        </p:nvSpPr>
        <p:spPr bwMode="auto">
          <a:xfrm>
            <a:off x="4419600" y="554038"/>
            <a:ext cx="1076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Caveolae</a:t>
            </a:r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1800225" y="1974850"/>
            <a:ext cx="1336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Intercellular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cleft</a:t>
            </a:r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6302375" y="2517775"/>
            <a:ext cx="14716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Transport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via vesicles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 caveolae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(large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4" name="Rectangle 42"/>
          <p:cNvSpPr>
            <a:spLocks noChangeArrowheads="1"/>
          </p:cNvSpPr>
          <p:nvPr/>
        </p:nvSpPr>
        <p:spPr bwMode="auto">
          <a:xfrm>
            <a:off x="5592763" y="4076700"/>
            <a:ext cx="15621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Movement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fenestrations 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(water-soluble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5" name="Rectangle 43"/>
          <p:cNvSpPr>
            <a:spLocks noChangeArrowheads="1"/>
          </p:cNvSpPr>
          <p:nvPr/>
        </p:nvSpPr>
        <p:spPr bwMode="auto">
          <a:xfrm>
            <a:off x="4041775" y="4257675"/>
            <a:ext cx="1211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Basement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3070225" y="4914900"/>
            <a:ext cx="1527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Movement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intercellular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clefts (water-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7" name="Rectangle 45"/>
          <p:cNvSpPr>
            <a:spLocks noChangeArrowheads="1"/>
          </p:cNvSpPr>
          <p:nvPr/>
        </p:nvSpPr>
        <p:spPr bwMode="auto">
          <a:xfrm>
            <a:off x="1479550" y="5164138"/>
            <a:ext cx="14605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 Diffusion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(lipid-soluble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3298825" y="1809750"/>
            <a:ext cx="13477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Endothelial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fenestration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(pore)</a:t>
            </a:r>
          </a:p>
        </p:txBody>
      </p:sp>
      <p:sp>
        <p:nvSpPr>
          <p:cNvPr id="90159" name="Rectangle 47"/>
          <p:cNvSpPr>
            <a:spLocks noChangeArrowheads="1"/>
          </p:cNvSpPr>
          <p:nvPr/>
        </p:nvSpPr>
        <p:spPr bwMode="auto">
          <a:xfrm>
            <a:off x="1474788" y="4572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latin typeface="Arial" charset="0"/>
              </a:rPr>
              <a:t>Lumen</a:t>
            </a:r>
          </a:p>
        </p:txBody>
      </p:sp>
      <p:sp>
        <p:nvSpPr>
          <p:cNvPr id="90160" name="Oval 48"/>
          <p:cNvSpPr>
            <a:spLocks noChangeAspect="1" noChangeArrowheads="1"/>
          </p:cNvSpPr>
          <p:nvPr/>
        </p:nvSpPr>
        <p:spPr bwMode="auto">
          <a:xfrm>
            <a:off x="1641475" y="51546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49"/>
          <p:cNvSpPr>
            <a:spLocks noChangeArrowheads="1"/>
          </p:cNvSpPr>
          <p:nvPr/>
        </p:nvSpPr>
        <p:spPr bwMode="auto">
          <a:xfrm>
            <a:off x="1616075" y="51435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1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>
            <a:off x="2187575" y="2466975"/>
            <a:ext cx="0" cy="1187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Freeform 51"/>
          <p:cNvSpPr>
            <a:spLocks/>
          </p:cNvSpPr>
          <p:nvPr/>
        </p:nvSpPr>
        <p:spPr bwMode="auto">
          <a:xfrm>
            <a:off x="4498975" y="1958975"/>
            <a:ext cx="571500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8" y="2"/>
              </a:cxn>
              <a:cxn ang="0">
                <a:pos x="360" y="130"/>
              </a:cxn>
            </a:cxnLst>
            <a:rect l="0" t="0" r="r" b="b"/>
            <a:pathLst>
              <a:path w="360" h="130">
                <a:moveTo>
                  <a:pt x="0" y="0"/>
                </a:moveTo>
                <a:lnTo>
                  <a:pt x="358" y="2"/>
                </a:lnTo>
                <a:lnTo>
                  <a:pt x="360" y="1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Freeform 52"/>
          <p:cNvSpPr>
            <a:spLocks/>
          </p:cNvSpPr>
          <p:nvPr/>
        </p:nvSpPr>
        <p:spPr bwMode="auto">
          <a:xfrm>
            <a:off x="4727575" y="2171700"/>
            <a:ext cx="673100" cy="695325"/>
          </a:xfrm>
          <a:custGeom>
            <a:avLst/>
            <a:gdLst/>
            <a:ahLst/>
            <a:cxnLst>
              <a:cxn ang="0">
                <a:pos x="0" y="438"/>
              </a:cxn>
              <a:cxn ang="0">
                <a:pos x="2" y="0"/>
              </a:cxn>
              <a:cxn ang="0">
                <a:pos x="424" y="0"/>
              </a:cxn>
              <a:cxn ang="0">
                <a:pos x="424" y="86"/>
              </a:cxn>
            </a:cxnLst>
            <a:rect l="0" t="0" r="r" b="b"/>
            <a:pathLst>
              <a:path w="424" h="438">
                <a:moveTo>
                  <a:pt x="0" y="438"/>
                </a:moveTo>
                <a:lnTo>
                  <a:pt x="2" y="0"/>
                </a:lnTo>
                <a:lnTo>
                  <a:pt x="424" y="0"/>
                </a:lnTo>
                <a:lnTo>
                  <a:pt x="424" y="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Freeform 53"/>
          <p:cNvSpPr>
            <a:spLocks/>
          </p:cNvSpPr>
          <p:nvPr/>
        </p:nvSpPr>
        <p:spPr bwMode="auto">
          <a:xfrm>
            <a:off x="4397375" y="3917950"/>
            <a:ext cx="190500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52"/>
              </a:cxn>
              <a:cxn ang="0">
                <a:pos x="118" y="228"/>
              </a:cxn>
            </a:cxnLst>
            <a:rect l="0" t="0" r="r" b="b"/>
            <a:pathLst>
              <a:path w="120" h="228">
                <a:moveTo>
                  <a:pt x="0" y="0"/>
                </a:moveTo>
                <a:lnTo>
                  <a:pt x="120" y="152"/>
                </a:lnTo>
                <a:lnTo>
                  <a:pt x="118" y="22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5257800" y="2940050"/>
            <a:ext cx="1127125" cy="987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5708650" y="392430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>
            <a:off x="6435725" y="2365375"/>
            <a:ext cx="1193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9" name="Freeform 57"/>
          <p:cNvSpPr>
            <a:spLocks/>
          </p:cNvSpPr>
          <p:nvPr/>
        </p:nvSpPr>
        <p:spPr bwMode="auto">
          <a:xfrm>
            <a:off x="6435725" y="1454150"/>
            <a:ext cx="609600" cy="91440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384" y="576"/>
              </a:cxn>
              <a:cxn ang="0">
                <a:pos x="374" y="0"/>
              </a:cxn>
            </a:cxnLst>
            <a:rect l="0" t="0" r="r" b="b"/>
            <a:pathLst>
              <a:path w="384" h="576">
                <a:moveTo>
                  <a:pt x="0" y="324"/>
                </a:moveTo>
                <a:lnTo>
                  <a:pt x="384" y="576"/>
                </a:lnTo>
                <a:lnTo>
                  <a:pt x="3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0" name="Freeform 58"/>
          <p:cNvSpPr>
            <a:spLocks/>
          </p:cNvSpPr>
          <p:nvPr/>
        </p:nvSpPr>
        <p:spPr bwMode="auto">
          <a:xfrm>
            <a:off x="5534025" y="1139825"/>
            <a:ext cx="752475" cy="98425"/>
          </a:xfrm>
          <a:custGeom>
            <a:avLst/>
            <a:gdLst/>
            <a:ahLst/>
            <a:cxnLst>
              <a:cxn ang="0">
                <a:pos x="474" y="62"/>
              </a:cxn>
              <a:cxn ang="0">
                <a:pos x="254" y="0"/>
              </a:cxn>
              <a:cxn ang="0">
                <a:pos x="0" y="0"/>
              </a:cxn>
            </a:cxnLst>
            <a:rect l="0" t="0" r="r" b="b"/>
            <a:pathLst>
              <a:path w="474" h="62">
                <a:moveTo>
                  <a:pt x="474" y="62"/>
                </a:moveTo>
                <a:lnTo>
                  <a:pt x="254" y="0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 flipH="1">
            <a:off x="5915025" y="1136650"/>
            <a:ext cx="15875" cy="733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2" name="Freeform 60"/>
          <p:cNvSpPr>
            <a:spLocks/>
          </p:cNvSpPr>
          <p:nvPr/>
        </p:nvSpPr>
        <p:spPr bwMode="auto">
          <a:xfrm>
            <a:off x="5943600" y="692150"/>
            <a:ext cx="1016000" cy="247650"/>
          </a:xfrm>
          <a:custGeom>
            <a:avLst/>
            <a:gdLst/>
            <a:ahLst/>
            <a:cxnLst>
              <a:cxn ang="0">
                <a:pos x="460" y="0"/>
              </a:cxn>
              <a:cxn ang="0">
                <a:pos x="0" y="12"/>
              </a:cxn>
              <a:cxn ang="0">
                <a:pos x="640" y="156"/>
              </a:cxn>
            </a:cxnLst>
            <a:rect l="0" t="0" r="r" b="b"/>
            <a:pathLst>
              <a:path w="640" h="156">
                <a:moveTo>
                  <a:pt x="460" y="0"/>
                </a:moveTo>
                <a:lnTo>
                  <a:pt x="0" y="12"/>
                </a:lnTo>
                <a:lnTo>
                  <a:pt x="640" y="15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H="1">
            <a:off x="5426075" y="708025"/>
            <a:ext cx="612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4" name="Oval 62"/>
          <p:cNvSpPr>
            <a:spLocks noChangeAspect="1" noChangeArrowheads="1"/>
          </p:cNvSpPr>
          <p:nvPr/>
        </p:nvSpPr>
        <p:spPr bwMode="auto">
          <a:xfrm>
            <a:off x="3209925" y="49006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5" name="Rectangle 63"/>
          <p:cNvSpPr>
            <a:spLocks noChangeArrowheads="1"/>
          </p:cNvSpPr>
          <p:nvPr/>
        </p:nvSpPr>
        <p:spPr bwMode="auto">
          <a:xfrm>
            <a:off x="3184525" y="48895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2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76" name="Oval 64"/>
          <p:cNvSpPr>
            <a:spLocks noChangeAspect="1" noChangeArrowheads="1"/>
          </p:cNvSpPr>
          <p:nvPr/>
        </p:nvSpPr>
        <p:spPr bwMode="auto">
          <a:xfrm>
            <a:off x="5718175" y="40751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7" name="Rectangle 65"/>
          <p:cNvSpPr>
            <a:spLocks noChangeArrowheads="1"/>
          </p:cNvSpPr>
          <p:nvPr/>
        </p:nvSpPr>
        <p:spPr bwMode="auto">
          <a:xfrm>
            <a:off x="5699125" y="40640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3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78" name="Oval 66"/>
          <p:cNvSpPr>
            <a:spLocks noChangeAspect="1" noChangeArrowheads="1"/>
          </p:cNvSpPr>
          <p:nvPr/>
        </p:nvSpPr>
        <p:spPr bwMode="auto">
          <a:xfrm>
            <a:off x="6448425" y="250666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6423025" y="249555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4</a:t>
            </a:r>
            <a:endParaRPr lang="en-US" sz="1600" b="1">
              <a:latin typeface="Arial Black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Any condition in which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vessels inadequately filled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cannot circulate normally 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Results in inadequate blood flow to meet tissue needs</a:t>
            </a:r>
          </a:p>
        </p:txBody>
      </p:sp>
    </p:spTree>
    <p:extLst>
      <p:ext uri="{BB962C8B-B14F-4D97-AF65-F5344CB8AC3E}">
        <p14:creationId xmlns:p14="http://schemas.microsoft.com/office/powerpoint/2010/main" val="7917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Chambers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chambers:</a:t>
            </a:r>
          </a:p>
          <a:p>
            <a:pPr lvl="1"/>
            <a:r>
              <a:rPr lang="en-US" dirty="0"/>
              <a:t>Two superior </a:t>
            </a:r>
            <a:r>
              <a:rPr lang="en-US" b="1" dirty="0"/>
              <a:t>atria</a:t>
            </a:r>
            <a:endParaRPr lang="en-US" dirty="0"/>
          </a:p>
          <a:p>
            <a:pPr lvl="1"/>
            <a:r>
              <a:rPr lang="en-US" dirty="0"/>
              <a:t>Two inferior </a:t>
            </a:r>
            <a:r>
              <a:rPr lang="en-US" b="1" dirty="0"/>
              <a:t>ventricles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Interatrial</a:t>
            </a:r>
            <a:r>
              <a:rPr lang="en-US" b="1" dirty="0" smtClean="0"/>
              <a:t> </a:t>
            </a:r>
            <a:r>
              <a:rPr lang="en-US" b="1" dirty="0"/>
              <a:t>septum</a:t>
            </a:r>
            <a:r>
              <a:rPr lang="en-US" dirty="0"/>
              <a:t> – separates atria</a:t>
            </a:r>
          </a:p>
          <a:p>
            <a:pPr lvl="1"/>
            <a:r>
              <a:rPr lang="en-US" b="1" dirty="0" err="1"/>
              <a:t>Fossa</a:t>
            </a:r>
            <a:r>
              <a:rPr lang="en-US" b="1" dirty="0"/>
              <a:t> </a:t>
            </a:r>
            <a:r>
              <a:rPr lang="en-US" b="1" dirty="0" err="1"/>
              <a:t>ovalis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remnant </a:t>
            </a:r>
            <a:r>
              <a:rPr lang="en-US" dirty="0"/>
              <a:t>of foramen </a:t>
            </a:r>
            <a:r>
              <a:rPr lang="en-US" dirty="0" err="1"/>
              <a:t>ovale</a:t>
            </a:r>
            <a:r>
              <a:rPr lang="en-US" dirty="0"/>
              <a:t> of fetal heart</a:t>
            </a:r>
          </a:p>
          <a:p>
            <a:endParaRPr lang="en-US" b="1" dirty="0" smtClean="0"/>
          </a:p>
          <a:p>
            <a:r>
              <a:rPr lang="en-US" b="1" dirty="0" err="1" smtClean="0"/>
              <a:t>Interventricular</a:t>
            </a:r>
            <a:r>
              <a:rPr lang="en-US" b="1" dirty="0" smtClean="0"/>
              <a:t> </a:t>
            </a:r>
            <a:r>
              <a:rPr lang="en-US" b="1" dirty="0"/>
              <a:t>septum</a:t>
            </a:r>
            <a:r>
              <a:rPr lang="en-US" dirty="0"/>
              <a:t> – separates ventricles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0650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ea typeface="ＭＳ Ｐゴシック" pitchFamily="-20" charset="-128"/>
              </a:rPr>
              <a:t>Hypovolemic</a:t>
            </a:r>
            <a:r>
              <a:rPr lang="en-US" b="1" dirty="0" smtClean="0">
                <a:ea typeface="ＭＳ Ｐゴシック" pitchFamily="-20" charset="-128"/>
              </a:rPr>
              <a:t> shock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from large-scale blood loss 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Vascular shock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from extreme </a:t>
            </a:r>
            <a:r>
              <a:rPr lang="en-US" dirty="0" err="1" smtClean="0">
                <a:ea typeface="ＭＳ Ｐゴシック" pitchFamily="-20" charset="-128"/>
              </a:rPr>
              <a:t>vasodilation</a:t>
            </a:r>
            <a:r>
              <a:rPr lang="en-US" dirty="0" smtClean="0">
                <a:ea typeface="ＭＳ Ｐゴシック" pitchFamily="-20" charset="-128"/>
              </a:rPr>
              <a:t> and decreased peripheral resistance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err="1" smtClean="0">
                <a:ea typeface="ＭＳ Ｐゴシック" pitchFamily="-20" charset="-128"/>
              </a:rPr>
              <a:t>Cardiogenic</a:t>
            </a:r>
            <a:r>
              <a:rPr lang="en-US" b="1" dirty="0" smtClean="0">
                <a:ea typeface="ＭＳ Ｐゴシック" pitchFamily="-20" charset="-128"/>
              </a:rPr>
              <a:t> shock: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when an inefficient heart cannot sustain adequate circulation</a:t>
            </a:r>
          </a:p>
        </p:txBody>
      </p:sp>
    </p:spTree>
    <p:extLst>
      <p:ext uri="{BB962C8B-B14F-4D97-AF65-F5344CB8AC3E}">
        <p14:creationId xmlns:p14="http://schemas.microsoft.com/office/powerpoint/2010/main" val="41568588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Arteries and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arteries and veins share a name</a:t>
            </a:r>
          </a:p>
          <a:p>
            <a:pPr lvl="1"/>
            <a:r>
              <a:rPr lang="en-US" dirty="0" smtClean="0"/>
              <a:t>Femoral Artery</a:t>
            </a:r>
          </a:p>
          <a:p>
            <a:pPr lvl="1"/>
            <a:r>
              <a:rPr lang="en-US" dirty="0" smtClean="0"/>
              <a:t>Femoral Vein</a:t>
            </a:r>
          </a:p>
          <a:p>
            <a:pPr lvl="1"/>
            <a:endParaRPr lang="en-US" dirty="0"/>
          </a:p>
          <a:p>
            <a:r>
              <a:rPr lang="en-US" dirty="0" smtClean="0"/>
              <a:t>Many vessels are named for nearby anatomy and regions</a:t>
            </a:r>
          </a:p>
          <a:p>
            <a:pPr lvl="1"/>
            <a:r>
              <a:rPr lang="en-US" dirty="0" smtClean="0"/>
              <a:t>Renal Artery</a:t>
            </a:r>
          </a:p>
          <a:p>
            <a:pPr lvl="1"/>
            <a:r>
              <a:rPr lang="en-US" dirty="0" err="1" smtClean="0"/>
              <a:t>Gonadal</a:t>
            </a:r>
            <a:r>
              <a:rPr lang="en-US" dirty="0" smtClean="0"/>
              <a:t> Artery</a:t>
            </a:r>
          </a:p>
          <a:p>
            <a:pPr lvl="1"/>
            <a:r>
              <a:rPr lang="en-US" dirty="0" smtClean="0"/>
              <a:t>Iliac Artery</a:t>
            </a:r>
          </a:p>
          <a:p>
            <a:pPr lvl="1"/>
            <a:r>
              <a:rPr lang="en-US" dirty="0" err="1" smtClean="0"/>
              <a:t>Axillary</a:t>
            </a:r>
            <a:r>
              <a:rPr lang="en-US" dirty="0" smtClean="0"/>
              <a:t> Artery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02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Vessel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upcoming images have been edited to reflect the structures I’d like for you to know.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They match up with the images in your worksheets.  In the presentation, you’ll notice that some of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veins are in brown</a:t>
            </a:r>
            <a:r>
              <a:rPr lang="en-US" dirty="0" smtClean="0"/>
              <a:t>.  These are the structures that do not have an arterial twin.  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Internal Carotid Artery does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have an Internal Carotid Vein that runs with it.  </a:t>
            </a:r>
          </a:p>
          <a:p>
            <a:pPr lvl="2"/>
            <a:r>
              <a:rPr lang="en-US" dirty="0" smtClean="0"/>
              <a:t>Instead, we have an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Internal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Jugular Vein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999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0" name="Picture 94" descr="figure_19_22b_unlabeled"/>
          <p:cNvPicPr>
            <a:picLocks noChangeAspect="1" noChangeArrowheads="1"/>
          </p:cNvPicPr>
          <p:nvPr/>
        </p:nvPicPr>
        <p:blipFill>
          <a:blip r:embed="rId3" cstate="print"/>
          <a:srcRect b="2968"/>
          <a:stretch>
            <a:fillRect/>
          </a:stretch>
        </p:blipFill>
        <p:spPr bwMode="auto">
          <a:xfrm>
            <a:off x="1322388" y="146050"/>
            <a:ext cx="6988175" cy="6437313"/>
          </a:xfrm>
          <a:prstGeom prst="rect">
            <a:avLst/>
          </a:prstGeom>
          <a:noFill/>
        </p:spPr>
      </p:pic>
      <p:sp>
        <p:nvSpPr>
          <p:cNvPr id="29744" name="Rectangle 18"/>
          <p:cNvSpPr>
            <a:spLocks noChangeArrowheads="1"/>
          </p:cNvSpPr>
          <p:nvPr/>
        </p:nvSpPr>
        <p:spPr bwMode="auto">
          <a:xfrm>
            <a:off x="0" y="25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19.22b  Arteries of the head, neck, and brain.</a:t>
            </a:r>
          </a:p>
        </p:txBody>
      </p:sp>
      <p:sp>
        <p:nvSpPr>
          <p:cNvPr id="29795" name="Rectangle 99"/>
          <p:cNvSpPr>
            <a:spLocks noChangeArrowheads="1"/>
          </p:cNvSpPr>
          <p:nvPr/>
        </p:nvSpPr>
        <p:spPr bwMode="auto">
          <a:xfrm>
            <a:off x="6581775" y="1976438"/>
            <a:ext cx="1577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• Superficial 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  temporal artery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6573838" y="1350963"/>
            <a:ext cx="15176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Branches of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the external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carotid artery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6604000" y="590550"/>
            <a:ext cx="170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Ophthalmic artery</a:t>
            </a:r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1274763" y="1965325"/>
            <a:ext cx="955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Vertebral</a:t>
            </a:r>
          </a:p>
          <a:p>
            <a:r>
              <a:rPr lang="en-US" sz="1400" b="1">
                <a:latin typeface="Arial" charset="0"/>
              </a:rPr>
              <a:t>artery</a:t>
            </a:r>
          </a:p>
        </p:txBody>
      </p:sp>
      <p:sp>
        <p:nvSpPr>
          <p:cNvPr id="29806" name="Rectangle 110"/>
          <p:cNvSpPr>
            <a:spLocks noChangeArrowheads="1"/>
          </p:cNvSpPr>
          <p:nvPr/>
        </p:nvSpPr>
        <p:spPr bwMode="auto">
          <a:xfrm>
            <a:off x="1274763" y="2444750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1274763" y="2917825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08" name="Rectangle 112"/>
          <p:cNvSpPr>
            <a:spLocks noChangeArrowheads="1"/>
          </p:cNvSpPr>
          <p:nvPr/>
        </p:nvSpPr>
        <p:spPr bwMode="auto">
          <a:xfrm>
            <a:off x="1274763" y="3397250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13" name="Rectangle 117"/>
          <p:cNvSpPr>
            <a:spLocks noChangeArrowheads="1"/>
          </p:cNvSpPr>
          <p:nvPr/>
        </p:nvSpPr>
        <p:spPr bwMode="auto">
          <a:xfrm>
            <a:off x="1589088" y="6327775"/>
            <a:ext cx="436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Arteries of the head and neck, right aspect</a:t>
            </a:r>
          </a:p>
        </p:txBody>
      </p:sp>
      <p:sp>
        <p:nvSpPr>
          <p:cNvPr id="29815" name="Freeform 119"/>
          <p:cNvSpPr>
            <a:spLocks/>
          </p:cNvSpPr>
          <p:nvPr/>
        </p:nvSpPr>
        <p:spPr bwMode="auto">
          <a:xfrm>
            <a:off x="2214563" y="2133600"/>
            <a:ext cx="1828800" cy="654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36" y="0"/>
              </a:cxn>
              <a:cxn ang="0">
                <a:pos x="1152" y="412"/>
              </a:cxn>
            </a:cxnLst>
            <a:rect l="0" t="0" r="r" b="b"/>
            <a:pathLst>
              <a:path w="1152" h="412">
                <a:moveTo>
                  <a:pt x="0" y="4"/>
                </a:moveTo>
                <a:lnTo>
                  <a:pt x="236" y="0"/>
                </a:lnTo>
                <a:lnTo>
                  <a:pt x="1152" y="4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6" name="Freeform 120"/>
          <p:cNvSpPr>
            <a:spLocks/>
          </p:cNvSpPr>
          <p:nvPr/>
        </p:nvSpPr>
        <p:spPr bwMode="auto">
          <a:xfrm>
            <a:off x="2087563" y="2616200"/>
            <a:ext cx="234315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" y="0"/>
              </a:cxn>
              <a:cxn ang="0">
                <a:pos x="1476" y="416"/>
              </a:cxn>
            </a:cxnLst>
            <a:rect l="0" t="0" r="r" b="b"/>
            <a:pathLst>
              <a:path w="1476" h="416">
                <a:moveTo>
                  <a:pt x="0" y="0"/>
                </a:moveTo>
                <a:lnTo>
                  <a:pt x="324" y="0"/>
                </a:lnTo>
                <a:lnTo>
                  <a:pt x="1476" y="41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7" name="Freeform 121"/>
          <p:cNvSpPr>
            <a:spLocks/>
          </p:cNvSpPr>
          <p:nvPr/>
        </p:nvSpPr>
        <p:spPr bwMode="auto">
          <a:xfrm>
            <a:off x="2157413" y="3086100"/>
            <a:ext cx="2444750" cy="425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4"/>
              </a:cxn>
              <a:cxn ang="0">
                <a:pos x="1540" y="268"/>
              </a:cxn>
            </a:cxnLst>
            <a:rect l="0" t="0" r="r" b="b"/>
            <a:pathLst>
              <a:path w="1540" h="268">
                <a:moveTo>
                  <a:pt x="0" y="0"/>
                </a:moveTo>
                <a:lnTo>
                  <a:pt x="412" y="4"/>
                </a:lnTo>
                <a:lnTo>
                  <a:pt x="1540" y="26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8" name="Freeform 122"/>
          <p:cNvSpPr>
            <a:spLocks/>
          </p:cNvSpPr>
          <p:nvPr/>
        </p:nvSpPr>
        <p:spPr bwMode="auto">
          <a:xfrm>
            <a:off x="2214563" y="3568700"/>
            <a:ext cx="234315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1476" y="384"/>
              </a:cxn>
            </a:cxnLst>
            <a:rect l="0" t="0" r="r" b="b"/>
            <a:pathLst>
              <a:path w="1476" h="384">
                <a:moveTo>
                  <a:pt x="0" y="0"/>
                </a:moveTo>
                <a:lnTo>
                  <a:pt x="384" y="0"/>
                </a:lnTo>
                <a:lnTo>
                  <a:pt x="1476" y="38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34" name="Freeform 138"/>
          <p:cNvSpPr>
            <a:spLocks/>
          </p:cNvSpPr>
          <p:nvPr/>
        </p:nvSpPr>
        <p:spPr bwMode="auto">
          <a:xfrm>
            <a:off x="4570413" y="1943100"/>
            <a:ext cx="2038350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8" y="108"/>
              </a:cxn>
              <a:cxn ang="0">
                <a:pos x="1284" y="108"/>
              </a:cxn>
            </a:cxnLst>
            <a:rect l="0" t="0" r="r" b="b"/>
            <a:pathLst>
              <a:path w="1284" h="108">
                <a:moveTo>
                  <a:pt x="0" y="0"/>
                </a:moveTo>
                <a:lnTo>
                  <a:pt x="1088" y="108"/>
                </a:lnTo>
                <a:lnTo>
                  <a:pt x="1284" y="10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35" name="Freeform 139"/>
          <p:cNvSpPr>
            <a:spLocks/>
          </p:cNvSpPr>
          <p:nvPr/>
        </p:nvSpPr>
        <p:spPr bwMode="auto">
          <a:xfrm>
            <a:off x="5573713" y="723900"/>
            <a:ext cx="1060450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416" y="0"/>
              </a:cxn>
              <a:cxn ang="0">
                <a:pos x="668" y="4"/>
              </a:cxn>
            </a:cxnLst>
            <a:rect l="0" t="0" r="r" b="b"/>
            <a:pathLst>
              <a:path w="668" h="680">
                <a:moveTo>
                  <a:pt x="0" y="680"/>
                </a:moveTo>
                <a:lnTo>
                  <a:pt x="416" y="0"/>
                </a:lnTo>
                <a:lnTo>
                  <a:pt x="668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21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15" name="Picture 59" descr="figure_19_27b_unlabeled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1693863" y="111125"/>
            <a:ext cx="5756275" cy="6443663"/>
          </a:xfrm>
          <a:prstGeom prst="rect">
            <a:avLst/>
          </a:prstGeom>
          <a:noFill/>
        </p:spPr>
      </p:pic>
      <p:sp>
        <p:nvSpPr>
          <p:cNvPr id="45088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19.27b  Venous drainage of the head, neck, and brain.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7239000" y="533400"/>
            <a:ext cx="156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Ophthalmic vein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7543800" y="1905000"/>
            <a:ext cx="1339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Superficial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temporal vein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655763" y="1431925"/>
            <a:ext cx="109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Facial vein</a:t>
            </a:r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1666875" y="1854200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Occipital vein</a:t>
            </a:r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1655763" y="2252663"/>
            <a:ext cx="1339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auricular vein</a:t>
            </a:r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1679575" y="2797175"/>
            <a:ext cx="1182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External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jugular vein</a:t>
            </a:r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1665288" y="3387725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Vertebral vein</a:t>
            </a:r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1679575" y="3767138"/>
            <a:ext cx="1182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Internal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jugular vein</a:t>
            </a:r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1663700" y="4795838"/>
            <a:ext cx="1557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Brachiocephalic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vein</a:t>
            </a:r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1665288" y="5337175"/>
            <a:ext cx="152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Subclavian vein</a:t>
            </a:r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1665288" y="5722938"/>
            <a:ext cx="103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vena cava</a:t>
            </a:r>
          </a:p>
        </p:txBody>
      </p:sp>
      <p:sp>
        <p:nvSpPr>
          <p:cNvPr id="45129" name="Freeform 73"/>
          <p:cNvSpPr>
            <a:spLocks/>
          </p:cNvSpPr>
          <p:nvPr/>
        </p:nvSpPr>
        <p:spPr bwMode="auto">
          <a:xfrm flipH="1">
            <a:off x="6573838" y="685800"/>
            <a:ext cx="665162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0" y="0"/>
              </a:cxn>
              <a:cxn ang="0">
                <a:pos x="2109" y="709"/>
              </a:cxn>
            </a:cxnLst>
            <a:rect l="0" t="0" r="r" b="b"/>
            <a:pathLst>
              <a:path w="2109" h="709">
                <a:moveTo>
                  <a:pt x="0" y="0"/>
                </a:moveTo>
                <a:lnTo>
                  <a:pt x="1280" y="0"/>
                </a:lnTo>
                <a:lnTo>
                  <a:pt x="2109" y="70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0" name="Freeform 74"/>
          <p:cNvSpPr>
            <a:spLocks/>
          </p:cNvSpPr>
          <p:nvPr/>
        </p:nvSpPr>
        <p:spPr bwMode="auto">
          <a:xfrm flipH="1" flipV="1">
            <a:off x="5516562" y="1892300"/>
            <a:ext cx="2027237" cy="24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1" y="0"/>
              </a:cxn>
              <a:cxn ang="0">
                <a:pos x="1744" y="598"/>
              </a:cxn>
            </a:cxnLst>
            <a:rect l="0" t="0" r="r" b="b"/>
            <a:pathLst>
              <a:path w="1744" h="598">
                <a:moveTo>
                  <a:pt x="0" y="0"/>
                </a:moveTo>
                <a:lnTo>
                  <a:pt x="981" y="0"/>
                </a:lnTo>
                <a:lnTo>
                  <a:pt x="1744" y="59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Freeform 75"/>
          <p:cNvSpPr>
            <a:spLocks/>
          </p:cNvSpPr>
          <p:nvPr/>
        </p:nvSpPr>
        <p:spPr bwMode="auto">
          <a:xfrm>
            <a:off x="2717800" y="1587500"/>
            <a:ext cx="3878263" cy="884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5" y="0"/>
              </a:cxn>
              <a:cxn ang="0">
                <a:pos x="2443" y="557"/>
              </a:cxn>
            </a:cxnLst>
            <a:rect l="0" t="0" r="r" b="b"/>
            <a:pathLst>
              <a:path w="2443" h="557">
                <a:moveTo>
                  <a:pt x="0" y="0"/>
                </a:moveTo>
                <a:lnTo>
                  <a:pt x="1005" y="0"/>
                </a:lnTo>
                <a:lnTo>
                  <a:pt x="2443" y="55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2" name="Line 76"/>
          <p:cNvSpPr>
            <a:spLocks noChangeShapeType="1"/>
          </p:cNvSpPr>
          <p:nvPr/>
        </p:nvSpPr>
        <p:spPr bwMode="auto">
          <a:xfrm>
            <a:off x="2971800" y="2006600"/>
            <a:ext cx="11636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3" name="Freeform 77"/>
          <p:cNvSpPr>
            <a:spLocks/>
          </p:cNvSpPr>
          <p:nvPr/>
        </p:nvSpPr>
        <p:spPr bwMode="auto">
          <a:xfrm>
            <a:off x="2590800" y="2392363"/>
            <a:ext cx="2425700" cy="376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1" y="0"/>
              </a:cxn>
              <a:cxn ang="0">
                <a:pos x="1528" y="237"/>
              </a:cxn>
            </a:cxnLst>
            <a:rect l="0" t="0" r="r" b="b"/>
            <a:pathLst>
              <a:path w="1528" h="237">
                <a:moveTo>
                  <a:pt x="0" y="0"/>
                </a:moveTo>
                <a:lnTo>
                  <a:pt x="661" y="0"/>
                </a:lnTo>
                <a:lnTo>
                  <a:pt x="1528" y="23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4" name="Freeform 78"/>
          <p:cNvSpPr>
            <a:spLocks/>
          </p:cNvSpPr>
          <p:nvPr/>
        </p:nvSpPr>
        <p:spPr bwMode="auto">
          <a:xfrm>
            <a:off x="2535238" y="2925763"/>
            <a:ext cx="252730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4" y="0"/>
              </a:cxn>
              <a:cxn ang="0">
                <a:pos x="1592" y="104"/>
              </a:cxn>
            </a:cxnLst>
            <a:rect l="0" t="0" r="r" b="b"/>
            <a:pathLst>
              <a:path w="1592" h="104">
                <a:moveTo>
                  <a:pt x="0" y="0"/>
                </a:moveTo>
                <a:lnTo>
                  <a:pt x="294" y="0"/>
                </a:lnTo>
                <a:lnTo>
                  <a:pt x="1592" y="1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5" name="Freeform 79"/>
          <p:cNvSpPr>
            <a:spLocks/>
          </p:cNvSpPr>
          <p:nvPr/>
        </p:nvSpPr>
        <p:spPr bwMode="auto">
          <a:xfrm>
            <a:off x="2992438" y="3551238"/>
            <a:ext cx="22479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" y="0"/>
              </a:cxn>
              <a:cxn ang="0">
                <a:pos x="1416" y="80"/>
              </a:cxn>
            </a:cxnLst>
            <a:rect l="0" t="0" r="r" b="b"/>
            <a:pathLst>
              <a:path w="1416" h="80">
                <a:moveTo>
                  <a:pt x="0" y="0"/>
                </a:moveTo>
                <a:lnTo>
                  <a:pt x="254" y="0"/>
                </a:lnTo>
                <a:lnTo>
                  <a:pt x="1416" y="8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6" name="Line 80"/>
          <p:cNvSpPr>
            <a:spLocks noChangeShapeType="1"/>
          </p:cNvSpPr>
          <p:nvPr/>
        </p:nvSpPr>
        <p:spPr bwMode="auto">
          <a:xfrm>
            <a:off x="2481263" y="3890963"/>
            <a:ext cx="30432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 flipV="1">
            <a:off x="5219700" y="4165600"/>
            <a:ext cx="512763" cy="271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9" name="Freeform 83"/>
          <p:cNvSpPr>
            <a:spLocks/>
          </p:cNvSpPr>
          <p:nvPr/>
        </p:nvSpPr>
        <p:spPr bwMode="auto">
          <a:xfrm>
            <a:off x="3213100" y="4932363"/>
            <a:ext cx="232410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0"/>
              </a:cxn>
              <a:cxn ang="0">
                <a:pos x="1464" y="112"/>
              </a:cxn>
            </a:cxnLst>
            <a:rect l="0" t="0" r="r" b="b"/>
            <a:pathLst>
              <a:path w="1464" h="112">
                <a:moveTo>
                  <a:pt x="0" y="0"/>
                </a:moveTo>
                <a:lnTo>
                  <a:pt x="176" y="0"/>
                </a:lnTo>
                <a:lnTo>
                  <a:pt x="1464" y="1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0" name="Freeform 84"/>
          <p:cNvSpPr>
            <a:spLocks/>
          </p:cNvSpPr>
          <p:nvPr/>
        </p:nvSpPr>
        <p:spPr bwMode="auto">
          <a:xfrm>
            <a:off x="3141663" y="5168900"/>
            <a:ext cx="1747837" cy="3175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62" y="200"/>
              </a:cxn>
              <a:cxn ang="0">
                <a:pos x="1101" y="0"/>
              </a:cxn>
            </a:cxnLst>
            <a:rect l="0" t="0" r="r" b="b"/>
            <a:pathLst>
              <a:path w="1101" h="200">
                <a:moveTo>
                  <a:pt x="0" y="200"/>
                </a:moveTo>
                <a:lnTo>
                  <a:pt x="162" y="200"/>
                </a:lnTo>
                <a:lnTo>
                  <a:pt x="110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1" name="Freeform 85"/>
          <p:cNvSpPr>
            <a:spLocks/>
          </p:cNvSpPr>
          <p:nvPr/>
        </p:nvSpPr>
        <p:spPr bwMode="auto">
          <a:xfrm>
            <a:off x="2552700" y="5745163"/>
            <a:ext cx="3225800" cy="127000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320" y="80"/>
              </a:cxn>
              <a:cxn ang="0">
                <a:pos x="2032" y="0"/>
              </a:cxn>
            </a:cxnLst>
            <a:rect l="0" t="0" r="r" b="b"/>
            <a:pathLst>
              <a:path w="2032" h="80">
                <a:moveTo>
                  <a:pt x="0" y="77"/>
                </a:moveTo>
                <a:lnTo>
                  <a:pt x="320" y="80"/>
                </a:lnTo>
                <a:lnTo>
                  <a:pt x="203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80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064" name="Picture 136" descr="figure_19_23b_unlabeled"/>
          <p:cNvPicPr>
            <a:picLocks noChangeAspect="1" noChangeArrowheads="1"/>
          </p:cNvPicPr>
          <p:nvPr/>
        </p:nvPicPr>
        <p:blipFill>
          <a:blip r:embed="rId3" cstate="print"/>
          <a:srcRect b="2831"/>
          <a:stretch>
            <a:fillRect/>
          </a:stretch>
        </p:blipFill>
        <p:spPr bwMode="auto">
          <a:xfrm>
            <a:off x="677863" y="188913"/>
            <a:ext cx="7761287" cy="6375400"/>
          </a:xfrm>
          <a:prstGeom prst="rect">
            <a:avLst/>
          </a:prstGeom>
          <a:noFill/>
        </p:spPr>
      </p:pic>
      <p:sp>
        <p:nvSpPr>
          <p:cNvPr id="637003" name="Rectangle 75"/>
          <p:cNvSpPr>
            <a:spLocks noChangeArrowheads="1"/>
          </p:cNvSpPr>
          <p:nvPr/>
        </p:nvSpPr>
        <p:spPr bwMode="auto">
          <a:xfrm>
            <a:off x="6132513" y="257175"/>
            <a:ext cx="22891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Common carotid arteries</a:t>
            </a:r>
          </a:p>
        </p:txBody>
      </p:sp>
      <p:sp>
        <p:nvSpPr>
          <p:cNvPr id="637004" name="Rectangle 76"/>
          <p:cNvSpPr>
            <a:spLocks noChangeArrowheads="1"/>
          </p:cNvSpPr>
          <p:nvPr/>
        </p:nvSpPr>
        <p:spPr bwMode="auto">
          <a:xfrm>
            <a:off x="6137275" y="522288"/>
            <a:ext cx="21510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Right subclavian artery</a:t>
            </a:r>
          </a:p>
        </p:txBody>
      </p:sp>
      <p:sp>
        <p:nvSpPr>
          <p:cNvPr id="637005" name="Rectangle 77"/>
          <p:cNvSpPr>
            <a:spLocks noChangeArrowheads="1"/>
          </p:cNvSpPr>
          <p:nvPr/>
        </p:nvSpPr>
        <p:spPr bwMode="auto">
          <a:xfrm>
            <a:off x="6135688" y="811213"/>
            <a:ext cx="20224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Left subclavian artery</a:t>
            </a:r>
          </a:p>
        </p:txBody>
      </p:sp>
      <p:sp>
        <p:nvSpPr>
          <p:cNvPr id="637006" name="Rectangle 78"/>
          <p:cNvSpPr>
            <a:spLocks noChangeArrowheads="1"/>
          </p:cNvSpPr>
          <p:nvPr/>
        </p:nvSpPr>
        <p:spPr bwMode="auto">
          <a:xfrm>
            <a:off x="6135688" y="1165225"/>
            <a:ext cx="20510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Brachiocephalic trunk</a:t>
            </a:r>
          </a:p>
        </p:txBody>
      </p:sp>
      <p:sp>
        <p:nvSpPr>
          <p:cNvPr id="637011" name="Rectangle 83"/>
          <p:cNvSpPr>
            <a:spLocks noChangeArrowheads="1"/>
          </p:cNvSpPr>
          <p:nvPr/>
        </p:nvSpPr>
        <p:spPr bwMode="auto">
          <a:xfrm>
            <a:off x="6135688" y="3236913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Thoracic aorta</a:t>
            </a:r>
          </a:p>
        </p:txBody>
      </p:sp>
      <p:sp>
        <p:nvSpPr>
          <p:cNvPr id="637013" name="Rectangle 85"/>
          <p:cNvSpPr>
            <a:spLocks noChangeArrowheads="1"/>
          </p:cNvSpPr>
          <p:nvPr/>
        </p:nvSpPr>
        <p:spPr bwMode="auto">
          <a:xfrm>
            <a:off x="2806700" y="5084763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Deep palmar arch</a:t>
            </a:r>
          </a:p>
        </p:txBody>
      </p:sp>
      <p:sp>
        <p:nvSpPr>
          <p:cNvPr id="637014" name="Rectangle 86"/>
          <p:cNvSpPr>
            <a:spLocks noChangeArrowheads="1"/>
          </p:cNvSpPr>
          <p:nvPr/>
        </p:nvSpPr>
        <p:spPr bwMode="auto">
          <a:xfrm>
            <a:off x="2808288" y="5327650"/>
            <a:ext cx="215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Superficial palmar arch</a:t>
            </a:r>
          </a:p>
        </p:txBody>
      </p:sp>
      <p:sp>
        <p:nvSpPr>
          <p:cNvPr id="637015" name="Rectangle 87"/>
          <p:cNvSpPr>
            <a:spLocks noChangeArrowheads="1"/>
          </p:cNvSpPr>
          <p:nvPr/>
        </p:nvSpPr>
        <p:spPr bwMode="auto">
          <a:xfrm>
            <a:off x="2806700" y="55753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Digital arteries</a:t>
            </a:r>
          </a:p>
        </p:txBody>
      </p:sp>
      <p:sp>
        <p:nvSpPr>
          <p:cNvPr id="637016" name="Rectangle 88"/>
          <p:cNvSpPr>
            <a:spLocks noChangeArrowheads="1"/>
          </p:cNvSpPr>
          <p:nvPr/>
        </p:nvSpPr>
        <p:spPr bwMode="auto">
          <a:xfrm>
            <a:off x="609600" y="4419600"/>
            <a:ext cx="118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dirty="0" err="1"/>
              <a:t>Ulnar</a:t>
            </a:r>
            <a:r>
              <a:rPr lang="en-US" sz="1400" dirty="0"/>
              <a:t> artery</a:t>
            </a:r>
          </a:p>
        </p:txBody>
      </p:sp>
      <p:sp>
        <p:nvSpPr>
          <p:cNvPr id="637017" name="Rectangle 89"/>
          <p:cNvSpPr>
            <a:spLocks noChangeArrowheads="1"/>
          </p:cNvSpPr>
          <p:nvPr/>
        </p:nvSpPr>
        <p:spPr bwMode="auto">
          <a:xfrm>
            <a:off x="685800" y="4038600"/>
            <a:ext cx="1262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Radial artery</a:t>
            </a:r>
          </a:p>
        </p:txBody>
      </p:sp>
      <p:sp>
        <p:nvSpPr>
          <p:cNvPr id="637018" name="Rectangle 90"/>
          <p:cNvSpPr>
            <a:spLocks noChangeArrowheads="1"/>
          </p:cNvSpPr>
          <p:nvPr/>
        </p:nvSpPr>
        <p:spPr bwMode="auto">
          <a:xfrm>
            <a:off x="642938" y="3432175"/>
            <a:ext cx="1835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Common</a:t>
            </a:r>
          </a:p>
          <a:p>
            <a:pPr>
              <a:lnSpc>
                <a:spcPct val="90000"/>
              </a:lnSpc>
            </a:pPr>
            <a:r>
              <a:rPr lang="en-US" sz="1400"/>
              <a:t>interosseous artery</a:t>
            </a:r>
          </a:p>
        </p:txBody>
      </p:sp>
      <p:sp>
        <p:nvSpPr>
          <p:cNvPr id="637019" name="Rectangle 91"/>
          <p:cNvSpPr>
            <a:spLocks noChangeArrowheads="1"/>
          </p:cNvSpPr>
          <p:nvPr/>
        </p:nvSpPr>
        <p:spPr bwMode="auto">
          <a:xfrm>
            <a:off x="644525" y="2890838"/>
            <a:ext cx="17557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Deep artery of arm</a:t>
            </a:r>
          </a:p>
        </p:txBody>
      </p:sp>
      <p:sp>
        <p:nvSpPr>
          <p:cNvPr id="637020" name="Rectangle 92"/>
          <p:cNvSpPr>
            <a:spLocks noChangeArrowheads="1"/>
          </p:cNvSpPr>
          <p:nvPr/>
        </p:nvSpPr>
        <p:spPr bwMode="auto">
          <a:xfrm>
            <a:off x="644525" y="264160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Brachial artery</a:t>
            </a:r>
          </a:p>
        </p:txBody>
      </p:sp>
      <p:sp>
        <p:nvSpPr>
          <p:cNvPr id="637023" name="Rectangle 95"/>
          <p:cNvSpPr>
            <a:spLocks noChangeArrowheads="1"/>
          </p:cNvSpPr>
          <p:nvPr/>
        </p:nvSpPr>
        <p:spPr bwMode="auto">
          <a:xfrm>
            <a:off x="644525" y="1460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Subscapular artery</a:t>
            </a:r>
          </a:p>
        </p:txBody>
      </p:sp>
      <p:sp>
        <p:nvSpPr>
          <p:cNvPr id="637024" name="Rectangle 96"/>
          <p:cNvSpPr>
            <a:spLocks noChangeArrowheads="1"/>
          </p:cNvSpPr>
          <p:nvPr/>
        </p:nvSpPr>
        <p:spPr bwMode="auto">
          <a:xfrm>
            <a:off x="646113" y="1246188"/>
            <a:ext cx="1370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Axillary artery</a:t>
            </a:r>
          </a:p>
        </p:txBody>
      </p:sp>
      <p:sp>
        <p:nvSpPr>
          <p:cNvPr id="637036" name="Freeform 108"/>
          <p:cNvSpPr>
            <a:spLocks/>
          </p:cNvSpPr>
          <p:nvPr/>
        </p:nvSpPr>
        <p:spPr bwMode="auto">
          <a:xfrm>
            <a:off x="1976438" y="1290638"/>
            <a:ext cx="1943100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27" y="79"/>
              </a:cxn>
              <a:cxn ang="0">
                <a:pos x="1224" y="0"/>
              </a:cxn>
            </a:cxnLst>
            <a:rect l="0" t="0" r="r" b="b"/>
            <a:pathLst>
              <a:path w="1224" h="82">
                <a:moveTo>
                  <a:pt x="0" y="82"/>
                </a:moveTo>
                <a:lnTo>
                  <a:pt x="1027" y="79"/>
                </a:lnTo>
                <a:lnTo>
                  <a:pt x="122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37" name="Freeform 109"/>
          <p:cNvSpPr>
            <a:spLocks/>
          </p:cNvSpPr>
          <p:nvPr/>
        </p:nvSpPr>
        <p:spPr bwMode="auto">
          <a:xfrm>
            <a:off x="2395538" y="1400175"/>
            <a:ext cx="1558925" cy="238125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534" y="150"/>
              </a:cxn>
              <a:cxn ang="0">
                <a:pos x="982" y="0"/>
              </a:cxn>
            </a:cxnLst>
            <a:rect l="0" t="0" r="r" b="b"/>
            <a:pathLst>
              <a:path w="982" h="150">
                <a:moveTo>
                  <a:pt x="0" y="149"/>
                </a:moveTo>
                <a:lnTo>
                  <a:pt x="534" y="150"/>
                </a:lnTo>
                <a:lnTo>
                  <a:pt x="98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0" name="Freeform 112"/>
          <p:cNvSpPr>
            <a:spLocks/>
          </p:cNvSpPr>
          <p:nvPr/>
        </p:nvSpPr>
        <p:spPr bwMode="auto">
          <a:xfrm>
            <a:off x="2028825" y="2454275"/>
            <a:ext cx="1535113" cy="363538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663" y="229"/>
              </a:cxn>
              <a:cxn ang="0">
                <a:pos x="967" y="0"/>
              </a:cxn>
            </a:cxnLst>
            <a:rect l="0" t="0" r="r" b="b"/>
            <a:pathLst>
              <a:path w="967" h="229">
                <a:moveTo>
                  <a:pt x="0" y="228"/>
                </a:moveTo>
                <a:lnTo>
                  <a:pt x="663" y="229"/>
                </a:lnTo>
                <a:lnTo>
                  <a:pt x="96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1" name="Freeform 113"/>
          <p:cNvSpPr>
            <a:spLocks/>
          </p:cNvSpPr>
          <p:nvPr/>
        </p:nvSpPr>
        <p:spPr bwMode="auto">
          <a:xfrm>
            <a:off x="2355850" y="2840038"/>
            <a:ext cx="938213" cy="204787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394" y="129"/>
              </a:cxn>
              <a:cxn ang="0">
                <a:pos x="591" y="0"/>
              </a:cxn>
            </a:cxnLst>
            <a:rect l="0" t="0" r="r" b="b"/>
            <a:pathLst>
              <a:path w="591" h="129">
                <a:moveTo>
                  <a:pt x="0" y="129"/>
                </a:moveTo>
                <a:lnTo>
                  <a:pt x="394" y="129"/>
                </a:lnTo>
                <a:lnTo>
                  <a:pt x="5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2" name="Freeform 114"/>
          <p:cNvSpPr>
            <a:spLocks/>
          </p:cNvSpPr>
          <p:nvPr/>
        </p:nvSpPr>
        <p:spPr bwMode="auto">
          <a:xfrm>
            <a:off x="1577975" y="3590925"/>
            <a:ext cx="1579563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5" y="4"/>
              </a:cxn>
            </a:cxnLst>
            <a:rect l="0" t="0" r="r" b="b"/>
            <a:pathLst>
              <a:path w="995" h="4">
                <a:moveTo>
                  <a:pt x="0" y="0"/>
                </a:moveTo>
                <a:lnTo>
                  <a:pt x="995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3" name="Freeform 115"/>
          <p:cNvSpPr>
            <a:spLocks/>
          </p:cNvSpPr>
          <p:nvPr/>
        </p:nvSpPr>
        <p:spPr bwMode="auto">
          <a:xfrm>
            <a:off x="1981200" y="4114800"/>
            <a:ext cx="806450" cy="4571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23" y="0"/>
              </a:cxn>
            </a:cxnLst>
            <a:rect l="0" t="0" r="r" b="b"/>
            <a:pathLst>
              <a:path w="623" h="4">
                <a:moveTo>
                  <a:pt x="0" y="4"/>
                </a:moveTo>
                <a:lnTo>
                  <a:pt x="62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4" name="Freeform 116"/>
          <p:cNvSpPr>
            <a:spLocks/>
          </p:cNvSpPr>
          <p:nvPr/>
        </p:nvSpPr>
        <p:spPr bwMode="auto">
          <a:xfrm>
            <a:off x="1828800" y="4571999"/>
            <a:ext cx="106680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3" y="1"/>
              </a:cxn>
            </a:cxnLst>
            <a:rect l="0" t="0" r="r" b="b"/>
            <a:pathLst>
              <a:path w="833" h="1">
                <a:moveTo>
                  <a:pt x="0" y="0"/>
                </a:moveTo>
                <a:lnTo>
                  <a:pt x="833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5" name="Freeform 117"/>
          <p:cNvSpPr>
            <a:spLocks/>
          </p:cNvSpPr>
          <p:nvPr/>
        </p:nvSpPr>
        <p:spPr bwMode="auto">
          <a:xfrm>
            <a:off x="2503488" y="5256213"/>
            <a:ext cx="3746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6" y="0"/>
              </a:cxn>
            </a:cxnLst>
            <a:rect l="0" t="0" r="r" b="b"/>
            <a:pathLst>
              <a:path w="236" h="1">
                <a:moveTo>
                  <a:pt x="0" y="0"/>
                </a:moveTo>
                <a:lnTo>
                  <a:pt x="2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6" name="Freeform 118"/>
          <p:cNvSpPr>
            <a:spLocks/>
          </p:cNvSpPr>
          <p:nvPr/>
        </p:nvSpPr>
        <p:spPr bwMode="auto">
          <a:xfrm>
            <a:off x="2449513" y="5500688"/>
            <a:ext cx="4191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0"/>
              </a:cxn>
            </a:cxnLst>
            <a:rect l="0" t="0" r="r" b="b"/>
            <a:pathLst>
              <a:path w="264" h="1">
                <a:moveTo>
                  <a:pt x="0" y="0"/>
                </a:moveTo>
                <a:lnTo>
                  <a:pt x="26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7" name="Freeform 119"/>
          <p:cNvSpPr>
            <a:spLocks/>
          </p:cNvSpPr>
          <p:nvPr/>
        </p:nvSpPr>
        <p:spPr bwMode="auto">
          <a:xfrm>
            <a:off x="2484438" y="5749925"/>
            <a:ext cx="381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"/>
              </a:cxn>
            </a:cxnLst>
            <a:rect l="0" t="0" r="r" b="b"/>
            <a:pathLst>
              <a:path w="240" h="1">
                <a:moveTo>
                  <a:pt x="0" y="0"/>
                </a:moveTo>
                <a:lnTo>
                  <a:pt x="240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8" name="Freeform 120"/>
          <p:cNvSpPr>
            <a:spLocks/>
          </p:cNvSpPr>
          <p:nvPr/>
        </p:nvSpPr>
        <p:spPr bwMode="auto">
          <a:xfrm>
            <a:off x="2325688" y="5632450"/>
            <a:ext cx="34607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8" y="72"/>
              </a:cxn>
            </a:cxnLst>
            <a:rect l="0" t="0" r="r" b="b"/>
            <a:pathLst>
              <a:path w="218" h="72">
                <a:moveTo>
                  <a:pt x="0" y="0"/>
                </a:moveTo>
                <a:lnTo>
                  <a:pt x="218" y="7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0" name="Freeform 122"/>
          <p:cNvSpPr>
            <a:spLocks/>
          </p:cNvSpPr>
          <p:nvPr/>
        </p:nvSpPr>
        <p:spPr bwMode="auto">
          <a:xfrm>
            <a:off x="4848225" y="387350"/>
            <a:ext cx="1339850" cy="27305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748" y="0"/>
              </a:cxn>
              <a:cxn ang="0">
                <a:pos x="844" y="0"/>
              </a:cxn>
            </a:cxnLst>
            <a:rect l="0" t="0" r="r" b="b"/>
            <a:pathLst>
              <a:path w="844" h="172">
                <a:moveTo>
                  <a:pt x="0" y="172"/>
                </a:moveTo>
                <a:lnTo>
                  <a:pt x="748" y="0"/>
                </a:lnTo>
                <a:lnTo>
                  <a:pt x="8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1" name="Freeform 123"/>
          <p:cNvSpPr>
            <a:spLocks/>
          </p:cNvSpPr>
          <p:nvPr/>
        </p:nvSpPr>
        <p:spPr bwMode="auto">
          <a:xfrm>
            <a:off x="5105400" y="400050"/>
            <a:ext cx="885825" cy="352425"/>
          </a:xfrm>
          <a:custGeom>
            <a:avLst/>
            <a:gdLst/>
            <a:ahLst/>
            <a:cxnLst>
              <a:cxn ang="0">
                <a:pos x="558" y="0"/>
              </a:cxn>
              <a:cxn ang="0">
                <a:pos x="0" y="222"/>
              </a:cxn>
            </a:cxnLst>
            <a:rect l="0" t="0" r="r" b="b"/>
            <a:pathLst>
              <a:path w="558" h="222">
                <a:moveTo>
                  <a:pt x="558" y="0"/>
                </a:moveTo>
                <a:lnTo>
                  <a:pt x="0" y="2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2" name="Freeform 124"/>
          <p:cNvSpPr>
            <a:spLocks/>
          </p:cNvSpPr>
          <p:nvPr/>
        </p:nvSpPr>
        <p:spPr bwMode="auto">
          <a:xfrm>
            <a:off x="4821238" y="655638"/>
            <a:ext cx="1374775" cy="247650"/>
          </a:xfrm>
          <a:custGeom>
            <a:avLst/>
            <a:gdLst/>
            <a:ahLst/>
            <a:cxnLst>
              <a:cxn ang="0">
                <a:pos x="866" y="0"/>
              </a:cxn>
              <a:cxn ang="0">
                <a:pos x="752" y="0"/>
              </a:cxn>
              <a:cxn ang="0">
                <a:pos x="0" y="156"/>
              </a:cxn>
            </a:cxnLst>
            <a:rect l="0" t="0" r="r" b="b"/>
            <a:pathLst>
              <a:path w="866" h="156">
                <a:moveTo>
                  <a:pt x="866" y="0"/>
                </a:moveTo>
                <a:lnTo>
                  <a:pt x="752" y="0"/>
                </a:lnTo>
                <a:lnTo>
                  <a:pt x="0" y="1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3" name="Freeform 125"/>
          <p:cNvSpPr>
            <a:spLocks/>
          </p:cNvSpPr>
          <p:nvPr/>
        </p:nvSpPr>
        <p:spPr bwMode="auto">
          <a:xfrm>
            <a:off x="5300663" y="839788"/>
            <a:ext cx="879475" cy="111125"/>
          </a:xfrm>
          <a:custGeom>
            <a:avLst/>
            <a:gdLst/>
            <a:ahLst/>
            <a:cxnLst>
              <a:cxn ang="0">
                <a:pos x="554" y="68"/>
              </a:cxn>
              <a:cxn ang="0">
                <a:pos x="446" y="70"/>
              </a:cxn>
              <a:cxn ang="0">
                <a:pos x="0" y="0"/>
              </a:cxn>
            </a:cxnLst>
            <a:rect l="0" t="0" r="r" b="b"/>
            <a:pathLst>
              <a:path w="554" h="70">
                <a:moveTo>
                  <a:pt x="554" y="68"/>
                </a:moveTo>
                <a:lnTo>
                  <a:pt x="446" y="7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4" name="Freeform 126"/>
          <p:cNvSpPr>
            <a:spLocks/>
          </p:cNvSpPr>
          <p:nvPr/>
        </p:nvSpPr>
        <p:spPr bwMode="auto">
          <a:xfrm>
            <a:off x="4868863" y="982663"/>
            <a:ext cx="1311275" cy="311150"/>
          </a:xfrm>
          <a:custGeom>
            <a:avLst/>
            <a:gdLst/>
            <a:ahLst/>
            <a:cxnLst>
              <a:cxn ang="0">
                <a:pos x="826" y="196"/>
              </a:cxn>
              <a:cxn ang="0">
                <a:pos x="710" y="196"/>
              </a:cxn>
              <a:cxn ang="0">
                <a:pos x="0" y="0"/>
              </a:cxn>
            </a:cxnLst>
            <a:rect l="0" t="0" r="r" b="b"/>
            <a:pathLst>
              <a:path w="826" h="196">
                <a:moveTo>
                  <a:pt x="826" y="196"/>
                </a:moveTo>
                <a:lnTo>
                  <a:pt x="710" y="196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60" name="Freeform 132"/>
          <p:cNvSpPr>
            <a:spLocks/>
          </p:cNvSpPr>
          <p:nvPr/>
        </p:nvSpPr>
        <p:spPr bwMode="auto">
          <a:xfrm>
            <a:off x="5138738" y="2881313"/>
            <a:ext cx="1038225" cy="539750"/>
          </a:xfrm>
          <a:custGeom>
            <a:avLst/>
            <a:gdLst/>
            <a:ahLst/>
            <a:cxnLst>
              <a:cxn ang="0">
                <a:pos x="654" y="339"/>
              </a:cxn>
              <a:cxn ang="0">
                <a:pos x="540" y="340"/>
              </a:cxn>
              <a:cxn ang="0">
                <a:pos x="0" y="0"/>
              </a:cxn>
            </a:cxnLst>
            <a:rect l="0" t="0" r="r" b="b"/>
            <a:pathLst>
              <a:path w="654" h="340">
                <a:moveTo>
                  <a:pt x="654" y="339"/>
                </a:moveTo>
                <a:lnTo>
                  <a:pt x="540" y="34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3" name="Picture 63" descr="figure_19_28b_unlabeled"/>
          <p:cNvPicPr>
            <a:picLocks noChangeAspect="1" noChangeArrowheads="1"/>
          </p:cNvPicPr>
          <p:nvPr/>
        </p:nvPicPr>
        <p:blipFill>
          <a:blip r:embed="rId3" cstate="print"/>
          <a:srcRect b="3111"/>
          <a:stretch>
            <a:fillRect/>
          </a:stretch>
        </p:blipFill>
        <p:spPr bwMode="auto">
          <a:xfrm>
            <a:off x="768350" y="82550"/>
            <a:ext cx="7707313" cy="6427788"/>
          </a:xfrm>
          <a:prstGeom prst="rect">
            <a:avLst/>
          </a:prstGeom>
          <a:noFill/>
        </p:spPr>
      </p:pic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700213" y="149225"/>
            <a:ext cx="233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Brachiocephalic veins</a:t>
            </a:r>
          </a:p>
        </p:txBody>
      </p:sp>
      <p:sp>
        <p:nvSpPr>
          <p:cNvPr id="665605" name="Rectangle 5"/>
          <p:cNvSpPr>
            <a:spLocks noChangeArrowheads="1"/>
          </p:cNvSpPr>
          <p:nvPr/>
        </p:nvSpPr>
        <p:spPr bwMode="auto">
          <a:xfrm>
            <a:off x="1700213" y="425450"/>
            <a:ext cx="227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Right subclavian vein</a:t>
            </a:r>
          </a:p>
        </p:txBody>
      </p:sp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1701800" y="855663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Axillary vein</a:t>
            </a:r>
          </a:p>
        </p:txBody>
      </p:sp>
      <p:sp>
        <p:nvSpPr>
          <p:cNvPr id="665607" name="Rectangle 7"/>
          <p:cNvSpPr>
            <a:spLocks noChangeArrowheads="1"/>
          </p:cNvSpPr>
          <p:nvPr/>
        </p:nvSpPr>
        <p:spPr bwMode="auto">
          <a:xfrm>
            <a:off x="1706563" y="1117600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Brachial vein</a:t>
            </a:r>
          </a:p>
        </p:txBody>
      </p:sp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1701800" y="1375361"/>
            <a:ext cx="1282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Cephalic vein</a:t>
            </a:r>
          </a:p>
        </p:txBody>
      </p:sp>
      <p:sp>
        <p:nvSpPr>
          <p:cNvPr id="665609" name="Rectangle 9"/>
          <p:cNvSpPr>
            <a:spLocks noChangeArrowheads="1"/>
          </p:cNvSpPr>
          <p:nvPr/>
        </p:nvSpPr>
        <p:spPr bwMode="auto">
          <a:xfrm>
            <a:off x="1706563" y="1643648"/>
            <a:ext cx="1094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Basilic vein</a:t>
            </a:r>
          </a:p>
        </p:txBody>
      </p:sp>
      <p:sp>
        <p:nvSpPr>
          <p:cNvPr id="665610" name="Rectangle 10"/>
          <p:cNvSpPr>
            <a:spLocks noChangeArrowheads="1"/>
          </p:cNvSpPr>
          <p:nvPr/>
        </p:nvSpPr>
        <p:spPr bwMode="auto">
          <a:xfrm>
            <a:off x="739775" y="2954471"/>
            <a:ext cx="142609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Median cubital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11" name="Rectangle 11"/>
          <p:cNvSpPr>
            <a:spLocks noChangeArrowheads="1"/>
          </p:cNvSpPr>
          <p:nvPr/>
        </p:nvSpPr>
        <p:spPr bwMode="auto">
          <a:xfrm>
            <a:off x="735013" y="3768859"/>
            <a:ext cx="160903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Median 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antebrachial vein</a:t>
            </a:r>
          </a:p>
        </p:txBody>
      </p:sp>
      <p:sp>
        <p:nvSpPr>
          <p:cNvPr id="665612" name="Rectangle 12"/>
          <p:cNvSpPr>
            <a:spLocks noChangeArrowheads="1"/>
          </p:cNvSpPr>
          <p:nvPr/>
        </p:nvSpPr>
        <p:spPr bwMode="auto">
          <a:xfrm>
            <a:off x="741363" y="4209048"/>
            <a:ext cx="1282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Cephalic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13" name="Rectangle 13"/>
          <p:cNvSpPr>
            <a:spLocks noChangeArrowheads="1"/>
          </p:cNvSpPr>
          <p:nvPr/>
        </p:nvSpPr>
        <p:spPr bwMode="auto">
          <a:xfrm>
            <a:off x="735013" y="4618038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Radial vein</a:t>
            </a:r>
          </a:p>
        </p:txBody>
      </p:sp>
      <p:sp>
        <p:nvSpPr>
          <p:cNvPr id="665614" name="Rectangle 14"/>
          <p:cNvSpPr>
            <a:spLocks noChangeArrowheads="1"/>
          </p:cNvSpPr>
          <p:nvPr/>
        </p:nvSpPr>
        <p:spPr bwMode="auto">
          <a:xfrm>
            <a:off x="3197225" y="4107448"/>
            <a:ext cx="1094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Basilic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vein</a:t>
            </a:r>
          </a:p>
        </p:txBody>
      </p:sp>
      <p:sp>
        <p:nvSpPr>
          <p:cNvPr id="665615" name="Rectangle 15"/>
          <p:cNvSpPr>
            <a:spLocks noChangeArrowheads="1"/>
          </p:cNvSpPr>
          <p:nvPr/>
        </p:nvSpPr>
        <p:spPr bwMode="auto">
          <a:xfrm>
            <a:off x="3197225" y="4541838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Ulnar vein</a:t>
            </a:r>
          </a:p>
        </p:txBody>
      </p:sp>
      <p:sp>
        <p:nvSpPr>
          <p:cNvPr id="665616" name="Rectangle 16"/>
          <p:cNvSpPr>
            <a:spLocks noChangeArrowheads="1"/>
          </p:cNvSpPr>
          <p:nvPr/>
        </p:nvSpPr>
        <p:spPr bwMode="auto">
          <a:xfrm>
            <a:off x="3197225" y="5038725"/>
            <a:ext cx="150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Deep venous </a:t>
            </a:r>
          </a:p>
          <a:p>
            <a:pPr>
              <a:lnSpc>
                <a:spcPct val="85000"/>
              </a:lnSpc>
            </a:pPr>
            <a:r>
              <a:rPr lang="en-US" sz="1600"/>
              <a:t>palmar arch</a:t>
            </a:r>
          </a:p>
        </p:txBody>
      </p:sp>
      <p:sp>
        <p:nvSpPr>
          <p:cNvPr id="665617" name="Rectangle 17"/>
          <p:cNvSpPr>
            <a:spLocks noChangeArrowheads="1"/>
          </p:cNvSpPr>
          <p:nvPr/>
        </p:nvSpPr>
        <p:spPr bwMode="auto">
          <a:xfrm>
            <a:off x="3197225" y="5541963"/>
            <a:ext cx="2047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Superficial venous </a:t>
            </a:r>
          </a:p>
          <a:p>
            <a:pPr>
              <a:lnSpc>
                <a:spcPct val="85000"/>
              </a:lnSpc>
            </a:pPr>
            <a:r>
              <a:rPr lang="en-US" sz="1600"/>
              <a:t>palmar arch</a:t>
            </a:r>
          </a:p>
        </p:txBody>
      </p:sp>
      <p:sp>
        <p:nvSpPr>
          <p:cNvPr id="665618" name="Rectangle 18"/>
          <p:cNvSpPr>
            <a:spLocks noChangeArrowheads="1"/>
          </p:cNvSpPr>
          <p:nvPr/>
        </p:nvSpPr>
        <p:spPr bwMode="auto">
          <a:xfrm>
            <a:off x="3197225" y="600710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Digital veins</a:t>
            </a:r>
          </a:p>
        </p:txBody>
      </p:sp>
      <p:sp>
        <p:nvSpPr>
          <p:cNvPr id="665620" name="Rectangle 20"/>
          <p:cNvSpPr>
            <a:spLocks noChangeArrowheads="1"/>
          </p:cNvSpPr>
          <p:nvPr/>
        </p:nvSpPr>
        <p:spPr bwMode="auto">
          <a:xfrm>
            <a:off x="6088063" y="243473"/>
            <a:ext cx="1852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Internal jugular vein</a:t>
            </a:r>
          </a:p>
        </p:txBody>
      </p:sp>
      <p:sp>
        <p:nvSpPr>
          <p:cNvPr id="665621" name="Rectangle 21"/>
          <p:cNvSpPr>
            <a:spLocks noChangeArrowheads="1"/>
          </p:cNvSpPr>
          <p:nvPr/>
        </p:nvSpPr>
        <p:spPr bwMode="auto">
          <a:xfrm>
            <a:off x="6088063" y="484773"/>
            <a:ext cx="188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External jugular vein</a:t>
            </a:r>
          </a:p>
        </p:txBody>
      </p:sp>
      <p:sp>
        <p:nvSpPr>
          <p:cNvPr id="665622" name="Rectangle 22"/>
          <p:cNvSpPr>
            <a:spLocks noChangeArrowheads="1"/>
          </p:cNvSpPr>
          <p:nvPr/>
        </p:nvSpPr>
        <p:spPr bwMode="auto">
          <a:xfrm>
            <a:off x="6084888" y="768936"/>
            <a:ext cx="1810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Left subclavian vein</a:t>
            </a:r>
          </a:p>
        </p:txBody>
      </p:sp>
      <p:sp>
        <p:nvSpPr>
          <p:cNvPr id="665623" name="Rectangle 23"/>
          <p:cNvSpPr>
            <a:spLocks noChangeArrowheads="1"/>
          </p:cNvSpPr>
          <p:nvPr/>
        </p:nvSpPr>
        <p:spPr bwMode="auto">
          <a:xfrm>
            <a:off x="6083300" y="1075323"/>
            <a:ext cx="1755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Superior vena cava</a:t>
            </a:r>
          </a:p>
        </p:txBody>
      </p:sp>
      <p:sp>
        <p:nvSpPr>
          <p:cNvPr id="665624" name="Rectangle 24"/>
          <p:cNvSpPr>
            <a:spLocks noChangeArrowheads="1"/>
          </p:cNvSpPr>
          <p:nvPr/>
        </p:nvSpPr>
        <p:spPr bwMode="auto">
          <a:xfrm>
            <a:off x="6083300" y="1324561"/>
            <a:ext cx="115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Azygos vein</a:t>
            </a:r>
          </a:p>
        </p:txBody>
      </p:sp>
      <p:sp>
        <p:nvSpPr>
          <p:cNvPr id="665625" name="Rectangle 25"/>
          <p:cNvSpPr>
            <a:spLocks noChangeArrowheads="1"/>
          </p:cNvSpPr>
          <p:nvPr/>
        </p:nvSpPr>
        <p:spPr bwMode="auto">
          <a:xfrm>
            <a:off x="6088063" y="1589911"/>
            <a:ext cx="2032929" cy="5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Accessory hemiazygos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26" name="Rectangle 26"/>
          <p:cNvSpPr>
            <a:spLocks noChangeArrowheads="1"/>
          </p:cNvSpPr>
          <p:nvPr/>
        </p:nvSpPr>
        <p:spPr bwMode="auto">
          <a:xfrm>
            <a:off x="6088063" y="2023061"/>
            <a:ext cx="1571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Hemiazygos vein</a:t>
            </a:r>
          </a:p>
        </p:txBody>
      </p:sp>
      <p:sp>
        <p:nvSpPr>
          <p:cNvPr id="665628" name="Rectangle 28"/>
          <p:cNvSpPr>
            <a:spLocks noChangeArrowheads="1"/>
          </p:cNvSpPr>
          <p:nvPr/>
        </p:nvSpPr>
        <p:spPr bwMode="auto">
          <a:xfrm>
            <a:off x="6088063" y="2731086"/>
            <a:ext cx="1660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Inferior vena cava</a:t>
            </a:r>
          </a:p>
        </p:txBody>
      </p:sp>
      <p:sp>
        <p:nvSpPr>
          <p:cNvPr id="665630" name="Freeform 30"/>
          <p:cNvSpPr>
            <a:spLocks/>
          </p:cNvSpPr>
          <p:nvPr/>
        </p:nvSpPr>
        <p:spPr bwMode="auto">
          <a:xfrm>
            <a:off x="3968750" y="344488"/>
            <a:ext cx="1033463" cy="612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3" y="0"/>
              </a:cxn>
              <a:cxn ang="0">
                <a:pos x="651" y="386"/>
              </a:cxn>
            </a:cxnLst>
            <a:rect l="0" t="0" r="r" b="b"/>
            <a:pathLst>
              <a:path w="651" h="386">
                <a:moveTo>
                  <a:pt x="0" y="0"/>
                </a:moveTo>
                <a:lnTo>
                  <a:pt x="243" y="0"/>
                </a:lnTo>
                <a:lnTo>
                  <a:pt x="651" y="38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1" name="Freeform 31"/>
          <p:cNvSpPr>
            <a:spLocks/>
          </p:cNvSpPr>
          <p:nvPr/>
        </p:nvSpPr>
        <p:spPr bwMode="auto">
          <a:xfrm>
            <a:off x="4354513" y="344488"/>
            <a:ext cx="460375" cy="638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" y="402"/>
              </a:cxn>
            </a:cxnLst>
            <a:rect l="0" t="0" r="r" b="b"/>
            <a:pathLst>
              <a:path w="290" h="402">
                <a:moveTo>
                  <a:pt x="0" y="0"/>
                </a:moveTo>
                <a:lnTo>
                  <a:pt x="290" y="4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3" name="Freeform 33"/>
          <p:cNvSpPr>
            <a:spLocks/>
          </p:cNvSpPr>
          <p:nvPr/>
        </p:nvSpPr>
        <p:spPr bwMode="auto">
          <a:xfrm>
            <a:off x="3028950" y="1038225"/>
            <a:ext cx="10033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32" y="0"/>
              </a:cxn>
            </a:cxnLst>
            <a:rect l="0" t="0" r="r" b="b"/>
            <a:pathLst>
              <a:path w="632" h="2">
                <a:moveTo>
                  <a:pt x="0" y="2"/>
                </a:moveTo>
                <a:lnTo>
                  <a:pt x="6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4" name="Freeform 34"/>
          <p:cNvSpPr>
            <a:spLocks/>
          </p:cNvSpPr>
          <p:nvPr/>
        </p:nvSpPr>
        <p:spPr bwMode="auto">
          <a:xfrm>
            <a:off x="3090863" y="1306513"/>
            <a:ext cx="7381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" y="4"/>
              </a:cxn>
            </a:cxnLst>
            <a:rect l="0" t="0" r="r" b="b"/>
            <a:pathLst>
              <a:path w="465" h="4">
                <a:moveTo>
                  <a:pt x="0" y="0"/>
                </a:moveTo>
                <a:lnTo>
                  <a:pt x="465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5" name="Freeform 35"/>
          <p:cNvSpPr>
            <a:spLocks/>
          </p:cNvSpPr>
          <p:nvPr/>
        </p:nvSpPr>
        <p:spPr bwMode="auto">
          <a:xfrm>
            <a:off x="3141663" y="1573213"/>
            <a:ext cx="3873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" y="1"/>
              </a:cxn>
            </a:cxnLst>
            <a:rect l="0" t="0" r="r" b="b"/>
            <a:pathLst>
              <a:path w="244" h="1">
                <a:moveTo>
                  <a:pt x="0" y="0"/>
                </a:moveTo>
                <a:lnTo>
                  <a:pt x="244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6" name="Freeform 36"/>
          <p:cNvSpPr>
            <a:spLocks/>
          </p:cNvSpPr>
          <p:nvPr/>
        </p:nvSpPr>
        <p:spPr bwMode="auto">
          <a:xfrm>
            <a:off x="2949575" y="1831975"/>
            <a:ext cx="7651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2" y="4"/>
              </a:cxn>
            </a:cxnLst>
            <a:rect l="0" t="0" r="r" b="b"/>
            <a:pathLst>
              <a:path w="482" h="4">
                <a:moveTo>
                  <a:pt x="0" y="0"/>
                </a:moveTo>
                <a:lnTo>
                  <a:pt x="482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7" name="Freeform 37"/>
          <p:cNvSpPr>
            <a:spLocks/>
          </p:cNvSpPr>
          <p:nvPr/>
        </p:nvSpPr>
        <p:spPr bwMode="auto">
          <a:xfrm>
            <a:off x="2274888" y="3116263"/>
            <a:ext cx="1079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0" y="0"/>
              </a:cxn>
            </a:cxnLst>
            <a:rect l="0" t="0" r="r" b="b"/>
            <a:pathLst>
              <a:path w="680" h="1">
                <a:moveTo>
                  <a:pt x="0" y="0"/>
                </a:moveTo>
                <a:lnTo>
                  <a:pt x="6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8" name="Line 38"/>
          <p:cNvSpPr>
            <a:spLocks noChangeShapeType="1"/>
          </p:cNvSpPr>
          <p:nvPr/>
        </p:nvSpPr>
        <p:spPr bwMode="auto">
          <a:xfrm>
            <a:off x="1562100" y="3937000"/>
            <a:ext cx="133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9" name="Freeform 39"/>
          <p:cNvSpPr>
            <a:spLocks/>
          </p:cNvSpPr>
          <p:nvPr/>
        </p:nvSpPr>
        <p:spPr bwMode="auto">
          <a:xfrm>
            <a:off x="2166938" y="4391025"/>
            <a:ext cx="400050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52" y="0"/>
              </a:cxn>
            </a:cxnLst>
            <a:rect l="0" t="0" r="r" b="b"/>
            <a:pathLst>
              <a:path w="252" h="4">
                <a:moveTo>
                  <a:pt x="0" y="4"/>
                </a:moveTo>
                <a:lnTo>
                  <a:pt x="25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40" name="Line 40"/>
          <p:cNvSpPr>
            <a:spLocks noChangeShapeType="1"/>
          </p:cNvSpPr>
          <p:nvPr/>
        </p:nvSpPr>
        <p:spPr bwMode="auto">
          <a:xfrm>
            <a:off x="3033713" y="4276725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41" name="Line 41"/>
          <p:cNvSpPr>
            <a:spLocks noChangeShapeType="1"/>
          </p:cNvSpPr>
          <p:nvPr/>
        </p:nvSpPr>
        <p:spPr bwMode="auto">
          <a:xfrm>
            <a:off x="2713038" y="4714875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2" name="Freeform 42"/>
          <p:cNvSpPr>
            <a:spLocks/>
          </p:cNvSpPr>
          <p:nvPr/>
        </p:nvSpPr>
        <p:spPr bwMode="auto">
          <a:xfrm>
            <a:off x="1944688" y="4805363"/>
            <a:ext cx="5302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34" y="0"/>
              </a:cxn>
            </a:cxnLst>
            <a:rect l="0" t="0" r="r" b="b"/>
            <a:pathLst>
              <a:path w="334" h="2">
                <a:moveTo>
                  <a:pt x="0" y="2"/>
                </a:moveTo>
                <a:lnTo>
                  <a:pt x="33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3" name="Freeform 43"/>
          <p:cNvSpPr>
            <a:spLocks/>
          </p:cNvSpPr>
          <p:nvPr/>
        </p:nvSpPr>
        <p:spPr bwMode="auto">
          <a:xfrm>
            <a:off x="2370138" y="5192713"/>
            <a:ext cx="869950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90" y="0"/>
              </a:cxn>
              <a:cxn ang="0">
                <a:pos x="548" y="0"/>
              </a:cxn>
            </a:cxnLst>
            <a:rect l="0" t="0" r="r" b="b"/>
            <a:pathLst>
              <a:path w="548" h="74">
                <a:moveTo>
                  <a:pt x="0" y="74"/>
                </a:moveTo>
                <a:lnTo>
                  <a:pt x="190" y="0"/>
                </a:lnTo>
                <a:lnTo>
                  <a:pt x="54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4" name="Freeform 44"/>
          <p:cNvSpPr>
            <a:spLocks/>
          </p:cNvSpPr>
          <p:nvPr/>
        </p:nvSpPr>
        <p:spPr bwMode="auto">
          <a:xfrm>
            <a:off x="2490788" y="5427663"/>
            <a:ext cx="752475" cy="252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2" y="159"/>
              </a:cxn>
              <a:cxn ang="0">
                <a:pos x="474" y="159"/>
              </a:cxn>
            </a:cxnLst>
            <a:rect l="0" t="0" r="r" b="b"/>
            <a:pathLst>
              <a:path w="474" h="159">
                <a:moveTo>
                  <a:pt x="0" y="0"/>
                </a:moveTo>
                <a:lnTo>
                  <a:pt x="352" y="159"/>
                </a:lnTo>
                <a:lnTo>
                  <a:pt x="474" y="15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5" name="Freeform 45"/>
          <p:cNvSpPr>
            <a:spLocks/>
          </p:cNvSpPr>
          <p:nvPr/>
        </p:nvSpPr>
        <p:spPr bwMode="auto">
          <a:xfrm>
            <a:off x="2093913" y="5775325"/>
            <a:ext cx="1173162" cy="392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9" y="247"/>
              </a:cxn>
              <a:cxn ang="0">
                <a:pos x="739" y="247"/>
              </a:cxn>
            </a:cxnLst>
            <a:rect l="0" t="0" r="r" b="b"/>
            <a:pathLst>
              <a:path w="739" h="247">
                <a:moveTo>
                  <a:pt x="0" y="0"/>
                </a:moveTo>
                <a:lnTo>
                  <a:pt x="559" y="247"/>
                </a:lnTo>
                <a:lnTo>
                  <a:pt x="739" y="24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6" name="Freeform 46"/>
          <p:cNvSpPr>
            <a:spLocks/>
          </p:cNvSpPr>
          <p:nvPr/>
        </p:nvSpPr>
        <p:spPr bwMode="auto">
          <a:xfrm>
            <a:off x="2236788" y="5678488"/>
            <a:ext cx="750887" cy="492125"/>
          </a:xfrm>
          <a:custGeom>
            <a:avLst/>
            <a:gdLst/>
            <a:ahLst/>
            <a:cxnLst>
              <a:cxn ang="0">
                <a:pos x="473" y="310"/>
              </a:cxn>
              <a:cxn ang="0">
                <a:pos x="0" y="0"/>
              </a:cxn>
            </a:cxnLst>
            <a:rect l="0" t="0" r="r" b="b"/>
            <a:pathLst>
              <a:path w="473" h="310">
                <a:moveTo>
                  <a:pt x="473" y="31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7" name="Freeform 47"/>
          <p:cNvSpPr>
            <a:spLocks/>
          </p:cNvSpPr>
          <p:nvPr/>
        </p:nvSpPr>
        <p:spPr bwMode="auto">
          <a:xfrm>
            <a:off x="5208588" y="420688"/>
            <a:ext cx="941387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7" y="0"/>
              </a:cxn>
              <a:cxn ang="0">
                <a:pos x="593" y="0"/>
              </a:cxn>
            </a:cxnLst>
            <a:rect l="0" t="0" r="r" b="b"/>
            <a:pathLst>
              <a:path w="593" h="40">
                <a:moveTo>
                  <a:pt x="0" y="40"/>
                </a:moveTo>
                <a:lnTo>
                  <a:pt x="107" y="0"/>
                </a:lnTo>
                <a:lnTo>
                  <a:pt x="59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8" name="Line 48"/>
          <p:cNvSpPr>
            <a:spLocks noChangeShapeType="1"/>
          </p:cNvSpPr>
          <p:nvPr/>
        </p:nvSpPr>
        <p:spPr bwMode="auto">
          <a:xfrm>
            <a:off x="5251450" y="650875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9" name="Freeform 49"/>
          <p:cNvSpPr>
            <a:spLocks/>
          </p:cNvSpPr>
          <p:nvPr/>
        </p:nvSpPr>
        <p:spPr bwMode="auto">
          <a:xfrm>
            <a:off x="5419725" y="838200"/>
            <a:ext cx="733425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" y="68"/>
              </a:cxn>
              <a:cxn ang="0">
                <a:pos x="462" y="68"/>
              </a:cxn>
            </a:cxnLst>
            <a:rect l="0" t="0" r="r" b="b"/>
            <a:pathLst>
              <a:path w="462" h="68">
                <a:moveTo>
                  <a:pt x="0" y="0"/>
                </a:moveTo>
                <a:lnTo>
                  <a:pt x="208" y="68"/>
                </a:lnTo>
                <a:lnTo>
                  <a:pt x="462" y="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0" name="Line 50"/>
          <p:cNvSpPr>
            <a:spLocks noChangeShapeType="1"/>
          </p:cNvSpPr>
          <p:nvPr/>
        </p:nvSpPr>
        <p:spPr bwMode="auto">
          <a:xfrm>
            <a:off x="4879975" y="1244600"/>
            <a:ext cx="127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1" name="Freeform 51"/>
          <p:cNvSpPr>
            <a:spLocks/>
          </p:cNvSpPr>
          <p:nvPr/>
        </p:nvSpPr>
        <p:spPr bwMode="auto">
          <a:xfrm>
            <a:off x="4997450" y="1449388"/>
            <a:ext cx="1155700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27"/>
              </a:cxn>
              <a:cxn ang="0">
                <a:pos x="728" y="28"/>
              </a:cxn>
            </a:cxnLst>
            <a:rect l="0" t="0" r="r" b="b"/>
            <a:pathLst>
              <a:path w="728" h="28">
                <a:moveTo>
                  <a:pt x="0" y="0"/>
                </a:moveTo>
                <a:lnTo>
                  <a:pt x="511" y="27"/>
                </a:lnTo>
                <a:lnTo>
                  <a:pt x="728" y="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2" name="Freeform 52"/>
          <p:cNvSpPr>
            <a:spLocks/>
          </p:cNvSpPr>
          <p:nvPr/>
        </p:nvSpPr>
        <p:spPr bwMode="auto">
          <a:xfrm>
            <a:off x="5154613" y="1639888"/>
            <a:ext cx="992187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57"/>
              </a:cxn>
              <a:cxn ang="0">
                <a:pos x="625" y="58"/>
              </a:cxn>
            </a:cxnLst>
            <a:rect l="0" t="0" r="r" b="b"/>
            <a:pathLst>
              <a:path w="625" h="58">
                <a:moveTo>
                  <a:pt x="0" y="0"/>
                </a:moveTo>
                <a:lnTo>
                  <a:pt x="143" y="57"/>
                </a:lnTo>
                <a:lnTo>
                  <a:pt x="625" y="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3" name="Freeform 53"/>
          <p:cNvSpPr>
            <a:spLocks/>
          </p:cNvSpPr>
          <p:nvPr/>
        </p:nvSpPr>
        <p:spPr bwMode="auto">
          <a:xfrm>
            <a:off x="5060950" y="1730375"/>
            <a:ext cx="342900" cy="1285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81"/>
              </a:cxn>
            </a:cxnLst>
            <a:rect l="0" t="0" r="r" b="b"/>
            <a:pathLst>
              <a:path w="216" h="81">
                <a:moveTo>
                  <a:pt x="216" y="0"/>
                </a:moveTo>
                <a:lnTo>
                  <a:pt x="0" y="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4" name="Freeform 54"/>
          <p:cNvSpPr>
            <a:spLocks/>
          </p:cNvSpPr>
          <p:nvPr/>
        </p:nvSpPr>
        <p:spPr bwMode="auto">
          <a:xfrm>
            <a:off x="5145088" y="2206625"/>
            <a:ext cx="9985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9" y="0"/>
              </a:cxn>
            </a:cxnLst>
            <a:rect l="0" t="0" r="r" b="b"/>
            <a:pathLst>
              <a:path w="629" h="1">
                <a:moveTo>
                  <a:pt x="0" y="0"/>
                </a:moveTo>
                <a:lnTo>
                  <a:pt x="6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5" name="Freeform 55"/>
          <p:cNvSpPr>
            <a:spLocks/>
          </p:cNvSpPr>
          <p:nvPr/>
        </p:nvSpPr>
        <p:spPr bwMode="auto">
          <a:xfrm>
            <a:off x="5068888" y="2062163"/>
            <a:ext cx="393700" cy="139700"/>
          </a:xfrm>
          <a:custGeom>
            <a:avLst/>
            <a:gdLst/>
            <a:ahLst/>
            <a:cxnLst>
              <a:cxn ang="0">
                <a:pos x="248" y="88"/>
              </a:cxn>
              <a:cxn ang="0">
                <a:pos x="0" y="0"/>
              </a:cxn>
            </a:cxnLst>
            <a:rect l="0" t="0" r="r" b="b"/>
            <a:pathLst>
              <a:path w="248" h="88">
                <a:moveTo>
                  <a:pt x="248" y="8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8" name="Line 58"/>
          <p:cNvSpPr>
            <a:spLocks noChangeShapeType="1"/>
          </p:cNvSpPr>
          <p:nvPr/>
        </p:nvSpPr>
        <p:spPr bwMode="auto">
          <a:xfrm>
            <a:off x="4873625" y="2908300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2" name="Freeform 62"/>
          <p:cNvSpPr>
            <a:spLocks/>
          </p:cNvSpPr>
          <p:nvPr/>
        </p:nvSpPr>
        <p:spPr bwMode="auto">
          <a:xfrm>
            <a:off x="3908425" y="622300"/>
            <a:ext cx="631825" cy="1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3" y="1"/>
              </a:cxn>
              <a:cxn ang="0">
                <a:pos x="398" y="121"/>
              </a:cxn>
            </a:cxnLst>
            <a:rect l="0" t="0" r="r" b="b"/>
            <a:pathLst>
              <a:path w="398" h="121">
                <a:moveTo>
                  <a:pt x="0" y="0"/>
                </a:moveTo>
                <a:lnTo>
                  <a:pt x="203" y="1"/>
                </a:lnTo>
                <a:lnTo>
                  <a:pt x="398" y="12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19.24b  Arteries of the abdomen.</a:t>
            </a:r>
          </a:p>
        </p:txBody>
      </p:sp>
      <p:pic>
        <p:nvPicPr>
          <p:cNvPr id="35931" name="Picture 91" descr="figure_19_24b_unlabeled"/>
          <p:cNvPicPr>
            <a:picLocks noChangeAspect="1" noChangeArrowheads="1"/>
          </p:cNvPicPr>
          <p:nvPr/>
        </p:nvPicPr>
        <p:blipFill>
          <a:blip r:embed="rId3" cstate="print"/>
          <a:srcRect b="3938"/>
          <a:stretch>
            <a:fillRect/>
          </a:stretch>
        </p:blipFill>
        <p:spPr bwMode="auto">
          <a:xfrm>
            <a:off x="273050" y="1050925"/>
            <a:ext cx="8597900" cy="4568825"/>
          </a:xfrm>
          <a:prstGeom prst="rect">
            <a:avLst/>
          </a:prstGeom>
          <a:noFill/>
        </p:spPr>
      </p:pic>
      <p:sp>
        <p:nvSpPr>
          <p:cNvPr id="35935" name="Freeform 95"/>
          <p:cNvSpPr>
            <a:spLocks/>
          </p:cNvSpPr>
          <p:nvPr/>
        </p:nvSpPr>
        <p:spPr bwMode="auto">
          <a:xfrm>
            <a:off x="1808163" y="4838700"/>
            <a:ext cx="2238375" cy="271463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62" y="171"/>
              </a:cxn>
              <a:cxn ang="0">
                <a:pos x="1410" y="0"/>
              </a:cxn>
            </a:cxnLst>
            <a:rect l="0" t="0" r="r" b="b"/>
            <a:pathLst>
              <a:path w="1410" h="171">
                <a:moveTo>
                  <a:pt x="0" y="168"/>
                </a:moveTo>
                <a:lnTo>
                  <a:pt x="162" y="171"/>
                </a:lnTo>
                <a:lnTo>
                  <a:pt x="141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6" name="Freeform 96"/>
          <p:cNvSpPr>
            <a:spLocks/>
          </p:cNvSpPr>
          <p:nvPr/>
        </p:nvSpPr>
        <p:spPr bwMode="auto">
          <a:xfrm>
            <a:off x="885825" y="3367088"/>
            <a:ext cx="3001963" cy="36512"/>
          </a:xfrm>
          <a:custGeom>
            <a:avLst/>
            <a:gdLst/>
            <a:ahLst/>
            <a:cxnLst>
              <a:cxn ang="0">
                <a:pos x="1891" y="23"/>
              </a:cxn>
              <a:cxn ang="0">
                <a:pos x="709" y="2"/>
              </a:cxn>
              <a:cxn ang="0">
                <a:pos x="0" y="0"/>
              </a:cxn>
            </a:cxnLst>
            <a:rect l="0" t="0" r="r" b="b"/>
            <a:pathLst>
              <a:path w="1891" h="23">
                <a:moveTo>
                  <a:pt x="1891" y="23"/>
                </a:moveTo>
                <a:lnTo>
                  <a:pt x="709" y="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7" name="Freeform 97"/>
          <p:cNvSpPr>
            <a:spLocks/>
          </p:cNvSpPr>
          <p:nvPr/>
        </p:nvSpPr>
        <p:spPr bwMode="auto">
          <a:xfrm>
            <a:off x="1739900" y="2946400"/>
            <a:ext cx="1947863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1" y="0"/>
              </a:cxn>
              <a:cxn ang="0">
                <a:pos x="1227" y="157"/>
              </a:cxn>
            </a:cxnLst>
            <a:rect l="0" t="0" r="r" b="b"/>
            <a:pathLst>
              <a:path w="1227" h="157">
                <a:moveTo>
                  <a:pt x="0" y="0"/>
                </a:moveTo>
                <a:lnTo>
                  <a:pt x="211" y="0"/>
                </a:lnTo>
                <a:lnTo>
                  <a:pt x="1227" y="15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8" name="Freeform 98"/>
          <p:cNvSpPr>
            <a:spLocks/>
          </p:cNvSpPr>
          <p:nvPr/>
        </p:nvSpPr>
        <p:spPr bwMode="auto">
          <a:xfrm>
            <a:off x="1028700" y="2532063"/>
            <a:ext cx="2554288" cy="495300"/>
          </a:xfrm>
          <a:custGeom>
            <a:avLst/>
            <a:gdLst/>
            <a:ahLst/>
            <a:cxnLst>
              <a:cxn ang="0">
                <a:pos x="1609" y="312"/>
              </a:cxn>
              <a:cxn ang="0">
                <a:pos x="704" y="0"/>
              </a:cxn>
              <a:cxn ang="0">
                <a:pos x="0" y="0"/>
              </a:cxn>
            </a:cxnLst>
            <a:rect l="0" t="0" r="r" b="b"/>
            <a:pathLst>
              <a:path w="1609" h="312">
                <a:moveTo>
                  <a:pt x="1609" y="312"/>
                </a:moveTo>
                <a:lnTo>
                  <a:pt x="70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9" name="Freeform 99"/>
          <p:cNvSpPr>
            <a:spLocks/>
          </p:cNvSpPr>
          <p:nvPr/>
        </p:nvSpPr>
        <p:spPr bwMode="auto">
          <a:xfrm>
            <a:off x="1147763" y="2112963"/>
            <a:ext cx="2809875" cy="89693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78" y="0"/>
              </a:cxn>
              <a:cxn ang="0">
                <a:pos x="1770" y="565"/>
              </a:cxn>
            </a:cxnLst>
            <a:rect l="0" t="0" r="r" b="b"/>
            <a:pathLst>
              <a:path w="1770" h="565">
                <a:moveTo>
                  <a:pt x="0" y="2"/>
                </a:moveTo>
                <a:lnTo>
                  <a:pt x="378" y="0"/>
                </a:lnTo>
                <a:lnTo>
                  <a:pt x="1770" y="56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0" name="Freeform 100"/>
          <p:cNvSpPr>
            <a:spLocks/>
          </p:cNvSpPr>
          <p:nvPr/>
        </p:nvSpPr>
        <p:spPr bwMode="auto">
          <a:xfrm>
            <a:off x="1371600" y="1874838"/>
            <a:ext cx="2735263" cy="898525"/>
          </a:xfrm>
          <a:custGeom>
            <a:avLst/>
            <a:gdLst/>
            <a:ahLst/>
            <a:cxnLst>
              <a:cxn ang="0">
                <a:pos x="1723" y="566"/>
              </a:cxn>
              <a:cxn ang="0">
                <a:pos x="435" y="0"/>
              </a:cxn>
              <a:cxn ang="0">
                <a:pos x="0" y="0"/>
              </a:cxn>
            </a:cxnLst>
            <a:rect l="0" t="0" r="r" b="b"/>
            <a:pathLst>
              <a:path w="1723" h="566">
                <a:moveTo>
                  <a:pt x="1723" y="566"/>
                </a:moveTo>
                <a:lnTo>
                  <a:pt x="43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1" name="Freeform 101"/>
          <p:cNvSpPr>
            <a:spLocks/>
          </p:cNvSpPr>
          <p:nvPr/>
        </p:nvSpPr>
        <p:spPr bwMode="auto">
          <a:xfrm>
            <a:off x="1866900" y="1562100"/>
            <a:ext cx="1828800" cy="80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0"/>
              </a:cxn>
              <a:cxn ang="0">
                <a:pos x="1152" y="509"/>
              </a:cxn>
            </a:cxnLst>
            <a:rect l="0" t="0" r="r" b="b"/>
            <a:pathLst>
              <a:path w="1152" h="509">
                <a:moveTo>
                  <a:pt x="0" y="0"/>
                </a:moveTo>
                <a:lnTo>
                  <a:pt x="85" y="0"/>
                </a:lnTo>
                <a:lnTo>
                  <a:pt x="1152" y="50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" name="Text Box 104"/>
          <p:cNvSpPr txBox="1">
            <a:spLocks noChangeArrowheads="1"/>
          </p:cNvSpPr>
          <p:nvPr/>
        </p:nvSpPr>
        <p:spPr bwMode="auto">
          <a:xfrm>
            <a:off x="238125" y="1397000"/>
            <a:ext cx="169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35945" name="Text Box 105"/>
          <p:cNvSpPr txBox="1">
            <a:spLocks noChangeArrowheads="1"/>
          </p:cNvSpPr>
          <p:nvPr/>
        </p:nvSpPr>
        <p:spPr bwMode="auto">
          <a:xfrm>
            <a:off x="239713" y="1708150"/>
            <a:ext cx="120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Celiac trunk</a:t>
            </a:r>
          </a:p>
        </p:txBody>
      </p:sp>
      <p:sp>
        <p:nvSpPr>
          <p:cNvPr id="35946" name="Text Box 106"/>
          <p:cNvSpPr txBox="1">
            <a:spLocks noChangeArrowheads="1"/>
          </p:cNvSpPr>
          <p:nvPr/>
        </p:nvSpPr>
        <p:spPr bwMode="auto">
          <a:xfrm>
            <a:off x="241300" y="1960563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Common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hepatic artery</a:t>
            </a:r>
          </a:p>
        </p:txBody>
      </p:sp>
      <p:sp>
        <p:nvSpPr>
          <p:cNvPr id="35947" name="Text Box 107"/>
          <p:cNvSpPr txBox="1">
            <a:spLocks noChangeArrowheads="1"/>
          </p:cNvSpPr>
          <p:nvPr/>
        </p:nvSpPr>
        <p:spPr bwMode="auto">
          <a:xfrm>
            <a:off x="242888" y="2389188"/>
            <a:ext cx="129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Hepatic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artery proper</a:t>
            </a:r>
          </a:p>
        </p:txBody>
      </p:sp>
      <p:sp>
        <p:nvSpPr>
          <p:cNvPr id="35948" name="Text Box 108"/>
          <p:cNvSpPr txBox="1">
            <a:spLocks noChangeArrowheads="1"/>
          </p:cNvSpPr>
          <p:nvPr/>
        </p:nvSpPr>
        <p:spPr bwMode="auto">
          <a:xfrm>
            <a:off x="244475" y="281940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 dirty="0" err="1">
                <a:latin typeface="Arial" charset="0"/>
              </a:rPr>
              <a:t>Gastroduodenal</a:t>
            </a:r>
            <a:r>
              <a:rPr lang="en-US" sz="1400" b="1" dirty="0">
                <a:latin typeface="Arial" charset="0"/>
              </a:rPr>
              <a:t> </a:t>
            </a:r>
          </a:p>
          <a:p>
            <a:pPr>
              <a:lnSpc>
                <a:spcPct val="86000"/>
              </a:lnSpc>
            </a:pPr>
            <a:r>
              <a:rPr lang="en-US" sz="1400" b="1" dirty="0">
                <a:latin typeface="Arial" charset="0"/>
              </a:rPr>
              <a:t>artery</a:t>
            </a:r>
          </a:p>
        </p:txBody>
      </p:sp>
      <p:sp>
        <p:nvSpPr>
          <p:cNvPr id="35949" name="Text Box 109"/>
          <p:cNvSpPr txBox="1">
            <a:spLocks noChangeArrowheads="1"/>
          </p:cNvSpPr>
          <p:nvPr/>
        </p:nvSpPr>
        <p:spPr bwMode="auto">
          <a:xfrm>
            <a:off x="244475" y="3246438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Right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gastric artery</a:t>
            </a:r>
          </a:p>
        </p:txBody>
      </p:sp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241300" y="4940300"/>
            <a:ext cx="158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Abdominal aorta</a:t>
            </a:r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7005638" y="196215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Left gastric artery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05638" y="4722813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Superior mesenteric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artery</a:t>
            </a:r>
          </a:p>
        </p:txBody>
      </p:sp>
      <p:sp>
        <p:nvSpPr>
          <p:cNvPr id="35963" name="Text Box 123"/>
          <p:cNvSpPr txBox="1">
            <a:spLocks noChangeArrowheads="1"/>
          </p:cNvSpPr>
          <p:nvPr/>
        </p:nvSpPr>
        <p:spPr bwMode="auto">
          <a:xfrm>
            <a:off x="7005638" y="2619375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Splenic artery</a:t>
            </a:r>
          </a:p>
        </p:txBody>
      </p:sp>
      <p:sp>
        <p:nvSpPr>
          <p:cNvPr id="35964" name="Freeform 124"/>
          <p:cNvSpPr>
            <a:spLocks/>
          </p:cNvSpPr>
          <p:nvPr/>
        </p:nvSpPr>
        <p:spPr bwMode="auto">
          <a:xfrm>
            <a:off x="4098925" y="4260850"/>
            <a:ext cx="2936875" cy="596900"/>
          </a:xfrm>
          <a:custGeom>
            <a:avLst/>
            <a:gdLst/>
            <a:ahLst/>
            <a:cxnLst>
              <a:cxn ang="0">
                <a:pos x="1850" y="376"/>
              </a:cxn>
              <a:cxn ang="0">
                <a:pos x="1624" y="376"/>
              </a:cxn>
              <a:cxn ang="0">
                <a:pos x="0" y="0"/>
              </a:cxn>
            </a:cxnLst>
            <a:rect l="0" t="0" r="r" b="b"/>
            <a:pathLst>
              <a:path w="1850" h="376">
                <a:moveTo>
                  <a:pt x="1850" y="376"/>
                </a:moveTo>
                <a:lnTo>
                  <a:pt x="1624" y="376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69" name="Freeform 129"/>
          <p:cNvSpPr>
            <a:spLocks/>
          </p:cNvSpPr>
          <p:nvPr/>
        </p:nvSpPr>
        <p:spPr bwMode="auto">
          <a:xfrm>
            <a:off x="4233863" y="2773363"/>
            <a:ext cx="2820987" cy="244475"/>
          </a:xfrm>
          <a:custGeom>
            <a:avLst/>
            <a:gdLst/>
            <a:ahLst/>
            <a:cxnLst>
              <a:cxn ang="0">
                <a:pos x="1777" y="0"/>
              </a:cxn>
              <a:cxn ang="0">
                <a:pos x="1408" y="0"/>
              </a:cxn>
              <a:cxn ang="0">
                <a:pos x="0" y="154"/>
              </a:cxn>
            </a:cxnLst>
            <a:rect l="0" t="0" r="r" b="b"/>
            <a:pathLst>
              <a:path w="1777" h="154">
                <a:moveTo>
                  <a:pt x="1777" y="0"/>
                </a:moveTo>
                <a:lnTo>
                  <a:pt x="1408" y="0"/>
                </a:lnTo>
                <a:lnTo>
                  <a:pt x="0" y="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70" name="Freeform 130"/>
          <p:cNvSpPr>
            <a:spLocks/>
          </p:cNvSpPr>
          <p:nvPr/>
        </p:nvSpPr>
        <p:spPr bwMode="auto">
          <a:xfrm>
            <a:off x="4325938" y="2128838"/>
            <a:ext cx="2714625" cy="315912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318" y="3"/>
              </a:cxn>
              <a:cxn ang="0">
                <a:pos x="1710" y="0"/>
              </a:cxn>
            </a:cxnLst>
            <a:rect l="0" t="0" r="r" b="b"/>
            <a:pathLst>
              <a:path w="1710" h="199">
                <a:moveTo>
                  <a:pt x="0" y="199"/>
                </a:moveTo>
                <a:lnTo>
                  <a:pt x="1318" y="3"/>
                </a:lnTo>
                <a:lnTo>
                  <a:pt x="171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/>
        </p:nvSpPr>
        <p:spPr bwMode="auto">
          <a:xfrm flipV="1">
            <a:off x="4208463" y="2138363"/>
            <a:ext cx="2192337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01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19.29c  Veins of the abdomen.</a:t>
            </a:r>
          </a:p>
        </p:txBody>
      </p:sp>
      <p:pic>
        <p:nvPicPr>
          <p:cNvPr id="51267" name="Picture 67" descr="figure_19_29c_unlabeled"/>
          <p:cNvPicPr>
            <a:picLocks noChangeAspect="1" noChangeArrowheads="1"/>
          </p:cNvPicPr>
          <p:nvPr/>
        </p:nvPicPr>
        <p:blipFill>
          <a:blip r:embed="rId3" cstate="print"/>
          <a:srcRect b="2924"/>
          <a:stretch>
            <a:fillRect/>
          </a:stretch>
        </p:blipFill>
        <p:spPr bwMode="auto">
          <a:xfrm>
            <a:off x="268288" y="330200"/>
            <a:ext cx="8597900" cy="6167438"/>
          </a:xfrm>
          <a:prstGeom prst="rect">
            <a:avLst/>
          </a:prstGeom>
          <a:noFill/>
        </p:spPr>
      </p:pic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273050" y="7683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Hepatic veins</a:t>
            </a:r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231775" y="2373446"/>
            <a:ext cx="1797543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rial Black" pitchFamily="1" charset="0"/>
              </a:rPr>
              <a:t>Hepatic portal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rial Black" pitchFamily="1" charset="0"/>
              </a:rPr>
              <a:t>vein</a:t>
            </a:r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6873875" y="1406525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Gastric veins</a:t>
            </a:r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6875463" y="2184400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6875463" y="2498725"/>
            <a:ext cx="1370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Splenic vein</a:t>
            </a:r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6875463" y="2995613"/>
            <a:ext cx="2036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Right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gastroepiploic vein</a:t>
            </a:r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6873875" y="3452813"/>
            <a:ext cx="172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Inferior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mesenteric vein</a:t>
            </a:r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6875463" y="4146550"/>
            <a:ext cx="172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mesenteric vein</a:t>
            </a:r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582613" y="6191250"/>
            <a:ext cx="362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1" charset="0"/>
              </a:rPr>
              <a:t>The hepatic portal circulation. </a:t>
            </a:r>
          </a:p>
        </p:txBody>
      </p:sp>
      <p:sp>
        <p:nvSpPr>
          <p:cNvPr id="51282" name="Freeform 82"/>
          <p:cNvSpPr>
            <a:spLocks/>
          </p:cNvSpPr>
          <p:nvPr/>
        </p:nvSpPr>
        <p:spPr bwMode="auto">
          <a:xfrm>
            <a:off x="1719263" y="960438"/>
            <a:ext cx="25812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626" y="0"/>
              </a:cxn>
            </a:cxnLst>
            <a:rect l="0" t="0" r="r" b="b"/>
            <a:pathLst>
              <a:path w="1626" h="2">
                <a:moveTo>
                  <a:pt x="0" y="2"/>
                </a:moveTo>
                <a:lnTo>
                  <a:pt x="162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3" name="Freeform 83"/>
          <p:cNvSpPr>
            <a:spLocks/>
          </p:cNvSpPr>
          <p:nvPr/>
        </p:nvSpPr>
        <p:spPr bwMode="auto">
          <a:xfrm>
            <a:off x="3132138" y="909638"/>
            <a:ext cx="914400" cy="53975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34"/>
              </a:cxn>
            </a:cxnLst>
            <a:rect l="0" t="0" r="r" b="b"/>
            <a:pathLst>
              <a:path w="576" h="34">
                <a:moveTo>
                  <a:pt x="576" y="0"/>
                </a:moveTo>
                <a:lnTo>
                  <a:pt x="0" y="3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5" name="Freeform 85"/>
          <p:cNvSpPr>
            <a:spLocks/>
          </p:cNvSpPr>
          <p:nvPr/>
        </p:nvSpPr>
        <p:spPr bwMode="auto">
          <a:xfrm>
            <a:off x="1941513" y="2513013"/>
            <a:ext cx="2295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6" y="2"/>
              </a:cxn>
            </a:cxnLst>
            <a:rect l="0" t="0" r="r" b="b"/>
            <a:pathLst>
              <a:path w="1446" h="2">
                <a:moveTo>
                  <a:pt x="0" y="0"/>
                </a:moveTo>
                <a:lnTo>
                  <a:pt x="1446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8" name="Freeform 88"/>
          <p:cNvSpPr>
            <a:spLocks/>
          </p:cNvSpPr>
          <p:nvPr/>
        </p:nvSpPr>
        <p:spPr bwMode="auto">
          <a:xfrm>
            <a:off x="4948238" y="1589088"/>
            <a:ext cx="1974850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36" y="0"/>
              </a:cxn>
              <a:cxn ang="0">
                <a:pos x="1244" y="0"/>
              </a:cxn>
            </a:cxnLst>
            <a:rect l="0" t="0" r="r" b="b"/>
            <a:pathLst>
              <a:path w="1244" h="304">
                <a:moveTo>
                  <a:pt x="0" y="304"/>
                </a:moveTo>
                <a:lnTo>
                  <a:pt x="936" y="0"/>
                </a:lnTo>
                <a:lnTo>
                  <a:pt x="12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 flipV="1">
            <a:off x="5138738" y="1601788"/>
            <a:ext cx="1289050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1" name="Line 91"/>
          <p:cNvSpPr>
            <a:spLocks noChangeShapeType="1"/>
          </p:cNvSpPr>
          <p:nvPr/>
        </p:nvSpPr>
        <p:spPr bwMode="auto">
          <a:xfrm>
            <a:off x="4379913" y="2365375"/>
            <a:ext cx="254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>
            <a:off x="5237163" y="2682875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>
            <a:off x="5322888" y="3171825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>
            <a:off x="4951413" y="3581400"/>
            <a:ext cx="197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4106863" y="43116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51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5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19.24c  Arteries of the abdomen.</a:t>
            </a:r>
          </a:p>
        </p:txBody>
      </p:sp>
      <p:pic>
        <p:nvPicPr>
          <p:cNvPr id="36943" name="Picture 79" descr="figure_19_24c_unlabeled"/>
          <p:cNvPicPr>
            <a:picLocks noChangeAspect="1" noChangeArrowheads="1"/>
          </p:cNvPicPr>
          <p:nvPr/>
        </p:nvPicPr>
        <p:blipFill>
          <a:blip r:embed="rId3" cstate="print"/>
          <a:srcRect b="3627"/>
          <a:stretch>
            <a:fillRect/>
          </a:stretch>
        </p:blipFill>
        <p:spPr bwMode="auto">
          <a:xfrm>
            <a:off x="273050" y="846138"/>
            <a:ext cx="8597900" cy="4976812"/>
          </a:xfrm>
          <a:prstGeom prst="rect">
            <a:avLst/>
          </a:prstGeom>
          <a:noFill/>
        </p:spPr>
      </p:pic>
      <p:sp>
        <p:nvSpPr>
          <p:cNvPr id="36946" name="Freeform 82"/>
          <p:cNvSpPr>
            <a:spLocks/>
          </p:cNvSpPr>
          <p:nvPr/>
        </p:nvSpPr>
        <p:spPr bwMode="auto">
          <a:xfrm>
            <a:off x="1041400" y="2166938"/>
            <a:ext cx="2636838" cy="101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49" y="0"/>
              </a:cxn>
              <a:cxn ang="0">
                <a:pos x="1661" y="64"/>
              </a:cxn>
            </a:cxnLst>
            <a:rect l="0" t="0" r="r" b="b"/>
            <a:pathLst>
              <a:path w="1661" h="64">
                <a:moveTo>
                  <a:pt x="0" y="3"/>
                </a:moveTo>
                <a:lnTo>
                  <a:pt x="349" y="0"/>
                </a:lnTo>
                <a:lnTo>
                  <a:pt x="1661" y="6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Freeform 83"/>
          <p:cNvSpPr>
            <a:spLocks/>
          </p:cNvSpPr>
          <p:nvPr/>
        </p:nvSpPr>
        <p:spPr bwMode="auto">
          <a:xfrm>
            <a:off x="1417638" y="2514600"/>
            <a:ext cx="3306762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99" y="136"/>
              </a:cxn>
              <a:cxn ang="0">
                <a:pos x="2083" y="0"/>
              </a:cxn>
            </a:cxnLst>
            <a:rect l="0" t="0" r="r" b="b"/>
            <a:pathLst>
              <a:path w="2083" h="136">
                <a:moveTo>
                  <a:pt x="0" y="136"/>
                </a:moveTo>
                <a:lnTo>
                  <a:pt x="299" y="136"/>
                </a:lnTo>
                <a:lnTo>
                  <a:pt x="208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1790700" y="3665538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Freeform 86"/>
          <p:cNvSpPr>
            <a:spLocks/>
          </p:cNvSpPr>
          <p:nvPr/>
        </p:nvSpPr>
        <p:spPr bwMode="auto">
          <a:xfrm>
            <a:off x="1731963" y="3890963"/>
            <a:ext cx="2408237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00" y="141"/>
              </a:cxn>
              <a:cxn ang="0">
                <a:pos x="1517" y="0"/>
              </a:cxn>
            </a:cxnLst>
            <a:rect l="0" t="0" r="r" b="b"/>
            <a:pathLst>
              <a:path w="1517" h="144">
                <a:moveTo>
                  <a:pt x="0" y="144"/>
                </a:moveTo>
                <a:lnTo>
                  <a:pt x="400" y="141"/>
                </a:lnTo>
                <a:lnTo>
                  <a:pt x="1517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Freeform 87"/>
          <p:cNvSpPr>
            <a:spLocks/>
          </p:cNvSpPr>
          <p:nvPr/>
        </p:nvSpPr>
        <p:spPr bwMode="auto">
          <a:xfrm>
            <a:off x="2336800" y="4114800"/>
            <a:ext cx="199390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6" y="112"/>
              </a:cxn>
            </a:cxnLst>
            <a:rect l="0" t="0" r="r" b="b"/>
            <a:pathLst>
              <a:path w="1256" h="112">
                <a:moveTo>
                  <a:pt x="0" y="0"/>
                </a:moveTo>
                <a:lnTo>
                  <a:pt x="1256" y="1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>
            <a:off x="1003300" y="4851400"/>
            <a:ext cx="3703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Freeform 90"/>
          <p:cNvSpPr>
            <a:spLocks/>
          </p:cNvSpPr>
          <p:nvPr/>
        </p:nvSpPr>
        <p:spPr bwMode="auto">
          <a:xfrm>
            <a:off x="4868863" y="4513263"/>
            <a:ext cx="2395537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5" y="352"/>
              </a:cxn>
              <a:cxn ang="0">
                <a:pos x="1509" y="352"/>
              </a:cxn>
            </a:cxnLst>
            <a:rect l="0" t="0" r="r" b="b"/>
            <a:pathLst>
              <a:path w="1509" h="352">
                <a:moveTo>
                  <a:pt x="0" y="0"/>
                </a:moveTo>
                <a:lnTo>
                  <a:pt x="1205" y="352"/>
                </a:lnTo>
                <a:lnTo>
                  <a:pt x="1509" y="3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Freeform 91"/>
          <p:cNvSpPr>
            <a:spLocks/>
          </p:cNvSpPr>
          <p:nvPr/>
        </p:nvSpPr>
        <p:spPr bwMode="auto">
          <a:xfrm>
            <a:off x="4805363" y="3957638"/>
            <a:ext cx="2459037" cy="487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7" y="307"/>
              </a:cxn>
              <a:cxn ang="0">
                <a:pos x="1549" y="304"/>
              </a:cxn>
            </a:cxnLst>
            <a:rect l="0" t="0" r="r" b="b"/>
            <a:pathLst>
              <a:path w="1549" h="307">
                <a:moveTo>
                  <a:pt x="0" y="0"/>
                </a:moveTo>
                <a:lnTo>
                  <a:pt x="1237" y="307"/>
                </a:lnTo>
                <a:lnTo>
                  <a:pt x="1549" y="3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Line 92"/>
          <p:cNvSpPr>
            <a:spLocks noChangeShapeType="1"/>
          </p:cNvSpPr>
          <p:nvPr/>
        </p:nvSpPr>
        <p:spPr bwMode="auto">
          <a:xfrm>
            <a:off x="5135563" y="3662363"/>
            <a:ext cx="21415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Freeform 93"/>
          <p:cNvSpPr>
            <a:spLocks/>
          </p:cNvSpPr>
          <p:nvPr/>
        </p:nvSpPr>
        <p:spPr bwMode="auto">
          <a:xfrm>
            <a:off x="4821238" y="3040063"/>
            <a:ext cx="2438400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32"/>
              </a:cxn>
              <a:cxn ang="0">
                <a:pos x="1224" y="72"/>
              </a:cxn>
              <a:cxn ang="0">
                <a:pos x="1536" y="72"/>
              </a:cxn>
            </a:cxnLst>
            <a:rect l="0" t="0" r="r" b="b"/>
            <a:pathLst>
              <a:path w="1536" h="72">
                <a:moveTo>
                  <a:pt x="0" y="0"/>
                </a:moveTo>
                <a:lnTo>
                  <a:pt x="78" y="32"/>
                </a:lnTo>
                <a:lnTo>
                  <a:pt x="1224" y="72"/>
                </a:lnTo>
                <a:lnTo>
                  <a:pt x="1536" y="7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Freeform 94"/>
          <p:cNvSpPr>
            <a:spLocks/>
          </p:cNvSpPr>
          <p:nvPr/>
        </p:nvSpPr>
        <p:spPr bwMode="auto">
          <a:xfrm>
            <a:off x="5194300" y="2679700"/>
            <a:ext cx="2065338" cy="23653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003" y="0"/>
              </a:cxn>
              <a:cxn ang="0">
                <a:pos x="1301" y="0"/>
              </a:cxn>
            </a:cxnLst>
            <a:rect l="0" t="0" r="r" b="b"/>
            <a:pathLst>
              <a:path w="1301" h="149">
                <a:moveTo>
                  <a:pt x="0" y="149"/>
                </a:moveTo>
                <a:lnTo>
                  <a:pt x="1003" y="0"/>
                </a:lnTo>
                <a:lnTo>
                  <a:pt x="1301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Freeform 95"/>
          <p:cNvSpPr>
            <a:spLocks/>
          </p:cNvSpPr>
          <p:nvPr/>
        </p:nvSpPr>
        <p:spPr bwMode="auto">
          <a:xfrm>
            <a:off x="5041900" y="2138363"/>
            <a:ext cx="2214563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1096" y="0"/>
              </a:cxn>
              <a:cxn ang="0">
                <a:pos x="1395" y="3"/>
              </a:cxn>
            </a:cxnLst>
            <a:rect l="0" t="0" r="r" b="b"/>
            <a:pathLst>
              <a:path w="1395" h="342">
                <a:moveTo>
                  <a:pt x="0" y="342"/>
                </a:moveTo>
                <a:lnTo>
                  <a:pt x="1096" y="0"/>
                </a:lnTo>
                <a:lnTo>
                  <a:pt x="1395" y="3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Freeform 96"/>
          <p:cNvSpPr>
            <a:spLocks/>
          </p:cNvSpPr>
          <p:nvPr/>
        </p:nvSpPr>
        <p:spPr bwMode="auto">
          <a:xfrm>
            <a:off x="5156200" y="1455738"/>
            <a:ext cx="2108200" cy="47625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024" y="0"/>
              </a:cxn>
              <a:cxn ang="0">
                <a:pos x="1328" y="0"/>
              </a:cxn>
            </a:cxnLst>
            <a:rect l="0" t="0" r="r" b="b"/>
            <a:pathLst>
              <a:path w="1328" h="300">
                <a:moveTo>
                  <a:pt x="0" y="300"/>
                </a:moveTo>
                <a:lnTo>
                  <a:pt x="1024" y="0"/>
                </a:lnTo>
                <a:lnTo>
                  <a:pt x="132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Text Box 100"/>
          <p:cNvSpPr txBox="1">
            <a:spLocks noChangeArrowheads="1"/>
          </p:cNvSpPr>
          <p:nvPr/>
        </p:nvSpPr>
        <p:spPr bwMode="auto">
          <a:xfrm>
            <a:off x="241300" y="2028825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Adrenal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(suprarenal) gland</a:t>
            </a:r>
          </a:p>
        </p:txBody>
      </p:sp>
      <p:sp>
        <p:nvSpPr>
          <p:cNvPr id="36965" name="Text Box 101"/>
          <p:cNvSpPr txBox="1">
            <a:spLocks noChangeArrowheads="1"/>
          </p:cNvSpPr>
          <p:nvPr/>
        </p:nvSpPr>
        <p:spPr bwMode="auto">
          <a:xfrm>
            <a:off x="244475" y="2587625"/>
            <a:ext cx="1201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Celiac trunk</a:t>
            </a:r>
          </a:p>
        </p:txBody>
      </p:sp>
      <p:sp>
        <p:nvSpPr>
          <p:cNvPr id="36967" name="Text Box 103"/>
          <p:cNvSpPr txBox="1">
            <a:spLocks noChangeArrowheads="1"/>
          </p:cNvSpPr>
          <p:nvPr/>
        </p:nvSpPr>
        <p:spPr bwMode="auto">
          <a:xfrm>
            <a:off x="244475" y="3538538"/>
            <a:ext cx="158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Abdominal aorta</a:t>
            </a:r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238125" y="3971925"/>
            <a:ext cx="1528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Lumbar arteries</a:t>
            </a:r>
          </a:p>
        </p:txBody>
      </p:sp>
      <p:sp>
        <p:nvSpPr>
          <p:cNvPr id="36970" name="Text Box 106"/>
          <p:cNvSpPr txBox="1">
            <a:spLocks noChangeArrowheads="1"/>
          </p:cNvSpPr>
          <p:nvPr/>
        </p:nvSpPr>
        <p:spPr bwMode="auto">
          <a:xfrm>
            <a:off x="244475" y="4702175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Median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sacral artery</a:t>
            </a:r>
          </a:p>
        </p:txBody>
      </p:sp>
      <p:sp>
        <p:nvSpPr>
          <p:cNvPr id="36972" name="Text Box 108"/>
          <p:cNvSpPr txBox="1">
            <a:spLocks noChangeArrowheads="1"/>
          </p:cNvSpPr>
          <p:nvPr/>
        </p:nvSpPr>
        <p:spPr bwMode="auto">
          <a:xfrm>
            <a:off x="7239000" y="13208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Inferior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phrenic artery</a:t>
            </a:r>
          </a:p>
        </p:txBody>
      </p:sp>
      <p:sp>
        <p:nvSpPr>
          <p:cNvPr id="36973" name="Text Box 109"/>
          <p:cNvSpPr txBox="1">
            <a:spLocks noChangeArrowheads="1"/>
          </p:cNvSpPr>
          <p:nvPr/>
        </p:nvSpPr>
        <p:spPr bwMode="auto">
          <a:xfrm>
            <a:off x="7239000" y="2006600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Middle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suprarenal artery</a:t>
            </a:r>
          </a:p>
        </p:txBody>
      </p:sp>
      <p:sp>
        <p:nvSpPr>
          <p:cNvPr id="36974" name="Text Box 110"/>
          <p:cNvSpPr txBox="1">
            <a:spLocks noChangeArrowheads="1"/>
          </p:cNvSpPr>
          <p:nvPr/>
        </p:nvSpPr>
        <p:spPr bwMode="auto">
          <a:xfrm>
            <a:off x="7239000" y="2540000"/>
            <a:ext cx="1211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Renal artery</a:t>
            </a:r>
          </a:p>
        </p:txBody>
      </p:sp>
      <p:sp>
        <p:nvSpPr>
          <p:cNvPr id="36975" name="Text Box 111"/>
          <p:cNvSpPr txBox="1">
            <a:spLocks noChangeArrowheads="1"/>
          </p:cNvSpPr>
          <p:nvPr/>
        </p:nvSpPr>
        <p:spPr bwMode="auto">
          <a:xfrm>
            <a:off x="7239000" y="3019425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mesenteric artery</a:t>
            </a:r>
          </a:p>
        </p:txBody>
      </p:sp>
      <p:sp>
        <p:nvSpPr>
          <p:cNvPr id="36976" name="Text Box 112"/>
          <p:cNvSpPr txBox="1">
            <a:spLocks noChangeArrowheads="1"/>
          </p:cNvSpPr>
          <p:nvPr/>
        </p:nvSpPr>
        <p:spPr bwMode="auto">
          <a:xfrm>
            <a:off x="7234238" y="3713163"/>
            <a:ext cx="16462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Gonadal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(testicular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or ovarian) artery</a:t>
            </a:r>
          </a:p>
        </p:txBody>
      </p:sp>
      <p:sp>
        <p:nvSpPr>
          <p:cNvPr id="36977" name="Text Box 113"/>
          <p:cNvSpPr txBox="1">
            <a:spLocks noChangeArrowheads="1"/>
          </p:cNvSpPr>
          <p:nvPr/>
        </p:nvSpPr>
        <p:spPr bwMode="auto">
          <a:xfrm>
            <a:off x="7229475" y="4308475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Inferior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mesenteric artery</a:t>
            </a:r>
          </a:p>
        </p:txBody>
      </p:sp>
      <p:sp>
        <p:nvSpPr>
          <p:cNvPr id="36978" name="Text Box 114"/>
          <p:cNvSpPr txBox="1">
            <a:spLocks noChangeArrowheads="1"/>
          </p:cNvSpPr>
          <p:nvPr/>
        </p:nvSpPr>
        <p:spPr bwMode="auto">
          <a:xfrm>
            <a:off x="7239000" y="4930775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Common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iliac artery</a:t>
            </a:r>
          </a:p>
        </p:txBody>
      </p:sp>
    </p:spTree>
    <p:extLst>
      <p:ext uri="{BB962C8B-B14F-4D97-AF65-F5344CB8AC3E}">
        <p14:creationId xmlns:p14="http://schemas.microsoft.com/office/powerpoint/2010/main" val="120795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18.5a  Gross anatomy of the heart.</a:t>
            </a:r>
          </a:p>
        </p:txBody>
      </p:sp>
      <p:pic>
        <p:nvPicPr>
          <p:cNvPr id="31753" name="Picture 9" descr="figure_18_05a_unlabeled"/>
          <p:cNvPicPr>
            <a:picLocks noChangeAspect="1" noChangeArrowheads="1"/>
          </p:cNvPicPr>
          <p:nvPr/>
        </p:nvPicPr>
        <p:blipFill>
          <a:blip r:embed="rId3" cstate="print"/>
          <a:srcRect b="2922"/>
          <a:stretch>
            <a:fillRect/>
          </a:stretch>
        </p:blipFill>
        <p:spPr bwMode="auto">
          <a:xfrm>
            <a:off x="273050" y="358775"/>
            <a:ext cx="8597900" cy="5961063"/>
          </a:xfrm>
          <a:prstGeom prst="rect">
            <a:avLst/>
          </a:prstGeom>
          <a:noFill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126038" y="657225"/>
            <a:ext cx="3413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Aortic arch (fat covered)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124450" y="1231900"/>
            <a:ext cx="240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Pulmonary trunk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121275" y="1631950"/>
            <a:ext cx="310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Auricle of right atrium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13338" y="2268538"/>
            <a:ext cx="2900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Auricle of left atrium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124450" y="2984500"/>
            <a:ext cx="33829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latin typeface="Arial" charset="0"/>
              </a:rPr>
              <a:t>Anterior interventricular</a:t>
            </a:r>
          </a:p>
          <a:p>
            <a:pPr>
              <a:lnSpc>
                <a:spcPct val="90000"/>
              </a:lnSpc>
            </a:pPr>
            <a:r>
              <a:rPr lang="en-US" sz="2200" b="1">
                <a:latin typeface="Arial" charset="0"/>
              </a:rPr>
              <a:t>artery 	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113338" y="4702175"/>
            <a:ext cx="2124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Right ventricle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129213" y="5400675"/>
            <a:ext cx="3879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Apex of heart (left ventricle)</a:t>
            </a:r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2800350" y="850900"/>
            <a:ext cx="237807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8" y="38"/>
              </a:cxn>
              <a:cxn ang="0">
                <a:pos x="1498" y="38"/>
              </a:cxn>
            </a:cxnLst>
            <a:rect l="0" t="0" r="r" b="b"/>
            <a:pathLst>
              <a:path w="1498" h="38">
                <a:moveTo>
                  <a:pt x="0" y="0"/>
                </a:moveTo>
                <a:lnTo>
                  <a:pt x="1198" y="38"/>
                </a:lnTo>
                <a:lnTo>
                  <a:pt x="1498" y="38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2660650" y="1393825"/>
            <a:ext cx="2514600" cy="76200"/>
          </a:xfrm>
          <a:custGeom>
            <a:avLst/>
            <a:gdLst/>
            <a:ahLst/>
            <a:cxnLst>
              <a:cxn ang="0">
                <a:pos x="1584" y="48"/>
              </a:cxn>
              <a:cxn ang="0">
                <a:pos x="1284" y="48"/>
              </a:cxn>
              <a:cxn ang="0">
                <a:pos x="0" y="0"/>
              </a:cxn>
            </a:cxnLst>
            <a:rect l="0" t="0" r="r" b="b"/>
            <a:pathLst>
              <a:path w="1584" h="48">
                <a:moveTo>
                  <a:pt x="1584" y="48"/>
                </a:moveTo>
                <a:lnTo>
                  <a:pt x="1284" y="48"/>
                </a:ln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1354138" y="1871663"/>
            <a:ext cx="3822700" cy="401637"/>
          </a:xfrm>
          <a:custGeom>
            <a:avLst/>
            <a:gdLst/>
            <a:ahLst/>
            <a:cxnLst>
              <a:cxn ang="0">
                <a:pos x="2408" y="0"/>
              </a:cxn>
              <a:cxn ang="0">
                <a:pos x="2142" y="0"/>
              </a:cxn>
              <a:cxn ang="0">
                <a:pos x="0" y="253"/>
              </a:cxn>
            </a:cxnLst>
            <a:rect l="0" t="0" r="r" b="b"/>
            <a:pathLst>
              <a:path w="2408" h="253">
                <a:moveTo>
                  <a:pt x="2408" y="0"/>
                </a:moveTo>
                <a:lnTo>
                  <a:pt x="2142" y="0"/>
                </a:lnTo>
                <a:lnTo>
                  <a:pt x="0" y="253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4567238" y="2514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3187700" y="3200400"/>
            <a:ext cx="1989138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2128838" y="4152900"/>
            <a:ext cx="3035300" cy="788988"/>
          </a:xfrm>
          <a:custGeom>
            <a:avLst/>
            <a:gdLst/>
            <a:ahLst/>
            <a:cxnLst>
              <a:cxn ang="0">
                <a:pos x="1912" y="497"/>
              </a:cxn>
              <a:cxn ang="0">
                <a:pos x="806" y="493"/>
              </a:cxn>
              <a:cxn ang="0">
                <a:pos x="0" y="0"/>
              </a:cxn>
            </a:cxnLst>
            <a:rect l="0" t="0" r="r" b="b"/>
            <a:pathLst>
              <a:path w="1912" h="497">
                <a:moveTo>
                  <a:pt x="1912" y="497"/>
                </a:moveTo>
                <a:lnTo>
                  <a:pt x="806" y="493"/>
                </a:lnTo>
                <a:lnTo>
                  <a:pt x="0" y="0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551238" y="5656263"/>
            <a:ext cx="1651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Freeform 24"/>
          <p:cNvSpPr>
            <a:spLocks/>
          </p:cNvSpPr>
          <p:nvPr/>
        </p:nvSpPr>
        <p:spPr bwMode="auto">
          <a:xfrm>
            <a:off x="2792413" y="850900"/>
            <a:ext cx="237807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8" y="38"/>
              </a:cxn>
              <a:cxn ang="0">
                <a:pos x="1498" y="38"/>
              </a:cxn>
            </a:cxnLst>
            <a:rect l="0" t="0" r="r" b="b"/>
            <a:pathLst>
              <a:path w="1498" h="38">
                <a:moveTo>
                  <a:pt x="0" y="0"/>
                </a:moveTo>
                <a:lnTo>
                  <a:pt x="1198" y="38"/>
                </a:lnTo>
                <a:lnTo>
                  <a:pt x="1498" y="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2652713" y="1393825"/>
            <a:ext cx="2514600" cy="76200"/>
          </a:xfrm>
          <a:custGeom>
            <a:avLst/>
            <a:gdLst/>
            <a:ahLst/>
            <a:cxnLst>
              <a:cxn ang="0">
                <a:pos x="1584" y="48"/>
              </a:cxn>
              <a:cxn ang="0">
                <a:pos x="1284" y="48"/>
              </a:cxn>
              <a:cxn ang="0">
                <a:pos x="0" y="0"/>
              </a:cxn>
            </a:cxnLst>
            <a:rect l="0" t="0" r="r" b="b"/>
            <a:pathLst>
              <a:path w="1584" h="48">
                <a:moveTo>
                  <a:pt x="1584" y="48"/>
                </a:moveTo>
                <a:lnTo>
                  <a:pt x="1284" y="4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Freeform 26"/>
          <p:cNvSpPr>
            <a:spLocks/>
          </p:cNvSpPr>
          <p:nvPr/>
        </p:nvSpPr>
        <p:spPr bwMode="auto">
          <a:xfrm>
            <a:off x="1346200" y="1871663"/>
            <a:ext cx="3822700" cy="401637"/>
          </a:xfrm>
          <a:custGeom>
            <a:avLst/>
            <a:gdLst/>
            <a:ahLst/>
            <a:cxnLst>
              <a:cxn ang="0">
                <a:pos x="2408" y="0"/>
              </a:cxn>
              <a:cxn ang="0">
                <a:pos x="2142" y="0"/>
              </a:cxn>
              <a:cxn ang="0">
                <a:pos x="0" y="253"/>
              </a:cxn>
            </a:cxnLst>
            <a:rect l="0" t="0" r="r" b="b"/>
            <a:pathLst>
              <a:path w="2408" h="253">
                <a:moveTo>
                  <a:pt x="2408" y="0"/>
                </a:moveTo>
                <a:lnTo>
                  <a:pt x="2142" y="0"/>
                </a:lnTo>
                <a:lnTo>
                  <a:pt x="0" y="25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4559300" y="2514600"/>
            <a:ext cx="609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3179763" y="3200400"/>
            <a:ext cx="1989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2120900" y="4152900"/>
            <a:ext cx="3035300" cy="788988"/>
          </a:xfrm>
          <a:custGeom>
            <a:avLst/>
            <a:gdLst/>
            <a:ahLst/>
            <a:cxnLst>
              <a:cxn ang="0">
                <a:pos x="1912" y="497"/>
              </a:cxn>
              <a:cxn ang="0">
                <a:pos x="806" y="493"/>
              </a:cxn>
              <a:cxn ang="0">
                <a:pos x="0" y="0"/>
              </a:cxn>
            </a:cxnLst>
            <a:rect l="0" t="0" r="r" b="b"/>
            <a:pathLst>
              <a:path w="1912" h="497">
                <a:moveTo>
                  <a:pt x="1912" y="497"/>
                </a:moveTo>
                <a:lnTo>
                  <a:pt x="806" y="493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543300" y="5656263"/>
            <a:ext cx="165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93725" y="5943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25488" y="5929313"/>
            <a:ext cx="61134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200">
                <a:latin typeface="Arial Black" pitchFamily="80" charset="0"/>
              </a:rPr>
              <a:t>Anterior aspect (pericardium removed)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2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19.29b  Veins of the abdomen.</a:t>
            </a:r>
          </a:p>
        </p:txBody>
      </p:sp>
      <p:pic>
        <p:nvPicPr>
          <p:cNvPr id="50243" name="Picture 67" descr="figure_19_29b_unlabeled"/>
          <p:cNvPicPr>
            <a:picLocks noChangeAspect="1" noChangeArrowheads="1"/>
          </p:cNvPicPr>
          <p:nvPr/>
        </p:nvPicPr>
        <p:blipFill>
          <a:blip r:embed="rId3" cstate="print"/>
          <a:srcRect b="3671"/>
          <a:stretch>
            <a:fillRect/>
          </a:stretch>
        </p:blipFill>
        <p:spPr bwMode="auto">
          <a:xfrm>
            <a:off x="276225" y="681038"/>
            <a:ext cx="8597900" cy="5456237"/>
          </a:xfrm>
          <a:prstGeom prst="rect">
            <a:avLst/>
          </a:prstGeom>
          <a:noFill/>
        </p:spPr>
      </p:pic>
      <p:sp>
        <p:nvSpPr>
          <p:cNvPr id="50244" name="Rectangle 68"/>
          <p:cNvSpPr>
            <a:spLocks noChangeArrowheads="1"/>
          </p:cNvSpPr>
          <p:nvPr/>
        </p:nvSpPr>
        <p:spPr bwMode="auto">
          <a:xfrm>
            <a:off x="241300" y="1481138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Hepatic veins</a:t>
            </a:r>
          </a:p>
        </p:txBody>
      </p:sp>
      <p:sp>
        <p:nvSpPr>
          <p:cNvPr id="50245" name="Rectangle 69"/>
          <p:cNvSpPr>
            <a:spLocks noChangeArrowheads="1"/>
          </p:cNvSpPr>
          <p:nvPr/>
        </p:nvSpPr>
        <p:spPr bwMode="auto">
          <a:xfrm>
            <a:off x="225425" y="1912938"/>
            <a:ext cx="191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50246" name="Rectangle 70"/>
          <p:cNvSpPr>
            <a:spLocks noChangeArrowheads="1"/>
          </p:cNvSpPr>
          <p:nvPr/>
        </p:nvSpPr>
        <p:spPr bwMode="auto">
          <a:xfrm>
            <a:off x="242888" y="2324100"/>
            <a:ext cx="1798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Right suprarenal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7" name="Rectangle 71"/>
          <p:cNvSpPr>
            <a:spLocks noChangeArrowheads="1"/>
          </p:cNvSpPr>
          <p:nvPr/>
        </p:nvSpPr>
        <p:spPr bwMode="auto">
          <a:xfrm>
            <a:off x="242888" y="3567113"/>
            <a:ext cx="15382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Right gonadal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8" name="Rectangle 72"/>
          <p:cNvSpPr>
            <a:spLocks noChangeArrowheads="1"/>
          </p:cNvSpPr>
          <p:nvPr/>
        </p:nvSpPr>
        <p:spPr bwMode="auto">
          <a:xfrm>
            <a:off x="241300" y="5065713"/>
            <a:ext cx="1438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External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9" name="Rectangle 73"/>
          <p:cNvSpPr>
            <a:spLocks noChangeArrowheads="1"/>
          </p:cNvSpPr>
          <p:nvPr/>
        </p:nvSpPr>
        <p:spPr bwMode="auto">
          <a:xfrm>
            <a:off x="7242175" y="1252538"/>
            <a:ext cx="1674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Inferior phrenic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0" name="Rectangle 74"/>
          <p:cNvSpPr>
            <a:spLocks noChangeArrowheads="1"/>
          </p:cNvSpPr>
          <p:nvPr/>
        </p:nvSpPr>
        <p:spPr bwMode="auto">
          <a:xfrm>
            <a:off x="7242175" y="2165350"/>
            <a:ext cx="1652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suprarenal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1" name="Rectangle 75"/>
          <p:cNvSpPr>
            <a:spLocks noChangeArrowheads="1"/>
          </p:cNvSpPr>
          <p:nvPr/>
        </p:nvSpPr>
        <p:spPr bwMode="auto">
          <a:xfrm>
            <a:off x="7248525" y="2865438"/>
            <a:ext cx="131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Renal veins</a:t>
            </a:r>
          </a:p>
        </p:txBody>
      </p:sp>
      <p:sp>
        <p:nvSpPr>
          <p:cNvPr id="50252" name="Rectangle 76"/>
          <p:cNvSpPr>
            <a:spLocks noChangeArrowheads="1"/>
          </p:cNvSpPr>
          <p:nvPr/>
        </p:nvSpPr>
        <p:spPr bwMode="auto">
          <a:xfrm>
            <a:off x="7243763" y="3340100"/>
            <a:ext cx="16176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ascending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lumbar vein</a:t>
            </a:r>
          </a:p>
        </p:txBody>
      </p:sp>
      <p:sp>
        <p:nvSpPr>
          <p:cNvPr id="50253" name="Rectangle 77"/>
          <p:cNvSpPr>
            <a:spLocks noChangeArrowheads="1"/>
          </p:cNvSpPr>
          <p:nvPr/>
        </p:nvSpPr>
        <p:spPr bwMode="auto">
          <a:xfrm>
            <a:off x="7242175" y="3835400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Lumbar veins</a:t>
            </a:r>
          </a:p>
        </p:txBody>
      </p:sp>
      <p:sp>
        <p:nvSpPr>
          <p:cNvPr id="50254" name="Rectangle 78"/>
          <p:cNvSpPr>
            <a:spLocks noChangeArrowheads="1"/>
          </p:cNvSpPr>
          <p:nvPr/>
        </p:nvSpPr>
        <p:spPr bwMode="auto">
          <a:xfrm>
            <a:off x="7242175" y="4230688"/>
            <a:ext cx="13922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gonadal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5" name="Rectangle 79"/>
          <p:cNvSpPr>
            <a:spLocks noChangeArrowheads="1"/>
          </p:cNvSpPr>
          <p:nvPr/>
        </p:nvSpPr>
        <p:spPr bwMode="auto">
          <a:xfrm>
            <a:off x="7242175" y="4727575"/>
            <a:ext cx="1516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Common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6" name="Rectangle 80"/>
          <p:cNvSpPr>
            <a:spLocks noChangeArrowheads="1"/>
          </p:cNvSpPr>
          <p:nvPr/>
        </p:nvSpPr>
        <p:spPr bwMode="auto">
          <a:xfrm>
            <a:off x="7242175" y="5243513"/>
            <a:ext cx="13700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Internal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8" name="Freeform 82"/>
          <p:cNvSpPr>
            <a:spLocks/>
          </p:cNvSpPr>
          <p:nvPr/>
        </p:nvSpPr>
        <p:spPr bwMode="auto">
          <a:xfrm>
            <a:off x="1687513" y="1662113"/>
            <a:ext cx="290036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7" y="2"/>
              </a:cxn>
            </a:cxnLst>
            <a:rect l="0" t="0" r="r" b="b"/>
            <a:pathLst>
              <a:path w="1827" h="2">
                <a:moveTo>
                  <a:pt x="0" y="0"/>
                </a:moveTo>
                <a:lnTo>
                  <a:pt x="1827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 flipV="1">
            <a:off x="3606800" y="1536700"/>
            <a:ext cx="6096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Freeform 84"/>
          <p:cNvSpPr>
            <a:spLocks/>
          </p:cNvSpPr>
          <p:nvPr/>
        </p:nvSpPr>
        <p:spPr bwMode="auto">
          <a:xfrm>
            <a:off x="2092325" y="2097088"/>
            <a:ext cx="23050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2" y="0"/>
              </a:cxn>
            </a:cxnLst>
            <a:rect l="0" t="0" r="r" b="b"/>
            <a:pathLst>
              <a:path w="1452" h="1">
                <a:moveTo>
                  <a:pt x="0" y="0"/>
                </a:moveTo>
                <a:lnTo>
                  <a:pt x="145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Freeform 85"/>
          <p:cNvSpPr>
            <a:spLocks/>
          </p:cNvSpPr>
          <p:nvPr/>
        </p:nvSpPr>
        <p:spPr bwMode="auto">
          <a:xfrm>
            <a:off x="1976438" y="2465388"/>
            <a:ext cx="19954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" y="0"/>
              </a:cxn>
            </a:cxnLst>
            <a:rect l="0" t="0" r="r" b="b"/>
            <a:pathLst>
              <a:path w="1257" h="1">
                <a:moveTo>
                  <a:pt x="0" y="0"/>
                </a:moveTo>
                <a:lnTo>
                  <a:pt x="12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Freeform 86"/>
          <p:cNvSpPr>
            <a:spLocks/>
          </p:cNvSpPr>
          <p:nvPr/>
        </p:nvSpPr>
        <p:spPr bwMode="auto">
          <a:xfrm>
            <a:off x="1722438" y="3706813"/>
            <a:ext cx="216058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1" y="2"/>
              </a:cxn>
            </a:cxnLst>
            <a:rect l="0" t="0" r="r" b="b"/>
            <a:pathLst>
              <a:path w="1361" h="2">
                <a:moveTo>
                  <a:pt x="0" y="0"/>
                </a:moveTo>
                <a:lnTo>
                  <a:pt x="1361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Freeform 87"/>
          <p:cNvSpPr>
            <a:spLocks/>
          </p:cNvSpPr>
          <p:nvPr/>
        </p:nvSpPr>
        <p:spPr bwMode="auto">
          <a:xfrm>
            <a:off x="1630363" y="5221288"/>
            <a:ext cx="223361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07" y="0"/>
              </a:cxn>
            </a:cxnLst>
            <a:rect l="0" t="0" r="r" b="b"/>
            <a:pathLst>
              <a:path w="1407" h="4">
                <a:moveTo>
                  <a:pt x="0" y="4"/>
                </a:moveTo>
                <a:lnTo>
                  <a:pt x="140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Line 88"/>
          <p:cNvSpPr>
            <a:spLocks noChangeShapeType="1"/>
          </p:cNvSpPr>
          <p:nvPr/>
        </p:nvSpPr>
        <p:spPr bwMode="auto">
          <a:xfrm>
            <a:off x="5207000" y="2309813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Freeform 89"/>
          <p:cNvSpPr>
            <a:spLocks/>
          </p:cNvSpPr>
          <p:nvPr/>
        </p:nvSpPr>
        <p:spPr bwMode="auto">
          <a:xfrm>
            <a:off x="4835525" y="3494088"/>
            <a:ext cx="24511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4" y="1"/>
              </a:cxn>
            </a:cxnLst>
            <a:rect l="0" t="0" r="r" b="b"/>
            <a:pathLst>
              <a:path w="1544" h="1">
                <a:moveTo>
                  <a:pt x="0" y="0"/>
                </a:moveTo>
                <a:lnTo>
                  <a:pt x="1544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Freeform 90"/>
          <p:cNvSpPr>
            <a:spLocks/>
          </p:cNvSpPr>
          <p:nvPr/>
        </p:nvSpPr>
        <p:spPr bwMode="auto">
          <a:xfrm>
            <a:off x="5365750" y="3732213"/>
            <a:ext cx="244475" cy="269875"/>
          </a:xfrm>
          <a:custGeom>
            <a:avLst/>
            <a:gdLst/>
            <a:ahLst/>
            <a:cxnLst>
              <a:cxn ang="0">
                <a:pos x="2" y="166"/>
              </a:cxn>
              <a:cxn ang="0">
                <a:pos x="154" y="170"/>
              </a:cxn>
              <a:cxn ang="0">
                <a:pos x="0" y="0"/>
              </a:cxn>
            </a:cxnLst>
            <a:rect l="0" t="0" r="r" b="b"/>
            <a:pathLst>
              <a:path w="154" h="170">
                <a:moveTo>
                  <a:pt x="2" y="166"/>
                </a:moveTo>
                <a:lnTo>
                  <a:pt x="154" y="17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Line 91"/>
          <p:cNvSpPr>
            <a:spLocks noChangeShapeType="1"/>
          </p:cNvSpPr>
          <p:nvPr/>
        </p:nvSpPr>
        <p:spPr bwMode="auto">
          <a:xfrm>
            <a:off x="5594350" y="4008438"/>
            <a:ext cx="170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Freeform 92"/>
          <p:cNvSpPr>
            <a:spLocks/>
          </p:cNvSpPr>
          <p:nvPr/>
        </p:nvSpPr>
        <p:spPr bwMode="auto">
          <a:xfrm>
            <a:off x="5311775" y="4116388"/>
            <a:ext cx="2016125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" y="160"/>
              </a:cxn>
              <a:cxn ang="0">
                <a:pos x="1270" y="160"/>
              </a:cxn>
            </a:cxnLst>
            <a:rect l="0" t="0" r="r" b="b"/>
            <a:pathLst>
              <a:path w="1270" h="160">
                <a:moveTo>
                  <a:pt x="0" y="0"/>
                </a:moveTo>
                <a:lnTo>
                  <a:pt x="188" y="160"/>
                </a:lnTo>
                <a:lnTo>
                  <a:pt x="1270" y="16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Freeform 93"/>
          <p:cNvSpPr>
            <a:spLocks/>
          </p:cNvSpPr>
          <p:nvPr/>
        </p:nvSpPr>
        <p:spPr bwMode="auto">
          <a:xfrm>
            <a:off x="4879975" y="4745038"/>
            <a:ext cx="2416175" cy="11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72"/>
              </a:cxn>
              <a:cxn ang="0">
                <a:pos x="1522" y="75"/>
              </a:cxn>
            </a:cxnLst>
            <a:rect l="0" t="0" r="r" b="b"/>
            <a:pathLst>
              <a:path w="1522" h="75">
                <a:moveTo>
                  <a:pt x="0" y="0"/>
                </a:moveTo>
                <a:lnTo>
                  <a:pt x="232" y="72"/>
                </a:lnTo>
                <a:lnTo>
                  <a:pt x="1522" y="7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Freeform 94"/>
          <p:cNvSpPr>
            <a:spLocks/>
          </p:cNvSpPr>
          <p:nvPr/>
        </p:nvSpPr>
        <p:spPr bwMode="auto">
          <a:xfrm>
            <a:off x="5057775" y="5233988"/>
            <a:ext cx="2238375" cy="160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" y="96"/>
              </a:cxn>
              <a:cxn ang="0">
                <a:pos x="1410" y="101"/>
              </a:cxn>
            </a:cxnLst>
            <a:rect l="0" t="0" r="r" b="b"/>
            <a:pathLst>
              <a:path w="1410" h="101">
                <a:moveTo>
                  <a:pt x="0" y="0"/>
                </a:moveTo>
                <a:lnTo>
                  <a:pt x="212" y="96"/>
                </a:lnTo>
                <a:lnTo>
                  <a:pt x="1410" y="10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Freeform 95"/>
          <p:cNvSpPr>
            <a:spLocks/>
          </p:cNvSpPr>
          <p:nvPr/>
        </p:nvSpPr>
        <p:spPr bwMode="auto">
          <a:xfrm>
            <a:off x="4105275" y="2954338"/>
            <a:ext cx="3209925" cy="69850"/>
          </a:xfrm>
          <a:custGeom>
            <a:avLst/>
            <a:gdLst/>
            <a:ahLst/>
            <a:cxnLst>
              <a:cxn ang="0">
                <a:pos x="2022" y="44"/>
              </a:cxn>
              <a:cxn ang="0">
                <a:pos x="972" y="42"/>
              </a:cxn>
              <a:cxn ang="0">
                <a:pos x="0" y="0"/>
              </a:cxn>
            </a:cxnLst>
            <a:rect l="0" t="0" r="r" b="b"/>
            <a:pathLst>
              <a:path w="2022" h="44">
                <a:moveTo>
                  <a:pt x="2022" y="44"/>
                </a:moveTo>
                <a:lnTo>
                  <a:pt x="972" y="4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Line 96"/>
          <p:cNvSpPr>
            <a:spLocks noChangeShapeType="1"/>
          </p:cNvSpPr>
          <p:nvPr/>
        </p:nvSpPr>
        <p:spPr bwMode="auto">
          <a:xfrm flipH="1" flipV="1">
            <a:off x="4664075" y="2868613"/>
            <a:ext cx="1000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Line 97"/>
          <p:cNvSpPr>
            <a:spLocks noChangeShapeType="1"/>
          </p:cNvSpPr>
          <p:nvPr/>
        </p:nvSpPr>
        <p:spPr bwMode="auto">
          <a:xfrm flipH="1">
            <a:off x="4743450" y="1401763"/>
            <a:ext cx="256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12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15" name="Picture 79" descr="figure_19_25b_unlabeled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2697163" y="219075"/>
            <a:ext cx="3749675" cy="6443663"/>
          </a:xfrm>
          <a:prstGeom prst="rect">
            <a:avLst/>
          </a:prstGeom>
          <a:noFill/>
        </p:spPr>
      </p:pic>
      <p:sp>
        <p:nvSpPr>
          <p:cNvPr id="40016" name="Rectangle 80"/>
          <p:cNvSpPr>
            <a:spLocks noChangeArrowheads="1"/>
          </p:cNvSpPr>
          <p:nvPr/>
        </p:nvSpPr>
        <p:spPr bwMode="auto">
          <a:xfrm>
            <a:off x="2665413" y="193675"/>
            <a:ext cx="189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 iliac artery</a:t>
            </a:r>
          </a:p>
        </p:txBody>
      </p:sp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2667000" y="498475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iliac artery</a:t>
            </a: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2667000" y="1095375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iliac artery</a:t>
            </a: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2667000" y="160020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Deep artery of thigh</a:t>
            </a: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2667000" y="2133600"/>
            <a:ext cx="17065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latin typeface="Arial" charset="0"/>
              </a:rPr>
              <a:t>Lateral circumflex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latin typeface="Arial" charset="0"/>
              </a:rPr>
              <a:t>femoral artery</a:t>
            </a:r>
          </a:p>
        </p:txBody>
      </p:sp>
      <p:sp>
        <p:nvSpPr>
          <p:cNvPr id="40024" name="Rectangle 88"/>
          <p:cNvSpPr>
            <a:spLocks noChangeArrowheads="1"/>
          </p:cNvSpPr>
          <p:nvPr/>
        </p:nvSpPr>
        <p:spPr bwMode="auto">
          <a:xfrm>
            <a:off x="2662238" y="280987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Femoral artery</a:t>
            </a:r>
          </a:p>
        </p:txBody>
      </p:sp>
      <p:sp>
        <p:nvSpPr>
          <p:cNvPr id="40026" name="Rectangle 90"/>
          <p:cNvSpPr>
            <a:spLocks noChangeArrowheads="1"/>
          </p:cNvSpPr>
          <p:nvPr/>
        </p:nvSpPr>
        <p:spPr bwMode="auto">
          <a:xfrm>
            <a:off x="3048000" y="3352800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 err="1">
                <a:latin typeface="Arial" charset="0"/>
              </a:rPr>
              <a:t>Popliteal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7" name="Rectangle 91"/>
          <p:cNvSpPr>
            <a:spLocks noChangeArrowheads="1"/>
          </p:cNvSpPr>
          <p:nvPr/>
        </p:nvSpPr>
        <p:spPr bwMode="auto">
          <a:xfrm>
            <a:off x="2895600" y="3886200"/>
            <a:ext cx="1884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Anterior </a:t>
            </a:r>
            <a:r>
              <a:rPr lang="en-US" sz="1400" b="1" dirty="0" err="1">
                <a:latin typeface="Arial" charset="0"/>
              </a:rPr>
              <a:t>tibial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2895600" y="4343400"/>
            <a:ext cx="1973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Posterior </a:t>
            </a:r>
            <a:r>
              <a:rPr lang="en-US" sz="1400" b="1" dirty="0" err="1">
                <a:latin typeface="Arial" charset="0"/>
              </a:rPr>
              <a:t>tibial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2971800" y="48006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Fibular artery</a:t>
            </a:r>
          </a:p>
        </p:txBody>
      </p:sp>
      <p:sp>
        <p:nvSpPr>
          <p:cNvPr id="40030" name="Rectangle 94"/>
          <p:cNvSpPr>
            <a:spLocks noChangeArrowheads="1"/>
          </p:cNvSpPr>
          <p:nvPr/>
        </p:nvSpPr>
        <p:spPr bwMode="auto">
          <a:xfrm>
            <a:off x="2895600" y="51816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 err="1">
                <a:latin typeface="Arial" charset="0"/>
              </a:rPr>
              <a:t>Dorsalis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pedis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32" name="Rectangle 96"/>
          <p:cNvSpPr>
            <a:spLocks noChangeArrowheads="1"/>
          </p:cNvSpPr>
          <p:nvPr/>
        </p:nvSpPr>
        <p:spPr bwMode="auto">
          <a:xfrm>
            <a:off x="2895600" y="5715000"/>
            <a:ext cx="1676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8000"/>
              </a:lnSpc>
            </a:pPr>
            <a:r>
              <a:rPr lang="en-US" sz="1400" b="1" dirty="0">
                <a:latin typeface="Arial" charset="0"/>
              </a:rPr>
              <a:t>Dorsal metatarsal</a:t>
            </a:r>
          </a:p>
          <a:p>
            <a:pPr>
              <a:lnSpc>
                <a:spcPct val="78000"/>
              </a:lnSpc>
            </a:pPr>
            <a:r>
              <a:rPr lang="en-US" sz="1400" b="1" dirty="0">
                <a:latin typeface="Arial" charset="0"/>
              </a:rPr>
              <a:t>arteries</a:t>
            </a:r>
          </a:p>
        </p:txBody>
      </p:sp>
      <p:sp>
        <p:nvSpPr>
          <p:cNvPr id="40033" name="Rectangle 97"/>
          <p:cNvSpPr>
            <a:spLocks noChangeArrowheads="1"/>
          </p:cNvSpPr>
          <p:nvPr/>
        </p:nvSpPr>
        <p:spPr bwMode="auto">
          <a:xfrm>
            <a:off x="2984500" y="6400800"/>
            <a:ext cx="148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latin typeface="Arial Black" pitchFamily="1" charset="0"/>
              </a:rPr>
              <a:t>Anterior view</a:t>
            </a:r>
          </a:p>
        </p:txBody>
      </p:sp>
      <p:sp>
        <p:nvSpPr>
          <p:cNvPr id="40034" name="Freeform 98"/>
          <p:cNvSpPr>
            <a:spLocks/>
          </p:cNvSpPr>
          <p:nvPr/>
        </p:nvSpPr>
        <p:spPr bwMode="auto">
          <a:xfrm>
            <a:off x="4511675" y="371475"/>
            <a:ext cx="1616075" cy="27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" y="0"/>
              </a:cxn>
              <a:cxn ang="0">
                <a:pos x="1018" y="172"/>
              </a:cxn>
            </a:cxnLst>
            <a:rect l="0" t="0" r="r" b="b"/>
            <a:pathLst>
              <a:path w="1018" h="172">
                <a:moveTo>
                  <a:pt x="0" y="0"/>
                </a:moveTo>
                <a:lnTo>
                  <a:pt x="258" y="0"/>
                </a:lnTo>
                <a:lnTo>
                  <a:pt x="1018" y="17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5" name="Freeform 99"/>
          <p:cNvSpPr>
            <a:spLocks/>
          </p:cNvSpPr>
          <p:nvPr/>
        </p:nvSpPr>
        <p:spPr bwMode="auto">
          <a:xfrm>
            <a:off x="4375150" y="692150"/>
            <a:ext cx="16605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" y="0"/>
              </a:cxn>
              <a:cxn ang="0">
                <a:pos x="1046" y="164"/>
              </a:cxn>
            </a:cxnLst>
            <a:rect l="0" t="0" r="r" b="b"/>
            <a:pathLst>
              <a:path w="1046" h="164">
                <a:moveTo>
                  <a:pt x="0" y="0"/>
                </a:moveTo>
                <a:lnTo>
                  <a:pt x="526" y="0"/>
                </a:lnTo>
                <a:lnTo>
                  <a:pt x="1046" y="1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Freeform 101"/>
          <p:cNvSpPr>
            <a:spLocks/>
          </p:cNvSpPr>
          <p:nvPr/>
        </p:nvSpPr>
        <p:spPr bwMode="auto">
          <a:xfrm>
            <a:off x="4451350" y="1092200"/>
            <a:ext cx="1412875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46" y="112"/>
              </a:cxn>
              <a:cxn ang="0">
                <a:pos x="890" y="0"/>
              </a:cxn>
            </a:cxnLst>
            <a:rect l="0" t="0" r="r" b="b"/>
            <a:pathLst>
              <a:path w="890" h="112">
                <a:moveTo>
                  <a:pt x="0" y="112"/>
                </a:moveTo>
                <a:lnTo>
                  <a:pt x="246" y="112"/>
                </a:lnTo>
                <a:lnTo>
                  <a:pt x="89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8" name="Freeform 102"/>
          <p:cNvSpPr>
            <a:spLocks/>
          </p:cNvSpPr>
          <p:nvPr/>
        </p:nvSpPr>
        <p:spPr bwMode="auto">
          <a:xfrm>
            <a:off x="4495799" y="1438275"/>
            <a:ext cx="1165225" cy="31432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240" y="58"/>
              </a:cxn>
              <a:cxn ang="0">
                <a:pos x="748" y="0"/>
              </a:cxn>
            </a:cxnLst>
            <a:rect l="0" t="0" r="r" b="b"/>
            <a:pathLst>
              <a:path w="748" h="58">
                <a:moveTo>
                  <a:pt x="0" y="58"/>
                </a:moveTo>
                <a:lnTo>
                  <a:pt x="240" y="58"/>
                </a:lnTo>
                <a:lnTo>
                  <a:pt x="74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9" name="Freeform 103"/>
          <p:cNvSpPr>
            <a:spLocks/>
          </p:cNvSpPr>
          <p:nvPr/>
        </p:nvSpPr>
        <p:spPr bwMode="auto">
          <a:xfrm>
            <a:off x="4343400" y="1616075"/>
            <a:ext cx="1006475" cy="669925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202" y="118"/>
              </a:cxn>
              <a:cxn ang="0">
                <a:pos x="650" y="0"/>
              </a:cxn>
            </a:cxnLst>
            <a:rect l="0" t="0" r="r" b="b"/>
            <a:pathLst>
              <a:path w="650" h="118">
                <a:moveTo>
                  <a:pt x="0" y="118"/>
                </a:moveTo>
                <a:lnTo>
                  <a:pt x="202" y="118"/>
                </a:lnTo>
                <a:lnTo>
                  <a:pt x="65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2" name="Freeform 106"/>
          <p:cNvSpPr>
            <a:spLocks/>
          </p:cNvSpPr>
          <p:nvPr/>
        </p:nvSpPr>
        <p:spPr bwMode="auto">
          <a:xfrm>
            <a:off x="4038600" y="2555875"/>
            <a:ext cx="1616075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350" y="280"/>
              </a:cxn>
              <a:cxn ang="0">
                <a:pos x="1018" y="0"/>
              </a:cxn>
            </a:cxnLst>
            <a:rect l="0" t="0" r="r" b="b"/>
            <a:pathLst>
              <a:path w="1018" h="280">
                <a:moveTo>
                  <a:pt x="0" y="280"/>
                </a:moveTo>
                <a:lnTo>
                  <a:pt x="350" y="280"/>
                </a:lnTo>
                <a:lnTo>
                  <a:pt x="101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4" name="Freeform 108"/>
          <p:cNvSpPr>
            <a:spLocks/>
          </p:cNvSpPr>
          <p:nvPr/>
        </p:nvSpPr>
        <p:spPr bwMode="auto">
          <a:xfrm>
            <a:off x="4495800" y="3400425"/>
            <a:ext cx="1079500" cy="10477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376" y="300"/>
              </a:cxn>
              <a:cxn ang="0">
                <a:pos x="936" y="0"/>
              </a:cxn>
            </a:cxnLst>
            <a:rect l="0" t="0" r="r" b="b"/>
            <a:pathLst>
              <a:path w="936" h="300">
                <a:moveTo>
                  <a:pt x="0" y="300"/>
                </a:moveTo>
                <a:lnTo>
                  <a:pt x="376" y="300"/>
                </a:lnTo>
                <a:lnTo>
                  <a:pt x="9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5" name="Freeform 109"/>
          <p:cNvSpPr>
            <a:spLocks/>
          </p:cNvSpPr>
          <p:nvPr/>
        </p:nvSpPr>
        <p:spPr bwMode="auto">
          <a:xfrm flipV="1">
            <a:off x="4800600" y="4038600"/>
            <a:ext cx="615950" cy="450850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244" y="244"/>
              </a:cxn>
              <a:cxn ang="0">
                <a:pos x="582" y="0"/>
              </a:cxn>
            </a:cxnLst>
            <a:rect l="0" t="0" r="r" b="b"/>
            <a:pathLst>
              <a:path w="582" h="244">
                <a:moveTo>
                  <a:pt x="0" y="244"/>
                </a:moveTo>
                <a:lnTo>
                  <a:pt x="244" y="244"/>
                </a:lnTo>
                <a:lnTo>
                  <a:pt x="58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6" name="Freeform 110"/>
          <p:cNvSpPr>
            <a:spLocks/>
          </p:cNvSpPr>
          <p:nvPr/>
        </p:nvSpPr>
        <p:spPr bwMode="auto">
          <a:xfrm flipV="1">
            <a:off x="4876800" y="4572000"/>
            <a:ext cx="609600" cy="33337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98" y="138"/>
              </a:cxn>
              <a:cxn ang="0">
                <a:pos x="572" y="0"/>
              </a:cxn>
            </a:cxnLst>
            <a:rect l="0" t="0" r="r" b="b"/>
            <a:pathLst>
              <a:path w="572" h="138">
                <a:moveTo>
                  <a:pt x="0" y="138"/>
                </a:moveTo>
                <a:lnTo>
                  <a:pt x="198" y="138"/>
                </a:lnTo>
                <a:lnTo>
                  <a:pt x="57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7" name="Freeform 111"/>
          <p:cNvSpPr>
            <a:spLocks/>
          </p:cNvSpPr>
          <p:nvPr/>
        </p:nvSpPr>
        <p:spPr bwMode="auto">
          <a:xfrm flipV="1">
            <a:off x="4267200" y="4953001"/>
            <a:ext cx="1108075" cy="266700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96" y="98"/>
              </a:cxn>
              <a:cxn ang="0">
                <a:pos x="906" y="0"/>
              </a:cxn>
            </a:cxnLst>
            <a:rect l="0" t="0" r="r" b="b"/>
            <a:pathLst>
              <a:path w="906" h="98">
                <a:moveTo>
                  <a:pt x="0" y="98"/>
                </a:moveTo>
                <a:lnTo>
                  <a:pt x="496" y="98"/>
                </a:lnTo>
                <a:lnTo>
                  <a:pt x="90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8" name="Freeform 112"/>
          <p:cNvSpPr>
            <a:spLocks/>
          </p:cNvSpPr>
          <p:nvPr/>
        </p:nvSpPr>
        <p:spPr bwMode="auto">
          <a:xfrm>
            <a:off x="4800600" y="5334000"/>
            <a:ext cx="647700" cy="346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0"/>
              </a:cxn>
              <a:cxn ang="0">
                <a:pos x="572" y="22"/>
              </a:cxn>
            </a:cxnLst>
            <a:rect l="0" t="0" r="r" b="b"/>
            <a:pathLst>
              <a:path w="572" h="22">
                <a:moveTo>
                  <a:pt x="0" y="0"/>
                </a:moveTo>
                <a:lnTo>
                  <a:pt x="276" y="0"/>
                </a:lnTo>
                <a:lnTo>
                  <a:pt x="572" y="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50" name="Line 114"/>
          <p:cNvSpPr>
            <a:spLocks noChangeShapeType="1"/>
          </p:cNvSpPr>
          <p:nvPr/>
        </p:nvSpPr>
        <p:spPr bwMode="auto">
          <a:xfrm>
            <a:off x="4648200" y="5867400"/>
            <a:ext cx="5842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51" name="Line 115"/>
          <p:cNvSpPr>
            <a:spLocks noChangeShapeType="1"/>
          </p:cNvSpPr>
          <p:nvPr/>
        </p:nvSpPr>
        <p:spPr bwMode="auto">
          <a:xfrm>
            <a:off x="4800601" y="5943601"/>
            <a:ext cx="4445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84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87" name="Picture 139" descr="figure_19_30b_unlabeled"/>
          <p:cNvPicPr>
            <a:picLocks noChangeAspect="1" noChangeArrowheads="1"/>
          </p:cNvPicPr>
          <p:nvPr/>
        </p:nvPicPr>
        <p:blipFill>
          <a:blip r:embed="rId3" cstate="print"/>
          <a:srcRect b="3136"/>
          <a:stretch>
            <a:fillRect/>
          </a:stretch>
        </p:blipFill>
        <p:spPr bwMode="auto">
          <a:xfrm>
            <a:off x="2362200" y="152400"/>
            <a:ext cx="5176838" cy="6426200"/>
          </a:xfrm>
          <a:prstGeom prst="rect">
            <a:avLst/>
          </a:prstGeom>
          <a:noFill/>
        </p:spPr>
      </p:pic>
      <p:sp>
        <p:nvSpPr>
          <p:cNvPr id="53388" name="Rectangle 140"/>
          <p:cNvSpPr>
            <a:spLocks noChangeArrowheads="1"/>
          </p:cNvSpPr>
          <p:nvPr/>
        </p:nvSpPr>
        <p:spPr bwMode="auto">
          <a:xfrm>
            <a:off x="1606550" y="488950"/>
            <a:ext cx="175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 iliac vein</a:t>
            </a:r>
          </a:p>
        </p:txBody>
      </p:sp>
      <p:sp>
        <p:nvSpPr>
          <p:cNvPr id="53389" name="Rectangle 141"/>
          <p:cNvSpPr>
            <a:spLocks noChangeArrowheads="1"/>
          </p:cNvSpPr>
          <p:nvPr/>
        </p:nvSpPr>
        <p:spPr bwMode="auto">
          <a:xfrm>
            <a:off x="1600200" y="685800"/>
            <a:ext cx="162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iliac vein</a:t>
            </a:r>
          </a:p>
        </p:txBody>
      </p:sp>
      <p:sp>
        <p:nvSpPr>
          <p:cNvPr id="53390" name="Rectangle 142"/>
          <p:cNvSpPr>
            <a:spLocks noChangeArrowheads="1"/>
          </p:cNvSpPr>
          <p:nvPr/>
        </p:nvSpPr>
        <p:spPr bwMode="auto">
          <a:xfrm>
            <a:off x="1593850" y="88900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iliac vein</a:t>
            </a:r>
          </a:p>
        </p:txBody>
      </p:sp>
      <p:sp>
        <p:nvSpPr>
          <p:cNvPr id="53392" name="Rectangle 144"/>
          <p:cNvSpPr>
            <a:spLocks noChangeArrowheads="1"/>
          </p:cNvSpPr>
          <p:nvPr/>
        </p:nvSpPr>
        <p:spPr bwMode="auto">
          <a:xfrm>
            <a:off x="1601787" y="1657350"/>
            <a:ext cx="1281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Femoral vein</a:t>
            </a:r>
          </a:p>
        </p:txBody>
      </p:sp>
      <p:sp>
        <p:nvSpPr>
          <p:cNvPr id="53393" name="Rectangle 145"/>
          <p:cNvSpPr>
            <a:spLocks noChangeArrowheads="1"/>
          </p:cNvSpPr>
          <p:nvPr/>
        </p:nvSpPr>
        <p:spPr bwMode="auto">
          <a:xfrm>
            <a:off x="1601787" y="2073262"/>
            <a:ext cx="1645002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Great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 (superficial)</a:t>
            </a:r>
          </a:p>
        </p:txBody>
      </p:sp>
      <p:sp>
        <p:nvSpPr>
          <p:cNvPr id="53394" name="Rectangle 146"/>
          <p:cNvSpPr>
            <a:spLocks noChangeArrowheads="1"/>
          </p:cNvSpPr>
          <p:nvPr/>
        </p:nvSpPr>
        <p:spPr bwMode="auto">
          <a:xfrm>
            <a:off x="2319338" y="3222625"/>
            <a:ext cx="13303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Popliteal vein</a:t>
            </a:r>
          </a:p>
        </p:txBody>
      </p:sp>
      <p:sp>
        <p:nvSpPr>
          <p:cNvPr id="53395" name="Rectangle 147"/>
          <p:cNvSpPr>
            <a:spLocks noChangeArrowheads="1"/>
          </p:cNvSpPr>
          <p:nvPr/>
        </p:nvSpPr>
        <p:spPr bwMode="auto">
          <a:xfrm>
            <a:off x="2319338" y="3509963"/>
            <a:ext cx="1527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Small</a:t>
            </a:r>
          </a:p>
          <a:p>
            <a:pPr>
              <a:lnSpc>
                <a:spcPct val="90000"/>
              </a:lnSpc>
            </a:pP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vein</a:t>
            </a:r>
          </a:p>
        </p:txBody>
      </p:sp>
      <p:sp>
        <p:nvSpPr>
          <p:cNvPr id="53396" name="Rectangle 148"/>
          <p:cNvSpPr>
            <a:spLocks noChangeArrowheads="1"/>
          </p:cNvSpPr>
          <p:nvPr/>
        </p:nvSpPr>
        <p:spPr bwMode="auto">
          <a:xfrm>
            <a:off x="2320925" y="3990975"/>
            <a:ext cx="11826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Fibular vein</a:t>
            </a:r>
          </a:p>
        </p:txBody>
      </p:sp>
      <p:sp>
        <p:nvSpPr>
          <p:cNvPr id="53397" name="Rectangle 149"/>
          <p:cNvSpPr>
            <a:spLocks noChangeArrowheads="1"/>
          </p:cNvSpPr>
          <p:nvPr/>
        </p:nvSpPr>
        <p:spPr bwMode="auto">
          <a:xfrm>
            <a:off x="2327275" y="4257675"/>
            <a:ext cx="1004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Anterior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tibial vein</a:t>
            </a:r>
          </a:p>
        </p:txBody>
      </p:sp>
      <p:sp>
        <p:nvSpPr>
          <p:cNvPr id="53398" name="Rectangle 150"/>
          <p:cNvSpPr>
            <a:spLocks noChangeArrowheads="1"/>
          </p:cNvSpPr>
          <p:nvPr/>
        </p:nvSpPr>
        <p:spPr bwMode="auto">
          <a:xfrm>
            <a:off x="2322513" y="4683125"/>
            <a:ext cx="1054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Dorsalis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pedis vein</a:t>
            </a:r>
          </a:p>
        </p:txBody>
      </p:sp>
      <p:sp>
        <p:nvSpPr>
          <p:cNvPr id="53399" name="Rectangle 151"/>
          <p:cNvSpPr>
            <a:spLocks noChangeArrowheads="1"/>
          </p:cNvSpPr>
          <p:nvPr/>
        </p:nvSpPr>
        <p:spPr bwMode="auto">
          <a:xfrm>
            <a:off x="2328863" y="5105400"/>
            <a:ext cx="1231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venous arch</a:t>
            </a:r>
          </a:p>
        </p:txBody>
      </p:sp>
      <p:sp>
        <p:nvSpPr>
          <p:cNvPr id="53400" name="Rectangle 152"/>
          <p:cNvSpPr>
            <a:spLocks noChangeArrowheads="1"/>
          </p:cNvSpPr>
          <p:nvPr/>
        </p:nvSpPr>
        <p:spPr bwMode="auto">
          <a:xfrm>
            <a:off x="2328863" y="5578475"/>
            <a:ext cx="15779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metatarsal veins</a:t>
            </a:r>
          </a:p>
        </p:txBody>
      </p:sp>
      <p:sp>
        <p:nvSpPr>
          <p:cNvPr id="53401" name="Line 153"/>
          <p:cNvSpPr>
            <a:spLocks noChangeShapeType="1"/>
          </p:cNvSpPr>
          <p:nvPr/>
        </p:nvSpPr>
        <p:spPr bwMode="auto">
          <a:xfrm flipH="1" flipV="1">
            <a:off x="3352800" y="685800"/>
            <a:ext cx="17287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2" name="Line 154"/>
          <p:cNvSpPr>
            <a:spLocks noChangeShapeType="1"/>
          </p:cNvSpPr>
          <p:nvPr/>
        </p:nvSpPr>
        <p:spPr bwMode="auto">
          <a:xfrm flipH="1" flipV="1">
            <a:off x="3200400" y="838200"/>
            <a:ext cx="18272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3" name="Freeform 155"/>
          <p:cNvSpPr>
            <a:spLocks/>
          </p:cNvSpPr>
          <p:nvPr/>
        </p:nvSpPr>
        <p:spPr bwMode="auto">
          <a:xfrm flipH="1">
            <a:off x="3276601" y="996951"/>
            <a:ext cx="16383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106"/>
              </a:cxn>
              <a:cxn ang="0">
                <a:pos x="618" y="106"/>
              </a:cxn>
            </a:cxnLst>
            <a:rect l="0" t="0" r="r" b="b"/>
            <a:pathLst>
              <a:path w="618" h="106">
                <a:moveTo>
                  <a:pt x="0" y="0"/>
                </a:moveTo>
                <a:lnTo>
                  <a:pt x="122" y="106"/>
                </a:lnTo>
                <a:lnTo>
                  <a:pt x="618" y="10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5" name="Line 157"/>
          <p:cNvSpPr>
            <a:spLocks noChangeShapeType="1"/>
          </p:cNvSpPr>
          <p:nvPr/>
        </p:nvSpPr>
        <p:spPr bwMode="auto">
          <a:xfrm flipH="1" flipV="1">
            <a:off x="2819401" y="1828800"/>
            <a:ext cx="18034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6" name="Freeform 158"/>
          <p:cNvSpPr>
            <a:spLocks/>
          </p:cNvSpPr>
          <p:nvPr/>
        </p:nvSpPr>
        <p:spPr bwMode="auto">
          <a:xfrm flipH="1">
            <a:off x="3200401" y="2101851"/>
            <a:ext cx="1619250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50"/>
              </a:cxn>
              <a:cxn ang="0">
                <a:pos x="678" y="150"/>
              </a:cxn>
            </a:cxnLst>
            <a:rect l="0" t="0" r="r" b="b"/>
            <a:pathLst>
              <a:path w="678" h="150">
                <a:moveTo>
                  <a:pt x="0" y="0"/>
                </a:moveTo>
                <a:lnTo>
                  <a:pt x="150" y="150"/>
                </a:lnTo>
                <a:lnTo>
                  <a:pt x="678" y="1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7" name="Freeform 159"/>
          <p:cNvSpPr>
            <a:spLocks/>
          </p:cNvSpPr>
          <p:nvPr/>
        </p:nvSpPr>
        <p:spPr bwMode="auto">
          <a:xfrm>
            <a:off x="3592513" y="3392488"/>
            <a:ext cx="957262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3" y="0"/>
              </a:cxn>
            </a:cxnLst>
            <a:rect l="0" t="0" r="r" b="b"/>
            <a:pathLst>
              <a:path w="603" h="3">
                <a:moveTo>
                  <a:pt x="0" y="3"/>
                </a:moveTo>
                <a:lnTo>
                  <a:pt x="60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8" name="Freeform 160"/>
          <p:cNvSpPr>
            <a:spLocks/>
          </p:cNvSpPr>
          <p:nvPr/>
        </p:nvSpPr>
        <p:spPr bwMode="auto">
          <a:xfrm>
            <a:off x="2933700" y="3652838"/>
            <a:ext cx="1319213" cy="3587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76" y="0"/>
              </a:cxn>
              <a:cxn ang="0">
                <a:pos x="831" y="226"/>
              </a:cxn>
            </a:cxnLst>
            <a:rect l="0" t="0" r="r" b="b"/>
            <a:pathLst>
              <a:path w="831" h="226">
                <a:moveTo>
                  <a:pt x="0" y="6"/>
                </a:moveTo>
                <a:lnTo>
                  <a:pt x="676" y="0"/>
                </a:lnTo>
                <a:lnTo>
                  <a:pt x="831" y="2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9" name="Freeform 161"/>
          <p:cNvSpPr>
            <a:spLocks/>
          </p:cNvSpPr>
          <p:nvPr/>
        </p:nvSpPr>
        <p:spPr bwMode="auto">
          <a:xfrm>
            <a:off x="3446463" y="4159250"/>
            <a:ext cx="90805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9" y="1"/>
              </a:cxn>
              <a:cxn ang="0">
                <a:pos x="572" y="185"/>
              </a:cxn>
            </a:cxnLst>
            <a:rect l="0" t="0" r="r" b="b"/>
            <a:pathLst>
              <a:path w="572" h="185">
                <a:moveTo>
                  <a:pt x="0" y="0"/>
                </a:moveTo>
                <a:lnTo>
                  <a:pt x="359" y="1"/>
                </a:lnTo>
                <a:lnTo>
                  <a:pt x="572" y="18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0" name="Freeform 162"/>
          <p:cNvSpPr>
            <a:spLocks/>
          </p:cNvSpPr>
          <p:nvPr/>
        </p:nvSpPr>
        <p:spPr bwMode="auto">
          <a:xfrm>
            <a:off x="3148013" y="4418013"/>
            <a:ext cx="1249362" cy="11906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40" y="0"/>
              </a:cxn>
              <a:cxn ang="0">
                <a:pos x="787" y="75"/>
              </a:cxn>
            </a:cxnLst>
            <a:rect l="0" t="0" r="r" b="b"/>
            <a:pathLst>
              <a:path w="787" h="75">
                <a:moveTo>
                  <a:pt x="0" y="1"/>
                </a:moveTo>
                <a:lnTo>
                  <a:pt x="440" y="0"/>
                </a:lnTo>
                <a:lnTo>
                  <a:pt x="787" y="7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1" name="Freeform 163"/>
          <p:cNvSpPr>
            <a:spLocks/>
          </p:cNvSpPr>
          <p:nvPr/>
        </p:nvSpPr>
        <p:spPr bwMode="auto">
          <a:xfrm>
            <a:off x="3148013" y="4845050"/>
            <a:ext cx="1290637" cy="906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2" y="4"/>
              </a:cxn>
              <a:cxn ang="0">
                <a:pos x="813" y="571"/>
              </a:cxn>
            </a:cxnLst>
            <a:rect l="0" t="0" r="r" b="b"/>
            <a:pathLst>
              <a:path w="813" h="571">
                <a:moveTo>
                  <a:pt x="0" y="0"/>
                </a:moveTo>
                <a:lnTo>
                  <a:pt x="542" y="4"/>
                </a:lnTo>
                <a:lnTo>
                  <a:pt x="813" y="57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2" name="Freeform 164"/>
          <p:cNvSpPr>
            <a:spLocks/>
          </p:cNvSpPr>
          <p:nvPr/>
        </p:nvSpPr>
        <p:spPr bwMode="auto">
          <a:xfrm>
            <a:off x="4011613" y="4854575"/>
            <a:ext cx="360362" cy="1084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683"/>
              </a:cxn>
            </a:cxnLst>
            <a:rect l="0" t="0" r="r" b="b"/>
            <a:pathLst>
              <a:path w="227" h="683">
                <a:moveTo>
                  <a:pt x="0" y="0"/>
                </a:moveTo>
                <a:lnTo>
                  <a:pt x="227" y="6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3" name="Freeform 165"/>
          <p:cNvSpPr>
            <a:spLocks/>
          </p:cNvSpPr>
          <p:nvPr/>
        </p:nvSpPr>
        <p:spPr bwMode="auto">
          <a:xfrm>
            <a:off x="2982913" y="5273675"/>
            <a:ext cx="1223962" cy="73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0"/>
              </a:cxn>
              <a:cxn ang="0">
                <a:pos x="771" y="461"/>
              </a:cxn>
            </a:cxnLst>
            <a:rect l="0" t="0" r="r" b="b"/>
            <a:pathLst>
              <a:path w="771" h="461">
                <a:moveTo>
                  <a:pt x="0" y="0"/>
                </a:moveTo>
                <a:lnTo>
                  <a:pt x="560" y="0"/>
                </a:lnTo>
                <a:lnTo>
                  <a:pt x="771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4" name="Freeform 166"/>
          <p:cNvSpPr>
            <a:spLocks/>
          </p:cNvSpPr>
          <p:nvPr/>
        </p:nvSpPr>
        <p:spPr bwMode="auto">
          <a:xfrm>
            <a:off x="2987675" y="5730875"/>
            <a:ext cx="1120775" cy="33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4" y="2"/>
              </a:cxn>
              <a:cxn ang="0">
                <a:pos x="706" y="211"/>
              </a:cxn>
            </a:cxnLst>
            <a:rect l="0" t="0" r="r" b="b"/>
            <a:pathLst>
              <a:path w="706" h="211">
                <a:moveTo>
                  <a:pt x="0" y="0"/>
                </a:moveTo>
                <a:lnTo>
                  <a:pt x="564" y="2"/>
                </a:lnTo>
                <a:lnTo>
                  <a:pt x="706" y="21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5" name="Freeform 167"/>
          <p:cNvSpPr>
            <a:spLocks/>
          </p:cNvSpPr>
          <p:nvPr/>
        </p:nvSpPr>
        <p:spPr bwMode="auto">
          <a:xfrm>
            <a:off x="3886200" y="5737225"/>
            <a:ext cx="146050" cy="280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177"/>
              </a:cxn>
            </a:cxnLst>
            <a:rect l="0" t="0" r="r" b="b"/>
            <a:pathLst>
              <a:path w="92" h="177">
                <a:moveTo>
                  <a:pt x="0" y="0"/>
                </a:moveTo>
                <a:lnTo>
                  <a:pt x="92" y="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77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1" name="Picture 41" descr="figure_19_25c_unlabeled"/>
          <p:cNvPicPr>
            <a:picLocks noChangeAspect="1" noChangeArrowheads="1"/>
          </p:cNvPicPr>
          <p:nvPr/>
        </p:nvPicPr>
        <p:blipFill>
          <a:blip r:embed="rId3" cstate="print"/>
          <a:srcRect b="2728"/>
          <a:stretch>
            <a:fillRect/>
          </a:stretch>
        </p:blipFill>
        <p:spPr bwMode="auto">
          <a:xfrm>
            <a:off x="2082800" y="184150"/>
            <a:ext cx="4975225" cy="6453188"/>
          </a:xfrm>
          <a:prstGeom prst="rect">
            <a:avLst/>
          </a:prstGeom>
          <a:noFill/>
        </p:spPr>
      </p:pic>
      <p:sp>
        <p:nvSpPr>
          <p:cNvPr id="4098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19.25c  Arteries of the right pelvis and lower limb.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5257800" y="914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dirty="0" err="1">
                <a:latin typeface="Arial" charset="0"/>
              </a:rPr>
              <a:t>Popliteal</a:t>
            </a:r>
            <a:r>
              <a:rPr lang="en-US" sz="1800" b="1" dirty="0">
                <a:latin typeface="Arial" charset="0"/>
              </a:rPr>
              <a:t> artery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5562600" y="1600200"/>
            <a:ext cx="1733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Anterior </a:t>
            </a:r>
            <a:r>
              <a:rPr lang="en-US" sz="1800" b="1" dirty="0" err="1">
                <a:latin typeface="Arial" charset="0"/>
              </a:rPr>
              <a:t>tibial</a:t>
            </a:r>
            <a:r>
              <a:rPr lang="en-US" sz="1800" b="1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artery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5257800" y="2590800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dirty="0">
                <a:latin typeface="Arial" charset="0"/>
              </a:rPr>
              <a:t>Fibular artery</a:t>
            </a: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5216525" y="4441825"/>
            <a:ext cx="1885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 err="1">
                <a:latin typeface="Arial" charset="0"/>
              </a:rPr>
              <a:t>Dorsalis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pedis</a:t>
            </a:r>
            <a:endParaRPr lang="en-US" sz="1800" b="1" dirty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artery (from top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of foot)</a:t>
            </a: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5221288" y="538956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latin typeface="Arial" charset="0"/>
              </a:rPr>
              <a:t>Plantar arch</a:t>
            </a: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5105400" y="3429000"/>
            <a:ext cx="18478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Posterior </a:t>
            </a:r>
            <a:r>
              <a:rPr lang="en-US" sz="1800" b="1" dirty="0" err="1">
                <a:latin typeface="Arial" charset="0"/>
              </a:rPr>
              <a:t>tibial</a:t>
            </a:r>
            <a:r>
              <a:rPr lang="en-US" sz="1800" b="1" dirty="0">
                <a:latin typeface="Arial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artery</a:t>
            </a:r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4406900" y="1125538"/>
            <a:ext cx="850899" cy="246062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380" y="0"/>
              </a:cxn>
              <a:cxn ang="0">
                <a:pos x="538" y="0"/>
              </a:cxn>
            </a:cxnLst>
            <a:rect l="0" t="0" r="r" b="b"/>
            <a:pathLst>
              <a:path w="538" h="148">
                <a:moveTo>
                  <a:pt x="0" y="148"/>
                </a:moveTo>
                <a:lnTo>
                  <a:pt x="380" y="0"/>
                </a:lnTo>
                <a:lnTo>
                  <a:pt x="53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4608512" y="1730375"/>
            <a:ext cx="1030287" cy="1746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54" y="0"/>
              </a:cxn>
              <a:cxn ang="0">
                <a:pos x="402" y="0"/>
              </a:cxn>
            </a:cxnLst>
            <a:rect l="0" t="0" r="r" b="b"/>
            <a:pathLst>
              <a:path w="402" h="128">
                <a:moveTo>
                  <a:pt x="0" y="128"/>
                </a:moveTo>
                <a:lnTo>
                  <a:pt x="254" y="0"/>
                </a:lnTo>
                <a:lnTo>
                  <a:pt x="40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 flipV="1">
            <a:off x="4613274" y="2819400"/>
            <a:ext cx="644525" cy="279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H="1" flipV="1">
            <a:off x="4359275" y="3235323"/>
            <a:ext cx="746125" cy="3460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Freeform 55"/>
          <p:cNvSpPr>
            <a:spLocks/>
          </p:cNvSpPr>
          <p:nvPr/>
        </p:nvSpPr>
        <p:spPr bwMode="auto">
          <a:xfrm>
            <a:off x="4441825" y="4597400"/>
            <a:ext cx="803275" cy="981075"/>
          </a:xfrm>
          <a:custGeom>
            <a:avLst/>
            <a:gdLst/>
            <a:ahLst/>
            <a:cxnLst>
              <a:cxn ang="0">
                <a:pos x="506" y="0"/>
              </a:cxn>
              <a:cxn ang="0">
                <a:pos x="354" y="0"/>
              </a:cxn>
              <a:cxn ang="0">
                <a:pos x="0" y="618"/>
              </a:cxn>
            </a:cxnLst>
            <a:rect l="0" t="0" r="r" b="b"/>
            <a:pathLst>
              <a:path w="506" h="618">
                <a:moveTo>
                  <a:pt x="506" y="0"/>
                </a:moveTo>
                <a:lnTo>
                  <a:pt x="354" y="0"/>
                </a:lnTo>
                <a:lnTo>
                  <a:pt x="0" y="6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4729163" y="5581650"/>
            <a:ext cx="511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68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3" name="Picture 33" descr="figure_19_30c_unlabeled"/>
          <p:cNvPicPr>
            <a:picLocks noChangeAspect="1" noChangeArrowheads="1"/>
          </p:cNvPicPr>
          <p:nvPr/>
        </p:nvPicPr>
        <p:blipFill>
          <a:blip r:embed="rId3" cstate="print"/>
          <a:srcRect b="2657"/>
          <a:stretch>
            <a:fillRect/>
          </a:stretch>
        </p:blipFill>
        <p:spPr bwMode="auto">
          <a:xfrm>
            <a:off x="3352800" y="152400"/>
            <a:ext cx="2865438" cy="6457950"/>
          </a:xfrm>
          <a:prstGeom prst="rect">
            <a:avLst/>
          </a:prstGeom>
          <a:noFill/>
        </p:spPr>
      </p:pic>
      <p:sp>
        <p:nvSpPr>
          <p:cNvPr id="16384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19.30c  Veins of the right lower limb.</a:t>
            </a:r>
          </a:p>
        </p:txBody>
      </p:sp>
      <p:sp>
        <p:nvSpPr>
          <p:cNvPr id="163874" name="Rectangle 34"/>
          <p:cNvSpPr>
            <a:spLocks noChangeArrowheads="1"/>
          </p:cNvSpPr>
          <p:nvPr/>
        </p:nvSpPr>
        <p:spPr bwMode="auto">
          <a:xfrm>
            <a:off x="4897438" y="346075"/>
            <a:ext cx="1257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Great</a:t>
            </a:r>
          </a:p>
          <a:p>
            <a:pPr>
              <a:lnSpc>
                <a:spcPct val="92000"/>
              </a:lnSpc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</a:t>
            </a:r>
          </a:p>
        </p:txBody>
      </p:sp>
      <p:sp>
        <p:nvSpPr>
          <p:cNvPr id="163875" name="Rectangle 35"/>
          <p:cNvSpPr>
            <a:spLocks noChangeArrowheads="1"/>
          </p:cNvSpPr>
          <p:nvPr/>
        </p:nvSpPr>
        <p:spPr bwMode="auto">
          <a:xfrm>
            <a:off x="4897438" y="1092200"/>
            <a:ext cx="10302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Popliteal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4906963" y="1638300"/>
            <a:ext cx="1120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Anterior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tibial vein</a:t>
            </a:r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4902200" y="2144713"/>
            <a:ext cx="8620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Fibular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4902200" y="2703067"/>
            <a:ext cx="1350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Small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(superficial)</a:t>
            </a:r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4902200" y="3744913"/>
            <a:ext cx="1076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Posterior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tibial 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4902200" y="4521200"/>
            <a:ext cx="87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Plantar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veins</a:t>
            </a:r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4902200" y="5024438"/>
            <a:ext cx="13477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Deep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plantar arch</a:t>
            </a:r>
          </a:p>
        </p:txBody>
      </p:sp>
      <p:sp>
        <p:nvSpPr>
          <p:cNvPr id="163882" name="Rectangle 42"/>
          <p:cNvSpPr>
            <a:spLocks noChangeArrowheads="1"/>
          </p:cNvSpPr>
          <p:nvPr/>
        </p:nvSpPr>
        <p:spPr bwMode="auto">
          <a:xfrm>
            <a:off x="4902200" y="5610225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Digital veins</a:t>
            </a:r>
          </a:p>
        </p:txBody>
      </p:sp>
      <p:sp>
        <p:nvSpPr>
          <p:cNvPr id="163884" name="Line 44"/>
          <p:cNvSpPr>
            <a:spLocks noChangeShapeType="1"/>
          </p:cNvSpPr>
          <p:nvPr/>
        </p:nvSpPr>
        <p:spPr bwMode="auto">
          <a:xfrm>
            <a:off x="3597275" y="498475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5" name="Freeform 45"/>
          <p:cNvSpPr>
            <a:spLocks/>
          </p:cNvSpPr>
          <p:nvPr/>
        </p:nvSpPr>
        <p:spPr bwMode="auto">
          <a:xfrm>
            <a:off x="4154488" y="955675"/>
            <a:ext cx="782637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106"/>
              </a:cxn>
              <a:cxn ang="0">
                <a:pos x="286" y="106"/>
              </a:cxn>
            </a:cxnLst>
            <a:rect l="0" t="0" r="r" b="b"/>
            <a:pathLst>
              <a:path w="286" h="106">
                <a:moveTo>
                  <a:pt x="0" y="0"/>
                </a:moveTo>
                <a:lnTo>
                  <a:pt x="214" y="106"/>
                </a:lnTo>
                <a:lnTo>
                  <a:pt x="286" y="10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>
            <a:off x="4270375" y="1792288"/>
            <a:ext cx="677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>
            <a:off x="4281488" y="2293938"/>
            <a:ext cx="661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>
            <a:off x="4127500" y="2878138"/>
            <a:ext cx="820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9" name="Line 49"/>
          <p:cNvSpPr>
            <a:spLocks noChangeShapeType="1"/>
          </p:cNvSpPr>
          <p:nvPr/>
        </p:nvSpPr>
        <p:spPr bwMode="auto">
          <a:xfrm>
            <a:off x="3975100" y="3890963"/>
            <a:ext cx="973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0" name="Freeform 50"/>
          <p:cNvSpPr>
            <a:spLocks/>
          </p:cNvSpPr>
          <p:nvPr/>
        </p:nvSpPr>
        <p:spPr bwMode="auto">
          <a:xfrm>
            <a:off x="4030663" y="4687888"/>
            <a:ext cx="908050" cy="3968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36" y="0"/>
              </a:cxn>
              <a:cxn ang="0">
                <a:pos x="332" y="0"/>
              </a:cxn>
            </a:cxnLst>
            <a:rect l="0" t="0" r="r" b="b"/>
            <a:pathLst>
              <a:path w="332" h="144">
                <a:moveTo>
                  <a:pt x="0" y="144"/>
                </a:moveTo>
                <a:lnTo>
                  <a:pt x="236" y="0"/>
                </a:lnTo>
                <a:lnTo>
                  <a:pt x="33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1" name="Freeform 51"/>
          <p:cNvSpPr>
            <a:spLocks/>
          </p:cNvSpPr>
          <p:nvPr/>
        </p:nvSpPr>
        <p:spPr bwMode="auto">
          <a:xfrm>
            <a:off x="4298950" y="4687888"/>
            <a:ext cx="382588" cy="438150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0" y="276"/>
              </a:cxn>
            </a:cxnLst>
            <a:rect l="0" t="0" r="r" b="b"/>
            <a:pathLst>
              <a:path w="241" h="276">
                <a:moveTo>
                  <a:pt x="241" y="0"/>
                </a:moveTo>
                <a:lnTo>
                  <a:pt x="0" y="27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2" name="Freeform 52"/>
          <p:cNvSpPr>
            <a:spLocks/>
          </p:cNvSpPr>
          <p:nvPr/>
        </p:nvSpPr>
        <p:spPr bwMode="auto">
          <a:xfrm>
            <a:off x="4210050" y="5180013"/>
            <a:ext cx="733425" cy="379412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64" y="0"/>
              </a:cxn>
              <a:cxn ang="0">
                <a:pos x="268" y="0"/>
              </a:cxn>
            </a:cxnLst>
            <a:rect l="0" t="0" r="r" b="b"/>
            <a:pathLst>
              <a:path w="268" h="138">
                <a:moveTo>
                  <a:pt x="0" y="138"/>
                </a:moveTo>
                <a:lnTo>
                  <a:pt x="164" y="0"/>
                </a:lnTo>
                <a:lnTo>
                  <a:pt x="2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Line 53"/>
          <p:cNvSpPr>
            <a:spLocks noChangeShapeType="1"/>
          </p:cNvSpPr>
          <p:nvPr/>
        </p:nvSpPr>
        <p:spPr bwMode="auto">
          <a:xfrm>
            <a:off x="4248150" y="5780088"/>
            <a:ext cx="700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4" name="Line 54"/>
          <p:cNvSpPr>
            <a:spLocks noChangeShapeType="1"/>
          </p:cNvSpPr>
          <p:nvPr/>
        </p:nvSpPr>
        <p:spPr bwMode="auto">
          <a:xfrm>
            <a:off x="4422775" y="5537200"/>
            <a:ext cx="2190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Chambers and Associated Great Vessels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/>
              <a:t>Coronary </a:t>
            </a:r>
            <a:r>
              <a:rPr lang="en-US" b="1" dirty="0" err="1"/>
              <a:t>sulcus</a:t>
            </a:r>
            <a:r>
              <a:rPr lang="en-US" dirty="0"/>
              <a:t> (</a:t>
            </a:r>
            <a:r>
              <a:rPr lang="en-US" dirty="0" err="1"/>
              <a:t>atrioventricular</a:t>
            </a:r>
            <a:r>
              <a:rPr lang="en-US" dirty="0"/>
              <a:t> groove)</a:t>
            </a:r>
          </a:p>
          <a:p>
            <a:pPr lvl="1"/>
            <a:r>
              <a:rPr lang="en-US" dirty="0"/>
              <a:t>Encircles junction of atria and ventricles</a:t>
            </a:r>
          </a:p>
          <a:p>
            <a:endParaRPr lang="en-US" b="1" dirty="0" smtClean="0"/>
          </a:p>
          <a:p>
            <a:r>
              <a:rPr lang="en-US" b="1" dirty="0" smtClean="0"/>
              <a:t>Anterior </a:t>
            </a:r>
            <a:r>
              <a:rPr lang="en-US" b="1" dirty="0" err="1"/>
              <a:t>interventricular</a:t>
            </a:r>
            <a:r>
              <a:rPr lang="en-US" b="1" dirty="0"/>
              <a:t> </a:t>
            </a:r>
            <a:r>
              <a:rPr lang="en-US" b="1" dirty="0" err="1"/>
              <a:t>sulcus</a:t>
            </a:r>
            <a:endParaRPr lang="en-US" dirty="0"/>
          </a:p>
          <a:p>
            <a:pPr lvl="1"/>
            <a:r>
              <a:rPr lang="en-US" dirty="0"/>
              <a:t>Anterior position of </a:t>
            </a:r>
            <a:r>
              <a:rPr lang="en-US" dirty="0" err="1"/>
              <a:t>interventricular</a:t>
            </a:r>
            <a:r>
              <a:rPr lang="en-US" dirty="0"/>
              <a:t> septum</a:t>
            </a:r>
          </a:p>
          <a:p>
            <a:endParaRPr lang="en-US" b="1" dirty="0" smtClean="0"/>
          </a:p>
          <a:p>
            <a:r>
              <a:rPr lang="en-US" b="1" dirty="0" smtClean="0"/>
              <a:t>Posterior </a:t>
            </a:r>
            <a:r>
              <a:rPr lang="en-US" b="1" dirty="0" err="1"/>
              <a:t>interventricular</a:t>
            </a:r>
            <a:r>
              <a:rPr lang="en-US" b="1" dirty="0"/>
              <a:t> </a:t>
            </a:r>
            <a:r>
              <a:rPr lang="en-US" b="1" dirty="0" err="1"/>
              <a:t>sulcus</a:t>
            </a:r>
            <a:endParaRPr lang="en-US" dirty="0"/>
          </a:p>
          <a:p>
            <a:pPr lvl="1"/>
            <a:r>
              <a:rPr lang="en-US" dirty="0"/>
              <a:t>Landmark on </a:t>
            </a:r>
            <a:r>
              <a:rPr lang="en-US" dirty="0" err="1"/>
              <a:t>posteroinferior</a:t>
            </a:r>
            <a:r>
              <a:rPr lang="en-US" dirty="0"/>
              <a:t> surface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18.5b  Gross anatomy of the heart.</a:t>
            </a:r>
          </a:p>
        </p:txBody>
      </p:sp>
      <p:pic>
        <p:nvPicPr>
          <p:cNvPr id="30814" name="Picture 94" descr="figure_18_05b_unlabeled"/>
          <p:cNvPicPr>
            <a:picLocks noChangeAspect="1" noChangeArrowheads="1"/>
          </p:cNvPicPr>
          <p:nvPr/>
        </p:nvPicPr>
        <p:blipFill>
          <a:blip r:embed="rId3" cstate="print"/>
          <a:srcRect b="3589"/>
          <a:stretch>
            <a:fillRect/>
          </a:stretch>
        </p:blipFill>
        <p:spPr bwMode="auto">
          <a:xfrm>
            <a:off x="273050" y="730250"/>
            <a:ext cx="8597900" cy="5202238"/>
          </a:xfrm>
          <a:prstGeom prst="rect">
            <a:avLst/>
          </a:prstGeom>
          <a:noFill/>
        </p:spPr>
      </p:pic>
      <p:sp>
        <p:nvSpPr>
          <p:cNvPr id="30821" name="Text Box 101"/>
          <p:cNvSpPr txBox="1">
            <a:spLocks noChangeArrowheads="1"/>
          </p:cNvSpPr>
          <p:nvPr/>
        </p:nvSpPr>
        <p:spPr bwMode="auto">
          <a:xfrm>
            <a:off x="533400" y="2133600"/>
            <a:ext cx="1474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dirty="0">
                <a:latin typeface="Arial Black" pitchFamily="80" charset="0"/>
              </a:rPr>
              <a:t>Right atrium</a:t>
            </a:r>
          </a:p>
        </p:txBody>
      </p:sp>
      <p:sp>
        <p:nvSpPr>
          <p:cNvPr id="30822" name="Text Box 102"/>
          <p:cNvSpPr txBox="1">
            <a:spLocks noChangeArrowheads="1"/>
          </p:cNvSpPr>
          <p:nvPr/>
        </p:nvSpPr>
        <p:spPr bwMode="auto">
          <a:xfrm>
            <a:off x="228600" y="3351297"/>
            <a:ext cx="214193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Right coronary artery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(in 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coronary </a:t>
            </a: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sulcus</a:t>
            </a:r>
            <a:r>
              <a:rPr lang="en-US" sz="1500" b="1" dirty="0">
                <a:latin typeface="Arial" charset="0"/>
              </a:rPr>
              <a:t>)</a:t>
            </a:r>
          </a:p>
        </p:txBody>
      </p:sp>
      <p:sp>
        <p:nvSpPr>
          <p:cNvPr id="30824" name="Text Box 104"/>
          <p:cNvSpPr txBox="1">
            <a:spLocks noChangeArrowheads="1"/>
          </p:cNvSpPr>
          <p:nvPr/>
        </p:nvSpPr>
        <p:spPr bwMode="auto">
          <a:xfrm>
            <a:off x="242888" y="4237038"/>
            <a:ext cx="150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Right ventricle</a:t>
            </a:r>
          </a:p>
        </p:txBody>
      </p:sp>
      <p:sp>
        <p:nvSpPr>
          <p:cNvPr id="30834" name="Text Box 114"/>
          <p:cNvSpPr txBox="1">
            <a:spLocks noChangeArrowheads="1"/>
          </p:cNvSpPr>
          <p:nvPr/>
        </p:nvSpPr>
        <p:spPr bwMode="auto">
          <a:xfrm>
            <a:off x="6248400" y="1981200"/>
            <a:ext cx="1274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Auricle of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Arial Black" pitchFamily="80" charset="0"/>
              </a:rPr>
              <a:t>left atrium</a:t>
            </a:r>
          </a:p>
        </p:txBody>
      </p:sp>
      <p:sp>
        <p:nvSpPr>
          <p:cNvPr id="30836" name="Text Box 116"/>
          <p:cNvSpPr txBox="1">
            <a:spLocks noChangeArrowheads="1"/>
          </p:cNvSpPr>
          <p:nvPr/>
        </p:nvSpPr>
        <p:spPr bwMode="auto">
          <a:xfrm>
            <a:off x="6267450" y="3552825"/>
            <a:ext cx="2005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Arial" charset="0"/>
              </a:rPr>
              <a:t>Left coronary artery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Arial" charset="0"/>
              </a:rPr>
              <a:t>(in 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coronary </a:t>
            </a: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sulcus</a:t>
            </a:r>
            <a:r>
              <a:rPr lang="en-US" sz="1500" dirty="0">
                <a:latin typeface="Arial" charset="0"/>
              </a:rPr>
              <a:t>)</a:t>
            </a:r>
          </a:p>
        </p:txBody>
      </p:sp>
      <p:sp>
        <p:nvSpPr>
          <p:cNvPr id="30837" name="Text Box 117"/>
          <p:cNvSpPr txBox="1">
            <a:spLocks noChangeArrowheads="1"/>
          </p:cNvSpPr>
          <p:nvPr/>
        </p:nvSpPr>
        <p:spPr bwMode="auto">
          <a:xfrm>
            <a:off x="6270625" y="4035425"/>
            <a:ext cx="158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>
                <a:latin typeface="Arial Black" pitchFamily="80" charset="0"/>
              </a:rPr>
              <a:t>Left ventricle</a:t>
            </a:r>
          </a:p>
        </p:txBody>
      </p:sp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6270625" y="4756150"/>
            <a:ext cx="23653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Anterior </a:t>
            </a:r>
            <a:r>
              <a:rPr lang="en-US" sz="1500" b="1" dirty="0" err="1">
                <a:latin typeface="Arial" charset="0"/>
              </a:rPr>
              <a:t>interventricular</a:t>
            </a:r>
            <a:endParaRPr lang="en-US" sz="15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artery (in 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interventricular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sulcus</a:t>
            </a:r>
            <a:r>
              <a:rPr lang="en-US" sz="1500" b="1" dirty="0">
                <a:latin typeface="Arial" charset="0"/>
              </a:rPr>
              <a:t>)</a:t>
            </a:r>
          </a:p>
        </p:txBody>
      </p:sp>
      <p:sp>
        <p:nvSpPr>
          <p:cNvPr id="30840" name="Text Box 120"/>
          <p:cNvSpPr txBox="1">
            <a:spLocks noChangeArrowheads="1"/>
          </p:cNvSpPr>
          <p:nvPr/>
        </p:nvSpPr>
        <p:spPr bwMode="auto">
          <a:xfrm>
            <a:off x="6267450" y="5419725"/>
            <a:ext cx="649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Apex</a:t>
            </a:r>
          </a:p>
        </p:txBody>
      </p:sp>
      <p:sp>
        <p:nvSpPr>
          <p:cNvPr id="30841" name="Text Box 121"/>
          <p:cNvSpPr txBox="1">
            <a:spLocks noChangeArrowheads="1"/>
          </p:cNvSpPr>
          <p:nvPr/>
        </p:nvSpPr>
        <p:spPr bwMode="auto">
          <a:xfrm>
            <a:off x="571500" y="5657850"/>
            <a:ext cx="158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500">
                <a:latin typeface="Arial Black" pitchFamily="80" charset="0"/>
              </a:rPr>
              <a:t>Anterior view</a:t>
            </a:r>
          </a:p>
        </p:txBody>
      </p: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1687513" y="2209800"/>
            <a:ext cx="4657725" cy="3400425"/>
            <a:chOff x="1061" y="1391"/>
            <a:chExt cx="2934" cy="2142"/>
          </a:xfrm>
        </p:grpSpPr>
        <p:sp>
          <p:nvSpPr>
            <p:cNvPr id="30879" name="Line 159"/>
            <p:cNvSpPr>
              <a:spLocks noChangeShapeType="1"/>
            </p:cNvSpPr>
            <p:nvPr/>
          </p:nvSpPr>
          <p:spPr bwMode="auto">
            <a:xfrm>
              <a:off x="1246" y="1487"/>
              <a:ext cx="76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0" name="Line 160"/>
            <p:cNvSpPr>
              <a:spLocks noChangeShapeType="1"/>
            </p:cNvSpPr>
            <p:nvPr/>
          </p:nvSpPr>
          <p:spPr bwMode="auto">
            <a:xfrm>
              <a:off x="1438" y="2303"/>
              <a:ext cx="594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2" name="Line 162"/>
            <p:cNvSpPr>
              <a:spLocks noChangeShapeType="1"/>
            </p:cNvSpPr>
            <p:nvPr/>
          </p:nvSpPr>
          <p:spPr bwMode="auto">
            <a:xfrm>
              <a:off x="1061" y="2789"/>
              <a:ext cx="13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3" name="Freeform 173"/>
            <p:cNvSpPr>
              <a:spLocks/>
            </p:cNvSpPr>
            <p:nvPr/>
          </p:nvSpPr>
          <p:spPr bwMode="auto">
            <a:xfrm flipV="1">
              <a:off x="3454" y="1391"/>
              <a:ext cx="48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3" y="168"/>
                </a:cxn>
                <a:cxn ang="0">
                  <a:pos x="682" y="170"/>
                </a:cxn>
              </a:cxnLst>
              <a:rect l="0" t="0" r="r" b="b"/>
              <a:pathLst>
                <a:path w="682" h="170">
                  <a:moveTo>
                    <a:pt x="0" y="0"/>
                  </a:moveTo>
                  <a:lnTo>
                    <a:pt x="413" y="168"/>
                  </a:lnTo>
                  <a:lnTo>
                    <a:pt x="682" y="17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5" name="Freeform 175"/>
            <p:cNvSpPr>
              <a:spLocks/>
            </p:cNvSpPr>
            <p:nvPr/>
          </p:nvSpPr>
          <p:spPr bwMode="auto">
            <a:xfrm>
              <a:off x="3227" y="1931"/>
              <a:ext cx="762" cy="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1" y="413"/>
                </a:cxn>
                <a:cxn ang="0">
                  <a:pos x="762" y="413"/>
                </a:cxn>
              </a:cxnLst>
              <a:rect l="0" t="0" r="r" b="b"/>
              <a:pathLst>
                <a:path w="762" h="413">
                  <a:moveTo>
                    <a:pt x="0" y="0"/>
                  </a:moveTo>
                  <a:lnTo>
                    <a:pt x="701" y="413"/>
                  </a:lnTo>
                  <a:lnTo>
                    <a:pt x="762" y="41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6" name="Line 176"/>
            <p:cNvSpPr>
              <a:spLocks noChangeShapeType="1"/>
            </p:cNvSpPr>
            <p:nvPr/>
          </p:nvSpPr>
          <p:spPr bwMode="auto">
            <a:xfrm>
              <a:off x="3651" y="2656"/>
              <a:ext cx="3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8" name="Freeform 178"/>
            <p:cNvSpPr>
              <a:spLocks/>
            </p:cNvSpPr>
            <p:nvPr/>
          </p:nvSpPr>
          <p:spPr bwMode="auto">
            <a:xfrm>
              <a:off x="3219" y="2904"/>
              <a:ext cx="776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1" y="197"/>
                </a:cxn>
                <a:cxn ang="0">
                  <a:pos x="776" y="197"/>
                </a:cxn>
              </a:cxnLst>
              <a:rect l="0" t="0" r="r" b="b"/>
              <a:pathLst>
                <a:path w="776" h="197">
                  <a:moveTo>
                    <a:pt x="0" y="0"/>
                  </a:moveTo>
                  <a:lnTo>
                    <a:pt x="741" y="197"/>
                  </a:lnTo>
                  <a:lnTo>
                    <a:pt x="776" y="19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9" name="Line 179"/>
            <p:cNvSpPr>
              <a:spLocks noChangeShapeType="1"/>
            </p:cNvSpPr>
            <p:nvPr/>
          </p:nvSpPr>
          <p:spPr bwMode="auto">
            <a:xfrm>
              <a:off x="3581" y="3533"/>
              <a:ext cx="4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304800" y="2743200"/>
            <a:ext cx="14830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Arial" charset="0"/>
              </a:rPr>
              <a:t>Auricle of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latin typeface="Arial Black" pitchFamily="80" charset="0"/>
              </a:rPr>
              <a:t>Right atrium</a:t>
            </a:r>
            <a:endParaRPr lang="en-US" sz="1500" dirty="0">
              <a:latin typeface="Arial Black" pitchFamily="80" charset="0"/>
            </a:endParaRPr>
          </a:p>
        </p:txBody>
      </p:sp>
      <p:sp>
        <p:nvSpPr>
          <p:cNvPr id="90" name="Line 159"/>
          <p:cNvSpPr>
            <a:spLocks noChangeShapeType="1"/>
          </p:cNvSpPr>
          <p:nvPr/>
        </p:nvSpPr>
        <p:spPr bwMode="auto">
          <a:xfrm>
            <a:off x="1752600" y="3048000"/>
            <a:ext cx="167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01"/>
          <p:cNvSpPr txBox="1">
            <a:spLocks noChangeArrowheads="1"/>
          </p:cNvSpPr>
          <p:nvPr/>
        </p:nvSpPr>
        <p:spPr bwMode="auto">
          <a:xfrm>
            <a:off x="6019800" y="1371600"/>
            <a:ext cx="134517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dirty="0" smtClean="0">
                <a:latin typeface="Arial Black" pitchFamily="80" charset="0"/>
              </a:rPr>
              <a:t>Left atrium</a:t>
            </a:r>
            <a:endParaRPr lang="en-US" sz="1500" dirty="0">
              <a:latin typeface="Arial Black" pitchFamily="80" charset="0"/>
            </a:endParaRPr>
          </a:p>
        </p:txBody>
      </p:sp>
      <p:sp>
        <p:nvSpPr>
          <p:cNvPr id="93" name="Freeform 173"/>
          <p:cNvSpPr>
            <a:spLocks/>
          </p:cNvSpPr>
          <p:nvPr/>
        </p:nvSpPr>
        <p:spPr bwMode="auto">
          <a:xfrm flipV="1">
            <a:off x="5105400" y="1524000"/>
            <a:ext cx="838200" cy="9905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3" y="168"/>
              </a:cxn>
              <a:cxn ang="0">
                <a:pos x="682" y="170"/>
              </a:cxn>
            </a:cxnLst>
            <a:rect l="0" t="0" r="r" b="b"/>
            <a:pathLst>
              <a:path w="682" h="170">
                <a:moveTo>
                  <a:pt x="0" y="0"/>
                </a:moveTo>
                <a:lnTo>
                  <a:pt x="413" y="168"/>
                </a:lnTo>
                <a:lnTo>
                  <a:pt x="682" y="17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696" y="1150144"/>
            <a:ext cx="4400304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Atria: The Receiving Chambers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648200" cy="5105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Auricles</a:t>
            </a:r>
            <a:endParaRPr lang="en-US" dirty="0"/>
          </a:p>
          <a:p>
            <a:pPr lvl="1"/>
            <a:r>
              <a:rPr lang="en-US" dirty="0"/>
              <a:t>Appendages that increase </a:t>
            </a:r>
            <a:r>
              <a:rPr lang="en-US" dirty="0" err="1"/>
              <a:t>atrial</a:t>
            </a:r>
            <a:r>
              <a:rPr lang="en-US" dirty="0"/>
              <a:t> volume</a:t>
            </a:r>
          </a:p>
          <a:p>
            <a:endParaRPr lang="en-US" b="1" dirty="0" smtClean="0"/>
          </a:p>
          <a:p>
            <a:r>
              <a:rPr lang="en-US" b="1" dirty="0" smtClean="0"/>
              <a:t>Right </a:t>
            </a:r>
            <a:r>
              <a:rPr lang="en-US" b="1" dirty="0"/>
              <a:t>atrium</a:t>
            </a:r>
            <a:endParaRPr lang="en-US" dirty="0"/>
          </a:p>
          <a:p>
            <a:pPr lvl="1"/>
            <a:r>
              <a:rPr lang="en-US" b="1" dirty="0" err="1"/>
              <a:t>Pectinate</a:t>
            </a:r>
            <a:r>
              <a:rPr lang="en-US" b="1" dirty="0"/>
              <a:t> muscles</a:t>
            </a:r>
            <a:endParaRPr lang="en-US" dirty="0"/>
          </a:p>
          <a:p>
            <a:pPr lvl="1"/>
            <a:r>
              <a:rPr lang="en-US" dirty="0"/>
              <a:t>Posterior and anterior regions separated by </a:t>
            </a:r>
            <a:r>
              <a:rPr lang="en-US" i="1" dirty="0" err="1"/>
              <a:t>crista</a:t>
            </a:r>
            <a:r>
              <a:rPr lang="en-US" i="1" dirty="0"/>
              <a:t> </a:t>
            </a:r>
            <a:r>
              <a:rPr lang="en-US" i="1" dirty="0" err="1"/>
              <a:t>terminalis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Left </a:t>
            </a:r>
            <a:r>
              <a:rPr lang="en-US" b="1" dirty="0"/>
              <a:t>atrium</a:t>
            </a:r>
          </a:p>
          <a:p>
            <a:pPr lvl="1"/>
            <a:r>
              <a:rPr lang="en-US" dirty="0" err="1"/>
              <a:t>Pectinate</a:t>
            </a:r>
            <a:r>
              <a:rPr lang="en-US" dirty="0"/>
              <a:t> muscles only in auricles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Atria: The Receiving Chambers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Small, thin-walled</a:t>
            </a:r>
          </a:p>
          <a:p>
            <a:endParaRPr lang="en-US" dirty="0" smtClean="0"/>
          </a:p>
          <a:p>
            <a:r>
              <a:rPr lang="en-US" dirty="0" smtClean="0"/>
              <a:t>Contribute </a:t>
            </a:r>
            <a:r>
              <a:rPr lang="en-US" dirty="0"/>
              <a:t>little to propulsion of blood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veins empty into right atrium:</a:t>
            </a:r>
          </a:p>
          <a:p>
            <a:pPr lvl="1"/>
            <a:r>
              <a:rPr lang="en-US" b="1" dirty="0"/>
              <a:t>Superior vena cava, inferior vena cava, coronary sinus</a:t>
            </a:r>
          </a:p>
          <a:p>
            <a:endParaRPr lang="en-US" dirty="0" smtClean="0"/>
          </a:p>
          <a:p>
            <a:r>
              <a:rPr lang="en-US" dirty="0" smtClean="0"/>
              <a:t>Four </a:t>
            </a:r>
            <a:r>
              <a:rPr lang="en-US" dirty="0"/>
              <a:t>pulmonary veins empty into left atrium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Ventricles: The Discharging Chambers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 volume of heart</a:t>
            </a:r>
          </a:p>
          <a:p>
            <a:endParaRPr lang="en-US" b="1" dirty="0" smtClean="0"/>
          </a:p>
          <a:p>
            <a:r>
              <a:rPr lang="en-US" b="1" dirty="0" smtClean="0"/>
              <a:t>Right </a:t>
            </a:r>
            <a:r>
              <a:rPr lang="en-US" b="1" dirty="0"/>
              <a:t>ventricle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most of anterior surface</a:t>
            </a:r>
          </a:p>
          <a:p>
            <a:r>
              <a:rPr lang="en-US" b="1" dirty="0"/>
              <a:t>Left ventricle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posteroinferior</a:t>
            </a:r>
            <a:r>
              <a:rPr lang="en-US" dirty="0" smtClean="0"/>
              <a:t> </a:t>
            </a:r>
            <a:r>
              <a:rPr lang="en-US" dirty="0"/>
              <a:t>surface</a:t>
            </a:r>
          </a:p>
          <a:p>
            <a:r>
              <a:rPr lang="en-US" b="1" dirty="0" err="1"/>
              <a:t>Trabeculae</a:t>
            </a:r>
            <a:r>
              <a:rPr lang="en-US" b="1" dirty="0"/>
              <a:t> </a:t>
            </a:r>
            <a:r>
              <a:rPr lang="en-US" b="1" dirty="0" err="1"/>
              <a:t>carneae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irregular </a:t>
            </a:r>
            <a:r>
              <a:rPr lang="en-US" dirty="0"/>
              <a:t>ridges of muscle on walls</a:t>
            </a:r>
          </a:p>
          <a:p>
            <a:r>
              <a:rPr lang="en-US" b="1" dirty="0"/>
              <a:t>Papillary muscles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anchor </a:t>
            </a:r>
            <a:r>
              <a:rPr lang="en-US" b="1" dirty="0" err="1"/>
              <a:t>chordae</a:t>
            </a:r>
            <a:r>
              <a:rPr lang="en-US" b="1" dirty="0"/>
              <a:t> </a:t>
            </a:r>
            <a:r>
              <a:rPr lang="en-US" b="1" dirty="0" err="1"/>
              <a:t>tendineae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18.5e  Gross anatomy of the heart.</a:t>
            </a:r>
          </a:p>
        </p:txBody>
      </p:sp>
      <p:pic>
        <p:nvPicPr>
          <p:cNvPr id="24589" name="Picture 13" descr="figure_18_05e_unlabeled"/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273050" y="736600"/>
            <a:ext cx="8597900" cy="5203825"/>
          </a:xfrm>
          <a:prstGeom prst="rect">
            <a:avLst/>
          </a:prstGeom>
          <a:noFill/>
        </p:spPr>
      </p:pic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587500" y="3213100"/>
            <a:ext cx="22796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2146300" y="3425825"/>
            <a:ext cx="958850" cy="635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36" y="40"/>
              </a:cxn>
              <a:cxn ang="0">
                <a:pos x="604" y="0"/>
              </a:cxn>
            </a:cxnLst>
            <a:rect l="0" t="0" r="r" b="b"/>
            <a:pathLst>
              <a:path w="604" h="40">
                <a:moveTo>
                  <a:pt x="0" y="36"/>
                </a:moveTo>
                <a:lnTo>
                  <a:pt x="436" y="40"/>
                </a:lnTo>
                <a:lnTo>
                  <a:pt x="604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2816225" y="3263900"/>
            <a:ext cx="304800" cy="2603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40"/>
              </a:cxn>
              <a:cxn ang="0">
                <a:pos x="188" y="164"/>
              </a:cxn>
            </a:cxnLst>
            <a:rect l="0" t="0" r="r" b="b"/>
            <a:pathLst>
              <a:path w="192" h="164">
                <a:moveTo>
                  <a:pt x="192" y="0"/>
                </a:moveTo>
                <a:lnTo>
                  <a:pt x="0" y="140"/>
                </a:lnTo>
                <a:lnTo>
                  <a:pt x="188" y="16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838325" y="3797300"/>
            <a:ext cx="18891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" y="2"/>
              </a:cxn>
              <a:cxn ang="0">
                <a:pos x="1190" y="24"/>
              </a:cxn>
            </a:cxnLst>
            <a:rect l="0" t="0" r="r" b="b"/>
            <a:pathLst>
              <a:path w="1190" h="24">
                <a:moveTo>
                  <a:pt x="0" y="0"/>
                </a:moveTo>
                <a:lnTo>
                  <a:pt x="650" y="2"/>
                </a:lnTo>
                <a:lnTo>
                  <a:pt x="1190" y="2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2019300" y="4076700"/>
            <a:ext cx="1625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0" y="0"/>
              </a:cxn>
              <a:cxn ang="0">
                <a:pos x="1024" y="96"/>
              </a:cxn>
            </a:cxnLst>
            <a:rect l="0" t="0" r="r" b="b"/>
            <a:pathLst>
              <a:path w="1024" h="96">
                <a:moveTo>
                  <a:pt x="0" y="0"/>
                </a:moveTo>
                <a:lnTo>
                  <a:pt x="590" y="0"/>
                </a:lnTo>
                <a:lnTo>
                  <a:pt x="1024" y="9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2216150" y="4308475"/>
            <a:ext cx="1933575" cy="9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968625" y="4314825"/>
            <a:ext cx="1079500" cy="120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2260600" y="4589463"/>
            <a:ext cx="2582863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" y="0"/>
              </a:cxn>
              <a:cxn ang="0">
                <a:pos x="1627" y="58"/>
              </a:cxn>
            </a:cxnLst>
            <a:rect l="0" t="0" r="r" b="b"/>
            <a:pathLst>
              <a:path w="1627" h="58">
                <a:moveTo>
                  <a:pt x="0" y="0"/>
                </a:moveTo>
                <a:lnTo>
                  <a:pt x="472" y="0"/>
                </a:lnTo>
                <a:lnTo>
                  <a:pt x="1627" y="5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009900" y="4589463"/>
            <a:ext cx="1625600" cy="325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062538" y="4487863"/>
            <a:ext cx="14779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5453063" y="4233863"/>
            <a:ext cx="1092200" cy="41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5837238" y="3979863"/>
            <a:ext cx="703262" cy="38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4605338" y="3200400"/>
            <a:ext cx="1939925" cy="40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5" y="256"/>
              </a:cxn>
              <a:cxn ang="0">
                <a:pos x="1222" y="256"/>
              </a:cxn>
            </a:cxnLst>
            <a:rect l="0" t="0" r="r" b="b"/>
            <a:pathLst>
              <a:path w="1222" h="256">
                <a:moveTo>
                  <a:pt x="0" y="0"/>
                </a:moveTo>
                <a:lnTo>
                  <a:pt x="1195" y="256"/>
                </a:lnTo>
                <a:lnTo>
                  <a:pt x="1222" y="25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864100" y="3208338"/>
            <a:ext cx="1671638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5435600" y="2636838"/>
            <a:ext cx="1109663" cy="534987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595" y="0"/>
              </a:cxn>
              <a:cxn ang="0">
                <a:pos x="699" y="0"/>
              </a:cxn>
            </a:cxnLst>
            <a:rect l="0" t="0" r="r" b="b"/>
            <a:pathLst>
              <a:path w="699" h="337">
                <a:moveTo>
                  <a:pt x="0" y="337"/>
                </a:moveTo>
                <a:lnTo>
                  <a:pt x="595" y="0"/>
                </a:lnTo>
                <a:lnTo>
                  <a:pt x="699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5270500" y="1625600"/>
            <a:ext cx="1270000" cy="977900"/>
          </a:xfrm>
          <a:custGeom>
            <a:avLst/>
            <a:gdLst/>
            <a:ahLst/>
            <a:cxnLst>
              <a:cxn ang="0">
                <a:pos x="0" y="616"/>
              </a:cxn>
              <a:cxn ang="0">
                <a:pos x="581" y="3"/>
              </a:cxn>
              <a:cxn ang="0">
                <a:pos x="800" y="0"/>
              </a:cxn>
            </a:cxnLst>
            <a:rect l="0" t="0" r="r" b="b"/>
            <a:pathLst>
              <a:path w="800" h="616">
                <a:moveTo>
                  <a:pt x="0" y="616"/>
                </a:moveTo>
                <a:lnTo>
                  <a:pt x="581" y="3"/>
                </a:lnTo>
                <a:lnTo>
                  <a:pt x="80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2573338" y="2819400"/>
            <a:ext cx="161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1760538" y="2332038"/>
            <a:ext cx="1757362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6" y="0"/>
              </a:cxn>
              <a:cxn ang="0">
                <a:pos x="1107" y="422"/>
              </a:cxn>
            </a:cxnLst>
            <a:rect l="0" t="0" r="r" b="b"/>
            <a:pathLst>
              <a:path w="1107" h="422">
                <a:moveTo>
                  <a:pt x="0" y="0"/>
                </a:moveTo>
                <a:lnTo>
                  <a:pt x="766" y="0"/>
                </a:lnTo>
                <a:lnTo>
                  <a:pt x="1107" y="42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>
            <a:off x="1585913" y="3209925"/>
            <a:ext cx="227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2144713" y="3422650"/>
            <a:ext cx="958850" cy="635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36" y="40"/>
              </a:cxn>
              <a:cxn ang="0">
                <a:pos x="604" y="0"/>
              </a:cxn>
            </a:cxnLst>
            <a:rect l="0" t="0" r="r" b="b"/>
            <a:pathLst>
              <a:path w="604" h="40">
                <a:moveTo>
                  <a:pt x="0" y="36"/>
                </a:moveTo>
                <a:lnTo>
                  <a:pt x="436" y="40"/>
                </a:lnTo>
                <a:lnTo>
                  <a:pt x="60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2814638" y="3260725"/>
            <a:ext cx="304800" cy="2603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40"/>
              </a:cxn>
              <a:cxn ang="0">
                <a:pos x="188" y="164"/>
              </a:cxn>
            </a:cxnLst>
            <a:rect l="0" t="0" r="r" b="b"/>
            <a:pathLst>
              <a:path w="192" h="164">
                <a:moveTo>
                  <a:pt x="192" y="0"/>
                </a:moveTo>
                <a:lnTo>
                  <a:pt x="0" y="140"/>
                </a:lnTo>
                <a:lnTo>
                  <a:pt x="188" y="1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1836738" y="3794125"/>
            <a:ext cx="18891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" y="2"/>
              </a:cxn>
              <a:cxn ang="0">
                <a:pos x="1190" y="24"/>
              </a:cxn>
            </a:cxnLst>
            <a:rect l="0" t="0" r="r" b="b"/>
            <a:pathLst>
              <a:path w="1190" h="24">
                <a:moveTo>
                  <a:pt x="0" y="0"/>
                </a:moveTo>
                <a:lnTo>
                  <a:pt x="650" y="2"/>
                </a:lnTo>
                <a:lnTo>
                  <a:pt x="1190" y="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2017713" y="4073525"/>
            <a:ext cx="1625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0" y="0"/>
              </a:cxn>
              <a:cxn ang="0">
                <a:pos x="1024" y="96"/>
              </a:cxn>
            </a:cxnLst>
            <a:rect l="0" t="0" r="r" b="b"/>
            <a:pathLst>
              <a:path w="1024" h="96">
                <a:moveTo>
                  <a:pt x="0" y="0"/>
                </a:moveTo>
                <a:lnTo>
                  <a:pt x="590" y="0"/>
                </a:lnTo>
                <a:lnTo>
                  <a:pt x="1024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V="1">
            <a:off x="2214563" y="4305300"/>
            <a:ext cx="1933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2967038" y="4311650"/>
            <a:ext cx="10795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2259013" y="4586288"/>
            <a:ext cx="2582862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" y="0"/>
              </a:cxn>
              <a:cxn ang="0">
                <a:pos x="1627" y="58"/>
              </a:cxn>
            </a:cxnLst>
            <a:rect l="0" t="0" r="r" b="b"/>
            <a:pathLst>
              <a:path w="1627" h="58">
                <a:moveTo>
                  <a:pt x="0" y="0"/>
                </a:moveTo>
                <a:lnTo>
                  <a:pt x="472" y="0"/>
                </a:lnTo>
                <a:lnTo>
                  <a:pt x="1627" y="5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3008313" y="4586288"/>
            <a:ext cx="1625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5060950" y="4484688"/>
            <a:ext cx="147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V="1">
            <a:off x="5451475" y="4230688"/>
            <a:ext cx="1092200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 flipV="1">
            <a:off x="5835650" y="3976688"/>
            <a:ext cx="703263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4603750" y="3197225"/>
            <a:ext cx="1939925" cy="40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5" y="256"/>
              </a:cxn>
              <a:cxn ang="0">
                <a:pos x="1222" y="256"/>
              </a:cxn>
            </a:cxnLst>
            <a:rect l="0" t="0" r="r" b="b"/>
            <a:pathLst>
              <a:path w="1222" h="256">
                <a:moveTo>
                  <a:pt x="0" y="0"/>
                </a:moveTo>
                <a:lnTo>
                  <a:pt x="1195" y="256"/>
                </a:lnTo>
                <a:lnTo>
                  <a:pt x="1222" y="2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4862513" y="3205163"/>
            <a:ext cx="16716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5434013" y="2633663"/>
            <a:ext cx="1109662" cy="534987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595" y="0"/>
              </a:cxn>
              <a:cxn ang="0">
                <a:pos x="699" y="0"/>
              </a:cxn>
            </a:cxnLst>
            <a:rect l="0" t="0" r="r" b="b"/>
            <a:pathLst>
              <a:path w="699" h="337">
                <a:moveTo>
                  <a:pt x="0" y="337"/>
                </a:moveTo>
                <a:lnTo>
                  <a:pt x="595" y="0"/>
                </a:lnTo>
                <a:lnTo>
                  <a:pt x="6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5268913" y="1622425"/>
            <a:ext cx="1270000" cy="977900"/>
          </a:xfrm>
          <a:custGeom>
            <a:avLst/>
            <a:gdLst/>
            <a:ahLst/>
            <a:cxnLst>
              <a:cxn ang="0">
                <a:pos x="0" y="616"/>
              </a:cxn>
              <a:cxn ang="0">
                <a:pos x="581" y="3"/>
              </a:cxn>
              <a:cxn ang="0">
                <a:pos x="800" y="0"/>
              </a:cxn>
            </a:cxnLst>
            <a:rect l="0" t="0" r="r" b="b"/>
            <a:pathLst>
              <a:path w="800" h="616">
                <a:moveTo>
                  <a:pt x="0" y="616"/>
                </a:moveTo>
                <a:lnTo>
                  <a:pt x="581" y="3"/>
                </a:lnTo>
                <a:lnTo>
                  <a:pt x="80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Freeform 66"/>
          <p:cNvSpPr>
            <a:spLocks/>
          </p:cNvSpPr>
          <p:nvPr/>
        </p:nvSpPr>
        <p:spPr bwMode="auto">
          <a:xfrm>
            <a:off x="1758950" y="2328863"/>
            <a:ext cx="1757363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6" y="0"/>
              </a:cxn>
              <a:cxn ang="0">
                <a:pos x="1107" y="422"/>
              </a:cxn>
            </a:cxnLst>
            <a:rect l="0" t="0" r="r" b="b"/>
            <a:pathLst>
              <a:path w="1107" h="422">
                <a:moveTo>
                  <a:pt x="0" y="0"/>
                </a:moveTo>
                <a:lnTo>
                  <a:pt x="766" y="0"/>
                </a:lnTo>
                <a:lnTo>
                  <a:pt x="1107" y="4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250825" y="2133600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Right atrium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231775" y="301307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 err="1">
                <a:latin typeface="Arial" charset="0"/>
              </a:rPr>
              <a:t>Fossa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ovalis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238125" y="328295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Pectinate muscles</a:t>
            </a:r>
          </a:p>
        </p:txBody>
      </p:sp>
      <p:sp>
        <p:nvSpPr>
          <p:cNvPr id="24658" name="Text Box 82"/>
          <p:cNvSpPr txBox="1">
            <a:spLocks noChangeArrowheads="1"/>
          </p:cNvSpPr>
          <p:nvPr/>
        </p:nvSpPr>
        <p:spPr bwMode="auto">
          <a:xfrm>
            <a:off x="228600" y="3581400"/>
            <a:ext cx="166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Tricuspid valve</a:t>
            </a:r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249238" y="3867150"/>
            <a:ext cx="182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Right ventricle</a:t>
            </a:r>
          </a:p>
        </p:txBody>
      </p:sp>
      <p:sp>
        <p:nvSpPr>
          <p:cNvPr id="24660" name="Text Box 84"/>
          <p:cNvSpPr txBox="1">
            <a:spLocks noChangeArrowheads="1"/>
          </p:cNvSpPr>
          <p:nvPr/>
        </p:nvSpPr>
        <p:spPr bwMode="auto">
          <a:xfrm>
            <a:off x="250825" y="4108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Chordae tendineae</a:t>
            </a:r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228600" y="4387850"/>
            <a:ext cx="208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Trabeculae carneae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6477000" y="1430338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Left atrium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6473825" y="2430463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Mitral (bicuspid) valve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6477000" y="3057525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Aortic valve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481763" y="3403600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Pulmonary valve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6477000" y="3775075"/>
            <a:ext cx="167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Left ventricle</a:t>
            </a:r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6467475" y="4033838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Papillary muscle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6477000" y="428625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Interventricular septum</a:t>
            </a:r>
          </a:p>
        </p:txBody>
      </p:sp>
      <p:sp>
        <p:nvSpPr>
          <p:cNvPr id="24676" name="Text Box 100"/>
          <p:cNvSpPr txBox="1">
            <a:spLocks noChangeArrowheads="1"/>
          </p:cNvSpPr>
          <p:nvPr/>
        </p:nvSpPr>
        <p:spPr bwMode="auto">
          <a:xfrm>
            <a:off x="600075" y="5637213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Frontal section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Pulmonary and Systemic Circuits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Receiving chambers of heart:</a:t>
            </a:r>
          </a:p>
          <a:p>
            <a:pPr lvl="1"/>
            <a:r>
              <a:rPr lang="en-US" b="1" dirty="0"/>
              <a:t>Right atrium</a:t>
            </a:r>
            <a:endParaRPr lang="en-US" dirty="0"/>
          </a:p>
          <a:p>
            <a:pPr lvl="2"/>
            <a:r>
              <a:rPr lang="en-US" dirty="0"/>
              <a:t>Receives blood returning from systemic circuit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Left </a:t>
            </a:r>
            <a:r>
              <a:rPr lang="en-US" b="1" dirty="0"/>
              <a:t>atrium</a:t>
            </a:r>
            <a:endParaRPr lang="en-US" dirty="0"/>
          </a:p>
          <a:p>
            <a:pPr lvl="2"/>
            <a:r>
              <a:rPr lang="en-US" dirty="0"/>
              <a:t>Receives blood returning from pulmonary circuit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Ventricles: The Discharging Chambers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Thicker walls than atria</a:t>
            </a:r>
          </a:p>
          <a:p>
            <a:endParaRPr lang="en-US" dirty="0" smtClean="0"/>
          </a:p>
          <a:p>
            <a:r>
              <a:rPr lang="en-US" dirty="0" smtClean="0"/>
              <a:t>Actual </a:t>
            </a:r>
            <a:r>
              <a:rPr lang="en-US" dirty="0"/>
              <a:t>pumps of heart</a:t>
            </a:r>
          </a:p>
          <a:p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ventricle </a:t>
            </a:r>
          </a:p>
          <a:p>
            <a:pPr lvl="1"/>
            <a:r>
              <a:rPr lang="en-US" dirty="0"/>
              <a:t>Pumps blood into </a:t>
            </a:r>
            <a:r>
              <a:rPr lang="en-US" b="1" dirty="0"/>
              <a:t>pulmonary trunk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/>
              <a:t>ventricle	</a:t>
            </a:r>
          </a:p>
          <a:p>
            <a:pPr lvl="1"/>
            <a:r>
              <a:rPr lang="en-US" dirty="0"/>
              <a:t>Pumps blood into </a:t>
            </a:r>
            <a:r>
              <a:rPr lang="en-US" b="1" dirty="0"/>
              <a:t>aorta</a:t>
            </a:r>
            <a:r>
              <a:rPr lang="en-US" dirty="0"/>
              <a:t> (largest artery in body)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Valves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Ensure unidirectional blood flow through heart</a:t>
            </a:r>
          </a:p>
          <a:p>
            <a:endParaRPr lang="en-US" sz="2800" dirty="0" smtClean="0"/>
          </a:p>
          <a:p>
            <a:r>
              <a:rPr lang="en-US" sz="2800" dirty="0" smtClean="0"/>
              <a:t>Open </a:t>
            </a:r>
            <a:r>
              <a:rPr lang="en-US" sz="2800" dirty="0"/>
              <a:t>and close in response to pressure changes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b="1" dirty="0" err="1"/>
              <a:t>atrioventricular</a:t>
            </a:r>
            <a:r>
              <a:rPr lang="en-US" sz="2800" b="1" dirty="0"/>
              <a:t> (AV) valves</a:t>
            </a:r>
          </a:p>
          <a:p>
            <a:pPr lvl="2"/>
            <a:r>
              <a:rPr lang="en-US" b="1" dirty="0"/>
              <a:t>Tricuspid valve</a:t>
            </a:r>
            <a:r>
              <a:rPr lang="en-US" dirty="0"/>
              <a:t> (right AV valve)</a:t>
            </a:r>
          </a:p>
          <a:p>
            <a:pPr lvl="2"/>
            <a:r>
              <a:rPr lang="en-US" b="1" dirty="0"/>
              <a:t>Mitral valve</a:t>
            </a:r>
            <a:r>
              <a:rPr lang="en-US" dirty="0"/>
              <a:t> (left AV valve, bicuspid valve)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Prevent </a:t>
            </a:r>
            <a:r>
              <a:rPr lang="en-US" sz="2400" dirty="0"/>
              <a:t>backflow into atria when ventricles contract</a:t>
            </a:r>
          </a:p>
          <a:p>
            <a:pPr lvl="1"/>
            <a:r>
              <a:rPr lang="en-US" sz="2400" b="1" dirty="0" err="1" smtClean="0"/>
              <a:t>Chordae</a:t>
            </a:r>
            <a:r>
              <a:rPr lang="en-US" sz="2400" b="1" dirty="0" smtClean="0"/>
              <a:t> </a:t>
            </a:r>
            <a:r>
              <a:rPr lang="en-US" sz="2400" b="1" dirty="0" err="1"/>
              <a:t>tendineae</a:t>
            </a:r>
            <a:r>
              <a:rPr lang="en-US" sz="2400" dirty="0"/>
              <a:t> anchor cusps to </a:t>
            </a:r>
            <a:r>
              <a:rPr lang="en-US" sz="2400" b="1" dirty="0"/>
              <a:t>papillary muscles</a:t>
            </a:r>
            <a:endParaRPr lang="en-US" sz="2400" dirty="0"/>
          </a:p>
          <a:p>
            <a:pPr lvl="2"/>
            <a:r>
              <a:rPr lang="en-US" sz="2000" dirty="0"/>
              <a:t>Hold valve flaps in closed position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Valves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b="1" dirty="0" err="1"/>
              <a:t>semilunar</a:t>
            </a:r>
            <a:r>
              <a:rPr lang="en-US" b="1" dirty="0"/>
              <a:t> (SL) valves</a:t>
            </a:r>
          </a:p>
          <a:p>
            <a:pPr lvl="2"/>
            <a:r>
              <a:rPr lang="en-US" b="1" dirty="0" smtClean="0"/>
              <a:t>Aortic </a:t>
            </a:r>
            <a:r>
              <a:rPr lang="en-US" b="1" dirty="0" err="1" smtClean="0"/>
              <a:t>semilunar</a:t>
            </a:r>
            <a:r>
              <a:rPr lang="en-US" b="1" dirty="0" smtClean="0"/>
              <a:t> valve</a:t>
            </a:r>
          </a:p>
          <a:p>
            <a:pPr lvl="2"/>
            <a:r>
              <a:rPr lang="en-US" b="1" dirty="0" smtClean="0"/>
              <a:t>Pulmonary </a:t>
            </a:r>
            <a:r>
              <a:rPr lang="en-US" b="1" dirty="0" err="1" smtClean="0"/>
              <a:t>semilunar</a:t>
            </a:r>
            <a:r>
              <a:rPr lang="en-US" b="1" dirty="0" smtClean="0"/>
              <a:t> valve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 </a:t>
            </a:r>
            <a:r>
              <a:rPr lang="en-US" dirty="0"/>
              <a:t>backflow into ventricles when ventricles relax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/>
              <a:t>and close in response to pressure </a:t>
            </a:r>
            <a:r>
              <a:rPr lang="en-US" dirty="0" smtClean="0"/>
              <a:t>changes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conditions severely weaken heart:</a:t>
            </a:r>
          </a:p>
          <a:p>
            <a:pPr lvl="1"/>
            <a:r>
              <a:rPr lang="en-US" i="1" dirty="0"/>
              <a:t>Incompetent valve</a:t>
            </a:r>
            <a:endParaRPr lang="en-US" dirty="0"/>
          </a:p>
          <a:p>
            <a:pPr lvl="2"/>
            <a:r>
              <a:rPr lang="en-US" dirty="0"/>
              <a:t>Blood backflows so heart </a:t>
            </a:r>
            <a:r>
              <a:rPr lang="en-US" dirty="0" err="1"/>
              <a:t>repumps</a:t>
            </a:r>
            <a:r>
              <a:rPr lang="en-US" dirty="0"/>
              <a:t> same blood over and over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Valvular</a:t>
            </a:r>
            <a:r>
              <a:rPr lang="en-US" i="1" dirty="0" smtClean="0"/>
              <a:t> </a:t>
            </a:r>
            <a:r>
              <a:rPr lang="en-US" i="1" dirty="0" err="1"/>
              <a:t>stenosis</a:t>
            </a:r>
            <a:endParaRPr lang="en-US" i="1" dirty="0"/>
          </a:p>
          <a:p>
            <a:pPr lvl="2"/>
            <a:r>
              <a:rPr lang="en-US" dirty="0"/>
              <a:t>Stiff flaps – constrict opening </a:t>
            </a:r>
            <a:r>
              <a:rPr lang="en-US" dirty="0">
                <a:sym typeface="Wingdings" pitchFamily="80" charset="2"/>
              </a:rPr>
              <a:t> heart must exert more force to pump blood</a:t>
            </a:r>
          </a:p>
          <a:p>
            <a:endParaRPr lang="en-US" dirty="0" smtClean="0"/>
          </a:p>
          <a:p>
            <a:r>
              <a:rPr lang="en-US" dirty="0" smtClean="0"/>
              <a:t>Valve </a:t>
            </a:r>
            <a:r>
              <a:rPr lang="en-US" dirty="0"/>
              <a:t>replaced with mechanical, animal, or cadaver valve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029200"/>
          </a:xfrm>
        </p:spPr>
        <p:txBody>
          <a:bodyPr>
            <a:normAutofit/>
          </a:bodyPr>
          <a:lstStyle/>
          <a:p>
            <a:r>
              <a:rPr lang="en-US" b="1" dirty="0"/>
              <a:t>Pulmonary circuit</a:t>
            </a:r>
            <a:endParaRPr lang="en-US" dirty="0"/>
          </a:p>
          <a:p>
            <a:pPr lvl="1"/>
            <a:r>
              <a:rPr lang="en-US" dirty="0"/>
              <a:t>Right atrium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tricuspid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right ventricle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Right </a:t>
            </a:r>
            <a:r>
              <a:rPr lang="en-US" dirty="0"/>
              <a:t>ventricle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pulmonary </a:t>
            </a:r>
            <a:r>
              <a:rPr lang="en-US" dirty="0" err="1"/>
              <a:t>semilunar</a:t>
            </a:r>
            <a:r>
              <a:rPr lang="en-US" dirty="0"/>
              <a:t>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pulmonary trunk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pulmonary arteries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lungs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Lungs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pulmonary veins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left atrium</a:t>
            </a:r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152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/>
          <a:lstStyle/>
          <a:p>
            <a:r>
              <a:rPr lang="en-US" b="1" dirty="0"/>
              <a:t>Systemic circuit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/>
              <a:t>atrium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mitral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left ventricle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/>
              <a:t>ventricle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aortic </a:t>
            </a:r>
            <a:r>
              <a:rPr lang="en-US" dirty="0" err="1"/>
              <a:t>semilunar</a:t>
            </a:r>
            <a:r>
              <a:rPr lang="en-US" dirty="0"/>
              <a:t>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aorta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Aorta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systemic circulation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2797"/>
            <a:ext cx="4191000" cy="37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Equal volumes of blood pumped to pulmonary and systemic circuits</a:t>
            </a:r>
          </a:p>
          <a:p>
            <a:endParaRPr lang="en-US" dirty="0" smtClean="0"/>
          </a:p>
          <a:p>
            <a:r>
              <a:rPr lang="en-US" dirty="0" smtClean="0"/>
              <a:t>Pulmonary </a:t>
            </a:r>
            <a:r>
              <a:rPr lang="en-US" dirty="0"/>
              <a:t>circuit short, low-pressure circulation</a:t>
            </a:r>
          </a:p>
          <a:p>
            <a:endParaRPr lang="en-US" dirty="0" smtClean="0"/>
          </a:p>
          <a:p>
            <a:r>
              <a:rPr lang="en-US" dirty="0" smtClean="0"/>
              <a:t>Systemic </a:t>
            </a:r>
            <a:r>
              <a:rPr lang="en-US" dirty="0"/>
              <a:t>circuit long, high-friction circulation</a:t>
            </a:r>
          </a:p>
          <a:p>
            <a:endParaRPr lang="en-US" dirty="0" smtClean="0"/>
          </a:p>
          <a:p>
            <a:r>
              <a:rPr lang="en-US" dirty="0" smtClean="0"/>
              <a:t>Anatomy </a:t>
            </a:r>
            <a:r>
              <a:rPr lang="en-US" dirty="0"/>
              <a:t>of ventricles reflects differences</a:t>
            </a:r>
          </a:p>
          <a:p>
            <a:pPr lvl="1"/>
            <a:r>
              <a:rPr lang="en-US" dirty="0"/>
              <a:t>Left ventricle walls 3X thicker than right</a:t>
            </a:r>
          </a:p>
          <a:p>
            <a:pPr lvl="2"/>
            <a:r>
              <a:rPr lang="en-US" dirty="0"/>
              <a:t>Pumps with greater pressure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994" y="1524000"/>
            <a:ext cx="4099005" cy="41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Circulation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blood supply to heart muscle itself</a:t>
            </a:r>
          </a:p>
          <a:p>
            <a:pPr lvl="1"/>
            <a:r>
              <a:rPr lang="en-US" dirty="0"/>
              <a:t>Delivered when heart relaxed</a:t>
            </a:r>
          </a:p>
          <a:p>
            <a:pPr lvl="1"/>
            <a:r>
              <a:rPr lang="en-US" dirty="0"/>
              <a:t>Left ventricle receives most blood supply</a:t>
            </a:r>
          </a:p>
          <a:p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many </a:t>
            </a:r>
            <a:r>
              <a:rPr lang="en-US" dirty="0" err="1"/>
              <a:t>anastomoses</a:t>
            </a:r>
            <a:r>
              <a:rPr lang="en-US" dirty="0"/>
              <a:t> (junctions)</a:t>
            </a:r>
          </a:p>
          <a:p>
            <a:pPr lvl="1"/>
            <a:r>
              <a:rPr lang="en-US" dirty="0"/>
              <a:t>Provide additional routes for blood delivery</a:t>
            </a:r>
          </a:p>
          <a:p>
            <a:pPr lvl="1"/>
            <a:r>
              <a:rPr lang="en-US" dirty="0"/>
              <a:t>Cannot compensate for coronary artery occlusion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Circulation: Arteries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Arteries arise from base of aorta</a:t>
            </a:r>
          </a:p>
          <a:p>
            <a:r>
              <a:rPr lang="en-US" sz="2800" b="1" dirty="0"/>
              <a:t>Left coronary artery </a:t>
            </a:r>
            <a:r>
              <a:rPr lang="en-US" sz="2800" dirty="0"/>
              <a:t>branches </a:t>
            </a:r>
            <a:endParaRPr lang="en-US" sz="2800" dirty="0" smtClean="0"/>
          </a:p>
          <a:p>
            <a:pPr lvl="1"/>
            <a:r>
              <a:rPr lang="en-US" sz="2400" b="1" dirty="0" smtClean="0">
                <a:sym typeface="Wingdings" pitchFamily="80" charset="2"/>
              </a:rPr>
              <a:t>anterior </a:t>
            </a:r>
            <a:r>
              <a:rPr lang="en-US" sz="2400" b="1" dirty="0" err="1">
                <a:sym typeface="Wingdings" pitchFamily="80" charset="2"/>
              </a:rPr>
              <a:t>interventricular</a:t>
            </a:r>
            <a:r>
              <a:rPr lang="en-US" sz="2400" b="1" dirty="0">
                <a:sym typeface="Wingdings" pitchFamily="80" charset="2"/>
              </a:rPr>
              <a:t> artery </a:t>
            </a:r>
            <a:endParaRPr lang="en-US" sz="2400" dirty="0" smtClean="0">
              <a:sym typeface="Wingdings" pitchFamily="80" charset="2"/>
            </a:endParaRPr>
          </a:p>
          <a:p>
            <a:pPr lvl="1"/>
            <a:r>
              <a:rPr lang="en-US" sz="2400" b="1" dirty="0" smtClean="0">
                <a:sym typeface="Wingdings" pitchFamily="80" charset="2"/>
              </a:rPr>
              <a:t>circumflex </a:t>
            </a:r>
            <a:r>
              <a:rPr lang="en-US" sz="2400" b="1" dirty="0">
                <a:sym typeface="Wingdings" pitchFamily="80" charset="2"/>
              </a:rPr>
              <a:t>artery</a:t>
            </a:r>
          </a:p>
          <a:p>
            <a:pPr lvl="1"/>
            <a:endParaRPr lang="en-US" sz="2400" dirty="0" smtClean="0">
              <a:sym typeface="Wingdings" pitchFamily="80" charset="2"/>
            </a:endParaRPr>
          </a:p>
          <a:p>
            <a:pPr lvl="1"/>
            <a:r>
              <a:rPr lang="en-US" sz="2400" dirty="0" smtClean="0">
                <a:sym typeface="Wingdings" pitchFamily="80" charset="2"/>
              </a:rPr>
              <a:t>Supplies </a:t>
            </a:r>
            <a:r>
              <a:rPr lang="en-US" sz="2400" dirty="0" err="1">
                <a:sym typeface="Wingdings" pitchFamily="80" charset="2"/>
              </a:rPr>
              <a:t>interventricular</a:t>
            </a:r>
            <a:r>
              <a:rPr lang="en-US" sz="2400" dirty="0">
                <a:sym typeface="Wingdings" pitchFamily="80" charset="2"/>
              </a:rPr>
              <a:t> septum, anterior ventricular walls, left atrium, and posterior wall of left </a:t>
            </a:r>
            <a:r>
              <a:rPr lang="en-US" sz="2400" dirty="0" smtClean="0">
                <a:sym typeface="Wingdings" pitchFamily="80" charset="2"/>
              </a:rPr>
              <a:t>ventricle</a:t>
            </a:r>
            <a:endParaRPr lang="en-US" sz="2400" dirty="0">
              <a:sym typeface="Wingdings" pitchFamily="80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197" y="1828800"/>
            <a:ext cx="45068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343400" cy="5105400"/>
          </a:xfrm>
        </p:spPr>
        <p:txBody>
          <a:bodyPr/>
          <a:lstStyle/>
          <a:p>
            <a:r>
              <a:rPr lang="en-US" b="1" dirty="0">
                <a:sym typeface="Wingdings" pitchFamily="80" charset="2"/>
              </a:rPr>
              <a:t>Right coronary artery</a:t>
            </a:r>
            <a:r>
              <a:rPr lang="en-US" dirty="0">
                <a:sym typeface="Wingdings" pitchFamily="80" charset="2"/>
              </a:rPr>
              <a:t> branches </a:t>
            </a:r>
            <a:r>
              <a:rPr lang="en-US" dirty="0" smtClean="0">
                <a:sym typeface="Wingdings" pitchFamily="80" charset="2"/>
              </a:rPr>
              <a:t>  </a:t>
            </a:r>
          </a:p>
          <a:p>
            <a:pPr lvl="1"/>
            <a:r>
              <a:rPr lang="en-US" b="1" dirty="0" smtClean="0">
                <a:sym typeface="Wingdings" pitchFamily="80" charset="2"/>
              </a:rPr>
              <a:t>right </a:t>
            </a:r>
            <a:r>
              <a:rPr lang="en-US" b="1" dirty="0">
                <a:sym typeface="Wingdings" pitchFamily="80" charset="2"/>
              </a:rPr>
              <a:t>marginal artery</a:t>
            </a:r>
            <a:r>
              <a:rPr lang="en-US" dirty="0">
                <a:sym typeface="Wingdings" pitchFamily="80" charset="2"/>
              </a:rPr>
              <a:t> </a:t>
            </a:r>
            <a:endParaRPr lang="en-US" dirty="0" smtClean="0">
              <a:sym typeface="Wingdings" pitchFamily="80" charset="2"/>
            </a:endParaRPr>
          </a:p>
          <a:p>
            <a:pPr lvl="1"/>
            <a:endParaRPr lang="en-US" dirty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 </a:t>
            </a:r>
            <a:r>
              <a:rPr lang="en-US" b="1" dirty="0">
                <a:sym typeface="Wingdings" pitchFamily="80" charset="2"/>
              </a:rPr>
              <a:t>posterior </a:t>
            </a:r>
            <a:r>
              <a:rPr lang="en-US" b="1" dirty="0" err="1">
                <a:sym typeface="Wingdings" pitchFamily="80" charset="2"/>
              </a:rPr>
              <a:t>interventricular</a:t>
            </a:r>
            <a:r>
              <a:rPr lang="en-US" b="1" dirty="0">
                <a:sym typeface="Wingdings" pitchFamily="80" charset="2"/>
              </a:rPr>
              <a:t> artery</a:t>
            </a:r>
            <a:endParaRPr lang="en-US" dirty="0">
              <a:sym typeface="Wingdings" pitchFamily="80" charset="2"/>
            </a:endParaRPr>
          </a:p>
          <a:p>
            <a:pPr lvl="1"/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Supplies </a:t>
            </a:r>
            <a:r>
              <a:rPr lang="en-US" dirty="0">
                <a:sym typeface="Wingdings" pitchFamily="80" charset="2"/>
              </a:rPr>
              <a:t>right atrium and most of right ventricle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Circulation: Arteries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2742"/>
            <a:ext cx="3733800" cy="39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Pulmonary and Systemic Circuits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Pumping chambers of heart: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Right </a:t>
            </a:r>
            <a:r>
              <a:rPr lang="en-US" b="1" dirty="0"/>
              <a:t>ventricle</a:t>
            </a:r>
          </a:p>
          <a:p>
            <a:pPr lvl="2"/>
            <a:r>
              <a:rPr lang="en-US" dirty="0"/>
              <a:t>Pumps blood through pulmonary circuit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Left </a:t>
            </a:r>
            <a:r>
              <a:rPr lang="en-US" b="1" dirty="0"/>
              <a:t>ventricle</a:t>
            </a:r>
          </a:p>
          <a:p>
            <a:pPr lvl="2"/>
            <a:r>
              <a:rPr lang="en-US" dirty="0"/>
              <a:t>Pumps blood through systemic circuit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Circulation: Veins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343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Cardiac veins</a:t>
            </a:r>
            <a:r>
              <a:rPr lang="en-US" sz="2800" dirty="0"/>
              <a:t> collect blood from capillary beds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Coronary </a:t>
            </a:r>
            <a:r>
              <a:rPr lang="en-US" sz="2800" b="1" dirty="0"/>
              <a:t>sinus</a:t>
            </a:r>
            <a:r>
              <a:rPr lang="en-US" sz="2800" dirty="0"/>
              <a:t> empties into right atrium; formed by merging cardiac veins</a:t>
            </a:r>
          </a:p>
          <a:p>
            <a:pPr lvl="1"/>
            <a:r>
              <a:rPr lang="en-US" sz="2400" b="1" dirty="0"/>
              <a:t>Great cardiac vein</a:t>
            </a:r>
            <a:r>
              <a:rPr lang="en-US" sz="2400" dirty="0"/>
              <a:t> of anterior </a:t>
            </a:r>
            <a:r>
              <a:rPr lang="en-US" sz="2400" dirty="0" err="1"/>
              <a:t>interventricular</a:t>
            </a:r>
            <a:r>
              <a:rPr lang="en-US" sz="2400" dirty="0"/>
              <a:t> </a:t>
            </a:r>
            <a:r>
              <a:rPr lang="en-US" sz="2400" dirty="0" err="1"/>
              <a:t>sulcus</a:t>
            </a:r>
            <a:endParaRPr lang="en-US" sz="2400" dirty="0"/>
          </a:p>
          <a:p>
            <a:pPr lvl="1"/>
            <a:r>
              <a:rPr lang="en-US" sz="2400" b="1" dirty="0"/>
              <a:t>Middle cardiac vein</a:t>
            </a:r>
            <a:r>
              <a:rPr lang="en-US" sz="2400" dirty="0"/>
              <a:t> in posterior </a:t>
            </a:r>
            <a:r>
              <a:rPr lang="en-US" sz="2400" dirty="0" err="1"/>
              <a:t>interventricular</a:t>
            </a:r>
            <a:r>
              <a:rPr lang="en-US" sz="2400" dirty="0"/>
              <a:t> </a:t>
            </a:r>
            <a:r>
              <a:rPr lang="en-US" sz="2400" dirty="0" err="1"/>
              <a:t>sulcus</a:t>
            </a:r>
            <a:endParaRPr lang="en-US" sz="2400" dirty="0"/>
          </a:p>
          <a:p>
            <a:pPr lvl="1"/>
            <a:r>
              <a:rPr lang="en-US" sz="2400" b="1" dirty="0"/>
              <a:t>Small cardiac vein</a:t>
            </a:r>
            <a:r>
              <a:rPr lang="en-US" sz="2400" dirty="0"/>
              <a:t> from inferior margin</a:t>
            </a:r>
          </a:p>
          <a:p>
            <a:endParaRPr lang="en-US" sz="2800" dirty="0" smtClean="0"/>
          </a:p>
          <a:p>
            <a:r>
              <a:rPr lang="en-US" sz="2800" dirty="0" smtClean="0"/>
              <a:t>Several </a:t>
            </a:r>
            <a:r>
              <a:rPr lang="en-US" sz="2800" b="1" dirty="0"/>
              <a:t>anterior cardiac veins</a:t>
            </a:r>
            <a:r>
              <a:rPr lang="en-US" sz="2800" dirty="0"/>
              <a:t> empty directly into right atrium </a:t>
            </a:r>
            <a:r>
              <a:rPr lang="en-US" sz="2800" dirty="0" err="1"/>
              <a:t>anteriorly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629" y="1828800"/>
            <a:ext cx="3878371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Angina pectoris</a:t>
            </a:r>
          </a:p>
          <a:p>
            <a:pPr lvl="1"/>
            <a:r>
              <a:rPr lang="en-US" dirty="0"/>
              <a:t>Thoracic pain caused by fleeting deficiency in blood delivery to myocardium</a:t>
            </a:r>
          </a:p>
          <a:p>
            <a:pPr lvl="1"/>
            <a:r>
              <a:rPr lang="en-US" dirty="0"/>
              <a:t>Cells weakened</a:t>
            </a:r>
          </a:p>
          <a:p>
            <a:endParaRPr lang="en-US" b="1" dirty="0" smtClean="0"/>
          </a:p>
          <a:p>
            <a:r>
              <a:rPr lang="en-US" b="1" dirty="0" smtClean="0"/>
              <a:t>Myocardial </a:t>
            </a:r>
            <a:r>
              <a:rPr lang="en-US" b="1" dirty="0"/>
              <a:t>infarction</a:t>
            </a:r>
            <a:r>
              <a:rPr lang="en-US" dirty="0"/>
              <a:t> (heart attack)</a:t>
            </a:r>
          </a:p>
          <a:p>
            <a:pPr lvl="1"/>
            <a:r>
              <a:rPr lang="en-US" dirty="0"/>
              <a:t>Prolonged coronary blockage</a:t>
            </a:r>
          </a:p>
          <a:p>
            <a:pPr lvl="1"/>
            <a:r>
              <a:rPr lang="en-US" dirty="0"/>
              <a:t>Areas of cell death repaired with </a:t>
            </a:r>
            <a:r>
              <a:rPr lang="en-US" dirty="0" smtClean="0"/>
              <a:t>non-contractile </a:t>
            </a:r>
            <a:r>
              <a:rPr lang="en-US" dirty="0"/>
              <a:t>scar tissue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Electrical Events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depolarizes and contracts without nervous system stimulation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Rhythm </a:t>
            </a:r>
            <a:r>
              <a:rPr lang="en-US" dirty="0"/>
              <a:t>can be altered by autonomic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Setting the Basic Rhythm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Coordinated heartbeat is a function of</a:t>
            </a:r>
          </a:p>
          <a:p>
            <a:pPr lvl="1"/>
            <a:r>
              <a:rPr lang="en-US" dirty="0"/>
              <a:t>Presence of gap junctions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Intrinsic </a:t>
            </a:r>
            <a:r>
              <a:rPr lang="en-US" dirty="0"/>
              <a:t>cardiac conduction system</a:t>
            </a:r>
          </a:p>
          <a:p>
            <a:pPr lvl="2"/>
            <a:r>
              <a:rPr lang="en-US" dirty="0"/>
              <a:t>Network of </a:t>
            </a:r>
            <a:r>
              <a:rPr lang="en-US" dirty="0" smtClean="0"/>
              <a:t>non-contractile </a:t>
            </a:r>
            <a:r>
              <a:rPr lang="en-US" dirty="0"/>
              <a:t>(</a:t>
            </a:r>
            <a:r>
              <a:rPr lang="en-US" dirty="0" err="1"/>
              <a:t>autorhythmic</a:t>
            </a:r>
            <a:r>
              <a:rPr lang="en-US" dirty="0"/>
              <a:t>) cells</a:t>
            </a:r>
          </a:p>
          <a:p>
            <a:pPr lvl="2"/>
            <a:r>
              <a:rPr lang="en-US" dirty="0"/>
              <a:t>Initiate and distribute impulses </a:t>
            </a:r>
            <a:r>
              <a:rPr lang="en-US" dirty="0">
                <a:sym typeface="Wingdings" pitchFamily="80" charset="2"/>
              </a:rPr>
              <a:t> </a:t>
            </a:r>
            <a:r>
              <a:rPr lang="en-US" dirty="0"/>
              <a:t>coordinated depolarization and contraction of heart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Excitation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Cardiac pacemaker cells pass impulses, in order, across heart in ~220 ms</a:t>
            </a:r>
          </a:p>
          <a:p>
            <a:pPr lvl="1"/>
            <a:r>
              <a:rPr lang="en-US" b="1"/>
              <a:t>Sinoatrial node </a:t>
            </a:r>
            <a:r>
              <a:rPr lang="en-US" b="1">
                <a:sym typeface="Wingdings" pitchFamily="80" charset="2"/>
              </a:rPr>
              <a:t></a:t>
            </a:r>
            <a:endParaRPr lang="en-US" b="1"/>
          </a:p>
          <a:p>
            <a:pPr lvl="1"/>
            <a:r>
              <a:rPr lang="en-US" b="1"/>
              <a:t>Atrioventricular node </a:t>
            </a:r>
            <a:r>
              <a:rPr lang="en-US" b="1">
                <a:sym typeface="Wingdings" pitchFamily="80" charset="2"/>
              </a:rPr>
              <a:t></a:t>
            </a:r>
            <a:endParaRPr lang="en-US" b="1"/>
          </a:p>
          <a:p>
            <a:pPr lvl="1"/>
            <a:r>
              <a:rPr lang="en-US" b="1"/>
              <a:t>Atrioventricular bundle </a:t>
            </a:r>
            <a:r>
              <a:rPr lang="en-US" b="1">
                <a:sym typeface="Wingdings" pitchFamily="80" charset="2"/>
              </a:rPr>
              <a:t></a:t>
            </a:r>
            <a:endParaRPr lang="en-US" b="1"/>
          </a:p>
          <a:p>
            <a:pPr lvl="1"/>
            <a:r>
              <a:rPr lang="en-US" b="1"/>
              <a:t>Right and left bundle branches </a:t>
            </a:r>
            <a:r>
              <a:rPr lang="en-US" b="1">
                <a:sym typeface="Wingdings" pitchFamily="80" charset="2"/>
              </a:rPr>
              <a:t></a:t>
            </a:r>
            <a:endParaRPr lang="en-US" b="1"/>
          </a:p>
          <a:p>
            <a:pPr lvl="1"/>
            <a:r>
              <a:rPr lang="en-US" b="1"/>
              <a:t>Subendocardial conducting network</a:t>
            </a:r>
            <a:r>
              <a:rPr lang="en-US"/>
              <a:t> (</a:t>
            </a:r>
            <a:r>
              <a:rPr lang="en-US" b="1"/>
              <a:t>Purkinje fibers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Sinoatrial</a:t>
            </a:r>
            <a:r>
              <a:rPr lang="en-US" dirty="0"/>
              <a:t> (SA) node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Pacemaker</a:t>
            </a:r>
            <a:r>
              <a:rPr lang="en-US" dirty="0" smtClean="0"/>
              <a:t> </a:t>
            </a:r>
            <a:r>
              <a:rPr lang="en-US" dirty="0"/>
              <a:t>of heart in right </a:t>
            </a:r>
            <a:r>
              <a:rPr lang="en-US" dirty="0" err="1"/>
              <a:t>atrial</a:t>
            </a:r>
            <a:r>
              <a:rPr lang="en-US" dirty="0"/>
              <a:t> wall</a:t>
            </a:r>
          </a:p>
          <a:p>
            <a:pPr lvl="2"/>
            <a:r>
              <a:rPr lang="en-US" dirty="0"/>
              <a:t>Depolarizes faster than rest of myocardium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Generates </a:t>
            </a:r>
            <a:r>
              <a:rPr lang="en-US" dirty="0"/>
              <a:t>impulses about 75X/minute (</a:t>
            </a:r>
            <a:r>
              <a:rPr lang="en-US" b="1" dirty="0"/>
              <a:t>sinus rhythm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Inherent rate of 100X/minute tempered by extrinsic factors</a:t>
            </a:r>
          </a:p>
          <a:p>
            <a:endParaRPr lang="en-US" dirty="0" smtClean="0"/>
          </a:p>
          <a:p>
            <a:r>
              <a:rPr lang="en-US" dirty="0" smtClean="0"/>
              <a:t>Impulse </a:t>
            </a:r>
            <a:r>
              <a:rPr lang="en-US" dirty="0"/>
              <a:t>spreads across atria, and to AV node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623" y="1143000"/>
            <a:ext cx="44023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Atrioventricular</a:t>
            </a:r>
            <a:r>
              <a:rPr lang="en-US" dirty="0"/>
              <a:t> (AV) node</a:t>
            </a:r>
          </a:p>
          <a:p>
            <a:pPr lvl="1"/>
            <a:r>
              <a:rPr lang="en-US" dirty="0"/>
              <a:t>In inferior </a:t>
            </a:r>
            <a:r>
              <a:rPr lang="en-US" dirty="0" err="1"/>
              <a:t>interatrial</a:t>
            </a:r>
            <a:r>
              <a:rPr lang="en-US" dirty="0"/>
              <a:t> septum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Delays </a:t>
            </a:r>
            <a:r>
              <a:rPr lang="en-US" dirty="0"/>
              <a:t>impulses approximately 0.1 second</a:t>
            </a:r>
          </a:p>
          <a:p>
            <a:pPr lvl="2"/>
            <a:r>
              <a:rPr lang="en-US" dirty="0"/>
              <a:t>Because fibers are smaller diameter, have fewer gap junctions</a:t>
            </a:r>
          </a:p>
          <a:p>
            <a:pPr lvl="2"/>
            <a:r>
              <a:rPr lang="en-US" dirty="0"/>
              <a:t>Allows </a:t>
            </a:r>
            <a:r>
              <a:rPr lang="en-US" dirty="0" err="1"/>
              <a:t>atrial</a:t>
            </a:r>
            <a:r>
              <a:rPr lang="en-US" dirty="0"/>
              <a:t> contraction prior to ventricular contraction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Inherent </a:t>
            </a:r>
            <a:r>
              <a:rPr lang="en-US" dirty="0"/>
              <a:t>rate of 50X/minute in absence of SA node input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75" y="1143000"/>
            <a:ext cx="426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862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Atrioventricular</a:t>
            </a:r>
            <a:r>
              <a:rPr lang="en-US" dirty="0"/>
              <a:t> (AV) bundle</a:t>
            </a:r>
            <a:br>
              <a:rPr lang="en-US" dirty="0"/>
            </a:br>
            <a:r>
              <a:rPr lang="en-US" dirty="0"/>
              <a:t>(bundle of His)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superior </a:t>
            </a:r>
            <a:r>
              <a:rPr lang="en-US" dirty="0" err="1"/>
              <a:t>interventricular</a:t>
            </a:r>
            <a:r>
              <a:rPr lang="en-US" dirty="0"/>
              <a:t> septum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electrical connection between atria and ventricles</a:t>
            </a:r>
          </a:p>
          <a:p>
            <a:pPr lvl="2"/>
            <a:r>
              <a:rPr lang="en-US" dirty="0"/>
              <a:t>Atria and ventricles not connected via gap junctions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070" y="1295400"/>
            <a:ext cx="44169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10000" cy="5105400"/>
          </a:xfrm>
        </p:spPr>
        <p:txBody>
          <a:bodyPr/>
          <a:lstStyle/>
          <a:p>
            <a:r>
              <a:rPr lang="en-US" dirty="0"/>
              <a:t>Right and left bundle branches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pathways in </a:t>
            </a:r>
            <a:r>
              <a:rPr lang="en-US" dirty="0" err="1"/>
              <a:t>interventricular</a:t>
            </a:r>
            <a:r>
              <a:rPr lang="en-US" dirty="0"/>
              <a:t> septum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Carry </a:t>
            </a:r>
            <a:r>
              <a:rPr lang="en-US" dirty="0"/>
              <a:t>impulses toward apex of heart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248" y="1280160"/>
            <a:ext cx="4898752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Subendocardial</a:t>
            </a:r>
            <a:r>
              <a:rPr lang="en-US" dirty="0"/>
              <a:t> conducting </a:t>
            </a:r>
            <a:r>
              <a:rPr lang="en-US" dirty="0" smtClean="0"/>
              <a:t>network (Purkinje Fibers)</a:t>
            </a:r>
            <a:endParaRPr lang="en-US" dirty="0"/>
          </a:p>
          <a:p>
            <a:pPr lvl="1"/>
            <a:r>
              <a:rPr lang="en-US" dirty="0"/>
              <a:t>Complete pathway through </a:t>
            </a:r>
            <a:r>
              <a:rPr lang="en-US" dirty="0" err="1"/>
              <a:t>interventricular</a:t>
            </a:r>
            <a:r>
              <a:rPr lang="en-US" dirty="0"/>
              <a:t> septum into apex and ventricular walls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elaborate on left side of heart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 </a:t>
            </a:r>
            <a:r>
              <a:rPr lang="en-US" dirty="0"/>
              <a:t>bundle and </a:t>
            </a:r>
            <a:r>
              <a:rPr lang="en-US" dirty="0" err="1"/>
              <a:t>subendocardial</a:t>
            </a:r>
            <a:r>
              <a:rPr lang="en-US" dirty="0"/>
              <a:t> conducting network depolarize 30X/minute in absence of AV node input</a:t>
            </a:r>
          </a:p>
          <a:p>
            <a:endParaRPr lang="en-US" dirty="0" smtClean="0"/>
          </a:p>
          <a:p>
            <a:r>
              <a:rPr lang="en-US" dirty="0" smtClean="0"/>
              <a:t>Ventricular </a:t>
            </a:r>
            <a:r>
              <a:rPr lang="en-US" dirty="0"/>
              <a:t>contraction immediately follows from apex toward atria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762" y="1409700"/>
            <a:ext cx="4234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Anatomy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size of fist</a:t>
            </a:r>
          </a:p>
          <a:p>
            <a:r>
              <a:rPr lang="en-US" dirty="0"/>
              <a:t>Location: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b="1" dirty="0" err="1"/>
              <a:t>mediastinum</a:t>
            </a:r>
            <a:r>
              <a:rPr lang="en-US" dirty="0"/>
              <a:t> between second rib and fifth </a:t>
            </a:r>
            <a:r>
              <a:rPr lang="en-US" dirty="0" err="1"/>
              <a:t>intercostal</a:t>
            </a:r>
            <a:r>
              <a:rPr lang="en-US" dirty="0"/>
              <a:t> </a:t>
            </a:r>
            <a:r>
              <a:rPr lang="en-US" dirty="0" smtClean="0"/>
              <a:t>space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superior surface of diaphragm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/>
              <a:t>to vertebral column, posterior to 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Innervation of the Heart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Heartbeat modified by </a:t>
            </a:r>
            <a:r>
              <a:rPr lang="en-US" dirty="0" smtClean="0"/>
              <a:t>Autonomic Nervous System via </a:t>
            </a:r>
            <a:r>
              <a:rPr lang="en-US" dirty="0"/>
              <a:t>cardiac centers in medulla oblongata</a:t>
            </a:r>
          </a:p>
          <a:p>
            <a:pPr lvl="1"/>
            <a:r>
              <a:rPr lang="en-US" dirty="0"/>
              <a:t>Sympathetic </a:t>
            </a:r>
            <a:endParaRPr lang="en-US" dirty="0" smtClean="0">
              <a:sym typeface="Wingdings" pitchFamily="80" charset="2"/>
            </a:endParaRPr>
          </a:p>
          <a:p>
            <a:pPr lvl="2"/>
            <a:r>
              <a:rPr lang="en-US" dirty="0" smtClean="0">
                <a:sym typeface="Wingdings" pitchFamily="80" charset="2"/>
              </a:rPr>
              <a:t>Increases rate</a:t>
            </a:r>
          </a:p>
          <a:p>
            <a:pPr lvl="2"/>
            <a:r>
              <a:rPr lang="en-US" dirty="0" smtClean="0">
                <a:sym typeface="Wingdings" pitchFamily="80" charset="2"/>
              </a:rPr>
              <a:t>Increases force</a:t>
            </a:r>
            <a:endParaRPr lang="en-US" dirty="0"/>
          </a:p>
          <a:p>
            <a:pPr lvl="1"/>
            <a:r>
              <a:rPr lang="en-US" dirty="0"/>
              <a:t>Parasympathetic</a:t>
            </a:r>
            <a:r>
              <a:rPr lang="en-US" dirty="0">
                <a:sym typeface="Wingdings" pitchFamily="80" charset="2"/>
              </a:rPr>
              <a:t> </a:t>
            </a:r>
            <a:endParaRPr lang="en-US" dirty="0" smtClean="0">
              <a:sym typeface="Wingdings" pitchFamily="80" charset="2"/>
            </a:endParaRPr>
          </a:p>
          <a:p>
            <a:pPr lvl="2"/>
            <a:r>
              <a:rPr lang="en-US" dirty="0" smtClean="0">
                <a:sym typeface="Wingdings" pitchFamily="80" charset="2"/>
              </a:rPr>
              <a:t>Decreases rate</a:t>
            </a:r>
            <a:endParaRPr lang="en-US" dirty="0"/>
          </a:p>
          <a:p>
            <a:pPr lvl="1"/>
            <a:r>
              <a:rPr lang="en-US" b="1" dirty="0" err="1"/>
              <a:t>Cardioacceleratory</a:t>
            </a:r>
            <a:r>
              <a:rPr lang="en-US" b="1" dirty="0"/>
              <a:t> center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sympathetic </a:t>
            </a:r>
          </a:p>
          <a:p>
            <a:pPr lvl="2"/>
            <a:r>
              <a:rPr lang="en-US" dirty="0" smtClean="0"/>
              <a:t>affects </a:t>
            </a:r>
            <a:r>
              <a:rPr lang="en-US" dirty="0"/>
              <a:t>SA, AV nodes, heart muscle, coronary arteries</a:t>
            </a:r>
          </a:p>
          <a:p>
            <a:pPr lvl="1"/>
            <a:r>
              <a:rPr lang="en-US" b="1" dirty="0" err="1"/>
              <a:t>Cardioinhibitory</a:t>
            </a:r>
            <a:r>
              <a:rPr lang="en-US" b="1" dirty="0"/>
              <a:t> center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parasympathetic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SA and AV nodes via </a:t>
            </a:r>
            <a:r>
              <a:rPr lang="en-US" dirty="0" err="1" smtClean="0"/>
              <a:t>Vagus</a:t>
            </a:r>
            <a:r>
              <a:rPr lang="en-US" dirty="0" smtClean="0"/>
              <a:t> </a:t>
            </a:r>
            <a:r>
              <a:rPr lang="en-US" dirty="0"/>
              <a:t>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Electrocardiogram (ECG or EKG)</a:t>
            </a:r>
          </a:p>
          <a:p>
            <a:pPr lvl="1"/>
            <a:r>
              <a:rPr lang="en-US" dirty="0"/>
              <a:t>Composite of all action potentials generated by nodal and contractile cells at given time</a:t>
            </a:r>
          </a:p>
          <a:p>
            <a:r>
              <a:rPr lang="en-US" dirty="0"/>
              <a:t>Three waves:</a:t>
            </a:r>
          </a:p>
          <a:p>
            <a:pPr lvl="1"/>
            <a:r>
              <a:rPr lang="en-US" b="1" dirty="0"/>
              <a:t>P wave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depolarization SA node </a:t>
            </a:r>
            <a:r>
              <a:rPr lang="en-US" dirty="0">
                <a:sym typeface="Wingdings" pitchFamily="80" charset="2"/>
              </a:rPr>
              <a:t> atria</a:t>
            </a:r>
            <a:endParaRPr lang="en-US" dirty="0"/>
          </a:p>
          <a:p>
            <a:pPr lvl="1"/>
            <a:r>
              <a:rPr lang="en-US" b="1" dirty="0"/>
              <a:t>QRS complex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ventricular </a:t>
            </a:r>
            <a:r>
              <a:rPr lang="en-US" dirty="0"/>
              <a:t>depolarization and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repolarization</a:t>
            </a:r>
            <a:endParaRPr lang="en-US" dirty="0"/>
          </a:p>
          <a:p>
            <a:pPr lvl="1"/>
            <a:r>
              <a:rPr lang="en-US" b="1" dirty="0"/>
              <a:t>T wave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ventricular </a:t>
            </a:r>
            <a:r>
              <a:rPr lang="en-US" dirty="0" err="1"/>
              <a:t>repolarization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Defects in intrinsic conduction system may cause</a:t>
            </a:r>
          </a:p>
          <a:p>
            <a:pPr lvl="1"/>
            <a:r>
              <a:rPr lang="en-US" sz="3200" b="1" dirty="0"/>
              <a:t>Arrhythmias</a:t>
            </a:r>
            <a:r>
              <a:rPr lang="en-US" sz="3200" dirty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irregular heart rhythms</a:t>
            </a:r>
          </a:p>
          <a:p>
            <a:pPr lvl="2"/>
            <a:r>
              <a:rPr lang="en-US" sz="2800" dirty="0"/>
              <a:t>Uncoordinated </a:t>
            </a:r>
            <a:r>
              <a:rPr lang="en-US" sz="2800" dirty="0" err="1"/>
              <a:t>atrial</a:t>
            </a:r>
            <a:r>
              <a:rPr lang="en-US" sz="2800" dirty="0"/>
              <a:t> and ventricular contractions</a:t>
            </a:r>
          </a:p>
          <a:p>
            <a:pPr lvl="1"/>
            <a:r>
              <a:rPr lang="en-US" sz="3200" b="1" dirty="0"/>
              <a:t>Fibrillation</a:t>
            </a:r>
            <a:r>
              <a:rPr lang="en-US" sz="3200" dirty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rapid, irregular contractions; useless for pumping blood </a:t>
            </a:r>
            <a:endParaRPr lang="en-US" sz="2800" dirty="0" smtClean="0">
              <a:sym typeface="Wingdings" pitchFamily="80" charset="2"/>
            </a:endParaRPr>
          </a:p>
          <a:p>
            <a:pPr lvl="3"/>
            <a:r>
              <a:rPr lang="en-US" sz="2600" dirty="0" smtClean="0">
                <a:sym typeface="Wingdings" pitchFamily="80" charset="2"/>
              </a:rPr>
              <a:t>circulation </a:t>
            </a:r>
            <a:r>
              <a:rPr lang="en-US" sz="2600" dirty="0">
                <a:sym typeface="Wingdings" pitchFamily="80" charset="2"/>
              </a:rPr>
              <a:t>ceases  brain death</a:t>
            </a:r>
          </a:p>
          <a:p>
            <a:pPr lvl="2"/>
            <a:r>
              <a:rPr lang="en-US" sz="2800" dirty="0">
                <a:sym typeface="Wingdings" pitchFamily="80" charset="2"/>
              </a:rPr>
              <a:t>Defibrillation to treat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286375"/>
            <a:ext cx="3771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25035"/>
            <a:ext cx="3714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Defective SA node may cause</a:t>
            </a:r>
          </a:p>
          <a:p>
            <a:pPr lvl="1"/>
            <a:r>
              <a:rPr lang="en-US" sz="3200" b="1" dirty="0"/>
              <a:t>Ectopic focus</a:t>
            </a:r>
            <a:r>
              <a:rPr lang="en-US" sz="3200" dirty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abnormal pacemaker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AV </a:t>
            </a:r>
            <a:r>
              <a:rPr lang="en-US" sz="3200" dirty="0"/>
              <a:t>node may take over; sets </a:t>
            </a:r>
            <a:r>
              <a:rPr lang="en-US" sz="3200" b="1" dirty="0" err="1"/>
              <a:t>junctional</a:t>
            </a:r>
            <a:r>
              <a:rPr lang="en-US" sz="3200" b="1" dirty="0"/>
              <a:t> rhythm</a:t>
            </a:r>
            <a:r>
              <a:rPr lang="en-US" sz="3200" dirty="0"/>
              <a:t> (40–60 beats/min)</a:t>
            </a:r>
          </a:p>
          <a:p>
            <a:endParaRPr lang="en-US" sz="3600" b="1" dirty="0" smtClean="0"/>
          </a:p>
          <a:p>
            <a:r>
              <a:rPr lang="en-US" sz="3600" b="1" dirty="0" err="1" smtClean="0"/>
              <a:t>Extrasystole</a:t>
            </a:r>
            <a:r>
              <a:rPr lang="en-US" sz="3600" dirty="0" smtClean="0"/>
              <a:t> </a:t>
            </a:r>
            <a:r>
              <a:rPr lang="en-US" sz="3600" dirty="0"/>
              <a:t>(premature contraction)</a:t>
            </a:r>
          </a:p>
          <a:p>
            <a:pPr lvl="1"/>
            <a:r>
              <a:rPr lang="en-US" sz="3200" dirty="0"/>
              <a:t>Ectopic focus sets high rate</a:t>
            </a:r>
          </a:p>
          <a:p>
            <a:pPr lvl="1"/>
            <a:r>
              <a:rPr lang="en-US" sz="3200" dirty="0"/>
              <a:t>Can be from excessive caffeine or nicotine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53000"/>
            <a:ext cx="3714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953000"/>
            <a:ext cx="3819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To reach ventricles, impulse must pass through AV node</a:t>
            </a:r>
          </a:p>
          <a:p>
            <a:endParaRPr lang="en-US" sz="3600" dirty="0" smtClean="0"/>
          </a:p>
          <a:p>
            <a:r>
              <a:rPr lang="en-US" sz="3600" dirty="0" smtClean="0"/>
              <a:t>Defective </a:t>
            </a:r>
            <a:r>
              <a:rPr lang="en-US" sz="3600" dirty="0"/>
              <a:t>AV node may cause</a:t>
            </a:r>
          </a:p>
          <a:p>
            <a:pPr lvl="1"/>
            <a:r>
              <a:rPr lang="en-US" sz="3200" b="1" dirty="0"/>
              <a:t>Heart block</a:t>
            </a:r>
            <a:endParaRPr lang="en-US" sz="3200" dirty="0"/>
          </a:p>
          <a:p>
            <a:pPr lvl="2"/>
            <a:r>
              <a:rPr lang="en-US" sz="2800" dirty="0"/>
              <a:t>Few (</a:t>
            </a:r>
            <a:r>
              <a:rPr lang="en-US" sz="2800" dirty="0" smtClean="0"/>
              <a:t>partial block) </a:t>
            </a:r>
            <a:r>
              <a:rPr lang="en-US" sz="2800" dirty="0"/>
              <a:t>or no (</a:t>
            </a:r>
            <a:r>
              <a:rPr lang="en-US" sz="2800" dirty="0" smtClean="0"/>
              <a:t>total block) </a:t>
            </a:r>
            <a:r>
              <a:rPr lang="en-US" sz="2800" dirty="0"/>
              <a:t>impulses reach ventricles</a:t>
            </a:r>
          </a:p>
          <a:p>
            <a:pPr lvl="3"/>
            <a:r>
              <a:rPr lang="en-US" sz="2400" dirty="0"/>
              <a:t>Ventricles beat at intrinsic rate – too slow for life</a:t>
            </a:r>
          </a:p>
          <a:p>
            <a:pPr lvl="1"/>
            <a:r>
              <a:rPr lang="en-US" sz="3200" dirty="0"/>
              <a:t>Artificial pacemaker to treat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29200"/>
            <a:ext cx="3743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029200"/>
            <a:ext cx="3924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sounds (</a:t>
            </a:r>
            <a:r>
              <a:rPr lang="en-US" dirty="0" err="1">
                <a:hlinkClick r:id="rId3"/>
              </a:rPr>
              <a:t>lub</a:t>
            </a:r>
            <a:r>
              <a:rPr lang="en-US" dirty="0">
                <a:hlinkClick r:id="rId3"/>
              </a:rPr>
              <a:t>-dup</a:t>
            </a:r>
            <a:r>
              <a:rPr lang="en-US" dirty="0"/>
              <a:t>) associated with closing of heart valves</a:t>
            </a:r>
          </a:p>
          <a:p>
            <a:pPr lvl="1"/>
            <a:r>
              <a:rPr lang="en-US" dirty="0"/>
              <a:t>First as AV valves close; beginning of systole</a:t>
            </a:r>
          </a:p>
          <a:p>
            <a:pPr lvl="1"/>
            <a:r>
              <a:rPr lang="en-US" dirty="0"/>
              <a:t>Second as SL valves close; beginning of ventricular diastole</a:t>
            </a:r>
          </a:p>
          <a:p>
            <a:pPr lvl="1"/>
            <a:r>
              <a:rPr lang="en-US" dirty="0"/>
              <a:t>Pause indicates heart relaxation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4"/>
              </a:rPr>
              <a:t>Heart </a:t>
            </a:r>
            <a:r>
              <a:rPr lang="en-US" b="1" dirty="0">
                <a:hlinkClick r:id="rId4"/>
              </a:rPr>
              <a:t>murmurs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- abnormal heart sounds; usually indicate incompetent or </a:t>
            </a:r>
            <a:r>
              <a:rPr lang="en-US" dirty="0" err="1">
                <a:hlinkClick r:id="rId5"/>
              </a:rPr>
              <a:t>stenotic</a:t>
            </a:r>
            <a:r>
              <a:rPr lang="en-US" dirty="0">
                <a:hlinkClick r:id="rId5"/>
              </a:rPr>
              <a:t> valves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figure_18_20_unlabeled"/>
          <p:cNvPicPr>
            <a:picLocks noChangeAspect="1" noChangeArrowheads="1"/>
          </p:cNvPicPr>
          <p:nvPr/>
        </p:nvPicPr>
        <p:blipFill>
          <a:blip r:embed="rId3" cstate="print"/>
          <a:srcRect b="5081"/>
          <a:stretch>
            <a:fillRect/>
          </a:stretch>
        </p:blipFill>
        <p:spPr bwMode="auto">
          <a:xfrm>
            <a:off x="1084263" y="339725"/>
            <a:ext cx="7031037" cy="6169025"/>
          </a:xfrm>
          <a:prstGeom prst="rect">
            <a:avLst/>
          </a:prstGeom>
          <a:noFill/>
        </p:spPr>
      </p:pic>
      <p:sp>
        <p:nvSpPr>
          <p:cNvPr id="45079" name="Freeform 23"/>
          <p:cNvSpPr>
            <a:spLocks/>
          </p:cNvSpPr>
          <p:nvPr/>
        </p:nvSpPr>
        <p:spPr bwMode="auto">
          <a:xfrm>
            <a:off x="2940050" y="4279900"/>
            <a:ext cx="155575" cy="1506538"/>
          </a:xfrm>
          <a:custGeom>
            <a:avLst/>
            <a:gdLst/>
            <a:ahLst/>
            <a:cxnLst>
              <a:cxn ang="0">
                <a:pos x="100" y="968"/>
              </a:cxn>
              <a:cxn ang="0">
                <a:pos x="0" y="968"/>
              </a:cxn>
              <a:cxn ang="0">
                <a:pos x="0" y="0"/>
              </a:cxn>
            </a:cxnLst>
            <a:rect l="0" t="0" r="r" b="b"/>
            <a:pathLst>
              <a:path w="100" h="968">
                <a:moveTo>
                  <a:pt x="100" y="968"/>
                </a:moveTo>
                <a:lnTo>
                  <a:pt x="0" y="96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4116388" y="3595688"/>
            <a:ext cx="1417637" cy="715962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808" y="0"/>
              </a:cxn>
              <a:cxn ang="0">
                <a:pos x="0" y="460"/>
              </a:cxn>
            </a:cxnLst>
            <a:rect l="0" t="0" r="r" b="b"/>
            <a:pathLst>
              <a:path w="912" h="460">
                <a:moveTo>
                  <a:pt x="912" y="0"/>
                </a:moveTo>
                <a:lnTo>
                  <a:pt x="808" y="0"/>
                </a:lnTo>
                <a:lnTo>
                  <a:pt x="0" y="4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>
            <a:off x="3941763" y="1941513"/>
            <a:ext cx="1604962" cy="1119187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928" y="0"/>
              </a:cxn>
              <a:cxn ang="0">
                <a:pos x="0" y="720"/>
              </a:cxn>
            </a:cxnLst>
            <a:rect l="0" t="0" r="r" b="b"/>
            <a:pathLst>
              <a:path w="1032" h="720">
                <a:moveTo>
                  <a:pt x="1032" y="0"/>
                </a:moveTo>
                <a:lnTo>
                  <a:pt x="928" y="0"/>
                </a:lnTo>
                <a:lnTo>
                  <a:pt x="0" y="72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Freeform 26"/>
          <p:cNvSpPr>
            <a:spLocks/>
          </p:cNvSpPr>
          <p:nvPr/>
        </p:nvSpPr>
        <p:spPr bwMode="auto">
          <a:xfrm>
            <a:off x="2771775" y="466725"/>
            <a:ext cx="161925" cy="2570163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4" y="0"/>
              </a:cxn>
              <a:cxn ang="0">
                <a:pos x="0" y="1652"/>
              </a:cxn>
            </a:cxnLst>
            <a:rect l="0" t="0" r="r" b="b"/>
            <a:pathLst>
              <a:path w="104" h="1652">
                <a:moveTo>
                  <a:pt x="104" y="0"/>
                </a:moveTo>
                <a:lnTo>
                  <a:pt x="4" y="0"/>
                </a:lnTo>
                <a:lnTo>
                  <a:pt x="0" y="16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895600" y="330200"/>
            <a:ext cx="26193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Aortic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heard in 2nd intercostal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space at right sternal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margin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502275" y="1827213"/>
            <a:ext cx="25844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Pulmonary valve</a:t>
            </a:r>
            <a:endParaRPr lang="en-US" sz="17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sounds heard in 2nd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intercostal space at left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sternal margin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502275" y="3463925"/>
            <a:ext cx="2727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Mitral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heard over heart apex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(in 5th intercostal space)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 line with middle of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clavicle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3052763" y="5645150"/>
            <a:ext cx="28114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Tricuspid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typically heard in right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sternal margin of 5th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intercostal space</a:t>
            </a:r>
          </a:p>
        </p:txBody>
      </p:sp>
      <p:sp>
        <p:nvSpPr>
          <p:cNvPr id="4508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18.20  Areas of the thoracic surface where the sounds of individual valves can best be detected.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Events: The Cardiac Cycle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Cardiac cycle</a:t>
            </a:r>
            <a:endParaRPr lang="en-US" dirty="0"/>
          </a:p>
          <a:p>
            <a:pPr lvl="1"/>
            <a:r>
              <a:rPr lang="en-US" dirty="0"/>
              <a:t>Blood flow through heart during one complete heartbeat: </a:t>
            </a:r>
            <a:r>
              <a:rPr lang="en-US" dirty="0" err="1"/>
              <a:t>atrial</a:t>
            </a:r>
            <a:r>
              <a:rPr lang="en-US" dirty="0"/>
              <a:t> systole and diastole followed by ventricular systole and diastole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Systole</a:t>
            </a:r>
            <a:endParaRPr lang="en-US" dirty="0" smtClean="0"/>
          </a:p>
          <a:p>
            <a:pPr lvl="2"/>
            <a:r>
              <a:rPr lang="en-US" dirty="0" smtClean="0"/>
              <a:t>contraction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Diastole</a:t>
            </a:r>
            <a:endParaRPr lang="en-US" dirty="0" smtClean="0"/>
          </a:p>
          <a:p>
            <a:pPr lvl="2"/>
            <a:r>
              <a:rPr lang="en-US" dirty="0" smtClean="0"/>
              <a:t>relaxation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Series </a:t>
            </a:r>
            <a:r>
              <a:rPr lang="en-US" dirty="0"/>
              <a:t>of pressure and blood volume changes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Ventricular </a:t>
            </a:r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place in mid-to-late diastole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 </a:t>
            </a:r>
            <a:r>
              <a:rPr lang="en-US" dirty="0"/>
              <a:t>valves are open; pressure low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80</a:t>
            </a:r>
            <a:r>
              <a:rPr lang="en-US" dirty="0"/>
              <a:t>% of blood passively flows into ventricles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/>
              <a:t>systole occurs, delivering remaining 20</a:t>
            </a:r>
            <a:r>
              <a:rPr lang="en-US" dirty="0" smtClean="0"/>
              <a:t>%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2. Ventricular systole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Atria relax; ventricles begin to contract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Rising </a:t>
            </a:r>
            <a:r>
              <a:rPr lang="en-US" dirty="0"/>
              <a:t>ventricular pressure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closing of AV valves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Isovolumetric</a:t>
            </a:r>
            <a:r>
              <a:rPr lang="en-US" b="1" dirty="0" smtClean="0"/>
              <a:t> </a:t>
            </a:r>
            <a:r>
              <a:rPr lang="en-US" b="1" dirty="0"/>
              <a:t>contraction phase</a:t>
            </a:r>
            <a:r>
              <a:rPr lang="en-US" dirty="0"/>
              <a:t> (all valves are closed)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ejection phase, ventricular pressure exceeds pressure in large arteries, forcing </a:t>
            </a:r>
            <a:r>
              <a:rPr lang="en-US" dirty="0" err="1" smtClean="0"/>
              <a:t>semilunar</a:t>
            </a:r>
            <a:r>
              <a:rPr lang="en-US" dirty="0" smtClean="0"/>
              <a:t> valves open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Anatomy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3049587"/>
          </a:xfrm>
        </p:spPr>
        <p:txBody>
          <a:bodyPr/>
          <a:lstStyle/>
          <a:p>
            <a:r>
              <a:rPr lang="en-US" b="1" dirty="0"/>
              <a:t>Base</a:t>
            </a:r>
            <a:r>
              <a:rPr lang="en-US" dirty="0"/>
              <a:t> (posterior surface) leans toward right shoulder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Apex</a:t>
            </a:r>
            <a:r>
              <a:rPr lang="en-US" dirty="0" smtClean="0"/>
              <a:t> </a:t>
            </a:r>
            <a:r>
              <a:rPr lang="en-US" dirty="0"/>
              <a:t>points toward left </a:t>
            </a:r>
            <a:r>
              <a:rPr lang="en-US" dirty="0" smtClean="0"/>
              <a:t>hip</a:t>
            </a:r>
            <a:endParaRPr lang="en-US" b="1" dirty="0" smtClean="0"/>
          </a:p>
          <a:p>
            <a:pPr lvl="1"/>
            <a:r>
              <a:rPr lang="en-US" b="1" dirty="0" smtClean="0"/>
              <a:t>Apical </a:t>
            </a:r>
            <a:r>
              <a:rPr lang="en-US" b="1" dirty="0"/>
              <a:t>impulse</a:t>
            </a:r>
            <a:r>
              <a:rPr lang="en-US" dirty="0"/>
              <a:t> palpated between fifth and sixth ribs, just below left nipple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426" y="3810000"/>
            <a:ext cx="694914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b="1" dirty="0" err="1"/>
              <a:t>Isovolumetric</a:t>
            </a:r>
            <a:r>
              <a:rPr lang="en-US" b="1" dirty="0"/>
              <a:t> relaxation</a:t>
            </a:r>
            <a:r>
              <a:rPr lang="en-US" dirty="0"/>
              <a:t> - early diastole</a:t>
            </a:r>
          </a:p>
          <a:p>
            <a:pPr lvl="1"/>
            <a:r>
              <a:rPr lang="en-US" dirty="0"/>
              <a:t>Ventricles relax; atria relaxed and filling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Backflow </a:t>
            </a:r>
            <a:r>
              <a:rPr lang="en-US" dirty="0"/>
              <a:t>of blood in aorta and pulmonary trunk closes </a:t>
            </a:r>
            <a:r>
              <a:rPr lang="en-US" dirty="0" err="1" smtClean="0"/>
              <a:t>semilunar</a:t>
            </a:r>
            <a:r>
              <a:rPr lang="en-US" dirty="0" smtClean="0"/>
              <a:t> valves</a:t>
            </a:r>
            <a:endParaRPr lang="en-US" dirty="0"/>
          </a:p>
          <a:p>
            <a:pPr lvl="2"/>
            <a:r>
              <a:rPr lang="en-US" dirty="0" smtClean="0"/>
              <a:t>Ventricles </a:t>
            </a:r>
            <a:r>
              <a:rPr lang="en-US" dirty="0"/>
              <a:t>totally closed chambers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err="1"/>
              <a:t>atrial</a:t>
            </a:r>
            <a:r>
              <a:rPr lang="en-US" dirty="0"/>
              <a:t> pressure exceeds that in ventricles </a:t>
            </a:r>
            <a:r>
              <a:rPr lang="en-US" dirty="0">
                <a:sym typeface="Wingdings" pitchFamily="80" charset="2"/>
              </a:rPr>
              <a:t> AV valves open; cycle begins </a:t>
            </a:r>
            <a:r>
              <a:rPr lang="en-US" dirty="0" smtClean="0">
                <a:sym typeface="Wingdings" pitchFamily="80" charset="2"/>
              </a:rPr>
              <a:t>again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of blood pumped by each ventricle in one minute</a:t>
            </a:r>
          </a:p>
          <a:p>
            <a:r>
              <a:rPr lang="en-US" b="1" dirty="0"/>
              <a:t>CO</a:t>
            </a:r>
            <a:r>
              <a:rPr lang="en-US" dirty="0"/>
              <a:t> = </a:t>
            </a:r>
            <a:r>
              <a:rPr lang="en-US" b="1" dirty="0"/>
              <a:t>heart rate</a:t>
            </a:r>
            <a:r>
              <a:rPr lang="en-US" dirty="0"/>
              <a:t> (</a:t>
            </a:r>
            <a:r>
              <a:rPr lang="en-US" b="1" dirty="0"/>
              <a:t>HR</a:t>
            </a:r>
            <a:r>
              <a:rPr lang="en-US" dirty="0"/>
              <a:t>) × </a:t>
            </a:r>
            <a:r>
              <a:rPr lang="en-US" b="1" dirty="0"/>
              <a:t>stroke volume</a:t>
            </a:r>
            <a:r>
              <a:rPr lang="en-US" dirty="0"/>
              <a:t> (</a:t>
            </a:r>
            <a:r>
              <a:rPr lang="en-US" b="1" dirty="0"/>
              <a:t>SV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HR </a:t>
            </a:r>
            <a:r>
              <a:rPr lang="en-US" dirty="0"/>
              <a:t>= number of beats per minute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SV </a:t>
            </a:r>
            <a:r>
              <a:rPr lang="en-US" dirty="0"/>
              <a:t>= volume of blood pumped out by one ventricle with each beat</a:t>
            </a:r>
          </a:p>
          <a:p>
            <a:endParaRPr lang="en-US" dirty="0" smtClean="0"/>
          </a:p>
          <a:p>
            <a:r>
              <a:rPr lang="en-US" dirty="0" smtClean="0"/>
              <a:t>Normal </a:t>
            </a:r>
            <a:r>
              <a:rPr lang="en-US" dirty="0"/>
              <a:t>– 5.25 L/min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main factors affect SV:</a:t>
            </a:r>
          </a:p>
          <a:p>
            <a:pPr lvl="1"/>
            <a:r>
              <a:rPr lang="en-US" b="1" dirty="0" smtClean="0"/>
              <a:t>Preload</a:t>
            </a:r>
          </a:p>
          <a:p>
            <a:pPr lvl="2"/>
            <a:r>
              <a:rPr lang="en-US" dirty="0" smtClean="0"/>
              <a:t>degree of stretch of cardiac muscle cells before they contract</a:t>
            </a:r>
          </a:p>
          <a:p>
            <a:pPr lvl="2"/>
            <a:r>
              <a:rPr lang="en-US" dirty="0"/>
              <a:t>Most important factor stretching cardiac muscle is </a:t>
            </a:r>
            <a:r>
              <a:rPr lang="en-US" dirty="0" smtClean="0"/>
              <a:t>amount </a:t>
            </a:r>
            <a:r>
              <a:rPr lang="en-US" dirty="0"/>
              <a:t>of blood returning to </a:t>
            </a:r>
            <a:r>
              <a:rPr lang="en-US" dirty="0" smtClean="0"/>
              <a:t>heart:  </a:t>
            </a:r>
            <a:r>
              <a:rPr lang="en-US" b="1" dirty="0" smtClean="0"/>
              <a:t>venous return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Slow heartbeat and exercise increase venous return </a:t>
            </a:r>
          </a:p>
          <a:p>
            <a:pPr lvl="2"/>
            <a:r>
              <a:rPr lang="en-US" dirty="0"/>
              <a:t>Increased venous return distends (stretches) ventricles and increases contraction force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Contractility</a:t>
            </a:r>
          </a:p>
          <a:p>
            <a:pPr lvl="2"/>
            <a:r>
              <a:rPr lang="en-US" dirty="0" smtClean="0"/>
              <a:t>contractile strength at given muscle length</a:t>
            </a:r>
          </a:p>
          <a:p>
            <a:pPr lvl="2"/>
            <a:endParaRPr lang="en-US" b="1" dirty="0"/>
          </a:p>
          <a:p>
            <a:pPr lvl="1"/>
            <a:r>
              <a:rPr lang="en-US" b="1" dirty="0" err="1" smtClean="0"/>
              <a:t>Afterload</a:t>
            </a:r>
            <a:endParaRPr lang="en-US" b="1" dirty="0" smtClean="0"/>
          </a:p>
          <a:p>
            <a:pPr lvl="2"/>
            <a:r>
              <a:rPr lang="en-US" dirty="0" smtClean="0"/>
              <a:t>pressure ventricles must overcome to eject blood</a:t>
            </a:r>
            <a:endParaRPr lang="en-US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Sympathetic nervous system activated by emotional or physical stressors</a:t>
            </a:r>
          </a:p>
          <a:p>
            <a:pPr lvl="1"/>
            <a:r>
              <a:rPr lang="en-US" sz="3200" dirty="0" err="1"/>
              <a:t>Norepinephrine</a:t>
            </a:r>
            <a:r>
              <a:rPr lang="en-US" sz="3200" dirty="0"/>
              <a:t> causes pacemaker </a:t>
            </a:r>
            <a:endParaRPr lang="en-US" sz="3200" dirty="0" smtClean="0"/>
          </a:p>
          <a:p>
            <a:pPr lvl="2"/>
            <a:r>
              <a:rPr lang="en-US" sz="2800" dirty="0" smtClean="0"/>
              <a:t>to </a:t>
            </a:r>
            <a:r>
              <a:rPr lang="en-US" sz="2800" dirty="0"/>
              <a:t>fire more rapidly </a:t>
            </a:r>
            <a:endParaRPr lang="en-US" sz="2800" dirty="0" smtClean="0"/>
          </a:p>
          <a:p>
            <a:pPr lvl="3"/>
            <a:r>
              <a:rPr lang="en-US" sz="2600" dirty="0" smtClean="0"/>
              <a:t>and </a:t>
            </a:r>
            <a:r>
              <a:rPr lang="en-US" sz="2600" dirty="0"/>
              <a:t>increases </a:t>
            </a:r>
            <a:r>
              <a:rPr lang="en-US" sz="2600" dirty="0" smtClean="0"/>
              <a:t>contractility </a:t>
            </a:r>
          </a:p>
          <a:p>
            <a:pPr lvl="4"/>
            <a:r>
              <a:rPr lang="en-US" sz="2400" dirty="0" smtClean="0"/>
              <a:t>Results in faster relaxation and filling</a:t>
            </a:r>
          </a:p>
          <a:p>
            <a:pPr lvl="3"/>
            <a:endParaRPr lang="en-US" sz="2600" dirty="0"/>
          </a:p>
          <a:p>
            <a:pPr lvl="2"/>
            <a:r>
              <a:rPr lang="en-US" sz="2800" dirty="0" smtClean="0"/>
              <a:t>Increases heart-rate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Parasympathetic nervous system opposes sympathetic effects </a:t>
            </a:r>
          </a:p>
          <a:p>
            <a:pPr lvl="1"/>
            <a:r>
              <a:rPr lang="en-US" dirty="0"/>
              <a:t>Acetylcholine </a:t>
            </a:r>
            <a:r>
              <a:rPr lang="en-US" dirty="0" smtClean="0">
                <a:sym typeface="Wingdings" pitchFamily="80" charset="2"/>
              </a:rPr>
              <a:t> </a:t>
            </a:r>
            <a:r>
              <a:rPr lang="en-US" dirty="0">
                <a:sym typeface="Wingdings" pitchFamily="80" charset="2"/>
              </a:rPr>
              <a:t>slower HR</a:t>
            </a:r>
          </a:p>
          <a:p>
            <a:pPr lvl="1"/>
            <a:r>
              <a:rPr lang="en-US" dirty="0">
                <a:sym typeface="Wingdings" pitchFamily="80" charset="2"/>
              </a:rPr>
              <a:t>Little to no effect on contractility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Heart </a:t>
            </a:r>
            <a:r>
              <a:rPr lang="en-US" dirty="0"/>
              <a:t>at rest exhibits </a:t>
            </a:r>
            <a:r>
              <a:rPr lang="en-US" b="1" dirty="0" err="1" smtClean="0"/>
              <a:t>Vagal</a:t>
            </a:r>
            <a:r>
              <a:rPr lang="en-US" b="1" dirty="0" smtClean="0"/>
              <a:t> </a:t>
            </a:r>
            <a:r>
              <a:rPr lang="en-US" b="1" dirty="0"/>
              <a:t>tone</a:t>
            </a:r>
          </a:p>
          <a:p>
            <a:pPr lvl="1"/>
            <a:r>
              <a:rPr lang="en-US" dirty="0"/>
              <a:t>Parasympathetic dominant influence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 of Heart Rate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Epinephrine </a:t>
            </a:r>
            <a:r>
              <a:rPr lang="en-US" dirty="0"/>
              <a:t>from adrenal medulla </a:t>
            </a:r>
            <a:endParaRPr lang="en-US" dirty="0" smtClean="0"/>
          </a:p>
          <a:p>
            <a:pPr lvl="2"/>
            <a:r>
              <a:rPr lang="en-US" dirty="0" smtClean="0"/>
              <a:t>increases </a:t>
            </a:r>
            <a:r>
              <a:rPr lang="en-US" dirty="0"/>
              <a:t>heart rate </a:t>
            </a:r>
            <a:endParaRPr lang="en-US" dirty="0" smtClean="0"/>
          </a:p>
          <a:p>
            <a:pPr lvl="2"/>
            <a:r>
              <a:rPr lang="en-US" dirty="0" smtClean="0"/>
              <a:t>Increases contractility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Thyroxine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increases </a:t>
            </a:r>
            <a:r>
              <a:rPr lang="en-US" dirty="0"/>
              <a:t>heart </a:t>
            </a:r>
            <a:r>
              <a:rPr lang="en-US" dirty="0" smtClean="0"/>
              <a:t>rate</a:t>
            </a:r>
          </a:p>
          <a:p>
            <a:pPr lvl="2"/>
            <a:r>
              <a:rPr lang="en-US" dirty="0" smtClean="0"/>
              <a:t>enhances </a:t>
            </a:r>
            <a:r>
              <a:rPr lang="en-US" dirty="0"/>
              <a:t>effects of </a:t>
            </a:r>
            <a:r>
              <a:rPr lang="en-US" dirty="0" err="1"/>
              <a:t>norepinephrine</a:t>
            </a:r>
            <a:r>
              <a:rPr lang="en-US" dirty="0"/>
              <a:t> and </a:t>
            </a:r>
            <a:r>
              <a:rPr lang="en-US" dirty="0" smtClean="0"/>
              <a:t>epinephrine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Hypocalcemia</a:t>
            </a:r>
            <a:r>
              <a:rPr lang="en-US" dirty="0"/>
              <a:t> </a:t>
            </a:r>
            <a:r>
              <a:rPr lang="en-US" dirty="0">
                <a:sym typeface="Wingdings" pitchFamily="80" charset="2"/>
              </a:rPr>
              <a:t>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Not enough Calcium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d</a:t>
            </a:r>
            <a:r>
              <a:rPr lang="en-US" dirty="0" smtClean="0"/>
              <a:t>epresses </a:t>
            </a:r>
            <a:r>
              <a:rPr lang="en-US" dirty="0"/>
              <a:t>heart</a:t>
            </a:r>
          </a:p>
          <a:p>
            <a:r>
              <a:rPr lang="en-US" b="1" dirty="0" err="1"/>
              <a:t>Hypercalcemia</a:t>
            </a:r>
            <a:r>
              <a:rPr lang="en-US" dirty="0"/>
              <a:t> </a:t>
            </a:r>
            <a:r>
              <a:rPr lang="en-US" dirty="0">
                <a:sym typeface="Wingdings" pitchFamily="80" charset="2"/>
              </a:rPr>
              <a:t>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Too much calcium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increased </a:t>
            </a:r>
            <a:r>
              <a:rPr lang="en-US" dirty="0">
                <a:sym typeface="Wingdings" pitchFamily="80" charset="2"/>
              </a:rPr>
              <a:t>HR and contractility</a:t>
            </a:r>
          </a:p>
          <a:p>
            <a:r>
              <a:rPr lang="en-US" b="1" dirty="0" err="1" smtClean="0">
                <a:sym typeface="Wingdings" pitchFamily="80" charset="2"/>
              </a:rPr>
              <a:t>Hypokalemia</a:t>
            </a:r>
            <a:r>
              <a:rPr lang="en-US" dirty="0" smtClean="0">
                <a:sym typeface="Wingdings" pitchFamily="80" charset="2"/>
              </a:rPr>
              <a:t>  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Not enough Potassium (K) 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feeble heartbeat; arrhythmias</a:t>
            </a:r>
            <a:endParaRPr lang="en-US" dirty="0" smtClean="0"/>
          </a:p>
          <a:p>
            <a:r>
              <a:rPr lang="en-US" b="1" dirty="0" err="1" smtClean="0">
                <a:sym typeface="Wingdings" pitchFamily="80" charset="2"/>
              </a:rPr>
              <a:t>Hyperkalemia</a:t>
            </a:r>
            <a:r>
              <a:rPr lang="en-US" dirty="0" smtClean="0">
                <a:sym typeface="Wingdings" pitchFamily="80" charset="2"/>
              </a:rPr>
              <a:t> </a:t>
            </a:r>
            <a:r>
              <a:rPr lang="en-US" dirty="0">
                <a:sym typeface="Wingdings" pitchFamily="80" charset="2"/>
              </a:rPr>
              <a:t>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Too much Potassium (K)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alters </a:t>
            </a:r>
            <a:r>
              <a:rPr lang="en-US" dirty="0">
                <a:sym typeface="Wingdings" pitchFamily="80" charset="2"/>
              </a:rPr>
              <a:t>electrical activity  heart block and cardiac </a:t>
            </a:r>
            <a:r>
              <a:rPr lang="en-US" dirty="0" smtClean="0">
                <a:sym typeface="Wingdings" pitchFamily="80" charset="2"/>
              </a:rPr>
              <a:t>arrest</a:t>
            </a:r>
            <a:endParaRPr lang="en-US" dirty="0">
              <a:sym typeface="Wingdings" pitchFamily="80" charset="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Factors that Influence Heart Rate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</a:t>
            </a:r>
          </a:p>
          <a:p>
            <a:pPr lvl="1"/>
            <a:r>
              <a:rPr lang="en-US"/>
              <a:t>Fetus has fastest HR</a:t>
            </a:r>
          </a:p>
          <a:p>
            <a:r>
              <a:rPr lang="en-US"/>
              <a:t>Gender</a:t>
            </a:r>
          </a:p>
          <a:p>
            <a:pPr lvl="1"/>
            <a:r>
              <a:rPr lang="en-US"/>
              <a:t>Females faster than males</a:t>
            </a:r>
          </a:p>
          <a:p>
            <a:r>
              <a:rPr lang="en-US"/>
              <a:t>Exercise	</a:t>
            </a:r>
          </a:p>
          <a:p>
            <a:pPr lvl="1"/>
            <a:r>
              <a:rPr lang="en-US"/>
              <a:t>Increases HR</a:t>
            </a:r>
          </a:p>
          <a:p>
            <a:r>
              <a:rPr lang="en-US"/>
              <a:t>Body temperature</a:t>
            </a:r>
          </a:p>
          <a:p>
            <a:pPr lvl="1"/>
            <a:r>
              <a:rPr lang="en-US"/>
              <a:t>Increases with increased temperature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Tachycardia</a:t>
            </a:r>
            <a:r>
              <a:rPr lang="en-US" dirty="0"/>
              <a:t> - abnormally fast heart rate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Exceeds 100</a:t>
            </a:r>
            <a:r>
              <a:rPr lang="en-US" dirty="0"/>
              <a:t> </a:t>
            </a:r>
            <a:r>
              <a:rPr lang="en-US" dirty="0" smtClean="0"/>
              <a:t>beats/min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persistent, may lead to fibrillation</a:t>
            </a:r>
          </a:p>
          <a:p>
            <a:r>
              <a:rPr lang="en-US" b="1" dirty="0" err="1"/>
              <a:t>Bradycardia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heart </a:t>
            </a:r>
            <a:r>
              <a:rPr lang="en-US" dirty="0"/>
              <a:t>rate slower than 60 beats/min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result in </a:t>
            </a:r>
            <a:r>
              <a:rPr lang="en-US" dirty="0" smtClean="0"/>
              <a:t>inadequate </a:t>
            </a:r>
            <a:r>
              <a:rPr lang="en-US" dirty="0"/>
              <a:t>blood circulation in </a:t>
            </a:r>
            <a:r>
              <a:rPr lang="en-US" dirty="0" smtClean="0"/>
              <a:t>non-athletes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desirable result of endurance training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Congestive heart failure (CHF)</a:t>
            </a:r>
          </a:p>
          <a:p>
            <a:pPr lvl="1"/>
            <a:r>
              <a:rPr lang="en-US" dirty="0"/>
              <a:t>Progressive </a:t>
            </a:r>
            <a:r>
              <a:rPr lang="en-US" dirty="0" smtClean="0"/>
              <a:t>condition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Cardiac Output is </a:t>
            </a:r>
            <a:r>
              <a:rPr lang="en-US" dirty="0"/>
              <a:t>so low that blood circulation </a:t>
            </a:r>
            <a:r>
              <a:rPr lang="en-US" dirty="0" smtClean="0"/>
              <a:t>is inadequate </a:t>
            </a:r>
            <a:r>
              <a:rPr lang="en-US" dirty="0"/>
              <a:t>to meet tissue needs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Reflects </a:t>
            </a:r>
            <a:r>
              <a:rPr lang="en-US" dirty="0"/>
              <a:t>weakened myocardium caused by</a:t>
            </a:r>
          </a:p>
          <a:p>
            <a:pPr lvl="2"/>
            <a:r>
              <a:rPr lang="en-US" dirty="0"/>
              <a:t>Coronary atherosclerosis—clogged arteries</a:t>
            </a:r>
          </a:p>
          <a:p>
            <a:pPr lvl="2"/>
            <a:r>
              <a:rPr lang="en-US" dirty="0"/>
              <a:t>Persistent high blood pressure</a:t>
            </a:r>
          </a:p>
          <a:p>
            <a:pPr lvl="2"/>
            <a:r>
              <a:rPr lang="en-US" dirty="0"/>
              <a:t>Multiple myocardial infarcts</a:t>
            </a:r>
          </a:p>
          <a:p>
            <a:pPr lvl="2"/>
            <a:r>
              <a:rPr lang="en-US" dirty="0"/>
              <a:t>Dilated </a:t>
            </a:r>
            <a:r>
              <a:rPr lang="en-US" dirty="0" err="1"/>
              <a:t>cardiomyopathy</a:t>
            </a:r>
            <a:r>
              <a:rPr lang="en-US" dirty="0"/>
              <a:t> (DCM)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Coverings of the Heart: Pericardium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Double-walled sac</a:t>
            </a:r>
          </a:p>
          <a:p>
            <a:endParaRPr lang="en-US" dirty="0" smtClean="0"/>
          </a:p>
          <a:p>
            <a:r>
              <a:rPr lang="en-US" dirty="0" smtClean="0"/>
              <a:t>Superficial </a:t>
            </a:r>
            <a:r>
              <a:rPr lang="en-US" b="1" dirty="0"/>
              <a:t>fibrous pericardium</a:t>
            </a:r>
            <a:endParaRPr lang="en-US" dirty="0"/>
          </a:p>
          <a:p>
            <a:pPr lvl="1"/>
            <a:r>
              <a:rPr lang="en-US" dirty="0"/>
              <a:t>Protects, anchors to surrounding structures, and prevents overfilling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Pulmonary congestion</a:t>
            </a:r>
          </a:p>
          <a:p>
            <a:pPr lvl="1"/>
            <a:r>
              <a:rPr lang="en-US" dirty="0"/>
              <a:t>Left side fails </a:t>
            </a:r>
            <a:r>
              <a:rPr lang="en-US" dirty="0">
                <a:sym typeface="Wingdings" pitchFamily="80" charset="2"/>
              </a:rPr>
              <a:t> blood backs up in lungs</a:t>
            </a: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congestion</a:t>
            </a:r>
          </a:p>
          <a:p>
            <a:pPr lvl="1"/>
            <a:r>
              <a:rPr lang="en-US" dirty="0"/>
              <a:t>Right side fails </a:t>
            </a:r>
            <a:r>
              <a:rPr lang="en-US" dirty="0">
                <a:sym typeface="Wingdings" pitchFamily="80" charset="2"/>
              </a:rPr>
              <a:t> blood pools in body organs  edema</a:t>
            </a:r>
          </a:p>
          <a:p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of either side ultimately weakens other</a:t>
            </a:r>
          </a:p>
          <a:p>
            <a:endParaRPr lang="en-US" dirty="0" smtClean="0"/>
          </a:p>
          <a:p>
            <a:r>
              <a:rPr lang="en-US" dirty="0" smtClean="0"/>
              <a:t>Treat </a:t>
            </a:r>
            <a:r>
              <a:rPr lang="en-US" dirty="0"/>
              <a:t>by removing fluid, reducing </a:t>
            </a:r>
            <a:r>
              <a:rPr lang="en-US" dirty="0" err="1"/>
              <a:t>afterload</a:t>
            </a:r>
            <a:r>
              <a:rPr lang="en-US" dirty="0"/>
              <a:t>, increasing contractility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Fetal heart structures that bypass pulmonary circulation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Foramen </a:t>
            </a:r>
            <a:r>
              <a:rPr lang="en-US" b="1" dirty="0" err="1"/>
              <a:t>ovale</a:t>
            </a:r>
            <a:r>
              <a:rPr lang="en-US" b="1" dirty="0"/>
              <a:t> </a:t>
            </a:r>
            <a:r>
              <a:rPr lang="en-US" dirty="0"/>
              <a:t>connects two atria</a:t>
            </a:r>
          </a:p>
          <a:p>
            <a:pPr lvl="2"/>
            <a:r>
              <a:rPr lang="en-US" dirty="0"/>
              <a:t>Remnant is </a:t>
            </a:r>
            <a:r>
              <a:rPr lang="en-US" b="1" dirty="0" err="1"/>
              <a:t>fossa</a:t>
            </a:r>
            <a:r>
              <a:rPr lang="en-US" b="1" dirty="0"/>
              <a:t> </a:t>
            </a:r>
            <a:r>
              <a:rPr lang="en-US" b="1" dirty="0" err="1"/>
              <a:t>ovalis</a:t>
            </a:r>
            <a:r>
              <a:rPr lang="en-US" dirty="0"/>
              <a:t> in adult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Ductus</a:t>
            </a:r>
            <a:r>
              <a:rPr lang="en-US" b="1" dirty="0" smtClean="0"/>
              <a:t> </a:t>
            </a:r>
            <a:r>
              <a:rPr lang="en-US" b="1" dirty="0" err="1"/>
              <a:t>arteriosus</a:t>
            </a:r>
            <a:r>
              <a:rPr lang="en-US" dirty="0"/>
              <a:t> connects pulmonary trunk to aorta</a:t>
            </a:r>
          </a:p>
          <a:p>
            <a:pPr lvl="2"/>
            <a:r>
              <a:rPr lang="en-US" dirty="0"/>
              <a:t>Remnant - </a:t>
            </a:r>
            <a:r>
              <a:rPr lang="en-US" b="1" dirty="0" err="1"/>
              <a:t>ligamentum</a:t>
            </a:r>
            <a:r>
              <a:rPr lang="en-US" b="1" dirty="0"/>
              <a:t> </a:t>
            </a:r>
            <a:r>
              <a:rPr lang="en-US" b="1" dirty="0" err="1"/>
              <a:t>arteriosum</a:t>
            </a:r>
            <a:r>
              <a:rPr lang="en-US" dirty="0"/>
              <a:t> in adult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Close </a:t>
            </a:r>
            <a:r>
              <a:rPr lang="en-US" dirty="0"/>
              <a:t>at or shortly after birth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Congenital heart defects</a:t>
            </a:r>
          </a:p>
          <a:p>
            <a:pPr lvl="1"/>
            <a:r>
              <a:rPr lang="en-US" dirty="0"/>
              <a:t>Most common birth defects; treated with surgery</a:t>
            </a:r>
          </a:p>
          <a:p>
            <a:pPr lvl="1"/>
            <a:r>
              <a:rPr lang="en-US" dirty="0"/>
              <a:t>Most are one of two types:</a:t>
            </a:r>
          </a:p>
          <a:p>
            <a:pPr lvl="2"/>
            <a:r>
              <a:rPr lang="en-US" dirty="0"/>
              <a:t>Mixing of oxygen-poor and oxygen-rich </a:t>
            </a:r>
            <a:r>
              <a:rPr lang="en-US" dirty="0" smtClean="0"/>
              <a:t>blood</a:t>
            </a:r>
            <a:endParaRPr lang="en-US" dirty="0"/>
          </a:p>
          <a:p>
            <a:pPr lvl="2"/>
            <a:r>
              <a:rPr lang="en-US" dirty="0"/>
              <a:t>Narrowed valves or vessels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Tetralogy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err="1"/>
              <a:t>Fallot</a:t>
            </a:r>
            <a:endParaRPr lang="en-US" b="1" dirty="0"/>
          </a:p>
          <a:p>
            <a:pPr lvl="2"/>
            <a:r>
              <a:rPr lang="en-US" dirty="0"/>
              <a:t>Both types of disorders present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18.25a  Three examples of congenital heart defects.</a:t>
            </a:r>
            <a:endParaRPr lang="en-US" smtClean="0"/>
          </a:p>
        </p:txBody>
      </p:sp>
      <p:pic>
        <p:nvPicPr>
          <p:cNvPr id="70659" name="Picture 3" descr="figure_18_25a_unlabeled"/>
          <p:cNvPicPr>
            <a:picLocks noChangeAspect="1" noChangeArrowheads="1"/>
          </p:cNvPicPr>
          <p:nvPr/>
        </p:nvPicPr>
        <p:blipFill>
          <a:blip r:embed="rId3" cstate="print"/>
          <a:srcRect b="2931"/>
          <a:stretch>
            <a:fillRect/>
          </a:stretch>
        </p:blipFill>
        <p:spPr bwMode="auto">
          <a:xfrm>
            <a:off x="5092016" y="1371600"/>
            <a:ext cx="40519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09600" y="609600"/>
            <a:ext cx="4298741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latin typeface="Arial Black" pitchFamily="1" charset="0"/>
              </a:rPr>
              <a:t>Ventricular </a:t>
            </a:r>
            <a:r>
              <a:rPr lang="en-US" sz="2300" dirty="0" err="1">
                <a:latin typeface="Arial Black" pitchFamily="1" charset="0"/>
              </a:rPr>
              <a:t>septal</a:t>
            </a:r>
            <a:r>
              <a:rPr lang="en-US" sz="2300" dirty="0">
                <a:latin typeface="Arial Black" pitchFamily="1" charset="0"/>
              </a:rPr>
              <a:t> defect</a:t>
            </a:r>
            <a:r>
              <a:rPr lang="en-US" sz="2300" dirty="0" smtClean="0">
                <a:latin typeface="Arial Black" pitchFamily="1" charset="0"/>
              </a:rPr>
              <a:t>.</a:t>
            </a:r>
            <a:endParaRPr lang="en-US" sz="2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superior part of the </a:t>
            </a:r>
            <a:r>
              <a:rPr lang="en-US" sz="2000" b="1" dirty="0" smtClean="0"/>
              <a:t>inter-ventricular septum </a:t>
            </a:r>
            <a:r>
              <a:rPr lang="en-US" sz="2000" dirty="0" smtClean="0"/>
              <a:t>fails to form, allowing blood to mix between the two ventricles.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More blood is shunted from left to right because the left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ventricle is stronger.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18.25b  Three examples of congenital heart defects.</a:t>
            </a:r>
            <a:endParaRPr lang="en-US" smtClean="0"/>
          </a:p>
        </p:txBody>
      </p:sp>
      <p:pic>
        <p:nvPicPr>
          <p:cNvPr id="71683" name="Picture 3" descr="figure_18_25b_unlabeled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4240967" y="1371600"/>
            <a:ext cx="49030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400800" y="1371600"/>
            <a:ext cx="18240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Narrowed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aorta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685800"/>
            <a:ext cx="506125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Arial Black" pitchFamily="1" charset="0"/>
              </a:rPr>
              <a:t>Coarctation</a:t>
            </a:r>
            <a:r>
              <a:rPr lang="en-US" sz="2800" dirty="0">
                <a:latin typeface="Arial Black" pitchFamily="1" charset="0"/>
              </a:rPr>
              <a:t> of the aorta</a:t>
            </a:r>
            <a:r>
              <a:rPr lang="en-US" sz="2800" dirty="0" smtClean="0">
                <a:latin typeface="Arial Black" pitchFamily="1" charset="0"/>
              </a:rPr>
              <a:t>.</a:t>
            </a:r>
            <a:endParaRPr lang="en-US" sz="2800" b="1" dirty="0"/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5638800" y="1524000"/>
            <a:ext cx="735013" cy="385762"/>
          </a:xfrm>
          <a:custGeom>
            <a:avLst/>
            <a:gdLst>
              <a:gd name="T0" fmla="*/ 472 w 472"/>
              <a:gd name="T1" fmla="*/ 0 h 248"/>
              <a:gd name="T2" fmla="*/ 376 w 472"/>
              <a:gd name="T3" fmla="*/ 4 h 248"/>
              <a:gd name="T4" fmla="*/ 0 w 472"/>
              <a:gd name="T5" fmla="*/ 248 h 248"/>
              <a:gd name="T6" fmla="*/ 0 60000 65536"/>
              <a:gd name="T7" fmla="*/ 0 60000 65536"/>
              <a:gd name="T8" fmla="*/ 0 60000 65536"/>
              <a:gd name="T9" fmla="*/ 0 w 472"/>
              <a:gd name="T10" fmla="*/ 0 h 248"/>
              <a:gd name="T11" fmla="*/ 472 w 472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248">
                <a:moveTo>
                  <a:pt x="472" y="0"/>
                </a:moveTo>
                <a:lnTo>
                  <a:pt x="376" y="4"/>
                </a:lnTo>
                <a:lnTo>
                  <a:pt x="0" y="248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34290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part of the aorta is narrowed, increasing the workload of the left ventricle.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ure_18_25c_unlabeled"/>
          <p:cNvPicPr>
            <a:picLocks noChangeAspect="1" noChangeArrowheads="1"/>
          </p:cNvPicPr>
          <p:nvPr/>
        </p:nvPicPr>
        <p:blipFill>
          <a:blip r:embed="rId3" cstate="print"/>
          <a:srcRect b="3082"/>
          <a:stretch>
            <a:fillRect/>
          </a:stretch>
        </p:blipFill>
        <p:spPr bwMode="auto">
          <a:xfrm>
            <a:off x="5410200" y="1228621"/>
            <a:ext cx="3733801" cy="56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609600"/>
            <a:ext cx="311514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latin typeface="Arial Black" pitchFamily="1" charset="0"/>
              </a:rPr>
              <a:t>Tetralogy</a:t>
            </a:r>
            <a:r>
              <a:rPr lang="en-US" sz="2200" dirty="0">
                <a:latin typeface="Arial Black" pitchFamily="1" charset="0"/>
              </a:rPr>
              <a:t> of </a:t>
            </a:r>
            <a:r>
              <a:rPr lang="en-US" sz="2200" dirty="0" err="1">
                <a:latin typeface="Arial Black" pitchFamily="1" charset="0"/>
              </a:rPr>
              <a:t>Fallot</a:t>
            </a:r>
            <a:r>
              <a:rPr lang="en-US" sz="2200" dirty="0" smtClean="0">
                <a:latin typeface="Arial Black" pitchFamily="1" charset="0"/>
              </a:rPr>
              <a:t>.</a:t>
            </a:r>
            <a:endParaRPr lang="en-US" sz="2200" b="1" dirty="0"/>
          </a:p>
        </p:txBody>
      </p:sp>
      <p:sp>
        <p:nvSpPr>
          <p:cNvPr id="7270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18.25c  Three examples of congenital heart defects.</a:t>
            </a: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Multiple defects (tetra =four):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Pulmonary trunk too narrow and pulmonary valve </a:t>
            </a:r>
            <a:r>
              <a:rPr lang="en-US" sz="2000" dirty="0" err="1" smtClean="0"/>
              <a:t>stenosed</a:t>
            </a:r>
            <a:r>
              <a:rPr lang="en-US" sz="2000" dirty="0" smtClean="0"/>
              <a:t> (narrowed), resulting in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hypertrophied right ventricle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Ventricular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defect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Aorta opens from both ventricles.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Age-Related Changes Affecting the Heart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Sclerosis and thickening of valve flaps</a:t>
            </a:r>
          </a:p>
          <a:p>
            <a:endParaRPr lang="en-US" dirty="0" smtClean="0"/>
          </a:p>
          <a:p>
            <a:r>
              <a:rPr lang="en-US" dirty="0" smtClean="0"/>
              <a:t>Decline </a:t>
            </a:r>
            <a:r>
              <a:rPr lang="en-US" dirty="0"/>
              <a:t>in cardiac reserve</a:t>
            </a:r>
          </a:p>
          <a:p>
            <a:endParaRPr lang="en-US" dirty="0" smtClean="0"/>
          </a:p>
          <a:p>
            <a:r>
              <a:rPr lang="en-US" dirty="0" smtClean="0"/>
              <a:t>Fibrosis </a:t>
            </a:r>
            <a:r>
              <a:rPr lang="en-US" dirty="0"/>
              <a:t>of cardiac muscle</a:t>
            </a:r>
          </a:p>
          <a:p>
            <a:endParaRPr lang="en-US" dirty="0" smtClean="0"/>
          </a:p>
          <a:p>
            <a:r>
              <a:rPr lang="en-US" dirty="0" smtClean="0"/>
              <a:t>Atherosclerosis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Blood Vessels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1628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Delivery system of dynamic structures that begins and ends at heart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Arteries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carry blood away from heart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oxygenated </a:t>
            </a:r>
            <a:r>
              <a:rPr lang="en-US" b="1" dirty="0" smtClean="0">
                <a:ea typeface="ＭＳ Ｐゴシック" pitchFamily="-20" charset="-128"/>
              </a:rPr>
              <a:t>except</a:t>
            </a:r>
            <a:r>
              <a:rPr lang="en-US" dirty="0" smtClean="0">
                <a:ea typeface="ＭＳ Ｐゴシック" pitchFamily="-20" charset="-128"/>
              </a:rPr>
              <a:t> for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pulmonary circulation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umbilical vessels of fetus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Capillaries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contact tissue cells; directly serve cellular needs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Veins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carry blood toward heart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1371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4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 Structure of Blood Vessel Walls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Lumen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Central blood-containing space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wall layers in arteries and veins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Tunica </a:t>
            </a:r>
            <a:r>
              <a:rPr lang="en-US" b="1" dirty="0" err="1" smtClean="0">
                <a:ea typeface="ＭＳ Ｐゴシック" pitchFamily="-20" charset="-128"/>
              </a:rPr>
              <a:t>intima</a:t>
            </a:r>
            <a:r>
              <a:rPr lang="en-US" b="1" dirty="0" smtClean="0">
                <a:ea typeface="ＭＳ Ｐゴシック" pitchFamily="-20" charset="-128"/>
              </a:rPr>
              <a:t>, tunica media, and tunica </a:t>
            </a:r>
            <a:r>
              <a:rPr lang="en-US" b="1" dirty="0" err="1" smtClean="0">
                <a:ea typeface="ＭＳ Ｐゴシック" pitchFamily="-20" charset="-128"/>
              </a:rPr>
              <a:t>externa</a:t>
            </a:r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Capillaries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Endothelium </a:t>
            </a:r>
            <a:r>
              <a:rPr lang="en-US" dirty="0" smtClean="0">
                <a:ea typeface="ＭＳ Ｐゴシック" pitchFamily="-20" charset="-128"/>
              </a:rPr>
              <a:t>with sparse basal lamina</a:t>
            </a:r>
          </a:p>
        </p:txBody>
      </p:sp>
    </p:spTree>
    <p:extLst>
      <p:ext uri="{BB962C8B-B14F-4D97-AF65-F5344CB8AC3E}">
        <p14:creationId xmlns:p14="http://schemas.microsoft.com/office/powerpoint/2010/main" val="30233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2013 Pearson Education, Inc.</a:t>
            </a:r>
          </a:p>
        </p:txBody>
      </p:sp>
      <p:pic>
        <p:nvPicPr>
          <p:cNvPr id="504840" name="Picture 8" descr="figure_19_01b_unlabeled"/>
          <p:cNvPicPr>
            <a:picLocks noChangeAspect="1" noChangeArrowheads="1"/>
          </p:cNvPicPr>
          <p:nvPr/>
        </p:nvPicPr>
        <p:blipFill>
          <a:blip r:embed="rId3" cstate="print"/>
          <a:srcRect b="3159"/>
          <a:stretch>
            <a:fillRect/>
          </a:stretch>
        </p:blipFill>
        <p:spPr bwMode="auto">
          <a:xfrm>
            <a:off x="273050" y="222250"/>
            <a:ext cx="8421688" cy="6296025"/>
          </a:xfrm>
          <a:prstGeom prst="rect">
            <a:avLst/>
          </a:prstGeom>
          <a:noFill/>
        </p:spPr>
      </p:pic>
      <p:sp>
        <p:nvSpPr>
          <p:cNvPr id="504842" name="Rectangle 10"/>
          <p:cNvSpPr>
            <a:spLocks noChangeArrowheads="1"/>
          </p:cNvSpPr>
          <p:nvPr/>
        </p:nvSpPr>
        <p:spPr bwMode="auto">
          <a:xfrm>
            <a:off x="3263900" y="865188"/>
            <a:ext cx="19018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0">
                <a:latin typeface="Arial Black" pitchFamily="-128" charset="0"/>
              </a:rPr>
              <a:t>Tunica intima</a:t>
            </a:r>
            <a:endParaRPr lang="en-US" sz="1300" b="0"/>
          </a:p>
          <a:p>
            <a:pPr>
              <a:lnSpc>
                <a:spcPct val="85000"/>
              </a:lnSpc>
            </a:pPr>
            <a:r>
              <a:rPr lang="en-US" sz="1300"/>
              <a:t>• Endothelium</a:t>
            </a:r>
          </a:p>
          <a:p>
            <a:pPr>
              <a:lnSpc>
                <a:spcPct val="85000"/>
              </a:lnSpc>
            </a:pPr>
            <a:r>
              <a:rPr lang="en-US" sz="1300"/>
              <a:t>• Subendothelial layer</a:t>
            </a:r>
            <a:endParaRPr lang="en-US" sz="1300" b="0"/>
          </a:p>
        </p:txBody>
      </p:sp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3246438" y="1354138"/>
            <a:ext cx="2324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• Internal elastic membrane</a:t>
            </a:r>
          </a:p>
        </p:txBody>
      </p:sp>
      <p:sp>
        <p:nvSpPr>
          <p:cNvPr id="504844" name="Rectangle 12"/>
          <p:cNvSpPr>
            <a:spLocks noChangeArrowheads="1"/>
          </p:cNvSpPr>
          <p:nvPr/>
        </p:nvSpPr>
        <p:spPr bwMode="auto">
          <a:xfrm>
            <a:off x="3263900" y="1736725"/>
            <a:ext cx="1835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0">
                <a:latin typeface="Arial Black" pitchFamily="-128" charset="0"/>
              </a:rPr>
              <a:t>Tunica media</a:t>
            </a:r>
            <a:endParaRPr lang="en-US" sz="1300" b="0"/>
          </a:p>
          <a:p>
            <a:pPr>
              <a:lnSpc>
                <a:spcPct val="80000"/>
              </a:lnSpc>
            </a:pPr>
            <a:r>
              <a:rPr lang="en-US" sz="1300"/>
              <a:t>(smooth muscle and </a:t>
            </a:r>
          </a:p>
          <a:p>
            <a:pPr>
              <a:lnSpc>
                <a:spcPct val="80000"/>
              </a:lnSpc>
            </a:pPr>
            <a:r>
              <a:rPr lang="en-US" sz="1300"/>
              <a:t>elastic fibers)</a:t>
            </a:r>
            <a:endParaRPr lang="en-US" sz="1300" b="0"/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3246438" y="2168525"/>
            <a:ext cx="23796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• External elastic membrane</a:t>
            </a:r>
          </a:p>
        </p:txBody>
      </p:sp>
      <p:sp>
        <p:nvSpPr>
          <p:cNvPr id="504846" name="Rectangle 14"/>
          <p:cNvSpPr>
            <a:spLocks noChangeArrowheads="1"/>
          </p:cNvSpPr>
          <p:nvPr/>
        </p:nvSpPr>
        <p:spPr bwMode="auto">
          <a:xfrm>
            <a:off x="8137525" y="1868488"/>
            <a:ext cx="615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Valve</a:t>
            </a:r>
          </a:p>
        </p:txBody>
      </p:sp>
      <p:sp>
        <p:nvSpPr>
          <p:cNvPr id="504847" name="Rectangle 15"/>
          <p:cNvSpPr>
            <a:spLocks noChangeArrowheads="1"/>
          </p:cNvSpPr>
          <p:nvPr/>
        </p:nvSpPr>
        <p:spPr bwMode="auto">
          <a:xfrm>
            <a:off x="3263900" y="2527300"/>
            <a:ext cx="1550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0">
                <a:latin typeface="Arial Black" pitchFamily="-128" charset="0"/>
              </a:rPr>
              <a:t>Tunica externa</a:t>
            </a:r>
            <a:endParaRPr lang="en-US" sz="1300" b="0"/>
          </a:p>
          <a:p>
            <a:pPr>
              <a:lnSpc>
                <a:spcPct val="85000"/>
              </a:lnSpc>
            </a:pPr>
            <a:r>
              <a:rPr lang="en-US" sz="1300"/>
              <a:t>(collagen fibers)</a:t>
            </a:r>
            <a:endParaRPr lang="en-US" sz="1300" b="0"/>
          </a:p>
        </p:txBody>
      </p:sp>
      <p:sp>
        <p:nvSpPr>
          <p:cNvPr id="504848" name="Rectangle 16"/>
          <p:cNvSpPr>
            <a:spLocks noChangeArrowheads="1"/>
          </p:cNvSpPr>
          <p:nvPr/>
        </p:nvSpPr>
        <p:spPr bwMode="auto">
          <a:xfrm>
            <a:off x="812800" y="4387850"/>
            <a:ext cx="725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Lumen</a:t>
            </a:r>
          </a:p>
        </p:txBody>
      </p:sp>
      <p:sp>
        <p:nvSpPr>
          <p:cNvPr id="504849" name="Rectangle 17"/>
          <p:cNvSpPr>
            <a:spLocks noChangeArrowheads="1"/>
          </p:cNvSpPr>
          <p:nvPr/>
        </p:nvSpPr>
        <p:spPr bwMode="auto">
          <a:xfrm>
            <a:off x="801688" y="4721225"/>
            <a:ext cx="742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Artery</a:t>
            </a:r>
          </a:p>
        </p:txBody>
      </p:sp>
      <p:sp>
        <p:nvSpPr>
          <p:cNvPr id="504850" name="Rectangle 18"/>
          <p:cNvSpPr>
            <a:spLocks noChangeArrowheads="1"/>
          </p:cNvSpPr>
          <p:nvPr/>
        </p:nvSpPr>
        <p:spPr bwMode="auto">
          <a:xfrm>
            <a:off x="4994275" y="4697413"/>
            <a:ext cx="1560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Capillary network</a:t>
            </a:r>
          </a:p>
        </p:txBody>
      </p:sp>
      <p:sp>
        <p:nvSpPr>
          <p:cNvPr id="504851" name="Rectangle 19"/>
          <p:cNvSpPr>
            <a:spLocks noChangeArrowheads="1"/>
          </p:cNvSpPr>
          <p:nvPr/>
        </p:nvSpPr>
        <p:spPr bwMode="auto">
          <a:xfrm>
            <a:off x="6521450" y="4416425"/>
            <a:ext cx="725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Lumen</a:t>
            </a:r>
          </a:p>
        </p:txBody>
      </p:sp>
      <p:sp>
        <p:nvSpPr>
          <p:cNvPr id="504852" name="Rectangle 20"/>
          <p:cNvSpPr>
            <a:spLocks noChangeArrowheads="1"/>
          </p:cNvSpPr>
          <p:nvPr/>
        </p:nvSpPr>
        <p:spPr bwMode="auto">
          <a:xfrm>
            <a:off x="6580188" y="4725988"/>
            <a:ext cx="5873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Vein</a:t>
            </a:r>
          </a:p>
        </p:txBody>
      </p:sp>
      <p:sp>
        <p:nvSpPr>
          <p:cNvPr id="504853" name="Rectangle 21"/>
          <p:cNvSpPr>
            <a:spLocks noChangeArrowheads="1"/>
          </p:cNvSpPr>
          <p:nvPr/>
        </p:nvSpPr>
        <p:spPr bwMode="auto">
          <a:xfrm>
            <a:off x="6084888" y="5607050"/>
            <a:ext cx="14874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Endothelial cells</a:t>
            </a:r>
          </a:p>
        </p:txBody>
      </p:sp>
      <p:sp>
        <p:nvSpPr>
          <p:cNvPr id="504854" name="Rectangle 22"/>
          <p:cNvSpPr>
            <a:spLocks noChangeArrowheads="1"/>
          </p:cNvSpPr>
          <p:nvPr/>
        </p:nvSpPr>
        <p:spPr bwMode="auto">
          <a:xfrm>
            <a:off x="3919538" y="6288088"/>
            <a:ext cx="9826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Capillary</a:t>
            </a: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6083300" y="5400675"/>
            <a:ext cx="1854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Basement membrane</a:t>
            </a:r>
          </a:p>
        </p:txBody>
      </p:sp>
      <p:sp>
        <p:nvSpPr>
          <p:cNvPr id="504856" name="Rectangle 24"/>
          <p:cNvSpPr>
            <a:spLocks noChangeArrowheads="1"/>
          </p:cNvSpPr>
          <p:nvPr/>
        </p:nvSpPr>
        <p:spPr bwMode="auto">
          <a:xfrm>
            <a:off x="3257550" y="2809875"/>
            <a:ext cx="1408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300"/>
              <a:t>• Vasa vasorum</a:t>
            </a:r>
          </a:p>
        </p:txBody>
      </p:sp>
      <p:sp>
        <p:nvSpPr>
          <p:cNvPr id="504857" name="Line 25"/>
          <p:cNvSpPr>
            <a:spLocks noChangeShapeType="1"/>
          </p:cNvSpPr>
          <p:nvPr/>
        </p:nvSpPr>
        <p:spPr bwMode="auto">
          <a:xfrm flipH="1">
            <a:off x="1565275" y="1158875"/>
            <a:ext cx="176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8" name="Line 26"/>
          <p:cNvSpPr>
            <a:spLocks noChangeShapeType="1"/>
          </p:cNvSpPr>
          <p:nvPr/>
        </p:nvSpPr>
        <p:spPr bwMode="auto">
          <a:xfrm flipH="1">
            <a:off x="1604963" y="1328738"/>
            <a:ext cx="1722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9" name="Line 27"/>
          <p:cNvSpPr>
            <a:spLocks noChangeShapeType="1"/>
          </p:cNvSpPr>
          <p:nvPr/>
        </p:nvSpPr>
        <p:spPr bwMode="auto">
          <a:xfrm flipH="1">
            <a:off x="1665288" y="1501775"/>
            <a:ext cx="1662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0" name="Line 28"/>
          <p:cNvSpPr>
            <a:spLocks noChangeShapeType="1"/>
          </p:cNvSpPr>
          <p:nvPr/>
        </p:nvSpPr>
        <p:spPr bwMode="auto">
          <a:xfrm flipH="1">
            <a:off x="1933575" y="1871663"/>
            <a:ext cx="139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1" name="Freeform 29"/>
          <p:cNvSpPr>
            <a:spLocks/>
          </p:cNvSpPr>
          <p:nvPr/>
        </p:nvSpPr>
        <p:spPr bwMode="auto">
          <a:xfrm>
            <a:off x="1971675" y="2311400"/>
            <a:ext cx="1312863" cy="14288"/>
          </a:xfrm>
          <a:custGeom>
            <a:avLst/>
            <a:gdLst/>
            <a:ahLst/>
            <a:cxnLst>
              <a:cxn ang="0">
                <a:pos x="827" y="0"/>
              </a:cxn>
              <a:cxn ang="0">
                <a:pos x="0" y="9"/>
              </a:cxn>
            </a:cxnLst>
            <a:rect l="0" t="0" r="r" b="b"/>
            <a:pathLst>
              <a:path w="827" h="9">
                <a:moveTo>
                  <a:pt x="827" y="0"/>
                </a:moveTo>
                <a:lnTo>
                  <a:pt x="0" y="9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2" name="Freeform 30"/>
          <p:cNvSpPr>
            <a:spLocks/>
          </p:cNvSpPr>
          <p:nvPr/>
        </p:nvSpPr>
        <p:spPr bwMode="auto">
          <a:xfrm>
            <a:off x="2195513" y="2668588"/>
            <a:ext cx="1133475" cy="177800"/>
          </a:xfrm>
          <a:custGeom>
            <a:avLst/>
            <a:gdLst/>
            <a:ahLst/>
            <a:cxnLst>
              <a:cxn ang="0">
                <a:pos x="729" y="5"/>
              </a:cxn>
              <a:cxn ang="0">
                <a:pos x="632" y="0"/>
              </a:cxn>
              <a:cxn ang="0">
                <a:pos x="0" y="114"/>
              </a:cxn>
            </a:cxnLst>
            <a:rect l="0" t="0" r="r" b="b"/>
            <a:pathLst>
              <a:path w="729" h="114">
                <a:moveTo>
                  <a:pt x="729" y="5"/>
                </a:moveTo>
                <a:lnTo>
                  <a:pt x="632" y="0"/>
                </a:lnTo>
                <a:lnTo>
                  <a:pt x="0" y="11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3" name="Freeform 31"/>
          <p:cNvSpPr>
            <a:spLocks/>
          </p:cNvSpPr>
          <p:nvPr/>
        </p:nvSpPr>
        <p:spPr bwMode="auto">
          <a:xfrm>
            <a:off x="2087563" y="2963863"/>
            <a:ext cx="1209675" cy="149225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687" y="0"/>
              </a:cxn>
              <a:cxn ang="0">
                <a:pos x="0" y="94"/>
              </a:cxn>
            </a:cxnLst>
            <a:rect l="0" t="0" r="r" b="b"/>
            <a:pathLst>
              <a:path w="762" h="94">
                <a:moveTo>
                  <a:pt x="762" y="0"/>
                </a:moveTo>
                <a:lnTo>
                  <a:pt x="687" y="0"/>
                </a:lnTo>
                <a:lnTo>
                  <a:pt x="0" y="9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4" name="Line 32"/>
          <p:cNvSpPr>
            <a:spLocks noChangeShapeType="1"/>
          </p:cNvSpPr>
          <p:nvPr/>
        </p:nvSpPr>
        <p:spPr bwMode="auto">
          <a:xfrm flipH="1">
            <a:off x="2100263" y="2963863"/>
            <a:ext cx="107315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5" name="Line 33"/>
          <p:cNvSpPr>
            <a:spLocks noChangeShapeType="1"/>
          </p:cNvSpPr>
          <p:nvPr/>
        </p:nvSpPr>
        <p:spPr bwMode="auto">
          <a:xfrm>
            <a:off x="1174750" y="4262438"/>
            <a:ext cx="0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6" name="Freeform 34"/>
          <p:cNvSpPr>
            <a:spLocks/>
          </p:cNvSpPr>
          <p:nvPr/>
        </p:nvSpPr>
        <p:spPr bwMode="auto">
          <a:xfrm>
            <a:off x="4389438" y="4013200"/>
            <a:ext cx="658812" cy="836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0" y="536"/>
              </a:cxn>
              <a:cxn ang="0">
                <a:pos x="424" y="538"/>
              </a:cxn>
            </a:cxnLst>
            <a:rect l="0" t="0" r="r" b="b"/>
            <a:pathLst>
              <a:path w="424" h="538">
                <a:moveTo>
                  <a:pt x="0" y="0"/>
                </a:moveTo>
                <a:lnTo>
                  <a:pt x="330" y="536"/>
                </a:lnTo>
                <a:lnTo>
                  <a:pt x="424" y="53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7" name="Freeform 35"/>
          <p:cNvSpPr>
            <a:spLocks/>
          </p:cNvSpPr>
          <p:nvPr/>
        </p:nvSpPr>
        <p:spPr bwMode="auto">
          <a:xfrm>
            <a:off x="4378325" y="4432300"/>
            <a:ext cx="533400" cy="414338"/>
          </a:xfrm>
          <a:custGeom>
            <a:avLst/>
            <a:gdLst/>
            <a:ahLst/>
            <a:cxnLst>
              <a:cxn ang="0">
                <a:pos x="343" y="267"/>
              </a:cxn>
              <a:cxn ang="0">
                <a:pos x="0" y="0"/>
              </a:cxn>
            </a:cxnLst>
            <a:rect l="0" t="0" r="r" b="b"/>
            <a:pathLst>
              <a:path w="343" h="267">
                <a:moveTo>
                  <a:pt x="343" y="26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8" name="Line 36"/>
          <p:cNvSpPr>
            <a:spLocks noChangeShapeType="1"/>
          </p:cNvSpPr>
          <p:nvPr/>
        </p:nvSpPr>
        <p:spPr bwMode="auto">
          <a:xfrm flipH="1">
            <a:off x="5683250" y="5556250"/>
            <a:ext cx="45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9" name="Line 37"/>
          <p:cNvSpPr>
            <a:spLocks noChangeShapeType="1"/>
          </p:cNvSpPr>
          <p:nvPr/>
        </p:nvSpPr>
        <p:spPr bwMode="auto">
          <a:xfrm flipH="1">
            <a:off x="5735638" y="5764213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0" name="Freeform 38"/>
          <p:cNvSpPr>
            <a:spLocks/>
          </p:cNvSpPr>
          <p:nvPr/>
        </p:nvSpPr>
        <p:spPr bwMode="auto">
          <a:xfrm>
            <a:off x="5384800" y="5764213"/>
            <a:ext cx="612775" cy="173037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0" y="112"/>
              </a:cxn>
            </a:cxnLst>
            <a:rect l="0" t="0" r="r" b="b"/>
            <a:pathLst>
              <a:path w="395" h="112">
                <a:moveTo>
                  <a:pt x="395" y="0"/>
                </a:moveTo>
                <a:lnTo>
                  <a:pt x="0" y="1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1" name="Line 39"/>
          <p:cNvSpPr>
            <a:spLocks noChangeShapeType="1"/>
          </p:cNvSpPr>
          <p:nvPr/>
        </p:nvSpPr>
        <p:spPr bwMode="auto">
          <a:xfrm flipV="1">
            <a:off x="6884988" y="4137025"/>
            <a:ext cx="0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2" name="Freeform 40"/>
          <p:cNvSpPr>
            <a:spLocks/>
          </p:cNvSpPr>
          <p:nvPr/>
        </p:nvSpPr>
        <p:spPr bwMode="auto">
          <a:xfrm>
            <a:off x="4627563" y="2968625"/>
            <a:ext cx="1714500" cy="49213"/>
          </a:xfrm>
          <a:custGeom>
            <a:avLst/>
            <a:gdLst/>
            <a:ahLst/>
            <a:cxnLst>
              <a:cxn ang="0">
                <a:pos x="1102" y="32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1102" h="32">
                <a:moveTo>
                  <a:pt x="1102" y="32"/>
                </a:move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3" name="Freeform 41"/>
          <p:cNvSpPr>
            <a:spLocks/>
          </p:cNvSpPr>
          <p:nvPr/>
        </p:nvSpPr>
        <p:spPr bwMode="auto">
          <a:xfrm>
            <a:off x="4959350" y="2978150"/>
            <a:ext cx="1366838" cy="298450"/>
          </a:xfrm>
          <a:custGeom>
            <a:avLst/>
            <a:gdLst/>
            <a:ahLst/>
            <a:cxnLst>
              <a:cxn ang="0">
                <a:pos x="861" y="188"/>
              </a:cxn>
              <a:cxn ang="0">
                <a:pos x="0" y="0"/>
              </a:cxn>
            </a:cxnLst>
            <a:rect l="0" t="0" r="r" b="b"/>
            <a:pathLst>
              <a:path w="861" h="188">
                <a:moveTo>
                  <a:pt x="861" y="1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4" name="Freeform 42"/>
          <p:cNvSpPr>
            <a:spLocks/>
          </p:cNvSpPr>
          <p:nvPr/>
        </p:nvSpPr>
        <p:spPr bwMode="auto">
          <a:xfrm>
            <a:off x="4745038" y="2667000"/>
            <a:ext cx="1425575" cy="185738"/>
          </a:xfrm>
          <a:custGeom>
            <a:avLst/>
            <a:gdLst/>
            <a:ahLst/>
            <a:cxnLst>
              <a:cxn ang="0">
                <a:pos x="898" y="117"/>
              </a:cxn>
              <a:cxn ang="0">
                <a:pos x="94" y="1"/>
              </a:cxn>
              <a:cxn ang="0">
                <a:pos x="0" y="0"/>
              </a:cxn>
            </a:cxnLst>
            <a:rect l="0" t="0" r="r" b="b"/>
            <a:pathLst>
              <a:path w="898" h="117">
                <a:moveTo>
                  <a:pt x="898" y="117"/>
                </a:moveTo>
                <a:lnTo>
                  <a:pt x="94" y="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5" name="Freeform 43"/>
          <p:cNvSpPr>
            <a:spLocks/>
          </p:cNvSpPr>
          <p:nvPr/>
        </p:nvSpPr>
        <p:spPr bwMode="auto">
          <a:xfrm>
            <a:off x="4656138" y="1873250"/>
            <a:ext cx="1647825" cy="382588"/>
          </a:xfrm>
          <a:custGeom>
            <a:avLst/>
            <a:gdLst/>
            <a:ahLst/>
            <a:cxnLst>
              <a:cxn ang="0">
                <a:pos x="1038" y="241"/>
              </a:cxn>
              <a:cxn ang="0">
                <a:pos x="358" y="0"/>
              </a:cxn>
              <a:cxn ang="0">
                <a:pos x="0" y="4"/>
              </a:cxn>
            </a:cxnLst>
            <a:rect l="0" t="0" r="r" b="b"/>
            <a:pathLst>
              <a:path w="1038" h="241">
                <a:moveTo>
                  <a:pt x="1038" y="241"/>
                </a:moveTo>
                <a:lnTo>
                  <a:pt x="358" y="0"/>
                </a:lnTo>
                <a:lnTo>
                  <a:pt x="0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6" name="Freeform 44"/>
          <p:cNvSpPr>
            <a:spLocks/>
          </p:cNvSpPr>
          <p:nvPr/>
        </p:nvSpPr>
        <p:spPr bwMode="auto">
          <a:xfrm>
            <a:off x="5124450" y="1339850"/>
            <a:ext cx="1270000" cy="458788"/>
          </a:xfrm>
          <a:custGeom>
            <a:avLst/>
            <a:gdLst/>
            <a:ahLst/>
            <a:cxnLst>
              <a:cxn ang="0">
                <a:pos x="800" y="289"/>
              </a:cxn>
              <a:cxn ang="0">
                <a:pos x="111" y="1"/>
              </a:cxn>
              <a:cxn ang="0">
                <a:pos x="0" y="0"/>
              </a:cxn>
            </a:cxnLst>
            <a:rect l="0" t="0" r="r" b="b"/>
            <a:pathLst>
              <a:path w="800" h="289">
                <a:moveTo>
                  <a:pt x="800" y="289"/>
                </a:moveTo>
                <a:lnTo>
                  <a:pt x="111" y="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7" name="Freeform 45"/>
          <p:cNvSpPr>
            <a:spLocks/>
          </p:cNvSpPr>
          <p:nvPr/>
        </p:nvSpPr>
        <p:spPr bwMode="auto">
          <a:xfrm>
            <a:off x="4484688" y="1154113"/>
            <a:ext cx="1985962" cy="428625"/>
          </a:xfrm>
          <a:custGeom>
            <a:avLst/>
            <a:gdLst/>
            <a:ahLst/>
            <a:cxnLst>
              <a:cxn ang="0">
                <a:pos x="1277" y="276"/>
              </a:cxn>
              <a:cxn ang="0">
                <a:pos x="495" y="0"/>
              </a:cxn>
              <a:cxn ang="0">
                <a:pos x="0" y="1"/>
              </a:cxn>
            </a:cxnLst>
            <a:rect l="0" t="0" r="r" b="b"/>
            <a:pathLst>
              <a:path w="1277" h="276">
                <a:moveTo>
                  <a:pt x="1277" y="276"/>
                </a:moveTo>
                <a:lnTo>
                  <a:pt x="495" y="0"/>
                </a:lnTo>
                <a:lnTo>
                  <a:pt x="0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8" name="Line 46"/>
          <p:cNvSpPr>
            <a:spLocks noChangeShapeType="1"/>
          </p:cNvSpPr>
          <p:nvPr/>
        </p:nvSpPr>
        <p:spPr bwMode="auto">
          <a:xfrm flipH="1">
            <a:off x="6934200" y="2025650"/>
            <a:ext cx="1263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80" name="Line 48"/>
          <p:cNvSpPr>
            <a:spLocks noChangeShapeType="1"/>
          </p:cNvSpPr>
          <p:nvPr/>
        </p:nvSpPr>
        <p:spPr bwMode="auto">
          <a:xfrm flipH="1">
            <a:off x="7196138" y="2027238"/>
            <a:ext cx="88741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4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1"/>
              <a:t>Figure 19.1b  Generalized structure of arteries, veins, and capillaries.</a:t>
            </a:r>
          </a:p>
        </p:txBody>
      </p:sp>
    </p:spTree>
    <p:extLst>
      <p:ext uri="{BB962C8B-B14F-4D97-AF65-F5344CB8AC3E}">
        <p14:creationId xmlns:p14="http://schemas.microsoft.com/office/powerpoint/2010/main" val="8324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Pericardium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two-layered </a:t>
            </a:r>
            <a:r>
              <a:rPr lang="en-US" b="1" dirty="0"/>
              <a:t>serous pericardium</a:t>
            </a:r>
            <a:endParaRPr lang="en-US" dirty="0"/>
          </a:p>
          <a:p>
            <a:pPr marL="819150" lvl="1"/>
            <a:endParaRPr lang="en-US" b="1" dirty="0" smtClean="0"/>
          </a:p>
          <a:p>
            <a:pPr marL="819150" lvl="1"/>
            <a:r>
              <a:rPr lang="en-US" b="1" dirty="0" smtClean="0"/>
              <a:t>Parietal </a:t>
            </a:r>
            <a:r>
              <a:rPr lang="en-US" b="1" dirty="0"/>
              <a:t>layer</a:t>
            </a:r>
            <a:r>
              <a:rPr lang="en-US" dirty="0"/>
              <a:t> </a:t>
            </a:r>
            <a:endParaRPr lang="en-US" dirty="0" smtClean="0"/>
          </a:p>
          <a:p>
            <a:pPr marL="1219200" lvl="2"/>
            <a:r>
              <a:rPr lang="en-US" dirty="0" smtClean="0"/>
              <a:t>lines </a:t>
            </a:r>
            <a:r>
              <a:rPr lang="en-US" dirty="0"/>
              <a:t>internal surface of fibrous pericardium</a:t>
            </a:r>
          </a:p>
          <a:p>
            <a:pPr marL="819150" lvl="1"/>
            <a:endParaRPr lang="en-US" b="1" dirty="0" smtClean="0"/>
          </a:p>
          <a:p>
            <a:pPr marL="819150" lvl="1"/>
            <a:r>
              <a:rPr lang="en-US" b="1" dirty="0" smtClean="0"/>
              <a:t>Visceral </a:t>
            </a:r>
            <a:r>
              <a:rPr lang="en-US" b="1" dirty="0"/>
              <a:t>layer</a:t>
            </a:r>
            <a:r>
              <a:rPr lang="en-US" dirty="0"/>
              <a:t> (</a:t>
            </a:r>
            <a:r>
              <a:rPr lang="en-US" b="1" dirty="0" err="1"/>
              <a:t>epicardium</a:t>
            </a:r>
            <a:r>
              <a:rPr lang="en-US" dirty="0"/>
              <a:t>) </a:t>
            </a:r>
            <a:endParaRPr lang="en-US" dirty="0" smtClean="0"/>
          </a:p>
          <a:p>
            <a:pPr marL="1219200" lvl="2"/>
            <a:r>
              <a:rPr lang="en-US" dirty="0" smtClean="0"/>
              <a:t>on </a:t>
            </a:r>
            <a:r>
              <a:rPr lang="en-US" dirty="0"/>
              <a:t>external surface of heart</a:t>
            </a:r>
          </a:p>
          <a:p>
            <a:pPr marL="819150" lvl="1"/>
            <a:endParaRPr lang="en-US" dirty="0" smtClean="0"/>
          </a:p>
          <a:p>
            <a:pPr marL="819150" lvl="1"/>
            <a:r>
              <a:rPr lang="en-US" dirty="0" smtClean="0"/>
              <a:t>Two </a:t>
            </a:r>
            <a:r>
              <a:rPr lang="en-US" dirty="0"/>
              <a:t>layers separated by fluid-filled </a:t>
            </a:r>
            <a:r>
              <a:rPr lang="en-US" b="1" dirty="0"/>
              <a:t>pericardial cavity</a:t>
            </a:r>
            <a:r>
              <a:rPr lang="en-US" dirty="0"/>
              <a:t> (decreases friction)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91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intima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Endothelium lines lumen of all vessels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Continuous with </a:t>
            </a:r>
            <a:r>
              <a:rPr lang="en-US" dirty="0" err="1" smtClean="0">
                <a:ea typeface="ＭＳ Ｐゴシック" pitchFamily="-20" charset="-128"/>
              </a:rPr>
              <a:t>endocardium</a:t>
            </a:r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Slick surface reduces friction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Subendothelial</a:t>
            </a:r>
            <a:r>
              <a:rPr lang="en-US" b="1" dirty="0" smtClean="0">
                <a:ea typeface="ＭＳ Ｐゴシック" pitchFamily="-20" charset="-128"/>
              </a:rPr>
              <a:t> layer </a:t>
            </a:r>
            <a:r>
              <a:rPr lang="en-US" dirty="0" smtClean="0">
                <a:ea typeface="ＭＳ Ｐゴシック" pitchFamily="-20" charset="-128"/>
              </a:rPr>
              <a:t>in vessels larger than 1 mm; connective tissue basement membrane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026" y="1188720"/>
            <a:ext cx="431497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267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Tunica media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Smooth muscle and sheets of </a:t>
            </a:r>
            <a:r>
              <a:rPr lang="en-US" dirty="0" err="1" smtClean="0">
                <a:ea typeface="ＭＳ Ｐゴシック" pitchFamily="-20" charset="-128"/>
              </a:rPr>
              <a:t>elastin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Sympathetic vasomotor nerve fibers control </a:t>
            </a:r>
            <a:r>
              <a:rPr lang="en-US" b="1" dirty="0" smtClean="0">
                <a:ea typeface="ＭＳ Ｐゴシック" pitchFamily="-20" charset="-128"/>
              </a:rPr>
              <a:t>vasoconstriction </a:t>
            </a:r>
            <a:r>
              <a:rPr lang="en-US" dirty="0" smtClean="0">
                <a:ea typeface="ＭＳ Ｐゴシック" pitchFamily="-20" charset="-128"/>
              </a:rPr>
              <a:t>and </a:t>
            </a:r>
            <a:r>
              <a:rPr lang="en-US" b="1" dirty="0" err="1" smtClean="0">
                <a:ea typeface="ＭＳ Ｐゴシック" pitchFamily="-20" charset="-128"/>
              </a:rPr>
              <a:t>vasodilation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of vessels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Influence blood flow and blood pressure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190625"/>
            <a:ext cx="39147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1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2672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externa</a:t>
            </a:r>
            <a:r>
              <a:rPr lang="en-US" dirty="0" smtClean="0"/>
              <a:t> (tunica adventitia)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Collagen fibers protect and reinforce; anchor to surrounding structures 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Contains nerve fibers, lymphatic vessels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Vasa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b="1" dirty="0" err="1" smtClean="0">
                <a:ea typeface="ＭＳ Ｐゴシック" pitchFamily="-20" charset="-128"/>
              </a:rPr>
              <a:t>vasorum</a:t>
            </a:r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b="1" dirty="0" smtClean="0">
                <a:ea typeface="ＭＳ Ｐゴシック" pitchFamily="-20" charset="-128"/>
              </a:rPr>
              <a:t>“vessel’s vessels”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of larger vessels nourishes external layer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28725"/>
            <a:ext cx="419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Elastic Arteries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705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Large thick-walled arteries with </a:t>
            </a:r>
            <a:r>
              <a:rPr lang="en-US" dirty="0" err="1" smtClean="0"/>
              <a:t>elastin</a:t>
            </a:r>
            <a:r>
              <a:rPr lang="en-US" dirty="0" smtClean="0"/>
              <a:t> in all three tunics</a:t>
            </a:r>
          </a:p>
          <a:p>
            <a:pPr eaLnBrk="1" hangingPunct="1"/>
            <a:endParaRPr lang="en-US" dirty="0" smtClean="0"/>
          </a:p>
          <a:p>
            <a:pPr lvl="1"/>
            <a:r>
              <a:rPr lang="en-US" dirty="0" smtClean="0"/>
              <a:t>Aorta and its major branches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 lumen offers low-resistance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 as pressure reservoirs</a:t>
            </a:r>
          </a:p>
          <a:p>
            <a:pPr lvl="1"/>
            <a:r>
              <a:rPr lang="en-US" dirty="0" smtClean="0"/>
              <a:t>expand and recoil as blood ejected from heart</a:t>
            </a: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Smooths</a:t>
            </a:r>
            <a:r>
              <a:rPr lang="en-US" dirty="0" smtClean="0">
                <a:ea typeface="ＭＳ Ｐゴシック" pitchFamily="-20" charset="-128"/>
              </a:rPr>
              <a:t> pressure downstream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81800" y="19812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Muscular Arteries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934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Distal to elastic arteries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Deliver blood to body organs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Thick tunica media with more smooth muscle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Active in vasoconstriction</a:t>
            </a:r>
          </a:p>
          <a:p>
            <a:pPr lvl="1"/>
            <a:r>
              <a:rPr lang="en-US" dirty="0" smtClean="0"/>
              <a:t>Can help to control blood pressure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81800" y="32766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Arterioles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629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Smallest arteries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Lead to capillary beds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Control flow into capillary beds via </a:t>
            </a:r>
            <a:r>
              <a:rPr lang="en-US" dirty="0" err="1" smtClean="0"/>
              <a:t>vasodilation</a:t>
            </a:r>
            <a:r>
              <a:rPr lang="en-US" dirty="0" smtClean="0"/>
              <a:t> and vasoconstriction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05600" y="44958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30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Microscopic blood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Walls of thin tunica </a:t>
            </a:r>
            <a:r>
              <a:rPr lang="en-US" dirty="0" err="1" smtClean="0"/>
              <a:t>intima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 the smallest capillaries, one </a:t>
            </a:r>
            <a:r>
              <a:rPr lang="en-US" dirty="0" err="1" smtClean="0">
                <a:ea typeface="ＭＳ Ｐゴシック" pitchFamily="-20" charset="-128"/>
              </a:rPr>
              <a:t>squamous</a:t>
            </a:r>
            <a:r>
              <a:rPr lang="en-US" dirty="0" smtClean="0">
                <a:ea typeface="ＭＳ Ｐゴシック" pitchFamily="-20" charset="-128"/>
              </a:rPr>
              <a:t> cell forms entire circumference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Diameter allows only single RBC to pass at a time</a:t>
            </a:r>
          </a:p>
        </p:txBody>
      </p:sp>
    </p:spTree>
    <p:extLst>
      <p:ext uri="{BB962C8B-B14F-4D97-AF65-F5344CB8AC3E}">
        <p14:creationId xmlns:p14="http://schemas.microsoft.com/office/powerpoint/2010/main" val="42516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all tissues except for cartilage, epithelia, cornea and lens of eye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Provide direct access to almost every cell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Exchange of gases, nutrients, wastes, hormones, etc., between blood and interstitial fluid</a:t>
            </a:r>
          </a:p>
        </p:txBody>
      </p:sp>
    </p:spTree>
    <p:extLst>
      <p:ext uri="{BB962C8B-B14F-4D97-AF65-F5344CB8AC3E}">
        <p14:creationId xmlns:p14="http://schemas.microsoft.com/office/powerpoint/2010/main" val="10451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710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953000" cy="502920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Three structural types</a:t>
            </a: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Continuous capillaries</a:t>
            </a: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Fenestrated capillaries</a:t>
            </a: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Sinusoid capillaries (sinusoids)</a:t>
            </a:r>
          </a:p>
          <a:p>
            <a:pPr marL="1365250" lvl="2" indent="-482600"/>
            <a:r>
              <a:rPr lang="en-US" dirty="0" smtClean="0">
                <a:ea typeface="ＭＳ Ｐゴシック" pitchFamily="-20" charset="-128"/>
              </a:rPr>
              <a:t>Also called “discontinuous”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171450"/>
            <a:ext cx="31527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2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Continuous Capillaries</a:t>
            </a:r>
          </a:p>
        </p:txBody>
      </p:sp>
      <p:sp>
        <p:nvSpPr>
          <p:cNvPr id="4915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Abundant in skin and muscles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Tight junctions connect endothelial cells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Intercellular clefts allow passage of fluids and small solutes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Continuous capillaries of brain unique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Tight junctions complete, forming blood-brain barrier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0"/>
            <a:ext cx="30194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2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Pericarditis</a:t>
            </a:r>
            <a:endParaRPr lang="en-US" dirty="0"/>
          </a:p>
          <a:p>
            <a:pPr lvl="1"/>
            <a:r>
              <a:rPr lang="en-US" dirty="0"/>
              <a:t>Inflammation of pericardium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Roughens </a:t>
            </a:r>
            <a:r>
              <a:rPr lang="en-US" dirty="0"/>
              <a:t>membrane surfaces </a:t>
            </a:r>
            <a:r>
              <a:rPr lang="en-US" dirty="0">
                <a:sym typeface="Wingdings" pitchFamily="80" charset="2"/>
              </a:rPr>
              <a:t> </a:t>
            </a:r>
            <a:r>
              <a:rPr lang="en-US" b="1" dirty="0">
                <a:sym typeface="Wingdings" pitchFamily="80" charset="2"/>
                <a:hlinkClick r:id="rId3"/>
              </a:rPr>
              <a:t>pericardial friction rub</a:t>
            </a:r>
            <a:r>
              <a:rPr lang="en-US" dirty="0">
                <a:sym typeface="Wingdings" pitchFamily="80" charset="2"/>
                <a:hlinkClick r:id="rId3"/>
              </a:rPr>
              <a:t> </a:t>
            </a:r>
            <a:r>
              <a:rPr lang="en-US" dirty="0">
                <a:sym typeface="Wingdings" pitchFamily="80" charset="2"/>
              </a:rPr>
              <a:t>(creaking sound) heard with </a:t>
            </a:r>
            <a:r>
              <a:rPr lang="en-US" dirty="0" smtClean="0">
                <a:sym typeface="Wingdings" pitchFamily="80" charset="2"/>
              </a:rPr>
              <a:t>stethoscope</a:t>
            </a:r>
          </a:p>
          <a:p>
            <a:pPr lvl="2"/>
            <a:r>
              <a:rPr lang="en-US" dirty="0" smtClean="0">
                <a:sym typeface="Wingdings" pitchFamily="80" charset="2"/>
              </a:rPr>
              <a:t>Three heart sounds as opposed to two</a:t>
            </a:r>
          </a:p>
          <a:p>
            <a:pPr lvl="2"/>
            <a:r>
              <a:rPr lang="en-US" dirty="0" smtClean="0">
                <a:sym typeface="Wingdings" pitchFamily="80" charset="2"/>
              </a:rPr>
              <a:t>Compared to </a:t>
            </a:r>
            <a:r>
              <a:rPr lang="en-US" dirty="0" smtClean="0">
                <a:sym typeface="Wingdings" pitchFamily="80" charset="2"/>
                <a:hlinkClick r:id="rId4"/>
              </a:rPr>
              <a:t>normal</a:t>
            </a:r>
            <a:endParaRPr lang="en-US" dirty="0">
              <a:sym typeface="Wingdings" pitchFamily="80" charset="2"/>
            </a:endParaRPr>
          </a:p>
          <a:p>
            <a:pPr lvl="1"/>
            <a:endParaRPr lang="en-US" i="1" dirty="0" smtClean="0">
              <a:sym typeface="Wingdings" pitchFamily="80" charset="2"/>
            </a:endParaRPr>
          </a:p>
          <a:p>
            <a:pPr lvl="1"/>
            <a:r>
              <a:rPr lang="en-US" i="1" dirty="0" smtClean="0">
                <a:sym typeface="Wingdings" pitchFamily="80" charset="2"/>
              </a:rPr>
              <a:t>Cardiac </a:t>
            </a:r>
            <a:r>
              <a:rPr lang="en-US" i="1" dirty="0" err="1">
                <a:sym typeface="Wingdings" pitchFamily="80" charset="2"/>
              </a:rPr>
              <a:t>tamponade</a:t>
            </a:r>
            <a:endParaRPr lang="en-US" dirty="0">
              <a:sym typeface="Wingdings" pitchFamily="80" charset="2"/>
            </a:endParaRPr>
          </a:p>
          <a:p>
            <a:pPr lvl="2"/>
            <a:r>
              <a:rPr lang="en-US" dirty="0">
                <a:sym typeface="Wingdings" pitchFamily="80" charset="2"/>
              </a:rPr>
              <a:t>Excess fluid sometimes compresses heart  limited pumping ability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Fenestrated Capillaries</a:t>
            </a:r>
          </a:p>
        </p:txBody>
      </p:sp>
      <p:sp>
        <p:nvSpPr>
          <p:cNvPr id="5325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82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Some endothelial cells contain pores (fenestrations)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permeable than continuous capillaries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 in absorption or filtrate formation </a:t>
            </a:r>
          </a:p>
          <a:p>
            <a:pPr lvl="1"/>
            <a:r>
              <a:rPr lang="en-US" dirty="0" smtClean="0"/>
              <a:t>small intestines, endocrine glands, and kidneys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0"/>
            <a:ext cx="296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3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Sinusoid Capillaries</a:t>
            </a:r>
          </a:p>
        </p:txBody>
      </p:sp>
      <p:sp>
        <p:nvSpPr>
          <p:cNvPr id="5734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Fewer tight junctions</a:t>
            </a:r>
          </a:p>
          <a:p>
            <a:pPr lvl="1"/>
            <a:r>
              <a:rPr lang="en-US" dirty="0" smtClean="0"/>
              <a:t>usually fenestrated</a:t>
            </a:r>
          </a:p>
          <a:p>
            <a:pPr lvl="1"/>
            <a:r>
              <a:rPr lang="en-US" dirty="0" smtClean="0"/>
              <a:t>larger intercellular clefts</a:t>
            </a:r>
          </a:p>
          <a:p>
            <a:pPr lvl="1"/>
            <a:r>
              <a:rPr lang="en-US" dirty="0" smtClean="0"/>
              <a:t>large lumens</a:t>
            </a:r>
          </a:p>
          <a:p>
            <a:pPr eaLnBrk="1" hangingPunct="1"/>
            <a:r>
              <a:rPr lang="en-US" dirty="0" smtClean="0"/>
              <a:t>Blood flow sluggish 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Large molecules and blood cells pass between blood and surrounding tissues</a:t>
            </a:r>
          </a:p>
          <a:p>
            <a:pPr eaLnBrk="1" hangingPunct="1"/>
            <a:r>
              <a:rPr lang="en-US" dirty="0" smtClean="0"/>
              <a:t>Found only in the liver, bone marrow, spleen, adrenal medulla </a:t>
            </a:r>
          </a:p>
          <a:p>
            <a:pPr eaLnBrk="1" hangingPunct="1"/>
            <a:r>
              <a:rPr lang="en-US" dirty="0" smtClean="0"/>
              <a:t>Macrophages in lining to destroy bacteria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0"/>
            <a:ext cx="3114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9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 Through Capillary Beds</a:t>
            </a:r>
          </a:p>
        </p:txBody>
      </p:sp>
      <p:sp>
        <p:nvSpPr>
          <p:cNvPr id="655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True capillaries normally branch from </a:t>
            </a:r>
            <a:r>
              <a:rPr lang="en-US" dirty="0" err="1" smtClean="0"/>
              <a:t>metarteriole</a:t>
            </a:r>
            <a:r>
              <a:rPr lang="en-US" dirty="0" smtClean="0"/>
              <a:t> and return to thoroughfare channel</a:t>
            </a:r>
          </a:p>
          <a:p>
            <a:pPr eaLnBrk="1" hangingPunct="1"/>
            <a:r>
              <a:rPr lang="en-US" b="1" dirty="0" err="1" smtClean="0"/>
              <a:t>Precapillary</a:t>
            </a:r>
            <a:r>
              <a:rPr lang="en-US" b="1" dirty="0" smtClean="0"/>
              <a:t> sphincters </a:t>
            </a:r>
            <a:r>
              <a:rPr lang="en-US" dirty="0" smtClean="0"/>
              <a:t>regulate blood flow into true capillaries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may go into true capillaries or to shunt</a:t>
            </a:r>
          </a:p>
          <a:p>
            <a:pPr eaLnBrk="1" hangingPunct="1"/>
            <a:r>
              <a:rPr lang="en-US" dirty="0" smtClean="0"/>
              <a:t>Regulated by local chemical conditions and vasomotor nerves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492559"/>
            <a:ext cx="4286250" cy="236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Venous System: Venules</a:t>
            </a:r>
          </a:p>
        </p:txBody>
      </p:sp>
      <p:sp>
        <p:nvSpPr>
          <p:cNvPr id="6963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Formed when capillary beds unite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Smallest </a:t>
            </a:r>
            <a:r>
              <a:rPr lang="en-US" dirty="0" err="1" smtClean="0">
                <a:ea typeface="ＭＳ Ｐゴシック" pitchFamily="-20" charset="-128"/>
              </a:rPr>
              <a:t>postcapillary</a:t>
            </a:r>
            <a:r>
              <a:rPr lang="en-US" dirty="0" smtClean="0">
                <a:ea typeface="ＭＳ Ｐゴシック" pitchFamily="-20" charset="-128"/>
              </a:rPr>
              <a:t> </a:t>
            </a:r>
            <a:r>
              <a:rPr lang="en-US" dirty="0" err="1" smtClean="0">
                <a:ea typeface="ＭＳ Ｐゴシック" pitchFamily="-20" charset="-128"/>
              </a:rPr>
              <a:t>venules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Very porous; allow fluids and WBCs into tissues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Consist mostly of endothelium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Larger </a:t>
            </a:r>
            <a:r>
              <a:rPr lang="en-US" dirty="0" err="1" smtClean="0"/>
              <a:t>venules</a:t>
            </a:r>
            <a:r>
              <a:rPr lang="en-US" dirty="0" smtClean="0"/>
              <a:t> have one or two layers of smooth muscle cells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83931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3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716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Formed when </a:t>
            </a:r>
            <a:r>
              <a:rPr lang="en-US" dirty="0" err="1" smtClean="0"/>
              <a:t>venules</a:t>
            </a:r>
            <a:r>
              <a:rPr lang="en-US" dirty="0" smtClean="0"/>
              <a:t> converge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thinner walls, larger lumens compared with corresponding arteries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Blood pressure lower than in arteries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Thin tunica media; thick tunica </a:t>
            </a:r>
            <a:r>
              <a:rPr lang="en-US" dirty="0" err="1" smtClean="0"/>
              <a:t>externa</a:t>
            </a:r>
            <a:r>
              <a:rPr lang="en-US" dirty="0" smtClean="0"/>
              <a:t> of collagen fibers and elastic networks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Called </a:t>
            </a:r>
            <a:r>
              <a:rPr lang="en-US" b="1" dirty="0" smtClean="0"/>
              <a:t>capacitance vessels </a:t>
            </a:r>
          </a:p>
          <a:p>
            <a:pPr lvl="1"/>
            <a:r>
              <a:rPr lang="en-US" dirty="0" smtClean="0"/>
              <a:t>Acts as blood reservoirs</a:t>
            </a:r>
          </a:p>
          <a:p>
            <a:pPr lvl="1"/>
            <a:r>
              <a:rPr lang="en-US" dirty="0" smtClean="0"/>
              <a:t>contain up to 65% of blood supply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609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6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Adaptations ensure return of blood to heart despite low pressure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Large-diameter lumens offer little resistance 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Venous valves </a:t>
            </a:r>
            <a:r>
              <a:rPr lang="en-US" dirty="0" smtClean="0">
                <a:ea typeface="ＭＳ Ｐゴシック" pitchFamily="-20" charset="-128"/>
              </a:rPr>
              <a:t>prevent backflow of blood 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Most abundant in veins of limbs</a:t>
            </a:r>
          </a:p>
        </p:txBody>
      </p:sp>
    </p:spTree>
    <p:extLst>
      <p:ext uri="{BB962C8B-B14F-4D97-AF65-F5344CB8AC3E}">
        <p14:creationId xmlns:p14="http://schemas.microsoft.com/office/powerpoint/2010/main" val="250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Anastomoses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Interconnections of blood vessels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Arterial </a:t>
            </a:r>
            <a:r>
              <a:rPr lang="en-US" b="1" dirty="0" err="1" smtClean="0"/>
              <a:t>anastomoses</a:t>
            </a:r>
            <a:r>
              <a:rPr lang="en-US" b="1" dirty="0" smtClean="0"/>
              <a:t> </a:t>
            </a:r>
            <a:r>
              <a:rPr lang="en-US" dirty="0" smtClean="0"/>
              <a:t>provide alternate pathways to given body region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Common at joints, in abdominal organs, brain, and heart; none in retina, kidneys, spleen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Vascular shunts of capillaries are examples of </a:t>
            </a:r>
            <a:r>
              <a:rPr lang="en-US" dirty="0" err="1" smtClean="0"/>
              <a:t>arteriovenous</a:t>
            </a:r>
            <a:r>
              <a:rPr lang="en-US" dirty="0" smtClean="0"/>
              <a:t> </a:t>
            </a:r>
            <a:r>
              <a:rPr lang="en-US" dirty="0" err="1" smtClean="0"/>
              <a:t>anastomoses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Venous </a:t>
            </a:r>
            <a:r>
              <a:rPr lang="en-US" b="1" dirty="0" err="1" smtClean="0"/>
              <a:t>anastomoses</a:t>
            </a:r>
            <a:r>
              <a:rPr lang="en-US" b="1" dirty="0" smtClean="0"/>
              <a:t> </a:t>
            </a:r>
            <a:r>
              <a:rPr lang="en-US" dirty="0" smtClean="0"/>
              <a:t>are common</a:t>
            </a:r>
          </a:p>
        </p:txBody>
      </p:sp>
    </p:spTree>
    <p:extLst>
      <p:ext uri="{BB962C8B-B14F-4D97-AF65-F5344CB8AC3E}">
        <p14:creationId xmlns:p14="http://schemas.microsoft.com/office/powerpoint/2010/main" val="3174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Physiology of Circulation: Definition of Terms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Blood pressure </a:t>
            </a:r>
            <a:r>
              <a:rPr lang="en-US" dirty="0" smtClean="0"/>
              <a:t>(BP)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Force per unit area exerted on wall of blood vessel by blood 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Expressed in mm Hg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Measured as systemic arterial BP in large arteries near heart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Pressure gradient provides driving force that keeps blood moving from higher to lower pressure areas</a:t>
            </a:r>
          </a:p>
        </p:txBody>
      </p:sp>
    </p:spTree>
    <p:extLst>
      <p:ext uri="{BB962C8B-B14F-4D97-AF65-F5344CB8AC3E}">
        <p14:creationId xmlns:p14="http://schemas.microsoft.com/office/powerpoint/2010/main" val="41508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Physiology of Circulation: Definition of Terms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Resistance </a:t>
            </a:r>
            <a:r>
              <a:rPr lang="en-US" dirty="0" smtClean="0"/>
              <a:t>(peripheral resistance)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Opposition to flow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Measure of amount of friction blood encounters with vessel walls, generally in peripheral (systemic) circulation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important sources of resistance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viscosity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Total blood vessel length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 diameter</a:t>
            </a:r>
          </a:p>
        </p:txBody>
      </p:sp>
    </p:spTree>
    <p:extLst>
      <p:ext uri="{BB962C8B-B14F-4D97-AF65-F5344CB8AC3E}">
        <p14:creationId xmlns:p14="http://schemas.microsoft.com/office/powerpoint/2010/main" val="20618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</a:t>
            </a:r>
          </a:p>
        </p:txBody>
      </p:sp>
      <p:sp>
        <p:nvSpPr>
          <p:cNvPr id="9011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Factors that remain relatively constant: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viscosity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The "stickiness" of blood due to formed elements and plasma proteins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Increased viscosity = increased resistance 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 length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Longer vessel = greater resistance encountered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Blood vessel diameter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Greatest influence on resistance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Small arterioles greatly influence resistance</a:t>
            </a: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/>
          <a:lstStyle/>
          <a:p>
            <a:r>
              <a:rPr lang="en-US" dirty="0"/>
              <a:t>Three layers of heart wall:</a:t>
            </a:r>
          </a:p>
          <a:p>
            <a:pPr lvl="1"/>
            <a:r>
              <a:rPr lang="en-US" b="1" dirty="0" err="1"/>
              <a:t>Epicardium</a:t>
            </a:r>
            <a:endParaRPr lang="en-US" b="1" dirty="0"/>
          </a:p>
          <a:p>
            <a:pPr lvl="1"/>
            <a:r>
              <a:rPr lang="en-US" b="1" dirty="0"/>
              <a:t>Myocardium</a:t>
            </a:r>
          </a:p>
          <a:p>
            <a:pPr lvl="1"/>
            <a:r>
              <a:rPr lang="en-US" b="1" dirty="0" err="1"/>
              <a:t>Endocardium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 err="1"/>
              <a:t>Epicardium</a:t>
            </a:r>
            <a:endParaRPr lang="en-US" dirty="0"/>
          </a:p>
          <a:p>
            <a:pPr lvl="1"/>
            <a:r>
              <a:rPr lang="en-US" dirty="0"/>
              <a:t>Visceral layer of serous pericardium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378478"/>
            <a:ext cx="4267200" cy="41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Systemic Blood Pressure</a:t>
            </a:r>
          </a:p>
        </p:txBody>
      </p:sp>
      <p:sp>
        <p:nvSpPr>
          <p:cNvPr id="9830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Pumping action of heart generates blood flow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Pressure results when flow is opposed by resistance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Systemic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Highest in aorta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Declines throughout pathway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0 mm Hg in right atrium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Steepest drop occurs in arterioles</a:t>
            </a:r>
          </a:p>
        </p:txBody>
      </p:sp>
    </p:spTree>
    <p:extLst>
      <p:ext uri="{BB962C8B-B14F-4D97-AF65-F5344CB8AC3E}">
        <p14:creationId xmlns:p14="http://schemas.microsoft.com/office/powerpoint/2010/main" val="3567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Blood Pressure</a:t>
            </a:r>
          </a:p>
        </p:txBody>
      </p:sp>
      <p:sp>
        <p:nvSpPr>
          <p:cNvPr id="102404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Reflects two factors of arteries close to heart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Elasticity (compliance or </a:t>
            </a:r>
            <a:r>
              <a:rPr lang="en-US" dirty="0" err="1" smtClean="0">
                <a:ea typeface="ＭＳ Ｐゴシック" pitchFamily="-20" charset="-128"/>
              </a:rPr>
              <a:t>distensibility</a:t>
            </a:r>
            <a:r>
              <a:rPr lang="en-US" dirty="0" smtClean="0">
                <a:ea typeface="ＭＳ Ｐゴシック" pitchFamily="-20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Volume of blood forced into them at any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Blood pressure near heart is </a:t>
            </a:r>
            <a:r>
              <a:rPr lang="en-US" b="1" dirty="0" err="1" smtClean="0"/>
              <a:t>pulsatile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5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Blood Pressure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Systolic pressure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pressure exerted in aorta during ventricular contraction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Averages 120 mm Hg in normal adult </a:t>
            </a:r>
          </a:p>
          <a:p>
            <a:pPr eaLnBrk="1" hangingPunct="1"/>
            <a:r>
              <a:rPr lang="en-US" b="1" dirty="0" smtClean="0"/>
              <a:t>Diastolic pressure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lowest level of aortic pressure </a:t>
            </a:r>
          </a:p>
          <a:p>
            <a:pPr eaLnBrk="1" hangingPunct="1"/>
            <a:r>
              <a:rPr lang="en-US" b="1" dirty="0" smtClean="0"/>
              <a:t>Pulse pressure </a:t>
            </a:r>
            <a:endParaRPr lang="en-US" dirty="0" smtClean="0"/>
          </a:p>
          <a:p>
            <a:pPr lvl="1"/>
            <a:r>
              <a:rPr lang="en-US" dirty="0" smtClean="0"/>
              <a:t> difference between systolic and diastolic pressure</a:t>
            </a:r>
          </a:p>
          <a:p>
            <a:r>
              <a:rPr lang="en-US" b="1" dirty="0" smtClean="0">
                <a:ea typeface="ＭＳ Ｐゴシック" pitchFamily="-20" charset="-128"/>
              </a:rPr>
              <a:t>Pulse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Expansion and recoil of arteries as they are exposed to the changing pressures</a:t>
            </a:r>
          </a:p>
        </p:txBody>
      </p:sp>
    </p:spTree>
    <p:extLst>
      <p:ext uri="{BB962C8B-B14F-4D97-AF65-F5344CB8AC3E}">
        <p14:creationId xmlns:p14="http://schemas.microsoft.com/office/powerpoint/2010/main" val="2414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Aiding Venous Return</a:t>
            </a:r>
          </a:p>
        </p:txBody>
      </p:sp>
      <p:sp>
        <p:nvSpPr>
          <p:cNvPr id="1126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553200" cy="502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Muscular pump</a:t>
            </a:r>
            <a:r>
              <a:rPr lang="en-US" dirty="0" smtClean="0"/>
              <a:t>: </a:t>
            </a:r>
          </a:p>
          <a:p>
            <a:pPr marL="1009650" lvl="1" indent="-609600"/>
            <a:r>
              <a:rPr lang="en-US" dirty="0" smtClean="0"/>
              <a:t>contraction of skeletal muscles "milks" blood toward heart; valves prevent backflow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Respiratory pump</a:t>
            </a:r>
            <a:r>
              <a:rPr lang="en-US" dirty="0" smtClean="0"/>
              <a:t>: </a:t>
            </a:r>
          </a:p>
          <a:p>
            <a:pPr marL="1009650" lvl="1" indent="-609600"/>
            <a:r>
              <a:rPr lang="en-US" dirty="0" smtClean="0"/>
              <a:t>pressure changes during breathing move blood toward heart by squeezing abdominal veins as thoracic veins expand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err="1" smtClean="0"/>
              <a:t>Venoconstriction</a:t>
            </a:r>
            <a:r>
              <a:rPr lang="en-US" b="1" dirty="0" smtClean="0"/>
              <a:t> </a:t>
            </a:r>
            <a:r>
              <a:rPr lang="en-US" dirty="0" smtClean="0"/>
              <a:t>under sympathetic control pushes blood toward heart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Maintaining Blood Pressure</a:t>
            </a:r>
          </a:p>
        </p:txBody>
      </p:sp>
      <p:sp>
        <p:nvSpPr>
          <p:cNvPr id="11674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Cooperation of heart, blood vessels, and kidneys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Supervision by brain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Main factors influencing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Cardiac output (CO)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Peripheral resistance (PR)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volume</a:t>
            </a:r>
          </a:p>
        </p:txBody>
      </p:sp>
    </p:spTree>
    <p:extLst>
      <p:ext uri="{BB962C8B-B14F-4D97-AF65-F5344CB8AC3E}">
        <p14:creationId xmlns:p14="http://schemas.microsoft.com/office/powerpoint/2010/main" val="3923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Blood Pressure</a:t>
            </a:r>
          </a:p>
        </p:txBody>
      </p:sp>
      <p:sp>
        <p:nvSpPr>
          <p:cNvPr id="12698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neural and hormonal controls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Counteract fluctuations in blood pressure by altering peripheral resistance and CO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Long-term renal regulation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Counteracts fluctuations in blood pressure by altering blood volume</a:t>
            </a:r>
          </a:p>
        </p:txBody>
      </p:sp>
    </p:spTree>
    <p:extLst>
      <p:ext uri="{BB962C8B-B14F-4D97-AF65-F5344CB8AC3E}">
        <p14:creationId xmlns:p14="http://schemas.microsoft.com/office/powerpoint/2010/main" val="14013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Neural Controls</a:t>
            </a:r>
          </a:p>
        </p:txBody>
      </p:sp>
      <p:sp>
        <p:nvSpPr>
          <p:cNvPr id="12902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Neural controls of peripheral resistance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altering blood vessel diameter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If low blood volume all vessels constricted except those to heart and brain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Alter blood distribution to organs in response to specific demands</a:t>
            </a:r>
          </a:p>
        </p:txBody>
      </p:sp>
    </p:spTree>
    <p:extLst>
      <p:ext uri="{BB962C8B-B14F-4D97-AF65-F5344CB8AC3E}">
        <p14:creationId xmlns:p14="http://schemas.microsoft.com/office/powerpoint/2010/main" val="31112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Neural Controls</a:t>
            </a:r>
          </a:p>
        </p:txBody>
      </p:sp>
      <p:sp>
        <p:nvSpPr>
          <p:cNvPr id="1310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Neural controls operate via </a:t>
            </a:r>
            <a:r>
              <a:rPr lang="en-US" b="1" dirty="0" smtClean="0"/>
              <a:t>reflex arcs </a:t>
            </a:r>
            <a:r>
              <a:rPr lang="en-US" dirty="0" smtClean="0"/>
              <a:t>that involve</a:t>
            </a: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Baroreceptors</a:t>
            </a:r>
            <a:endParaRPr lang="en-US" b="1" dirty="0" smtClean="0">
              <a:ea typeface="ＭＳ Ｐゴシック" pitchFamily="-20" charset="-128"/>
            </a:endParaRPr>
          </a:p>
          <a:p>
            <a:pPr lvl="2"/>
            <a:r>
              <a:rPr lang="en-US" dirty="0" smtClean="0">
                <a:ea typeface="ＭＳ Ｐゴシック" pitchFamily="-20" charset="-128"/>
              </a:rPr>
              <a:t>Carotid sinuses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Aortic arch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Walls of large arteries of neck and thorax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Cardiovascular center of medulla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Vasomotor fibers to heart and vascular smooth muscle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Sometimes input from </a:t>
            </a:r>
            <a:r>
              <a:rPr lang="en-US" dirty="0" err="1" smtClean="0">
                <a:ea typeface="ＭＳ Ｐゴシック" pitchFamily="-20" charset="-128"/>
              </a:rPr>
              <a:t>chemoreceptors</a:t>
            </a:r>
            <a:r>
              <a:rPr lang="en-US" dirty="0" smtClean="0">
                <a:ea typeface="ＭＳ Ｐゴシック" pitchFamily="-20" charset="-128"/>
              </a:rPr>
              <a:t> and higher brain centers</a:t>
            </a:r>
          </a:p>
        </p:txBody>
      </p:sp>
    </p:spTree>
    <p:extLst>
      <p:ext uri="{BB962C8B-B14F-4D97-AF65-F5344CB8AC3E}">
        <p14:creationId xmlns:p14="http://schemas.microsoft.com/office/powerpoint/2010/main" val="2699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Cardiovascular Center</a:t>
            </a:r>
          </a:p>
        </p:txBody>
      </p:sp>
      <p:sp>
        <p:nvSpPr>
          <p:cNvPr id="1331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Clusters of sympathetic neurons in medulla oversee changes in CO and blood vessel diameter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Consists of cardiac centers and vasomotor center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Vasomotor center sends steady impulses via sympathetic </a:t>
            </a:r>
            <a:r>
              <a:rPr lang="en-US" sz="2800" dirty="0" err="1" smtClean="0"/>
              <a:t>efferents</a:t>
            </a:r>
            <a:r>
              <a:rPr lang="en-US" sz="2800" dirty="0" smtClean="0"/>
              <a:t> to blood vessels </a:t>
            </a:r>
            <a:r>
              <a:rPr lang="en-US" sz="2800" dirty="0" smtClean="0">
                <a:sym typeface="Wingdings" pitchFamily="-128" charset="2"/>
              </a:rPr>
              <a:t> moderate constriction called </a:t>
            </a:r>
            <a:r>
              <a:rPr lang="en-US" sz="2800" b="1" dirty="0" smtClean="0">
                <a:sym typeface="Wingdings" pitchFamily="-128" charset="2"/>
              </a:rPr>
              <a:t>vasomotor tone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Receives inputs from </a:t>
            </a:r>
            <a:r>
              <a:rPr lang="en-US" sz="2800" dirty="0" err="1" smtClean="0"/>
              <a:t>baroreceptors</a:t>
            </a:r>
            <a:r>
              <a:rPr lang="en-US" sz="2800" dirty="0" smtClean="0"/>
              <a:t>, </a:t>
            </a:r>
            <a:r>
              <a:rPr lang="en-US" sz="2800" dirty="0" err="1" smtClean="0"/>
              <a:t>chemoreceptors</a:t>
            </a:r>
            <a:r>
              <a:rPr lang="en-US" sz="2800" dirty="0" smtClean="0"/>
              <a:t>, and higher brain centers</a:t>
            </a:r>
          </a:p>
        </p:txBody>
      </p:sp>
    </p:spTree>
    <p:extLst>
      <p:ext uri="{BB962C8B-B14F-4D97-AF65-F5344CB8AC3E}">
        <p14:creationId xmlns:p14="http://schemas.microsoft.com/office/powerpoint/2010/main" val="35115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Chemoreceptor Reflexes</a:t>
            </a:r>
          </a:p>
        </p:txBody>
      </p:sp>
      <p:sp>
        <p:nvSpPr>
          <p:cNvPr id="17203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Chemoreceptors</a:t>
            </a:r>
            <a:r>
              <a:rPr lang="en-US" dirty="0" smtClean="0"/>
              <a:t> in aortic arch and large arteries of neck detect increase in CO</a:t>
            </a:r>
            <a:r>
              <a:rPr lang="en-US" baseline="-25000" dirty="0" smtClean="0"/>
              <a:t>2</a:t>
            </a:r>
            <a:r>
              <a:rPr lang="en-US" dirty="0" smtClean="0"/>
              <a:t>, or drop in pH or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Cause increased blood pressure by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Signaling </a:t>
            </a:r>
            <a:r>
              <a:rPr lang="en-US" dirty="0" err="1" smtClean="0">
                <a:ea typeface="ＭＳ Ｐゴシック" pitchFamily="-20" charset="-128"/>
              </a:rPr>
              <a:t>cardioacceleratory</a:t>
            </a:r>
            <a:r>
              <a:rPr lang="en-US" dirty="0" smtClean="0">
                <a:ea typeface="ＭＳ Ｐゴシック" pitchFamily="-20" charset="-128"/>
              </a:rPr>
              <a:t> center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increase CO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Signaling vasomotor center  increase vasoconstriction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5259</Words>
  <Application>Microsoft Office PowerPoint</Application>
  <PresentationFormat>On-screen Show (4:3)</PresentationFormat>
  <Paragraphs>1424</Paragraphs>
  <Slides>134</Slides>
  <Notes>130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5" baseType="lpstr">
      <vt:lpstr>Office Theme</vt:lpstr>
      <vt:lpstr>The Pulmonary and Systemic Circuits</vt:lpstr>
      <vt:lpstr>The Pulmonary and Systemic Circuits</vt:lpstr>
      <vt:lpstr>The Pulmonary and Systemic Circuits</vt:lpstr>
      <vt:lpstr>Heart Anatomy</vt:lpstr>
      <vt:lpstr>Heart Anatomy</vt:lpstr>
      <vt:lpstr>Coverings of the Heart: Pericardium</vt:lpstr>
      <vt:lpstr>Pericardium</vt:lpstr>
      <vt:lpstr>Homeostatic Imbalance</vt:lpstr>
      <vt:lpstr>Layers of the Heart Wall</vt:lpstr>
      <vt:lpstr>Layers of the Heart Wall</vt:lpstr>
      <vt:lpstr>Layers of the Heart Wall</vt:lpstr>
      <vt:lpstr>Chambers </vt:lpstr>
      <vt:lpstr>Figure 18.5a  Gross anatomy of the heart.</vt:lpstr>
      <vt:lpstr>Chambers and Associated Great Vessels</vt:lpstr>
      <vt:lpstr>Figure 18.5b  Gross anatomy of the heart.</vt:lpstr>
      <vt:lpstr>Atria: The Receiving Chambers</vt:lpstr>
      <vt:lpstr>Atria: The Receiving Chambers</vt:lpstr>
      <vt:lpstr>Ventricles: The Discharging Chambers </vt:lpstr>
      <vt:lpstr>Figure 18.5e  Gross anatomy of the heart.</vt:lpstr>
      <vt:lpstr>Ventricles: The Discharging Chambers </vt:lpstr>
      <vt:lpstr>Heart Valves</vt:lpstr>
      <vt:lpstr>Heart Valves</vt:lpstr>
      <vt:lpstr>Homeostatic Imbalance</vt:lpstr>
      <vt:lpstr>Pathway of Blood Through the Heart</vt:lpstr>
      <vt:lpstr>Pathway of Blood Through the Heart</vt:lpstr>
      <vt:lpstr>Pathway of Blood Through the Heart</vt:lpstr>
      <vt:lpstr>Coronary Circulation</vt:lpstr>
      <vt:lpstr>Coronary Circulation: Arteries</vt:lpstr>
      <vt:lpstr>Coronary Circulation: Arteries</vt:lpstr>
      <vt:lpstr>Coronary Circulation: Veins</vt:lpstr>
      <vt:lpstr>Homeostatic Imbalances</vt:lpstr>
      <vt:lpstr>Heart Physiology: Electrical Events</vt:lpstr>
      <vt:lpstr>Heart Physiology: Setting the Basic Rhythm</vt:lpstr>
      <vt:lpstr>Sequence of Excitation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 Extrinsic Innervation of the Heart</vt:lpstr>
      <vt:lpstr>Electrocardiography</vt:lpstr>
      <vt:lpstr>Homeostatic Imbalances</vt:lpstr>
      <vt:lpstr>Homeostatic Imbalances</vt:lpstr>
      <vt:lpstr>Homeostatic Imbalance</vt:lpstr>
      <vt:lpstr>Heart Sounds</vt:lpstr>
      <vt:lpstr>Figure 18.20  Areas of the thoracic surface where the sounds of individual valves can best be detected.</vt:lpstr>
      <vt:lpstr>Mechanical Events: The Cardiac Cycle</vt:lpstr>
      <vt:lpstr>Phases of the Cardiac Cycle</vt:lpstr>
      <vt:lpstr>Phases of the Cardiac Cycle</vt:lpstr>
      <vt:lpstr>Phases of the Cardiac Cycle</vt:lpstr>
      <vt:lpstr>Cardiac Output (CO)</vt:lpstr>
      <vt:lpstr>Regulation of Stroke Volume</vt:lpstr>
      <vt:lpstr>Autonomic Nervous System Regulation</vt:lpstr>
      <vt:lpstr>Autonomic Nervous System Regulation</vt:lpstr>
      <vt:lpstr>Chemical Regulation of Heart Rate </vt:lpstr>
      <vt:lpstr>Homeostatic Imbalance</vt:lpstr>
      <vt:lpstr>Other Factors that Influence Heart Rate</vt:lpstr>
      <vt:lpstr>Homeostatic Imbalances</vt:lpstr>
      <vt:lpstr>Homeostatic Imbalance</vt:lpstr>
      <vt:lpstr>Homeostatic Imbalance</vt:lpstr>
      <vt:lpstr>Developmental Aspects of the Heart</vt:lpstr>
      <vt:lpstr>Developmental Aspects of the Heart</vt:lpstr>
      <vt:lpstr>Figure 18.25a  Three examples of congenital heart defects.</vt:lpstr>
      <vt:lpstr>Figure 18.25b  Three examples of congenital heart defects.</vt:lpstr>
      <vt:lpstr>Figure 18.25c  Three examples of congenital heart defects.</vt:lpstr>
      <vt:lpstr>Age-Related Changes Affecting the Heart</vt:lpstr>
      <vt:lpstr>Blood Vessels</vt:lpstr>
      <vt:lpstr> Structure of Blood Vessel Walls</vt:lpstr>
      <vt:lpstr>Figure 19.1b  Generalized structure of arteries, veins, and capillaries.</vt:lpstr>
      <vt:lpstr>Tunics</vt:lpstr>
      <vt:lpstr>Tunics</vt:lpstr>
      <vt:lpstr>Tunics</vt:lpstr>
      <vt:lpstr>Arterial System: Elastic Arteries</vt:lpstr>
      <vt:lpstr>Arterial System: Muscular Arteries</vt:lpstr>
      <vt:lpstr>Arterial System: Arterioles</vt:lpstr>
      <vt:lpstr>Capillaries</vt:lpstr>
      <vt:lpstr>Capillaries</vt:lpstr>
      <vt:lpstr>Capillaries</vt:lpstr>
      <vt:lpstr>Continuous Capillaries</vt:lpstr>
      <vt:lpstr>Fenestrated Capillaries</vt:lpstr>
      <vt:lpstr>Sinusoid Capillaries</vt:lpstr>
      <vt:lpstr>Blood Flow Through Capillary Beds</vt:lpstr>
      <vt:lpstr> Venous System: Venules</vt:lpstr>
      <vt:lpstr>Veins</vt:lpstr>
      <vt:lpstr>Veins</vt:lpstr>
      <vt:lpstr>Vascular Anastomoses</vt:lpstr>
      <vt:lpstr>Physiology of Circulation: Definition of Terms</vt:lpstr>
      <vt:lpstr>Physiology of Circulation: Definition of Terms</vt:lpstr>
      <vt:lpstr>Resistance</vt:lpstr>
      <vt:lpstr>Systemic Blood Pressure</vt:lpstr>
      <vt:lpstr>Arterial Blood Pressure</vt:lpstr>
      <vt:lpstr>Arterial Blood Pressure</vt:lpstr>
      <vt:lpstr>Factors Aiding Venous Return</vt:lpstr>
      <vt:lpstr>Maintaining Blood Pressure</vt:lpstr>
      <vt:lpstr>Control of Blood Pressure</vt:lpstr>
      <vt:lpstr>Short-term Mechanisms: Neural Controls</vt:lpstr>
      <vt:lpstr>Short-term Mechanisms: Neural Controls</vt:lpstr>
      <vt:lpstr>The Cardiovascular Center</vt:lpstr>
      <vt:lpstr>Short-term Mechanisms: Chemoreceptor Reflexes</vt:lpstr>
      <vt:lpstr>Short-term Mechanisms: Influence of Higher Brain Centers</vt:lpstr>
      <vt:lpstr>Short-term Mechanisms: Hormonal Controls</vt:lpstr>
      <vt:lpstr>Short-term Mechanisms: Hormonal Controls</vt:lpstr>
      <vt:lpstr>Long-term Mechanisms: Renal Regulation</vt:lpstr>
      <vt:lpstr>Indirect Mechanism</vt:lpstr>
      <vt:lpstr>PowerPoint Presentation</vt:lpstr>
      <vt:lpstr>Monitoring Circulatory Efficiency</vt:lpstr>
      <vt:lpstr>PowerPoint Presentation</vt:lpstr>
      <vt:lpstr>Measuring Blood Pressure</vt:lpstr>
      <vt:lpstr>Measuring Blood Pressure</vt:lpstr>
      <vt:lpstr>Variations in Blood Pressure</vt:lpstr>
      <vt:lpstr>Alterations in Blood Pressure </vt:lpstr>
      <vt:lpstr>Homeostatic Imbalance: Hypertension</vt:lpstr>
      <vt:lpstr>Primary or Essential Hypertension </vt:lpstr>
      <vt:lpstr>Homeostatic Imbalance: Hypertension</vt:lpstr>
      <vt:lpstr>Alterations in Blood Pressure </vt:lpstr>
      <vt:lpstr>Homeostatic Imbalance: Hypotension</vt:lpstr>
      <vt:lpstr>Capillary Exchange of Respiratory Gases and Nutrients</vt:lpstr>
      <vt:lpstr>PowerPoint Presentation</vt:lpstr>
      <vt:lpstr>Circulatory Shock</vt:lpstr>
      <vt:lpstr>Circulatory Shock</vt:lpstr>
      <vt:lpstr>Identifying Arteries and Veins</vt:lpstr>
      <vt:lpstr>Note on Vessel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Pulmonary and Systemic Circuits</dc:title>
  <dc:creator>Betsy</dc:creator>
  <cp:lastModifiedBy>bawargo</cp:lastModifiedBy>
  <cp:revision>64</cp:revision>
  <dcterms:created xsi:type="dcterms:W3CDTF">2013-06-10T22:08:10Z</dcterms:created>
  <dcterms:modified xsi:type="dcterms:W3CDTF">2014-01-29T20:00:23Z</dcterms:modified>
</cp:coreProperties>
</file>