
<file path=[Content_Types].xml><?xml version="1.0" encoding="utf-8"?>
<Types xmlns="http://schemas.openxmlformats.org/package/2006/content-types">
  <Default Extension="png" ContentType="image/png"/>
  <Default Extension="bin" ContentType="application/vnd.ms-office.activeX"/>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activeX/activeX1.xml" ContentType="application/vnd.ms-office.activeX+xml"/>
  <Override PartName="/ppt/tags/tag1.xml" ContentType="application/vnd.openxmlformats-officedocument.presentationml.tags+xml"/>
  <Override PartName="/ppt/activeX/activeX2.xml" ContentType="application/vnd.ms-office.activeX+xml"/>
  <Override PartName="/ppt/tags/tag2.xml" ContentType="application/vnd.openxmlformats-officedocument.presentationml.tags+xml"/>
  <Override PartName="/ppt/notesSlides/notesSlide1.xml" ContentType="application/vnd.openxmlformats-officedocument.presentationml.notesSlide+xml"/>
  <Override PartName="/ppt/activeX/activeX3.xml" ContentType="application/vnd.ms-office.activeX+xml"/>
  <Override PartName="/ppt/tags/tag3.xml" ContentType="application/vnd.openxmlformats-officedocument.presentationml.tags+xml"/>
  <Override PartName="/ppt/activeX/activeX4.xml" ContentType="application/vnd.ms-office.activeX+xml"/>
  <Override PartName="/ppt/tags/tag4.xml" ContentType="application/vnd.openxmlformats-officedocument.presentationml.tags+xml"/>
  <Override PartName="/ppt/activeX/activeX5.xml" ContentType="application/vnd.ms-office.activeX+xml"/>
  <Override PartName="/ppt/tags/tag5.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Lst>
  <p:notesMasterIdLst>
    <p:notesMasterId r:id="rId161"/>
  </p:notesMasterIdLst>
  <p:sldIdLst>
    <p:sldId id="257" r:id="rId2"/>
    <p:sldId id="258" r:id="rId3"/>
    <p:sldId id="261" r:id="rId4"/>
    <p:sldId id="262" r:id="rId5"/>
    <p:sldId id="264" r:id="rId6"/>
    <p:sldId id="265" r:id="rId7"/>
    <p:sldId id="266" r:id="rId8"/>
    <p:sldId id="269" r:id="rId9"/>
    <p:sldId id="270" r:id="rId10"/>
    <p:sldId id="271" r:id="rId11"/>
    <p:sldId id="272" r:id="rId12"/>
    <p:sldId id="273" r:id="rId13"/>
    <p:sldId id="274" r:id="rId14"/>
    <p:sldId id="275" r:id="rId15"/>
    <p:sldId id="277" r:id="rId16"/>
    <p:sldId id="278" r:id="rId17"/>
    <p:sldId id="279" r:id="rId18"/>
    <p:sldId id="524" r:id="rId19"/>
    <p:sldId id="281" r:id="rId20"/>
    <p:sldId id="282" r:id="rId21"/>
    <p:sldId id="523" r:id="rId22"/>
    <p:sldId id="286" r:id="rId23"/>
    <p:sldId id="287" r:id="rId24"/>
    <p:sldId id="288" r:id="rId25"/>
    <p:sldId id="295" r:id="rId26"/>
    <p:sldId id="297" r:id="rId27"/>
    <p:sldId id="300" r:id="rId28"/>
    <p:sldId id="304" r:id="rId29"/>
    <p:sldId id="307" r:id="rId30"/>
    <p:sldId id="308" r:id="rId31"/>
    <p:sldId id="309" r:id="rId32"/>
    <p:sldId id="310" r:id="rId33"/>
    <p:sldId id="311" r:id="rId34"/>
    <p:sldId id="525" r:id="rId35"/>
    <p:sldId id="313" r:id="rId36"/>
    <p:sldId id="314" r:id="rId37"/>
    <p:sldId id="526" r:id="rId38"/>
    <p:sldId id="315" r:id="rId39"/>
    <p:sldId id="317" r:id="rId40"/>
    <p:sldId id="320" r:id="rId41"/>
    <p:sldId id="321" r:id="rId42"/>
    <p:sldId id="322" r:id="rId43"/>
    <p:sldId id="323" r:id="rId44"/>
    <p:sldId id="324" r:id="rId45"/>
    <p:sldId id="325" r:id="rId46"/>
    <p:sldId id="328" r:id="rId47"/>
    <p:sldId id="329" r:id="rId48"/>
    <p:sldId id="330" r:id="rId49"/>
    <p:sldId id="331" r:id="rId50"/>
    <p:sldId id="332" r:id="rId51"/>
    <p:sldId id="333" r:id="rId52"/>
    <p:sldId id="335" r:id="rId53"/>
    <p:sldId id="343" r:id="rId54"/>
    <p:sldId id="344" r:id="rId55"/>
    <p:sldId id="347" r:id="rId56"/>
    <p:sldId id="530" r:id="rId57"/>
    <p:sldId id="531" r:id="rId58"/>
    <p:sldId id="532" r:id="rId59"/>
    <p:sldId id="348" r:id="rId60"/>
    <p:sldId id="349" r:id="rId61"/>
    <p:sldId id="350" r:id="rId62"/>
    <p:sldId id="353" r:id="rId63"/>
    <p:sldId id="354" r:id="rId64"/>
    <p:sldId id="527" r:id="rId65"/>
    <p:sldId id="528" r:id="rId66"/>
    <p:sldId id="529" r:id="rId67"/>
    <p:sldId id="356" r:id="rId68"/>
    <p:sldId id="358" r:id="rId69"/>
    <p:sldId id="359" r:id="rId70"/>
    <p:sldId id="360" r:id="rId71"/>
    <p:sldId id="361" r:id="rId72"/>
    <p:sldId id="362" r:id="rId73"/>
    <p:sldId id="363" r:id="rId74"/>
    <p:sldId id="364" r:id="rId75"/>
    <p:sldId id="367" r:id="rId76"/>
    <p:sldId id="368" r:id="rId77"/>
    <p:sldId id="369" r:id="rId78"/>
    <p:sldId id="370" r:id="rId79"/>
    <p:sldId id="371" r:id="rId80"/>
    <p:sldId id="373" r:id="rId81"/>
    <p:sldId id="374" r:id="rId82"/>
    <p:sldId id="376" r:id="rId83"/>
    <p:sldId id="378" r:id="rId84"/>
    <p:sldId id="382" r:id="rId85"/>
    <p:sldId id="384" r:id="rId86"/>
    <p:sldId id="385" r:id="rId87"/>
    <p:sldId id="388" r:id="rId88"/>
    <p:sldId id="533" r:id="rId89"/>
    <p:sldId id="534" r:id="rId90"/>
    <p:sldId id="535" r:id="rId91"/>
    <p:sldId id="537" r:id="rId92"/>
    <p:sldId id="538" r:id="rId93"/>
    <p:sldId id="539" r:id="rId94"/>
    <p:sldId id="540" r:id="rId95"/>
    <p:sldId id="541" r:id="rId96"/>
    <p:sldId id="542" r:id="rId97"/>
    <p:sldId id="543" r:id="rId98"/>
    <p:sldId id="544" r:id="rId99"/>
    <p:sldId id="545" r:id="rId100"/>
    <p:sldId id="546" r:id="rId101"/>
    <p:sldId id="547" r:id="rId102"/>
    <p:sldId id="548" r:id="rId103"/>
    <p:sldId id="549" r:id="rId104"/>
    <p:sldId id="550" r:id="rId105"/>
    <p:sldId id="551" r:id="rId106"/>
    <p:sldId id="553" r:id="rId107"/>
    <p:sldId id="554" r:id="rId108"/>
    <p:sldId id="555" r:id="rId109"/>
    <p:sldId id="556" r:id="rId110"/>
    <p:sldId id="557" r:id="rId111"/>
    <p:sldId id="558" r:id="rId112"/>
    <p:sldId id="569" r:id="rId113"/>
    <p:sldId id="559" r:id="rId114"/>
    <p:sldId id="560" r:id="rId115"/>
    <p:sldId id="570" r:id="rId116"/>
    <p:sldId id="561" r:id="rId117"/>
    <p:sldId id="562" r:id="rId118"/>
    <p:sldId id="563" r:id="rId119"/>
    <p:sldId id="564" r:id="rId120"/>
    <p:sldId id="565" r:id="rId121"/>
    <p:sldId id="566" r:id="rId122"/>
    <p:sldId id="567" r:id="rId123"/>
    <p:sldId id="568" r:id="rId124"/>
    <p:sldId id="444" r:id="rId125"/>
    <p:sldId id="571" r:id="rId126"/>
    <p:sldId id="572" r:id="rId127"/>
    <p:sldId id="573" r:id="rId128"/>
    <p:sldId id="574" r:id="rId129"/>
    <p:sldId id="575" r:id="rId130"/>
    <p:sldId id="576" r:id="rId131"/>
    <p:sldId id="577" r:id="rId132"/>
    <p:sldId id="578" r:id="rId133"/>
    <p:sldId id="579" r:id="rId134"/>
    <p:sldId id="580" r:id="rId135"/>
    <p:sldId id="581" r:id="rId136"/>
    <p:sldId id="582" r:id="rId137"/>
    <p:sldId id="583" r:id="rId138"/>
    <p:sldId id="584" r:id="rId139"/>
    <p:sldId id="446" r:id="rId140"/>
    <p:sldId id="449" r:id="rId141"/>
    <p:sldId id="450" r:id="rId142"/>
    <p:sldId id="451" r:id="rId143"/>
    <p:sldId id="470" r:id="rId144"/>
    <p:sldId id="471" r:id="rId145"/>
    <p:sldId id="477" r:id="rId146"/>
    <p:sldId id="485" r:id="rId147"/>
    <p:sldId id="486" r:id="rId148"/>
    <p:sldId id="488" r:id="rId149"/>
    <p:sldId id="585" r:id="rId150"/>
    <p:sldId id="499" r:id="rId151"/>
    <p:sldId id="502" r:id="rId152"/>
    <p:sldId id="504" r:id="rId153"/>
    <p:sldId id="505" r:id="rId154"/>
    <p:sldId id="508" r:id="rId155"/>
    <p:sldId id="509" r:id="rId156"/>
    <p:sldId id="513" r:id="rId157"/>
    <p:sldId id="516" r:id="rId158"/>
    <p:sldId id="521" r:id="rId159"/>
    <p:sldId id="522" r:id="rId160"/>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5620"/>
    <p:restoredTop sz="94660"/>
  </p:normalViewPr>
  <p:slideViewPr>
    <p:cSldViewPr>
      <p:cViewPr varScale="1">
        <p:scale>
          <a:sx n="97" d="100"/>
          <a:sy n="97" d="100"/>
        </p:scale>
        <p:origin x="-90" y="-228"/>
      </p:cViewPr>
      <p:guideLst>
        <p:guide orient="horz" pos="2160"/>
        <p:guide pos="2880"/>
      </p:guideLst>
    </p:cSldViewPr>
  </p:slideViewPr>
  <p:notesTextViewPr>
    <p:cViewPr>
      <p:scale>
        <a:sx n="100" d="100"/>
        <a:sy n="100" d="100"/>
      </p:scale>
      <p:origin x="0" y="0"/>
    </p:cViewPr>
  </p:notesTextViewPr>
  <p:notesViewPr>
    <p:cSldViewPr>
      <p:cViewPr varScale="1">
        <p:scale>
          <a:sx n="83" d="100"/>
          <a:sy n="83" d="100"/>
        </p:scale>
        <p:origin x="-1992"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tableStyles" Target="tableStyle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presProps" Target="pres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viewProps" Target="view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activeX1.xml><?xml version="1.0" encoding="utf-8"?>
<ax:ocx xmlns:ax="http://schemas.microsoft.com/office/2006/activeX" xmlns:r="http://schemas.openxmlformats.org/officeDocument/2006/relationships" ax:classid="{D27CDB6E-AE6D-11CF-96B8-444553540000}" ax:persistence="persistStorage" r:id="rId1"/>
</file>

<file path=ppt/activeX/activeX2.xml><?xml version="1.0" encoding="utf-8"?>
<ax:ocx xmlns:ax="http://schemas.microsoft.com/office/2006/activeX" xmlns:r="http://schemas.openxmlformats.org/officeDocument/2006/relationships" ax:classid="{D27CDB6E-AE6D-11CF-96B8-444553540000}" ax:persistence="persistStorage" r:id="rId1"/>
</file>

<file path=ppt/activeX/activeX3.xml><?xml version="1.0" encoding="utf-8"?>
<ax:ocx xmlns:ax="http://schemas.microsoft.com/office/2006/activeX" xmlns:r="http://schemas.openxmlformats.org/officeDocument/2006/relationships" ax:classid="{D27CDB6E-AE6D-11CF-96B8-444553540000}" ax:persistence="persistStorage" r:id="rId1"/>
</file>

<file path=ppt/activeX/activeX4.xml><?xml version="1.0" encoding="utf-8"?>
<ax:ocx xmlns:ax="http://schemas.microsoft.com/office/2006/activeX" xmlns:r="http://schemas.openxmlformats.org/officeDocument/2006/relationships" ax:classid="{D27CDB6E-AE6D-11CF-96B8-444553540000}" ax:persistence="persistStorage" r:id="rId1"/>
</file>

<file path=ppt/activeX/activeX5.xml><?xml version="1.0" encoding="utf-8"?>
<ax:ocx xmlns:ax="http://schemas.microsoft.com/office/2006/activeX" xmlns:r="http://schemas.openxmlformats.org/officeDocument/2006/relationships" ax:classid="{D27CDB6E-AE6D-11CF-96B8-444553540000}"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727B6EBC-726A-4B3A-9936-A627253E8F0C}" type="datetimeFigureOut">
              <a:rPr lang="en-US"/>
              <a:pPr>
                <a:defRPr/>
              </a:pPr>
              <a:t>1/30/2012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DA24D3CB-F672-4A43-A6DD-D68A24DB7747}" type="slidenum">
              <a:rPr lang="en-US"/>
              <a:pPr>
                <a:defRPr/>
              </a:pPr>
              <a:t>‹#›</a:t>
            </a:fld>
            <a:endParaRPr lang="en-US"/>
          </a:p>
        </p:txBody>
      </p:sp>
    </p:spTree>
    <p:extLst>
      <p:ext uri="{BB962C8B-B14F-4D97-AF65-F5344CB8AC3E}">
        <p14:creationId xmlns:p14="http://schemas.microsoft.com/office/powerpoint/2010/main" val="17199922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6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smtClean="0"/>
              <a:t>Conduction system</a:t>
            </a:r>
          </a:p>
        </p:txBody>
      </p:sp>
      <p:sp>
        <p:nvSpPr>
          <p:cNvPr id="24064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C4C6589F-7AC2-4627-8271-C99ECA29E0B5}" type="slidenum">
              <a:rPr lang="en-US" smtClean="0"/>
              <a:pPr fontAlgn="base">
                <a:spcBef>
                  <a:spcPct val="0"/>
                </a:spcBef>
                <a:spcAft>
                  <a:spcPct val="0"/>
                </a:spcAft>
                <a:defRPr/>
              </a:pPr>
              <a:t>34</a:t>
            </a:fld>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 name="Rectangle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Rectangle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Rectangle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Rectangle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Rectangle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Rounded Rectangle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Rounded Rectangle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Rectangle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Rectangle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705600" y="4206240"/>
            <a:ext cx="960120" cy="457200"/>
          </a:xfrm>
        </p:spPr>
        <p:txBody>
          <a:bodyPr/>
          <a:lstStyle/>
          <a:p>
            <a:pPr>
              <a:defRPr/>
            </a:pPr>
            <a:fld id="{6C9D1DEC-5F5B-4CA4-882A-571F7539A81E}" type="datetimeFigureOut">
              <a:rPr lang="en-US" smtClean="0"/>
              <a:pPr>
                <a:defRPr/>
              </a:pPr>
              <a:t>1/30/2012</a:t>
            </a:fld>
            <a:endParaRPr lang="en-US"/>
          </a:p>
        </p:txBody>
      </p:sp>
      <p:sp>
        <p:nvSpPr>
          <p:cNvPr id="17" name="Footer Placeholder 16"/>
          <p:cNvSpPr>
            <a:spLocks noGrp="1"/>
          </p:cNvSpPr>
          <p:nvPr>
            <p:ph type="ftr" sz="quarter" idx="11"/>
          </p:nvPr>
        </p:nvSpPr>
        <p:spPr>
          <a:xfrm>
            <a:off x="5410200" y="4205288"/>
            <a:ext cx="1295400" cy="457200"/>
          </a:xfrm>
        </p:spPr>
        <p:txBody>
          <a:bodyPr/>
          <a:lstStyle/>
          <a:p>
            <a:pPr>
              <a:defRPr/>
            </a:pPr>
            <a:endParaRPr lang="en-US"/>
          </a:p>
        </p:txBody>
      </p:sp>
      <p:sp>
        <p:nvSpPr>
          <p:cNvPr id="29" name="Slide Number Placeholder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pPr>
              <a:defRPr/>
            </a:pPr>
            <a:fld id="{021EB3D2-7A2B-4AB9-BBED-07CCD3B28E0F}" type="slidenum">
              <a:rPr lang="en-US" smtClean="0"/>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A8D7BA69-122F-4A67-9208-D184FD0DAEA0}" type="datetimeFigureOut">
              <a:rPr lang="en-US" smtClean="0"/>
              <a:pPr>
                <a:defRPr/>
              </a:pPr>
              <a:t>1/30/2012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6E891CF-9F76-4E6E-BDEB-B39DBFB5AB2A}"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1143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143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pPr>
              <a:defRPr/>
            </a:pPr>
            <a:fld id="{B5E4E2E8-58F5-4924-B5BF-C23C3F157379}" type="datetimeFigureOut">
              <a:rPr lang="en-US" smtClean="0"/>
              <a:pPr>
                <a:defRPr/>
              </a:pPr>
              <a:t>1/30/2012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6576101-7509-4C99-90E9-0965E1EB09FA}"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pPr>
              <a:defRPr/>
            </a:pPr>
            <a:fld id="{B9F73CA1-8F63-4849-BA6F-1505514CC20D}" type="slidenum">
              <a:rPr lang="en-US"/>
              <a:pPr>
                <a:defRPr/>
              </a:pPr>
              <a:t>‹#›</a:t>
            </a:fld>
            <a:endParaRPr lang="en-US"/>
          </a:p>
        </p:txBody>
      </p:sp>
    </p:spTree>
    <p:extLst>
      <p:ext uri="{BB962C8B-B14F-4D97-AF65-F5344CB8AC3E}">
        <p14:creationId xmlns:p14="http://schemas.microsoft.com/office/powerpoint/2010/main" val="2730631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81000"/>
            <a:ext cx="5562600" cy="1066800"/>
          </a:xfrm>
        </p:spPr>
        <p:txBody>
          <a:bodyPr>
            <a:noAutofit/>
          </a:bodyPr>
          <a:lstStyle>
            <a:lvl1pPr>
              <a:defRPr sz="3600">
                <a:solidFill>
                  <a:schemeClr val="accent2">
                    <a:lumMod val="75000"/>
                  </a:schemeClr>
                </a:solidFill>
              </a:defRPr>
            </a:lvl1pPr>
          </a:lstStyle>
          <a:p>
            <a:r>
              <a:rPr kumimoji="0" lang="en-US" dirty="0" smtClean="0"/>
              <a:t>Click to edit Master title style</a:t>
            </a:r>
            <a:endParaRPr kumimoji="0" lang="en-US" dirty="0"/>
          </a:p>
        </p:txBody>
      </p:sp>
      <p:sp>
        <p:nvSpPr>
          <p:cNvPr id="3" name="Content Placeholder 2"/>
          <p:cNvSpPr>
            <a:spLocks noGrp="1"/>
          </p:cNvSpPr>
          <p:nvPr>
            <p:ph idx="1"/>
          </p:nvPr>
        </p:nvSpPr>
        <p:spPr>
          <a:xfrm>
            <a:off x="457200" y="2057400"/>
            <a:ext cx="8229600" cy="4517136"/>
          </a:xfrm>
        </p:spPr>
        <p:txBody>
          <a:bodyPr/>
          <a:lstStyle>
            <a:lvl1pPr>
              <a:defRPr>
                <a:solidFill>
                  <a:schemeClr val="accent2">
                    <a:lumMod val="50000"/>
                  </a:schemeClr>
                </a:solidFill>
              </a:defRPr>
            </a:lvl1pPr>
            <a:lvl2pPr>
              <a:defRPr>
                <a:solidFill>
                  <a:schemeClr val="accent2">
                    <a:lumMod val="50000"/>
                  </a:schemeClr>
                </a:solidFill>
              </a:defRPr>
            </a:lvl2pPr>
            <a:lvl3pPr>
              <a:defRPr>
                <a:solidFill>
                  <a:schemeClr val="accent2">
                    <a:lumMod val="50000"/>
                  </a:schemeClr>
                </a:solidFill>
              </a:defRPr>
            </a:lvl3pPr>
            <a:lvl4pPr>
              <a:defRPr>
                <a:solidFill>
                  <a:schemeClr val="accent2">
                    <a:lumMod val="50000"/>
                  </a:schemeClr>
                </a:solidFill>
              </a:defRPr>
            </a:lvl4pPr>
            <a:lvl5pPr>
              <a:defRPr>
                <a:solidFill>
                  <a:schemeClr val="accent2">
                    <a:lumMod val="50000"/>
                  </a:schemeClr>
                </a:solidFill>
              </a:defRPr>
            </a:lvl5pPr>
          </a:lstStyle>
          <a:p>
            <a:pPr lvl="0" eaLnBrk="1" latinLnBrk="0" hangingPunct="1"/>
            <a:r>
              <a:rPr lang="en-US" dirty="0" smtClean="0"/>
              <a:t>Click to edit Master text styles</a:t>
            </a:r>
          </a:p>
          <a:p>
            <a:pPr lvl="1" eaLnBrk="1" latinLnBrk="0" hangingPunct="1"/>
            <a:r>
              <a:rPr lang="en-US" dirty="0" smtClean="0"/>
              <a:t>Second level</a:t>
            </a:r>
          </a:p>
          <a:p>
            <a:pPr lvl="2" eaLnBrk="1" latinLnBrk="0" hangingPunct="1"/>
            <a:r>
              <a:rPr lang="en-US" dirty="0" smtClean="0"/>
              <a:t>Third level</a:t>
            </a:r>
          </a:p>
          <a:p>
            <a:pPr lvl="3" eaLnBrk="1" latinLnBrk="0" hangingPunct="1"/>
            <a:r>
              <a:rPr lang="en-US" dirty="0" smtClean="0"/>
              <a:t>Fourth level</a:t>
            </a:r>
          </a:p>
          <a:p>
            <a:pPr lvl="4" eaLnBrk="1" latinLnBrk="0" hangingPunct="1"/>
            <a:r>
              <a:rPr lang="en-US" dirty="0" smtClean="0"/>
              <a:t>Fifth level</a:t>
            </a:r>
            <a:endParaRPr kumimoji="0"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pPr>
              <a:defRPr/>
            </a:pPr>
            <a:fld id="{D4899DD7-6E66-4BFB-949A-38C7F442E4F6}" type="datetimeFigureOut">
              <a:rPr lang="en-US" smtClean="0"/>
              <a:pPr>
                <a:defRPr/>
              </a:pPr>
              <a:t>1/30/2012</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5ED0C85B-EFF5-4895-8103-A912769D14CB}" type="slidenum">
              <a:rPr lang="en-US" smtClean="0"/>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D1C953A8-2E37-414B-974D-11ED97B6BAAA}" type="datetimeFigureOut">
              <a:rPr lang="en-US" smtClean="0"/>
              <a:pPr>
                <a:defRPr/>
              </a:pPr>
              <a:t>1/30/2012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9A56651-7BB4-437E-B8B6-4E39CCB7F9EB}" type="slidenum">
              <a:rPr lang="en-US" smtClean="0"/>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1000" y="1143000"/>
            <a:ext cx="8382000" cy="1069848"/>
          </a:xfrm>
        </p:spPr>
        <p:txBody>
          <a:bodyPr anchor="ctr"/>
          <a:lstStyle>
            <a:lvl1pPr>
              <a:defRPr sz="4000" b="0" i="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6" name="Date Placeholder 25"/>
          <p:cNvSpPr>
            <a:spLocks noGrp="1"/>
          </p:cNvSpPr>
          <p:nvPr>
            <p:ph type="dt" sz="half" idx="10"/>
          </p:nvPr>
        </p:nvSpPr>
        <p:spPr/>
        <p:txBody>
          <a:bodyPr rtlCol="0"/>
          <a:lstStyle/>
          <a:p>
            <a:pPr>
              <a:defRPr/>
            </a:pPr>
            <a:fld id="{7CFB3E86-9B01-4CF3-B502-41B831F5FE6B}" type="datetimeFigureOut">
              <a:rPr lang="en-US" smtClean="0"/>
              <a:pPr>
                <a:defRPr/>
              </a:pPr>
              <a:t>1/30/2012</a:t>
            </a:fld>
            <a:endParaRPr lang="en-US"/>
          </a:p>
        </p:txBody>
      </p:sp>
      <p:sp>
        <p:nvSpPr>
          <p:cNvPr id="27" name="Slide Number Placeholder 26"/>
          <p:cNvSpPr>
            <a:spLocks noGrp="1"/>
          </p:cNvSpPr>
          <p:nvPr>
            <p:ph type="sldNum" sz="quarter" idx="11"/>
          </p:nvPr>
        </p:nvSpPr>
        <p:spPr/>
        <p:txBody>
          <a:bodyPr rtlCol="0"/>
          <a:lstStyle/>
          <a:p>
            <a:pPr>
              <a:defRPr/>
            </a:pPr>
            <a:fld id="{BEEB92BE-AA05-4D6A-93FF-3234F1AD341E}" type="slidenum">
              <a:rPr lang="en-US" smtClean="0"/>
              <a:pPr>
                <a:defRPr/>
              </a:pPr>
              <a:t>‹#›</a:t>
            </a:fld>
            <a:endParaRPr lang="en-US"/>
          </a:p>
        </p:txBody>
      </p:sp>
      <p:sp>
        <p:nvSpPr>
          <p:cNvPr id="28" name="Footer Placeholder 27"/>
          <p:cNvSpPr>
            <a:spLocks noGrp="1"/>
          </p:cNvSpPr>
          <p:nvPr>
            <p:ph type="ftr" sz="quarter" idx="12"/>
          </p:nvPr>
        </p:nvSpPr>
        <p:spPr/>
        <p:txBody>
          <a:bodyPr rtlCol="0"/>
          <a:lstStyle/>
          <a:p>
            <a:pPr>
              <a:defRPr/>
            </a:pP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en-US" smtClean="0"/>
              <a:t>Click to edit Master title style</a:t>
            </a:r>
            <a:endParaRPr kumimoji="0" lang="en-US"/>
          </a:p>
        </p:txBody>
      </p:sp>
      <p:sp>
        <p:nvSpPr>
          <p:cNvPr id="3" name="Date Placeholder 2"/>
          <p:cNvSpPr>
            <a:spLocks noGrp="1"/>
          </p:cNvSpPr>
          <p:nvPr>
            <p:ph type="dt" sz="half" idx="10"/>
          </p:nvPr>
        </p:nvSpPr>
        <p:spPr>
          <a:xfrm>
            <a:off x="6583680" y="612648"/>
            <a:ext cx="957264" cy="457200"/>
          </a:xfrm>
        </p:spPr>
        <p:txBody>
          <a:bodyPr/>
          <a:lstStyle/>
          <a:p>
            <a:pPr>
              <a:defRPr/>
            </a:pPr>
            <a:fld id="{DFCA2168-EEC4-4105-BBA4-04155C062ED9}" type="datetimeFigureOut">
              <a:rPr lang="en-US" smtClean="0"/>
              <a:pPr>
                <a:defRPr/>
              </a:pPr>
              <a:t>1/30/2012</a:t>
            </a:fld>
            <a:endParaRPr lang="en-US"/>
          </a:p>
        </p:txBody>
      </p:sp>
      <p:sp>
        <p:nvSpPr>
          <p:cNvPr id="4" name="Footer Placeholder 3"/>
          <p:cNvSpPr>
            <a:spLocks noGrp="1"/>
          </p:cNvSpPr>
          <p:nvPr>
            <p:ph type="ftr" sz="quarter" idx="11"/>
          </p:nvPr>
        </p:nvSpPr>
        <p:spPr>
          <a:xfrm>
            <a:off x="5257800" y="612648"/>
            <a:ext cx="1325880" cy="457200"/>
          </a:xfrm>
        </p:spPr>
        <p:txBody>
          <a:bodyPr/>
          <a:lstStyle/>
          <a:p>
            <a:pPr>
              <a:defRPr/>
            </a:pPr>
            <a:endParaRPr lang="en-US"/>
          </a:p>
        </p:txBody>
      </p:sp>
      <p:sp>
        <p:nvSpPr>
          <p:cNvPr id="5" name="Slide Number Placeholder 4"/>
          <p:cNvSpPr>
            <a:spLocks noGrp="1"/>
          </p:cNvSpPr>
          <p:nvPr>
            <p:ph type="sldNum" sz="quarter" idx="12"/>
          </p:nvPr>
        </p:nvSpPr>
        <p:spPr>
          <a:xfrm>
            <a:off x="8174736" y="2272"/>
            <a:ext cx="762000" cy="365760"/>
          </a:xfrm>
        </p:spPr>
        <p:txBody>
          <a:bodyPr/>
          <a:lstStyle/>
          <a:p>
            <a:pPr>
              <a:defRPr/>
            </a:pPr>
            <a:fld id="{5A414653-EE56-49E6-AC5A-716288AA2597}" type="slidenum">
              <a:rPr lang="en-US" smtClean="0"/>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988CF703-7D5C-4B28-A48F-033F63937316}" type="datetimeFigureOut">
              <a:rPr lang="en-US" smtClean="0"/>
              <a:pPr>
                <a:defRPr/>
              </a:pPr>
              <a:t>1/30/2012</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C219DD10-C9B9-4036-B249-A762FDF2DCE9}"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53496" y="1101970"/>
            <a:ext cx="3383280" cy="877824"/>
          </a:xfrm>
        </p:spPr>
        <p:txBody>
          <a:bodyPr anchor="b"/>
          <a:lstStyle>
            <a:lvl1pPr algn="l">
              <a:buNone/>
              <a:defRPr sz="1800" b="1"/>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pPr>
              <a:defRPr/>
            </a:pPr>
            <a:fld id="{C9C19533-5603-4051-AE85-2811C391D2DC}" type="datetimeFigureOut">
              <a:rPr lang="en-US" smtClean="0"/>
              <a:pPr>
                <a:defRPr/>
              </a:pPr>
              <a:t>1/30/2012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A211F444-EBAF-4AEA-9617-1CB58BAF2D15}"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pPr>
              <a:defRPr/>
            </a:pPr>
            <a:fld id="{B6AD8F7C-89A0-4ED9-AC4C-51B7C18F1704}" type="datetimeFigureOut">
              <a:rPr lang="en-US" smtClean="0"/>
              <a:pPr>
                <a:defRPr/>
              </a:pPr>
              <a:t>1/30/2012</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07FD7EA6-B66A-4E72-BDD3-4AB106D205E3}"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2">
            <a:lumMod val="40000"/>
            <a:lumOff val="60000"/>
          </a:schemeClr>
        </a:solidFill>
        <a:effectLst/>
      </p:bgPr>
    </p:bg>
    <p:spTree>
      <p:nvGrpSpPr>
        <p:cNvPr id="1" name=""/>
        <p:cNvGrpSpPr/>
        <p:nvPr/>
      </p:nvGrpSpPr>
      <p:grpSpPr>
        <a:xfrm>
          <a:off x="0" y="0"/>
          <a:ext cx="0" cy="0"/>
          <a:chOff x="0" y="0"/>
          <a:chExt cx="0" cy="0"/>
        </a:xfrm>
      </p:grpSpPr>
      <p:sp>
        <p:nvSpPr>
          <p:cNvPr id="28" name="Rectangle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Rectangle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Rectangle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Rectangle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Rounded Rectangle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Rounded Rectangle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Rectangle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Rectangle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Rectangle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Rectangle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Rectangle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Rectangle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Title Placeholder 21"/>
          <p:cNvSpPr>
            <a:spLocks noGrp="1"/>
          </p:cNvSpPr>
          <p:nvPr>
            <p:ph type="title"/>
          </p:nvPr>
        </p:nvSpPr>
        <p:spPr>
          <a:xfrm>
            <a:off x="457200" y="1143000"/>
            <a:ext cx="8229600" cy="10668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pPr>
              <a:defRPr/>
            </a:pPr>
            <a:fld id="{3A6DE5FA-D050-4D2C-9731-941E4DFD712B}" type="datetimeFigureOut">
              <a:rPr lang="en-US" smtClean="0"/>
              <a:pPr>
                <a:defRPr/>
              </a:pPr>
              <a:t>1/30/2012</a:t>
            </a:fld>
            <a:endParaRPr lang="en-US"/>
          </a:p>
        </p:txBody>
      </p:sp>
      <p:sp>
        <p:nvSpPr>
          <p:cNvPr id="3" name="Footer Placeholder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pPr>
              <a:defRPr/>
            </a:pPr>
            <a:endParaRPr lang="en-US"/>
          </a:p>
        </p:txBody>
      </p:sp>
      <p:sp>
        <p:nvSpPr>
          <p:cNvPr id="23" name="Slide Number Placeholder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pPr>
              <a:defRPr/>
            </a:pPr>
            <a:fld id="{0C694F73-500E-404C-AB6A-169FED3C21E6}" type="slidenum">
              <a:rPr lang="en-US" smtClean="0"/>
              <a:pPr>
                <a:defRPr/>
              </a:pPr>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control" Target="../activeX/activeX3.xml"/><Relationship Id="rId1" Type="http://schemas.openxmlformats.org/officeDocument/2006/relationships/vmlDrawing" Target="../drawings/vmlDrawing3.vml"/><Relationship Id="rId5" Type="http://schemas.openxmlformats.org/officeDocument/2006/relationships/image" Target="../media/image38.png"/><Relationship Id="rId4"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control" Target="../activeX/activeX4.xml"/><Relationship Id="rId1" Type="http://schemas.openxmlformats.org/officeDocument/2006/relationships/vmlDrawing" Target="../drawings/vmlDrawing4.vml"/><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control" Target="../activeX/activeX5.xml"/><Relationship Id="rId1" Type="http://schemas.openxmlformats.org/officeDocument/2006/relationships/vmlDrawing" Target="../drawings/vmlDrawing5.vml"/><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tags" Target="../tags/tag1.xml"/><Relationship Id="rId2" Type="http://schemas.openxmlformats.org/officeDocument/2006/relationships/control" Target="../activeX/activeX1.xml"/><Relationship Id="rId1" Type="http://schemas.openxmlformats.org/officeDocument/2006/relationships/vmlDrawing" Target="../drawings/vmlDrawing1.vml"/><Relationship Id="rId5" Type="http://schemas.openxmlformats.org/officeDocument/2006/relationships/image" Target="../media/image9.png"/><Relationship Id="rId4"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tags" Target="../tags/tag2.xml"/><Relationship Id="rId2" Type="http://schemas.openxmlformats.org/officeDocument/2006/relationships/control" Target="../activeX/activeX2.xml"/><Relationship Id="rId1" Type="http://schemas.openxmlformats.org/officeDocument/2006/relationships/vmlDrawing" Target="../drawings/vmlDrawing2.vml"/><Relationship Id="rId6" Type="http://schemas.openxmlformats.org/officeDocument/2006/relationships/image" Target="../media/image15.png"/><Relationship Id="rId5" Type="http://schemas.openxmlformats.org/officeDocument/2006/relationships/notesSlide" Target="../notesSlides/notesSlide1.xml"/><Relationship Id="rId4"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4"/>
          <p:cNvSpPr>
            <a:spLocks noGrp="1" noChangeArrowheads="1"/>
          </p:cNvSpPr>
          <p:nvPr>
            <p:ph type="ctrTitle"/>
          </p:nvPr>
        </p:nvSpPr>
        <p:spPr/>
        <p:txBody>
          <a:bodyPr/>
          <a:lstStyle/>
          <a:p>
            <a:pPr eaLnBrk="1" hangingPunct="1"/>
            <a:r>
              <a:rPr lang="en-US" smtClean="0"/>
              <a:t>Exam Two Material</a:t>
            </a:r>
          </a:p>
        </p:txBody>
      </p:sp>
      <p:sp>
        <p:nvSpPr>
          <p:cNvPr id="2053" name="Rectangle 5"/>
          <p:cNvSpPr>
            <a:spLocks noGrp="1" noChangeArrowheads="1"/>
          </p:cNvSpPr>
          <p:nvPr>
            <p:ph type="subTitle" idx="1"/>
          </p:nvPr>
        </p:nvSpPr>
        <p:spPr>
          <a:xfrm>
            <a:off x="1066800" y="4086225"/>
            <a:ext cx="7467600" cy="2286000"/>
          </a:xfrm>
        </p:spPr>
        <p:txBody>
          <a:bodyPr rtlCol="0">
            <a:normAutofit/>
          </a:bodyPr>
          <a:lstStyle/>
          <a:p>
            <a:pPr eaLnBrk="1" fontAlgn="auto" hangingPunct="1">
              <a:spcAft>
                <a:spcPts val="0"/>
              </a:spcAft>
              <a:buFont typeface="Arial" pitchFamily="34" charset="0"/>
              <a:buNone/>
              <a:defRPr/>
            </a:pPr>
            <a:r>
              <a:rPr lang="en-US" dirty="0" smtClean="0"/>
              <a:t>Chapters 18 &amp; 19</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oup 86"/>
          <p:cNvGrpSpPr>
            <a:grpSpLocks/>
          </p:cNvGrpSpPr>
          <p:nvPr/>
        </p:nvGrpSpPr>
        <p:grpSpPr bwMode="auto">
          <a:xfrm>
            <a:off x="457200" y="374650"/>
            <a:ext cx="8229600" cy="6108700"/>
            <a:chOff x="457200" y="374650"/>
            <a:chExt cx="8229600" cy="6108700"/>
          </a:xfrm>
        </p:grpSpPr>
        <p:pic>
          <p:nvPicPr>
            <p:cNvPr id="16396" name="Picture 12" descr="figure_18_04b-jLE"/>
            <p:cNvPicPr>
              <a:picLocks noChangeAspect="1" noChangeArrowheads="1"/>
            </p:cNvPicPr>
            <p:nvPr/>
          </p:nvPicPr>
          <p:blipFill>
            <a:blip r:embed="rId2" cstate="print"/>
            <a:srcRect/>
            <a:stretch>
              <a:fillRect/>
            </a:stretch>
          </p:blipFill>
          <p:spPr bwMode="auto">
            <a:xfrm>
              <a:off x="457200" y="374650"/>
              <a:ext cx="8229600" cy="6108700"/>
            </a:xfrm>
            <a:prstGeom prst="rect">
              <a:avLst/>
            </a:prstGeom>
            <a:ln>
              <a:noFill/>
            </a:ln>
            <a:effectLst>
              <a:softEdge rad="112500"/>
            </a:effectLst>
          </p:spPr>
        </p:pic>
        <p:sp>
          <p:nvSpPr>
            <p:cNvPr id="17412" name="Line 13"/>
            <p:cNvSpPr>
              <a:spLocks noChangeShapeType="1"/>
            </p:cNvSpPr>
            <p:nvPr/>
          </p:nvSpPr>
          <p:spPr bwMode="auto">
            <a:xfrm flipH="1">
              <a:off x="4660900" y="785813"/>
              <a:ext cx="181292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3" name="Line 14"/>
            <p:cNvSpPr>
              <a:spLocks noChangeShapeType="1"/>
            </p:cNvSpPr>
            <p:nvPr/>
          </p:nvSpPr>
          <p:spPr bwMode="auto">
            <a:xfrm flipH="1">
              <a:off x="2508250" y="909638"/>
              <a:ext cx="1676400"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4" name="Line 15"/>
            <p:cNvSpPr>
              <a:spLocks noChangeShapeType="1"/>
            </p:cNvSpPr>
            <p:nvPr/>
          </p:nvSpPr>
          <p:spPr bwMode="auto">
            <a:xfrm flipH="1">
              <a:off x="2270125" y="1462088"/>
              <a:ext cx="1054100"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5" name="Freeform 16"/>
            <p:cNvSpPr>
              <a:spLocks/>
            </p:cNvSpPr>
            <p:nvPr/>
          </p:nvSpPr>
          <p:spPr bwMode="auto">
            <a:xfrm>
              <a:off x="2028825" y="1773238"/>
              <a:ext cx="666750" cy="174625"/>
            </a:xfrm>
            <a:custGeom>
              <a:avLst/>
              <a:gdLst>
                <a:gd name="T0" fmla="*/ 666750 w 420"/>
                <a:gd name="T1" fmla="*/ 174625 h 110"/>
                <a:gd name="T2" fmla="*/ 104775 w 420"/>
                <a:gd name="T3" fmla="*/ 0 h 110"/>
                <a:gd name="T4" fmla="*/ 0 w 420"/>
                <a:gd name="T5" fmla="*/ 0 h 110"/>
                <a:gd name="T6" fmla="*/ 0 60000 65536"/>
                <a:gd name="T7" fmla="*/ 0 60000 65536"/>
                <a:gd name="T8" fmla="*/ 0 60000 65536"/>
                <a:gd name="T9" fmla="*/ 0 w 420"/>
                <a:gd name="T10" fmla="*/ 0 h 110"/>
                <a:gd name="T11" fmla="*/ 420 w 420"/>
                <a:gd name="T12" fmla="*/ 110 h 110"/>
              </a:gdLst>
              <a:ahLst/>
              <a:cxnLst>
                <a:cxn ang="T6">
                  <a:pos x="T0" y="T1"/>
                </a:cxn>
                <a:cxn ang="T7">
                  <a:pos x="T2" y="T3"/>
                </a:cxn>
                <a:cxn ang="T8">
                  <a:pos x="T4" y="T5"/>
                </a:cxn>
              </a:cxnLst>
              <a:rect l="T9" t="T10" r="T11" b="T12"/>
              <a:pathLst>
                <a:path w="420" h="110">
                  <a:moveTo>
                    <a:pt x="420" y="110"/>
                  </a:moveTo>
                  <a:lnTo>
                    <a:pt x="66" y="0"/>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6" name="Line 17"/>
            <p:cNvSpPr>
              <a:spLocks noChangeShapeType="1"/>
            </p:cNvSpPr>
            <p:nvPr/>
          </p:nvSpPr>
          <p:spPr bwMode="auto">
            <a:xfrm flipH="1">
              <a:off x="2032000" y="2281238"/>
              <a:ext cx="1879600"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17" name="Freeform 18"/>
            <p:cNvSpPr>
              <a:spLocks/>
            </p:cNvSpPr>
            <p:nvPr/>
          </p:nvSpPr>
          <p:spPr bwMode="auto">
            <a:xfrm>
              <a:off x="2051050" y="2500313"/>
              <a:ext cx="2454275" cy="47625"/>
            </a:xfrm>
            <a:custGeom>
              <a:avLst/>
              <a:gdLst>
                <a:gd name="T0" fmla="*/ 2454275 w 1546"/>
                <a:gd name="T1" fmla="*/ 47625 h 30"/>
                <a:gd name="T2" fmla="*/ 755650 w 1546"/>
                <a:gd name="T3" fmla="*/ 0 h 30"/>
                <a:gd name="T4" fmla="*/ 0 w 1546"/>
                <a:gd name="T5" fmla="*/ 0 h 30"/>
                <a:gd name="T6" fmla="*/ 0 60000 65536"/>
                <a:gd name="T7" fmla="*/ 0 60000 65536"/>
                <a:gd name="T8" fmla="*/ 0 60000 65536"/>
                <a:gd name="T9" fmla="*/ 0 w 1546"/>
                <a:gd name="T10" fmla="*/ 0 h 30"/>
                <a:gd name="T11" fmla="*/ 1546 w 1546"/>
                <a:gd name="T12" fmla="*/ 30 h 30"/>
              </a:gdLst>
              <a:ahLst/>
              <a:cxnLst>
                <a:cxn ang="T6">
                  <a:pos x="T0" y="T1"/>
                </a:cxn>
                <a:cxn ang="T7">
                  <a:pos x="T2" y="T3"/>
                </a:cxn>
                <a:cxn ang="T8">
                  <a:pos x="T4" y="T5"/>
                </a:cxn>
              </a:cxnLst>
              <a:rect l="T9" t="T10" r="T11" b="T12"/>
              <a:pathLst>
                <a:path w="1546" h="30">
                  <a:moveTo>
                    <a:pt x="1546" y="30"/>
                  </a:moveTo>
                  <a:lnTo>
                    <a:pt x="476" y="0"/>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8" name="Freeform 19"/>
            <p:cNvSpPr>
              <a:spLocks/>
            </p:cNvSpPr>
            <p:nvPr/>
          </p:nvSpPr>
          <p:spPr bwMode="auto">
            <a:xfrm>
              <a:off x="2041525" y="2903538"/>
              <a:ext cx="403225" cy="231775"/>
            </a:xfrm>
            <a:custGeom>
              <a:avLst/>
              <a:gdLst>
                <a:gd name="T0" fmla="*/ 403225 w 254"/>
                <a:gd name="T1" fmla="*/ 231775 h 146"/>
                <a:gd name="T2" fmla="*/ 231775 w 254"/>
                <a:gd name="T3" fmla="*/ 0 h 146"/>
                <a:gd name="T4" fmla="*/ 0 w 254"/>
                <a:gd name="T5" fmla="*/ 0 h 146"/>
                <a:gd name="T6" fmla="*/ 0 60000 65536"/>
                <a:gd name="T7" fmla="*/ 0 60000 65536"/>
                <a:gd name="T8" fmla="*/ 0 60000 65536"/>
                <a:gd name="T9" fmla="*/ 0 w 254"/>
                <a:gd name="T10" fmla="*/ 0 h 146"/>
                <a:gd name="T11" fmla="*/ 254 w 254"/>
                <a:gd name="T12" fmla="*/ 146 h 146"/>
              </a:gdLst>
              <a:ahLst/>
              <a:cxnLst>
                <a:cxn ang="T6">
                  <a:pos x="T0" y="T1"/>
                </a:cxn>
                <a:cxn ang="T7">
                  <a:pos x="T2" y="T3"/>
                </a:cxn>
                <a:cxn ang="T8">
                  <a:pos x="T4" y="T5"/>
                </a:cxn>
              </a:cxnLst>
              <a:rect l="T9" t="T10" r="T11" b="T12"/>
              <a:pathLst>
                <a:path w="254" h="146">
                  <a:moveTo>
                    <a:pt x="254" y="146"/>
                  </a:moveTo>
                  <a:lnTo>
                    <a:pt x="146" y="0"/>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19" name="Line 20"/>
            <p:cNvSpPr>
              <a:spLocks noChangeShapeType="1"/>
            </p:cNvSpPr>
            <p:nvPr/>
          </p:nvSpPr>
          <p:spPr bwMode="auto">
            <a:xfrm flipH="1">
              <a:off x="1793875" y="3709988"/>
              <a:ext cx="108267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0" name="Line 21"/>
            <p:cNvSpPr>
              <a:spLocks noChangeShapeType="1"/>
            </p:cNvSpPr>
            <p:nvPr/>
          </p:nvSpPr>
          <p:spPr bwMode="auto">
            <a:xfrm flipH="1">
              <a:off x="2460625" y="4017963"/>
              <a:ext cx="53657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1" name="Line 22"/>
            <p:cNvSpPr>
              <a:spLocks noChangeShapeType="1"/>
            </p:cNvSpPr>
            <p:nvPr/>
          </p:nvSpPr>
          <p:spPr bwMode="auto">
            <a:xfrm flipH="1">
              <a:off x="2409825" y="4468813"/>
              <a:ext cx="1492250"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2" name="Line 23"/>
            <p:cNvSpPr>
              <a:spLocks noChangeShapeType="1"/>
            </p:cNvSpPr>
            <p:nvPr/>
          </p:nvSpPr>
          <p:spPr bwMode="auto">
            <a:xfrm flipH="1">
              <a:off x="2057400" y="4783138"/>
              <a:ext cx="171767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3" name="Freeform 24"/>
            <p:cNvSpPr>
              <a:spLocks/>
            </p:cNvSpPr>
            <p:nvPr/>
          </p:nvSpPr>
          <p:spPr bwMode="auto">
            <a:xfrm>
              <a:off x="2441575" y="4875213"/>
              <a:ext cx="835025" cy="263525"/>
            </a:xfrm>
            <a:custGeom>
              <a:avLst/>
              <a:gdLst>
                <a:gd name="T0" fmla="*/ 835025 w 526"/>
                <a:gd name="T1" fmla="*/ 0 h 166"/>
                <a:gd name="T2" fmla="*/ 241300 w 526"/>
                <a:gd name="T3" fmla="*/ 263525 h 166"/>
                <a:gd name="T4" fmla="*/ 0 w 526"/>
                <a:gd name="T5" fmla="*/ 263525 h 166"/>
                <a:gd name="T6" fmla="*/ 0 60000 65536"/>
                <a:gd name="T7" fmla="*/ 0 60000 65536"/>
                <a:gd name="T8" fmla="*/ 0 60000 65536"/>
                <a:gd name="T9" fmla="*/ 0 w 526"/>
                <a:gd name="T10" fmla="*/ 0 h 166"/>
                <a:gd name="T11" fmla="*/ 526 w 526"/>
                <a:gd name="T12" fmla="*/ 166 h 166"/>
              </a:gdLst>
              <a:ahLst/>
              <a:cxnLst>
                <a:cxn ang="T6">
                  <a:pos x="T0" y="T1"/>
                </a:cxn>
                <a:cxn ang="T7">
                  <a:pos x="T2" y="T3"/>
                </a:cxn>
                <a:cxn ang="T8">
                  <a:pos x="T4" y="T5"/>
                </a:cxn>
              </a:cxnLst>
              <a:rect l="T9" t="T10" r="T11" b="T12"/>
              <a:pathLst>
                <a:path w="526" h="166">
                  <a:moveTo>
                    <a:pt x="526" y="0"/>
                  </a:moveTo>
                  <a:lnTo>
                    <a:pt x="152" y="166"/>
                  </a:lnTo>
                  <a:lnTo>
                    <a:pt x="0" y="166"/>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4" name="Freeform 25"/>
            <p:cNvSpPr>
              <a:spLocks/>
            </p:cNvSpPr>
            <p:nvPr/>
          </p:nvSpPr>
          <p:spPr bwMode="auto">
            <a:xfrm>
              <a:off x="2184400" y="5167313"/>
              <a:ext cx="1438275" cy="330200"/>
            </a:xfrm>
            <a:custGeom>
              <a:avLst/>
              <a:gdLst>
                <a:gd name="T0" fmla="*/ 1438275 w 906"/>
                <a:gd name="T1" fmla="*/ 0 h 208"/>
                <a:gd name="T2" fmla="*/ 177800 w 906"/>
                <a:gd name="T3" fmla="*/ 330200 h 208"/>
                <a:gd name="T4" fmla="*/ 0 w 906"/>
                <a:gd name="T5" fmla="*/ 330200 h 208"/>
                <a:gd name="T6" fmla="*/ 0 60000 65536"/>
                <a:gd name="T7" fmla="*/ 0 60000 65536"/>
                <a:gd name="T8" fmla="*/ 0 60000 65536"/>
                <a:gd name="T9" fmla="*/ 0 w 906"/>
                <a:gd name="T10" fmla="*/ 0 h 208"/>
                <a:gd name="T11" fmla="*/ 906 w 906"/>
                <a:gd name="T12" fmla="*/ 208 h 208"/>
              </a:gdLst>
              <a:ahLst/>
              <a:cxnLst>
                <a:cxn ang="T6">
                  <a:pos x="T0" y="T1"/>
                </a:cxn>
                <a:cxn ang="T7">
                  <a:pos x="T2" y="T3"/>
                </a:cxn>
                <a:cxn ang="T8">
                  <a:pos x="T4" y="T5"/>
                </a:cxn>
              </a:cxnLst>
              <a:rect l="T9" t="T10" r="T11" b="T12"/>
              <a:pathLst>
                <a:path w="906" h="208">
                  <a:moveTo>
                    <a:pt x="906" y="0"/>
                  </a:moveTo>
                  <a:lnTo>
                    <a:pt x="112" y="208"/>
                  </a:lnTo>
                  <a:lnTo>
                    <a:pt x="0" y="208"/>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5" name="Freeform 26"/>
            <p:cNvSpPr>
              <a:spLocks/>
            </p:cNvSpPr>
            <p:nvPr/>
          </p:nvSpPr>
          <p:spPr bwMode="auto">
            <a:xfrm>
              <a:off x="2133600" y="5526088"/>
              <a:ext cx="923925" cy="327025"/>
            </a:xfrm>
            <a:custGeom>
              <a:avLst/>
              <a:gdLst>
                <a:gd name="T0" fmla="*/ 923925 w 582"/>
                <a:gd name="T1" fmla="*/ 0 h 206"/>
                <a:gd name="T2" fmla="*/ 219075 w 582"/>
                <a:gd name="T3" fmla="*/ 327025 h 206"/>
                <a:gd name="T4" fmla="*/ 0 w 582"/>
                <a:gd name="T5" fmla="*/ 327025 h 206"/>
                <a:gd name="T6" fmla="*/ 0 60000 65536"/>
                <a:gd name="T7" fmla="*/ 0 60000 65536"/>
                <a:gd name="T8" fmla="*/ 0 60000 65536"/>
                <a:gd name="T9" fmla="*/ 0 w 582"/>
                <a:gd name="T10" fmla="*/ 0 h 206"/>
                <a:gd name="T11" fmla="*/ 582 w 582"/>
                <a:gd name="T12" fmla="*/ 206 h 206"/>
              </a:gdLst>
              <a:ahLst/>
              <a:cxnLst>
                <a:cxn ang="T6">
                  <a:pos x="T0" y="T1"/>
                </a:cxn>
                <a:cxn ang="T7">
                  <a:pos x="T2" y="T3"/>
                </a:cxn>
                <a:cxn ang="T8">
                  <a:pos x="T4" y="T5"/>
                </a:cxn>
              </a:cxnLst>
              <a:rect l="T9" t="T10" r="T11" b="T12"/>
              <a:pathLst>
                <a:path w="582" h="206">
                  <a:moveTo>
                    <a:pt x="582" y="0"/>
                  </a:moveTo>
                  <a:lnTo>
                    <a:pt x="138" y="206"/>
                  </a:lnTo>
                  <a:lnTo>
                    <a:pt x="0" y="206"/>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6" name="Freeform 27"/>
            <p:cNvSpPr>
              <a:spLocks/>
            </p:cNvSpPr>
            <p:nvPr/>
          </p:nvSpPr>
          <p:spPr bwMode="auto">
            <a:xfrm>
              <a:off x="4879975" y="884238"/>
              <a:ext cx="1593850" cy="298450"/>
            </a:xfrm>
            <a:custGeom>
              <a:avLst/>
              <a:gdLst>
                <a:gd name="T0" fmla="*/ 1593850 w 1004"/>
                <a:gd name="T1" fmla="*/ 298450 h 188"/>
                <a:gd name="T2" fmla="*/ 631825 w 1004"/>
                <a:gd name="T3" fmla="*/ 298450 h 188"/>
                <a:gd name="T4" fmla="*/ 0 w 1004"/>
                <a:gd name="T5" fmla="*/ 0 h 188"/>
                <a:gd name="T6" fmla="*/ 0 60000 65536"/>
                <a:gd name="T7" fmla="*/ 0 60000 65536"/>
                <a:gd name="T8" fmla="*/ 0 60000 65536"/>
                <a:gd name="T9" fmla="*/ 0 w 1004"/>
                <a:gd name="T10" fmla="*/ 0 h 188"/>
                <a:gd name="T11" fmla="*/ 1004 w 1004"/>
                <a:gd name="T12" fmla="*/ 188 h 188"/>
              </a:gdLst>
              <a:ahLst/>
              <a:cxnLst>
                <a:cxn ang="T6">
                  <a:pos x="T0" y="T1"/>
                </a:cxn>
                <a:cxn ang="T7">
                  <a:pos x="T2" y="T3"/>
                </a:cxn>
                <a:cxn ang="T8">
                  <a:pos x="T4" y="T5"/>
                </a:cxn>
              </a:cxnLst>
              <a:rect l="T9" t="T10" r="T11" b="T12"/>
              <a:pathLst>
                <a:path w="1004" h="188">
                  <a:moveTo>
                    <a:pt x="1004" y="188"/>
                  </a:moveTo>
                  <a:lnTo>
                    <a:pt x="398" y="188"/>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7" name="Freeform 28"/>
            <p:cNvSpPr>
              <a:spLocks/>
            </p:cNvSpPr>
            <p:nvPr/>
          </p:nvSpPr>
          <p:spPr bwMode="auto">
            <a:xfrm>
              <a:off x="4746625" y="1185863"/>
              <a:ext cx="1727200" cy="269875"/>
            </a:xfrm>
            <a:custGeom>
              <a:avLst/>
              <a:gdLst>
                <a:gd name="T0" fmla="*/ 0 w 1088"/>
                <a:gd name="T1" fmla="*/ 0 h 170"/>
                <a:gd name="T2" fmla="*/ 774700 w 1088"/>
                <a:gd name="T3" fmla="*/ 269875 h 170"/>
                <a:gd name="T4" fmla="*/ 1727200 w 1088"/>
                <a:gd name="T5" fmla="*/ 269875 h 170"/>
                <a:gd name="T6" fmla="*/ 0 60000 65536"/>
                <a:gd name="T7" fmla="*/ 0 60000 65536"/>
                <a:gd name="T8" fmla="*/ 0 60000 65536"/>
                <a:gd name="T9" fmla="*/ 0 w 1088"/>
                <a:gd name="T10" fmla="*/ 0 h 170"/>
                <a:gd name="T11" fmla="*/ 1088 w 1088"/>
                <a:gd name="T12" fmla="*/ 170 h 170"/>
              </a:gdLst>
              <a:ahLst/>
              <a:cxnLst>
                <a:cxn ang="T6">
                  <a:pos x="T0" y="T1"/>
                </a:cxn>
                <a:cxn ang="T7">
                  <a:pos x="T2" y="T3"/>
                </a:cxn>
                <a:cxn ang="T8">
                  <a:pos x="T4" y="T5"/>
                </a:cxn>
              </a:cxnLst>
              <a:rect l="T9" t="T10" r="T11" b="T12"/>
              <a:pathLst>
                <a:path w="1088" h="170">
                  <a:moveTo>
                    <a:pt x="0" y="0"/>
                  </a:moveTo>
                  <a:lnTo>
                    <a:pt x="488" y="170"/>
                  </a:lnTo>
                  <a:lnTo>
                    <a:pt x="1088" y="17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28" name="Line 29"/>
            <p:cNvSpPr>
              <a:spLocks noChangeShapeType="1"/>
            </p:cNvSpPr>
            <p:nvPr/>
          </p:nvSpPr>
          <p:spPr bwMode="auto">
            <a:xfrm>
              <a:off x="4737100" y="1722438"/>
              <a:ext cx="173672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29" name="Freeform 30"/>
            <p:cNvSpPr>
              <a:spLocks/>
            </p:cNvSpPr>
            <p:nvPr/>
          </p:nvSpPr>
          <p:spPr bwMode="auto">
            <a:xfrm>
              <a:off x="5340350" y="1865313"/>
              <a:ext cx="1133475" cy="161925"/>
            </a:xfrm>
            <a:custGeom>
              <a:avLst/>
              <a:gdLst>
                <a:gd name="T0" fmla="*/ 1133475 w 714"/>
                <a:gd name="T1" fmla="*/ 161925 h 102"/>
                <a:gd name="T2" fmla="*/ 377825 w 714"/>
                <a:gd name="T3" fmla="*/ 161925 h 102"/>
                <a:gd name="T4" fmla="*/ 0 w 714"/>
                <a:gd name="T5" fmla="*/ 0 h 102"/>
                <a:gd name="T6" fmla="*/ 0 60000 65536"/>
                <a:gd name="T7" fmla="*/ 0 60000 65536"/>
                <a:gd name="T8" fmla="*/ 0 60000 65536"/>
                <a:gd name="T9" fmla="*/ 0 w 714"/>
                <a:gd name="T10" fmla="*/ 0 h 102"/>
                <a:gd name="T11" fmla="*/ 714 w 714"/>
                <a:gd name="T12" fmla="*/ 102 h 102"/>
              </a:gdLst>
              <a:ahLst/>
              <a:cxnLst>
                <a:cxn ang="T6">
                  <a:pos x="T0" y="T1"/>
                </a:cxn>
                <a:cxn ang="T7">
                  <a:pos x="T2" y="T3"/>
                </a:cxn>
                <a:cxn ang="T8">
                  <a:pos x="T4" y="T5"/>
                </a:cxn>
              </a:cxnLst>
              <a:rect l="T9" t="T10" r="T11" b="T12"/>
              <a:pathLst>
                <a:path w="714" h="102">
                  <a:moveTo>
                    <a:pt x="714" y="102"/>
                  </a:moveTo>
                  <a:lnTo>
                    <a:pt x="238" y="102"/>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0" name="Line 31"/>
            <p:cNvSpPr>
              <a:spLocks noChangeShapeType="1"/>
            </p:cNvSpPr>
            <p:nvPr/>
          </p:nvSpPr>
          <p:spPr bwMode="auto">
            <a:xfrm>
              <a:off x="5670550" y="2373313"/>
              <a:ext cx="80327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1" name="Freeform 32"/>
            <p:cNvSpPr>
              <a:spLocks/>
            </p:cNvSpPr>
            <p:nvPr/>
          </p:nvSpPr>
          <p:spPr bwMode="auto">
            <a:xfrm>
              <a:off x="5337175" y="2640013"/>
              <a:ext cx="1136650" cy="307975"/>
            </a:xfrm>
            <a:custGeom>
              <a:avLst/>
              <a:gdLst>
                <a:gd name="T0" fmla="*/ 1136650 w 716"/>
                <a:gd name="T1" fmla="*/ 307975 h 194"/>
                <a:gd name="T2" fmla="*/ 758825 w 716"/>
                <a:gd name="T3" fmla="*/ 307975 h 194"/>
                <a:gd name="T4" fmla="*/ 0 w 716"/>
                <a:gd name="T5" fmla="*/ 0 h 194"/>
                <a:gd name="T6" fmla="*/ 0 60000 65536"/>
                <a:gd name="T7" fmla="*/ 0 60000 65536"/>
                <a:gd name="T8" fmla="*/ 0 60000 65536"/>
                <a:gd name="T9" fmla="*/ 0 w 716"/>
                <a:gd name="T10" fmla="*/ 0 h 194"/>
                <a:gd name="T11" fmla="*/ 716 w 716"/>
                <a:gd name="T12" fmla="*/ 194 h 194"/>
              </a:gdLst>
              <a:ahLst/>
              <a:cxnLst>
                <a:cxn ang="T6">
                  <a:pos x="T0" y="T1"/>
                </a:cxn>
                <a:cxn ang="T7">
                  <a:pos x="T2" y="T3"/>
                </a:cxn>
                <a:cxn ang="T8">
                  <a:pos x="T4" y="T5"/>
                </a:cxn>
              </a:cxnLst>
              <a:rect l="T9" t="T10" r="T11" b="T12"/>
              <a:pathLst>
                <a:path w="716" h="194">
                  <a:moveTo>
                    <a:pt x="716" y="194"/>
                  </a:moveTo>
                  <a:lnTo>
                    <a:pt x="478" y="194"/>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2" name="Freeform 33"/>
            <p:cNvSpPr>
              <a:spLocks/>
            </p:cNvSpPr>
            <p:nvPr/>
          </p:nvSpPr>
          <p:spPr bwMode="auto">
            <a:xfrm>
              <a:off x="5943600" y="3268663"/>
              <a:ext cx="530225" cy="241300"/>
            </a:xfrm>
            <a:custGeom>
              <a:avLst/>
              <a:gdLst>
                <a:gd name="T0" fmla="*/ 530225 w 334"/>
                <a:gd name="T1" fmla="*/ 241300 h 152"/>
                <a:gd name="T2" fmla="*/ 488950 w 334"/>
                <a:gd name="T3" fmla="*/ 241300 h 152"/>
                <a:gd name="T4" fmla="*/ 0 w 334"/>
                <a:gd name="T5" fmla="*/ 0 h 152"/>
                <a:gd name="T6" fmla="*/ 0 60000 65536"/>
                <a:gd name="T7" fmla="*/ 0 60000 65536"/>
                <a:gd name="T8" fmla="*/ 0 60000 65536"/>
                <a:gd name="T9" fmla="*/ 0 w 334"/>
                <a:gd name="T10" fmla="*/ 0 h 152"/>
                <a:gd name="T11" fmla="*/ 334 w 334"/>
                <a:gd name="T12" fmla="*/ 152 h 152"/>
              </a:gdLst>
              <a:ahLst/>
              <a:cxnLst>
                <a:cxn ang="T6">
                  <a:pos x="T0" y="T1"/>
                </a:cxn>
                <a:cxn ang="T7">
                  <a:pos x="T2" y="T3"/>
                </a:cxn>
                <a:cxn ang="T8">
                  <a:pos x="T4" y="T5"/>
                </a:cxn>
              </a:cxnLst>
              <a:rect l="T9" t="T10" r="T11" b="T12"/>
              <a:pathLst>
                <a:path w="334" h="152">
                  <a:moveTo>
                    <a:pt x="334" y="152"/>
                  </a:moveTo>
                  <a:lnTo>
                    <a:pt x="308" y="152"/>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3" name="Freeform 34"/>
            <p:cNvSpPr>
              <a:spLocks/>
            </p:cNvSpPr>
            <p:nvPr/>
          </p:nvSpPr>
          <p:spPr bwMode="auto">
            <a:xfrm>
              <a:off x="5181600" y="3198813"/>
              <a:ext cx="1292225" cy="758825"/>
            </a:xfrm>
            <a:custGeom>
              <a:avLst/>
              <a:gdLst>
                <a:gd name="T0" fmla="*/ 1292225 w 814"/>
                <a:gd name="T1" fmla="*/ 758825 h 478"/>
                <a:gd name="T2" fmla="*/ 1174750 w 814"/>
                <a:gd name="T3" fmla="*/ 758825 h 478"/>
                <a:gd name="T4" fmla="*/ 0 w 814"/>
                <a:gd name="T5" fmla="*/ 0 h 478"/>
                <a:gd name="T6" fmla="*/ 0 60000 65536"/>
                <a:gd name="T7" fmla="*/ 0 60000 65536"/>
                <a:gd name="T8" fmla="*/ 0 60000 65536"/>
                <a:gd name="T9" fmla="*/ 0 w 814"/>
                <a:gd name="T10" fmla="*/ 0 h 478"/>
                <a:gd name="T11" fmla="*/ 814 w 814"/>
                <a:gd name="T12" fmla="*/ 478 h 478"/>
              </a:gdLst>
              <a:ahLst/>
              <a:cxnLst>
                <a:cxn ang="T6">
                  <a:pos x="T0" y="T1"/>
                </a:cxn>
                <a:cxn ang="T7">
                  <a:pos x="T2" y="T3"/>
                </a:cxn>
                <a:cxn ang="T8">
                  <a:pos x="T4" y="T5"/>
                </a:cxn>
              </a:cxnLst>
              <a:rect l="T9" t="T10" r="T11" b="T12"/>
              <a:pathLst>
                <a:path w="814" h="478">
                  <a:moveTo>
                    <a:pt x="814" y="478"/>
                  </a:moveTo>
                  <a:lnTo>
                    <a:pt x="740" y="478"/>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4" name="Line 35"/>
            <p:cNvSpPr>
              <a:spLocks noChangeShapeType="1"/>
            </p:cNvSpPr>
            <p:nvPr/>
          </p:nvSpPr>
          <p:spPr bwMode="auto">
            <a:xfrm>
              <a:off x="5959475" y="4535488"/>
              <a:ext cx="514350"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5" name="Freeform 36"/>
            <p:cNvSpPr>
              <a:spLocks/>
            </p:cNvSpPr>
            <p:nvPr/>
          </p:nvSpPr>
          <p:spPr bwMode="auto">
            <a:xfrm>
              <a:off x="5114925" y="4633913"/>
              <a:ext cx="1371600" cy="463550"/>
            </a:xfrm>
            <a:custGeom>
              <a:avLst/>
              <a:gdLst>
                <a:gd name="T0" fmla="*/ 1358900 w 864"/>
                <a:gd name="T1" fmla="*/ 463550 h 292"/>
                <a:gd name="T2" fmla="*/ 1371600 w 864"/>
                <a:gd name="T3" fmla="*/ 463550 h 292"/>
                <a:gd name="T4" fmla="*/ 0 w 864"/>
                <a:gd name="T5" fmla="*/ 0 h 292"/>
                <a:gd name="T6" fmla="*/ 0 60000 65536"/>
                <a:gd name="T7" fmla="*/ 0 60000 65536"/>
                <a:gd name="T8" fmla="*/ 0 60000 65536"/>
                <a:gd name="T9" fmla="*/ 0 w 864"/>
                <a:gd name="T10" fmla="*/ 0 h 292"/>
                <a:gd name="T11" fmla="*/ 864 w 864"/>
                <a:gd name="T12" fmla="*/ 292 h 292"/>
              </a:gdLst>
              <a:ahLst/>
              <a:cxnLst>
                <a:cxn ang="T6">
                  <a:pos x="T0" y="T1"/>
                </a:cxn>
                <a:cxn ang="T7">
                  <a:pos x="T2" y="T3"/>
                </a:cxn>
                <a:cxn ang="T8">
                  <a:pos x="T4" y="T5"/>
                </a:cxn>
              </a:cxnLst>
              <a:rect l="T9" t="T10" r="T11" b="T12"/>
              <a:pathLst>
                <a:path w="864" h="292">
                  <a:moveTo>
                    <a:pt x="856" y="292"/>
                  </a:moveTo>
                  <a:lnTo>
                    <a:pt x="864" y="292"/>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6" name="Freeform 37"/>
            <p:cNvSpPr>
              <a:spLocks/>
            </p:cNvSpPr>
            <p:nvPr/>
          </p:nvSpPr>
          <p:spPr bwMode="auto">
            <a:xfrm>
              <a:off x="5159375" y="4986338"/>
              <a:ext cx="1314450" cy="368300"/>
            </a:xfrm>
            <a:custGeom>
              <a:avLst/>
              <a:gdLst>
                <a:gd name="T0" fmla="*/ 1314450 w 828"/>
                <a:gd name="T1" fmla="*/ 368300 h 232"/>
                <a:gd name="T2" fmla="*/ 1266825 w 828"/>
                <a:gd name="T3" fmla="*/ 368300 h 232"/>
                <a:gd name="T4" fmla="*/ 0 w 828"/>
                <a:gd name="T5" fmla="*/ 0 h 232"/>
                <a:gd name="T6" fmla="*/ 0 60000 65536"/>
                <a:gd name="T7" fmla="*/ 0 60000 65536"/>
                <a:gd name="T8" fmla="*/ 0 60000 65536"/>
                <a:gd name="T9" fmla="*/ 0 w 828"/>
                <a:gd name="T10" fmla="*/ 0 h 232"/>
                <a:gd name="T11" fmla="*/ 828 w 828"/>
                <a:gd name="T12" fmla="*/ 232 h 232"/>
              </a:gdLst>
              <a:ahLst/>
              <a:cxnLst>
                <a:cxn ang="T6">
                  <a:pos x="T0" y="T1"/>
                </a:cxn>
                <a:cxn ang="T7">
                  <a:pos x="T2" y="T3"/>
                </a:cxn>
                <a:cxn ang="T8">
                  <a:pos x="T4" y="T5"/>
                </a:cxn>
              </a:cxnLst>
              <a:rect l="T9" t="T10" r="T11" b="T12"/>
              <a:pathLst>
                <a:path w="828" h="232">
                  <a:moveTo>
                    <a:pt x="828" y="232"/>
                  </a:moveTo>
                  <a:lnTo>
                    <a:pt x="798" y="232"/>
                  </a:lnTo>
                  <a:lnTo>
                    <a:pt x="0" y="0"/>
                  </a:lnTo>
                </a:path>
              </a:pathLst>
            </a:custGeom>
            <a:noFill/>
            <a:ln w="28575">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37" name="Line 38"/>
            <p:cNvSpPr>
              <a:spLocks noChangeShapeType="1"/>
            </p:cNvSpPr>
            <p:nvPr/>
          </p:nvSpPr>
          <p:spPr bwMode="auto">
            <a:xfrm>
              <a:off x="5842000" y="6148388"/>
              <a:ext cx="631825" cy="1587"/>
            </a:xfrm>
            <a:prstGeom prst="line">
              <a:avLst/>
            </a:prstGeom>
            <a:noFill/>
            <a:ln w="2857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8" name="Line 39"/>
            <p:cNvSpPr>
              <a:spLocks noChangeShapeType="1"/>
            </p:cNvSpPr>
            <p:nvPr/>
          </p:nvSpPr>
          <p:spPr bwMode="auto">
            <a:xfrm flipH="1">
              <a:off x="2273300" y="2684463"/>
              <a:ext cx="222250" cy="2190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39" name="Line 40"/>
            <p:cNvSpPr>
              <a:spLocks noChangeShapeType="1"/>
            </p:cNvSpPr>
            <p:nvPr/>
          </p:nvSpPr>
          <p:spPr bwMode="auto">
            <a:xfrm flipH="1">
              <a:off x="5895975" y="2373313"/>
              <a:ext cx="285750" cy="3968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0" name="Line 41"/>
            <p:cNvSpPr>
              <a:spLocks noChangeShapeType="1"/>
            </p:cNvSpPr>
            <p:nvPr/>
          </p:nvSpPr>
          <p:spPr bwMode="auto">
            <a:xfrm flipH="1">
              <a:off x="2501900" y="903288"/>
              <a:ext cx="1676400"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1" name="Line 42"/>
            <p:cNvSpPr>
              <a:spLocks noChangeShapeType="1"/>
            </p:cNvSpPr>
            <p:nvPr/>
          </p:nvSpPr>
          <p:spPr bwMode="auto">
            <a:xfrm flipH="1">
              <a:off x="2263775" y="1455738"/>
              <a:ext cx="1054100"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2" name="Freeform 43"/>
            <p:cNvSpPr>
              <a:spLocks/>
            </p:cNvSpPr>
            <p:nvPr/>
          </p:nvSpPr>
          <p:spPr bwMode="auto">
            <a:xfrm>
              <a:off x="2022475" y="1766888"/>
              <a:ext cx="666750" cy="174625"/>
            </a:xfrm>
            <a:custGeom>
              <a:avLst/>
              <a:gdLst>
                <a:gd name="T0" fmla="*/ 666750 w 420"/>
                <a:gd name="T1" fmla="*/ 174625 h 110"/>
                <a:gd name="T2" fmla="*/ 104775 w 420"/>
                <a:gd name="T3" fmla="*/ 0 h 110"/>
                <a:gd name="T4" fmla="*/ 0 w 420"/>
                <a:gd name="T5" fmla="*/ 0 h 110"/>
                <a:gd name="T6" fmla="*/ 0 60000 65536"/>
                <a:gd name="T7" fmla="*/ 0 60000 65536"/>
                <a:gd name="T8" fmla="*/ 0 60000 65536"/>
                <a:gd name="T9" fmla="*/ 0 w 420"/>
                <a:gd name="T10" fmla="*/ 0 h 110"/>
                <a:gd name="T11" fmla="*/ 420 w 420"/>
                <a:gd name="T12" fmla="*/ 110 h 110"/>
              </a:gdLst>
              <a:ahLst/>
              <a:cxnLst>
                <a:cxn ang="T6">
                  <a:pos x="T0" y="T1"/>
                </a:cxn>
                <a:cxn ang="T7">
                  <a:pos x="T2" y="T3"/>
                </a:cxn>
                <a:cxn ang="T8">
                  <a:pos x="T4" y="T5"/>
                </a:cxn>
              </a:cxnLst>
              <a:rect l="T9" t="T10" r="T11" b="T12"/>
              <a:pathLst>
                <a:path w="420" h="110">
                  <a:moveTo>
                    <a:pt x="420" y="110"/>
                  </a:moveTo>
                  <a:lnTo>
                    <a:pt x="66" y="0"/>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3" name="Line 44"/>
            <p:cNvSpPr>
              <a:spLocks noChangeShapeType="1"/>
            </p:cNvSpPr>
            <p:nvPr/>
          </p:nvSpPr>
          <p:spPr bwMode="auto">
            <a:xfrm flipH="1">
              <a:off x="2025650" y="2274888"/>
              <a:ext cx="1879600"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4" name="Freeform 45"/>
            <p:cNvSpPr>
              <a:spLocks/>
            </p:cNvSpPr>
            <p:nvPr/>
          </p:nvSpPr>
          <p:spPr bwMode="auto">
            <a:xfrm>
              <a:off x="2044700" y="2493963"/>
              <a:ext cx="2454275" cy="47625"/>
            </a:xfrm>
            <a:custGeom>
              <a:avLst/>
              <a:gdLst>
                <a:gd name="T0" fmla="*/ 2454275 w 1546"/>
                <a:gd name="T1" fmla="*/ 47625 h 30"/>
                <a:gd name="T2" fmla="*/ 755650 w 1546"/>
                <a:gd name="T3" fmla="*/ 0 h 30"/>
                <a:gd name="T4" fmla="*/ 0 w 1546"/>
                <a:gd name="T5" fmla="*/ 0 h 30"/>
                <a:gd name="T6" fmla="*/ 0 60000 65536"/>
                <a:gd name="T7" fmla="*/ 0 60000 65536"/>
                <a:gd name="T8" fmla="*/ 0 60000 65536"/>
                <a:gd name="T9" fmla="*/ 0 w 1546"/>
                <a:gd name="T10" fmla="*/ 0 h 30"/>
                <a:gd name="T11" fmla="*/ 1546 w 1546"/>
                <a:gd name="T12" fmla="*/ 30 h 30"/>
              </a:gdLst>
              <a:ahLst/>
              <a:cxnLst>
                <a:cxn ang="T6">
                  <a:pos x="T0" y="T1"/>
                </a:cxn>
                <a:cxn ang="T7">
                  <a:pos x="T2" y="T3"/>
                </a:cxn>
                <a:cxn ang="T8">
                  <a:pos x="T4" y="T5"/>
                </a:cxn>
              </a:cxnLst>
              <a:rect l="T9" t="T10" r="T11" b="T12"/>
              <a:pathLst>
                <a:path w="1546" h="30">
                  <a:moveTo>
                    <a:pt x="1546" y="30"/>
                  </a:moveTo>
                  <a:lnTo>
                    <a:pt x="476" y="0"/>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5" name="Freeform 46"/>
            <p:cNvSpPr>
              <a:spLocks/>
            </p:cNvSpPr>
            <p:nvPr/>
          </p:nvSpPr>
          <p:spPr bwMode="auto">
            <a:xfrm>
              <a:off x="2016125" y="2897188"/>
              <a:ext cx="422275" cy="231775"/>
            </a:xfrm>
            <a:custGeom>
              <a:avLst/>
              <a:gdLst>
                <a:gd name="T0" fmla="*/ 422275 w 266"/>
                <a:gd name="T1" fmla="*/ 231775 h 146"/>
                <a:gd name="T2" fmla="*/ 250825 w 266"/>
                <a:gd name="T3" fmla="*/ 0 h 146"/>
                <a:gd name="T4" fmla="*/ 0 w 266"/>
                <a:gd name="T5" fmla="*/ 0 h 146"/>
                <a:gd name="T6" fmla="*/ 0 60000 65536"/>
                <a:gd name="T7" fmla="*/ 0 60000 65536"/>
                <a:gd name="T8" fmla="*/ 0 60000 65536"/>
                <a:gd name="T9" fmla="*/ 0 w 266"/>
                <a:gd name="T10" fmla="*/ 0 h 146"/>
                <a:gd name="T11" fmla="*/ 266 w 266"/>
                <a:gd name="T12" fmla="*/ 146 h 146"/>
              </a:gdLst>
              <a:ahLst/>
              <a:cxnLst>
                <a:cxn ang="T6">
                  <a:pos x="T0" y="T1"/>
                </a:cxn>
                <a:cxn ang="T7">
                  <a:pos x="T2" y="T3"/>
                </a:cxn>
                <a:cxn ang="T8">
                  <a:pos x="T4" y="T5"/>
                </a:cxn>
              </a:cxnLst>
              <a:rect l="T9" t="T10" r="T11" b="T12"/>
              <a:pathLst>
                <a:path w="266" h="146">
                  <a:moveTo>
                    <a:pt x="266" y="146"/>
                  </a:moveTo>
                  <a:lnTo>
                    <a:pt x="158" y="0"/>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46" name="Line 47"/>
            <p:cNvSpPr>
              <a:spLocks noChangeShapeType="1"/>
            </p:cNvSpPr>
            <p:nvPr/>
          </p:nvSpPr>
          <p:spPr bwMode="auto">
            <a:xfrm flipH="1">
              <a:off x="1787525" y="3703638"/>
              <a:ext cx="1082675"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7" name="Line 48"/>
            <p:cNvSpPr>
              <a:spLocks noChangeShapeType="1"/>
            </p:cNvSpPr>
            <p:nvPr/>
          </p:nvSpPr>
          <p:spPr bwMode="auto">
            <a:xfrm flipH="1">
              <a:off x="2454275" y="4011613"/>
              <a:ext cx="536575"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8" name="Line 49"/>
            <p:cNvSpPr>
              <a:spLocks noChangeShapeType="1"/>
            </p:cNvSpPr>
            <p:nvPr/>
          </p:nvSpPr>
          <p:spPr bwMode="auto">
            <a:xfrm flipH="1">
              <a:off x="2403475" y="4462463"/>
              <a:ext cx="1492250"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49" name="Line 50"/>
            <p:cNvSpPr>
              <a:spLocks noChangeShapeType="1"/>
            </p:cNvSpPr>
            <p:nvPr/>
          </p:nvSpPr>
          <p:spPr bwMode="auto">
            <a:xfrm flipH="1">
              <a:off x="2051050" y="4776788"/>
              <a:ext cx="1717675"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0" name="Freeform 51"/>
            <p:cNvSpPr>
              <a:spLocks/>
            </p:cNvSpPr>
            <p:nvPr/>
          </p:nvSpPr>
          <p:spPr bwMode="auto">
            <a:xfrm>
              <a:off x="2435225" y="4868863"/>
              <a:ext cx="835025" cy="263525"/>
            </a:xfrm>
            <a:custGeom>
              <a:avLst/>
              <a:gdLst>
                <a:gd name="T0" fmla="*/ 835025 w 526"/>
                <a:gd name="T1" fmla="*/ 0 h 166"/>
                <a:gd name="T2" fmla="*/ 241300 w 526"/>
                <a:gd name="T3" fmla="*/ 263525 h 166"/>
                <a:gd name="T4" fmla="*/ 0 w 526"/>
                <a:gd name="T5" fmla="*/ 263525 h 166"/>
                <a:gd name="T6" fmla="*/ 0 60000 65536"/>
                <a:gd name="T7" fmla="*/ 0 60000 65536"/>
                <a:gd name="T8" fmla="*/ 0 60000 65536"/>
                <a:gd name="T9" fmla="*/ 0 w 526"/>
                <a:gd name="T10" fmla="*/ 0 h 166"/>
                <a:gd name="T11" fmla="*/ 526 w 526"/>
                <a:gd name="T12" fmla="*/ 166 h 166"/>
              </a:gdLst>
              <a:ahLst/>
              <a:cxnLst>
                <a:cxn ang="T6">
                  <a:pos x="T0" y="T1"/>
                </a:cxn>
                <a:cxn ang="T7">
                  <a:pos x="T2" y="T3"/>
                </a:cxn>
                <a:cxn ang="T8">
                  <a:pos x="T4" y="T5"/>
                </a:cxn>
              </a:cxnLst>
              <a:rect l="T9" t="T10" r="T11" b="T12"/>
              <a:pathLst>
                <a:path w="526" h="166">
                  <a:moveTo>
                    <a:pt x="526" y="0"/>
                  </a:moveTo>
                  <a:lnTo>
                    <a:pt x="152" y="166"/>
                  </a:lnTo>
                  <a:lnTo>
                    <a:pt x="0" y="166"/>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1" name="Freeform 52"/>
            <p:cNvSpPr>
              <a:spLocks/>
            </p:cNvSpPr>
            <p:nvPr/>
          </p:nvSpPr>
          <p:spPr bwMode="auto">
            <a:xfrm>
              <a:off x="2178050" y="5160963"/>
              <a:ext cx="1438275" cy="330200"/>
            </a:xfrm>
            <a:custGeom>
              <a:avLst/>
              <a:gdLst>
                <a:gd name="T0" fmla="*/ 1438275 w 906"/>
                <a:gd name="T1" fmla="*/ 0 h 208"/>
                <a:gd name="T2" fmla="*/ 177800 w 906"/>
                <a:gd name="T3" fmla="*/ 330200 h 208"/>
                <a:gd name="T4" fmla="*/ 0 w 906"/>
                <a:gd name="T5" fmla="*/ 330200 h 208"/>
                <a:gd name="T6" fmla="*/ 0 60000 65536"/>
                <a:gd name="T7" fmla="*/ 0 60000 65536"/>
                <a:gd name="T8" fmla="*/ 0 60000 65536"/>
                <a:gd name="T9" fmla="*/ 0 w 906"/>
                <a:gd name="T10" fmla="*/ 0 h 208"/>
                <a:gd name="T11" fmla="*/ 906 w 906"/>
                <a:gd name="T12" fmla="*/ 208 h 208"/>
              </a:gdLst>
              <a:ahLst/>
              <a:cxnLst>
                <a:cxn ang="T6">
                  <a:pos x="T0" y="T1"/>
                </a:cxn>
                <a:cxn ang="T7">
                  <a:pos x="T2" y="T3"/>
                </a:cxn>
                <a:cxn ang="T8">
                  <a:pos x="T4" y="T5"/>
                </a:cxn>
              </a:cxnLst>
              <a:rect l="T9" t="T10" r="T11" b="T12"/>
              <a:pathLst>
                <a:path w="906" h="208">
                  <a:moveTo>
                    <a:pt x="906" y="0"/>
                  </a:moveTo>
                  <a:lnTo>
                    <a:pt x="112" y="208"/>
                  </a:lnTo>
                  <a:lnTo>
                    <a:pt x="0" y="208"/>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2" name="Freeform 53"/>
            <p:cNvSpPr>
              <a:spLocks/>
            </p:cNvSpPr>
            <p:nvPr/>
          </p:nvSpPr>
          <p:spPr bwMode="auto">
            <a:xfrm>
              <a:off x="2127250" y="5519738"/>
              <a:ext cx="923925" cy="327025"/>
            </a:xfrm>
            <a:custGeom>
              <a:avLst/>
              <a:gdLst>
                <a:gd name="T0" fmla="*/ 923925 w 582"/>
                <a:gd name="T1" fmla="*/ 0 h 206"/>
                <a:gd name="T2" fmla="*/ 219075 w 582"/>
                <a:gd name="T3" fmla="*/ 327025 h 206"/>
                <a:gd name="T4" fmla="*/ 0 w 582"/>
                <a:gd name="T5" fmla="*/ 327025 h 206"/>
                <a:gd name="T6" fmla="*/ 0 60000 65536"/>
                <a:gd name="T7" fmla="*/ 0 60000 65536"/>
                <a:gd name="T8" fmla="*/ 0 60000 65536"/>
                <a:gd name="T9" fmla="*/ 0 w 582"/>
                <a:gd name="T10" fmla="*/ 0 h 206"/>
                <a:gd name="T11" fmla="*/ 582 w 582"/>
                <a:gd name="T12" fmla="*/ 206 h 206"/>
              </a:gdLst>
              <a:ahLst/>
              <a:cxnLst>
                <a:cxn ang="T6">
                  <a:pos x="T0" y="T1"/>
                </a:cxn>
                <a:cxn ang="T7">
                  <a:pos x="T2" y="T3"/>
                </a:cxn>
                <a:cxn ang="T8">
                  <a:pos x="T4" y="T5"/>
                </a:cxn>
              </a:cxnLst>
              <a:rect l="T9" t="T10" r="T11" b="T12"/>
              <a:pathLst>
                <a:path w="582" h="206">
                  <a:moveTo>
                    <a:pt x="582" y="0"/>
                  </a:moveTo>
                  <a:lnTo>
                    <a:pt x="138" y="206"/>
                  </a:lnTo>
                  <a:lnTo>
                    <a:pt x="0" y="206"/>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3" name="Line 54"/>
            <p:cNvSpPr>
              <a:spLocks noChangeShapeType="1"/>
            </p:cNvSpPr>
            <p:nvPr/>
          </p:nvSpPr>
          <p:spPr bwMode="auto">
            <a:xfrm>
              <a:off x="4657725" y="779463"/>
              <a:ext cx="1809750"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4" name="Freeform 55"/>
            <p:cNvSpPr>
              <a:spLocks/>
            </p:cNvSpPr>
            <p:nvPr/>
          </p:nvSpPr>
          <p:spPr bwMode="auto">
            <a:xfrm>
              <a:off x="4873625" y="877888"/>
              <a:ext cx="1593850" cy="298450"/>
            </a:xfrm>
            <a:custGeom>
              <a:avLst/>
              <a:gdLst>
                <a:gd name="T0" fmla="*/ 1593850 w 1004"/>
                <a:gd name="T1" fmla="*/ 298450 h 188"/>
                <a:gd name="T2" fmla="*/ 631825 w 1004"/>
                <a:gd name="T3" fmla="*/ 298450 h 188"/>
                <a:gd name="T4" fmla="*/ 0 w 1004"/>
                <a:gd name="T5" fmla="*/ 0 h 188"/>
                <a:gd name="T6" fmla="*/ 0 60000 65536"/>
                <a:gd name="T7" fmla="*/ 0 60000 65536"/>
                <a:gd name="T8" fmla="*/ 0 60000 65536"/>
                <a:gd name="T9" fmla="*/ 0 w 1004"/>
                <a:gd name="T10" fmla="*/ 0 h 188"/>
                <a:gd name="T11" fmla="*/ 1004 w 1004"/>
                <a:gd name="T12" fmla="*/ 188 h 188"/>
              </a:gdLst>
              <a:ahLst/>
              <a:cxnLst>
                <a:cxn ang="T6">
                  <a:pos x="T0" y="T1"/>
                </a:cxn>
                <a:cxn ang="T7">
                  <a:pos x="T2" y="T3"/>
                </a:cxn>
                <a:cxn ang="T8">
                  <a:pos x="T4" y="T5"/>
                </a:cxn>
              </a:cxnLst>
              <a:rect l="T9" t="T10" r="T11" b="T12"/>
              <a:pathLst>
                <a:path w="1004" h="188">
                  <a:moveTo>
                    <a:pt x="1004" y="188"/>
                  </a:moveTo>
                  <a:lnTo>
                    <a:pt x="398" y="188"/>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5" name="Freeform 56"/>
            <p:cNvSpPr>
              <a:spLocks/>
            </p:cNvSpPr>
            <p:nvPr/>
          </p:nvSpPr>
          <p:spPr bwMode="auto">
            <a:xfrm>
              <a:off x="4740275" y="1179513"/>
              <a:ext cx="1727200" cy="269875"/>
            </a:xfrm>
            <a:custGeom>
              <a:avLst/>
              <a:gdLst>
                <a:gd name="T0" fmla="*/ 0 w 1088"/>
                <a:gd name="T1" fmla="*/ 0 h 170"/>
                <a:gd name="T2" fmla="*/ 777875 w 1088"/>
                <a:gd name="T3" fmla="*/ 269875 h 170"/>
                <a:gd name="T4" fmla="*/ 1727200 w 1088"/>
                <a:gd name="T5" fmla="*/ 269875 h 170"/>
                <a:gd name="T6" fmla="*/ 0 60000 65536"/>
                <a:gd name="T7" fmla="*/ 0 60000 65536"/>
                <a:gd name="T8" fmla="*/ 0 60000 65536"/>
                <a:gd name="T9" fmla="*/ 0 w 1088"/>
                <a:gd name="T10" fmla="*/ 0 h 170"/>
                <a:gd name="T11" fmla="*/ 1088 w 1088"/>
                <a:gd name="T12" fmla="*/ 170 h 170"/>
              </a:gdLst>
              <a:ahLst/>
              <a:cxnLst>
                <a:cxn ang="T6">
                  <a:pos x="T0" y="T1"/>
                </a:cxn>
                <a:cxn ang="T7">
                  <a:pos x="T2" y="T3"/>
                </a:cxn>
                <a:cxn ang="T8">
                  <a:pos x="T4" y="T5"/>
                </a:cxn>
              </a:cxnLst>
              <a:rect l="T9" t="T10" r="T11" b="T12"/>
              <a:pathLst>
                <a:path w="1088" h="170">
                  <a:moveTo>
                    <a:pt x="0" y="0"/>
                  </a:moveTo>
                  <a:lnTo>
                    <a:pt x="490" y="170"/>
                  </a:lnTo>
                  <a:lnTo>
                    <a:pt x="1088" y="17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6" name="Line 57"/>
            <p:cNvSpPr>
              <a:spLocks noChangeShapeType="1"/>
            </p:cNvSpPr>
            <p:nvPr/>
          </p:nvSpPr>
          <p:spPr bwMode="auto">
            <a:xfrm>
              <a:off x="4730750" y="1716088"/>
              <a:ext cx="1736725"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7" name="Freeform 58"/>
            <p:cNvSpPr>
              <a:spLocks/>
            </p:cNvSpPr>
            <p:nvPr/>
          </p:nvSpPr>
          <p:spPr bwMode="auto">
            <a:xfrm>
              <a:off x="5334000" y="1858963"/>
              <a:ext cx="1133475" cy="161925"/>
            </a:xfrm>
            <a:custGeom>
              <a:avLst/>
              <a:gdLst>
                <a:gd name="T0" fmla="*/ 1133475 w 714"/>
                <a:gd name="T1" fmla="*/ 161925 h 102"/>
                <a:gd name="T2" fmla="*/ 377825 w 714"/>
                <a:gd name="T3" fmla="*/ 161925 h 102"/>
                <a:gd name="T4" fmla="*/ 0 w 714"/>
                <a:gd name="T5" fmla="*/ 0 h 102"/>
                <a:gd name="T6" fmla="*/ 0 60000 65536"/>
                <a:gd name="T7" fmla="*/ 0 60000 65536"/>
                <a:gd name="T8" fmla="*/ 0 60000 65536"/>
                <a:gd name="T9" fmla="*/ 0 w 714"/>
                <a:gd name="T10" fmla="*/ 0 h 102"/>
                <a:gd name="T11" fmla="*/ 714 w 714"/>
                <a:gd name="T12" fmla="*/ 102 h 102"/>
              </a:gdLst>
              <a:ahLst/>
              <a:cxnLst>
                <a:cxn ang="T6">
                  <a:pos x="T0" y="T1"/>
                </a:cxn>
                <a:cxn ang="T7">
                  <a:pos x="T2" y="T3"/>
                </a:cxn>
                <a:cxn ang="T8">
                  <a:pos x="T4" y="T5"/>
                </a:cxn>
              </a:cxnLst>
              <a:rect l="T9" t="T10" r="T11" b="T12"/>
              <a:pathLst>
                <a:path w="714" h="102">
                  <a:moveTo>
                    <a:pt x="714" y="102"/>
                  </a:moveTo>
                  <a:lnTo>
                    <a:pt x="238" y="102"/>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58" name="Line 59"/>
            <p:cNvSpPr>
              <a:spLocks noChangeShapeType="1"/>
            </p:cNvSpPr>
            <p:nvPr/>
          </p:nvSpPr>
          <p:spPr bwMode="auto">
            <a:xfrm>
              <a:off x="5664200" y="2366963"/>
              <a:ext cx="803275"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59" name="Freeform 60"/>
            <p:cNvSpPr>
              <a:spLocks/>
            </p:cNvSpPr>
            <p:nvPr/>
          </p:nvSpPr>
          <p:spPr bwMode="auto">
            <a:xfrm>
              <a:off x="5330825" y="2633663"/>
              <a:ext cx="1136650" cy="307975"/>
            </a:xfrm>
            <a:custGeom>
              <a:avLst/>
              <a:gdLst>
                <a:gd name="T0" fmla="*/ 1136650 w 716"/>
                <a:gd name="T1" fmla="*/ 307975 h 194"/>
                <a:gd name="T2" fmla="*/ 758825 w 716"/>
                <a:gd name="T3" fmla="*/ 307975 h 194"/>
                <a:gd name="T4" fmla="*/ 0 w 716"/>
                <a:gd name="T5" fmla="*/ 0 h 194"/>
                <a:gd name="T6" fmla="*/ 0 60000 65536"/>
                <a:gd name="T7" fmla="*/ 0 60000 65536"/>
                <a:gd name="T8" fmla="*/ 0 60000 65536"/>
                <a:gd name="T9" fmla="*/ 0 w 716"/>
                <a:gd name="T10" fmla="*/ 0 h 194"/>
                <a:gd name="T11" fmla="*/ 716 w 716"/>
                <a:gd name="T12" fmla="*/ 194 h 194"/>
              </a:gdLst>
              <a:ahLst/>
              <a:cxnLst>
                <a:cxn ang="T6">
                  <a:pos x="T0" y="T1"/>
                </a:cxn>
                <a:cxn ang="T7">
                  <a:pos x="T2" y="T3"/>
                </a:cxn>
                <a:cxn ang="T8">
                  <a:pos x="T4" y="T5"/>
                </a:cxn>
              </a:cxnLst>
              <a:rect l="T9" t="T10" r="T11" b="T12"/>
              <a:pathLst>
                <a:path w="716" h="194">
                  <a:moveTo>
                    <a:pt x="716" y="194"/>
                  </a:moveTo>
                  <a:lnTo>
                    <a:pt x="478" y="194"/>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0" name="Freeform 61"/>
            <p:cNvSpPr>
              <a:spLocks/>
            </p:cNvSpPr>
            <p:nvPr/>
          </p:nvSpPr>
          <p:spPr bwMode="auto">
            <a:xfrm>
              <a:off x="5937250" y="3262313"/>
              <a:ext cx="530225" cy="241300"/>
            </a:xfrm>
            <a:custGeom>
              <a:avLst/>
              <a:gdLst>
                <a:gd name="T0" fmla="*/ 530225 w 334"/>
                <a:gd name="T1" fmla="*/ 241300 h 152"/>
                <a:gd name="T2" fmla="*/ 488950 w 334"/>
                <a:gd name="T3" fmla="*/ 241300 h 152"/>
                <a:gd name="T4" fmla="*/ 0 w 334"/>
                <a:gd name="T5" fmla="*/ 0 h 152"/>
                <a:gd name="T6" fmla="*/ 0 60000 65536"/>
                <a:gd name="T7" fmla="*/ 0 60000 65536"/>
                <a:gd name="T8" fmla="*/ 0 60000 65536"/>
                <a:gd name="T9" fmla="*/ 0 w 334"/>
                <a:gd name="T10" fmla="*/ 0 h 152"/>
                <a:gd name="T11" fmla="*/ 334 w 334"/>
                <a:gd name="T12" fmla="*/ 152 h 152"/>
              </a:gdLst>
              <a:ahLst/>
              <a:cxnLst>
                <a:cxn ang="T6">
                  <a:pos x="T0" y="T1"/>
                </a:cxn>
                <a:cxn ang="T7">
                  <a:pos x="T2" y="T3"/>
                </a:cxn>
                <a:cxn ang="T8">
                  <a:pos x="T4" y="T5"/>
                </a:cxn>
              </a:cxnLst>
              <a:rect l="T9" t="T10" r="T11" b="T12"/>
              <a:pathLst>
                <a:path w="334" h="152">
                  <a:moveTo>
                    <a:pt x="334" y="152"/>
                  </a:moveTo>
                  <a:lnTo>
                    <a:pt x="308" y="152"/>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1" name="Freeform 62"/>
            <p:cNvSpPr>
              <a:spLocks/>
            </p:cNvSpPr>
            <p:nvPr/>
          </p:nvSpPr>
          <p:spPr bwMode="auto">
            <a:xfrm>
              <a:off x="5175250" y="3192463"/>
              <a:ext cx="1292225" cy="758825"/>
            </a:xfrm>
            <a:custGeom>
              <a:avLst/>
              <a:gdLst>
                <a:gd name="T0" fmla="*/ 1292225 w 814"/>
                <a:gd name="T1" fmla="*/ 758825 h 478"/>
                <a:gd name="T2" fmla="*/ 1174750 w 814"/>
                <a:gd name="T3" fmla="*/ 758825 h 478"/>
                <a:gd name="T4" fmla="*/ 0 w 814"/>
                <a:gd name="T5" fmla="*/ 0 h 478"/>
                <a:gd name="T6" fmla="*/ 0 60000 65536"/>
                <a:gd name="T7" fmla="*/ 0 60000 65536"/>
                <a:gd name="T8" fmla="*/ 0 60000 65536"/>
                <a:gd name="T9" fmla="*/ 0 w 814"/>
                <a:gd name="T10" fmla="*/ 0 h 478"/>
                <a:gd name="T11" fmla="*/ 814 w 814"/>
                <a:gd name="T12" fmla="*/ 478 h 478"/>
              </a:gdLst>
              <a:ahLst/>
              <a:cxnLst>
                <a:cxn ang="T6">
                  <a:pos x="T0" y="T1"/>
                </a:cxn>
                <a:cxn ang="T7">
                  <a:pos x="T2" y="T3"/>
                </a:cxn>
                <a:cxn ang="T8">
                  <a:pos x="T4" y="T5"/>
                </a:cxn>
              </a:cxnLst>
              <a:rect l="T9" t="T10" r="T11" b="T12"/>
              <a:pathLst>
                <a:path w="814" h="478">
                  <a:moveTo>
                    <a:pt x="814" y="478"/>
                  </a:moveTo>
                  <a:lnTo>
                    <a:pt x="740" y="478"/>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2" name="Line 63"/>
            <p:cNvSpPr>
              <a:spLocks noChangeShapeType="1"/>
            </p:cNvSpPr>
            <p:nvPr/>
          </p:nvSpPr>
          <p:spPr bwMode="auto">
            <a:xfrm>
              <a:off x="5953125" y="4529138"/>
              <a:ext cx="514350"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3" name="Freeform 64"/>
            <p:cNvSpPr>
              <a:spLocks/>
            </p:cNvSpPr>
            <p:nvPr/>
          </p:nvSpPr>
          <p:spPr bwMode="auto">
            <a:xfrm>
              <a:off x="5108575" y="4627563"/>
              <a:ext cx="1371600" cy="463550"/>
            </a:xfrm>
            <a:custGeom>
              <a:avLst/>
              <a:gdLst>
                <a:gd name="T0" fmla="*/ 1358900 w 864"/>
                <a:gd name="T1" fmla="*/ 463550 h 292"/>
                <a:gd name="T2" fmla="*/ 1371600 w 864"/>
                <a:gd name="T3" fmla="*/ 463550 h 292"/>
                <a:gd name="T4" fmla="*/ 0 w 864"/>
                <a:gd name="T5" fmla="*/ 0 h 292"/>
                <a:gd name="T6" fmla="*/ 0 60000 65536"/>
                <a:gd name="T7" fmla="*/ 0 60000 65536"/>
                <a:gd name="T8" fmla="*/ 0 60000 65536"/>
                <a:gd name="T9" fmla="*/ 0 w 864"/>
                <a:gd name="T10" fmla="*/ 0 h 292"/>
                <a:gd name="T11" fmla="*/ 864 w 864"/>
                <a:gd name="T12" fmla="*/ 292 h 292"/>
              </a:gdLst>
              <a:ahLst/>
              <a:cxnLst>
                <a:cxn ang="T6">
                  <a:pos x="T0" y="T1"/>
                </a:cxn>
                <a:cxn ang="T7">
                  <a:pos x="T2" y="T3"/>
                </a:cxn>
                <a:cxn ang="T8">
                  <a:pos x="T4" y="T5"/>
                </a:cxn>
              </a:cxnLst>
              <a:rect l="T9" t="T10" r="T11" b="T12"/>
              <a:pathLst>
                <a:path w="864" h="292">
                  <a:moveTo>
                    <a:pt x="856" y="292"/>
                  </a:moveTo>
                  <a:lnTo>
                    <a:pt x="864" y="292"/>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4" name="Freeform 65"/>
            <p:cNvSpPr>
              <a:spLocks/>
            </p:cNvSpPr>
            <p:nvPr/>
          </p:nvSpPr>
          <p:spPr bwMode="auto">
            <a:xfrm>
              <a:off x="5153025" y="4979988"/>
              <a:ext cx="1314450" cy="368300"/>
            </a:xfrm>
            <a:custGeom>
              <a:avLst/>
              <a:gdLst>
                <a:gd name="T0" fmla="*/ 1314450 w 828"/>
                <a:gd name="T1" fmla="*/ 368300 h 232"/>
                <a:gd name="T2" fmla="*/ 1266825 w 828"/>
                <a:gd name="T3" fmla="*/ 368300 h 232"/>
                <a:gd name="T4" fmla="*/ 0 w 828"/>
                <a:gd name="T5" fmla="*/ 0 h 232"/>
                <a:gd name="T6" fmla="*/ 0 60000 65536"/>
                <a:gd name="T7" fmla="*/ 0 60000 65536"/>
                <a:gd name="T8" fmla="*/ 0 60000 65536"/>
                <a:gd name="T9" fmla="*/ 0 w 828"/>
                <a:gd name="T10" fmla="*/ 0 h 232"/>
                <a:gd name="T11" fmla="*/ 828 w 828"/>
                <a:gd name="T12" fmla="*/ 232 h 232"/>
              </a:gdLst>
              <a:ahLst/>
              <a:cxnLst>
                <a:cxn ang="T6">
                  <a:pos x="T0" y="T1"/>
                </a:cxn>
                <a:cxn ang="T7">
                  <a:pos x="T2" y="T3"/>
                </a:cxn>
                <a:cxn ang="T8">
                  <a:pos x="T4" y="T5"/>
                </a:cxn>
              </a:cxnLst>
              <a:rect l="T9" t="T10" r="T11" b="T12"/>
              <a:pathLst>
                <a:path w="828" h="232">
                  <a:moveTo>
                    <a:pt x="828" y="232"/>
                  </a:moveTo>
                  <a:lnTo>
                    <a:pt x="798" y="232"/>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7465" name="Line 66"/>
            <p:cNvSpPr>
              <a:spLocks noChangeShapeType="1"/>
            </p:cNvSpPr>
            <p:nvPr/>
          </p:nvSpPr>
          <p:spPr bwMode="auto">
            <a:xfrm>
              <a:off x="5835650" y="6142038"/>
              <a:ext cx="631825" cy="1587"/>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6" name="Line 67"/>
            <p:cNvSpPr>
              <a:spLocks noChangeShapeType="1"/>
            </p:cNvSpPr>
            <p:nvPr/>
          </p:nvSpPr>
          <p:spPr bwMode="auto">
            <a:xfrm flipH="1">
              <a:off x="2266950" y="2678113"/>
              <a:ext cx="222250" cy="21907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7" name="Line 68"/>
            <p:cNvSpPr>
              <a:spLocks noChangeShapeType="1"/>
            </p:cNvSpPr>
            <p:nvPr/>
          </p:nvSpPr>
          <p:spPr bwMode="auto">
            <a:xfrm flipH="1">
              <a:off x="5889625" y="2366963"/>
              <a:ext cx="285750" cy="39687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68" name="Rectangle 69"/>
            <p:cNvSpPr>
              <a:spLocks noChangeArrowheads="1"/>
            </p:cNvSpPr>
            <p:nvPr/>
          </p:nvSpPr>
          <p:spPr bwMode="auto">
            <a:xfrm>
              <a:off x="460375" y="6119813"/>
              <a:ext cx="17335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231F20"/>
                  </a:solidFill>
                  <a:latin typeface="Arial Black" pitchFamily="34" charset="0"/>
                </a:rPr>
                <a:t>(b) Anterior view</a:t>
              </a:r>
              <a:endParaRPr lang="en-US"/>
            </a:p>
          </p:txBody>
        </p:sp>
        <p:sp>
          <p:nvSpPr>
            <p:cNvPr id="17469" name="Rectangle 70"/>
            <p:cNvSpPr>
              <a:spLocks noChangeArrowheads="1"/>
            </p:cNvSpPr>
            <p:nvPr/>
          </p:nvSpPr>
          <p:spPr bwMode="auto">
            <a:xfrm>
              <a:off x="460375" y="792163"/>
              <a:ext cx="20526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dirty="0">
                  <a:solidFill>
                    <a:schemeClr val="accent2">
                      <a:lumMod val="60000"/>
                      <a:lumOff val="40000"/>
                    </a:schemeClr>
                  </a:solidFill>
                </a:rPr>
                <a:t>Brachiocephalic trunk </a:t>
              </a:r>
              <a:endParaRPr lang="en-US" b="1" dirty="0">
                <a:solidFill>
                  <a:schemeClr val="accent2">
                    <a:lumMod val="60000"/>
                    <a:lumOff val="40000"/>
                  </a:schemeClr>
                </a:solidFill>
              </a:endParaRPr>
            </a:p>
          </p:txBody>
        </p:sp>
        <p:sp>
          <p:nvSpPr>
            <p:cNvPr id="17470" name="Rectangle 71"/>
            <p:cNvSpPr>
              <a:spLocks noChangeArrowheads="1"/>
            </p:cNvSpPr>
            <p:nvPr/>
          </p:nvSpPr>
          <p:spPr bwMode="auto">
            <a:xfrm>
              <a:off x="460375" y="1330325"/>
              <a:ext cx="17478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Superior vena cava</a:t>
              </a:r>
              <a:endParaRPr lang="en-US" b="1"/>
            </a:p>
          </p:txBody>
        </p:sp>
        <p:sp>
          <p:nvSpPr>
            <p:cNvPr id="17471" name="Rectangle 72"/>
            <p:cNvSpPr>
              <a:spLocks noChangeArrowheads="1"/>
            </p:cNvSpPr>
            <p:nvPr/>
          </p:nvSpPr>
          <p:spPr bwMode="auto">
            <a:xfrm>
              <a:off x="460375" y="1668463"/>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Right pulmonary</a:t>
              </a:r>
            </a:p>
            <a:p>
              <a:r>
                <a:rPr lang="en-US" sz="1500" b="1">
                  <a:solidFill>
                    <a:srgbClr val="231F20"/>
                  </a:solidFill>
                </a:rPr>
                <a:t>artery</a:t>
              </a:r>
            </a:p>
          </p:txBody>
        </p:sp>
        <p:sp>
          <p:nvSpPr>
            <p:cNvPr id="17472" name="Rectangle 73"/>
            <p:cNvSpPr>
              <a:spLocks noChangeArrowheads="1"/>
            </p:cNvSpPr>
            <p:nvPr/>
          </p:nvSpPr>
          <p:spPr bwMode="auto">
            <a:xfrm>
              <a:off x="460375" y="2147888"/>
              <a:ext cx="14922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Ascending aorta</a:t>
              </a:r>
              <a:endParaRPr lang="en-US" b="1"/>
            </a:p>
          </p:txBody>
        </p:sp>
        <p:sp>
          <p:nvSpPr>
            <p:cNvPr id="17473" name="Rectangle 74"/>
            <p:cNvSpPr>
              <a:spLocks noChangeArrowheads="1"/>
            </p:cNvSpPr>
            <p:nvPr/>
          </p:nvSpPr>
          <p:spPr bwMode="auto">
            <a:xfrm>
              <a:off x="460375" y="2386013"/>
              <a:ext cx="15128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Pulmonary trunk</a:t>
              </a:r>
              <a:endParaRPr lang="en-US" b="1"/>
            </a:p>
          </p:txBody>
        </p:sp>
        <p:sp>
          <p:nvSpPr>
            <p:cNvPr id="17474" name="Rectangle 75"/>
            <p:cNvSpPr>
              <a:spLocks noChangeArrowheads="1"/>
            </p:cNvSpPr>
            <p:nvPr/>
          </p:nvSpPr>
          <p:spPr bwMode="auto">
            <a:xfrm>
              <a:off x="460375" y="2792413"/>
              <a:ext cx="15113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Right pulmonary</a:t>
              </a:r>
            </a:p>
            <a:p>
              <a:r>
                <a:rPr lang="en-US" sz="1500" b="1">
                  <a:solidFill>
                    <a:srgbClr val="231F20"/>
                  </a:solidFill>
                </a:rPr>
                <a:t>veins</a:t>
              </a:r>
            </a:p>
          </p:txBody>
        </p:sp>
        <p:sp>
          <p:nvSpPr>
            <p:cNvPr id="17475" name="Rectangle 76"/>
            <p:cNvSpPr>
              <a:spLocks noChangeArrowheads="1"/>
            </p:cNvSpPr>
            <p:nvPr/>
          </p:nvSpPr>
          <p:spPr bwMode="auto">
            <a:xfrm>
              <a:off x="460375" y="3579813"/>
              <a:ext cx="1289050"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231F20"/>
                  </a:solidFill>
                  <a:latin typeface="Arial Black" pitchFamily="34" charset="0"/>
                </a:rPr>
                <a:t>Right atrium</a:t>
              </a:r>
              <a:endParaRPr lang="en-US"/>
            </a:p>
          </p:txBody>
        </p:sp>
        <p:sp>
          <p:nvSpPr>
            <p:cNvPr id="17476" name="Rectangle 77"/>
            <p:cNvSpPr>
              <a:spLocks noChangeArrowheads="1"/>
            </p:cNvSpPr>
            <p:nvPr/>
          </p:nvSpPr>
          <p:spPr bwMode="auto">
            <a:xfrm>
              <a:off x="460375" y="3900488"/>
              <a:ext cx="19383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Right coronary artery</a:t>
              </a:r>
            </a:p>
            <a:p>
              <a:r>
                <a:rPr lang="en-US" sz="1500" b="1">
                  <a:solidFill>
                    <a:srgbClr val="231F20"/>
                  </a:solidFill>
                </a:rPr>
                <a:t>(in coronary sulcus)</a:t>
              </a:r>
              <a:endParaRPr lang="en-US" b="1"/>
            </a:p>
          </p:txBody>
        </p:sp>
        <p:sp>
          <p:nvSpPr>
            <p:cNvPr id="17477" name="Rectangle 78"/>
            <p:cNvSpPr>
              <a:spLocks noChangeArrowheads="1"/>
            </p:cNvSpPr>
            <p:nvPr/>
          </p:nvSpPr>
          <p:spPr bwMode="auto">
            <a:xfrm>
              <a:off x="460375" y="4351338"/>
              <a:ext cx="1895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dirty="0">
                  <a:solidFill>
                    <a:schemeClr val="accent2">
                      <a:lumMod val="60000"/>
                      <a:lumOff val="40000"/>
                    </a:schemeClr>
                  </a:solidFill>
                </a:rPr>
                <a:t>Anterior cardiac vein</a:t>
              </a:r>
              <a:endParaRPr lang="en-US" b="1" dirty="0">
                <a:solidFill>
                  <a:schemeClr val="accent2">
                    <a:lumMod val="60000"/>
                    <a:lumOff val="40000"/>
                  </a:schemeClr>
                </a:solidFill>
              </a:endParaRPr>
            </a:p>
          </p:txBody>
        </p:sp>
        <p:sp>
          <p:nvSpPr>
            <p:cNvPr id="17478" name="Rectangle 79"/>
            <p:cNvSpPr>
              <a:spLocks noChangeArrowheads="1"/>
            </p:cNvSpPr>
            <p:nvPr/>
          </p:nvSpPr>
          <p:spPr bwMode="auto">
            <a:xfrm>
              <a:off x="460375" y="4652963"/>
              <a:ext cx="1531938"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231F20"/>
                  </a:solidFill>
                  <a:latin typeface="Arial Black" pitchFamily="34" charset="0"/>
                </a:rPr>
                <a:t>Right ventricle</a:t>
              </a:r>
              <a:endParaRPr lang="en-US"/>
            </a:p>
          </p:txBody>
        </p:sp>
        <p:sp>
          <p:nvSpPr>
            <p:cNvPr id="17479" name="Rectangle 80"/>
            <p:cNvSpPr>
              <a:spLocks noChangeArrowheads="1"/>
            </p:cNvSpPr>
            <p:nvPr/>
          </p:nvSpPr>
          <p:spPr bwMode="auto">
            <a:xfrm>
              <a:off x="460375" y="5021263"/>
              <a:ext cx="1916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Right marginal artery</a:t>
              </a:r>
              <a:endParaRPr lang="en-US" b="1"/>
            </a:p>
          </p:txBody>
        </p:sp>
        <p:sp>
          <p:nvSpPr>
            <p:cNvPr id="17480" name="Rectangle 81"/>
            <p:cNvSpPr>
              <a:spLocks noChangeArrowheads="1"/>
            </p:cNvSpPr>
            <p:nvPr/>
          </p:nvSpPr>
          <p:spPr bwMode="auto">
            <a:xfrm>
              <a:off x="460375" y="5380038"/>
              <a:ext cx="1662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dirty="0">
                  <a:solidFill>
                    <a:schemeClr val="accent2">
                      <a:lumMod val="60000"/>
                      <a:lumOff val="40000"/>
                    </a:schemeClr>
                  </a:solidFill>
                </a:rPr>
                <a:t>Small cardiac vein</a:t>
              </a:r>
              <a:endParaRPr lang="en-US" b="1" dirty="0">
                <a:solidFill>
                  <a:schemeClr val="accent2">
                    <a:lumMod val="60000"/>
                    <a:lumOff val="40000"/>
                  </a:schemeClr>
                </a:solidFill>
              </a:endParaRPr>
            </a:p>
          </p:txBody>
        </p:sp>
        <p:sp>
          <p:nvSpPr>
            <p:cNvPr id="17481" name="Rectangle 82"/>
            <p:cNvSpPr>
              <a:spLocks noChangeArrowheads="1"/>
            </p:cNvSpPr>
            <p:nvPr/>
          </p:nvSpPr>
          <p:spPr bwMode="auto">
            <a:xfrm>
              <a:off x="460375" y="5738813"/>
              <a:ext cx="16208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Inferior vena cava</a:t>
              </a:r>
              <a:endParaRPr lang="en-US" b="1"/>
            </a:p>
          </p:txBody>
        </p:sp>
        <p:sp>
          <p:nvSpPr>
            <p:cNvPr id="17482" name="Rectangle 83"/>
            <p:cNvSpPr>
              <a:spLocks noChangeArrowheads="1"/>
            </p:cNvSpPr>
            <p:nvPr/>
          </p:nvSpPr>
          <p:spPr bwMode="auto">
            <a:xfrm>
              <a:off x="6499225" y="679450"/>
              <a:ext cx="18827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dirty="0">
                  <a:solidFill>
                    <a:schemeClr val="accent2">
                      <a:lumMod val="60000"/>
                      <a:lumOff val="40000"/>
                    </a:schemeClr>
                  </a:solidFill>
                </a:rPr>
                <a:t>Left common carotid</a:t>
              </a:r>
            </a:p>
            <a:p>
              <a:r>
                <a:rPr lang="en-US" sz="1500" b="1" dirty="0">
                  <a:solidFill>
                    <a:schemeClr val="accent2">
                      <a:lumMod val="60000"/>
                      <a:lumOff val="40000"/>
                    </a:schemeClr>
                  </a:solidFill>
                </a:rPr>
                <a:t>artery</a:t>
              </a:r>
            </a:p>
          </p:txBody>
        </p:sp>
        <p:sp>
          <p:nvSpPr>
            <p:cNvPr id="17483" name="Rectangle 84"/>
            <p:cNvSpPr>
              <a:spLocks noChangeArrowheads="1"/>
            </p:cNvSpPr>
            <p:nvPr/>
          </p:nvSpPr>
          <p:spPr bwMode="auto">
            <a:xfrm>
              <a:off x="6499225" y="1065213"/>
              <a:ext cx="19700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dirty="0">
                  <a:solidFill>
                    <a:schemeClr val="accent2">
                      <a:lumMod val="60000"/>
                      <a:lumOff val="40000"/>
                    </a:schemeClr>
                  </a:solidFill>
                </a:rPr>
                <a:t>Left </a:t>
              </a:r>
              <a:r>
                <a:rPr lang="en-US" sz="1500" b="1" dirty="0" err="1">
                  <a:solidFill>
                    <a:schemeClr val="accent2">
                      <a:lumMod val="60000"/>
                      <a:lumOff val="40000"/>
                    </a:schemeClr>
                  </a:solidFill>
                </a:rPr>
                <a:t>subclavian</a:t>
              </a:r>
              <a:r>
                <a:rPr lang="en-US" sz="1500" b="1" dirty="0">
                  <a:solidFill>
                    <a:schemeClr val="accent2">
                      <a:lumMod val="60000"/>
                      <a:lumOff val="40000"/>
                    </a:schemeClr>
                  </a:solidFill>
                </a:rPr>
                <a:t> artery</a:t>
              </a:r>
              <a:endParaRPr lang="en-US" b="1" dirty="0">
                <a:solidFill>
                  <a:schemeClr val="accent2">
                    <a:lumMod val="60000"/>
                    <a:lumOff val="40000"/>
                  </a:schemeClr>
                </a:solidFill>
              </a:endParaRPr>
            </a:p>
          </p:txBody>
        </p:sp>
        <p:sp>
          <p:nvSpPr>
            <p:cNvPr id="17484" name="Rectangle 85"/>
            <p:cNvSpPr>
              <a:spLocks noChangeArrowheads="1"/>
            </p:cNvSpPr>
            <p:nvPr/>
          </p:nvSpPr>
          <p:spPr bwMode="auto">
            <a:xfrm>
              <a:off x="6499225" y="1585913"/>
              <a:ext cx="21701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Ligamentum arteriosum</a:t>
              </a:r>
              <a:endParaRPr lang="en-US" b="1"/>
            </a:p>
          </p:txBody>
        </p:sp>
        <p:sp>
          <p:nvSpPr>
            <p:cNvPr id="17485" name="Rectangle 86"/>
            <p:cNvSpPr>
              <a:spLocks noChangeArrowheads="1"/>
            </p:cNvSpPr>
            <p:nvPr/>
          </p:nvSpPr>
          <p:spPr bwMode="auto">
            <a:xfrm>
              <a:off x="6499225" y="1887538"/>
              <a:ext cx="19589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Left pulmonary artery</a:t>
              </a:r>
              <a:endParaRPr lang="en-US" b="1"/>
            </a:p>
          </p:txBody>
        </p:sp>
        <p:sp>
          <p:nvSpPr>
            <p:cNvPr id="17486" name="Rectangle 87"/>
            <p:cNvSpPr>
              <a:spLocks noChangeArrowheads="1"/>
            </p:cNvSpPr>
            <p:nvPr/>
          </p:nvSpPr>
          <p:spPr bwMode="auto">
            <a:xfrm>
              <a:off x="6499225" y="2233613"/>
              <a:ext cx="19145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Left pulmonary veins</a:t>
              </a:r>
              <a:endParaRPr lang="en-US" b="1"/>
            </a:p>
          </p:txBody>
        </p:sp>
        <p:sp>
          <p:nvSpPr>
            <p:cNvPr id="17487" name="Rectangle 88"/>
            <p:cNvSpPr>
              <a:spLocks noChangeArrowheads="1"/>
            </p:cNvSpPr>
            <p:nvPr/>
          </p:nvSpPr>
          <p:spPr bwMode="auto">
            <a:xfrm>
              <a:off x="6499225" y="3370263"/>
              <a:ext cx="157003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Circumflex artery</a:t>
              </a:r>
              <a:endParaRPr lang="en-US" b="1"/>
            </a:p>
          </p:txBody>
        </p:sp>
        <p:sp>
          <p:nvSpPr>
            <p:cNvPr id="17488" name="Rectangle 89"/>
            <p:cNvSpPr>
              <a:spLocks noChangeArrowheads="1"/>
            </p:cNvSpPr>
            <p:nvPr/>
          </p:nvSpPr>
          <p:spPr bwMode="auto">
            <a:xfrm>
              <a:off x="6499225" y="3817938"/>
              <a:ext cx="18192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Left coronary artery</a:t>
              </a:r>
            </a:p>
            <a:p>
              <a:r>
                <a:rPr lang="en-US" sz="1500" b="1">
                  <a:solidFill>
                    <a:srgbClr val="231F20"/>
                  </a:solidFill>
                </a:rPr>
                <a:t>(in coronary sulcus)</a:t>
              </a:r>
              <a:endParaRPr lang="en-US" b="1"/>
            </a:p>
          </p:txBody>
        </p:sp>
        <p:sp>
          <p:nvSpPr>
            <p:cNvPr id="17489" name="Rectangle 90"/>
            <p:cNvSpPr>
              <a:spLocks noChangeArrowheads="1"/>
            </p:cNvSpPr>
            <p:nvPr/>
          </p:nvSpPr>
          <p:spPr bwMode="auto">
            <a:xfrm>
              <a:off x="6499225" y="4430713"/>
              <a:ext cx="1395413" cy="26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a:solidFill>
                    <a:srgbClr val="231F20"/>
                  </a:solidFill>
                  <a:latin typeface="Arial Black" pitchFamily="34" charset="0"/>
                </a:rPr>
                <a:t>Left ventricle</a:t>
              </a:r>
              <a:endParaRPr lang="en-US"/>
            </a:p>
          </p:txBody>
        </p:sp>
        <p:sp>
          <p:nvSpPr>
            <p:cNvPr id="17490" name="Rectangle 91"/>
            <p:cNvSpPr>
              <a:spLocks noChangeArrowheads="1"/>
            </p:cNvSpPr>
            <p:nvPr/>
          </p:nvSpPr>
          <p:spPr bwMode="auto">
            <a:xfrm>
              <a:off x="6499225" y="4957763"/>
              <a:ext cx="16525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Great cardiac vein</a:t>
              </a:r>
              <a:endParaRPr lang="en-US" b="1"/>
            </a:p>
          </p:txBody>
        </p:sp>
        <p:sp>
          <p:nvSpPr>
            <p:cNvPr id="17491" name="Rectangle 92"/>
            <p:cNvSpPr>
              <a:spLocks noChangeArrowheads="1"/>
            </p:cNvSpPr>
            <p:nvPr/>
          </p:nvSpPr>
          <p:spPr bwMode="auto">
            <a:xfrm>
              <a:off x="6499225" y="5248275"/>
              <a:ext cx="218122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Anterior interventricular</a:t>
              </a:r>
            </a:p>
            <a:p>
              <a:r>
                <a:rPr lang="en-US" sz="1500" b="1">
                  <a:solidFill>
                    <a:srgbClr val="231F20"/>
                  </a:solidFill>
                </a:rPr>
                <a:t>artery (in anterior</a:t>
              </a:r>
            </a:p>
            <a:p>
              <a:r>
                <a:rPr lang="en-US" sz="1500" b="1">
                  <a:solidFill>
                    <a:srgbClr val="231F20"/>
                  </a:solidFill>
                </a:rPr>
                <a:t>interventricular sulcus)</a:t>
              </a:r>
              <a:endParaRPr lang="en-US" b="1"/>
            </a:p>
          </p:txBody>
        </p:sp>
        <p:sp>
          <p:nvSpPr>
            <p:cNvPr id="17492" name="Rectangle 93"/>
            <p:cNvSpPr>
              <a:spLocks noChangeArrowheads="1"/>
            </p:cNvSpPr>
            <p:nvPr/>
          </p:nvSpPr>
          <p:spPr bwMode="auto">
            <a:xfrm>
              <a:off x="6499225" y="6008688"/>
              <a:ext cx="4667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Apex</a:t>
              </a:r>
              <a:endParaRPr lang="en-US" b="1"/>
            </a:p>
          </p:txBody>
        </p:sp>
        <p:sp>
          <p:nvSpPr>
            <p:cNvPr id="17493" name="Rectangle 94"/>
            <p:cNvSpPr>
              <a:spLocks noChangeArrowheads="1"/>
            </p:cNvSpPr>
            <p:nvPr/>
          </p:nvSpPr>
          <p:spPr bwMode="auto">
            <a:xfrm>
              <a:off x="6499225" y="1338263"/>
              <a:ext cx="100647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Aortic arch</a:t>
              </a:r>
              <a:endParaRPr lang="en-US" b="1"/>
            </a:p>
          </p:txBody>
        </p:sp>
        <p:sp>
          <p:nvSpPr>
            <p:cNvPr id="17494" name="Rectangle 95"/>
            <p:cNvSpPr>
              <a:spLocks noChangeArrowheads="1"/>
            </p:cNvSpPr>
            <p:nvPr/>
          </p:nvSpPr>
          <p:spPr bwMode="auto">
            <a:xfrm>
              <a:off x="6499225" y="2808288"/>
              <a:ext cx="1089025" cy="4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500" b="1">
                  <a:solidFill>
                    <a:srgbClr val="231F20"/>
                  </a:solidFill>
                </a:rPr>
                <a:t>Auricle of</a:t>
              </a:r>
            </a:p>
            <a:p>
              <a:r>
                <a:rPr lang="en-US" sz="1500">
                  <a:solidFill>
                    <a:srgbClr val="231F20"/>
                  </a:solidFill>
                  <a:latin typeface="Arial Black" pitchFamily="34" charset="0"/>
                </a:rPr>
                <a:t>left atrium</a:t>
              </a:r>
              <a:endParaRPr lang="en-US"/>
            </a:p>
          </p:txBody>
        </p:sp>
      </p:gr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en-US" smtClean="0"/>
              <a:t>Central Venous Pressure</a:t>
            </a:r>
          </a:p>
        </p:txBody>
      </p:sp>
      <p:sp>
        <p:nvSpPr>
          <p:cNvPr id="107523" name="Rectangle 3"/>
          <p:cNvSpPr>
            <a:spLocks noGrp="1" noChangeArrowheads="1"/>
          </p:cNvSpPr>
          <p:nvPr>
            <p:ph idx="1"/>
          </p:nvPr>
        </p:nvSpPr>
        <p:spPr/>
        <p:txBody>
          <a:bodyPr/>
          <a:lstStyle/>
          <a:p>
            <a:pPr eaLnBrk="1" hangingPunct="1">
              <a:lnSpc>
                <a:spcPct val="90000"/>
              </a:lnSpc>
            </a:pPr>
            <a:r>
              <a:rPr lang="en-US" smtClean="0">
                <a:cs typeface="Times New Roman" pitchFamily="18" charset="0"/>
              </a:rPr>
              <a:t>Factors that increase the blood flow into RA…elevate the CVP:</a:t>
            </a:r>
          </a:p>
          <a:p>
            <a:pPr lvl="1" eaLnBrk="1" hangingPunct="1">
              <a:lnSpc>
                <a:spcPct val="90000"/>
              </a:lnSpc>
            </a:pPr>
            <a:r>
              <a:rPr lang="en-US" smtClean="0">
                <a:cs typeface="Times New Roman" pitchFamily="18" charset="0"/>
              </a:rPr>
              <a:t>Increase in blood volume</a:t>
            </a:r>
          </a:p>
          <a:p>
            <a:pPr lvl="1" eaLnBrk="1" hangingPunct="1">
              <a:lnSpc>
                <a:spcPct val="90000"/>
              </a:lnSpc>
            </a:pPr>
            <a:r>
              <a:rPr lang="en-US" smtClean="0">
                <a:cs typeface="Times New Roman" pitchFamily="18" charset="0"/>
              </a:rPr>
              <a:t>Widespread venoconstriction.</a:t>
            </a:r>
          </a:p>
          <a:p>
            <a:pPr eaLnBrk="1" hangingPunct="1">
              <a:lnSpc>
                <a:spcPct val="90000"/>
              </a:lnSpc>
              <a:buFontTx/>
              <a:buNone/>
            </a:pPr>
            <a:endParaRPr lang="en-US" smtClean="0">
              <a:cs typeface="Times New Roman" pitchFamily="18" charset="0"/>
            </a:endParaRPr>
          </a:p>
          <a:p>
            <a:pPr eaLnBrk="1" hangingPunct="1">
              <a:lnSpc>
                <a:spcPct val="90000"/>
              </a:lnSpc>
            </a:pPr>
            <a:r>
              <a:rPr lang="en-US" smtClean="0">
                <a:cs typeface="Times New Roman" pitchFamily="18" charset="0"/>
              </a:rPr>
              <a:t>Increased CVP can lead to peripheral edema due to the hydrostatic pressure forcing fluid into tissues.  </a:t>
            </a:r>
            <a:endParaRPr lang="en-US" smtClean="0"/>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smtClean="0"/>
              <a:t>Blood Pressure</a:t>
            </a:r>
          </a:p>
        </p:txBody>
      </p:sp>
      <p:sp>
        <p:nvSpPr>
          <p:cNvPr id="108547" name="Rectangle 3"/>
          <p:cNvSpPr>
            <a:spLocks noGrp="1" noChangeArrowheads="1"/>
          </p:cNvSpPr>
          <p:nvPr>
            <p:ph idx="1"/>
          </p:nvPr>
        </p:nvSpPr>
        <p:spPr/>
        <p:txBody>
          <a:bodyPr/>
          <a:lstStyle/>
          <a:p>
            <a:pPr eaLnBrk="1" hangingPunct="1"/>
            <a:r>
              <a:rPr lang="en-US" smtClean="0">
                <a:cs typeface="Times New Roman" pitchFamily="18" charset="0"/>
              </a:rPr>
              <a:t>Is the force the blood exerts against the </a:t>
            </a:r>
            <a:r>
              <a:rPr lang="en-US" b="1" smtClean="0">
                <a:cs typeface="Times New Roman" pitchFamily="18" charset="0"/>
              </a:rPr>
              <a:t>inner walls of the blood vessels</a:t>
            </a:r>
            <a:r>
              <a:rPr lang="en-US" smtClean="0">
                <a:cs typeface="Times New Roman" pitchFamily="18" charset="0"/>
              </a:rPr>
              <a:t>.  </a:t>
            </a:r>
          </a:p>
          <a:p>
            <a:pPr eaLnBrk="1" hangingPunct="1"/>
            <a:endParaRPr lang="en-US" smtClean="0">
              <a:cs typeface="Times New Roman" pitchFamily="18" charset="0"/>
            </a:endParaRPr>
          </a:p>
          <a:p>
            <a:pPr eaLnBrk="1" hangingPunct="1"/>
            <a:endParaRPr lang="en-US" smtClean="0">
              <a:cs typeface="Times New Roman" pitchFamily="18" charset="0"/>
            </a:endParaRPr>
          </a:p>
          <a:p>
            <a:pPr eaLnBrk="1" hangingPunct="1"/>
            <a:r>
              <a:rPr lang="en-US" smtClean="0">
                <a:cs typeface="Times New Roman" pitchFamily="18" charset="0"/>
              </a:rPr>
              <a:t>Most commonly refers to pressure in the systemic arteries</a:t>
            </a:r>
            <a:r>
              <a:rPr lang="en-US" smtClean="0"/>
              <a:t>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pPr eaLnBrk="1" hangingPunct="1"/>
            <a:r>
              <a:rPr lang="en-US" smtClean="0"/>
              <a:t>Blood Pressure</a:t>
            </a:r>
          </a:p>
        </p:txBody>
      </p:sp>
      <p:sp>
        <p:nvSpPr>
          <p:cNvPr id="34819" name="Rectangle 3"/>
          <p:cNvSpPr>
            <a:spLocks noGrp="1" noChangeArrowheads="1"/>
          </p:cNvSpPr>
          <p:nvPr>
            <p:ph idx="1"/>
          </p:nvPr>
        </p:nvSpPr>
        <p:spPr/>
        <p:txBody>
          <a:bodyPr>
            <a:normAutofit/>
          </a:bodyPr>
          <a:lstStyle/>
          <a:p>
            <a:pPr eaLnBrk="1" hangingPunct="1">
              <a:defRPr/>
            </a:pPr>
            <a:r>
              <a:rPr lang="en-US">
                <a:cs typeface="Times New Roman" pitchFamily="18" charset="0"/>
              </a:rPr>
              <a:t>Arterial blood pressure:  rises and falls in a pattern with the phases of the cardiac cycle.</a:t>
            </a:r>
          </a:p>
          <a:p>
            <a:pPr eaLnBrk="1" hangingPunct="1">
              <a:defRPr/>
            </a:pPr>
            <a:endParaRPr lang="en-US">
              <a:cs typeface="Times New Roman" pitchFamily="18" charset="0"/>
            </a:endParaRPr>
          </a:p>
          <a:p>
            <a:pPr eaLnBrk="1" hangingPunct="1">
              <a:defRPr/>
            </a:pPr>
            <a:r>
              <a:rPr lang="en-US">
                <a:cs typeface="Times New Roman" pitchFamily="18" charset="0"/>
              </a:rPr>
              <a:t> When ventricles contract:  </a:t>
            </a:r>
            <a:r>
              <a:rPr lang="en-US" b="1">
                <a:cs typeface="Times New Roman" pitchFamily="18" charset="0"/>
              </a:rPr>
              <a:t>ventricular systole</a:t>
            </a:r>
            <a:r>
              <a:rPr lang="en-US">
                <a:cs typeface="Times New Roman" pitchFamily="18" charset="0"/>
              </a:rPr>
              <a:t>:  walls squeeze blood into pulmonary trunk and aorta.  Pressure in the arteries increases sharply.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p:txBody>
          <a:bodyPr/>
          <a:lstStyle/>
          <a:p>
            <a:pPr eaLnBrk="1" hangingPunct="1"/>
            <a:r>
              <a:rPr lang="en-US" smtClean="0"/>
              <a:t>Blood Pressure</a:t>
            </a:r>
          </a:p>
        </p:txBody>
      </p:sp>
      <p:sp>
        <p:nvSpPr>
          <p:cNvPr id="110595" name="Rectangle 3"/>
          <p:cNvSpPr>
            <a:spLocks noGrp="1" noChangeArrowheads="1"/>
          </p:cNvSpPr>
          <p:nvPr>
            <p:ph idx="1"/>
          </p:nvPr>
        </p:nvSpPr>
        <p:spPr/>
        <p:txBody>
          <a:bodyPr/>
          <a:lstStyle/>
          <a:p>
            <a:pPr eaLnBrk="1" hangingPunct="1"/>
            <a:r>
              <a:rPr lang="en-US" b="1" smtClean="0">
                <a:cs typeface="Times New Roman" pitchFamily="18" charset="0"/>
              </a:rPr>
              <a:t>Maximum pressure</a:t>
            </a:r>
            <a:r>
              <a:rPr lang="en-US" smtClean="0">
                <a:cs typeface="Times New Roman" pitchFamily="18" charset="0"/>
              </a:rPr>
              <a:t> achieved during </a:t>
            </a:r>
            <a:r>
              <a:rPr lang="en-US" b="1" smtClean="0">
                <a:cs typeface="Times New Roman" pitchFamily="18" charset="0"/>
              </a:rPr>
              <a:t>ventricular contraction</a:t>
            </a:r>
            <a:r>
              <a:rPr lang="en-US" smtClean="0">
                <a:cs typeface="Times New Roman" pitchFamily="18" charset="0"/>
              </a:rPr>
              <a:t> is </a:t>
            </a:r>
            <a:r>
              <a:rPr lang="en-US" b="1" smtClean="0">
                <a:cs typeface="Times New Roman" pitchFamily="18" charset="0"/>
              </a:rPr>
              <a:t>Systolic pressure</a:t>
            </a:r>
            <a:r>
              <a:rPr lang="en-US" smtClean="0"/>
              <a:t>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pPr eaLnBrk="1" hangingPunct="1"/>
            <a:r>
              <a:rPr lang="en-US" smtClean="0"/>
              <a:t>Blood Pressure</a:t>
            </a:r>
          </a:p>
        </p:txBody>
      </p:sp>
      <p:sp>
        <p:nvSpPr>
          <p:cNvPr id="111619" name="Rectangle 3"/>
          <p:cNvSpPr>
            <a:spLocks noGrp="1" noChangeArrowheads="1"/>
          </p:cNvSpPr>
          <p:nvPr>
            <p:ph idx="1"/>
          </p:nvPr>
        </p:nvSpPr>
        <p:spPr/>
        <p:txBody>
          <a:bodyPr/>
          <a:lstStyle/>
          <a:p>
            <a:pPr eaLnBrk="1" hangingPunct="1"/>
            <a:r>
              <a:rPr lang="en-US" smtClean="0">
                <a:cs typeface="Times New Roman" pitchFamily="18" charset="0"/>
              </a:rPr>
              <a:t>When </a:t>
            </a:r>
            <a:r>
              <a:rPr lang="en-US" b="1" smtClean="0">
                <a:cs typeface="Times New Roman" pitchFamily="18" charset="0"/>
              </a:rPr>
              <a:t>ventricles relax</a:t>
            </a:r>
            <a:r>
              <a:rPr lang="en-US" smtClean="0">
                <a:cs typeface="Times New Roman" pitchFamily="18" charset="0"/>
              </a:rPr>
              <a:t> =ventricular diastole, </a:t>
            </a:r>
          </a:p>
          <a:p>
            <a:pPr eaLnBrk="1" hangingPunct="1"/>
            <a:endParaRPr lang="en-US" smtClean="0">
              <a:cs typeface="Times New Roman" pitchFamily="18" charset="0"/>
            </a:endParaRPr>
          </a:p>
          <a:p>
            <a:pPr eaLnBrk="1" hangingPunct="1"/>
            <a:r>
              <a:rPr lang="en-US" smtClean="0">
                <a:cs typeface="Times New Roman" pitchFamily="18" charset="0"/>
              </a:rPr>
              <a:t>the arterial pressure drops, and the </a:t>
            </a:r>
            <a:r>
              <a:rPr lang="en-US" b="1" smtClean="0">
                <a:cs typeface="Times New Roman" pitchFamily="18" charset="0"/>
              </a:rPr>
              <a:t>lowest pressure</a:t>
            </a:r>
            <a:r>
              <a:rPr lang="en-US" smtClean="0">
                <a:cs typeface="Times New Roman" pitchFamily="18" charset="0"/>
              </a:rPr>
              <a:t> that remains in the arteries before the next contraction is the </a:t>
            </a:r>
            <a:r>
              <a:rPr lang="en-US" b="1" smtClean="0">
                <a:cs typeface="Times New Roman" pitchFamily="18" charset="0"/>
              </a:rPr>
              <a:t>diastolic pressure</a:t>
            </a:r>
            <a:endParaRPr lang="en-US" smtClean="0"/>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pPr eaLnBrk="1" hangingPunct="1"/>
            <a:r>
              <a:rPr lang="en-US" smtClean="0"/>
              <a:t>Blood Pressure</a:t>
            </a:r>
          </a:p>
        </p:txBody>
      </p:sp>
      <p:sp>
        <p:nvSpPr>
          <p:cNvPr id="112643" name="Rectangle 3"/>
          <p:cNvSpPr>
            <a:spLocks noGrp="1" noChangeArrowheads="1"/>
          </p:cNvSpPr>
          <p:nvPr>
            <p:ph idx="1"/>
          </p:nvPr>
        </p:nvSpPr>
        <p:spPr/>
        <p:txBody>
          <a:bodyPr/>
          <a:lstStyle/>
          <a:p>
            <a:pPr eaLnBrk="1" hangingPunct="1"/>
            <a:r>
              <a:rPr lang="en-US" smtClean="0">
                <a:cs typeface="Times New Roman" pitchFamily="18" charset="0"/>
              </a:rPr>
              <a:t>BP read as systolic/diastolic which translates into </a:t>
            </a:r>
          </a:p>
          <a:p>
            <a:pPr eaLnBrk="1" hangingPunct="1">
              <a:buFontTx/>
              <a:buNone/>
            </a:pPr>
            <a:endParaRPr lang="en-US" smtClean="0">
              <a:cs typeface="Times New Roman" pitchFamily="18" charset="0"/>
            </a:endParaRPr>
          </a:p>
          <a:p>
            <a:pPr eaLnBrk="1" hangingPunct="1"/>
            <a:r>
              <a:rPr lang="en-US" smtClean="0">
                <a:cs typeface="Times New Roman" pitchFamily="18" charset="0"/>
              </a:rPr>
              <a:t>ventricular contraction pressure/ventricular relaxation pressure.</a:t>
            </a:r>
          </a:p>
          <a:p>
            <a:pPr eaLnBrk="1" hangingPunct="1"/>
            <a:endParaRPr lang="en-US" smtClean="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ChangeArrowheads="1"/>
          </p:cNvSpPr>
          <p:nvPr>
            <p:ph type="title"/>
          </p:nvPr>
        </p:nvSpPr>
        <p:spPr/>
        <p:txBody>
          <a:bodyPr/>
          <a:lstStyle/>
          <a:p>
            <a:pPr eaLnBrk="1" hangingPunct="1"/>
            <a:r>
              <a:rPr lang="en-US" smtClean="0"/>
              <a:t>Short term BP control</a:t>
            </a:r>
          </a:p>
        </p:txBody>
      </p:sp>
      <p:sp>
        <p:nvSpPr>
          <p:cNvPr id="3075" name="Rectangle 3"/>
          <p:cNvSpPr>
            <a:spLocks noGrp="1" noChangeArrowheads="1"/>
          </p:cNvSpPr>
          <p:nvPr>
            <p:ph idx="1"/>
          </p:nvPr>
        </p:nvSpPr>
        <p:spPr/>
        <p:txBody>
          <a:bodyPr>
            <a:normAutofit/>
          </a:bodyPr>
          <a:lstStyle/>
          <a:p>
            <a:pPr eaLnBrk="1" hangingPunct="1">
              <a:lnSpc>
                <a:spcPct val="90000"/>
              </a:lnSpc>
              <a:defRPr/>
            </a:pPr>
            <a:r>
              <a:rPr lang="en-US" dirty="0"/>
              <a:t>Short term controls of blood pressure</a:t>
            </a:r>
          </a:p>
          <a:p>
            <a:pPr lvl="1" eaLnBrk="1" hangingPunct="1">
              <a:lnSpc>
                <a:spcPct val="90000"/>
              </a:lnSpc>
              <a:defRPr/>
            </a:pPr>
            <a:r>
              <a:rPr lang="en-US" dirty="0"/>
              <a:t>Nervous system</a:t>
            </a:r>
          </a:p>
          <a:p>
            <a:pPr lvl="1" eaLnBrk="1" hangingPunct="1">
              <a:lnSpc>
                <a:spcPct val="90000"/>
              </a:lnSpc>
              <a:defRPr/>
            </a:pPr>
            <a:r>
              <a:rPr lang="en-US" dirty="0"/>
              <a:t>Chemicals</a:t>
            </a:r>
          </a:p>
          <a:p>
            <a:pPr lvl="1" eaLnBrk="1" hangingPunct="1">
              <a:lnSpc>
                <a:spcPct val="90000"/>
              </a:lnSpc>
              <a:defRPr/>
            </a:pPr>
            <a:r>
              <a:rPr lang="en-US" dirty="0"/>
              <a:t>Hormones</a:t>
            </a:r>
          </a:p>
          <a:p>
            <a:pPr lvl="1" eaLnBrk="1" hangingPunct="1">
              <a:lnSpc>
                <a:spcPct val="90000"/>
              </a:lnSpc>
              <a:defRPr/>
            </a:pPr>
            <a:endParaRPr lang="en-US" dirty="0"/>
          </a:p>
          <a:p>
            <a:pPr eaLnBrk="1" hangingPunct="1">
              <a:lnSpc>
                <a:spcPct val="90000"/>
              </a:lnSpc>
              <a:defRPr/>
            </a:pPr>
            <a:r>
              <a:rPr lang="en-US" dirty="0"/>
              <a:t>Function to correct minor fluctuations in BP</a:t>
            </a:r>
          </a:p>
          <a:p>
            <a:pPr lvl="1" eaLnBrk="1" hangingPunct="1">
              <a:lnSpc>
                <a:spcPct val="90000"/>
              </a:lnSpc>
              <a:defRPr/>
            </a:pPr>
            <a:r>
              <a:rPr lang="en-US" dirty="0"/>
              <a:t>By altering peripheral resistance</a:t>
            </a:r>
          </a:p>
          <a:p>
            <a:pPr lvl="1" eaLnBrk="1" hangingPunct="1">
              <a:lnSpc>
                <a:spcPct val="90000"/>
              </a:lnSpc>
              <a:defRPr/>
            </a:pPr>
            <a:r>
              <a:rPr lang="en-US" dirty="0"/>
              <a:t>By altering cardiac output</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pPr eaLnBrk="1" hangingPunct="1"/>
            <a:r>
              <a:rPr lang="en-US" smtClean="0"/>
              <a:t>Vasomotor Center</a:t>
            </a:r>
          </a:p>
        </p:txBody>
      </p:sp>
      <p:sp>
        <p:nvSpPr>
          <p:cNvPr id="114691" name="Rectangle 3"/>
          <p:cNvSpPr>
            <a:spLocks noGrp="1" noChangeArrowheads="1"/>
          </p:cNvSpPr>
          <p:nvPr>
            <p:ph idx="1"/>
          </p:nvPr>
        </p:nvSpPr>
        <p:spPr/>
        <p:txBody>
          <a:bodyPr/>
          <a:lstStyle/>
          <a:p>
            <a:pPr eaLnBrk="1" hangingPunct="1"/>
            <a:r>
              <a:rPr lang="en-US" smtClean="0"/>
              <a:t>Short term control:  neural</a:t>
            </a:r>
          </a:p>
          <a:p>
            <a:pPr lvl="1" eaLnBrk="1" hangingPunct="1"/>
            <a:r>
              <a:rPr lang="en-US" smtClean="0"/>
              <a:t>Two main goals</a:t>
            </a:r>
          </a:p>
          <a:p>
            <a:pPr lvl="2" eaLnBrk="1" hangingPunct="1"/>
            <a:r>
              <a:rPr lang="en-US" smtClean="0"/>
              <a:t>Maintaining adequate mean arterial pressure by altering blood vessel diameter</a:t>
            </a:r>
          </a:p>
          <a:p>
            <a:pPr lvl="2" eaLnBrk="1" hangingPunct="1"/>
            <a:endParaRPr lang="en-US" smtClean="0"/>
          </a:p>
          <a:p>
            <a:pPr lvl="2" eaLnBrk="1" hangingPunct="1"/>
            <a:r>
              <a:rPr lang="en-US" smtClean="0"/>
              <a:t>Distributing blood to those organs with a higher demand</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n-US" smtClean="0"/>
              <a:t>Vasomotor center</a:t>
            </a:r>
          </a:p>
        </p:txBody>
      </p:sp>
      <p:sp>
        <p:nvSpPr>
          <p:cNvPr id="5123" name="Rectangle 3"/>
          <p:cNvSpPr>
            <a:spLocks noGrp="1" noChangeArrowheads="1"/>
          </p:cNvSpPr>
          <p:nvPr>
            <p:ph idx="1"/>
          </p:nvPr>
        </p:nvSpPr>
        <p:spPr/>
        <p:txBody>
          <a:bodyPr>
            <a:normAutofit/>
          </a:bodyPr>
          <a:lstStyle/>
          <a:p>
            <a:pPr eaLnBrk="1" hangingPunct="1">
              <a:defRPr/>
            </a:pPr>
            <a:r>
              <a:rPr lang="en-US"/>
              <a:t>Vasomotor center:  neurons located in the medulla</a:t>
            </a:r>
          </a:p>
          <a:p>
            <a:pPr lvl="1" eaLnBrk="1" hangingPunct="1">
              <a:defRPr/>
            </a:pPr>
            <a:r>
              <a:rPr lang="en-US"/>
              <a:t>With the cardiac center in the medulla, they form the cardiovascular center</a:t>
            </a:r>
          </a:p>
          <a:p>
            <a:pPr eaLnBrk="1" hangingPunct="1">
              <a:defRPr/>
            </a:pPr>
            <a:r>
              <a:rPr lang="en-US"/>
              <a:t>Vasomotor center in medulla </a:t>
            </a:r>
            <a:r>
              <a:rPr lang="en-US">
                <a:sym typeface="Wingdings" pitchFamily="2" charset="2"/>
              </a:rPr>
              <a:t>sympathetic efferent fibers  smooth muscles of the arterioles</a:t>
            </a:r>
          </a:p>
          <a:p>
            <a:pPr lvl="1" eaLnBrk="1" hangingPunct="1">
              <a:defRPr/>
            </a:pPr>
            <a:r>
              <a:rPr lang="en-US"/>
              <a:t>Arterioles under state of constant constriction called vasomotor tone</a:t>
            </a:r>
          </a:p>
          <a:p>
            <a:pPr lvl="1" eaLnBrk="1" hangingPunct="1">
              <a:buFontTx/>
              <a:buNone/>
              <a:defRPr/>
            </a:pPr>
            <a:endParaRPr lang="en-US"/>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pPr eaLnBrk="1" hangingPunct="1"/>
            <a:r>
              <a:rPr lang="en-US" smtClean="0"/>
              <a:t>Vasomotor activity</a:t>
            </a:r>
          </a:p>
        </p:txBody>
      </p:sp>
      <p:sp>
        <p:nvSpPr>
          <p:cNvPr id="116739" name="Rectangle 3"/>
          <p:cNvSpPr>
            <a:spLocks noGrp="1" noChangeArrowheads="1"/>
          </p:cNvSpPr>
          <p:nvPr>
            <p:ph idx="1"/>
          </p:nvPr>
        </p:nvSpPr>
        <p:spPr/>
        <p:txBody>
          <a:bodyPr/>
          <a:lstStyle/>
          <a:p>
            <a:pPr eaLnBrk="1" hangingPunct="1"/>
            <a:r>
              <a:rPr lang="en-US" smtClean="0"/>
              <a:t>Vasomotor control modified by</a:t>
            </a:r>
          </a:p>
          <a:p>
            <a:pPr lvl="1" eaLnBrk="1" hangingPunct="1"/>
            <a:r>
              <a:rPr lang="en-US" smtClean="0"/>
              <a:t>Baroreceptors</a:t>
            </a:r>
          </a:p>
          <a:p>
            <a:pPr lvl="1" eaLnBrk="1" hangingPunct="1"/>
            <a:endParaRPr lang="en-US" smtClean="0"/>
          </a:p>
          <a:p>
            <a:pPr lvl="1" eaLnBrk="1" hangingPunct="1"/>
            <a:r>
              <a:rPr lang="en-US" smtClean="0"/>
              <a:t>Chemoreceptors</a:t>
            </a:r>
          </a:p>
          <a:p>
            <a:pPr lvl="1" eaLnBrk="1" hangingPunct="1"/>
            <a:endParaRPr lang="en-US" smtClean="0"/>
          </a:p>
          <a:p>
            <a:pPr lvl="1" eaLnBrk="1" hangingPunct="1"/>
            <a:r>
              <a:rPr lang="en-US" smtClean="0"/>
              <a:t>Higher brain centers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6"/>
          <p:cNvSpPr>
            <a:spLocks noGrp="1" noChangeArrowheads="1"/>
          </p:cNvSpPr>
          <p:nvPr>
            <p:ph type="title"/>
          </p:nvPr>
        </p:nvSpPr>
        <p:spPr/>
        <p:txBody>
          <a:bodyPr/>
          <a:lstStyle/>
          <a:p>
            <a:pPr eaLnBrk="1" hangingPunct="1"/>
            <a:r>
              <a:rPr lang="en-US" smtClean="0"/>
              <a:t>Atria: The Receiving Chambers</a:t>
            </a:r>
          </a:p>
        </p:txBody>
      </p:sp>
      <p:sp>
        <p:nvSpPr>
          <p:cNvPr id="18435" name="Rectangle 7"/>
          <p:cNvSpPr>
            <a:spLocks noGrp="1" noChangeArrowheads="1"/>
          </p:cNvSpPr>
          <p:nvPr>
            <p:ph idx="1"/>
          </p:nvPr>
        </p:nvSpPr>
        <p:spPr/>
        <p:txBody>
          <a:bodyPr/>
          <a:lstStyle/>
          <a:p>
            <a:pPr eaLnBrk="1" hangingPunct="1"/>
            <a:r>
              <a:rPr lang="en-US" smtClean="0"/>
              <a:t>Walls are ridged by pectinate muscles</a:t>
            </a:r>
          </a:p>
          <a:p>
            <a:pPr eaLnBrk="1" hangingPunct="1"/>
            <a:r>
              <a:rPr lang="en-US" smtClean="0"/>
              <a:t>Vessels entering right atrium</a:t>
            </a:r>
          </a:p>
          <a:p>
            <a:pPr lvl="1" eaLnBrk="1" hangingPunct="1"/>
            <a:r>
              <a:rPr lang="en-US" smtClean="0"/>
              <a:t>Superior vena cava </a:t>
            </a:r>
          </a:p>
          <a:p>
            <a:pPr lvl="1" eaLnBrk="1" hangingPunct="1"/>
            <a:r>
              <a:rPr lang="en-US" smtClean="0"/>
              <a:t>Inferior vena cava</a:t>
            </a:r>
          </a:p>
          <a:p>
            <a:pPr lvl="1" eaLnBrk="1" hangingPunct="1"/>
            <a:r>
              <a:rPr lang="en-US" smtClean="0"/>
              <a:t>Coronary sinus</a:t>
            </a:r>
          </a:p>
          <a:p>
            <a:pPr eaLnBrk="1" hangingPunct="1"/>
            <a:r>
              <a:rPr lang="en-US" smtClean="0"/>
              <a:t>Vessels entering left atrium</a:t>
            </a:r>
          </a:p>
          <a:p>
            <a:pPr lvl="1" eaLnBrk="1" hangingPunct="1"/>
            <a:r>
              <a:rPr lang="en-US" smtClean="0"/>
              <a:t>Right and left pulmonary veins</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p:cNvSpPr>
            <a:spLocks noGrp="1" noChangeArrowheads="1"/>
          </p:cNvSpPr>
          <p:nvPr>
            <p:ph type="title"/>
          </p:nvPr>
        </p:nvSpPr>
        <p:spPr/>
        <p:txBody>
          <a:bodyPr/>
          <a:lstStyle/>
          <a:p>
            <a:pPr eaLnBrk="1" hangingPunct="1"/>
            <a:r>
              <a:rPr lang="en-US" smtClean="0"/>
              <a:t>Vasomotor:  Baroreceptors</a:t>
            </a:r>
          </a:p>
        </p:txBody>
      </p:sp>
      <p:sp>
        <p:nvSpPr>
          <p:cNvPr id="8195" name="Rectangle 3"/>
          <p:cNvSpPr>
            <a:spLocks noGrp="1" noChangeArrowheads="1"/>
          </p:cNvSpPr>
          <p:nvPr>
            <p:ph idx="1"/>
          </p:nvPr>
        </p:nvSpPr>
        <p:spPr/>
        <p:txBody>
          <a:bodyPr>
            <a:normAutofit/>
          </a:bodyPr>
          <a:lstStyle/>
          <a:p>
            <a:pPr eaLnBrk="1" hangingPunct="1">
              <a:defRPr/>
            </a:pPr>
            <a:r>
              <a:rPr lang="en-US"/>
              <a:t>Increased arterial BP causes stretch in baroreceptors</a:t>
            </a:r>
          </a:p>
          <a:p>
            <a:pPr lvl="1" eaLnBrk="1" hangingPunct="1">
              <a:defRPr/>
            </a:pPr>
            <a:r>
              <a:rPr lang="en-US"/>
              <a:t>Located in carotid sinuses</a:t>
            </a:r>
          </a:p>
          <a:p>
            <a:pPr lvl="2" eaLnBrk="1" hangingPunct="1">
              <a:defRPr/>
            </a:pPr>
            <a:r>
              <a:rPr lang="en-US"/>
              <a:t>Carotid provides the major blood flow to the brain</a:t>
            </a:r>
          </a:p>
          <a:p>
            <a:pPr lvl="2" eaLnBrk="1" hangingPunct="1">
              <a:defRPr/>
            </a:pPr>
            <a:r>
              <a:rPr lang="en-US"/>
              <a:t>Carotid sinus reflex protects the brain</a:t>
            </a:r>
          </a:p>
          <a:p>
            <a:pPr lvl="2" eaLnBrk="1" hangingPunct="1">
              <a:defRPr/>
            </a:pPr>
            <a:endParaRPr lang="en-US"/>
          </a:p>
          <a:p>
            <a:pPr lvl="1" eaLnBrk="1" hangingPunct="1">
              <a:defRPr/>
            </a:pPr>
            <a:r>
              <a:rPr lang="en-US"/>
              <a:t>Located in aortic arch and walls of large arteries</a:t>
            </a:r>
          </a:p>
          <a:p>
            <a:pPr lvl="2" eaLnBrk="1" hangingPunct="1">
              <a:defRPr/>
            </a:pPr>
            <a:r>
              <a:rPr lang="en-US"/>
              <a:t>Aortic sinus reflex protects the systemic circuit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p:txBody>
          <a:bodyPr/>
          <a:lstStyle/>
          <a:p>
            <a:pPr eaLnBrk="1" hangingPunct="1"/>
            <a:r>
              <a:rPr lang="en-US" smtClean="0"/>
              <a:t>Vasomotor:  baroreceptors</a:t>
            </a:r>
          </a:p>
        </p:txBody>
      </p:sp>
      <p:sp>
        <p:nvSpPr>
          <p:cNvPr id="118787" name="Rectangle 3"/>
          <p:cNvSpPr>
            <a:spLocks noGrp="1" noChangeArrowheads="1"/>
          </p:cNvSpPr>
          <p:nvPr>
            <p:ph idx="1"/>
          </p:nvPr>
        </p:nvSpPr>
        <p:spPr/>
        <p:txBody>
          <a:bodyPr/>
          <a:lstStyle/>
          <a:p>
            <a:pPr eaLnBrk="1" hangingPunct="1"/>
            <a:r>
              <a:rPr lang="en-US" sz="2800" smtClean="0"/>
              <a:t>Increased BP </a:t>
            </a:r>
            <a:r>
              <a:rPr lang="en-US" sz="2800" smtClean="0">
                <a:sym typeface="Wingdings" pitchFamily="2" charset="2"/>
              </a:rPr>
              <a:t> </a:t>
            </a:r>
          </a:p>
          <a:p>
            <a:pPr eaLnBrk="1" hangingPunct="1"/>
            <a:r>
              <a:rPr lang="en-US" sz="2800" smtClean="0">
                <a:sym typeface="Wingdings" pitchFamily="2" charset="2"/>
              </a:rPr>
              <a:t>stretches vessels  </a:t>
            </a:r>
          </a:p>
          <a:p>
            <a:pPr eaLnBrk="1" hangingPunct="1"/>
            <a:r>
              <a:rPr lang="en-US" sz="2800" smtClean="0">
                <a:sym typeface="Wingdings" pitchFamily="2" charset="2"/>
              </a:rPr>
              <a:t>triggers baroreceptors  </a:t>
            </a:r>
          </a:p>
          <a:p>
            <a:pPr eaLnBrk="1" hangingPunct="1"/>
            <a:r>
              <a:rPr lang="en-US" sz="2800" smtClean="0">
                <a:sym typeface="Wingdings" pitchFamily="2" charset="2"/>
              </a:rPr>
              <a:t>impulses sent to vasomotor center  </a:t>
            </a:r>
          </a:p>
          <a:p>
            <a:pPr eaLnBrk="1" hangingPunct="1"/>
            <a:r>
              <a:rPr lang="en-US" sz="2800" smtClean="0">
                <a:sym typeface="Wingdings" pitchFamily="2" charset="2"/>
              </a:rPr>
              <a:t>arterioles and veins vasodilate  </a:t>
            </a:r>
          </a:p>
          <a:p>
            <a:pPr eaLnBrk="1" hangingPunct="1"/>
            <a:r>
              <a:rPr lang="en-US" sz="2800" smtClean="0">
                <a:sym typeface="Wingdings" pitchFamily="2" charset="2"/>
              </a:rPr>
              <a:t>BP drops</a:t>
            </a:r>
            <a:endParaRPr lang="en-US" sz="2800" smtClean="0"/>
          </a:p>
          <a:p>
            <a:pPr eaLnBrk="1" hangingPunct="1">
              <a:buFontTx/>
              <a:buNone/>
            </a:pPr>
            <a:endParaRPr lang="en-US" smtClean="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075" name="Rectangle 5"/>
          <p:cNvSpPr>
            <a:spLocks noChangeArrowheads="1"/>
          </p:cNvSpPr>
          <p:nvPr/>
        </p:nvSpPr>
        <p:spPr bwMode="auto">
          <a:xfrm>
            <a:off x="2667000" y="2438400"/>
            <a:ext cx="44196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r>
              <a:rPr lang="en-US" sz="1400"/>
              <a:t> </a:t>
            </a:r>
          </a:p>
        </p:txBody>
      </p:sp>
      <p:sp>
        <p:nvSpPr>
          <p:cNvPr id="3076" name="Rectangle 6"/>
          <p:cNvSpPr>
            <a:spLocks noGrp="1" noChangeArrowheads="1"/>
          </p:cNvSpPr>
          <p:nvPr>
            <p:ph type="title" idx="4294967295"/>
          </p:nvPr>
        </p:nvSpPr>
        <p:spPr>
          <a:xfrm>
            <a:off x="0" y="274638"/>
            <a:ext cx="8229600" cy="1143000"/>
          </a:xfrm>
        </p:spPr>
        <p:txBody>
          <a:bodyPr/>
          <a:lstStyle/>
          <a:p>
            <a:pPr eaLnBrk="1" hangingPunct="1"/>
            <a:r>
              <a:rPr lang="en-US" smtClean="0"/>
              <a:t>Baroreceptor Reflex</a:t>
            </a:r>
          </a:p>
        </p:txBody>
      </p:sp>
    </p:spTree>
    <p:controls>
      <mc:AlternateContent xmlns:mc="http://schemas.openxmlformats.org/markup-compatibility/2006">
        <mc:Choice xmlns:v="urn:schemas-microsoft-com:vml" Requires="v">
          <p:control spid="3074" name="ShockwaveFlash1" r:id="rId2" imgW="7340915" imgH="6477904"/>
        </mc:Choice>
        <mc:Fallback>
          <p:control name="ShockwaveFlash1" r:id="rId2" imgW="7340915"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990600" y="152400"/>
                  <a:ext cx="73406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pPr eaLnBrk="1" hangingPunct="1"/>
            <a:r>
              <a:rPr lang="en-US" smtClean="0"/>
              <a:t>Vasomotor:  chemoreceptors</a:t>
            </a:r>
          </a:p>
        </p:txBody>
      </p:sp>
      <p:sp>
        <p:nvSpPr>
          <p:cNvPr id="119811" name="Rectangle 3"/>
          <p:cNvSpPr>
            <a:spLocks noGrp="1" noChangeArrowheads="1"/>
          </p:cNvSpPr>
          <p:nvPr>
            <p:ph idx="1"/>
          </p:nvPr>
        </p:nvSpPr>
        <p:spPr/>
        <p:txBody>
          <a:bodyPr/>
          <a:lstStyle/>
          <a:p>
            <a:pPr eaLnBrk="1" hangingPunct="1">
              <a:lnSpc>
                <a:spcPct val="80000"/>
              </a:lnSpc>
            </a:pPr>
            <a:r>
              <a:rPr lang="en-US" sz="2800" smtClean="0"/>
              <a:t>Sensitive to</a:t>
            </a:r>
          </a:p>
          <a:p>
            <a:pPr lvl="1" eaLnBrk="1" hangingPunct="1">
              <a:lnSpc>
                <a:spcPct val="80000"/>
              </a:lnSpc>
            </a:pPr>
            <a:r>
              <a:rPr lang="en-US" sz="2400" smtClean="0"/>
              <a:t>Oxygen  </a:t>
            </a:r>
          </a:p>
          <a:p>
            <a:pPr lvl="1" eaLnBrk="1" hangingPunct="1">
              <a:lnSpc>
                <a:spcPct val="80000"/>
              </a:lnSpc>
            </a:pPr>
            <a:r>
              <a:rPr lang="en-US" sz="2400" smtClean="0"/>
              <a:t>pH</a:t>
            </a:r>
          </a:p>
          <a:p>
            <a:pPr lvl="1" eaLnBrk="1" hangingPunct="1">
              <a:lnSpc>
                <a:spcPct val="80000"/>
              </a:lnSpc>
            </a:pPr>
            <a:r>
              <a:rPr lang="en-US" sz="2400" smtClean="0"/>
              <a:t>Carbon dioxide</a:t>
            </a:r>
          </a:p>
          <a:p>
            <a:pPr eaLnBrk="1" hangingPunct="1">
              <a:lnSpc>
                <a:spcPct val="80000"/>
              </a:lnSpc>
            </a:pPr>
            <a:r>
              <a:rPr lang="en-US" sz="2800" smtClean="0"/>
              <a:t>Locations:</a:t>
            </a:r>
          </a:p>
          <a:p>
            <a:pPr lvl="1" eaLnBrk="1" hangingPunct="1">
              <a:lnSpc>
                <a:spcPct val="80000"/>
              </a:lnSpc>
            </a:pPr>
            <a:r>
              <a:rPr lang="en-US" sz="2400" smtClean="0"/>
              <a:t>Carotid bodies located in Carotid artery</a:t>
            </a:r>
          </a:p>
          <a:p>
            <a:pPr lvl="1" eaLnBrk="1" hangingPunct="1">
              <a:lnSpc>
                <a:spcPct val="80000"/>
              </a:lnSpc>
            </a:pPr>
            <a:r>
              <a:rPr lang="en-US" sz="2400" smtClean="0"/>
              <a:t>Aortic bodies located in Aorta</a:t>
            </a:r>
          </a:p>
          <a:p>
            <a:pPr eaLnBrk="1" hangingPunct="1">
              <a:lnSpc>
                <a:spcPct val="80000"/>
              </a:lnSpc>
            </a:pPr>
            <a:endParaRPr lang="en-US" sz="2800" smtClean="0"/>
          </a:p>
          <a:p>
            <a:pPr eaLnBrk="1" hangingPunct="1">
              <a:lnSpc>
                <a:spcPct val="80000"/>
              </a:lnSpc>
            </a:pPr>
            <a:r>
              <a:rPr lang="en-US" sz="2800" smtClean="0"/>
              <a:t>Main function:  </a:t>
            </a:r>
          </a:p>
          <a:p>
            <a:pPr lvl="1" eaLnBrk="1" hangingPunct="1">
              <a:lnSpc>
                <a:spcPct val="80000"/>
              </a:lnSpc>
            </a:pPr>
            <a:r>
              <a:rPr lang="en-US" sz="2400" smtClean="0"/>
              <a:t>regulating respiratory rate, but does have some blood pressure function</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p:cNvSpPr>
            <a:spLocks noGrp="1" noChangeArrowheads="1"/>
          </p:cNvSpPr>
          <p:nvPr>
            <p:ph type="title"/>
          </p:nvPr>
        </p:nvSpPr>
        <p:spPr/>
        <p:txBody>
          <a:bodyPr/>
          <a:lstStyle/>
          <a:p>
            <a:pPr eaLnBrk="1" hangingPunct="1"/>
            <a:r>
              <a:rPr lang="en-US" smtClean="0"/>
              <a:t>Vasomotor:  chemoreceptors</a:t>
            </a:r>
          </a:p>
        </p:txBody>
      </p:sp>
      <p:sp>
        <p:nvSpPr>
          <p:cNvPr id="11267" name="Rectangle 3"/>
          <p:cNvSpPr>
            <a:spLocks noGrp="1" noChangeArrowheads="1"/>
          </p:cNvSpPr>
          <p:nvPr>
            <p:ph idx="1"/>
          </p:nvPr>
        </p:nvSpPr>
        <p:spPr/>
        <p:txBody>
          <a:bodyPr>
            <a:normAutofit/>
          </a:bodyPr>
          <a:lstStyle/>
          <a:p>
            <a:pPr eaLnBrk="1" hangingPunct="1">
              <a:defRPr/>
            </a:pPr>
            <a:r>
              <a:rPr lang="en-US"/>
              <a:t>Decreased oxygen </a:t>
            </a:r>
            <a:r>
              <a:rPr lang="en-US">
                <a:sym typeface="Wingdings" pitchFamily="2" charset="2"/>
              </a:rPr>
              <a:t> stimulates chemoreceptors  </a:t>
            </a:r>
          </a:p>
          <a:p>
            <a:pPr lvl="1" eaLnBrk="1" hangingPunct="1">
              <a:defRPr/>
            </a:pPr>
            <a:r>
              <a:rPr lang="en-US">
                <a:sym typeface="Wingdings" pitchFamily="2" charset="2"/>
              </a:rPr>
              <a:t>signals sent to cardioacceleratory center  cardiac output increases</a:t>
            </a:r>
          </a:p>
          <a:p>
            <a:pPr lvl="1" eaLnBrk="1" hangingPunct="1">
              <a:defRPr/>
            </a:pPr>
            <a:endParaRPr lang="en-US">
              <a:sym typeface="Wingdings" pitchFamily="2" charset="2"/>
            </a:endParaRPr>
          </a:p>
          <a:p>
            <a:pPr lvl="1" eaLnBrk="1" hangingPunct="1">
              <a:defRPr/>
            </a:pPr>
            <a:r>
              <a:rPr lang="en-US">
                <a:sym typeface="Wingdings" pitchFamily="2" charset="2"/>
              </a:rPr>
              <a:t>AND signals sent to vasomotor center  vasoconstriction  blood pressure rises  blood supply returns to heart (and lungs) quickly</a:t>
            </a:r>
            <a:endParaRPr lang="en-US"/>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099" name="Text Box 5"/>
          <p:cNvSpPr txBox="1">
            <a:spLocks noChangeArrowheads="1"/>
          </p:cNvSpPr>
          <p:nvPr/>
        </p:nvSpPr>
        <p:spPr bwMode="auto">
          <a:xfrm>
            <a:off x="2819400" y="2362200"/>
            <a:ext cx="381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r>
              <a:rPr lang="en-US" sz="1400"/>
              <a:t> </a:t>
            </a:r>
          </a:p>
        </p:txBody>
      </p:sp>
      <p:sp>
        <p:nvSpPr>
          <p:cNvPr id="4100" name="Rectangle 6"/>
          <p:cNvSpPr>
            <a:spLocks noGrp="1" noChangeArrowheads="1"/>
          </p:cNvSpPr>
          <p:nvPr>
            <p:ph type="title" idx="4294967295"/>
          </p:nvPr>
        </p:nvSpPr>
        <p:spPr>
          <a:xfrm>
            <a:off x="0" y="274638"/>
            <a:ext cx="8229600" cy="1143000"/>
          </a:xfrm>
        </p:spPr>
        <p:txBody>
          <a:bodyPr/>
          <a:lstStyle/>
          <a:p>
            <a:pPr eaLnBrk="1" hangingPunct="1"/>
            <a:r>
              <a:rPr lang="en-US" smtClean="0"/>
              <a:t>Chemoreceptor Reflex</a:t>
            </a:r>
          </a:p>
        </p:txBody>
      </p:sp>
    </p:spTree>
    <p:controls>
      <mc:AlternateContent xmlns:mc="http://schemas.openxmlformats.org/markup-compatibility/2006">
        <mc:Choice xmlns:v="urn:schemas-microsoft-com:vml" Requires="v">
          <p:control spid="4098"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pPr eaLnBrk="1" hangingPunct="1"/>
            <a:r>
              <a:rPr lang="en-US" smtClean="0"/>
              <a:t>Vasomotor:  brain functions</a:t>
            </a:r>
          </a:p>
        </p:txBody>
      </p:sp>
      <p:sp>
        <p:nvSpPr>
          <p:cNvPr id="12291" name="Rectangle 3"/>
          <p:cNvSpPr>
            <a:spLocks noGrp="1" noChangeArrowheads="1"/>
          </p:cNvSpPr>
          <p:nvPr>
            <p:ph idx="1"/>
          </p:nvPr>
        </p:nvSpPr>
        <p:spPr/>
        <p:txBody>
          <a:bodyPr>
            <a:normAutofit/>
          </a:bodyPr>
          <a:lstStyle/>
          <a:p>
            <a:pPr eaLnBrk="1" hangingPunct="1">
              <a:lnSpc>
                <a:spcPct val="90000"/>
              </a:lnSpc>
              <a:defRPr/>
            </a:pPr>
            <a:r>
              <a:rPr lang="en-US"/>
              <a:t>Medulla is not the only brain area that controls blood pressure</a:t>
            </a:r>
          </a:p>
          <a:p>
            <a:pPr lvl="1" eaLnBrk="1" hangingPunct="1">
              <a:lnSpc>
                <a:spcPct val="90000"/>
              </a:lnSpc>
              <a:defRPr/>
            </a:pPr>
            <a:endParaRPr lang="en-US"/>
          </a:p>
          <a:p>
            <a:pPr lvl="1" eaLnBrk="1" hangingPunct="1">
              <a:lnSpc>
                <a:spcPct val="90000"/>
              </a:lnSpc>
              <a:defRPr/>
            </a:pPr>
            <a:r>
              <a:rPr lang="en-US"/>
              <a:t>Cerebral cortex</a:t>
            </a:r>
          </a:p>
          <a:p>
            <a:pPr lvl="1" eaLnBrk="1" hangingPunct="1">
              <a:lnSpc>
                <a:spcPct val="90000"/>
              </a:lnSpc>
              <a:defRPr/>
            </a:pPr>
            <a:endParaRPr lang="en-US"/>
          </a:p>
          <a:p>
            <a:pPr lvl="1" eaLnBrk="1" hangingPunct="1">
              <a:lnSpc>
                <a:spcPct val="90000"/>
              </a:lnSpc>
              <a:defRPr/>
            </a:pPr>
            <a:r>
              <a:rPr lang="en-US"/>
              <a:t>Hypothalamus</a:t>
            </a:r>
          </a:p>
          <a:p>
            <a:pPr lvl="1" eaLnBrk="1" hangingPunct="1">
              <a:lnSpc>
                <a:spcPct val="90000"/>
              </a:lnSpc>
              <a:defRPr/>
            </a:pPr>
            <a:endParaRPr lang="en-US"/>
          </a:p>
          <a:p>
            <a:pPr eaLnBrk="1" hangingPunct="1">
              <a:lnSpc>
                <a:spcPct val="90000"/>
              </a:lnSpc>
              <a:defRPr/>
            </a:pPr>
            <a:r>
              <a:rPr lang="en-US"/>
              <a:t>Both of these regions have input into medulla to indirectly control BP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p:nvPr>
        </p:nvSpPr>
        <p:spPr/>
        <p:txBody>
          <a:bodyPr/>
          <a:lstStyle/>
          <a:p>
            <a:pPr eaLnBrk="1" hangingPunct="1"/>
            <a:r>
              <a:rPr lang="en-US" smtClean="0"/>
              <a:t>Hormone effects on BP</a:t>
            </a:r>
          </a:p>
        </p:txBody>
      </p:sp>
      <p:sp>
        <p:nvSpPr>
          <p:cNvPr id="13315" name="Rectangle 3"/>
          <p:cNvSpPr>
            <a:spLocks noGrp="1" noChangeArrowheads="1"/>
          </p:cNvSpPr>
          <p:nvPr>
            <p:ph idx="1"/>
          </p:nvPr>
        </p:nvSpPr>
        <p:spPr/>
        <p:txBody>
          <a:bodyPr>
            <a:normAutofit/>
          </a:bodyPr>
          <a:lstStyle/>
          <a:p>
            <a:pPr eaLnBrk="1" hangingPunct="1">
              <a:defRPr/>
            </a:pPr>
            <a:r>
              <a:rPr lang="en-US"/>
              <a:t>Adrenal medulla</a:t>
            </a:r>
          </a:p>
          <a:p>
            <a:pPr lvl="1" eaLnBrk="1" hangingPunct="1">
              <a:defRPr/>
            </a:pPr>
            <a:r>
              <a:rPr lang="en-US"/>
              <a:t>Epinephrine</a:t>
            </a:r>
          </a:p>
          <a:p>
            <a:pPr lvl="2" eaLnBrk="1" hangingPunct="1">
              <a:defRPr/>
            </a:pPr>
            <a:r>
              <a:rPr lang="en-US"/>
              <a:t>increases CO</a:t>
            </a:r>
          </a:p>
          <a:p>
            <a:pPr lvl="2" eaLnBrk="1" hangingPunct="1">
              <a:defRPr/>
            </a:pPr>
            <a:r>
              <a:rPr lang="en-US"/>
              <a:t>General vasoconstriction</a:t>
            </a:r>
          </a:p>
          <a:p>
            <a:pPr lvl="2" eaLnBrk="1" hangingPunct="1">
              <a:defRPr/>
            </a:pPr>
            <a:r>
              <a:rPr lang="en-US"/>
              <a:t>Specific vasodilation:  skeletal and cardiac muscles</a:t>
            </a:r>
          </a:p>
          <a:p>
            <a:pPr lvl="1" eaLnBrk="1" hangingPunct="1">
              <a:defRPr/>
            </a:pPr>
            <a:r>
              <a:rPr lang="en-US"/>
              <a:t>Norepinephrine</a:t>
            </a:r>
          </a:p>
          <a:p>
            <a:pPr lvl="2" eaLnBrk="1" hangingPunct="1">
              <a:defRPr/>
            </a:pPr>
            <a:r>
              <a:rPr lang="en-US"/>
              <a:t>vasoconstriction</a:t>
            </a:r>
          </a:p>
          <a:p>
            <a:pPr eaLnBrk="1" hangingPunct="1">
              <a:defRPr/>
            </a:pPr>
            <a:r>
              <a:rPr lang="en-US"/>
              <a:t>Enhance sympathetic fight/flight response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p:txBody>
          <a:bodyPr/>
          <a:lstStyle/>
          <a:p>
            <a:pPr eaLnBrk="1" hangingPunct="1"/>
            <a:r>
              <a:rPr lang="en-US" smtClean="0"/>
              <a:t>Hormone effects on BP</a:t>
            </a:r>
          </a:p>
        </p:txBody>
      </p:sp>
      <p:sp>
        <p:nvSpPr>
          <p:cNvPr id="14339" name="Rectangle 3"/>
          <p:cNvSpPr>
            <a:spLocks noGrp="1" noChangeArrowheads="1"/>
          </p:cNvSpPr>
          <p:nvPr>
            <p:ph idx="1"/>
          </p:nvPr>
        </p:nvSpPr>
        <p:spPr/>
        <p:txBody>
          <a:bodyPr>
            <a:normAutofit/>
          </a:bodyPr>
          <a:lstStyle/>
          <a:p>
            <a:pPr eaLnBrk="1" hangingPunct="1">
              <a:defRPr/>
            </a:pPr>
            <a:r>
              <a:rPr lang="en-US"/>
              <a:t>Atrial natriuretic peptide:  ANP</a:t>
            </a:r>
          </a:p>
          <a:p>
            <a:pPr eaLnBrk="1" hangingPunct="1">
              <a:defRPr/>
            </a:pPr>
            <a:endParaRPr lang="en-US"/>
          </a:p>
          <a:p>
            <a:pPr eaLnBrk="1" hangingPunct="1">
              <a:defRPr/>
            </a:pPr>
            <a:r>
              <a:rPr lang="en-US"/>
              <a:t>Increased blood pressure stimulates ANP release.</a:t>
            </a:r>
          </a:p>
          <a:p>
            <a:pPr lvl="1" eaLnBrk="1" hangingPunct="1">
              <a:defRPr/>
            </a:pPr>
            <a:r>
              <a:rPr lang="en-US"/>
              <a:t>Results in decrease BP after ANP causes sodium to be excreted from kidneys</a:t>
            </a:r>
          </a:p>
          <a:p>
            <a:pPr lvl="2" eaLnBrk="1" hangingPunct="1">
              <a:defRPr/>
            </a:pPr>
            <a:endParaRPr lang="en-US"/>
          </a:p>
          <a:p>
            <a:pPr lvl="2" eaLnBrk="1" hangingPunct="1">
              <a:defRPr/>
            </a:pPr>
            <a:r>
              <a:rPr lang="en-US"/>
              <a:t>Where sodium goes, water goes</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p:nvPr>
        </p:nvSpPr>
        <p:spPr/>
        <p:txBody>
          <a:bodyPr/>
          <a:lstStyle/>
          <a:p>
            <a:pPr eaLnBrk="1" hangingPunct="1"/>
            <a:r>
              <a:rPr lang="en-US" smtClean="0"/>
              <a:t>Hormone effects on BP</a:t>
            </a:r>
          </a:p>
        </p:txBody>
      </p:sp>
      <p:sp>
        <p:nvSpPr>
          <p:cNvPr id="15363" name="Rectangle 3"/>
          <p:cNvSpPr>
            <a:spLocks noGrp="1" noChangeArrowheads="1"/>
          </p:cNvSpPr>
          <p:nvPr>
            <p:ph idx="1"/>
          </p:nvPr>
        </p:nvSpPr>
        <p:spPr/>
        <p:txBody>
          <a:bodyPr>
            <a:normAutofit/>
          </a:bodyPr>
          <a:lstStyle/>
          <a:p>
            <a:pPr eaLnBrk="1" hangingPunct="1">
              <a:defRPr/>
            </a:pPr>
            <a:r>
              <a:rPr lang="en-US"/>
              <a:t>Antidiuretic Hormone ADH/ vasopressin</a:t>
            </a:r>
          </a:p>
          <a:p>
            <a:pPr eaLnBrk="1" hangingPunct="1">
              <a:defRPr/>
            </a:pPr>
            <a:r>
              <a:rPr lang="en-US"/>
              <a:t>Results in the conservation of water in the body</a:t>
            </a:r>
          </a:p>
          <a:p>
            <a:pPr eaLnBrk="1" hangingPunct="1">
              <a:defRPr/>
            </a:pPr>
            <a:endParaRPr lang="en-US"/>
          </a:p>
          <a:p>
            <a:pPr eaLnBrk="1" hangingPunct="1">
              <a:defRPr/>
            </a:pPr>
            <a:r>
              <a:rPr lang="en-US"/>
              <a:t>If low BP or blood volume, ADH will prevent water from being lost as urine</a:t>
            </a:r>
          </a:p>
          <a:p>
            <a:pPr lvl="1" eaLnBrk="1" hangingPunct="1">
              <a:defRPr/>
            </a:pPr>
            <a:r>
              <a:rPr lang="en-US"/>
              <a:t>Water restores blood volume/pressure</a:t>
            </a:r>
          </a:p>
          <a:p>
            <a:pPr eaLnBrk="1" hangingPunct="1">
              <a:defRPr/>
            </a:pPr>
            <a:r>
              <a:rPr lang="en-US"/>
              <a:t>Also can cause vasoconstriction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2"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Ventricles: The Discharging Chambers</a:t>
            </a:r>
          </a:p>
        </p:txBody>
      </p:sp>
      <p:sp>
        <p:nvSpPr>
          <p:cNvPr id="19459" name="Rectangle 7"/>
          <p:cNvSpPr>
            <a:spLocks noGrp="1" noChangeArrowheads="1"/>
          </p:cNvSpPr>
          <p:nvPr>
            <p:ph idx="1"/>
          </p:nvPr>
        </p:nvSpPr>
        <p:spPr/>
        <p:txBody>
          <a:bodyPr/>
          <a:lstStyle/>
          <a:p>
            <a:pPr eaLnBrk="1" hangingPunct="1"/>
            <a:r>
              <a:rPr lang="en-US" smtClean="0"/>
              <a:t>Walls are ridged by trabeculae carneae</a:t>
            </a:r>
          </a:p>
          <a:p>
            <a:pPr eaLnBrk="1" hangingPunct="1"/>
            <a:r>
              <a:rPr lang="en-US" smtClean="0"/>
              <a:t>Papillary muscles project into the ventricular cavities</a:t>
            </a:r>
          </a:p>
          <a:p>
            <a:pPr eaLnBrk="1" hangingPunct="1"/>
            <a:r>
              <a:rPr lang="en-US" smtClean="0"/>
              <a:t>Vessel leaving the right ventricle</a:t>
            </a:r>
          </a:p>
          <a:p>
            <a:pPr lvl="1" eaLnBrk="1" hangingPunct="1"/>
            <a:r>
              <a:rPr lang="en-US" smtClean="0"/>
              <a:t>Pulmonary trunk</a:t>
            </a:r>
          </a:p>
          <a:p>
            <a:pPr eaLnBrk="1" hangingPunct="1"/>
            <a:r>
              <a:rPr lang="en-US" smtClean="0"/>
              <a:t>Vessel leaving the left ventricle</a:t>
            </a:r>
          </a:p>
          <a:p>
            <a:pPr lvl="1" eaLnBrk="1" hangingPunct="1"/>
            <a:r>
              <a:rPr lang="en-US" smtClean="0"/>
              <a:t>Aorta</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p:nvPr>
        </p:nvSpPr>
        <p:spPr/>
        <p:txBody>
          <a:bodyPr/>
          <a:lstStyle/>
          <a:p>
            <a:pPr eaLnBrk="1" hangingPunct="1"/>
            <a:r>
              <a:rPr lang="en-US" smtClean="0"/>
              <a:t>Hormone effects on BP</a:t>
            </a:r>
          </a:p>
        </p:txBody>
      </p:sp>
      <p:sp>
        <p:nvSpPr>
          <p:cNvPr id="125955" name="Rectangle 3"/>
          <p:cNvSpPr>
            <a:spLocks noGrp="1" noChangeArrowheads="1"/>
          </p:cNvSpPr>
          <p:nvPr>
            <p:ph idx="1"/>
          </p:nvPr>
        </p:nvSpPr>
        <p:spPr/>
        <p:txBody>
          <a:bodyPr/>
          <a:lstStyle/>
          <a:p>
            <a:pPr eaLnBrk="1" hangingPunct="1"/>
            <a:r>
              <a:rPr lang="en-US" smtClean="0"/>
              <a:t>Angiotensin II</a:t>
            </a:r>
          </a:p>
          <a:p>
            <a:pPr eaLnBrk="1" hangingPunct="1"/>
            <a:endParaRPr lang="en-US" smtClean="0">
              <a:sym typeface="Wingdings" pitchFamily="2" charset="2"/>
            </a:endParaRPr>
          </a:p>
          <a:p>
            <a:pPr lvl="1" eaLnBrk="1" hangingPunct="1"/>
            <a:r>
              <a:rPr lang="en-US" smtClean="0">
                <a:sym typeface="Wingdings" pitchFamily="2" charset="2"/>
              </a:rPr>
              <a:t>stimulates vasoconstriction</a:t>
            </a:r>
          </a:p>
          <a:p>
            <a:pPr eaLnBrk="1" hangingPunct="1"/>
            <a:endParaRPr lang="en-US" smtClean="0"/>
          </a:p>
          <a:p>
            <a:pPr lvl="1" eaLnBrk="1" hangingPunct="1"/>
            <a:r>
              <a:rPr lang="en-US" smtClean="0"/>
              <a:t>Causes the release of ADH and Aldosterone</a:t>
            </a:r>
          </a:p>
          <a:p>
            <a:pPr lvl="2" eaLnBrk="1" hangingPunct="1"/>
            <a:r>
              <a:rPr lang="en-US" smtClean="0"/>
              <a:t>Causes long-term regulation by increasing blood volume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p:txBody>
          <a:bodyPr/>
          <a:lstStyle/>
          <a:p>
            <a:pPr eaLnBrk="1" hangingPunct="1"/>
            <a:r>
              <a:rPr lang="en-US" smtClean="0"/>
              <a:t>Hormone effects on BP</a:t>
            </a:r>
          </a:p>
        </p:txBody>
      </p:sp>
      <p:sp>
        <p:nvSpPr>
          <p:cNvPr id="17411" name="Rectangle 3"/>
          <p:cNvSpPr>
            <a:spLocks noGrp="1" noChangeArrowheads="1"/>
          </p:cNvSpPr>
          <p:nvPr>
            <p:ph idx="1"/>
          </p:nvPr>
        </p:nvSpPr>
        <p:spPr/>
        <p:txBody>
          <a:bodyPr>
            <a:normAutofit/>
          </a:bodyPr>
          <a:lstStyle/>
          <a:p>
            <a:pPr eaLnBrk="1" hangingPunct="1">
              <a:defRPr/>
            </a:pPr>
            <a:r>
              <a:rPr lang="en-US"/>
              <a:t>Angiotensin II</a:t>
            </a:r>
          </a:p>
          <a:p>
            <a:pPr lvl="1" eaLnBrk="1" hangingPunct="1">
              <a:defRPr/>
            </a:pPr>
            <a:r>
              <a:rPr lang="en-US"/>
              <a:t>Low BP </a:t>
            </a:r>
            <a:r>
              <a:rPr lang="en-US">
                <a:sym typeface="Wingdings" pitchFamily="2" charset="2"/>
              </a:rPr>
              <a:t></a:t>
            </a:r>
          </a:p>
          <a:p>
            <a:pPr lvl="1" eaLnBrk="1" hangingPunct="1">
              <a:defRPr/>
            </a:pPr>
            <a:r>
              <a:rPr lang="en-US">
                <a:sym typeface="Wingdings" pitchFamily="2" charset="2"/>
              </a:rPr>
              <a:t>Kidneys release renin</a:t>
            </a:r>
          </a:p>
          <a:p>
            <a:pPr lvl="1" eaLnBrk="1" hangingPunct="1">
              <a:defRPr/>
            </a:pPr>
            <a:endParaRPr lang="en-US">
              <a:sym typeface="Wingdings" pitchFamily="2" charset="2"/>
            </a:endParaRPr>
          </a:p>
          <a:p>
            <a:pPr lvl="1" eaLnBrk="1" hangingPunct="1">
              <a:defRPr/>
            </a:pPr>
            <a:r>
              <a:rPr lang="en-US">
                <a:sym typeface="Wingdings" pitchFamily="2" charset="2"/>
              </a:rPr>
              <a:t>Renin acts as an enzyme, breaking angiotensinogen into angiotensin I</a:t>
            </a:r>
          </a:p>
          <a:p>
            <a:pPr lvl="1" eaLnBrk="1" hangingPunct="1">
              <a:defRPr/>
            </a:pPr>
            <a:endParaRPr lang="en-US">
              <a:sym typeface="Wingdings" pitchFamily="2" charset="2"/>
            </a:endParaRPr>
          </a:p>
          <a:p>
            <a:pPr lvl="1" eaLnBrk="1" hangingPunct="1">
              <a:defRPr/>
            </a:pPr>
            <a:r>
              <a:rPr lang="en-US">
                <a:sym typeface="Wingdings" pitchFamily="2" charset="2"/>
              </a:rPr>
              <a:t>Angiotensin I is changed into angiotensin II by ACE:  Angiotensin Converting Enzyme</a:t>
            </a:r>
            <a:endParaRPr lang="en-US"/>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pPr eaLnBrk="1" hangingPunct="1"/>
            <a:r>
              <a:rPr lang="en-US" smtClean="0"/>
              <a:t>BP Control:  Long term</a:t>
            </a:r>
          </a:p>
        </p:txBody>
      </p:sp>
      <p:sp>
        <p:nvSpPr>
          <p:cNvPr id="18435" name="Rectangle 3"/>
          <p:cNvSpPr>
            <a:spLocks noGrp="1" noChangeArrowheads="1"/>
          </p:cNvSpPr>
          <p:nvPr>
            <p:ph idx="1"/>
          </p:nvPr>
        </p:nvSpPr>
        <p:spPr/>
        <p:txBody>
          <a:bodyPr>
            <a:normAutofit/>
          </a:bodyPr>
          <a:lstStyle/>
          <a:p>
            <a:pPr eaLnBrk="1" hangingPunct="1">
              <a:lnSpc>
                <a:spcPct val="90000"/>
              </a:lnSpc>
              <a:defRPr/>
            </a:pPr>
            <a:r>
              <a:rPr lang="en-US"/>
              <a:t>Will change blood pressure based on changes in blood volume</a:t>
            </a:r>
          </a:p>
          <a:p>
            <a:pPr lvl="1" eaLnBrk="1" hangingPunct="1">
              <a:lnSpc>
                <a:spcPct val="90000"/>
              </a:lnSpc>
              <a:defRPr/>
            </a:pPr>
            <a:r>
              <a:rPr lang="en-US"/>
              <a:t>Recall that short term controls dealt mostly with altering peripheral resistance to control blood pressure</a:t>
            </a:r>
          </a:p>
          <a:p>
            <a:pPr eaLnBrk="1" hangingPunct="1">
              <a:lnSpc>
                <a:spcPct val="90000"/>
              </a:lnSpc>
              <a:defRPr/>
            </a:pPr>
            <a:r>
              <a:rPr lang="en-US"/>
              <a:t>Short term solutions like baroreceptors can </a:t>
            </a:r>
          </a:p>
          <a:p>
            <a:pPr lvl="1" eaLnBrk="1" hangingPunct="1">
              <a:lnSpc>
                <a:spcPct val="90000"/>
              </a:lnSpc>
              <a:defRPr/>
            </a:pPr>
            <a:r>
              <a:rPr lang="en-US"/>
              <a:t>Respond quickly</a:t>
            </a:r>
          </a:p>
          <a:p>
            <a:pPr lvl="1" eaLnBrk="1" hangingPunct="1">
              <a:lnSpc>
                <a:spcPct val="90000"/>
              </a:lnSpc>
              <a:defRPr/>
            </a:pPr>
            <a:r>
              <a:rPr lang="en-US"/>
              <a:t>Adapt to chronic conditions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p:txBody>
          <a:bodyPr/>
          <a:lstStyle/>
          <a:p>
            <a:pPr eaLnBrk="1" hangingPunct="1"/>
            <a:r>
              <a:rPr lang="en-US" smtClean="0"/>
              <a:t>BP control:  long term</a:t>
            </a:r>
          </a:p>
        </p:txBody>
      </p:sp>
      <p:sp>
        <p:nvSpPr>
          <p:cNvPr id="19459" name="Rectangle 3"/>
          <p:cNvSpPr>
            <a:spLocks noGrp="1" noChangeArrowheads="1"/>
          </p:cNvSpPr>
          <p:nvPr>
            <p:ph idx="1"/>
          </p:nvPr>
        </p:nvSpPr>
        <p:spPr/>
        <p:txBody>
          <a:bodyPr>
            <a:normAutofit/>
          </a:bodyPr>
          <a:lstStyle/>
          <a:p>
            <a:pPr eaLnBrk="1" hangingPunct="1">
              <a:lnSpc>
                <a:spcPct val="90000"/>
              </a:lnSpc>
              <a:defRPr/>
            </a:pPr>
            <a:r>
              <a:rPr lang="en-US"/>
              <a:t>Kidneys</a:t>
            </a:r>
          </a:p>
          <a:p>
            <a:pPr lvl="1" eaLnBrk="1" hangingPunct="1">
              <a:lnSpc>
                <a:spcPct val="90000"/>
              </a:lnSpc>
              <a:defRPr/>
            </a:pPr>
            <a:r>
              <a:rPr lang="en-US"/>
              <a:t>Directly regulate arterial pressure</a:t>
            </a:r>
          </a:p>
          <a:p>
            <a:pPr lvl="2" eaLnBrk="1" hangingPunct="1">
              <a:lnSpc>
                <a:spcPct val="90000"/>
              </a:lnSpc>
              <a:defRPr/>
            </a:pPr>
            <a:r>
              <a:rPr lang="en-US"/>
              <a:t>Alters blood volume as a function of filtration pressure</a:t>
            </a:r>
          </a:p>
          <a:p>
            <a:pPr lvl="3" eaLnBrk="1" hangingPunct="1">
              <a:lnSpc>
                <a:spcPct val="90000"/>
              </a:lnSpc>
              <a:defRPr/>
            </a:pPr>
            <a:r>
              <a:rPr lang="en-US"/>
              <a:t>High blood pressure forces blood to be filtered and processed quickly through the renal system.  Larger amounts of water will be lost as urine causing the blood pressure to lower</a:t>
            </a:r>
          </a:p>
          <a:p>
            <a:pPr lvl="1" eaLnBrk="1" hangingPunct="1">
              <a:lnSpc>
                <a:spcPct val="90000"/>
              </a:lnSpc>
              <a:defRPr/>
            </a:pPr>
            <a:r>
              <a:rPr lang="en-US"/>
              <a:t>Indirectly regulates arterial pressure</a:t>
            </a:r>
          </a:p>
          <a:p>
            <a:pPr lvl="2" eaLnBrk="1" hangingPunct="1">
              <a:lnSpc>
                <a:spcPct val="90000"/>
              </a:lnSpc>
              <a:defRPr/>
            </a:pPr>
            <a:r>
              <a:rPr lang="en-US"/>
              <a:t>Renin-angiotensin mechanism:  </a:t>
            </a:r>
          </a:p>
          <a:p>
            <a:pPr lvl="3" eaLnBrk="1" hangingPunct="1">
              <a:lnSpc>
                <a:spcPct val="90000"/>
              </a:lnSpc>
              <a:defRPr/>
            </a:pPr>
            <a:r>
              <a:rPr lang="en-US"/>
              <a:t>stimulates aldosterone which reabsorbs sodium and in turn causes the reabsorption of water</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4"/>
          <p:cNvSpPr>
            <a:spLocks noGrp="1" noChangeArrowheads="1"/>
          </p:cNvSpPr>
          <p:nvPr>
            <p:ph type="title"/>
          </p:nvPr>
        </p:nvSpPr>
        <p:spPr/>
        <p:txBody>
          <a:bodyPr/>
          <a:lstStyle/>
          <a:p>
            <a:pPr eaLnBrk="1" hangingPunct="1"/>
            <a:r>
              <a:rPr lang="en-US" smtClean="0"/>
              <a:t>Monitoring Circulatory Efficiency</a:t>
            </a:r>
          </a:p>
        </p:txBody>
      </p:sp>
      <p:sp>
        <p:nvSpPr>
          <p:cNvPr id="130051" name="Rectangle 5"/>
          <p:cNvSpPr>
            <a:spLocks noGrp="1" noChangeArrowheads="1"/>
          </p:cNvSpPr>
          <p:nvPr>
            <p:ph idx="1"/>
          </p:nvPr>
        </p:nvSpPr>
        <p:spPr/>
        <p:txBody>
          <a:bodyPr/>
          <a:lstStyle/>
          <a:p>
            <a:pPr eaLnBrk="1" hangingPunct="1"/>
            <a:r>
              <a:rPr lang="en-US" smtClean="0"/>
              <a:t>Vital signs: </a:t>
            </a:r>
          </a:p>
          <a:p>
            <a:pPr lvl="1" eaLnBrk="1" hangingPunct="1"/>
            <a:r>
              <a:rPr lang="en-US" smtClean="0"/>
              <a:t>pulse and blood pressure, along with respiratory rate and body temperature</a:t>
            </a:r>
          </a:p>
          <a:p>
            <a:pPr eaLnBrk="1" hangingPunct="1"/>
            <a:r>
              <a:rPr lang="en-US" smtClean="0"/>
              <a:t>Pulse: </a:t>
            </a:r>
          </a:p>
          <a:p>
            <a:pPr lvl="1" eaLnBrk="1" hangingPunct="1"/>
            <a:r>
              <a:rPr lang="en-US" smtClean="0"/>
              <a:t>pressure wave caused by the expansion and recoil of arteries</a:t>
            </a:r>
          </a:p>
          <a:p>
            <a:pPr lvl="1" eaLnBrk="1" hangingPunct="1">
              <a:buFont typeface="Arial" charset="0"/>
              <a:buNone/>
            </a:pPr>
            <a:endParaRPr lang="en-US" smtClean="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457200" y="274638"/>
            <a:ext cx="3657600" cy="1143000"/>
          </a:xfrm>
        </p:spPr>
        <p:txBody>
          <a:bodyPr/>
          <a:lstStyle/>
          <a:p>
            <a:pPr eaLnBrk="1" hangingPunct="1"/>
            <a:r>
              <a:rPr lang="en-US" smtClean="0"/>
              <a:t>Pulse</a:t>
            </a:r>
          </a:p>
        </p:txBody>
      </p:sp>
      <p:sp>
        <p:nvSpPr>
          <p:cNvPr id="21507" name="Rectangle 3"/>
          <p:cNvSpPr>
            <a:spLocks noGrp="1" noChangeArrowheads="1"/>
          </p:cNvSpPr>
          <p:nvPr>
            <p:ph idx="1"/>
          </p:nvPr>
        </p:nvSpPr>
        <p:spPr>
          <a:xfrm>
            <a:off x="457200" y="1295400"/>
            <a:ext cx="3886200" cy="5105400"/>
          </a:xfrm>
        </p:spPr>
        <p:txBody>
          <a:bodyPr>
            <a:normAutofit/>
          </a:bodyPr>
          <a:lstStyle/>
          <a:p>
            <a:pPr eaLnBrk="1" hangingPunct="1">
              <a:defRPr/>
            </a:pPr>
            <a:r>
              <a:rPr lang="en-US" dirty="0">
                <a:cs typeface="Times New Roman" pitchFamily="18" charset="0"/>
              </a:rPr>
              <a:t>the expansion/recoil of artery walls due to  increased pressure from ventricular contraction.  </a:t>
            </a:r>
          </a:p>
          <a:p>
            <a:pPr eaLnBrk="1" hangingPunct="1">
              <a:defRPr/>
            </a:pPr>
            <a:endParaRPr lang="en-US" dirty="0" smtClean="0">
              <a:cs typeface="Times New Roman" pitchFamily="18" charset="0"/>
            </a:endParaRPr>
          </a:p>
          <a:p>
            <a:pPr eaLnBrk="1" hangingPunct="1">
              <a:defRPr/>
            </a:pPr>
            <a:r>
              <a:rPr lang="en-US" dirty="0" smtClean="0">
                <a:cs typeface="Times New Roman" pitchFamily="18" charset="0"/>
              </a:rPr>
              <a:t>Felt </a:t>
            </a:r>
            <a:r>
              <a:rPr lang="en-US" dirty="0">
                <a:cs typeface="Times New Roman" pitchFamily="18" charset="0"/>
              </a:rPr>
              <a:t>near surfaces.  </a:t>
            </a:r>
          </a:p>
          <a:p>
            <a:pPr eaLnBrk="1" hangingPunct="1">
              <a:buFontTx/>
              <a:buNone/>
              <a:defRPr/>
            </a:pPr>
            <a:endParaRPr lang="en-US" dirty="0"/>
          </a:p>
        </p:txBody>
      </p:sp>
      <p:pic>
        <p:nvPicPr>
          <p:cNvPr id="131076" name="Picture 2" descr="C:\Documents and Settings\bawargo\My Documents\marieb bwargo01\19_AllImages\19-11BodySites_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182" y="761999"/>
            <a:ext cx="4419818" cy="58848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pPr eaLnBrk="1" hangingPunct="1"/>
            <a:r>
              <a:rPr lang="en-US" smtClean="0"/>
              <a:t>Head and neck pulses</a:t>
            </a:r>
          </a:p>
        </p:txBody>
      </p:sp>
      <p:sp>
        <p:nvSpPr>
          <p:cNvPr id="36867" name="Rectangle 3"/>
          <p:cNvSpPr>
            <a:spLocks noGrp="1" noChangeArrowheads="1"/>
          </p:cNvSpPr>
          <p:nvPr>
            <p:ph idx="1"/>
          </p:nvPr>
        </p:nvSpPr>
        <p:spPr>
          <a:xfrm>
            <a:off x="457200" y="1600200"/>
            <a:ext cx="4800600" cy="4525963"/>
          </a:xfrm>
        </p:spPr>
        <p:txBody>
          <a:bodyPr>
            <a:normAutofit/>
          </a:bodyPr>
          <a:lstStyle/>
          <a:p>
            <a:pPr eaLnBrk="1" hangingPunct="1">
              <a:defRPr/>
            </a:pPr>
            <a:r>
              <a:rPr lang="en-US"/>
              <a:t>Temporal artery</a:t>
            </a:r>
          </a:p>
          <a:p>
            <a:pPr lvl="1" eaLnBrk="1" hangingPunct="1">
              <a:defRPr/>
            </a:pPr>
            <a:r>
              <a:rPr lang="en-US"/>
              <a:t>Branches off of external carotid artery</a:t>
            </a:r>
          </a:p>
          <a:p>
            <a:pPr lvl="1" eaLnBrk="1" hangingPunct="1">
              <a:defRPr/>
            </a:pPr>
            <a:endParaRPr lang="en-US"/>
          </a:p>
          <a:p>
            <a:pPr lvl="1" eaLnBrk="1" hangingPunct="1">
              <a:defRPr/>
            </a:pPr>
            <a:r>
              <a:rPr lang="en-US"/>
              <a:t>Pulse is palpable superior to the zygomatic arch, anterior and superior to the tragus</a:t>
            </a:r>
          </a:p>
        </p:txBody>
      </p:sp>
      <p:pic>
        <p:nvPicPr>
          <p:cNvPr id="36869" name="Picture 5"/>
          <p:cNvPicPr>
            <a:picLocks noChangeAspect="1" noChangeArrowheads="1"/>
          </p:cNvPicPr>
          <p:nvPr/>
        </p:nvPicPr>
        <p:blipFill>
          <a:blip r:embed="rId2" cstate="print"/>
          <a:srcRect/>
          <a:stretch>
            <a:fillRect/>
          </a:stretch>
        </p:blipFill>
        <p:spPr bwMode="auto">
          <a:xfrm>
            <a:off x="5087938" y="1352550"/>
            <a:ext cx="4056062" cy="4152900"/>
          </a:xfrm>
          <a:prstGeom prst="rect">
            <a:avLst/>
          </a:prstGeom>
          <a:ln>
            <a:noFill/>
          </a:ln>
          <a:effectLst>
            <a:softEdge rad="112500"/>
          </a:effec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p:txBody>
          <a:bodyPr/>
          <a:lstStyle/>
          <a:p>
            <a:pPr eaLnBrk="1" hangingPunct="1"/>
            <a:r>
              <a:rPr lang="en-US" smtClean="0"/>
              <a:t>Head and neck pulses</a:t>
            </a:r>
          </a:p>
        </p:txBody>
      </p:sp>
      <p:sp>
        <p:nvSpPr>
          <p:cNvPr id="37891" name="Rectangle 3"/>
          <p:cNvSpPr>
            <a:spLocks noGrp="1" noChangeArrowheads="1"/>
          </p:cNvSpPr>
          <p:nvPr>
            <p:ph idx="1"/>
          </p:nvPr>
        </p:nvSpPr>
        <p:spPr/>
        <p:txBody>
          <a:bodyPr>
            <a:normAutofit/>
          </a:bodyPr>
          <a:lstStyle/>
          <a:p>
            <a:pPr eaLnBrk="1" hangingPunct="1">
              <a:defRPr/>
            </a:pPr>
            <a:r>
              <a:rPr lang="en-US"/>
              <a:t>Common carotid artery</a:t>
            </a:r>
          </a:p>
          <a:p>
            <a:pPr lvl="1" eaLnBrk="1" hangingPunct="1">
              <a:defRPr/>
            </a:pPr>
            <a:r>
              <a:rPr lang="en-US"/>
              <a:t>The </a:t>
            </a:r>
            <a:r>
              <a:rPr lang="en-US" b="1"/>
              <a:t>left</a:t>
            </a:r>
            <a:r>
              <a:rPr lang="en-US"/>
              <a:t> common carotid artery is one of three arteries that originate along the aortic arch</a:t>
            </a:r>
          </a:p>
          <a:p>
            <a:pPr lvl="1" eaLnBrk="1" hangingPunct="1">
              <a:defRPr/>
            </a:pPr>
            <a:r>
              <a:rPr lang="en-US"/>
              <a:t>The </a:t>
            </a:r>
            <a:r>
              <a:rPr lang="en-US" b="1"/>
              <a:t>right</a:t>
            </a:r>
            <a:r>
              <a:rPr lang="en-US"/>
              <a:t> common carotid artery arises from the brachiocephalic artery</a:t>
            </a:r>
          </a:p>
          <a:p>
            <a:pPr lvl="1" eaLnBrk="1" hangingPunct="1">
              <a:defRPr/>
            </a:pPr>
            <a:r>
              <a:rPr lang="en-US"/>
              <a:t>Pulse:  palpated in the neck at lateral aspects of trachea</a:t>
            </a:r>
          </a:p>
          <a:p>
            <a:pPr lvl="2" eaLnBrk="1" hangingPunct="1">
              <a:defRPr/>
            </a:pPr>
            <a:r>
              <a:rPr lang="en-US"/>
              <a:t>Baroreceptors in carotids are sensitive to bilateral palpation, may cause bradycardia or fainting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Grp="1" noChangeArrowheads="1"/>
          </p:cNvSpPr>
          <p:nvPr>
            <p:ph type="title"/>
          </p:nvPr>
        </p:nvSpPr>
        <p:spPr>
          <a:xfrm>
            <a:off x="457200" y="274638"/>
            <a:ext cx="5791200" cy="1143000"/>
          </a:xfrm>
        </p:spPr>
        <p:txBody>
          <a:bodyPr/>
          <a:lstStyle/>
          <a:p>
            <a:pPr eaLnBrk="1" hangingPunct="1"/>
            <a:r>
              <a:rPr lang="en-US" smtClean="0"/>
              <a:t>Upper limb pulses</a:t>
            </a:r>
          </a:p>
        </p:txBody>
      </p:sp>
      <p:sp>
        <p:nvSpPr>
          <p:cNvPr id="38915" name="AutoShape 3"/>
          <p:cNvSpPr>
            <a:spLocks noGrp="1" noChangeAspect="1" noChangeArrowheads="1"/>
          </p:cNvSpPr>
          <p:nvPr>
            <p:ph idx="1"/>
          </p:nvPr>
        </p:nvSpPr>
        <p:spPr>
          <a:xfrm>
            <a:off x="457200" y="1600200"/>
            <a:ext cx="5638800" cy="4525963"/>
          </a:xfrm>
        </p:spPr>
        <p:txBody>
          <a:bodyPr>
            <a:normAutofit/>
          </a:bodyPr>
          <a:lstStyle/>
          <a:p>
            <a:pPr eaLnBrk="1" hangingPunct="1">
              <a:defRPr/>
            </a:pPr>
            <a:r>
              <a:rPr lang="en-US"/>
              <a:t>Brachial artery</a:t>
            </a:r>
          </a:p>
          <a:p>
            <a:pPr lvl="1" eaLnBrk="1" hangingPunct="1">
              <a:defRPr/>
            </a:pPr>
            <a:r>
              <a:rPr lang="en-US"/>
              <a:t>Origin:  subclavian artery </a:t>
            </a:r>
            <a:r>
              <a:rPr lang="en-US">
                <a:sym typeface="Wingdings" pitchFamily="2" charset="2"/>
              </a:rPr>
              <a:t> axillary artery  to brachial artery</a:t>
            </a:r>
            <a:endParaRPr lang="en-US"/>
          </a:p>
          <a:p>
            <a:pPr lvl="1" eaLnBrk="1" hangingPunct="1">
              <a:defRPr/>
            </a:pPr>
            <a:r>
              <a:rPr lang="en-US"/>
              <a:t>Palpation:  at the antecubital fossa</a:t>
            </a:r>
          </a:p>
          <a:p>
            <a:pPr lvl="1" eaLnBrk="1" hangingPunct="1">
              <a:defRPr/>
            </a:pPr>
            <a:r>
              <a:rPr lang="en-US"/>
              <a:t>Is the artery used to determine arterial blood pressure   </a:t>
            </a:r>
          </a:p>
        </p:txBody>
      </p:sp>
      <p:pic>
        <p:nvPicPr>
          <p:cNvPr id="38917" name="Picture 5"/>
          <p:cNvPicPr>
            <a:picLocks noChangeAspect="1" noChangeArrowheads="1"/>
          </p:cNvPicPr>
          <p:nvPr/>
        </p:nvPicPr>
        <p:blipFill>
          <a:blip r:embed="rId2" cstate="print"/>
          <a:srcRect/>
          <a:stretch>
            <a:fillRect/>
          </a:stretch>
        </p:blipFill>
        <p:spPr bwMode="auto">
          <a:xfrm>
            <a:off x="5981700" y="0"/>
            <a:ext cx="3162300" cy="6858000"/>
          </a:xfrm>
          <a:prstGeom prst="rect">
            <a:avLst/>
          </a:prstGeom>
          <a:ln>
            <a:noFill/>
          </a:ln>
          <a:effectLst>
            <a:softEdge rad="112500"/>
          </a:effec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Grp="1" noChangeArrowheads="1"/>
          </p:cNvSpPr>
          <p:nvPr>
            <p:ph type="title"/>
          </p:nvPr>
        </p:nvSpPr>
        <p:spPr/>
        <p:txBody>
          <a:bodyPr/>
          <a:lstStyle/>
          <a:p>
            <a:pPr eaLnBrk="1" hangingPunct="1"/>
            <a:r>
              <a:rPr lang="en-US" smtClean="0"/>
              <a:t>Upper limb pulses</a:t>
            </a:r>
          </a:p>
        </p:txBody>
      </p:sp>
      <p:sp>
        <p:nvSpPr>
          <p:cNvPr id="39939" name="Rectangle 3"/>
          <p:cNvSpPr>
            <a:spLocks noGrp="1" noChangeArrowheads="1"/>
          </p:cNvSpPr>
          <p:nvPr>
            <p:ph idx="1"/>
          </p:nvPr>
        </p:nvSpPr>
        <p:spPr>
          <a:xfrm>
            <a:off x="457200" y="1600200"/>
            <a:ext cx="5410200" cy="4525963"/>
          </a:xfrm>
        </p:spPr>
        <p:txBody>
          <a:bodyPr>
            <a:normAutofit/>
          </a:bodyPr>
          <a:lstStyle/>
          <a:p>
            <a:pPr eaLnBrk="1" hangingPunct="1">
              <a:lnSpc>
                <a:spcPct val="90000"/>
              </a:lnSpc>
              <a:defRPr/>
            </a:pPr>
            <a:r>
              <a:rPr lang="en-US"/>
              <a:t>Radial Artery</a:t>
            </a:r>
          </a:p>
          <a:p>
            <a:pPr lvl="1" eaLnBrk="1" hangingPunct="1">
              <a:lnSpc>
                <a:spcPct val="90000"/>
              </a:lnSpc>
              <a:defRPr/>
            </a:pPr>
            <a:r>
              <a:rPr lang="en-US"/>
              <a:t>Origin:  Subclavian a </a:t>
            </a:r>
            <a:r>
              <a:rPr lang="en-US">
                <a:sym typeface="Wingdings" pitchFamily="2" charset="2"/>
              </a:rPr>
              <a:t> axillary a  brachial a  splits into radial a and ulnar a</a:t>
            </a:r>
          </a:p>
          <a:p>
            <a:pPr lvl="1" eaLnBrk="1" hangingPunct="1">
              <a:lnSpc>
                <a:spcPct val="90000"/>
              </a:lnSpc>
              <a:defRPr/>
            </a:pPr>
            <a:endParaRPr lang="en-US">
              <a:sym typeface="Wingdings" pitchFamily="2" charset="2"/>
            </a:endParaRPr>
          </a:p>
          <a:p>
            <a:pPr lvl="1" eaLnBrk="1" hangingPunct="1">
              <a:lnSpc>
                <a:spcPct val="90000"/>
              </a:lnSpc>
              <a:defRPr/>
            </a:pPr>
            <a:r>
              <a:rPr lang="en-US"/>
              <a:t>Palpation:  at the anterior wrist:  three finger-widths proximal to the thenar eminence</a:t>
            </a:r>
          </a:p>
        </p:txBody>
      </p:sp>
      <p:pic>
        <p:nvPicPr>
          <p:cNvPr id="39940" name="Picture 4"/>
          <p:cNvPicPr>
            <a:picLocks noChangeAspect="1" noChangeArrowheads="1"/>
          </p:cNvPicPr>
          <p:nvPr/>
        </p:nvPicPr>
        <p:blipFill>
          <a:blip r:embed="rId2" cstate="print"/>
          <a:srcRect/>
          <a:stretch>
            <a:fillRect/>
          </a:stretch>
        </p:blipFill>
        <p:spPr bwMode="auto">
          <a:xfrm>
            <a:off x="6200775" y="1047750"/>
            <a:ext cx="2943225" cy="4762500"/>
          </a:xfrm>
          <a:prstGeom prst="rect">
            <a:avLst/>
          </a:prstGeom>
          <a:ln>
            <a:noFill/>
          </a:ln>
          <a:effectLst>
            <a:softEdge rad="112500"/>
          </a:effec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91"/>
          <p:cNvGrpSpPr>
            <a:grpSpLocks/>
          </p:cNvGrpSpPr>
          <p:nvPr/>
        </p:nvGrpSpPr>
        <p:grpSpPr bwMode="auto">
          <a:xfrm>
            <a:off x="452438" y="374650"/>
            <a:ext cx="8239125" cy="6108700"/>
            <a:chOff x="452438" y="374650"/>
            <a:chExt cx="8239125" cy="6108700"/>
          </a:xfrm>
        </p:grpSpPr>
        <p:pic>
          <p:nvPicPr>
            <p:cNvPr id="21517" name="Picture 13" descr="figure_18_04e-jLE"/>
            <p:cNvPicPr>
              <a:picLocks noChangeAspect="1" noChangeArrowheads="1"/>
            </p:cNvPicPr>
            <p:nvPr/>
          </p:nvPicPr>
          <p:blipFill>
            <a:blip r:embed="rId2" cstate="print"/>
            <a:srcRect/>
            <a:stretch>
              <a:fillRect/>
            </a:stretch>
          </p:blipFill>
          <p:spPr bwMode="auto">
            <a:xfrm>
              <a:off x="457200" y="374650"/>
              <a:ext cx="8229600" cy="6108700"/>
            </a:xfrm>
            <a:prstGeom prst="rect">
              <a:avLst/>
            </a:prstGeom>
            <a:ln>
              <a:noFill/>
            </a:ln>
            <a:effectLst>
              <a:softEdge rad="112500"/>
            </a:effectLst>
          </p:spPr>
        </p:pic>
        <p:sp>
          <p:nvSpPr>
            <p:cNvPr id="20484" name="Line 14"/>
            <p:cNvSpPr>
              <a:spLocks noChangeShapeType="1"/>
            </p:cNvSpPr>
            <p:nvPr/>
          </p:nvSpPr>
          <p:spPr bwMode="auto">
            <a:xfrm>
              <a:off x="2589213" y="1336675"/>
              <a:ext cx="822325"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5" name="Line 15"/>
            <p:cNvSpPr>
              <a:spLocks noChangeShapeType="1"/>
            </p:cNvSpPr>
            <p:nvPr/>
          </p:nvSpPr>
          <p:spPr bwMode="auto">
            <a:xfrm>
              <a:off x="2322513" y="1689100"/>
              <a:ext cx="650875"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6" name="Line 16"/>
            <p:cNvSpPr>
              <a:spLocks noChangeShapeType="1"/>
            </p:cNvSpPr>
            <p:nvPr/>
          </p:nvSpPr>
          <p:spPr bwMode="auto">
            <a:xfrm>
              <a:off x="2312988" y="2143125"/>
              <a:ext cx="2393950"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87" name="Freeform 17"/>
            <p:cNvSpPr>
              <a:spLocks/>
            </p:cNvSpPr>
            <p:nvPr/>
          </p:nvSpPr>
          <p:spPr bwMode="auto">
            <a:xfrm>
              <a:off x="2078038" y="2533650"/>
              <a:ext cx="1301750" cy="603250"/>
            </a:xfrm>
            <a:custGeom>
              <a:avLst/>
              <a:gdLst>
                <a:gd name="T0" fmla="*/ 0 w 820"/>
                <a:gd name="T1" fmla="*/ 0 h 380"/>
                <a:gd name="T2" fmla="*/ 673100 w 820"/>
                <a:gd name="T3" fmla="*/ 0 h 380"/>
                <a:gd name="T4" fmla="*/ 1301750 w 820"/>
                <a:gd name="T5" fmla="*/ 603250 h 380"/>
                <a:gd name="T6" fmla="*/ 0 60000 65536"/>
                <a:gd name="T7" fmla="*/ 0 60000 65536"/>
                <a:gd name="T8" fmla="*/ 0 60000 65536"/>
                <a:gd name="T9" fmla="*/ 0 w 820"/>
                <a:gd name="T10" fmla="*/ 0 h 380"/>
                <a:gd name="T11" fmla="*/ 820 w 820"/>
                <a:gd name="T12" fmla="*/ 380 h 380"/>
              </a:gdLst>
              <a:ahLst/>
              <a:cxnLst>
                <a:cxn ang="T6">
                  <a:pos x="T0" y="T1"/>
                </a:cxn>
                <a:cxn ang="T7">
                  <a:pos x="T2" y="T3"/>
                </a:cxn>
                <a:cxn ang="T8">
                  <a:pos x="T4" y="T5"/>
                </a:cxn>
              </a:cxnLst>
              <a:rect l="T9" t="T10" r="T11" b="T12"/>
              <a:pathLst>
                <a:path w="820" h="380">
                  <a:moveTo>
                    <a:pt x="0" y="0"/>
                  </a:moveTo>
                  <a:lnTo>
                    <a:pt x="424" y="0"/>
                  </a:lnTo>
                  <a:lnTo>
                    <a:pt x="820" y="380"/>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8" name="Freeform 18"/>
            <p:cNvSpPr>
              <a:spLocks/>
            </p:cNvSpPr>
            <p:nvPr/>
          </p:nvSpPr>
          <p:spPr bwMode="auto">
            <a:xfrm>
              <a:off x="2316163" y="2933700"/>
              <a:ext cx="365125" cy="177800"/>
            </a:xfrm>
            <a:custGeom>
              <a:avLst/>
              <a:gdLst>
                <a:gd name="T0" fmla="*/ 0 w 230"/>
                <a:gd name="T1" fmla="*/ 0 h 112"/>
                <a:gd name="T2" fmla="*/ 155575 w 230"/>
                <a:gd name="T3" fmla="*/ 0 h 112"/>
                <a:gd name="T4" fmla="*/ 365125 w 230"/>
                <a:gd name="T5" fmla="*/ 177800 h 112"/>
                <a:gd name="T6" fmla="*/ 0 60000 65536"/>
                <a:gd name="T7" fmla="*/ 0 60000 65536"/>
                <a:gd name="T8" fmla="*/ 0 60000 65536"/>
                <a:gd name="T9" fmla="*/ 0 w 230"/>
                <a:gd name="T10" fmla="*/ 0 h 112"/>
                <a:gd name="T11" fmla="*/ 230 w 230"/>
                <a:gd name="T12" fmla="*/ 112 h 112"/>
              </a:gdLst>
              <a:ahLst/>
              <a:cxnLst>
                <a:cxn ang="T6">
                  <a:pos x="T0" y="T1"/>
                </a:cxn>
                <a:cxn ang="T7">
                  <a:pos x="T2" y="T3"/>
                </a:cxn>
                <a:cxn ang="T8">
                  <a:pos x="T4" y="T5"/>
                </a:cxn>
              </a:cxnLst>
              <a:rect l="T9" t="T10" r="T11" b="T12"/>
              <a:pathLst>
                <a:path w="230" h="112">
                  <a:moveTo>
                    <a:pt x="0" y="0"/>
                  </a:moveTo>
                  <a:lnTo>
                    <a:pt x="98" y="0"/>
                  </a:lnTo>
                  <a:lnTo>
                    <a:pt x="230" y="112"/>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89" name="Line 19"/>
            <p:cNvSpPr>
              <a:spLocks noChangeShapeType="1"/>
            </p:cNvSpPr>
            <p:nvPr/>
          </p:nvSpPr>
          <p:spPr bwMode="auto">
            <a:xfrm>
              <a:off x="1868488" y="3387725"/>
              <a:ext cx="1927225"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0" name="Freeform 20"/>
            <p:cNvSpPr>
              <a:spLocks/>
            </p:cNvSpPr>
            <p:nvPr/>
          </p:nvSpPr>
          <p:spPr bwMode="auto">
            <a:xfrm>
              <a:off x="2490788" y="3702050"/>
              <a:ext cx="434975" cy="38100"/>
            </a:xfrm>
            <a:custGeom>
              <a:avLst/>
              <a:gdLst>
                <a:gd name="T0" fmla="*/ 0 w 274"/>
                <a:gd name="T1" fmla="*/ 0 h 24"/>
                <a:gd name="T2" fmla="*/ 85725 w 274"/>
                <a:gd name="T3" fmla="*/ 0 h 24"/>
                <a:gd name="T4" fmla="*/ 434975 w 274"/>
                <a:gd name="T5" fmla="*/ 38100 h 24"/>
                <a:gd name="T6" fmla="*/ 0 60000 65536"/>
                <a:gd name="T7" fmla="*/ 0 60000 65536"/>
                <a:gd name="T8" fmla="*/ 0 60000 65536"/>
                <a:gd name="T9" fmla="*/ 0 w 274"/>
                <a:gd name="T10" fmla="*/ 0 h 24"/>
                <a:gd name="T11" fmla="*/ 274 w 274"/>
                <a:gd name="T12" fmla="*/ 24 h 24"/>
              </a:gdLst>
              <a:ahLst/>
              <a:cxnLst>
                <a:cxn ang="T6">
                  <a:pos x="T0" y="T1"/>
                </a:cxn>
                <a:cxn ang="T7">
                  <a:pos x="T2" y="T3"/>
                </a:cxn>
                <a:cxn ang="T8">
                  <a:pos x="T4" y="T5"/>
                </a:cxn>
              </a:cxnLst>
              <a:rect l="T9" t="T10" r="T11" b="T12"/>
              <a:pathLst>
                <a:path w="274" h="24">
                  <a:moveTo>
                    <a:pt x="0" y="0"/>
                  </a:moveTo>
                  <a:lnTo>
                    <a:pt x="54" y="0"/>
                  </a:lnTo>
                  <a:lnTo>
                    <a:pt x="274" y="24"/>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1" name="Freeform 21"/>
            <p:cNvSpPr>
              <a:spLocks/>
            </p:cNvSpPr>
            <p:nvPr/>
          </p:nvSpPr>
          <p:spPr bwMode="auto">
            <a:xfrm>
              <a:off x="2179638" y="4064000"/>
              <a:ext cx="1454150" cy="44450"/>
            </a:xfrm>
            <a:custGeom>
              <a:avLst/>
              <a:gdLst>
                <a:gd name="T0" fmla="*/ 0 w 916"/>
                <a:gd name="T1" fmla="*/ 0 h 28"/>
                <a:gd name="T2" fmla="*/ 450850 w 916"/>
                <a:gd name="T3" fmla="*/ 0 h 28"/>
                <a:gd name="T4" fmla="*/ 1454150 w 916"/>
                <a:gd name="T5" fmla="*/ 44450 h 28"/>
                <a:gd name="T6" fmla="*/ 0 60000 65536"/>
                <a:gd name="T7" fmla="*/ 0 60000 65536"/>
                <a:gd name="T8" fmla="*/ 0 60000 65536"/>
                <a:gd name="T9" fmla="*/ 0 w 916"/>
                <a:gd name="T10" fmla="*/ 0 h 28"/>
                <a:gd name="T11" fmla="*/ 916 w 916"/>
                <a:gd name="T12" fmla="*/ 28 h 28"/>
              </a:gdLst>
              <a:ahLst/>
              <a:cxnLst>
                <a:cxn ang="T6">
                  <a:pos x="T0" y="T1"/>
                </a:cxn>
                <a:cxn ang="T7">
                  <a:pos x="T2" y="T3"/>
                </a:cxn>
                <a:cxn ang="T8">
                  <a:pos x="T4" y="T5"/>
                </a:cxn>
              </a:cxnLst>
              <a:rect l="T9" t="T10" r="T11" b="T12"/>
              <a:pathLst>
                <a:path w="916" h="28">
                  <a:moveTo>
                    <a:pt x="0" y="0"/>
                  </a:moveTo>
                  <a:lnTo>
                    <a:pt x="284" y="0"/>
                  </a:lnTo>
                  <a:lnTo>
                    <a:pt x="916" y="28"/>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2" name="Freeform 22"/>
            <p:cNvSpPr>
              <a:spLocks/>
            </p:cNvSpPr>
            <p:nvPr/>
          </p:nvSpPr>
          <p:spPr bwMode="auto">
            <a:xfrm>
              <a:off x="2354263" y="4384675"/>
              <a:ext cx="1181100" cy="174625"/>
            </a:xfrm>
            <a:custGeom>
              <a:avLst/>
              <a:gdLst>
                <a:gd name="T0" fmla="*/ 0 w 744"/>
                <a:gd name="T1" fmla="*/ 0 h 110"/>
                <a:gd name="T2" fmla="*/ 361950 w 744"/>
                <a:gd name="T3" fmla="*/ 0 h 110"/>
                <a:gd name="T4" fmla="*/ 1181100 w 744"/>
                <a:gd name="T5" fmla="*/ 174625 h 110"/>
                <a:gd name="T6" fmla="*/ 0 60000 65536"/>
                <a:gd name="T7" fmla="*/ 0 60000 65536"/>
                <a:gd name="T8" fmla="*/ 0 60000 65536"/>
                <a:gd name="T9" fmla="*/ 0 w 744"/>
                <a:gd name="T10" fmla="*/ 0 h 110"/>
                <a:gd name="T11" fmla="*/ 744 w 744"/>
                <a:gd name="T12" fmla="*/ 110 h 110"/>
              </a:gdLst>
              <a:ahLst/>
              <a:cxnLst>
                <a:cxn ang="T6">
                  <a:pos x="T0" y="T1"/>
                </a:cxn>
                <a:cxn ang="T7">
                  <a:pos x="T2" y="T3"/>
                </a:cxn>
                <a:cxn ang="T8">
                  <a:pos x="T4" y="T5"/>
                </a:cxn>
              </a:cxnLst>
              <a:rect l="T9" t="T10" r="T11" b="T12"/>
              <a:pathLst>
                <a:path w="744" h="110">
                  <a:moveTo>
                    <a:pt x="0" y="0"/>
                  </a:moveTo>
                  <a:lnTo>
                    <a:pt x="228" y="0"/>
                  </a:lnTo>
                  <a:lnTo>
                    <a:pt x="744" y="110"/>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3" name="Freeform 23"/>
            <p:cNvSpPr>
              <a:spLocks/>
            </p:cNvSpPr>
            <p:nvPr/>
          </p:nvSpPr>
          <p:spPr bwMode="auto">
            <a:xfrm>
              <a:off x="2573338" y="4667250"/>
              <a:ext cx="1422400" cy="136525"/>
            </a:xfrm>
            <a:custGeom>
              <a:avLst/>
              <a:gdLst>
                <a:gd name="T0" fmla="*/ 0 w 896"/>
                <a:gd name="T1" fmla="*/ 0 h 86"/>
                <a:gd name="T2" fmla="*/ 152400 w 896"/>
                <a:gd name="T3" fmla="*/ 0 h 86"/>
                <a:gd name="T4" fmla="*/ 1422400 w 896"/>
                <a:gd name="T5" fmla="*/ 136525 h 86"/>
                <a:gd name="T6" fmla="*/ 0 60000 65536"/>
                <a:gd name="T7" fmla="*/ 0 60000 65536"/>
                <a:gd name="T8" fmla="*/ 0 60000 65536"/>
                <a:gd name="T9" fmla="*/ 0 w 896"/>
                <a:gd name="T10" fmla="*/ 0 h 86"/>
                <a:gd name="T11" fmla="*/ 896 w 896"/>
                <a:gd name="T12" fmla="*/ 86 h 86"/>
              </a:gdLst>
              <a:ahLst/>
              <a:cxnLst>
                <a:cxn ang="T6">
                  <a:pos x="T0" y="T1"/>
                </a:cxn>
                <a:cxn ang="T7">
                  <a:pos x="T2" y="T3"/>
                </a:cxn>
                <a:cxn ang="T8">
                  <a:pos x="T4" y="T5"/>
                </a:cxn>
              </a:cxnLst>
              <a:rect l="T9" t="T10" r="T11" b="T12"/>
              <a:pathLst>
                <a:path w="896" h="86">
                  <a:moveTo>
                    <a:pt x="0" y="0"/>
                  </a:moveTo>
                  <a:lnTo>
                    <a:pt x="96" y="0"/>
                  </a:lnTo>
                  <a:lnTo>
                    <a:pt x="896" y="86"/>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4" name="Freeform 24"/>
            <p:cNvSpPr>
              <a:spLocks/>
            </p:cNvSpPr>
            <p:nvPr/>
          </p:nvSpPr>
          <p:spPr bwMode="auto">
            <a:xfrm>
              <a:off x="2633663" y="4984750"/>
              <a:ext cx="2047875" cy="377825"/>
            </a:xfrm>
            <a:custGeom>
              <a:avLst/>
              <a:gdLst>
                <a:gd name="T0" fmla="*/ 0 w 1290"/>
                <a:gd name="T1" fmla="*/ 0 h 238"/>
                <a:gd name="T2" fmla="*/ 139700 w 1290"/>
                <a:gd name="T3" fmla="*/ 0 h 238"/>
                <a:gd name="T4" fmla="*/ 2047875 w 1290"/>
                <a:gd name="T5" fmla="*/ 377825 h 238"/>
                <a:gd name="T6" fmla="*/ 0 60000 65536"/>
                <a:gd name="T7" fmla="*/ 0 60000 65536"/>
                <a:gd name="T8" fmla="*/ 0 60000 65536"/>
                <a:gd name="T9" fmla="*/ 0 w 1290"/>
                <a:gd name="T10" fmla="*/ 0 h 238"/>
                <a:gd name="T11" fmla="*/ 1290 w 1290"/>
                <a:gd name="T12" fmla="*/ 238 h 238"/>
              </a:gdLst>
              <a:ahLst/>
              <a:cxnLst>
                <a:cxn ang="T6">
                  <a:pos x="T0" y="T1"/>
                </a:cxn>
                <a:cxn ang="T7">
                  <a:pos x="T2" y="T3"/>
                </a:cxn>
                <a:cxn ang="T8">
                  <a:pos x="T4" y="T5"/>
                </a:cxn>
              </a:cxnLst>
              <a:rect l="T9" t="T10" r="T11" b="T12"/>
              <a:pathLst>
                <a:path w="1290" h="238">
                  <a:moveTo>
                    <a:pt x="0" y="0"/>
                  </a:moveTo>
                  <a:lnTo>
                    <a:pt x="88" y="0"/>
                  </a:lnTo>
                  <a:lnTo>
                    <a:pt x="1290" y="238"/>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5" name="Line 25"/>
            <p:cNvSpPr>
              <a:spLocks noChangeShapeType="1"/>
            </p:cNvSpPr>
            <p:nvPr/>
          </p:nvSpPr>
          <p:spPr bwMode="auto">
            <a:xfrm>
              <a:off x="2449513" y="5324475"/>
              <a:ext cx="755650"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496" name="Freeform 26"/>
            <p:cNvSpPr>
              <a:spLocks/>
            </p:cNvSpPr>
            <p:nvPr/>
          </p:nvSpPr>
          <p:spPr bwMode="auto">
            <a:xfrm>
              <a:off x="4878388" y="841375"/>
              <a:ext cx="1882775" cy="511175"/>
            </a:xfrm>
            <a:custGeom>
              <a:avLst/>
              <a:gdLst>
                <a:gd name="T0" fmla="*/ 1882775 w 1186"/>
                <a:gd name="T1" fmla="*/ 0 h 322"/>
                <a:gd name="T2" fmla="*/ 495300 w 1186"/>
                <a:gd name="T3" fmla="*/ 0 h 322"/>
                <a:gd name="T4" fmla="*/ 0 w 1186"/>
                <a:gd name="T5" fmla="*/ 511175 h 322"/>
                <a:gd name="T6" fmla="*/ 0 60000 65536"/>
                <a:gd name="T7" fmla="*/ 0 60000 65536"/>
                <a:gd name="T8" fmla="*/ 0 60000 65536"/>
                <a:gd name="T9" fmla="*/ 0 w 1186"/>
                <a:gd name="T10" fmla="*/ 0 h 322"/>
                <a:gd name="T11" fmla="*/ 1186 w 1186"/>
                <a:gd name="T12" fmla="*/ 322 h 322"/>
              </a:gdLst>
              <a:ahLst/>
              <a:cxnLst>
                <a:cxn ang="T6">
                  <a:pos x="T0" y="T1"/>
                </a:cxn>
                <a:cxn ang="T7">
                  <a:pos x="T2" y="T3"/>
                </a:cxn>
                <a:cxn ang="T8">
                  <a:pos x="T4" y="T5"/>
                </a:cxn>
              </a:cxnLst>
              <a:rect l="T9" t="T10" r="T11" b="T12"/>
              <a:pathLst>
                <a:path w="1186" h="322">
                  <a:moveTo>
                    <a:pt x="1186" y="0"/>
                  </a:moveTo>
                  <a:lnTo>
                    <a:pt x="312" y="0"/>
                  </a:lnTo>
                  <a:lnTo>
                    <a:pt x="0" y="322"/>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7" name="Freeform 27"/>
            <p:cNvSpPr>
              <a:spLocks/>
            </p:cNvSpPr>
            <p:nvPr/>
          </p:nvSpPr>
          <p:spPr bwMode="auto">
            <a:xfrm>
              <a:off x="5719763" y="1212850"/>
              <a:ext cx="1041400" cy="561975"/>
            </a:xfrm>
            <a:custGeom>
              <a:avLst/>
              <a:gdLst>
                <a:gd name="T0" fmla="*/ 1041400 w 656"/>
                <a:gd name="T1" fmla="*/ 0 h 354"/>
                <a:gd name="T2" fmla="*/ 495300 w 656"/>
                <a:gd name="T3" fmla="*/ 0 h 354"/>
                <a:gd name="T4" fmla="*/ 0 w 656"/>
                <a:gd name="T5" fmla="*/ 561975 h 354"/>
                <a:gd name="T6" fmla="*/ 0 60000 65536"/>
                <a:gd name="T7" fmla="*/ 0 60000 65536"/>
                <a:gd name="T8" fmla="*/ 0 60000 65536"/>
                <a:gd name="T9" fmla="*/ 0 w 656"/>
                <a:gd name="T10" fmla="*/ 0 h 354"/>
                <a:gd name="T11" fmla="*/ 656 w 656"/>
                <a:gd name="T12" fmla="*/ 354 h 354"/>
              </a:gdLst>
              <a:ahLst/>
              <a:cxnLst>
                <a:cxn ang="T6">
                  <a:pos x="T0" y="T1"/>
                </a:cxn>
                <a:cxn ang="T7">
                  <a:pos x="T2" y="T3"/>
                </a:cxn>
                <a:cxn ang="T8">
                  <a:pos x="T4" y="T5"/>
                </a:cxn>
              </a:cxnLst>
              <a:rect l="T9" t="T10" r="T11" b="T12"/>
              <a:pathLst>
                <a:path w="656" h="354">
                  <a:moveTo>
                    <a:pt x="656" y="0"/>
                  </a:moveTo>
                  <a:lnTo>
                    <a:pt x="312" y="0"/>
                  </a:lnTo>
                  <a:lnTo>
                    <a:pt x="0" y="354"/>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8" name="Freeform 28"/>
            <p:cNvSpPr>
              <a:spLocks/>
            </p:cNvSpPr>
            <p:nvPr/>
          </p:nvSpPr>
          <p:spPr bwMode="auto">
            <a:xfrm>
              <a:off x="5424488" y="1708150"/>
              <a:ext cx="1336675" cy="968375"/>
            </a:xfrm>
            <a:custGeom>
              <a:avLst/>
              <a:gdLst>
                <a:gd name="T0" fmla="*/ 1336675 w 842"/>
                <a:gd name="T1" fmla="*/ 0 h 610"/>
                <a:gd name="T2" fmla="*/ 1057275 w 842"/>
                <a:gd name="T3" fmla="*/ 0 h 610"/>
                <a:gd name="T4" fmla="*/ 0 w 842"/>
                <a:gd name="T5" fmla="*/ 968375 h 610"/>
                <a:gd name="T6" fmla="*/ 0 60000 65536"/>
                <a:gd name="T7" fmla="*/ 0 60000 65536"/>
                <a:gd name="T8" fmla="*/ 0 60000 65536"/>
                <a:gd name="T9" fmla="*/ 0 w 842"/>
                <a:gd name="T10" fmla="*/ 0 h 610"/>
                <a:gd name="T11" fmla="*/ 842 w 842"/>
                <a:gd name="T12" fmla="*/ 610 h 610"/>
              </a:gdLst>
              <a:ahLst/>
              <a:cxnLst>
                <a:cxn ang="T6">
                  <a:pos x="T0" y="T1"/>
                </a:cxn>
                <a:cxn ang="T7">
                  <a:pos x="T2" y="T3"/>
                </a:cxn>
                <a:cxn ang="T8">
                  <a:pos x="T4" y="T5"/>
                </a:cxn>
              </a:cxnLst>
              <a:rect l="T9" t="T10" r="T11" b="T12"/>
              <a:pathLst>
                <a:path w="842" h="610">
                  <a:moveTo>
                    <a:pt x="842" y="0"/>
                  </a:moveTo>
                  <a:lnTo>
                    <a:pt x="666" y="0"/>
                  </a:lnTo>
                  <a:lnTo>
                    <a:pt x="0" y="610"/>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499" name="Freeform 29"/>
            <p:cNvSpPr>
              <a:spLocks/>
            </p:cNvSpPr>
            <p:nvPr/>
          </p:nvSpPr>
          <p:spPr bwMode="auto">
            <a:xfrm>
              <a:off x="6091238" y="1990725"/>
              <a:ext cx="669925" cy="269875"/>
            </a:xfrm>
            <a:custGeom>
              <a:avLst/>
              <a:gdLst>
                <a:gd name="T0" fmla="*/ 669925 w 422"/>
                <a:gd name="T1" fmla="*/ 0 h 170"/>
                <a:gd name="T2" fmla="*/ 450850 w 422"/>
                <a:gd name="T3" fmla="*/ 0 h 170"/>
                <a:gd name="T4" fmla="*/ 0 w 422"/>
                <a:gd name="T5" fmla="*/ 269875 h 170"/>
                <a:gd name="T6" fmla="*/ 0 60000 65536"/>
                <a:gd name="T7" fmla="*/ 0 60000 65536"/>
                <a:gd name="T8" fmla="*/ 0 60000 65536"/>
                <a:gd name="T9" fmla="*/ 0 w 422"/>
                <a:gd name="T10" fmla="*/ 0 h 170"/>
                <a:gd name="T11" fmla="*/ 422 w 422"/>
                <a:gd name="T12" fmla="*/ 170 h 170"/>
              </a:gdLst>
              <a:ahLst/>
              <a:cxnLst>
                <a:cxn ang="T6">
                  <a:pos x="T0" y="T1"/>
                </a:cxn>
                <a:cxn ang="T7">
                  <a:pos x="T2" y="T3"/>
                </a:cxn>
                <a:cxn ang="T8">
                  <a:pos x="T4" y="T5"/>
                </a:cxn>
              </a:cxnLst>
              <a:rect l="T9" t="T10" r="T11" b="T12"/>
              <a:pathLst>
                <a:path w="422" h="170">
                  <a:moveTo>
                    <a:pt x="422" y="0"/>
                  </a:moveTo>
                  <a:lnTo>
                    <a:pt x="284" y="0"/>
                  </a:lnTo>
                  <a:lnTo>
                    <a:pt x="0" y="170"/>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0" name="Freeform 30"/>
            <p:cNvSpPr>
              <a:spLocks/>
            </p:cNvSpPr>
            <p:nvPr/>
          </p:nvSpPr>
          <p:spPr bwMode="auto">
            <a:xfrm>
              <a:off x="5605463" y="2717800"/>
              <a:ext cx="1155700" cy="622300"/>
            </a:xfrm>
            <a:custGeom>
              <a:avLst/>
              <a:gdLst>
                <a:gd name="T0" fmla="*/ 1155700 w 728"/>
                <a:gd name="T1" fmla="*/ 0 h 392"/>
                <a:gd name="T2" fmla="*/ 990600 w 728"/>
                <a:gd name="T3" fmla="*/ 0 h 392"/>
                <a:gd name="T4" fmla="*/ 0 w 728"/>
                <a:gd name="T5" fmla="*/ 622300 h 392"/>
                <a:gd name="T6" fmla="*/ 0 60000 65536"/>
                <a:gd name="T7" fmla="*/ 0 60000 65536"/>
                <a:gd name="T8" fmla="*/ 0 60000 65536"/>
                <a:gd name="T9" fmla="*/ 0 w 728"/>
                <a:gd name="T10" fmla="*/ 0 h 392"/>
                <a:gd name="T11" fmla="*/ 728 w 728"/>
                <a:gd name="T12" fmla="*/ 392 h 392"/>
              </a:gdLst>
              <a:ahLst/>
              <a:cxnLst>
                <a:cxn ang="T6">
                  <a:pos x="T0" y="T1"/>
                </a:cxn>
                <a:cxn ang="T7">
                  <a:pos x="T2" y="T3"/>
                </a:cxn>
                <a:cxn ang="T8">
                  <a:pos x="T4" y="T5"/>
                </a:cxn>
              </a:cxnLst>
              <a:rect l="T9" t="T10" r="T11" b="T12"/>
              <a:pathLst>
                <a:path w="728" h="392">
                  <a:moveTo>
                    <a:pt x="728" y="0"/>
                  </a:moveTo>
                  <a:lnTo>
                    <a:pt x="624" y="0"/>
                  </a:lnTo>
                  <a:lnTo>
                    <a:pt x="0" y="392"/>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1" name="Freeform 31"/>
            <p:cNvSpPr>
              <a:spLocks/>
            </p:cNvSpPr>
            <p:nvPr/>
          </p:nvSpPr>
          <p:spPr bwMode="auto">
            <a:xfrm>
              <a:off x="4938713" y="3384550"/>
              <a:ext cx="1924050" cy="57150"/>
            </a:xfrm>
            <a:custGeom>
              <a:avLst/>
              <a:gdLst>
                <a:gd name="T0" fmla="*/ 1924050 w 1212"/>
                <a:gd name="T1" fmla="*/ 57150 h 36"/>
                <a:gd name="T2" fmla="*/ 1758950 w 1212"/>
                <a:gd name="T3" fmla="*/ 57150 h 36"/>
                <a:gd name="T4" fmla="*/ 0 w 1212"/>
                <a:gd name="T5" fmla="*/ 0 h 36"/>
                <a:gd name="T6" fmla="*/ 0 60000 65536"/>
                <a:gd name="T7" fmla="*/ 0 60000 65536"/>
                <a:gd name="T8" fmla="*/ 0 60000 65536"/>
                <a:gd name="T9" fmla="*/ 0 w 1212"/>
                <a:gd name="T10" fmla="*/ 0 h 36"/>
                <a:gd name="T11" fmla="*/ 1212 w 1212"/>
                <a:gd name="T12" fmla="*/ 36 h 36"/>
              </a:gdLst>
              <a:ahLst/>
              <a:cxnLst>
                <a:cxn ang="T6">
                  <a:pos x="T0" y="T1"/>
                </a:cxn>
                <a:cxn ang="T7">
                  <a:pos x="T2" y="T3"/>
                </a:cxn>
                <a:cxn ang="T8">
                  <a:pos x="T4" y="T5"/>
                </a:cxn>
              </a:cxnLst>
              <a:rect l="T9" t="T10" r="T11" b="T12"/>
              <a:pathLst>
                <a:path w="1212" h="36">
                  <a:moveTo>
                    <a:pt x="1212" y="36"/>
                  </a:moveTo>
                  <a:lnTo>
                    <a:pt x="1108" y="36"/>
                  </a:lnTo>
                  <a:lnTo>
                    <a:pt x="0" y="0"/>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2" name="Freeform 32"/>
            <p:cNvSpPr>
              <a:spLocks/>
            </p:cNvSpPr>
            <p:nvPr/>
          </p:nvSpPr>
          <p:spPr bwMode="auto">
            <a:xfrm>
              <a:off x="4640263" y="3371850"/>
              <a:ext cx="2222500" cy="466725"/>
            </a:xfrm>
            <a:custGeom>
              <a:avLst/>
              <a:gdLst>
                <a:gd name="T0" fmla="*/ 2222500 w 1400"/>
                <a:gd name="T1" fmla="*/ 466725 h 294"/>
                <a:gd name="T2" fmla="*/ 2057400 w 1400"/>
                <a:gd name="T3" fmla="*/ 466725 h 294"/>
                <a:gd name="T4" fmla="*/ 0 w 1400"/>
                <a:gd name="T5" fmla="*/ 0 h 294"/>
                <a:gd name="T6" fmla="*/ 0 60000 65536"/>
                <a:gd name="T7" fmla="*/ 0 60000 65536"/>
                <a:gd name="T8" fmla="*/ 0 60000 65536"/>
                <a:gd name="T9" fmla="*/ 0 w 1400"/>
                <a:gd name="T10" fmla="*/ 0 h 294"/>
                <a:gd name="T11" fmla="*/ 1400 w 1400"/>
                <a:gd name="T12" fmla="*/ 294 h 294"/>
              </a:gdLst>
              <a:ahLst/>
              <a:cxnLst>
                <a:cxn ang="T6">
                  <a:pos x="T0" y="T1"/>
                </a:cxn>
                <a:cxn ang="T7">
                  <a:pos x="T2" y="T3"/>
                </a:cxn>
                <a:cxn ang="T8">
                  <a:pos x="T4" y="T5"/>
                </a:cxn>
              </a:cxnLst>
              <a:rect l="T9" t="T10" r="T11" b="T12"/>
              <a:pathLst>
                <a:path w="1400" h="294">
                  <a:moveTo>
                    <a:pt x="1400" y="294"/>
                  </a:moveTo>
                  <a:lnTo>
                    <a:pt x="1296" y="294"/>
                  </a:lnTo>
                  <a:lnTo>
                    <a:pt x="0" y="0"/>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3" name="Freeform 33"/>
            <p:cNvSpPr>
              <a:spLocks/>
            </p:cNvSpPr>
            <p:nvPr/>
          </p:nvSpPr>
          <p:spPr bwMode="auto">
            <a:xfrm>
              <a:off x="6072188" y="4079875"/>
              <a:ext cx="803275" cy="241300"/>
            </a:xfrm>
            <a:custGeom>
              <a:avLst/>
              <a:gdLst>
                <a:gd name="T0" fmla="*/ 803275 w 506"/>
                <a:gd name="T1" fmla="*/ 0 h 152"/>
                <a:gd name="T2" fmla="*/ 622300 w 506"/>
                <a:gd name="T3" fmla="*/ 0 h 152"/>
                <a:gd name="T4" fmla="*/ 0 w 506"/>
                <a:gd name="T5" fmla="*/ 241300 h 152"/>
                <a:gd name="T6" fmla="*/ 0 60000 65536"/>
                <a:gd name="T7" fmla="*/ 0 60000 65536"/>
                <a:gd name="T8" fmla="*/ 0 60000 65536"/>
                <a:gd name="T9" fmla="*/ 0 w 506"/>
                <a:gd name="T10" fmla="*/ 0 h 152"/>
                <a:gd name="T11" fmla="*/ 506 w 506"/>
                <a:gd name="T12" fmla="*/ 152 h 152"/>
              </a:gdLst>
              <a:ahLst/>
              <a:cxnLst>
                <a:cxn ang="T6">
                  <a:pos x="T0" y="T1"/>
                </a:cxn>
                <a:cxn ang="T7">
                  <a:pos x="T2" y="T3"/>
                </a:cxn>
                <a:cxn ang="T8">
                  <a:pos x="T4" y="T5"/>
                </a:cxn>
              </a:cxnLst>
              <a:rect l="T9" t="T10" r="T11" b="T12"/>
              <a:pathLst>
                <a:path w="506" h="152">
                  <a:moveTo>
                    <a:pt x="506" y="0"/>
                  </a:moveTo>
                  <a:lnTo>
                    <a:pt x="392" y="0"/>
                  </a:lnTo>
                  <a:lnTo>
                    <a:pt x="0" y="152"/>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4" name="Freeform 34"/>
            <p:cNvSpPr>
              <a:spLocks/>
            </p:cNvSpPr>
            <p:nvPr/>
          </p:nvSpPr>
          <p:spPr bwMode="auto">
            <a:xfrm>
              <a:off x="5624513" y="4356100"/>
              <a:ext cx="1250950" cy="266700"/>
            </a:xfrm>
            <a:custGeom>
              <a:avLst/>
              <a:gdLst>
                <a:gd name="T0" fmla="*/ 1250950 w 788"/>
                <a:gd name="T1" fmla="*/ 0 h 168"/>
                <a:gd name="T2" fmla="*/ 1076325 w 788"/>
                <a:gd name="T3" fmla="*/ 0 h 168"/>
                <a:gd name="T4" fmla="*/ 0 w 788"/>
                <a:gd name="T5" fmla="*/ 266700 h 168"/>
                <a:gd name="T6" fmla="*/ 0 60000 65536"/>
                <a:gd name="T7" fmla="*/ 0 60000 65536"/>
                <a:gd name="T8" fmla="*/ 0 60000 65536"/>
                <a:gd name="T9" fmla="*/ 0 w 788"/>
                <a:gd name="T10" fmla="*/ 0 h 168"/>
                <a:gd name="T11" fmla="*/ 788 w 788"/>
                <a:gd name="T12" fmla="*/ 168 h 168"/>
              </a:gdLst>
              <a:ahLst/>
              <a:cxnLst>
                <a:cxn ang="T6">
                  <a:pos x="T0" y="T1"/>
                </a:cxn>
                <a:cxn ang="T7">
                  <a:pos x="T2" y="T3"/>
                </a:cxn>
                <a:cxn ang="T8">
                  <a:pos x="T4" y="T5"/>
                </a:cxn>
              </a:cxnLst>
              <a:rect l="T9" t="T10" r="T11" b="T12"/>
              <a:pathLst>
                <a:path w="788" h="168">
                  <a:moveTo>
                    <a:pt x="788" y="0"/>
                  </a:moveTo>
                  <a:lnTo>
                    <a:pt x="678" y="0"/>
                  </a:lnTo>
                  <a:lnTo>
                    <a:pt x="0" y="168"/>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5" name="Freeform 35"/>
            <p:cNvSpPr>
              <a:spLocks/>
            </p:cNvSpPr>
            <p:nvPr/>
          </p:nvSpPr>
          <p:spPr bwMode="auto">
            <a:xfrm>
              <a:off x="5173663" y="4600575"/>
              <a:ext cx="1698625" cy="260350"/>
            </a:xfrm>
            <a:custGeom>
              <a:avLst/>
              <a:gdLst>
                <a:gd name="T0" fmla="*/ 1698625 w 1070"/>
                <a:gd name="T1" fmla="*/ 0 h 164"/>
                <a:gd name="T2" fmla="*/ 1552575 w 1070"/>
                <a:gd name="T3" fmla="*/ 0 h 164"/>
                <a:gd name="T4" fmla="*/ 0 w 1070"/>
                <a:gd name="T5" fmla="*/ 260350 h 164"/>
                <a:gd name="T6" fmla="*/ 0 60000 65536"/>
                <a:gd name="T7" fmla="*/ 0 60000 65536"/>
                <a:gd name="T8" fmla="*/ 0 60000 65536"/>
                <a:gd name="T9" fmla="*/ 0 w 1070"/>
                <a:gd name="T10" fmla="*/ 0 h 164"/>
                <a:gd name="T11" fmla="*/ 1070 w 1070"/>
                <a:gd name="T12" fmla="*/ 164 h 164"/>
              </a:gdLst>
              <a:ahLst/>
              <a:cxnLst>
                <a:cxn ang="T6">
                  <a:pos x="T0" y="T1"/>
                </a:cxn>
                <a:cxn ang="T7">
                  <a:pos x="T2" y="T3"/>
                </a:cxn>
                <a:cxn ang="T8">
                  <a:pos x="T4" y="T5"/>
                </a:cxn>
              </a:cxnLst>
              <a:rect l="T9" t="T10" r="T11" b="T12"/>
              <a:pathLst>
                <a:path w="1070" h="164">
                  <a:moveTo>
                    <a:pt x="1070" y="0"/>
                  </a:moveTo>
                  <a:lnTo>
                    <a:pt x="978" y="0"/>
                  </a:lnTo>
                  <a:lnTo>
                    <a:pt x="0" y="164"/>
                  </a:lnTo>
                </a:path>
              </a:pathLst>
            </a:custGeom>
            <a:noFill/>
            <a:ln w="31750">
              <a:solidFill>
                <a:srgbClr val="FFFFFF"/>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06" name="Line 36"/>
            <p:cNvSpPr>
              <a:spLocks noChangeShapeType="1"/>
            </p:cNvSpPr>
            <p:nvPr/>
          </p:nvSpPr>
          <p:spPr bwMode="auto">
            <a:xfrm flipH="1">
              <a:off x="6691313" y="5124450"/>
              <a:ext cx="184150"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7" name="Line 37"/>
            <p:cNvSpPr>
              <a:spLocks noChangeShapeType="1"/>
            </p:cNvSpPr>
            <p:nvPr/>
          </p:nvSpPr>
          <p:spPr bwMode="auto">
            <a:xfrm flipH="1">
              <a:off x="6516688" y="5372100"/>
              <a:ext cx="358775" cy="1588"/>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8" name="Line 38"/>
            <p:cNvSpPr>
              <a:spLocks noChangeShapeType="1"/>
            </p:cNvSpPr>
            <p:nvPr/>
          </p:nvSpPr>
          <p:spPr bwMode="auto">
            <a:xfrm flipH="1" flipV="1">
              <a:off x="6056313" y="5410200"/>
              <a:ext cx="819150" cy="2190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09" name="Line 39"/>
            <p:cNvSpPr>
              <a:spLocks noChangeShapeType="1"/>
            </p:cNvSpPr>
            <p:nvPr/>
          </p:nvSpPr>
          <p:spPr bwMode="auto">
            <a:xfrm flipH="1">
              <a:off x="6297613" y="1990725"/>
              <a:ext cx="244475" cy="701675"/>
            </a:xfrm>
            <a:prstGeom prst="line">
              <a:avLst/>
            </a:prstGeom>
            <a:noFill/>
            <a:ln w="3810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0" name="Line 40"/>
            <p:cNvSpPr>
              <a:spLocks noChangeShapeType="1"/>
            </p:cNvSpPr>
            <p:nvPr/>
          </p:nvSpPr>
          <p:spPr bwMode="auto">
            <a:xfrm>
              <a:off x="2773363" y="4984750"/>
              <a:ext cx="2149475" cy="101600"/>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1" name="Line 41"/>
            <p:cNvSpPr>
              <a:spLocks noChangeShapeType="1"/>
            </p:cNvSpPr>
            <p:nvPr/>
          </p:nvSpPr>
          <p:spPr bwMode="auto">
            <a:xfrm flipV="1">
              <a:off x="2725738" y="4657725"/>
              <a:ext cx="1400175" cy="9525"/>
            </a:xfrm>
            <a:prstGeom prst="line">
              <a:avLst/>
            </a:prstGeom>
            <a:noFill/>
            <a:ln w="317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2" name="Line 42"/>
            <p:cNvSpPr>
              <a:spLocks noChangeShapeType="1"/>
            </p:cNvSpPr>
            <p:nvPr/>
          </p:nvSpPr>
          <p:spPr bwMode="auto">
            <a:xfrm flipV="1">
              <a:off x="2576513" y="3635375"/>
              <a:ext cx="323850" cy="66675"/>
            </a:xfrm>
            <a:prstGeom prst="line">
              <a:avLst/>
            </a:prstGeom>
            <a:noFill/>
            <a:ln w="34925">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3" name="Line 43"/>
            <p:cNvSpPr>
              <a:spLocks noChangeShapeType="1"/>
            </p:cNvSpPr>
            <p:nvPr/>
          </p:nvSpPr>
          <p:spPr bwMode="auto">
            <a:xfrm flipV="1">
              <a:off x="2576513" y="3444875"/>
              <a:ext cx="336550" cy="257175"/>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4" name="Line 44"/>
            <p:cNvSpPr>
              <a:spLocks noChangeShapeType="1"/>
            </p:cNvSpPr>
            <p:nvPr/>
          </p:nvSpPr>
          <p:spPr bwMode="auto">
            <a:xfrm flipV="1">
              <a:off x="2471738" y="2717800"/>
              <a:ext cx="260350" cy="215900"/>
            </a:xfrm>
            <a:prstGeom prst="line">
              <a:avLst/>
            </a:prstGeom>
            <a:noFill/>
            <a:ln w="44450">
              <a:solidFill>
                <a:srgbClr val="FF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5" name="Line 45"/>
            <p:cNvSpPr>
              <a:spLocks noChangeShapeType="1"/>
            </p:cNvSpPr>
            <p:nvPr/>
          </p:nvSpPr>
          <p:spPr bwMode="auto">
            <a:xfrm>
              <a:off x="2579688" y="1327150"/>
              <a:ext cx="82232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6" name="Line 46"/>
            <p:cNvSpPr>
              <a:spLocks noChangeShapeType="1"/>
            </p:cNvSpPr>
            <p:nvPr/>
          </p:nvSpPr>
          <p:spPr bwMode="auto">
            <a:xfrm>
              <a:off x="2312988" y="1679575"/>
              <a:ext cx="65087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7" name="Line 47"/>
            <p:cNvSpPr>
              <a:spLocks noChangeShapeType="1"/>
            </p:cNvSpPr>
            <p:nvPr/>
          </p:nvSpPr>
          <p:spPr bwMode="auto">
            <a:xfrm>
              <a:off x="2303463" y="2133600"/>
              <a:ext cx="2393950"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18" name="Freeform 48"/>
            <p:cNvSpPr>
              <a:spLocks/>
            </p:cNvSpPr>
            <p:nvPr/>
          </p:nvSpPr>
          <p:spPr bwMode="auto">
            <a:xfrm>
              <a:off x="2068513" y="2524125"/>
              <a:ext cx="1301750" cy="603250"/>
            </a:xfrm>
            <a:custGeom>
              <a:avLst/>
              <a:gdLst>
                <a:gd name="T0" fmla="*/ 0 w 820"/>
                <a:gd name="T1" fmla="*/ 0 h 380"/>
                <a:gd name="T2" fmla="*/ 673100 w 820"/>
                <a:gd name="T3" fmla="*/ 0 h 380"/>
                <a:gd name="T4" fmla="*/ 1301750 w 820"/>
                <a:gd name="T5" fmla="*/ 603250 h 380"/>
                <a:gd name="T6" fmla="*/ 0 60000 65536"/>
                <a:gd name="T7" fmla="*/ 0 60000 65536"/>
                <a:gd name="T8" fmla="*/ 0 60000 65536"/>
                <a:gd name="T9" fmla="*/ 0 w 820"/>
                <a:gd name="T10" fmla="*/ 0 h 380"/>
                <a:gd name="T11" fmla="*/ 820 w 820"/>
                <a:gd name="T12" fmla="*/ 380 h 380"/>
              </a:gdLst>
              <a:ahLst/>
              <a:cxnLst>
                <a:cxn ang="T6">
                  <a:pos x="T0" y="T1"/>
                </a:cxn>
                <a:cxn ang="T7">
                  <a:pos x="T2" y="T3"/>
                </a:cxn>
                <a:cxn ang="T8">
                  <a:pos x="T4" y="T5"/>
                </a:cxn>
              </a:cxnLst>
              <a:rect l="T9" t="T10" r="T11" b="T12"/>
              <a:pathLst>
                <a:path w="820" h="380">
                  <a:moveTo>
                    <a:pt x="0" y="0"/>
                  </a:moveTo>
                  <a:lnTo>
                    <a:pt x="424" y="0"/>
                  </a:lnTo>
                  <a:lnTo>
                    <a:pt x="820" y="38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19" name="Freeform 49"/>
            <p:cNvSpPr>
              <a:spLocks/>
            </p:cNvSpPr>
            <p:nvPr/>
          </p:nvSpPr>
          <p:spPr bwMode="auto">
            <a:xfrm>
              <a:off x="2306638" y="2924175"/>
              <a:ext cx="365125" cy="177800"/>
            </a:xfrm>
            <a:custGeom>
              <a:avLst/>
              <a:gdLst>
                <a:gd name="T0" fmla="*/ 0 w 230"/>
                <a:gd name="T1" fmla="*/ 0 h 112"/>
                <a:gd name="T2" fmla="*/ 155575 w 230"/>
                <a:gd name="T3" fmla="*/ 0 h 112"/>
                <a:gd name="T4" fmla="*/ 365125 w 230"/>
                <a:gd name="T5" fmla="*/ 177800 h 112"/>
                <a:gd name="T6" fmla="*/ 0 60000 65536"/>
                <a:gd name="T7" fmla="*/ 0 60000 65536"/>
                <a:gd name="T8" fmla="*/ 0 60000 65536"/>
                <a:gd name="T9" fmla="*/ 0 w 230"/>
                <a:gd name="T10" fmla="*/ 0 h 112"/>
                <a:gd name="T11" fmla="*/ 230 w 230"/>
                <a:gd name="T12" fmla="*/ 112 h 112"/>
              </a:gdLst>
              <a:ahLst/>
              <a:cxnLst>
                <a:cxn ang="T6">
                  <a:pos x="T0" y="T1"/>
                </a:cxn>
                <a:cxn ang="T7">
                  <a:pos x="T2" y="T3"/>
                </a:cxn>
                <a:cxn ang="T8">
                  <a:pos x="T4" y="T5"/>
                </a:cxn>
              </a:cxnLst>
              <a:rect l="T9" t="T10" r="T11" b="T12"/>
              <a:pathLst>
                <a:path w="230" h="112">
                  <a:moveTo>
                    <a:pt x="0" y="0"/>
                  </a:moveTo>
                  <a:lnTo>
                    <a:pt x="98" y="0"/>
                  </a:lnTo>
                  <a:lnTo>
                    <a:pt x="230" y="112"/>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0" name="Line 50"/>
            <p:cNvSpPr>
              <a:spLocks noChangeShapeType="1"/>
            </p:cNvSpPr>
            <p:nvPr/>
          </p:nvSpPr>
          <p:spPr bwMode="auto">
            <a:xfrm>
              <a:off x="1858963" y="3378200"/>
              <a:ext cx="192722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1" name="Freeform 51"/>
            <p:cNvSpPr>
              <a:spLocks/>
            </p:cNvSpPr>
            <p:nvPr/>
          </p:nvSpPr>
          <p:spPr bwMode="auto">
            <a:xfrm>
              <a:off x="2481263" y="3692525"/>
              <a:ext cx="434975" cy="38100"/>
            </a:xfrm>
            <a:custGeom>
              <a:avLst/>
              <a:gdLst>
                <a:gd name="T0" fmla="*/ 0 w 274"/>
                <a:gd name="T1" fmla="*/ 0 h 24"/>
                <a:gd name="T2" fmla="*/ 85725 w 274"/>
                <a:gd name="T3" fmla="*/ 0 h 24"/>
                <a:gd name="T4" fmla="*/ 434975 w 274"/>
                <a:gd name="T5" fmla="*/ 38100 h 24"/>
                <a:gd name="T6" fmla="*/ 0 60000 65536"/>
                <a:gd name="T7" fmla="*/ 0 60000 65536"/>
                <a:gd name="T8" fmla="*/ 0 60000 65536"/>
                <a:gd name="T9" fmla="*/ 0 w 274"/>
                <a:gd name="T10" fmla="*/ 0 h 24"/>
                <a:gd name="T11" fmla="*/ 274 w 274"/>
                <a:gd name="T12" fmla="*/ 24 h 24"/>
              </a:gdLst>
              <a:ahLst/>
              <a:cxnLst>
                <a:cxn ang="T6">
                  <a:pos x="T0" y="T1"/>
                </a:cxn>
                <a:cxn ang="T7">
                  <a:pos x="T2" y="T3"/>
                </a:cxn>
                <a:cxn ang="T8">
                  <a:pos x="T4" y="T5"/>
                </a:cxn>
              </a:cxnLst>
              <a:rect l="T9" t="T10" r="T11" b="T12"/>
              <a:pathLst>
                <a:path w="274" h="24">
                  <a:moveTo>
                    <a:pt x="0" y="0"/>
                  </a:moveTo>
                  <a:lnTo>
                    <a:pt x="54" y="0"/>
                  </a:lnTo>
                  <a:lnTo>
                    <a:pt x="274" y="24"/>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2" name="Freeform 52"/>
            <p:cNvSpPr>
              <a:spLocks/>
            </p:cNvSpPr>
            <p:nvPr/>
          </p:nvSpPr>
          <p:spPr bwMode="auto">
            <a:xfrm>
              <a:off x="2170113" y="4054475"/>
              <a:ext cx="1454150" cy="44450"/>
            </a:xfrm>
            <a:custGeom>
              <a:avLst/>
              <a:gdLst>
                <a:gd name="T0" fmla="*/ 0 w 916"/>
                <a:gd name="T1" fmla="*/ 0 h 28"/>
                <a:gd name="T2" fmla="*/ 450850 w 916"/>
                <a:gd name="T3" fmla="*/ 0 h 28"/>
                <a:gd name="T4" fmla="*/ 1454150 w 916"/>
                <a:gd name="T5" fmla="*/ 44450 h 28"/>
                <a:gd name="T6" fmla="*/ 0 60000 65536"/>
                <a:gd name="T7" fmla="*/ 0 60000 65536"/>
                <a:gd name="T8" fmla="*/ 0 60000 65536"/>
                <a:gd name="T9" fmla="*/ 0 w 916"/>
                <a:gd name="T10" fmla="*/ 0 h 28"/>
                <a:gd name="T11" fmla="*/ 916 w 916"/>
                <a:gd name="T12" fmla="*/ 28 h 28"/>
              </a:gdLst>
              <a:ahLst/>
              <a:cxnLst>
                <a:cxn ang="T6">
                  <a:pos x="T0" y="T1"/>
                </a:cxn>
                <a:cxn ang="T7">
                  <a:pos x="T2" y="T3"/>
                </a:cxn>
                <a:cxn ang="T8">
                  <a:pos x="T4" y="T5"/>
                </a:cxn>
              </a:cxnLst>
              <a:rect l="T9" t="T10" r="T11" b="T12"/>
              <a:pathLst>
                <a:path w="916" h="28">
                  <a:moveTo>
                    <a:pt x="0" y="0"/>
                  </a:moveTo>
                  <a:lnTo>
                    <a:pt x="284" y="0"/>
                  </a:lnTo>
                  <a:lnTo>
                    <a:pt x="916" y="28"/>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3" name="Freeform 53"/>
            <p:cNvSpPr>
              <a:spLocks/>
            </p:cNvSpPr>
            <p:nvPr/>
          </p:nvSpPr>
          <p:spPr bwMode="auto">
            <a:xfrm>
              <a:off x="2344738" y="4375150"/>
              <a:ext cx="1181100" cy="174625"/>
            </a:xfrm>
            <a:custGeom>
              <a:avLst/>
              <a:gdLst>
                <a:gd name="T0" fmla="*/ 0 w 744"/>
                <a:gd name="T1" fmla="*/ 0 h 110"/>
                <a:gd name="T2" fmla="*/ 361950 w 744"/>
                <a:gd name="T3" fmla="*/ 0 h 110"/>
                <a:gd name="T4" fmla="*/ 1181100 w 744"/>
                <a:gd name="T5" fmla="*/ 174625 h 110"/>
                <a:gd name="T6" fmla="*/ 0 60000 65536"/>
                <a:gd name="T7" fmla="*/ 0 60000 65536"/>
                <a:gd name="T8" fmla="*/ 0 60000 65536"/>
                <a:gd name="T9" fmla="*/ 0 w 744"/>
                <a:gd name="T10" fmla="*/ 0 h 110"/>
                <a:gd name="T11" fmla="*/ 744 w 744"/>
                <a:gd name="T12" fmla="*/ 110 h 110"/>
              </a:gdLst>
              <a:ahLst/>
              <a:cxnLst>
                <a:cxn ang="T6">
                  <a:pos x="T0" y="T1"/>
                </a:cxn>
                <a:cxn ang="T7">
                  <a:pos x="T2" y="T3"/>
                </a:cxn>
                <a:cxn ang="T8">
                  <a:pos x="T4" y="T5"/>
                </a:cxn>
              </a:cxnLst>
              <a:rect l="T9" t="T10" r="T11" b="T12"/>
              <a:pathLst>
                <a:path w="744" h="110">
                  <a:moveTo>
                    <a:pt x="0" y="0"/>
                  </a:moveTo>
                  <a:lnTo>
                    <a:pt x="228" y="0"/>
                  </a:lnTo>
                  <a:lnTo>
                    <a:pt x="744" y="11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4" name="Freeform 54"/>
            <p:cNvSpPr>
              <a:spLocks/>
            </p:cNvSpPr>
            <p:nvPr/>
          </p:nvSpPr>
          <p:spPr bwMode="auto">
            <a:xfrm>
              <a:off x="2563813" y="4657725"/>
              <a:ext cx="1422400" cy="136525"/>
            </a:xfrm>
            <a:custGeom>
              <a:avLst/>
              <a:gdLst>
                <a:gd name="T0" fmla="*/ 0 w 896"/>
                <a:gd name="T1" fmla="*/ 0 h 86"/>
                <a:gd name="T2" fmla="*/ 152400 w 896"/>
                <a:gd name="T3" fmla="*/ 0 h 86"/>
                <a:gd name="T4" fmla="*/ 1422400 w 896"/>
                <a:gd name="T5" fmla="*/ 136525 h 86"/>
                <a:gd name="T6" fmla="*/ 0 60000 65536"/>
                <a:gd name="T7" fmla="*/ 0 60000 65536"/>
                <a:gd name="T8" fmla="*/ 0 60000 65536"/>
                <a:gd name="T9" fmla="*/ 0 w 896"/>
                <a:gd name="T10" fmla="*/ 0 h 86"/>
                <a:gd name="T11" fmla="*/ 896 w 896"/>
                <a:gd name="T12" fmla="*/ 86 h 86"/>
              </a:gdLst>
              <a:ahLst/>
              <a:cxnLst>
                <a:cxn ang="T6">
                  <a:pos x="T0" y="T1"/>
                </a:cxn>
                <a:cxn ang="T7">
                  <a:pos x="T2" y="T3"/>
                </a:cxn>
                <a:cxn ang="T8">
                  <a:pos x="T4" y="T5"/>
                </a:cxn>
              </a:cxnLst>
              <a:rect l="T9" t="T10" r="T11" b="T12"/>
              <a:pathLst>
                <a:path w="896" h="86">
                  <a:moveTo>
                    <a:pt x="0" y="0"/>
                  </a:moveTo>
                  <a:lnTo>
                    <a:pt x="96" y="0"/>
                  </a:lnTo>
                  <a:lnTo>
                    <a:pt x="896" y="86"/>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5" name="Freeform 55"/>
            <p:cNvSpPr>
              <a:spLocks/>
            </p:cNvSpPr>
            <p:nvPr/>
          </p:nvSpPr>
          <p:spPr bwMode="auto">
            <a:xfrm>
              <a:off x="2624138" y="4975225"/>
              <a:ext cx="2047875" cy="377825"/>
            </a:xfrm>
            <a:custGeom>
              <a:avLst/>
              <a:gdLst>
                <a:gd name="T0" fmla="*/ 0 w 1290"/>
                <a:gd name="T1" fmla="*/ 0 h 238"/>
                <a:gd name="T2" fmla="*/ 139700 w 1290"/>
                <a:gd name="T3" fmla="*/ 0 h 238"/>
                <a:gd name="T4" fmla="*/ 2047875 w 1290"/>
                <a:gd name="T5" fmla="*/ 377825 h 238"/>
                <a:gd name="T6" fmla="*/ 0 60000 65536"/>
                <a:gd name="T7" fmla="*/ 0 60000 65536"/>
                <a:gd name="T8" fmla="*/ 0 60000 65536"/>
                <a:gd name="T9" fmla="*/ 0 w 1290"/>
                <a:gd name="T10" fmla="*/ 0 h 238"/>
                <a:gd name="T11" fmla="*/ 1290 w 1290"/>
                <a:gd name="T12" fmla="*/ 238 h 238"/>
              </a:gdLst>
              <a:ahLst/>
              <a:cxnLst>
                <a:cxn ang="T6">
                  <a:pos x="T0" y="T1"/>
                </a:cxn>
                <a:cxn ang="T7">
                  <a:pos x="T2" y="T3"/>
                </a:cxn>
                <a:cxn ang="T8">
                  <a:pos x="T4" y="T5"/>
                </a:cxn>
              </a:cxnLst>
              <a:rect l="T9" t="T10" r="T11" b="T12"/>
              <a:pathLst>
                <a:path w="1290" h="238">
                  <a:moveTo>
                    <a:pt x="0" y="0"/>
                  </a:moveTo>
                  <a:lnTo>
                    <a:pt x="88" y="0"/>
                  </a:lnTo>
                  <a:lnTo>
                    <a:pt x="1290" y="238"/>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6" name="Line 56"/>
            <p:cNvSpPr>
              <a:spLocks noChangeShapeType="1"/>
            </p:cNvSpPr>
            <p:nvPr/>
          </p:nvSpPr>
          <p:spPr bwMode="auto">
            <a:xfrm>
              <a:off x="2439988" y="5314950"/>
              <a:ext cx="755650"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27" name="Freeform 57"/>
            <p:cNvSpPr>
              <a:spLocks/>
            </p:cNvSpPr>
            <p:nvPr/>
          </p:nvSpPr>
          <p:spPr bwMode="auto">
            <a:xfrm>
              <a:off x="4868863" y="831850"/>
              <a:ext cx="1882775" cy="511175"/>
            </a:xfrm>
            <a:custGeom>
              <a:avLst/>
              <a:gdLst>
                <a:gd name="T0" fmla="*/ 1882775 w 1186"/>
                <a:gd name="T1" fmla="*/ 0 h 322"/>
                <a:gd name="T2" fmla="*/ 495300 w 1186"/>
                <a:gd name="T3" fmla="*/ 0 h 322"/>
                <a:gd name="T4" fmla="*/ 0 w 1186"/>
                <a:gd name="T5" fmla="*/ 511175 h 322"/>
                <a:gd name="T6" fmla="*/ 0 60000 65536"/>
                <a:gd name="T7" fmla="*/ 0 60000 65536"/>
                <a:gd name="T8" fmla="*/ 0 60000 65536"/>
                <a:gd name="T9" fmla="*/ 0 w 1186"/>
                <a:gd name="T10" fmla="*/ 0 h 322"/>
                <a:gd name="T11" fmla="*/ 1186 w 1186"/>
                <a:gd name="T12" fmla="*/ 322 h 322"/>
              </a:gdLst>
              <a:ahLst/>
              <a:cxnLst>
                <a:cxn ang="T6">
                  <a:pos x="T0" y="T1"/>
                </a:cxn>
                <a:cxn ang="T7">
                  <a:pos x="T2" y="T3"/>
                </a:cxn>
                <a:cxn ang="T8">
                  <a:pos x="T4" y="T5"/>
                </a:cxn>
              </a:cxnLst>
              <a:rect l="T9" t="T10" r="T11" b="T12"/>
              <a:pathLst>
                <a:path w="1186" h="322">
                  <a:moveTo>
                    <a:pt x="1186" y="0"/>
                  </a:moveTo>
                  <a:lnTo>
                    <a:pt x="312" y="0"/>
                  </a:lnTo>
                  <a:lnTo>
                    <a:pt x="0" y="322"/>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8" name="Freeform 58"/>
            <p:cNvSpPr>
              <a:spLocks/>
            </p:cNvSpPr>
            <p:nvPr/>
          </p:nvSpPr>
          <p:spPr bwMode="auto">
            <a:xfrm>
              <a:off x="5710238" y="1203325"/>
              <a:ext cx="1041400" cy="561975"/>
            </a:xfrm>
            <a:custGeom>
              <a:avLst/>
              <a:gdLst>
                <a:gd name="T0" fmla="*/ 1041400 w 656"/>
                <a:gd name="T1" fmla="*/ 0 h 354"/>
                <a:gd name="T2" fmla="*/ 495300 w 656"/>
                <a:gd name="T3" fmla="*/ 0 h 354"/>
                <a:gd name="T4" fmla="*/ 0 w 656"/>
                <a:gd name="T5" fmla="*/ 561975 h 354"/>
                <a:gd name="T6" fmla="*/ 0 60000 65536"/>
                <a:gd name="T7" fmla="*/ 0 60000 65536"/>
                <a:gd name="T8" fmla="*/ 0 60000 65536"/>
                <a:gd name="T9" fmla="*/ 0 w 656"/>
                <a:gd name="T10" fmla="*/ 0 h 354"/>
                <a:gd name="T11" fmla="*/ 656 w 656"/>
                <a:gd name="T12" fmla="*/ 354 h 354"/>
              </a:gdLst>
              <a:ahLst/>
              <a:cxnLst>
                <a:cxn ang="T6">
                  <a:pos x="T0" y="T1"/>
                </a:cxn>
                <a:cxn ang="T7">
                  <a:pos x="T2" y="T3"/>
                </a:cxn>
                <a:cxn ang="T8">
                  <a:pos x="T4" y="T5"/>
                </a:cxn>
              </a:cxnLst>
              <a:rect l="T9" t="T10" r="T11" b="T12"/>
              <a:pathLst>
                <a:path w="656" h="354">
                  <a:moveTo>
                    <a:pt x="656" y="0"/>
                  </a:moveTo>
                  <a:lnTo>
                    <a:pt x="312" y="0"/>
                  </a:lnTo>
                  <a:lnTo>
                    <a:pt x="0" y="354"/>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29" name="Freeform 59"/>
            <p:cNvSpPr>
              <a:spLocks/>
            </p:cNvSpPr>
            <p:nvPr/>
          </p:nvSpPr>
          <p:spPr bwMode="auto">
            <a:xfrm>
              <a:off x="5414963" y="1698625"/>
              <a:ext cx="1336675" cy="968375"/>
            </a:xfrm>
            <a:custGeom>
              <a:avLst/>
              <a:gdLst>
                <a:gd name="T0" fmla="*/ 1336675 w 842"/>
                <a:gd name="T1" fmla="*/ 0 h 610"/>
                <a:gd name="T2" fmla="*/ 1057275 w 842"/>
                <a:gd name="T3" fmla="*/ 0 h 610"/>
                <a:gd name="T4" fmla="*/ 0 w 842"/>
                <a:gd name="T5" fmla="*/ 968375 h 610"/>
                <a:gd name="T6" fmla="*/ 0 60000 65536"/>
                <a:gd name="T7" fmla="*/ 0 60000 65536"/>
                <a:gd name="T8" fmla="*/ 0 60000 65536"/>
                <a:gd name="T9" fmla="*/ 0 w 842"/>
                <a:gd name="T10" fmla="*/ 0 h 610"/>
                <a:gd name="T11" fmla="*/ 842 w 842"/>
                <a:gd name="T12" fmla="*/ 610 h 610"/>
              </a:gdLst>
              <a:ahLst/>
              <a:cxnLst>
                <a:cxn ang="T6">
                  <a:pos x="T0" y="T1"/>
                </a:cxn>
                <a:cxn ang="T7">
                  <a:pos x="T2" y="T3"/>
                </a:cxn>
                <a:cxn ang="T8">
                  <a:pos x="T4" y="T5"/>
                </a:cxn>
              </a:cxnLst>
              <a:rect l="T9" t="T10" r="T11" b="T12"/>
              <a:pathLst>
                <a:path w="842" h="610">
                  <a:moveTo>
                    <a:pt x="842" y="0"/>
                  </a:moveTo>
                  <a:lnTo>
                    <a:pt x="666" y="0"/>
                  </a:lnTo>
                  <a:lnTo>
                    <a:pt x="0" y="61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0" name="Freeform 60"/>
            <p:cNvSpPr>
              <a:spLocks/>
            </p:cNvSpPr>
            <p:nvPr/>
          </p:nvSpPr>
          <p:spPr bwMode="auto">
            <a:xfrm>
              <a:off x="6081713" y="1981200"/>
              <a:ext cx="669925" cy="269875"/>
            </a:xfrm>
            <a:custGeom>
              <a:avLst/>
              <a:gdLst>
                <a:gd name="T0" fmla="*/ 669925 w 422"/>
                <a:gd name="T1" fmla="*/ 0 h 170"/>
                <a:gd name="T2" fmla="*/ 450850 w 422"/>
                <a:gd name="T3" fmla="*/ 0 h 170"/>
                <a:gd name="T4" fmla="*/ 0 w 422"/>
                <a:gd name="T5" fmla="*/ 269875 h 170"/>
                <a:gd name="T6" fmla="*/ 0 60000 65536"/>
                <a:gd name="T7" fmla="*/ 0 60000 65536"/>
                <a:gd name="T8" fmla="*/ 0 60000 65536"/>
                <a:gd name="T9" fmla="*/ 0 w 422"/>
                <a:gd name="T10" fmla="*/ 0 h 170"/>
                <a:gd name="T11" fmla="*/ 422 w 422"/>
                <a:gd name="T12" fmla="*/ 170 h 170"/>
              </a:gdLst>
              <a:ahLst/>
              <a:cxnLst>
                <a:cxn ang="T6">
                  <a:pos x="T0" y="T1"/>
                </a:cxn>
                <a:cxn ang="T7">
                  <a:pos x="T2" y="T3"/>
                </a:cxn>
                <a:cxn ang="T8">
                  <a:pos x="T4" y="T5"/>
                </a:cxn>
              </a:cxnLst>
              <a:rect l="T9" t="T10" r="T11" b="T12"/>
              <a:pathLst>
                <a:path w="422" h="170">
                  <a:moveTo>
                    <a:pt x="422" y="0"/>
                  </a:moveTo>
                  <a:lnTo>
                    <a:pt x="284" y="0"/>
                  </a:lnTo>
                  <a:lnTo>
                    <a:pt x="0" y="17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1" name="Freeform 61"/>
            <p:cNvSpPr>
              <a:spLocks/>
            </p:cNvSpPr>
            <p:nvPr/>
          </p:nvSpPr>
          <p:spPr bwMode="auto">
            <a:xfrm>
              <a:off x="5595938" y="2708275"/>
              <a:ext cx="1155700" cy="622300"/>
            </a:xfrm>
            <a:custGeom>
              <a:avLst/>
              <a:gdLst>
                <a:gd name="T0" fmla="*/ 1155700 w 728"/>
                <a:gd name="T1" fmla="*/ 0 h 392"/>
                <a:gd name="T2" fmla="*/ 990600 w 728"/>
                <a:gd name="T3" fmla="*/ 0 h 392"/>
                <a:gd name="T4" fmla="*/ 0 w 728"/>
                <a:gd name="T5" fmla="*/ 622300 h 392"/>
                <a:gd name="T6" fmla="*/ 0 60000 65536"/>
                <a:gd name="T7" fmla="*/ 0 60000 65536"/>
                <a:gd name="T8" fmla="*/ 0 60000 65536"/>
                <a:gd name="T9" fmla="*/ 0 w 728"/>
                <a:gd name="T10" fmla="*/ 0 h 392"/>
                <a:gd name="T11" fmla="*/ 728 w 728"/>
                <a:gd name="T12" fmla="*/ 392 h 392"/>
              </a:gdLst>
              <a:ahLst/>
              <a:cxnLst>
                <a:cxn ang="T6">
                  <a:pos x="T0" y="T1"/>
                </a:cxn>
                <a:cxn ang="T7">
                  <a:pos x="T2" y="T3"/>
                </a:cxn>
                <a:cxn ang="T8">
                  <a:pos x="T4" y="T5"/>
                </a:cxn>
              </a:cxnLst>
              <a:rect l="T9" t="T10" r="T11" b="T12"/>
              <a:pathLst>
                <a:path w="728" h="392">
                  <a:moveTo>
                    <a:pt x="728" y="0"/>
                  </a:moveTo>
                  <a:lnTo>
                    <a:pt x="624" y="0"/>
                  </a:lnTo>
                  <a:lnTo>
                    <a:pt x="0" y="392"/>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2" name="Freeform 62"/>
            <p:cNvSpPr>
              <a:spLocks/>
            </p:cNvSpPr>
            <p:nvPr/>
          </p:nvSpPr>
          <p:spPr bwMode="auto">
            <a:xfrm>
              <a:off x="4929188" y="3375025"/>
              <a:ext cx="1924050" cy="57150"/>
            </a:xfrm>
            <a:custGeom>
              <a:avLst/>
              <a:gdLst>
                <a:gd name="T0" fmla="*/ 1924050 w 1212"/>
                <a:gd name="T1" fmla="*/ 57150 h 36"/>
                <a:gd name="T2" fmla="*/ 1758950 w 1212"/>
                <a:gd name="T3" fmla="*/ 57150 h 36"/>
                <a:gd name="T4" fmla="*/ 0 w 1212"/>
                <a:gd name="T5" fmla="*/ 0 h 36"/>
                <a:gd name="T6" fmla="*/ 0 60000 65536"/>
                <a:gd name="T7" fmla="*/ 0 60000 65536"/>
                <a:gd name="T8" fmla="*/ 0 60000 65536"/>
                <a:gd name="T9" fmla="*/ 0 w 1212"/>
                <a:gd name="T10" fmla="*/ 0 h 36"/>
                <a:gd name="T11" fmla="*/ 1212 w 1212"/>
                <a:gd name="T12" fmla="*/ 36 h 36"/>
              </a:gdLst>
              <a:ahLst/>
              <a:cxnLst>
                <a:cxn ang="T6">
                  <a:pos x="T0" y="T1"/>
                </a:cxn>
                <a:cxn ang="T7">
                  <a:pos x="T2" y="T3"/>
                </a:cxn>
                <a:cxn ang="T8">
                  <a:pos x="T4" y="T5"/>
                </a:cxn>
              </a:cxnLst>
              <a:rect l="T9" t="T10" r="T11" b="T12"/>
              <a:pathLst>
                <a:path w="1212" h="36">
                  <a:moveTo>
                    <a:pt x="1212" y="36"/>
                  </a:moveTo>
                  <a:lnTo>
                    <a:pt x="1108" y="36"/>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3" name="Freeform 63"/>
            <p:cNvSpPr>
              <a:spLocks/>
            </p:cNvSpPr>
            <p:nvPr/>
          </p:nvSpPr>
          <p:spPr bwMode="auto">
            <a:xfrm>
              <a:off x="4630738" y="3362325"/>
              <a:ext cx="2222500" cy="466725"/>
            </a:xfrm>
            <a:custGeom>
              <a:avLst/>
              <a:gdLst>
                <a:gd name="T0" fmla="*/ 2222500 w 1400"/>
                <a:gd name="T1" fmla="*/ 466725 h 294"/>
                <a:gd name="T2" fmla="*/ 2057400 w 1400"/>
                <a:gd name="T3" fmla="*/ 466725 h 294"/>
                <a:gd name="T4" fmla="*/ 0 w 1400"/>
                <a:gd name="T5" fmla="*/ 0 h 294"/>
                <a:gd name="T6" fmla="*/ 0 60000 65536"/>
                <a:gd name="T7" fmla="*/ 0 60000 65536"/>
                <a:gd name="T8" fmla="*/ 0 60000 65536"/>
                <a:gd name="T9" fmla="*/ 0 w 1400"/>
                <a:gd name="T10" fmla="*/ 0 h 294"/>
                <a:gd name="T11" fmla="*/ 1400 w 1400"/>
                <a:gd name="T12" fmla="*/ 294 h 294"/>
              </a:gdLst>
              <a:ahLst/>
              <a:cxnLst>
                <a:cxn ang="T6">
                  <a:pos x="T0" y="T1"/>
                </a:cxn>
                <a:cxn ang="T7">
                  <a:pos x="T2" y="T3"/>
                </a:cxn>
                <a:cxn ang="T8">
                  <a:pos x="T4" y="T5"/>
                </a:cxn>
              </a:cxnLst>
              <a:rect l="T9" t="T10" r="T11" b="T12"/>
              <a:pathLst>
                <a:path w="1400" h="294">
                  <a:moveTo>
                    <a:pt x="1400" y="294"/>
                  </a:moveTo>
                  <a:lnTo>
                    <a:pt x="1296" y="294"/>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4" name="Freeform 64"/>
            <p:cNvSpPr>
              <a:spLocks/>
            </p:cNvSpPr>
            <p:nvPr/>
          </p:nvSpPr>
          <p:spPr bwMode="auto">
            <a:xfrm>
              <a:off x="6062663" y="4070350"/>
              <a:ext cx="803275" cy="241300"/>
            </a:xfrm>
            <a:custGeom>
              <a:avLst/>
              <a:gdLst>
                <a:gd name="T0" fmla="*/ 803275 w 506"/>
                <a:gd name="T1" fmla="*/ 0 h 152"/>
                <a:gd name="T2" fmla="*/ 622300 w 506"/>
                <a:gd name="T3" fmla="*/ 0 h 152"/>
                <a:gd name="T4" fmla="*/ 0 w 506"/>
                <a:gd name="T5" fmla="*/ 241300 h 152"/>
                <a:gd name="T6" fmla="*/ 0 60000 65536"/>
                <a:gd name="T7" fmla="*/ 0 60000 65536"/>
                <a:gd name="T8" fmla="*/ 0 60000 65536"/>
                <a:gd name="T9" fmla="*/ 0 w 506"/>
                <a:gd name="T10" fmla="*/ 0 h 152"/>
                <a:gd name="T11" fmla="*/ 506 w 506"/>
                <a:gd name="T12" fmla="*/ 152 h 152"/>
              </a:gdLst>
              <a:ahLst/>
              <a:cxnLst>
                <a:cxn ang="T6">
                  <a:pos x="T0" y="T1"/>
                </a:cxn>
                <a:cxn ang="T7">
                  <a:pos x="T2" y="T3"/>
                </a:cxn>
                <a:cxn ang="T8">
                  <a:pos x="T4" y="T5"/>
                </a:cxn>
              </a:cxnLst>
              <a:rect l="T9" t="T10" r="T11" b="T12"/>
              <a:pathLst>
                <a:path w="506" h="152">
                  <a:moveTo>
                    <a:pt x="506" y="0"/>
                  </a:moveTo>
                  <a:lnTo>
                    <a:pt x="392" y="0"/>
                  </a:lnTo>
                  <a:lnTo>
                    <a:pt x="0" y="152"/>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5" name="Freeform 65"/>
            <p:cNvSpPr>
              <a:spLocks/>
            </p:cNvSpPr>
            <p:nvPr/>
          </p:nvSpPr>
          <p:spPr bwMode="auto">
            <a:xfrm>
              <a:off x="5614988" y="4346575"/>
              <a:ext cx="1250950" cy="266700"/>
            </a:xfrm>
            <a:custGeom>
              <a:avLst/>
              <a:gdLst>
                <a:gd name="T0" fmla="*/ 1250950 w 788"/>
                <a:gd name="T1" fmla="*/ 0 h 168"/>
                <a:gd name="T2" fmla="*/ 1076325 w 788"/>
                <a:gd name="T3" fmla="*/ 0 h 168"/>
                <a:gd name="T4" fmla="*/ 0 w 788"/>
                <a:gd name="T5" fmla="*/ 266700 h 168"/>
                <a:gd name="T6" fmla="*/ 0 60000 65536"/>
                <a:gd name="T7" fmla="*/ 0 60000 65536"/>
                <a:gd name="T8" fmla="*/ 0 60000 65536"/>
                <a:gd name="T9" fmla="*/ 0 w 788"/>
                <a:gd name="T10" fmla="*/ 0 h 168"/>
                <a:gd name="T11" fmla="*/ 788 w 788"/>
                <a:gd name="T12" fmla="*/ 168 h 168"/>
              </a:gdLst>
              <a:ahLst/>
              <a:cxnLst>
                <a:cxn ang="T6">
                  <a:pos x="T0" y="T1"/>
                </a:cxn>
                <a:cxn ang="T7">
                  <a:pos x="T2" y="T3"/>
                </a:cxn>
                <a:cxn ang="T8">
                  <a:pos x="T4" y="T5"/>
                </a:cxn>
              </a:cxnLst>
              <a:rect l="T9" t="T10" r="T11" b="T12"/>
              <a:pathLst>
                <a:path w="788" h="168">
                  <a:moveTo>
                    <a:pt x="788" y="0"/>
                  </a:moveTo>
                  <a:lnTo>
                    <a:pt x="678" y="0"/>
                  </a:lnTo>
                  <a:lnTo>
                    <a:pt x="0" y="168"/>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6" name="Freeform 66"/>
            <p:cNvSpPr>
              <a:spLocks/>
            </p:cNvSpPr>
            <p:nvPr/>
          </p:nvSpPr>
          <p:spPr bwMode="auto">
            <a:xfrm>
              <a:off x="5164138" y="4591050"/>
              <a:ext cx="1698625" cy="260350"/>
            </a:xfrm>
            <a:custGeom>
              <a:avLst/>
              <a:gdLst>
                <a:gd name="T0" fmla="*/ 0 w 1070"/>
                <a:gd name="T1" fmla="*/ 260350 h 164"/>
                <a:gd name="T2" fmla="*/ 1552575 w 1070"/>
                <a:gd name="T3" fmla="*/ 0 h 164"/>
                <a:gd name="T4" fmla="*/ 1698625 w 1070"/>
                <a:gd name="T5" fmla="*/ 0 h 164"/>
                <a:gd name="T6" fmla="*/ 0 60000 65536"/>
                <a:gd name="T7" fmla="*/ 0 60000 65536"/>
                <a:gd name="T8" fmla="*/ 0 60000 65536"/>
                <a:gd name="T9" fmla="*/ 0 w 1070"/>
                <a:gd name="T10" fmla="*/ 0 h 164"/>
                <a:gd name="T11" fmla="*/ 1070 w 1070"/>
                <a:gd name="T12" fmla="*/ 164 h 164"/>
              </a:gdLst>
              <a:ahLst/>
              <a:cxnLst>
                <a:cxn ang="T6">
                  <a:pos x="T0" y="T1"/>
                </a:cxn>
                <a:cxn ang="T7">
                  <a:pos x="T2" y="T3"/>
                </a:cxn>
                <a:cxn ang="T8">
                  <a:pos x="T4" y="T5"/>
                </a:cxn>
              </a:cxnLst>
              <a:rect l="T9" t="T10" r="T11" b="T12"/>
              <a:pathLst>
                <a:path w="1070" h="164">
                  <a:moveTo>
                    <a:pt x="0" y="164"/>
                  </a:moveTo>
                  <a:lnTo>
                    <a:pt x="978" y="0"/>
                  </a:lnTo>
                  <a:lnTo>
                    <a:pt x="107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20537" name="Line 67"/>
            <p:cNvSpPr>
              <a:spLocks noChangeShapeType="1"/>
            </p:cNvSpPr>
            <p:nvPr/>
          </p:nvSpPr>
          <p:spPr bwMode="auto">
            <a:xfrm flipH="1">
              <a:off x="6681788" y="5114925"/>
              <a:ext cx="184150"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8" name="Line 68"/>
            <p:cNvSpPr>
              <a:spLocks noChangeShapeType="1"/>
            </p:cNvSpPr>
            <p:nvPr/>
          </p:nvSpPr>
          <p:spPr bwMode="auto">
            <a:xfrm flipH="1">
              <a:off x="6507163" y="5362575"/>
              <a:ext cx="35877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39" name="Line 69"/>
            <p:cNvSpPr>
              <a:spLocks noChangeShapeType="1"/>
            </p:cNvSpPr>
            <p:nvPr/>
          </p:nvSpPr>
          <p:spPr bwMode="auto">
            <a:xfrm flipH="1" flipV="1">
              <a:off x="6046788" y="5400675"/>
              <a:ext cx="819150" cy="219075"/>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0" name="Line 70"/>
            <p:cNvSpPr>
              <a:spLocks noChangeShapeType="1"/>
            </p:cNvSpPr>
            <p:nvPr/>
          </p:nvSpPr>
          <p:spPr bwMode="auto">
            <a:xfrm flipH="1">
              <a:off x="6288088" y="1981200"/>
              <a:ext cx="244475" cy="70167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1" name="Line 71"/>
            <p:cNvSpPr>
              <a:spLocks noChangeShapeType="1"/>
            </p:cNvSpPr>
            <p:nvPr/>
          </p:nvSpPr>
          <p:spPr bwMode="auto">
            <a:xfrm>
              <a:off x="2763838" y="4975225"/>
              <a:ext cx="2149475" cy="101600"/>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2" name="Line 72"/>
            <p:cNvSpPr>
              <a:spLocks noChangeShapeType="1"/>
            </p:cNvSpPr>
            <p:nvPr/>
          </p:nvSpPr>
          <p:spPr bwMode="auto">
            <a:xfrm flipV="1">
              <a:off x="2716213" y="4648200"/>
              <a:ext cx="1400175" cy="9525"/>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3" name="Line 73"/>
            <p:cNvSpPr>
              <a:spLocks noChangeShapeType="1"/>
            </p:cNvSpPr>
            <p:nvPr/>
          </p:nvSpPr>
          <p:spPr bwMode="auto">
            <a:xfrm flipV="1">
              <a:off x="2566988" y="3625850"/>
              <a:ext cx="323850" cy="66675"/>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4" name="Line 74"/>
            <p:cNvSpPr>
              <a:spLocks noChangeShapeType="1"/>
            </p:cNvSpPr>
            <p:nvPr/>
          </p:nvSpPr>
          <p:spPr bwMode="auto">
            <a:xfrm flipV="1">
              <a:off x="2566988" y="3435350"/>
              <a:ext cx="336550" cy="257175"/>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5" name="Line 75"/>
            <p:cNvSpPr>
              <a:spLocks noChangeShapeType="1"/>
            </p:cNvSpPr>
            <p:nvPr/>
          </p:nvSpPr>
          <p:spPr bwMode="auto">
            <a:xfrm flipV="1">
              <a:off x="2462213" y="2708275"/>
              <a:ext cx="260350" cy="215900"/>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46" name="Rectangle 76"/>
            <p:cNvSpPr>
              <a:spLocks noChangeArrowheads="1"/>
            </p:cNvSpPr>
            <p:nvPr/>
          </p:nvSpPr>
          <p:spPr bwMode="auto">
            <a:xfrm>
              <a:off x="6773863" y="685800"/>
              <a:ext cx="596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Aorta</a:t>
              </a:r>
              <a:endParaRPr lang="en-US" b="1"/>
            </a:p>
          </p:txBody>
        </p:sp>
        <p:sp>
          <p:nvSpPr>
            <p:cNvPr id="20547" name="Rectangle 77"/>
            <p:cNvSpPr>
              <a:spLocks noChangeArrowheads="1"/>
            </p:cNvSpPr>
            <p:nvPr/>
          </p:nvSpPr>
          <p:spPr bwMode="auto">
            <a:xfrm>
              <a:off x="6773863" y="1087438"/>
              <a:ext cx="165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Left pulmonary</a:t>
              </a:r>
            </a:p>
            <a:p>
              <a:r>
                <a:rPr lang="en-US" b="1">
                  <a:solidFill>
                    <a:srgbClr val="231F20"/>
                  </a:solidFill>
                </a:rPr>
                <a:t>artery</a:t>
              </a:r>
              <a:endParaRPr lang="en-US" b="1"/>
            </a:p>
          </p:txBody>
        </p:sp>
        <p:sp>
          <p:nvSpPr>
            <p:cNvPr id="20548" name="Rectangle 78"/>
            <p:cNvSpPr>
              <a:spLocks noChangeArrowheads="1"/>
            </p:cNvSpPr>
            <p:nvPr/>
          </p:nvSpPr>
          <p:spPr bwMode="auto">
            <a:xfrm>
              <a:off x="6773863" y="1552575"/>
              <a:ext cx="13843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231F20"/>
                  </a:solidFill>
                  <a:latin typeface="Arial Black" pitchFamily="34" charset="0"/>
                </a:rPr>
                <a:t>Left atrium</a:t>
              </a:r>
              <a:endParaRPr lang="en-US"/>
            </a:p>
          </p:txBody>
        </p:sp>
        <p:sp>
          <p:nvSpPr>
            <p:cNvPr id="20549" name="Rectangle 79"/>
            <p:cNvSpPr>
              <a:spLocks noChangeArrowheads="1"/>
            </p:cNvSpPr>
            <p:nvPr/>
          </p:nvSpPr>
          <p:spPr bwMode="auto">
            <a:xfrm>
              <a:off x="6773863" y="1831975"/>
              <a:ext cx="1651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Left pulmonary</a:t>
              </a:r>
            </a:p>
            <a:p>
              <a:r>
                <a:rPr lang="en-US" b="1">
                  <a:solidFill>
                    <a:srgbClr val="231F20"/>
                  </a:solidFill>
                </a:rPr>
                <a:t>veins</a:t>
              </a:r>
            </a:p>
          </p:txBody>
        </p:sp>
        <p:sp>
          <p:nvSpPr>
            <p:cNvPr id="20550" name="Rectangle 80"/>
            <p:cNvSpPr>
              <a:spLocks noChangeArrowheads="1"/>
            </p:cNvSpPr>
            <p:nvPr/>
          </p:nvSpPr>
          <p:spPr bwMode="auto">
            <a:xfrm>
              <a:off x="6773863" y="2559050"/>
              <a:ext cx="17653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Mitral (bicuspid)</a:t>
              </a:r>
            </a:p>
            <a:p>
              <a:r>
                <a:rPr lang="en-US" b="1">
                  <a:solidFill>
                    <a:srgbClr val="231F20"/>
                  </a:solidFill>
                </a:rPr>
                <a:t>valve</a:t>
              </a:r>
              <a:endParaRPr lang="en-US" b="1"/>
            </a:p>
          </p:txBody>
        </p:sp>
        <p:sp>
          <p:nvSpPr>
            <p:cNvPr id="20551" name="Rectangle 81"/>
            <p:cNvSpPr>
              <a:spLocks noChangeArrowheads="1"/>
            </p:cNvSpPr>
            <p:nvPr/>
          </p:nvSpPr>
          <p:spPr bwMode="auto">
            <a:xfrm>
              <a:off x="6875463" y="3289300"/>
              <a:ext cx="1295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Aortic valve</a:t>
              </a:r>
              <a:endParaRPr lang="en-US" b="1"/>
            </a:p>
          </p:txBody>
        </p:sp>
        <p:sp>
          <p:nvSpPr>
            <p:cNvPr id="20552" name="Rectangle 82"/>
            <p:cNvSpPr>
              <a:spLocks noChangeArrowheads="1"/>
            </p:cNvSpPr>
            <p:nvPr/>
          </p:nvSpPr>
          <p:spPr bwMode="auto">
            <a:xfrm>
              <a:off x="6875463" y="3686175"/>
              <a:ext cx="1816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Pulmonary valve</a:t>
              </a:r>
              <a:endParaRPr lang="en-US" b="1"/>
            </a:p>
          </p:txBody>
        </p:sp>
        <p:sp>
          <p:nvSpPr>
            <p:cNvPr id="20553" name="Rectangle 83"/>
            <p:cNvSpPr>
              <a:spLocks noChangeArrowheads="1"/>
            </p:cNvSpPr>
            <p:nvPr/>
          </p:nvSpPr>
          <p:spPr bwMode="auto">
            <a:xfrm>
              <a:off x="6888163" y="3932238"/>
              <a:ext cx="1676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231F20"/>
                  </a:solidFill>
                  <a:latin typeface="Arial Black" pitchFamily="34" charset="0"/>
                </a:rPr>
                <a:t>Left ventricle</a:t>
              </a:r>
              <a:endParaRPr lang="en-US"/>
            </a:p>
          </p:txBody>
        </p:sp>
        <p:sp>
          <p:nvSpPr>
            <p:cNvPr id="20554" name="Rectangle 84"/>
            <p:cNvSpPr>
              <a:spLocks noChangeArrowheads="1"/>
            </p:cNvSpPr>
            <p:nvPr/>
          </p:nvSpPr>
          <p:spPr bwMode="auto">
            <a:xfrm>
              <a:off x="6888163" y="4203700"/>
              <a:ext cx="1803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Papillary muscle</a:t>
              </a:r>
              <a:endParaRPr lang="en-US" b="1"/>
            </a:p>
          </p:txBody>
        </p:sp>
        <p:sp>
          <p:nvSpPr>
            <p:cNvPr id="20555" name="Rectangle 85"/>
            <p:cNvSpPr>
              <a:spLocks noChangeArrowheads="1"/>
            </p:cNvSpPr>
            <p:nvPr/>
          </p:nvSpPr>
          <p:spPr bwMode="auto">
            <a:xfrm>
              <a:off x="6888163" y="4494213"/>
              <a:ext cx="16637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b="1">
                  <a:solidFill>
                    <a:srgbClr val="231F20"/>
                  </a:solidFill>
                </a:rPr>
                <a:t>Interventricular</a:t>
              </a:r>
            </a:p>
            <a:p>
              <a:pPr>
                <a:lnSpc>
                  <a:spcPct val="85000"/>
                </a:lnSpc>
              </a:pPr>
              <a:r>
                <a:rPr lang="en-US" b="1">
                  <a:solidFill>
                    <a:srgbClr val="231F20"/>
                  </a:solidFill>
                </a:rPr>
                <a:t>septum</a:t>
              </a:r>
              <a:endParaRPr lang="en-US" b="1"/>
            </a:p>
          </p:txBody>
        </p:sp>
        <p:sp>
          <p:nvSpPr>
            <p:cNvPr id="20556" name="Rectangle 86"/>
            <p:cNvSpPr>
              <a:spLocks noChangeArrowheads="1"/>
            </p:cNvSpPr>
            <p:nvPr/>
          </p:nvSpPr>
          <p:spPr bwMode="auto">
            <a:xfrm>
              <a:off x="6888163" y="4972050"/>
              <a:ext cx="1244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Epicardium</a:t>
              </a:r>
              <a:endParaRPr lang="en-US" b="1"/>
            </a:p>
          </p:txBody>
        </p:sp>
        <p:sp>
          <p:nvSpPr>
            <p:cNvPr id="20557" name="Rectangle 87"/>
            <p:cNvSpPr>
              <a:spLocks noChangeArrowheads="1"/>
            </p:cNvSpPr>
            <p:nvPr/>
          </p:nvSpPr>
          <p:spPr bwMode="auto">
            <a:xfrm>
              <a:off x="6888163" y="5222875"/>
              <a:ext cx="13462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Myocardium</a:t>
              </a:r>
              <a:endParaRPr lang="en-US" b="1"/>
            </a:p>
          </p:txBody>
        </p:sp>
        <p:sp>
          <p:nvSpPr>
            <p:cNvPr id="20558" name="Rectangle 88"/>
            <p:cNvSpPr>
              <a:spLocks noChangeArrowheads="1"/>
            </p:cNvSpPr>
            <p:nvPr/>
          </p:nvSpPr>
          <p:spPr bwMode="auto">
            <a:xfrm>
              <a:off x="6888163" y="5480050"/>
              <a:ext cx="1460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Endocardium</a:t>
              </a:r>
              <a:endParaRPr lang="en-US" b="1"/>
            </a:p>
          </p:txBody>
        </p:sp>
        <p:sp>
          <p:nvSpPr>
            <p:cNvPr id="20559" name="Rectangle 89"/>
            <p:cNvSpPr>
              <a:spLocks noChangeArrowheads="1"/>
            </p:cNvSpPr>
            <p:nvPr/>
          </p:nvSpPr>
          <p:spPr bwMode="auto">
            <a:xfrm>
              <a:off x="465138" y="6064250"/>
              <a:ext cx="2298700"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231F20"/>
                  </a:solidFill>
                  <a:latin typeface="Arial Black" pitchFamily="34" charset="0"/>
                </a:rPr>
                <a:t>(e) Frontal section</a:t>
              </a:r>
              <a:endParaRPr lang="en-US"/>
            </a:p>
          </p:txBody>
        </p:sp>
        <p:sp>
          <p:nvSpPr>
            <p:cNvPr id="20560" name="Rectangle 90"/>
            <p:cNvSpPr>
              <a:spLocks noChangeArrowheads="1"/>
            </p:cNvSpPr>
            <p:nvPr/>
          </p:nvSpPr>
          <p:spPr bwMode="auto">
            <a:xfrm>
              <a:off x="452438" y="1174750"/>
              <a:ext cx="20955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Superior vena cava</a:t>
              </a:r>
              <a:endParaRPr lang="en-US" b="1"/>
            </a:p>
          </p:txBody>
        </p:sp>
        <p:sp>
          <p:nvSpPr>
            <p:cNvPr id="20561" name="Rectangle 91"/>
            <p:cNvSpPr>
              <a:spLocks noChangeArrowheads="1"/>
            </p:cNvSpPr>
            <p:nvPr/>
          </p:nvSpPr>
          <p:spPr bwMode="auto">
            <a:xfrm>
              <a:off x="452438" y="1562100"/>
              <a:ext cx="1816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b="1">
                  <a:solidFill>
                    <a:srgbClr val="231F20"/>
                  </a:solidFill>
                </a:rPr>
                <a:t>Right pulmonary</a:t>
              </a:r>
            </a:p>
            <a:p>
              <a:pPr>
                <a:lnSpc>
                  <a:spcPct val="85000"/>
                </a:lnSpc>
              </a:pPr>
              <a:r>
                <a:rPr lang="en-US" b="1">
                  <a:solidFill>
                    <a:srgbClr val="231F20"/>
                  </a:solidFill>
                </a:rPr>
                <a:t>artery</a:t>
              </a:r>
              <a:endParaRPr lang="en-US" b="1"/>
            </a:p>
          </p:txBody>
        </p:sp>
        <p:sp>
          <p:nvSpPr>
            <p:cNvPr id="20562" name="Rectangle 92"/>
            <p:cNvSpPr>
              <a:spLocks noChangeArrowheads="1"/>
            </p:cNvSpPr>
            <p:nvPr/>
          </p:nvSpPr>
          <p:spPr bwMode="auto">
            <a:xfrm>
              <a:off x="452438" y="2003425"/>
              <a:ext cx="1816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Pulmonary trunk</a:t>
              </a:r>
              <a:endParaRPr lang="en-US" b="1"/>
            </a:p>
          </p:txBody>
        </p:sp>
        <p:sp>
          <p:nvSpPr>
            <p:cNvPr id="20563" name="Rectangle 93"/>
            <p:cNvSpPr>
              <a:spLocks noChangeArrowheads="1"/>
            </p:cNvSpPr>
            <p:nvPr/>
          </p:nvSpPr>
          <p:spPr bwMode="auto">
            <a:xfrm>
              <a:off x="452438" y="2363788"/>
              <a:ext cx="15494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231F20"/>
                  </a:solidFill>
                  <a:latin typeface="Arial Black" pitchFamily="34" charset="0"/>
                </a:rPr>
                <a:t>Right atrium</a:t>
              </a:r>
              <a:endParaRPr lang="en-US"/>
            </a:p>
          </p:txBody>
        </p:sp>
        <p:sp>
          <p:nvSpPr>
            <p:cNvPr id="20564" name="Rectangle 94"/>
            <p:cNvSpPr>
              <a:spLocks noChangeArrowheads="1"/>
            </p:cNvSpPr>
            <p:nvPr/>
          </p:nvSpPr>
          <p:spPr bwMode="auto">
            <a:xfrm>
              <a:off x="452438" y="2798763"/>
              <a:ext cx="1816100"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85000"/>
                </a:lnSpc>
              </a:pPr>
              <a:r>
                <a:rPr lang="en-US" b="1">
                  <a:solidFill>
                    <a:srgbClr val="231F20"/>
                  </a:solidFill>
                </a:rPr>
                <a:t>Right pulmonary</a:t>
              </a:r>
            </a:p>
            <a:p>
              <a:pPr>
                <a:lnSpc>
                  <a:spcPct val="85000"/>
                </a:lnSpc>
              </a:pPr>
              <a:r>
                <a:rPr lang="en-US" b="1">
                  <a:solidFill>
                    <a:srgbClr val="231F20"/>
                  </a:solidFill>
                </a:rPr>
                <a:t>veins</a:t>
              </a:r>
              <a:endParaRPr lang="en-US" b="1"/>
            </a:p>
          </p:txBody>
        </p:sp>
        <p:sp>
          <p:nvSpPr>
            <p:cNvPr id="20565" name="Rectangle 95"/>
            <p:cNvSpPr>
              <a:spLocks noChangeArrowheads="1"/>
            </p:cNvSpPr>
            <p:nvPr/>
          </p:nvSpPr>
          <p:spPr bwMode="auto">
            <a:xfrm>
              <a:off x="452438" y="3232150"/>
              <a:ext cx="1371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Fossa ovalis</a:t>
              </a:r>
              <a:endParaRPr lang="en-US" b="1"/>
            </a:p>
          </p:txBody>
        </p:sp>
        <p:sp>
          <p:nvSpPr>
            <p:cNvPr id="20566" name="Rectangle 96"/>
            <p:cNvSpPr>
              <a:spLocks noChangeArrowheads="1"/>
            </p:cNvSpPr>
            <p:nvPr/>
          </p:nvSpPr>
          <p:spPr bwMode="auto">
            <a:xfrm>
              <a:off x="452438" y="3549650"/>
              <a:ext cx="19939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Pectinate muscles</a:t>
              </a:r>
              <a:endParaRPr lang="en-US" b="1"/>
            </a:p>
          </p:txBody>
        </p:sp>
        <p:sp>
          <p:nvSpPr>
            <p:cNvPr id="20567" name="Rectangle 97"/>
            <p:cNvSpPr>
              <a:spLocks noChangeArrowheads="1"/>
            </p:cNvSpPr>
            <p:nvPr/>
          </p:nvSpPr>
          <p:spPr bwMode="auto">
            <a:xfrm>
              <a:off x="452438" y="3905250"/>
              <a:ext cx="16637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Tricuspid valve</a:t>
              </a:r>
              <a:endParaRPr lang="en-US" b="1"/>
            </a:p>
          </p:txBody>
        </p:sp>
        <p:sp>
          <p:nvSpPr>
            <p:cNvPr id="20568" name="Rectangle 98"/>
            <p:cNvSpPr>
              <a:spLocks noChangeArrowheads="1"/>
            </p:cNvSpPr>
            <p:nvPr/>
          </p:nvSpPr>
          <p:spPr bwMode="auto">
            <a:xfrm>
              <a:off x="452438" y="4214813"/>
              <a:ext cx="1841500" cy="32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a:solidFill>
                    <a:srgbClr val="231F20"/>
                  </a:solidFill>
                  <a:latin typeface="Arial Black" pitchFamily="34" charset="0"/>
                </a:rPr>
                <a:t>Right ventricle</a:t>
              </a:r>
              <a:endParaRPr lang="en-US"/>
            </a:p>
          </p:txBody>
        </p:sp>
        <p:sp>
          <p:nvSpPr>
            <p:cNvPr id="20569" name="Rectangle 99"/>
            <p:cNvSpPr>
              <a:spLocks noChangeArrowheads="1"/>
            </p:cNvSpPr>
            <p:nvPr/>
          </p:nvSpPr>
          <p:spPr bwMode="auto">
            <a:xfrm>
              <a:off x="452438" y="4502150"/>
              <a:ext cx="20574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Chordae tendineae</a:t>
              </a:r>
              <a:endParaRPr lang="en-US" b="1"/>
            </a:p>
          </p:txBody>
        </p:sp>
        <p:sp>
          <p:nvSpPr>
            <p:cNvPr id="20570" name="Rectangle 100"/>
            <p:cNvSpPr>
              <a:spLocks noChangeArrowheads="1"/>
            </p:cNvSpPr>
            <p:nvPr/>
          </p:nvSpPr>
          <p:spPr bwMode="auto">
            <a:xfrm>
              <a:off x="452438" y="4829175"/>
              <a:ext cx="21336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Trabeculae carneae</a:t>
              </a:r>
              <a:endParaRPr lang="en-US" b="1"/>
            </a:p>
          </p:txBody>
        </p:sp>
        <p:sp>
          <p:nvSpPr>
            <p:cNvPr id="20571" name="Rectangle 101"/>
            <p:cNvSpPr>
              <a:spLocks noChangeArrowheads="1"/>
            </p:cNvSpPr>
            <p:nvPr/>
          </p:nvSpPr>
          <p:spPr bwMode="auto">
            <a:xfrm>
              <a:off x="452438" y="5165725"/>
              <a:ext cx="19431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b="1">
                  <a:solidFill>
                    <a:srgbClr val="231F20"/>
                  </a:solidFill>
                </a:rPr>
                <a:t>Inferior vena cava</a:t>
              </a:r>
              <a:endParaRPr lang="en-US" b="1"/>
            </a:p>
          </p:txBody>
        </p:sp>
      </p:gr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pPr eaLnBrk="1" hangingPunct="1"/>
            <a:r>
              <a:rPr lang="en-US" smtClean="0"/>
              <a:t>Lower Limb Pulses</a:t>
            </a:r>
          </a:p>
        </p:txBody>
      </p:sp>
      <p:sp>
        <p:nvSpPr>
          <p:cNvPr id="136195" name="Rectangle 3"/>
          <p:cNvSpPr>
            <a:spLocks noGrp="1" noChangeArrowheads="1"/>
          </p:cNvSpPr>
          <p:nvPr>
            <p:ph idx="1"/>
          </p:nvPr>
        </p:nvSpPr>
        <p:spPr/>
        <p:txBody>
          <a:bodyPr/>
          <a:lstStyle/>
          <a:p>
            <a:pPr eaLnBrk="1" hangingPunct="1"/>
            <a:r>
              <a:rPr lang="en-US" smtClean="0"/>
              <a:t>four arterial pulses are routinely felt in the lower limb.</a:t>
            </a:r>
          </a:p>
          <a:p>
            <a:pPr lvl="1" eaLnBrk="1" hangingPunct="1"/>
            <a:r>
              <a:rPr lang="en-US" smtClean="0"/>
              <a:t>femoral</a:t>
            </a:r>
          </a:p>
          <a:p>
            <a:pPr lvl="1" eaLnBrk="1" hangingPunct="1"/>
            <a:r>
              <a:rPr lang="en-US" smtClean="0"/>
              <a:t>popliteal </a:t>
            </a:r>
          </a:p>
          <a:p>
            <a:pPr lvl="1" eaLnBrk="1" hangingPunct="1"/>
            <a:r>
              <a:rPr lang="en-US" smtClean="0"/>
              <a:t>Posterior tibial </a:t>
            </a:r>
          </a:p>
          <a:p>
            <a:pPr lvl="1" eaLnBrk="1" hangingPunct="1"/>
            <a:r>
              <a:rPr lang="en-US" smtClean="0"/>
              <a:t>Dorsalis pedis (dorsum of foot) </a:t>
            </a:r>
          </a:p>
          <a:p>
            <a:pPr eaLnBrk="1" hangingPunct="1"/>
            <a:endParaRPr lang="en-US" smtClean="0"/>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p:cNvSpPr>
            <a:spLocks noGrp="1" noChangeArrowheads="1"/>
          </p:cNvSpPr>
          <p:nvPr>
            <p:ph type="title"/>
          </p:nvPr>
        </p:nvSpPr>
        <p:spPr/>
        <p:txBody>
          <a:bodyPr/>
          <a:lstStyle/>
          <a:p>
            <a:pPr eaLnBrk="1" hangingPunct="1"/>
            <a:r>
              <a:rPr lang="en-US" smtClean="0"/>
              <a:t>Femoral pulse</a:t>
            </a:r>
          </a:p>
        </p:txBody>
      </p:sp>
      <p:sp>
        <p:nvSpPr>
          <p:cNvPr id="20483" name="AutoShape 3"/>
          <p:cNvSpPr>
            <a:spLocks noGrp="1" noChangeAspect="1" noChangeArrowheads="1"/>
          </p:cNvSpPr>
          <p:nvPr>
            <p:ph idx="1"/>
          </p:nvPr>
        </p:nvSpPr>
        <p:spPr/>
        <p:txBody>
          <a:bodyPr>
            <a:normAutofit/>
          </a:bodyPr>
          <a:lstStyle/>
          <a:p>
            <a:pPr eaLnBrk="1" hangingPunct="1">
              <a:defRPr/>
            </a:pPr>
            <a:r>
              <a:rPr lang="en-US"/>
              <a:t>Most of the blood supply to the lower limb is carried in the external iliac artery. </a:t>
            </a:r>
          </a:p>
          <a:p>
            <a:pPr lvl="1" eaLnBrk="1" hangingPunct="1">
              <a:defRPr/>
            </a:pPr>
            <a:r>
              <a:rPr lang="en-US"/>
              <a:t>Aorta </a:t>
            </a:r>
            <a:r>
              <a:rPr lang="en-US">
                <a:sym typeface="Wingdings" pitchFamily="2" charset="2"/>
              </a:rPr>
              <a:t></a:t>
            </a:r>
          </a:p>
          <a:p>
            <a:pPr lvl="1" eaLnBrk="1" hangingPunct="1">
              <a:defRPr/>
            </a:pPr>
            <a:r>
              <a:rPr lang="en-US">
                <a:sym typeface="Wingdings" pitchFamily="2" charset="2"/>
              </a:rPr>
              <a:t>descending aorta  </a:t>
            </a:r>
          </a:p>
          <a:p>
            <a:pPr lvl="1" eaLnBrk="1" hangingPunct="1">
              <a:defRPr/>
            </a:pPr>
            <a:r>
              <a:rPr lang="en-US">
                <a:sym typeface="Wingdings" pitchFamily="2" charset="2"/>
              </a:rPr>
              <a:t>common iliac artery  </a:t>
            </a:r>
          </a:p>
          <a:p>
            <a:pPr lvl="1" eaLnBrk="1" hangingPunct="1">
              <a:defRPr/>
            </a:pPr>
            <a:r>
              <a:rPr lang="en-US">
                <a:sym typeface="Wingdings" pitchFamily="2" charset="2"/>
              </a:rPr>
              <a:t>external iliac artery  </a:t>
            </a:r>
          </a:p>
          <a:p>
            <a:pPr lvl="1" eaLnBrk="1" hangingPunct="1">
              <a:defRPr/>
            </a:pPr>
            <a:r>
              <a:rPr lang="en-US"/>
              <a:t>becomes the femoral artery </a:t>
            </a:r>
            <a:r>
              <a:rPr lang="en-US">
                <a:sym typeface="Wingdings" pitchFamily="2" charset="2"/>
              </a:rPr>
              <a:t> </a:t>
            </a:r>
          </a:p>
          <a:p>
            <a:pPr lvl="1" eaLnBrk="1" hangingPunct="1">
              <a:defRPr/>
            </a:pPr>
            <a:r>
              <a:rPr lang="en-US">
                <a:sym typeface="Wingdings" pitchFamily="2" charset="2"/>
              </a:rPr>
              <a:t>deep femoral</a:t>
            </a:r>
            <a:endParaRPr lang="en-US"/>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a:xfrm>
            <a:off x="457200" y="381000"/>
            <a:ext cx="4953000" cy="1036638"/>
          </a:xfrm>
        </p:spPr>
        <p:txBody>
          <a:bodyPr>
            <a:normAutofit fontScale="90000"/>
          </a:bodyPr>
          <a:lstStyle/>
          <a:p>
            <a:pPr eaLnBrk="1" hangingPunct="1"/>
            <a:r>
              <a:rPr lang="en-US" dirty="0" smtClean="0">
                <a:solidFill>
                  <a:schemeClr val="accent2">
                    <a:lumMod val="75000"/>
                  </a:schemeClr>
                </a:solidFill>
              </a:rPr>
              <a:t>Finding the Femoral Pulse</a:t>
            </a:r>
          </a:p>
        </p:txBody>
      </p:sp>
      <p:sp>
        <p:nvSpPr>
          <p:cNvPr id="138243" name="Rectangle 3"/>
          <p:cNvSpPr>
            <a:spLocks noGrp="1" noChangeArrowheads="1"/>
          </p:cNvSpPr>
          <p:nvPr>
            <p:ph type="body" sz="half" idx="1"/>
          </p:nvPr>
        </p:nvSpPr>
        <p:spPr>
          <a:xfrm>
            <a:off x="457200" y="1600200"/>
            <a:ext cx="4572000" cy="4525963"/>
          </a:xfrm>
        </p:spPr>
        <p:txBody>
          <a:bodyPr/>
          <a:lstStyle/>
          <a:p>
            <a:pPr eaLnBrk="1" hangingPunct="1"/>
            <a:r>
              <a:rPr lang="en-US" sz="2800" dirty="0" smtClean="0">
                <a:solidFill>
                  <a:schemeClr val="accent2">
                    <a:lumMod val="50000"/>
                  </a:schemeClr>
                </a:solidFill>
              </a:rPr>
              <a:t>Locate the superior border of the pubis in the mid line of the body; </a:t>
            </a:r>
          </a:p>
          <a:p>
            <a:pPr eaLnBrk="1" hangingPunct="1"/>
            <a:r>
              <a:rPr lang="en-US" sz="2800" dirty="0" smtClean="0">
                <a:solidFill>
                  <a:schemeClr val="accent2">
                    <a:lumMod val="50000"/>
                  </a:schemeClr>
                </a:solidFill>
              </a:rPr>
              <a:t>Feel the anterior iliac crest. The femoral pulse can be found midway between these two bony points </a:t>
            </a:r>
          </a:p>
          <a:p>
            <a:pPr lvl="1" eaLnBrk="1" hangingPunct="1"/>
            <a:r>
              <a:rPr lang="en-US" sz="2400" dirty="0" smtClean="0">
                <a:solidFill>
                  <a:schemeClr val="accent2">
                    <a:lumMod val="50000"/>
                  </a:schemeClr>
                </a:solidFill>
              </a:rPr>
              <a:t>(the mid-inguinal point) </a:t>
            </a:r>
          </a:p>
          <a:p>
            <a:pPr eaLnBrk="1" hangingPunct="1"/>
            <a:endParaRPr lang="en-US" sz="2800" dirty="0" smtClean="0"/>
          </a:p>
        </p:txBody>
      </p:sp>
      <p:pic>
        <p:nvPicPr>
          <p:cNvPr id="25605" name="Picture 5" descr="safemp"/>
          <p:cNvPicPr>
            <a:picLocks noGrp="1" noChangeAspect="1" noChangeArrowheads="1"/>
          </p:cNvPicPr>
          <p:nvPr>
            <p:ph sz="half" idx="2"/>
          </p:nvPr>
        </p:nvPicPr>
        <p:blipFill>
          <a:blip r:embed="rId2" cstate="print"/>
          <a:stretch>
            <a:fillRect/>
          </a:stretch>
        </p:blipFill>
        <p:spPr>
          <a:xfrm>
            <a:off x="5257800" y="1600200"/>
            <a:ext cx="3759200" cy="3632200"/>
          </a:xfrm>
          <a:effectLst>
            <a:softEdge rad="112500"/>
          </a:effectLst>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Grp="1" noChangeArrowheads="1"/>
          </p:cNvSpPr>
          <p:nvPr>
            <p:ph type="title"/>
          </p:nvPr>
        </p:nvSpPr>
        <p:spPr>
          <a:xfrm>
            <a:off x="457200" y="274638"/>
            <a:ext cx="4953000" cy="1143000"/>
          </a:xfrm>
        </p:spPr>
        <p:txBody>
          <a:bodyPr/>
          <a:lstStyle/>
          <a:p>
            <a:pPr eaLnBrk="1" hangingPunct="1"/>
            <a:r>
              <a:rPr lang="en-US" dirty="0" smtClean="0">
                <a:solidFill>
                  <a:schemeClr val="accent2">
                    <a:lumMod val="75000"/>
                  </a:schemeClr>
                </a:solidFill>
              </a:rPr>
              <a:t>Popliteal</a:t>
            </a:r>
          </a:p>
        </p:txBody>
      </p:sp>
      <p:sp>
        <p:nvSpPr>
          <p:cNvPr id="139267" name="Rectangle 3"/>
          <p:cNvSpPr>
            <a:spLocks noGrp="1" noChangeArrowheads="1"/>
          </p:cNvSpPr>
          <p:nvPr>
            <p:ph type="body" sz="half" idx="1"/>
          </p:nvPr>
        </p:nvSpPr>
        <p:spPr>
          <a:xfrm>
            <a:off x="457200" y="1600200"/>
            <a:ext cx="5334000" cy="4525963"/>
          </a:xfrm>
        </p:spPr>
        <p:txBody>
          <a:bodyPr/>
          <a:lstStyle/>
          <a:p>
            <a:pPr eaLnBrk="1" hangingPunct="1"/>
            <a:r>
              <a:rPr lang="en-US" sz="2800" dirty="0" smtClean="0">
                <a:solidFill>
                  <a:schemeClr val="accent2">
                    <a:lumMod val="50000"/>
                  </a:schemeClr>
                </a:solidFill>
              </a:rPr>
              <a:t>The femoral artery leaves enters the popliteal fossa by passing through the adductor </a:t>
            </a:r>
            <a:r>
              <a:rPr lang="en-US" sz="2800" dirty="0" err="1" smtClean="0">
                <a:solidFill>
                  <a:schemeClr val="accent2">
                    <a:lumMod val="50000"/>
                  </a:schemeClr>
                </a:solidFill>
              </a:rPr>
              <a:t>magnus</a:t>
            </a:r>
            <a:r>
              <a:rPr lang="en-US" sz="2800" dirty="0" smtClean="0">
                <a:solidFill>
                  <a:schemeClr val="accent2">
                    <a:lumMod val="50000"/>
                  </a:schemeClr>
                </a:solidFill>
              </a:rPr>
              <a:t> muscle. </a:t>
            </a:r>
          </a:p>
          <a:p>
            <a:pPr eaLnBrk="1" hangingPunct="1"/>
            <a:r>
              <a:rPr lang="en-US" sz="2800" dirty="0" smtClean="0">
                <a:solidFill>
                  <a:schemeClr val="accent2">
                    <a:lumMod val="50000"/>
                  </a:schemeClr>
                </a:solidFill>
              </a:rPr>
              <a:t>The name of the vessel then changes to the popliteal artery. </a:t>
            </a:r>
          </a:p>
        </p:txBody>
      </p:sp>
      <p:pic>
        <p:nvPicPr>
          <p:cNvPr id="27653" name="Picture 5" descr="popliteal"/>
          <p:cNvPicPr>
            <a:picLocks noGrp="1" noChangeAspect="1" noChangeArrowheads="1"/>
          </p:cNvPicPr>
          <p:nvPr>
            <p:ph sz="half" idx="2"/>
          </p:nvPr>
        </p:nvPicPr>
        <p:blipFill>
          <a:blip r:embed="rId2" cstate="print"/>
          <a:stretch>
            <a:fillRect/>
          </a:stretch>
        </p:blipFill>
        <p:spPr>
          <a:xfrm>
            <a:off x="6324600" y="1752600"/>
            <a:ext cx="2476500" cy="3467100"/>
          </a:xfrm>
          <a:effectLst>
            <a:softEdge rad="112500"/>
          </a:effec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5"/>
          <p:cNvSpPr>
            <a:spLocks noGrp="1" noChangeArrowheads="1"/>
          </p:cNvSpPr>
          <p:nvPr>
            <p:ph type="title"/>
          </p:nvPr>
        </p:nvSpPr>
        <p:spPr/>
        <p:txBody>
          <a:bodyPr/>
          <a:lstStyle/>
          <a:p>
            <a:pPr eaLnBrk="1" hangingPunct="1"/>
            <a:r>
              <a:rPr lang="en-US" dirty="0" smtClean="0"/>
              <a:t>Palpating popliteal artery</a:t>
            </a:r>
          </a:p>
        </p:txBody>
      </p:sp>
      <p:sp>
        <p:nvSpPr>
          <p:cNvPr id="30726" name="Rectangle 6"/>
          <p:cNvSpPr>
            <a:spLocks noGrp="1" noChangeArrowheads="1"/>
          </p:cNvSpPr>
          <p:nvPr>
            <p:ph idx="1"/>
          </p:nvPr>
        </p:nvSpPr>
        <p:spPr/>
        <p:txBody>
          <a:bodyPr>
            <a:normAutofit/>
          </a:bodyPr>
          <a:lstStyle/>
          <a:p>
            <a:pPr eaLnBrk="1" hangingPunct="1">
              <a:defRPr/>
            </a:pPr>
            <a:r>
              <a:rPr lang="en-US" dirty="0"/>
              <a:t>bend the knee so that it is flexed to about 90 degrees. </a:t>
            </a:r>
          </a:p>
          <a:p>
            <a:pPr eaLnBrk="1" hangingPunct="1">
              <a:defRPr/>
            </a:pPr>
            <a:endParaRPr lang="en-US" dirty="0" smtClean="0"/>
          </a:p>
          <a:p>
            <a:pPr eaLnBrk="1" hangingPunct="1">
              <a:defRPr/>
            </a:pPr>
            <a:r>
              <a:rPr lang="en-US" dirty="0" smtClean="0"/>
              <a:t>press </a:t>
            </a:r>
            <a:r>
              <a:rPr lang="en-US" dirty="0"/>
              <a:t>the tips of your fingers into the popliteal fossa. </a:t>
            </a:r>
          </a:p>
          <a:p>
            <a:pPr eaLnBrk="1" hangingPunct="1">
              <a:defRPr/>
            </a:pPr>
            <a:endParaRPr lang="en-US" dirty="0"/>
          </a:p>
          <a:p>
            <a:pPr eaLnBrk="1" hangingPunct="1">
              <a:defRPr/>
            </a:pPr>
            <a:r>
              <a:rPr lang="en-US" dirty="0"/>
              <a:t>The popliteal pulse is deep and diffuse</a:t>
            </a:r>
          </a:p>
          <a:p>
            <a:pPr lvl="1" eaLnBrk="1" hangingPunct="1">
              <a:defRPr/>
            </a:pPr>
            <a:r>
              <a:rPr lang="en-US" dirty="0"/>
              <a:t>Can be difficult to palpate</a:t>
            </a:r>
          </a:p>
          <a:p>
            <a:pPr lvl="1" eaLnBrk="1" hangingPunct="1">
              <a:buFontTx/>
              <a:buNone/>
              <a:defRPr/>
            </a:pPr>
            <a:r>
              <a:rPr lang="en-US" dirty="0"/>
              <a:t> </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457200" y="274638"/>
            <a:ext cx="5029200" cy="1020762"/>
          </a:xfrm>
        </p:spPr>
        <p:txBody>
          <a:bodyPr/>
          <a:lstStyle/>
          <a:p>
            <a:pPr eaLnBrk="1" hangingPunct="1"/>
            <a:r>
              <a:rPr lang="en-US" dirty="0" smtClean="0">
                <a:solidFill>
                  <a:schemeClr val="accent2">
                    <a:lumMod val="75000"/>
                  </a:schemeClr>
                </a:solidFill>
              </a:rPr>
              <a:t>Posterior </a:t>
            </a:r>
            <a:r>
              <a:rPr lang="en-US" dirty="0" err="1" smtClean="0">
                <a:solidFill>
                  <a:schemeClr val="accent2">
                    <a:lumMod val="75000"/>
                  </a:schemeClr>
                </a:solidFill>
              </a:rPr>
              <a:t>Tibial</a:t>
            </a:r>
            <a:endParaRPr lang="en-US" dirty="0" smtClean="0">
              <a:solidFill>
                <a:schemeClr val="accent2">
                  <a:lumMod val="75000"/>
                </a:schemeClr>
              </a:solidFill>
            </a:endParaRPr>
          </a:p>
        </p:txBody>
      </p:sp>
      <p:sp>
        <p:nvSpPr>
          <p:cNvPr id="141315" name="Rectangle 3"/>
          <p:cNvSpPr>
            <a:spLocks noGrp="1" noChangeArrowheads="1"/>
          </p:cNvSpPr>
          <p:nvPr>
            <p:ph type="body" sz="half" idx="1"/>
          </p:nvPr>
        </p:nvSpPr>
        <p:spPr>
          <a:xfrm>
            <a:off x="457200" y="1600200"/>
            <a:ext cx="4191000" cy="4876800"/>
          </a:xfrm>
        </p:spPr>
        <p:txBody>
          <a:bodyPr/>
          <a:lstStyle/>
          <a:p>
            <a:pPr eaLnBrk="1" hangingPunct="1"/>
            <a:r>
              <a:rPr lang="en-US" sz="2800" dirty="0" smtClean="0">
                <a:solidFill>
                  <a:schemeClr val="accent2">
                    <a:lumMod val="50000"/>
                  </a:schemeClr>
                </a:solidFill>
              </a:rPr>
              <a:t>The Popliteal artery branches into anterior </a:t>
            </a:r>
            <a:r>
              <a:rPr lang="en-US" sz="2800" dirty="0" err="1" smtClean="0">
                <a:solidFill>
                  <a:schemeClr val="accent2">
                    <a:lumMod val="50000"/>
                  </a:schemeClr>
                </a:solidFill>
              </a:rPr>
              <a:t>tibial</a:t>
            </a:r>
            <a:r>
              <a:rPr lang="en-US" sz="2800" dirty="0" smtClean="0">
                <a:solidFill>
                  <a:schemeClr val="accent2">
                    <a:lumMod val="50000"/>
                  </a:schemeClr>
                </a:solidFill>
              </a:rPr>
              <a:t> and posterior </a:t>
            </a:r>
            <a:r>
              <a:rPr lang="en-US" sz="2800" dirty="0" err="1" smtClean="0">
                <a:solidFill>
                  <a:schemeClr val="accent2">
                    <a:lumMod val="50000"/>
                  </a:schemeClr>
                </a:solidFill>
              </a:rPr>
              <a:t>tibial</a:t>
            </a:r>
            <a:r>
              <a:rPr lang="en-US" sz="2800" dirty="0" smtClean="0">
                <a:solidFill>
                  <a:schemeClr val="accent2">
                    <a:lumMod val="50000"/>
                  </a:schemeClr>
                </a:solidFill>
              </a:rPr>
              <a:t> arteries.</a:t>
            </a:r>
          </a:p>
        </p:txBody>
      </p:sp>
      <p:pic>
        <p:nvPicPr>
          <p:cNvPr id="28677" name="Picture 5" descr="post tib pulse"/>
          <p:cNvPicPr>
            <a:picLocks noGrp="1" noChangeAspect="1" noChangeArrowheads="1"/>
          </p:cNvPicPr>
          <p:nvPr>
            <p:ph sz="half" idx="2"/>
          </p:nvPr>
        </p:nvPicPr>
        <p:blipFill>
          <a:blip r:embed="rId2" cstate="print"/>
          <a:stretch>
            <a:fillRect/>
          </a:stretch>
        </p:blipFill>
        <p:spPr>
          <a:xfrm>
            <a:off x="4953000" y="1676400"/>
            <a:ext cx="4038600" cy="3487400"/>
          </a:xfrm>
          <a:effectLst>
            <a:softEdge rad="112500"/>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5"/>
          <p:cNvSpPr>
            <a:spLocks noGrp="1" noChangeArrowheads="1"/>
          </p:cNvSpPr>
          <p:nvPr>
            <p:ph type="title"/>
          </p:nvPr>
        </p:nvSpPr>
        <p:spPr/>
        <p:txBody>
          <a:bodyPr/>
          <a:lstStyle/>
          <a:p>
            <a:pPr eaLnBrk="1" hangingPunct="1"/>
            <a:r>
              <a:rPr lang="en-US" smtClean="0"/>
              <a:t>Palpating Posterior tibial artery</a:t>
            </a:r>
          </a:p>
        </p:txBody>
      </p:sp>
      <p:sp>
        <p:nvSpPr>
          <p:cNvPr id="142339" name="Rectangle 6"/>
          <p:cNvSpPr>
            <a:spLocks noGrp="1" noChangeArrowheads="1"/>
          </p:cNvSpPr>
          <p:nvPr>
            <p:ph idx="1"/>
          </p:nvPr>
        </p:nvSpPr>
        <p:spPr/>
        <p:txBody>
          <a:bodyPr/>
          <a:lstStyle/>
          <a:p>
            <a:pPr eaLnBrk="1" hangingPunct="1"/>
            <a:r>
              <a:rPr lang="en-US" smtClean="0"/>
              <a:t>Locate the medial malleolus</a:t>
            </a:r>
          </a:p>
          <a:p>
            <a:pPr eaLnBrk="1" hangingPunct="1">
              <a:buFontTx/>
              <a:buNone/>
            </a:pPr>
            <a:endParaRPr lang="en-US" smtClean="0"/>
          </a:p>
          <a:p>
            <a:pPr eaLnBrk="1" hangingPunct="1"/>
            <a:r>
              <a:rPr lang="en-US" smtClean="0"/>
              <a:t>inferior and posterior to the medial malleolus you should find the posterior tibial pulse.</a:t>
            </a:r>
            <a:r>
              <a:rPr lang="en-US" i="1" smtClean="0"/>
              <a:t> </a:t>
            </a:r>
          </a:p>
          <a:p>
            <a:pPr eaLnBrk="1" hangingPunct="1">
              <a:buFontTx/>
              <a:buNone/>
            </a:pPr>
            <a:endParaRPr lang="en-US" smtClean="0"/>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pPr eaLnBrk="1" hangingPunct="1"/>
            <a:r>
              <a:rPr lang="en-US" dirty="0" err="1" smtClean="0">
                <a:solidFill>
                  <a:schemeClr val="accent2">
                    <a:lumMod val="75000"/>
                  </a:schemeClr>
                </a:solidFill>
              </a:rPr>
              <a:t>Dorsalis</a:t>
            </a:r>
            <a:r>
              <a:rPr lang="en-US" dirty="0" smtClean="0">
                <a:solidFill>
                  <a:schemeClr val="accent2">
                    <a:lumMod val="75000"/>
                  </a:schemeClr>
                </a:solidFill>
              </a:rPr>
              <a:t> </a:t>
            </a:r>
            <a:r>
              <a:rPr lang="en-US" dirty="0" err="1" smtClean="0">
                <a:solidFill>
                  <a:schemeClr val="accent2">
                    <a:lumMod val="75000"/>
                  </a:schemeClr>
                </a:solidFill>
              </a:rPr>
              <a:t>Pedis</a:t>
            </a:r>
            <a:endParaRPr lang="en-US" dirty="0" smtClean="0">
              <a:solidFill>
                <a:schemeClr val="accent2">
                  <a:lumMod val="75000"/>
                </a:schemeClr>
              </a:solidFill>
            </a:endParaRPr>
          </a:p>
        </p:txBody>
      </p:sp>
      <p:sp>
        <p:nvSpPr>
          <p:cNvPr id="143363" name="Rectangle 3"/>
          <p:cNvSpPr>
            <a:spLocks noGrp="1" noChangeArrowheads="1"/>
          </p:cNvSpPr>
          <p:nvPr>
            <p:ph type="body" sz="half" idx="1"/>
          </p:nvPr>
        </p:nvSpPr>
        <p:spPr>
          <a:xfrm>
            <a:off x="457200" y="1600200"/>
            <a:ext cx="4343400" cy="4800600"/>
          </a:xfrm>
        </p:spPr>
        <p:txBody>
          <a:bodyPr>
            <a:normAutofit lnSpcReduction="10000"/>
          </a:bodyPr>
          <a:lstStyle/>
          <a:p>
            <a:pPr eaLnBrk="1" hangingPunct="1">
              <a:lnSpc>
                <a:spcPct val="90000"/>
              </a:lnSpc>
            </a:pPr>
            <a:r>
              <a:rPr lang="en-US" sz="2400" dirty="0" smtClean="0">
                <a:solidFill>
                  <a:schemeClr val="accent2">
                    <a:lumMod val="50000"/>
                  </a:schemeClr>
                </a:solidFill>
              </a:rPr>
              <a:t>Below the knee, the popliteal artery divides into the anterior and posterior </a:t>
            </a:r>
            <a:r>
              <a:rPr lang="en-US" sz="2400" dirty="0" err="1" smtClean="0">
                <a:solidFill>
                  <a:schemeClr val="accent2">
                    <a:lumMod val="50000"/>
                  </a:schemeClr>
                </a:solidFill>
              </a:rPr>
              <a:t>tibial</a:t>
            </a:r>
            <a:r>
              <a:rPr lang="en-US" sz="2400" dirty="0" smtClean="0">
                <a:solidFill>
                  <a:schemeClr val="accent2">
                    <a:lumMod val="50000"/>
                  </a:schemeClr>
                </a:solidFill>
              </a:rPr>
              <a:t> arteries.</a:t>
            </a:r>
          </a:p>
          <a:p>
            <a:pPr eaLnBrk="1" hangingPunct="1">
              <a:lnSpc>
                <a:spcPct val="90000"/>
              </a:lnSpc>
            </a:pPr>
            <a:endParaRPr lang="en-US" sz="2400" dirty="0" smtClean="0">
              <a:solidFill>
                <a:schemeClr val="accent2">
                  <a:lumMod val="50000"/>
                </a:schemeClr>
              </a:solidFill>
            </a:endParaRPr>
          </a:p>
          <a:p>
            <a:pPr eaLnBrk="1" hangingPunct="1">
              <a:lnSpc>
                <a:spcPct val="90000"/>
              </a:lnSpc>
            </a:pPr>
            <a:r>
              <a:rPr lang="en-US" sz="2400" dirty="0" smtClean="0">
                <a:solidFill>
                  <a:schemeClr val="accent2">
                    <a:lumMod val="50000"/>
                  </a:schemeClr>
                </a:solidFill>
              </a:rPr>
              <a:t>The </a:t>
            </a:r>
            <a:r>
              <a:rPr lang="en-US" sz="2400" dirty="0" smtClean="0">
                <a:solidFill>
                  <a:schemeClr val="accent2">
                    <a:lumMod val="50000"/>
                  </a:schemeClr>
                </a:solidFill>
              </a:rPr>
              <a:t>anterior branch enters the anterior compartment of the leg by passing between the tibia and fibula above the </a:t>
            </a:r>
            <a:r>
              <a:rPr lang="en-US" sz="2400" dirty="0" err="1" smtClean="0">
                <a:solidFill>
                  <a:schemeClr val="accent2">
                    <a:lumMod val="50000"/>
                  </a:schemeClr>
                </a:solidFill>
              </a:rPr>
              <a:t>interosseous</a:t>
            </a:r>
            <a:r>
              <a:rPr lang="en-US" sz="2400" dirty="0" smtClean="0">
                <a:solidFill>
                  <a:schemeClr val="accent2">
                    <a:lumMod val="50000"/>
                  </a:schemeClr>
                </a:solidFill>
              </a:rPr>
              <a:t> membrane. </a:t>
            </a:r>
          </a:p>
          <a:p>
            <a:pPr eaLnBrk="1" hangingPunct="1">
              <a:lnSpc>
                <a:spcPct val="90000"/>
              </a:lnSpc>
            </a:pPr>
            <a:endParaRPr lang="en-US" sz="2400" dirty="0" smtClean="0">
              <a:solidFill>
                <a:schemeClr val="accent2">
                  <a:lumMod val="50000"/>
                </a:schemeClr>
              </a:solidFill>
            </a:endParaRPr>
          </a:p>
          <a:p>
            <a:pPr eaLnBrk="1" hangingPunct="1">
              <a:lnSpc>
                <a:spcPct val="90000"/>
              </a:lnSpc>
            </a:pPr>
            <a:r>
              <a:rPr lang="en-US" sz="2400" dirty="0" smtClean="0">
                <a:solidFill>
                  <a:schemeClr val="accent2">
                    <a:lumMod val="50000"/>
                  </a:schemeClr>
                </a:solidFill>
              </a:rPr>
              <a:t>It </a:t>
            </a:r>
            <a:r>
              <a:rPr lang="en-US" sz="2400" dirty="0" smtClean="0">
                <a:solidFill>
                  <a:schemeClr val="accent2">
                    <a:lumMod val="50000"/>
                  </a:schemeClr>
                </a:solidFill>
              </a:rPr>
              <a:t>continues on to the dorsum of the foot as the </a:t>
            </a:r>
            <a:r>
              <a:rPr lang="en-US" sz="2400" dirty="0" err="1" smtClean="0">
                <a:solidFill>
                  <a:schemeClr val="accent2">
                    <a:lumMod val="50000"/>
                  </a:schemeClr>
                </a:solidFill>
              </a:rPr>
              <a:t>dorsalis</a:t>
            </a:r>
            <a:r>
              <a:rPr lang="en-US" sz="2400" dirty="0" smtClean="0">
                <a:solidFill>
                  <a:schemeClr val="accent2">
                    <a:lumMod val="50000"/>
                  </a:schemeClr>
                </a:solidFill>
              </a:rPr>
              <a:t> </a:t>
            </a:r>
            <a:r>
              <a:rPr lang="en-US" sz="2400" dirty="0" err="1" smtClean="0">
                <a:solidFill>
                  <a:schemeClr val="accent2">
                    <a:lumMod val="50000"/>
                  </a:schemeClr>
                </a:solidFill>
              </a:rPr>
              <a:t>pedis</a:t>
            </a:r>
            <a:r>
              <a:rPr lang="en-US" sz="2400" dirty="0" smtClean="0">
                <a:solidFill>
                  <a:schemeClr val="accent2">
                    <a:lumMod val="50000"/>
                  </a:schemeClr>
                </a:solidFill>
              </a:rPr>
              <a:t> artery</a:t>
            </a:r>
          </a:p>
        </p:txBody>
      </p:sp>
      <p:pic>
        <p:nvPicPr>
          <p:cNvPr id="29701" name="Picture 5" descr="dorsalis pulse"/>
          <p:cNvPicPr>
            <a:picLocks noGrp="1" noChangeAspect="1" noChangeArrowheads="1"/>
          </p:cNvPicPr>
          <p:nvPr>
            <p:ph sz="half" idx="2"/>
          </p:nvPr>
        </p:nvPicPr>
        <p:blipFill>
          <a:blip r:embed="rId2" cstate="print"/>
          <a:stretch>
            <a:fillRect/>
          </a:stretch>
        </p:blipFill>
        <p:spPr>
          <a:xfrm>
            <a:off x="4876800" y="1319284"/>
            <a:ext cx="4038600" cy="4219433"/>
          </a:xfrm>
          <a:effectLst>
            <a:softEdge rad="112500"/>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5"/>
          <p:cNvSpPr>
            <a:spLocks noGrp="1" noChangeArrowheads="1"/>
          </p:cNvSpPr>
          <p:nvPr>
            <p:ph type="title"/>
          </p:nvPr>
        </p:nvSpPr>
        <p:spPr/>
        <p:txBody>
          <a:bodyPr/>
          <a:lstStyle/>
          <a:p>
            <a:pPr eaLnBrk="1" hangingPunct="1"/>
            <a:r>
              <a:rPr lang="en-US" smtClean="0"/>
              <a:t>Palpating dorsalis pedis pulse</a:t>
            </a:r>
          </a:p>
        </p:txBody>
      </p:sp>
      <p:sp>
        <p:nvSpPr>
          <p:cNvPr id="34822" name="Rectangle 6"/>
          <p:cNvSpPr>
            <a:spLocks noGrp="1" noChangeArrowheads="1"/>
          </p:cNvSpPr>
          <p:nvPr>
            <p:ph idx="1"/>
          </p:nvPr>
        </p:nvSpPr>
        <p:spPr/>
        <p:txBody>
          <a:bodyPr>
            <a:normAutofit/>
          </a:bodyPr>
          <a:lstStyle/>
          <a:p>
            <a:pPr eaLnBrk="1" hangingPunct="1">
              <a:defRPr/>
            </a:pPr>
            <a:r>
              <a:rPr lang="en-US"/>
              <a:t>Place your fingers half way down the dorsum of the foot in the line between the first and second toes. </a:t>
            </a:r>
          </a:p>
          <a:p>
            <a:pPr eaLnBrk="1" hangingPunct="1">
              <a:defRPr/>
            </a:pPr>
            <a:r>
              <a:rPr lang="en-US"/>
              <a:t>The bones you can feel are the dorsal aspect of the navicular and the intermediate cuneiform bones. </a:t>
            </a:r>
          </a:p>
          <a:p>
            <a:pPr eaLnBrk="1" hangingPunct="1">
              <a:defRPr/>
            </a:pPr>
            <a:r>
              <a:rPr lang="en-US"/>
              <a:t>The pulse is palpated where the artery passes over this area.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4"/>
          <p:cNvSpPr>
            <a:spLocks noGrp="1" noChangeArrowheads="1"/>
          </p:cNvSpPr>
          <p:nvPr>
            <p:ph type="title"/>
          </p:nvPr>
        </p:nvSpPr>
        <p:spPr/>
        <p:txBody>
          <a:bodyPr/>
          <a:lstStyle/>
          <a:p>
            <a:pPr eaLnBrk="1" hangingPunct="1"/>
            <a:r>
              <a:rPr lang="en-US" smtClean="0"/>
              <a:t>Measuring Blood Pressure</a:t>
            </a:r>
          </a:p>
        </p:txBody>
      </p:sp>
      <p:sp>
        <p:nvSpPr>
          <p:cNvPr id="145411" name="Rectangle 5"/>
          <p:cNvSpPr>
            <a:spLocks noGrp="1" noChangeArrowheads="1"/>
          </p:cNvSpPr>
          <p:nvPr>
            <p:ph idx="1"/>
          </p:nvPr>
        </p:nvSpPr>
        <p:spPr/>
        <p:txBody>
          <a:bodyPr/>
          <a:lstStyle/>
          <a:p>
            <a:pPr eaLnBrk="1" hangingPunct="1"/>
            <a:r>
              <a:rPr lang="en-US" smtClean="0"/>
              <a:t>Systemic arterial BP</a:t>
            </a:r>
          </a:p>
          <a:p>
            <a:pPr lvl="1" eaLnBrk="1" hangingPunct="1"/>
            <a:r>
              <a:rPr lang="en-US" smtClean="0"/>
              <a:t>Measured indirectly by the auscultatory method using a sphygmomanometer</a:t>
            </a:r>
          </a:p>
          <a:p>
            <a:pPr lvl="1" eaLnBrk="1" hangingPunct="1"/>
            <a:endParaRPr lang="en-US" smtClean="0"/>
          </a:p>
          <a:p>
            <a:pPr lvl="1" eaLnBrk="1" hangingPunct="1"/>
            <a:r>
              <a:rPr lang="en-US" smtClean="0"/>
              <a:t>Pressure is increased in the cuff until it exceeds systolic pressure in the brachial artery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4"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Pathway of Blood Through the Heart </a:t>
            </a:r>
          </a:p>
        </p:txBody>
      </p:sp>
      <p:sp>
        <p:nvSpPr>
          <p:cNvPr id="22535" name="Rectangle 7"/>
          <p:cNvSpPr>
            <a:spLocks noGrp="1" noChangeArrowheads="1"/>
          </p:cNvSpPr>
          <p:nvPr>
            <p:ph idx="1"/>
          </p:nvPr>
        </p:nvSpPr>
        <p:spPr>
          <a:xfrm>
            <a:off x="381000" y="1752600"/>
            <a:ext cx="8382000" cy="4876800"/>
          </a:xfrm>
        </p:spPr>
        <p:txBody>
          <a:bodyPr rtlCol="0">
            <a:normAutofit/>
          </a:bodyPr>
          <a:lstStyle/>
          <a:p>
            <a:pPr eaLnBrk="1" fontAlgn="auto" hangingPunct="1">
              <a:spcAft>
                <a:spcPts val="0"/>
              </a:spcAft>
              <a:buFont typeface="Arial" pitchFamily="34" charset="0"/>
              <a:buChar char="•"/>
              <a:defRPr/>
            </a:pPr>
            <a:r>
              <a:rPr lang="en-US" dirty="0" smtClean="0"/>
              <a:t>The heart is two side-by-side pumps</a:t>
            </a:r>
          </a:p>
          <a:p>
            <a:pPr lvl="1" eaLnBrk="1" fontAlgn="auto" hangingPunct="1">
              <a:spcAft>
                <a:spcPts val="0"/>
              </a:spcAft>
              <a:buFont typeface="Arial" pitchFamily="34" charset="0"/>
              <a:buChar char="–"/>
              <a:defRPr/>
            </a:pPr>
            <a:r>
              <a:rPr lang="en-US" dirty="0" smtClean="0"/>
              <a:t>Right side is the pump for the pulmonary circuit</a:t>
            </a:r>
          </a:p>
          <a:p>
            <a:pPr lvl="2" eaLnBrk="1" fontAlgn="auto" hangingPunct="1">
              <a:spcAft>
                <a:spcPts val="0"/>
              </a:spcAft>
              <a:buFont typeface="Arial" pitchFamily="34" charset="0"/>
              <a:buChar char="•"/>
              <a:defRPr/>
            </a:pPr>
            <a:r>
              <a:rPr lang="en-US" dirty="0" smtClean="0"/>
              <a:t>Vessels that carry blood to and from the lungs</a:t>
            </a:r>
          </a:p>
          <a:p>
            <a:pPr lvl="1" eaLnBrk="1" fontAlgn="auto" hangingPunct="1">
              <a:spcAft>
                <a:spcPts val="0"/>
              </a:spcAft>
              <a:buFont typeface="Arial" pitchFamily="34" charset="0"/>
              <a:buChar char="–"/>
              <a:defRPr/>
            </a:pPr>
            <a:endParaRPr lang="en-US" dirty="0" smtClean="0"/>
          </a:p>
          <a:p>
            <a:pPr lvl="1" eaLnBrk="1" fontAlgn="auto" hangingPunct="1">
              <a:spcAft>
                <a:spcPts val="0"/>
              </a:spcAft>
              <a:buFont typeface="Arial" pitchFamily="34" charset="0"/>
              <a:buChar char="–"/>
              <a:defRPr/>
            </a:pPr>
            <a:r>
              <a:rPr lang="en-US" dirty="0" smtClean="0"/>
              <a:t>Left side is the pump for the systemic circuit</a:t>
            </a:r>
          </a:p>
          <a:p>
            <a:pPr lvl="2" eaLnBrk="1" fontAlgn="auto" hangingPunct="1">
              <a:spcAft>
                <a:spcPts val="0"/>
              </a:spcAft>
              <a:buFont typeface="Arial" pitchFamily="34" charset="0"/>
              <a:buChar char="•"/>
              <a:defRPr/>
            </a:pPr>
            <a:r>
              <a:rPr lang="en-US" dirty="0" smtClean="0"/>
              <a:t>Vessels that carry the blood to and from all body tissues</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4"/>
          <p:cNvSpPr>
            <a:spLocks noGrp="1" noChangeArrowheads="1"/>
          </p:cNvSpPr>
          <p:nvPr>
            <p:ph type="title"/>
          </p:nvPr>
        </p:nvSpPr>
        <p:spPr/>
        <p:txBody>
          <a:bodyPr/>
          <a:lstStyle/>
          <a:p>
            <a:pPr eaLnBrk="1" hangingPunct="1"/>
            <a:r>
              <a:rPr lang="en-US" smtClean="0"/>
              <a:t>Alterations in Blood Pressure	</a:t>
            </a:r>
          </a:p>
        </p:txBody>
      </p:sp>
      <p:sp>
        <p:nvSpPr>
          <p:cNvPr id="146435" name="Rectangle 5"/>
          <p:cNvSpPr>
            <a:spLocks noGrp="1" noChangeArrowheads="1"/>
          </p:cNvSpPr>
          <p:nvPr>
            <p:ph idx="1"/>
          </p:nvPr>
        </p:nvSpPr>
        <p:spPr/>
        <p:txBody>
          <a:bodyPr/>
          <a:lstStyle/>
          <a:p>
            <a:pPr eaLnBrk="1" hangingPunct="1"/>
            <a:r>
              <a:rPr lang="en-US" smtClean="0"/>
              <a:t>Hypotension: </a:t>
            </a:r>
          </a:p>
          <a:p>
            <a:pPr lvl="1" eaLnBrk="1" hangingPunct="1"/>
            <a:r>
              <a:rPr lang="en-US" smtClean="0"/>
              <a:t>low blood pressure</a:t>
            </a:r>
          </a:p>
          <a:p>
            <a:pPr lvl="1" eaLnBrk="1" hangingPunct="1"/>
            <a:r>
              <a:rPr lang="en-US" smtClean="0"/>
              <a:t>Systolic pressure below 100 mm Hg</a:t>
            </a:r>
          </a:p>
          <a:p>
            <a:pPr lvl="1" eaLnBrk="1" hangingPunct="1"/>
            <a:r>
              <a:rPr lang="en-US" smtClean="0"/>
              <a:t>Often associated with long life and lack of cardiovascular illness</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4"/>
          <p:cNvSpPr>
            <a:spLocks noGrp="1" noChangeArrowheads="1"/>
          </p:cNvSpPr>
          <p:nvPr>
            <p:ph type="title"/>
          </p:nvPr>
        </p:nvSpPr>
        <p:spPr/>
        <p:txBody>
          <a:bodyPr/>
          <a:lstStyle/>
          <a:p>
            <a:pPr eaLnBrk="1" hangingPunct="1"/>
            <a:r>
              <a:rPr lang="en-US" smtClean="0"/>
              <a:t>Homeostatic Imbalance: Hypotension</a:t>
            </a:r>
          </a:p>
        </p:txBody>
      </p:sp>
      <p:sp>
        <p:nvSpPr>
          <p:cNvPr id="164867" name="Rectangle 5"/>
          <p:cNvSpPr>
            <a:spLocks noGrp="1" noChangeArrowheads="1"/>
          </p:cNvSpPr>
          <p:nvPr>
            <p:ph idx="1"/>
          </p:nvPr>
        </p:nvSpPr>
        <p:spPr>
          <a:xfrm>
            <a:off x="457200" y="1600200"/>
            <a:ext cx="8229600" cy="4724400"/>
          </a:xfrm>
        </p:spPr>
        <p:txBody>
          <a:bodyPr>
            <a:normAutofit/>
          </a:bodyPr>
          <a:lstStyle/>
          <a:p>
            <a:pPr eaLnBrk="1" hangingPunct="1">
              <a:defRPr/>
            </a:pPr>
            <a:r>
              <a:rPr lang="en-US" dirty="0" smtClean="0"/>
              <a:t>Orthostatic hypotension</a:t>
            </a:r>
          </a:p>
          <a:p>
            <a:pPr lvl="1" eaLnBrk="1" hangingPunct="1">
              <a:defRPr/>
            </a:pPr>
            <a:r>
              <a:rPr lang="en-US" dirty="0" smtClean="0"/>
              <a:t>temporary low BP and dizziness when suddenly rising from a sitting or reclining position </a:t>
            </a:r>
          </a:p>
          <a:p>
            <a:pPr eaLnBrk="1" hangingPunct="1">
              <a:defRPr/>
            </a:pPr>
            <a:r>
              <a:rPr lang="en-US" dirty="0" smtClean="0"/>
              <a:t>Chronic hypotension</a:t>
            </a:r>
          </a:p>
          <a:p>
            <a:pPr lvl="1" eaLnBrk="1" hangingPunct="1">
              <a:defRPr/>
            </a:pPr>
            <a:r>
              <a:rPr lang="en-US" dirty="0" smtClean="0"/>
              <a:t>hint of poor nutrition </a:t>
            </a:r>
          </a:p>
          <a:p>
            <a:pPr lvl="1" eaLnBrk="1" hangingPunct="1">
              <a:defRPr/>
            </a:pPr>
            <a:r>
              <a:rPr lang="en-US" dirty="0" smtClean="0"/>
              <a:t>warning sign for Addison’s disease or hypothyroidism</a:t>
            </a:r>
          </a:p>
          <a:p>
            <a:pPr eaLnBrk="1" hangingPunct="1">
              <a:defRPr/>
            </a:pPr>
            <a:r>
              <a:rPr lang="en-US" dirty="0" smtClean="0"/>
              <a:t>Acute hypotension</a:t>
            </a:r>
          </a:p>
          <a:p>
            <a:pPr lvl="1" eaLnBrk="1" hangingPunct="1">
              <a:defRPr/>
            </a:pPr>
            <a:r>
              <a:rPr lang="en-US" dirty="0" smtClean="0"/>
              <a:t>important sign of circulatory shock</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4"/>
          <p:cNvSpPr>
            <a:spLocks noGrp="1" noChangeArrowheads="1"/>
          </p:cNvSpPr>
          <p:nvPr>
            <p:ph type="title"/>
          </p:nvPr>
        </p:nvSpPr>
        <p:spPr/>
        <p:txBody>
          <a:bodyPr/>
          <a:lstStyle/>
          <a:p>
            <a:pPr eaLnBrk="1" hangingPunct="1"/>
            <a:r>
              <a:rPr lang="en-US" smtClean="0"/>
              <a:t>Alterations in Blood Pressure	</a:t>
            </a:r>
          </a:p>
        </p:txBody>
      </p:sp>
      <p:sp>
        <p:nvSpPr>
          <p:cNvPr id="148483" name="Rectangle 5"/>
          <p:cNvSpPr>
            <a:spLocks noGrp="1" noChangeArrowheads="1"/>
          </p:cNvSpPr>
          <p:nvPr>
            <p:ph idx="1"/>
          </p:nvPr>
        </p:nvSpPr>
        <p:spPr/>
        <p:txBody>
          <a:bodyPr/>
          <a:lstStyle/>
          <a:p>
            <a:pPr eaLnBrk="1" hangingPunct="1"/>
            <a:r>
              <a:rPr lang="en-US" smtClean="0"/>
              <a:t>Hypertension</a:t>
            </a:r>
          </a:p>
          <a:p>
            <a:pPr lvl="1" eaLnBrk="1" hangingPunct="1"/>
            <a:r>
              <a:rPr lang="en-US" smtClean="0"/>
              <a:t>high blood pressure</a:t>
            </a:r>
          </a:p>
          <a:p>
            <a:pPr lvl="1" eaLnBrk="1" hangingPunct="1"/>
            <a:r>
              <a:rPr lang="en-US" smtClean="0"/>
              <a:t>Sustained elevated arterial pressure of 140/90 or higher</a:t>
            </a:r>
          </a:p>
          <a:p>
            <a:pPr lvl="2" eaLnBrk="1" hangingPunct="1"/>
            <a:r>
              <a:rPr lang="en-US" smtClean="0"/>
              <a:t>May be transient adaptations during fever, physical exertion, and emotional upset</a:t>
            </a:r>
          </a:p>
          <a:p>
            <a:pPr lvl="2" eaLnBrk="1" hangingPunct="1"/>
            <a:endParaRPr lang="en-US" smtClean="0"/>
          </a:p>
          <a:p>
            <a:pPr lvl="2" eaLnBrk="1" hangingPunct="1"/>
            <a:r>
              <a:rPr lang="en-US" smtClean="0"/>
              <a:t>Often persistent in obese people</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4"/>
          <p:cNvSpPr>
            <a:spLocks noGrp="1" noChangeArrowheads="1"/>
          </p:cNvSpPr>
          <p:nvPr>
            <p:ph type="title"/>
          </p:nvPr>
        </p:nvSpPr>
        <p:spPr/>
        <p:txBody>
          <a:bodyPr/>
          <a:lstStyle/>
          <a:p>
            <a:pPr eaLnBrk="1" hangingPunct="1"/>
            <a:r>
              <a:rPr lang="en-US" smtClean="0"/>
              <a:t>Temperature Regulation</a:t>
            </a:r>
          </a:p>
        </p:txBody>
      </p:sp>
      <p:sp>
        <p:nvSpPr>
          <p:cNvPr id="149507" name="Rectangle 5"/>
          <p:cNvSpPr>
            <a:spLocks noGrp="1" noChangeArrowheads="1"/>
          </p:cNvSpPr>
          <p:nvPr>
            <p:ph idx="1"/>
          </p:nvPr>
        </p:nvSpPr>
        <p:spPr/>
        <p:txBody>
          <a:bodyPr/>
          <a:lstStyle/>
          <a:p>
            <a:pPr eaLnBrk="1" hangingPunct="1"/>
            <a:r>
              <a:rPr lang="en-US" smtClean="0"/>
              <a:t>As temperature rises (e.g., heat exposure, fever, vigorous exercise)</a:t>
            </a:r>
          </a:p>
          <a:p>
            <a:pPr lvl="1" eaLnBrk="1" hangingPunct="1"/>
            <a:r>
              <a:rPr lang="en-US" smtClean="0"/>
              <a:t>Hypothalamic signals reduce vasomotor stimulation of the skin vessels</a:t>
            </a:r>
          </a:p>
          <a:p>
            <a:pPr lvl="1" eaLnBrk="1" hangingPunct="1"/>
            <a:r>
              <a:rPr lang="en-US" smtClean="0"/>
              <a:t>Heat radiates from the skin</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4"/>
          <p:cNvSpPr>
            <a:spLocks noGrp="1" noChangeArrowheads="1"/>
          </p:cNvSpPr>
          <p:nvPr>
            <p:ph type="title"/>
          </p:nvPr>
        </p:nvSpPr>
        <p:spPr/>
        <p:txBody>
          <a:bodyPr/>
          <a:lstStyle/>
          <a:p>
            <a:pPr eaLnBrk="1" hangingPunct="1"/>
            <a:r>
              <a:rPr lang="en-US" smtClean="0"/>
              <a:t>Temperature Regulation</a:t>
            </a:r>
          </a:p>
        </p:txBody>
      </p:sp>
      <p:sp>
        <p:nvSpPr>
          <p:cNvPr id="150531" name="Rectangle 5"/>
          <p:cNvSpPr>
            <a:spLocks noGrp="1" noChangeArrowheads="1"/>
          </p:cNvSpPr>
          <p:nvPr>
            <p:ph idx="1"/>
          </p:nvPr>
        </p:nvSpPr>
        <p:spPr/>
        <p:txBody>
          <a:bodyPr/>
          <a:lstStyle/>
          <a:p>
            <a:pPr eaLnBrk="1" hangingPunct="1"/>
            <a:r>
              <a:rPr lang="en-US" smtClean="0"/>
              <a:t>Sweat also causes vasodilation via bradykinin in perspiration</a:t>
            </a:r>
          </a:p>
          <a:p>
            <a:pPr lvl="1" eaLnBrk="1" hangingPunct="1"/>
            <a:r>
              <a:rPr lang="en-US" smtClean="0"/>
              <a:t>Bradykinin stimulates the release of NO </a:t>
            </a:r>
          </a:p>
          <a:p>
            <a:pPr eaLnBrk="1" hangingPunct="1"/>
            <a:r>
              <a:rPr lang="en-US" smtClean="0"/>
              <a:t>As temperature decreases, blood is shunted to deeper, more vital organs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4"/>
          <p:cNvSpPr>
            <a:spLocks noGrp="1" noChangeArrowheads="1"/>
          </p:cNvSpPr>
          <p:nvPr>
            <p:ph type="title"/>
          </p:nvPr>
        </p:nvSpPr>
        <p:spPr>
          <a:xfrm>
            <a:off x="152400" y="381000"/>
            <a:ext cx="6324600" cy="1066800"/>
          </a:xfrm>
        </p:spPr>
        <p:txBody>
          <a:bodyPr>
            <a:normAutofit fontScale="90000"/>
          </a:bodyPr>
          <a:lstStyle/>
          <a:p>
            <a:pPr eaLnBrk="1" hangingPunct="1"/>
            <a:r>
              <a:rPr lang="en-US" dirty="0" smtClean="0"/>
              <a:t>Capillary Exchange of Respiratory Gases and Nutrients</a:t>
            </a:r>
          </a:p>
        </p:txBody>
      </p:sp>
      <p:sp>
        <p:nvSpPr>
          <p:cNvPr id="151555" name="Rectangle 5"/>
          <p:cNvSpPr>
            <a:spLocks noGrp="1" noChangeArrowheads="1"/>
          </p:cNvSpPr>
          <p:nvPr>
            <p:ph idx="1"/>
          </p:nvPr>
        </p:nvSpPr>
        <p:spPr/>
        <p:txBody>
          <a:bodyPr/>
          <a:lstStyle/>
          <a:p>
            <a:pPr eaLnBrk="1" hangingPunct="1"/>
            <a:r>
              <a:rPr lang="en-US" sz="2600" smtClean="0"/>
              <a:t>Diffusion of</a:t>
            </a:r>
          </a:p>
          <a:p>
            <a:pPr lvl="1" eaLnBrk="1" hangingPunct="1"/>
            <a:r>
              <a:rPr lang="en-US" sz="2400" smtClean="0"/>
              <a:t>O</a:t>
            </a:r>
            <a:r>
              <a:rPr lang="en-US" sz="2400" baseline="-25000" smtClean="0"/>
              <a:t>2</a:t>
            </a:r>
            <a:r>
              <a:rPr lang="en-US" sz="2400" smtClean="0"/>
              <a:t> and nutrients from the blood to tissues</a:t>
            </a:r>
          </a:p>
          <a:p>
            <a:pPr lvl="1" eaLnBrk="1" hangingPunct="1"/>
            <a:r>
              <a:rPr lang="en-US" sz="2400" smtClean="0"/>
              <a:t>CO</a:t>
            </a:r>
            <a:r>
              <a:rPr lang="en-US" sz="2400" baseline="-25000" smtClean="0"/>
              <a:t>2</a:t>
            </a:r>
            <a:r>
              <a:rPr lang="en-US" sz="2400" smtClean="0"/>
              <a:t> and metabolic wastes from tissues to the blood</a:t>
            </a:r>
          </a:p>
          <a:p>
            <a:pPr eaLnBrk="1" hangingPunct="1"/>
            <a:r>
              <a:rPr lang="en-US" sz="2600" smtClean="0"/>
              <a:t>Lipid-soluble molecules diffuse directly through endothelial membranes</a:t>
            </a:r>
          </a:p>
          <a:p>
            <a:pPr eaLnBrk="1" hangingPunct="1"/>
            <a:r>
              <a:rPr lang="en-US" sz="2600" smtClean="0"/>
              <a:t>Water-soluble solutes pass through clefts and fenestrations</a:t>
            </a:r>
          </a:p>
          <a:p>
            <a:pPr eaLnBrk="1" hangingPunct="1"/>
            <a:r>
              <a:rPr lang="en-US" sz="2600" smtClean="0"/>
              <a:t>Larger molecules, such as proteins, are actively transported in pinocytotic vesicles or caveolae</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4"/>
          <p:cNvSpPr>
            <a:spLocks noGrp="1" noChangeArrowheads="1"/>
          </p:cNvSpPr>
          <p:nvPr>
            <p:ph type="title"/>
          </p:nvPr>
        </p:nvSpPr>
        <p:spPr/>
        <p:txBody>
          <a:bodyPr/>
          <a:lstStyle/>
          <a:p>
            <a:pPr eaLnBrk="1" hangingPunct="1"/>
            <a:r>
              <a:rPr lang="en-US" smtClean="0"/>
              <a:t>Circulatory Shock</a:t>
            </a:r>
          </a:p>
        </p:txBody>
      </p:sp>
      <p:sp>
        <p:nvSpPr>
          <p:cNvPr id="152579" name="Rectangle 5"/>
          <p:cNvSpPr>
            <a:spLocks noGrp="1" noChangeArrowheads="1"/>
          </p:cNvSpPr>
          <p:nvPr>
            <p:ph idx="1"/>
          </p:nvPr>
        </p:nvSpPr>
        <p:spPr/>
        <p:txBody>
          <a:bodyPr/>
          <a:lstStyle/>
          <a:p>
            <a:pPr eaLnBrk="1" hangingPunct="1"/>
            <a:r>
              <a:rPr lang="en-US" smtClean="0"/>
              <a:t>Any condition in which</a:t>
            </a:r>
          </a:p>
          <a:p>
            <a:pPr lvl="1" eaLnBrk="1" hangingPunct="1"/>
            <a:r>
              <a:rPr lang="en-US" smtClean="0"/>
              <a:t>Blood vessels are inadequately filled</a:t>
            </a:r>
          </a:p>
          <a:p>
            <a:pPr lvl="1" eaLnBrk="1" hangingPunct="1"/>
            <a:r>
              <a:rPr lang="en-US" smtClean="0"/>
              <a:t>Blood cannot circulate normally </a:t>
            </a:r>
          </a:p>
          <a:p>
            <a:pPr eaLnBrk="1" hangingPunct="1"/>
            <a:r>
              <a:rPr lang="en-US" smtClean="0"/>
              <a:t>Results in inadequate blood flow to meet tissue needs</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4"/>
          <p:cNvSpPr>
            <a:spLocks noGrp="1" noChangeArrowheads="1"/>
          </p:cNvSpPr>
          <p:nvPr>
            <p:ph type="title"/>
          </p:nvPr>
        </p:nvSpPr>
        <p:spPr/>
        <p:txBody>
          <a:bodyPr/>
          <a:lstStyle/>
          <a:p>
            <a:pPr eaLnBrk="1" hangingPunct="1"/>
            <a:r>
              <a:rPr lang="en-US" smtClean="0"/>
              <a:t>Circulatory Shock</a:t>
            </a:r>
          </a:p>
        </p:txBody>
      </p:sp>
      <p:sp>
        <p:nvSpPr>
          <p:cNvPr id="201731" name="Rectangle 5"/>
          <p:cNvSpPr>
            <a:spLocks noGrp="1" noChangeArrowheads="1"/>
          </p:cNvSpPr>
          <p:nvPr>
            <p:ph idx="1"/>
          </p:nvPr>
        </p:nvSpPr>
        <p:spPr/>
        <p:txBody>
          <a:bodyPr>
            <a:normAutofit/>
          </a:bodyPr>
          <a:lstStyle/>
          <a:p>
            <a:pPr eaLnBrk="1" hangingPunct="1">
              <a:defRPr/>
            </a:pPr>
            <a:r>
              <a:rPr lang="en-US" dirty="0" err="1" smtClean="0"/>
              <a:t>Hypovolemic</a:t>
            </a:r>
            <a:r>
              <a:rPr lang="en-US" dirty="0" smtClean="0"/>
              <a:t> shock	</a:t>
            </a:r>
          </a:p>
          <a:p>
            <a:pPr lvl="1" eaLnBrk="1" hangingPunct="1">
              <a:defRPr/>
            </a:pPr>
            <a:r>
              <a:rPr lang="en-US" dirty="0" smtClean="0"/>
              <a:t>results from large-scale blood loss </a:t>
            </a:r>
          </a:p>
          <a:p>
            <a:pPr eaLnBrk="1" hangingPunct="1">
              <a:defRPr/>
            </a:pPr>
            <a:r>
              <a:rPr lang="en-US" dirty="0" smtClean="0"/>
              <a:t>Vascular shock</a:t>
            </a:r>
          </a:p>
          <a:p>
            <a:pPr lvl="1" eaLnBrk="1" hangingPunct="1">
              <a:defRPr/>
            </a:pPr>
            <a:r>
              <a:rPr lang="en-US" dirty="0" smtClean="0"/>
              <a:t>results from extreme </a:t>
            </a:r>
            <a:r>
              <a:rPr lang="en-US" dirty="0" err="1" smtClean="0"/>
              <a:t>vasodilation</a:t>
            </a:r>
            <a:r>
              <a:rPr lang="en-US" dirty="0" smtClean="0"/>
              <a:t> and decreased peripheral resistance</a:t>
            </a:r>
          </a:p>
          <a:p>
            <a:pPr eaLnBrk="1" hangingPunct="1">
              <a:defRPr/>
            </a:pPr>
            <a:r>
              <a:rPr lang="en-US" dirty="0" err="1" smtClean="0"/>
              <a:t>Cardiogenic</a:t>
            </a:r>
            <a:r>
              <a:rPr lang="en-US" dirty="0" smtClean="0"/>
              <a:t> shock 	</a:t>
            </a:r>
          </a:p>
          <a:p>
            <a:pPr lvl="1" eaLnBrk="1" hangingPunct="1">
              <a:defRPr/>
            </a:pPr>
            <a:r>
              <a:rPr lang="en-US" dirty="0" smtClean="0"/>
              <a:t>results when an inefficient heart cannot sustain adequate circulation</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4"/>
          <p:cNvSpPr>
            <a:spLocks noGrp="1" noChangeArrowheads="1"/>
          </p:cNvSpPr>
          <p:nvPr>
            <p:ph type="title"/>
          </p:nvPr>
        </p:nvSpPr>
        <p:spPr/>
        <p:txBody>
          <a:bodyPr/>
          <a:lstStyle/>
          <a:p>
            <a:pPr eaLnBrk="1" hangingPunct="1"/>
            <a:r>
              <a:rPr lang="en-US" smtClean="0"/>
              <a:t>Circulatory Pathways</a:t>
            </a:r>
          </a:p>
        </p:txBody>
      </p:sp>
      <p:sp>
        <p:nvSpPr>
          <p:cNvPr id="154627" name="Rectangle 5"/>
          <p:cNvSpPr>
            <a:spLocks noGrp="1" noChangeArrowheads="1"/>
          </p:cNvSpPr>
          <p:nvPr>
            <p:ph idx="1"/>
          </p:nvPr>
        </p:nvSpPr>
        <p:spPr/>
        <p:txBody>
          <a:bodyPr/>
          <a:lstStyle/>
          <a:p>
            <a:pPr eaLnBrk="1" hangingPunct="1"/>
            <a:r>
              <a:rPr lang="en-US" smtClean="0"/>
              <a:t>Two main circulations</a:t>
            </a:r>
          </a:p>
          <a:p>
            <a:pPr lvl="1" eaLnBrk="1" hangingPunct="1"/>
            <a:r>
              <a:rPr lang="en-US" smtClean="0"/>
              <a:t>Pulmonary circulation: short loop that runs from the heart to the lungs and back to the heart</a:t>
            </a:r>
          </a:p>
          <a:p>
            <a:pPr lvl="1" eaLnBrk="1" hangingPunct="1"/>
            <a:endParaRPr lang="en-US" smtClean="0"/>
          </a:p>
          <a:p>
            <a:pPr lvl="1" eaLnBrk="1" hangingPunct="1"/>
            <a:r>
              <a:rPr lang="en-US" smtClean="0"/>
              <a:t>Systemic circulation: long loop to all parts of the body and back to the heart</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123" name="Text Box 6"/>
          <p:cNvSpPr txBox="1">
            <a:spLocks noChangeArrowheads="1"/>
          </p:cNvSpPr>
          <p:nvPr/>
        </p:nvSpPr>
        <p:spPr bwMode="auto">
          <a:xfrm>
            <a:off x="2819400" y="2362200"/>
            <a:ext cx="381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r>
              <a:rPr lang="en-US" sz="1400"/>
              <a:t> </a:t>
            </a:r>
          </a:p>
        </p:txBody>
      </p:sp>
      <p:sp>
        <p:nvSpPr>
          <p:cNvPr id="5124" name="Rectangle 7"/>
          <p:cNvSpPr>
            <a:spLocks noGrp="1" noChangeArrowheads="1"/>
          </p:cNvSpPr>
          <p:nvPr>
            <p:ph type="title" idx="4294967295"/>
          </p:nvPr>
        </p:nvSpPr>
        <p:spPr>
          <a:xfrm>
            <a:off x="0" y="274638"/>
            <a:ext cx="8229600" cy="1143000"/>
          </a:xfrm>
        </p:spPr>
        <p:txBody>
          <a:bodyPr>
            <a:normAutofit fontScale="90000"/>
          </a:bodyPr>
          <a:lstStyle/>
          <a:p>
            <a:pPr eaLnBrk="1" hangingPunct="1"/>
            <a:r>
              <a:rPr lang="en-US" sz="4000" smtClean="0"/>
              <a:t>Pulmonary and Systemic Circulation</a:t>
            </a:r>
          </a:p>
        </p:txBody>
      </p:sp>
    </p:spTree>
    <p:controls>
      <mc:AlternateContent xmlns:mc="http://schemas.openxmlformats.org/markup-compatibility/2006">
        <mc:Choice xmlns:v="urn:schemas-microsoft-com:vml" Requires="v">
          <p:control spid="5122"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358900" y="1905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Pathway of Blood Through the Heart</a:t>
            </a:r>
          </a:p>
        </p:txBody>
      </p:sp>
      <p:sp>
        <p:nvSpPr>
          <p:cNvPr id="22531" name="Rectangle 7"/>
          <p:cNvSpPr>
            <a:spLocks noGrp="1" noChangeArrowheads="1"/>
          </p:cNvSpPr>
          <p:nvPr>
            <p:ph idx="1"/>
          </p:nvPr>
        </p:nvSpPr>
        <p:spPr/>
        <p:txBody>
          <a:bodyPr/>
          <a:lstStyle/>
          <a:p>
            <a:pPr eaLnBrk="1" hangingPunct="1"/>
            <a:r>
              <a:rPr lang="en-US" smtClean="0"/>
              <a:t>Right atrium </a:t>
            </a:r>
            <a:r>
              <a:rPr lang="en-US" smtClean="0">
                <a:sym typeface="Wingdings" pitchFamily="2" charset="2"/>
              </a:rPr>
              <a:t></a:t>
            </a:r>
            <a:r>
              <a:rPr lang="en-US" smtClean="0"/>
              <a:t> tricuspid valve </a:t>
            </a:r>
            <a:r>
              <a:rPr lang="en-US" smtClean="0">
                <a:sym typeface="Wingdings" pitchFamily="2" charset="2"/>
              </a:rPr>
              <a:t></a:t>
            </a:r>
            <a:r>
              <a:rPr lang="en-US" smtClean="0"/>
              <a:t> right ventricle</a:t>
            </a:r>
          </a:p>
          <a:p>
            <a:pPr eaLnBrk="1" hangingPunct="1"/>
            <a:endParaRPr lang="en-US" smtClean="0"/>
          </a:p>
          <a:p>
            <a:pPr eaLnBrk="1" hangingPunct="1"/>
            <a:r>
              <a:rPr lang="en-US" smtClean="0"/>
              <a:t>Right ventricle </a:t>
            </a:r>
            <a:r>
              <a:rPr lang="en-US" smtClean="0">
                <a:sym typeface="Wingdings" pitchFamily="2" charset="2"/>
              </a:rPr>
              <a:t></a:t>
            </a:r>
            <a:r>
              <a:rPr lang="en-US" smtClean="0"/>
              <a:t> pulmonary semilunar valve </a:t>
            </a:r>
            <a:r>
              <a:rPr lang="en-US" smtClean="0">
                <a:sym typeface="Wingdings" pitchFamily="2" charset="2"/>
              </a:rPr>
              <a:t></a:t>
            </a:r>
            <a:r>
              <a:rPr lang="en-US" smtClean="0"/>
              <a:t> pulmonary trunk </a:t>
            </a:r>
            <a:r>
              <a:rPr lang="en-US" smtClean="0">
                <a:sym typeface="Wingdings" pitchFamily="2" charset="2"/>
              </a:rPr>
              <a:t></a:t>
            </a:r>
            <a:r>
              <a:rPr lang="en-US" smtClean="0"/>
              <a:t> pulmonary arteries </a:t>
            </a:r>
            <a:r>
              <a:rPr lang="en-US" smtClean="0">
                <a:sym typeface="Wingdings" pitchFamily="2" charset="2"/>
              </a:rPr>
              <a:t></a:t>
            </a:r>
            <a:r>
              <a:rPr lang="en-US" smtClean="0"/>
              <a:t>  lungs</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6" name="Picture 46"/>
          <p:cNvPicPr>
            <a:picLocks noChangeAspect="1" noChangeArrowheads="1"/>
          </p:cNvPicPr>
          <p:nvPr/>
        </p:nvPicPr>
        <p:blipFill>
          <a:blip r:embed="rId2" cstate="print"/>
          <a:srcRect/>
          <a:stretch>
            <a:fillRect/>
          </a:stretch>
        </p:blipFill>
        <p:spPr bwMode="auto">
          <a:xfrm>
            <a:off x="30022" y="114300"/>
            <a:ext cx="9083956" cy="6629400"/>
          </a:xfrm>
          <a:prstGeom prst="rect">
            <a:avLst/>
          </a:prstGeom>
          <a:ln>
            <a:noFill/>
          </a:ln>
          <a:effectLst>
            <a:softEdge rad="112500"/>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72" name="Picture 60"/>
          <p:cNvPicPr>
            <a:picLocks noChangeAspect="1" noChangeArrowheads="1"/>
          </p:cNvPicPr>
          <p:nvPr/>
        </p:nvPicPr>
        <p:blipFill>
          <a:blip r:embed="rId2" cstate="print"/>
          <a:srcRect/>
          <a:stretch>
            <a:fillRect/>
          </a:stretch>
        </p:blipFill>
        <p:spPr bwMode="auto">
          <a:xfrm>
            <a:off x="0" y="124435"/>
            <a:ext cx="9144000" cy="6609131"/>
          </a:xfrm>
          <a:prstGeom prst="rect">
            <a:avLst/>
          </a:prstGeom>
          <a:ln>
            <a:noFill/>
          </a:ln>
          <a:effectLst>
            <a:softEdge rad="112500"/>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206" name="Picture 46"/>
          <p:cNvPicPr>
            <a:picLocks noChangeAspect="1" noChangeArrowheads="1"/>
          </p:cNvPicPr>
          <p:nvPr/>
        </p:nvPicPr>
        <p:blipFill>
          <a:blip r:embed="rId2" cstate="print"/>
          <a:srcRect/>
          <a:stretch>
            <a:fillRect/>
          </a:stretch>
        </p:blipFill>
        <p:spPr bwMode="auto">
          <a:xfrm>
            <a:off x="-1157" y="876300"/>
            <a:ext cx="9146314" cy="5105400"/>
          </a:xfrm>
          <a:prstGeom prst="rect">
            <a:avLst/>
          </a:prstGeom>
          <a:ln>
            <a:noFill/>
          </a:ln>
          <a:effectLst>
            <a:softEdge rad="112500"/>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224" name="Picture 40"/>
          <p:cNvPicPr>
            <a:picLocks noChangeAspect="1" noChangeArrowheads="1"/>
          </p:cNvPicPr>
          <p:nvPr/>
        </p:nvPicPr>
        <p:blipFill>
          <a:blip r:embed="rId2" cstate="print"/>
          <a:srcRect/>
          <a:stretch>
            <a:fillRect/>
          </a:stretch>
        </p:blipFill>
        <p:spPr bwMode="auto">
          <a:xfrm>
            <a:off x="76200" y="293103"/>
            <a:ext cx="8991601" cy="6271794"/>
          </a:xfrm>
          <a:prstGeom prst="rect">
            <a:avLst/>
          </a:prstGeom>
          <a:ln>
            <a:noFill/>
          </a:ln>
          <a:effectLst>
            <a:softEdge rad="112500"/>
          </a:effec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96" name="Picture 40"/>
          <p:cNvPicPr>
            <a:picLocks noChangeAspect="1" noChangeArrowheads="1"/>
          </p:cNvPicPr>
          <p:nvPr/>
        </p:nvPicPr>
        <p:blipFill>
          <a:blip r:embed="rId2" cstate="print"/>
          <a:srcRect/>
          <a:stretch>
            <a:fillRect/>
          </a:stretch>
        </p:blipFill>
        <p:spPr bwMode="auto">
          <a:xfrm>
            <a:off x="37197" y="114300"/>
            <a:ext cx="9069606" cy="6629400"/>
          </a:xfrm>
          <a:prstGeom prst="rect">
            <a:avLst/>
          </a:prstGeom>
          <a:ln>
            <a:noFill/>
          </a:ln>
          <a:effectLst>
            <a:softEdge rad="112500"/>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1" name="Picture 21"/>
          <p:cNvPicPr>
            <a:picLocks noChangeAspect="1" noChangeArrowheads="1"/>
          </p:cNvPicPr>
          <p:nvPr/>
        </p:nvPicPr>
        <p:blipFill>
          <a:blip r:embed="rId2" cstate="print"/>
          <a:srcRect/>
          <a:stretch>
            <a:fillRect/>
          </a:stretch>
        </p:blipFill>
        <p:spPr bwMode="auto">
          <a:xfrm>
            <a:off x="0" y="174356"/>
            <a:ext cx="9144000" cy="6509288"/>
          </a:xfrm>
          <a:prstGeom prst="rect">
            <a:avLst/>
          </a:prstGeom>
          <a:ln>
            <a:noFill/>
          </a:ln>
          <a:effectLst>
            <a:softEdge rad="112500"/>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406" name="Picture 30"/>
          <p:cNvPicPr>
            <a:picLocks noChangeAspect="1" noChangeArrowheads="1"/>
          </p:cNvPicPr>
          <p:nvPr/>
        </p:nvPicPr>
        <p:blipFill>
          <a:blip r:embed="rId2" cstate="print"/>
          <a:srcRect/>
          <a:stretch>
            <a:fillRect/>
          </a:stretch>
        </p:blipFill>
        <p:spPr bwMode="auto">
          <a:xfrm>
            <a:off x="152400" y="50507"/>
            <a:ext cx="8839200" cy="6756987"/>
          </a:xfrm>
          <a:prstGeom prst="rect">
            <a:avLst/>
          </a:prstGeom>
          <a:ln>
            <a:noFill/>
          </a:ln>
          <a:effectLst>
            <a:softEdge rad="112500"/>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508" name="Picture 60"/>
          <p:cNvPicPr>
            <a:picLocks noChangeAspect="1" noChangeArrowheads="1"/>
          </p:cNvPicPr>
          <p:nvPr/>
        </p:nvPicPr>
        <p:blipFill>
          <a:blip r:embed="rId2" cstate="print"/>
          <a:srcRect/>
          <a:stretch>
            <a:fillRect/>
          </a:stretch>
        </p:blipFill>
        <p:spPr bwMode="auto">
          <a:xfrm>
            <a:off x="0" y="144312"/>
            <a:ext cx="9144000" cy="6569377"/>
          </a:xfrm>
          <a:prstGeom prst="rect">
            <a:avLst/>
          </a:prstGeom>
          <a:ln>
            <a:noFill/>
          </a:ln>
          <a:effectLst>
            <a:softEdge rad="112500"/>
          </a:effectLst>
        </p:spPr>
      </p:pic>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601" name="Picture 33"/>
          <p:cNvPicPr>
            <a:picLocks noChangeAspect="1" noChangeArrowheads="1"/>
          </p:cNvPicPr>
          <p:nvPr/>
        </p:nvPicPr>
        <p:blipFill>
          <a:blip r:embed="rId2" cstate="print"/>
          <a:srcRect/>
          <a:stretch>
            <a:fillRect/>
          </a:stretch>
        </p:blipFill>
        <p:spPr bwMode="auto">
          <a:xfrm>
            <a:off x="0" y="97670"/>
            <a:ext cx="9144000" cy="6662661"/>
          </a:xfrm>
          <a:prstGeom prst="rect">
            <a:avLst/>
          </a:prstGeom>
          <a:ln>
            <a:noFill/>
          </a:ln>
          <a:effectLst>
            <a:softEdge rad="112500"/>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617" name="Picture 25"/>
          <p:cNvPicPr>
            <a:picLocks noChangeAspect="1" noChangeArrowheads="1"/>
          </p:cNvPicPr>
          <p:nvPr/>
        </p:nvPicPr>
        <p:blipFill>
          <a:blip r:embed="rId2" cstate="print"/>
          <a:srcRect/>
          <a:stretch>
            <a:fillRect/>
          </a:stretch>
        </p:blipFill>
        <p:spPr bwMode="auto">
          <a:xfrm>
            <a:off x="1685237" y="0"/>
            <a:ext cx="5773527" cy="6858000"/>
          </a:xfrm>
          <a:prstGeom prst="rect">
            <a:avLst/>
          </a:prstGeom>
          <a:ln>
            <a:noFill/>
          </a:ln>
          <a:effectLst>
            <a:softEdge rad="112500"/>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70"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Pathway of Blood Through the Heart</a:t>
            </a:r>
          </a:p>
        </p:txBody>
      </p:sp>
      <p:sp>
        <p:nvSpPr>
          <p:cNvPr id="23555" name="Rectangle 7"/>
          <p:cNvSpPr>
            <a:spLocks noGrp="1" noChangeArrowheads="1"/>
          </p:cNvSpPr>
          <p:nvPr>
            <p:ph idx="1"/>
          </p:nvPr>
        </p:nvSpPr>
        <p:spPr/>
        <p:txBody>
          <a:bodyPr/>
          <a:lstStyle/>
          <a:p>
            <a:pPr eaLnBrk="1" hangingPunct="1"/>
            <a:r>
              <a:rPr lang="en-US" smtClean="0"/>
              <a:t>Lungs </a:t>
            </a:r>
            <a:r>
              <a:rPr lang="en-US" smtClean="0">
                <a:sym typeface="Wingdings" pitchFamily="2" charset="2"/>
              </a:rPr>
              <a:t></a:t>
            </a:r>
            <a:r>
              <a:rPr lang="en-US" smtClean="0"/>
              <a:t> pulmonary veins </a:t>
            </a:r>
            <a:r>
              <a:rPr lang="en-US" smtClean="0">
                <a:sym typeface="Wingdings" pitchFamily="2" charset="2"/>
              </a:rPr>
              <a:t></a:t>
            </a:r>
            <a:r>
              <a:rPr lang="en-US" smtClean="0"/>
              <a:t> left atrium</a:t>
            </a:r>
          </a:p>
          <a:p>
            <a:pPr eaLnBrk="1" hangingPunct="1"/>
            <a:r>
              <a:rPr lang="en-US" smtClean="0"/>
              <a:t>Left atrium </a:t>
            </a:r>
            <a:r>
              <a:rPr lang="en-US" smtClean="0">
                <a:sym typeface="Wingdings" pitchFamily="2" charset="2"/>
              </a:rPr>
              <a:t></a:t>
            </a:r>
            <a:r>
              <a:rPr lang="en-US" smtClean="0"/>
              <a:t> bicuspid valve </a:t>
            </a:r>
            <a:r>
              <a:rPr lang="en-US" smtClean="0">
                <a:sym typeface="Wingdings" pitchFamily="2" charset="2"/>
              </a:rPr>
              <a:t></a:t>
            </a:r>
            <a:r>
              <a:rPr lang="en-US" smtClean="0"/>
              <a:t> left ventricle</a:t>
            </a:r>
          </a:p>
          <a:p>
            <a:pPr eaLnBrk="1" hangingPunct="1"/>
            <a:r>
              <a:rPr lang="en-US" smtClean="0"/>
              <a:t>Left ventricle </a:t>
            </a:r>
            <a:r>
              <a:rPr lang="en-US" smtClean="0">
                <a:sym typeface="Wingdings" pitchFamily="2" charset="2"/>
              </a:rPr>
              <a:t></a:t>
            </a:r>
            <a:r>
              <a:rPr lang="en-US" smtClean="0"/>
              <a:t> aortic semilunar valve </a:t>
            </a:r>
            <a:r>
              <a:rPr lang="en-US" smtClean="0">
                <a:sym typeface="Wingdings" pitchFamily="2" charset="2"/>
              </a:rPr>
              <a:t></a:t>
            </a:r>
            <a:r>
              <a:rPr lang="en-US" smtClean="0"/>
              <a:t> aorta</a:t>
            </a:r>
          </a:p>
          <a:p>
            <a:pPr eaLnBrk="1" hangingPunct="1"/>
            <a:r>
              <a:rPr lang="en-US" smtClean="0"/>
              <a:t>Aorta </a:t>
            </a:r>
            <a:r>
              <a:rPr lang="en-US" smtClean="0">
                <a:sym typeface="Wingdings" pitchFamily="2" charset="2"/>
              </a:rPr>
              <a:t></a:t>
            </a:r>
            <a:r>
              <a:rPr lang="en-US" smtClean="0"/>
              <a:t> systemic circulation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Pathway of Blood Through the Heart</a:t>
            </a:r>
          </a:p>
        </p:txBody>
      </p:sp>
      <p:sp>
        <p:nvSpPr>
          <p:cNvPr id="27655" name="Rectangle 7"/>
          <p:cNvSpPr>
            <a:spLocks noGrp="1" noChangeArrowheads="1"/>
          </p:cNvSpPr>
          <p:nvPr>
            <p:ph idx="1"/>
          </p:nvPr>
        </p:nvSpPr>
        <p:spPr>
          <a:xfrm>
            <a:off x="304800" y="1600200"/>
            <a:ext cx="4876800" cy="4953000"/>
          </a:xfrm>
        </p:spPr>
        <p:txBody>
          <a:bodyPr rtlCol="0">
            <a:normAutofit fontScale="92500"/>
          </a:bodyPr>
          <a:lstStyle/>
          <a:p>
            <a:pPr eaLnBrk="1" fontAlgn="auto" hangingPunct="1">
              <a:spcAft>
                <a:spcPts val="0"/>
              </a:spcAft>
              <a:buFont typeface="Arial" pitchFamily="34" charset="0"/>
              <a:buChar char="•"/>
              <a:defRPr/>
            </a:pPr>
            <a:r>
              <a:rPr lang="en-US" dirty="0" smtClean="0"/>
              <a:t>Equal volumes of blood are pumped to the pulmonary and systemic circuits</a:t>
            </a:r>
          </a:p>
          <a:p>
            <a:pPr eaLnBrk="1" fontAlgn="auto" hangingPunct="1">
              <a:spcAft>
                <a:spcPts val="0"/>
              </a:spcAft>
              <a:buFont typeface="Arial" pitchFamily="34" charset="0"/>
              <a:buChar char="•"/>
              <a:defRPr/>
            </a:pPr>
            <a:r>
              <a:rPr lang="en-US" dirty="0" smtClean="0"/>
              <a:t>Pulmonary circuit </a:t>
            </a:r>
          </a:p>
          <a:p>
            <a:pPr lvl="1" eaLnBrk="1" fontAlgn="auto" hangingPunct="1">
              <a:spcAft>
                <a:spcPts val="0"/>
              </a:spcAft>
              <a:buFont typeface="Arial" pitchFamily="34" charset="0"/>
              <a:buChar char="–"/>
              <a:defRPr/>
            </a:pPr>
            <a:r>
              <a:rPr lang="en-US" dirty="0" smtClean="0"/>
              <a:t>is a short, low-pressure circulation</a:t>
            </a:r>
          </a:p>
          <a:p>
            <a:pPr eaLnBrk="1" fontAlgn="auto" hangingPunct="1">
              <a:spcAft>
                <a:spcPts val="0"/>
              </a:spcAft>
              <a:buFont typeface="Arial" pitchFamily="34" charset="0"/>
              <a:buChar char="•"/>
              <a:defRPr/>
            </a:pPr>
            <a:r>
              <a:rPr lang="en-US" dirty="0" smtClean="0"/>
              <a:t>Systemic circuit blood </a:t>
            </a:r>
          </a:p>
          <a:p>
            <a:pPr lvl="1" eaLnBrk="1" fontAlgn="auto" hangingPunct="1">
              <a:spcAft>
                <a:spcPts val="0"/>
              </a:spcAft>
              <a:buFont typeface="Arial" pitchFamily="34" charset="0"/>
              <a:buChar char="–"/>
              <a:defRPr/>
            </a:pPr>
            <a:r>
              <a:rPr lang="en-US" dirty="0" smtClean="0"/>
              <a:t>encounters much resistance in the long pathways</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Anatomy of the ventricles reflects these differences</a:t>
            </a:r>
          </a:p>
        </p:txBody>
      </p:sp>
      <p:pic>
        <p:nvPicPr>
          <p:cNvPr id="4" name="Picture 6" descr="18-06Ventricles_L.jpg                                          0028FA52HAP7_01-19_jpegs               BF9AD7B0:"/>
          <p:cNvPicPr>
            <a:picLocks noChangeAspect="1" noChangeArrowheads="1"/>
          </p:cNvPicPr>
          <p:nvPr/>
        </p:nvPicPr>
        <p:blipFill>
          <a:blip r:embed="rId2" cstate="print"/>
          <a:srcRect/>
          <a:stretch>
            <a:fillRect/>
          </a:stretch>
        </p:blipFill>
        <p:spPr bwMode="auto">
          <a:xfrm>
            <a:off x="5354952" y="1981201"/>
            <a:ext cx="3571136" cy="312420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7" name="Text Box 5"/>
          <p:cNvSpPr txBox="1">
            <a:spLocks noChangeArrowheads="1"/>
          </p:cNvSpPr>
          <p:nvPr/>
        </p:nvSpPr>
        <p:spPr bwMode="auto">
          <a:xfrm>
            <a:off x="2819400" y="2362200"/>
            <a:ext cx="381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r>
              <a:rPr lang="en-US" sz="1400">
                <a:latin typeface="Calibri" pitchFamily="34" charset="0"/>
              </a:rPr>
              <a:t> </a:t>
            </a:r>
          </a:p>
        </p:txBody>
      </p:sp>
    </p:spTree>
    <p:controls>
      <mc:AlternateContent xmlns:mc="http://schemas.openxmlformats.org/markup-compatibility/2006">
        <mc:Choice xmlns:v="urn:schemas-microsoft-com:vml" Requires="v">
          <p:control spid="1026" name="ShockwaveFlash1" r:id="rId2" imgW="6426871" imgH="6477904"/>
        </mc:Choice>
        <mc:Fallback>
          <p:control name="ShockwaveFlash1" r:id="rId2" imgW="6426871" imgH="6477904">
            <p:pic>
              <p:nvPicPr>
                <p:cNvPr id="0" name="ShockwaveFlash1"/>
                <p:cNvPicPr preferRelativeResize="0">
                  <a:picLocks noChangeArrowheads="1" noChangeShapeType="1"/>
                </p:cNvPicPr>
                <p:nvPr>
                  <p:custDataLst>
                    <p:tags r:id="rId3"/>
                  </p:custDataLst>
                </p:nvPr>
              </p:nvPicPr>
              <p:blipFill>
                <a:blip r:embed="rId5">
                  <a:extLst>
                    <a:ext uri="{28A0092B-C50C-407E-A947-70E740481C1C}">
                      <a14:useLocalDpi xmlns:a14="http://schemas.microsoft.com/office/drawing/2010/main" val="0"/>
                    </a:ext>
                  </a:extLst>
                </a:blip>
                <a:srcRect/>
                <a:stretch>
                  <a:fillRect/>
                </a:stretch>
              </p:blipFill>
              <p:spPr bwMode="auto">
                <a:xfrm>
                  <a:off x="1447800" y="152400"/>
                  <a:ext cx="6426200" cy="64770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6"/>
          <p:cNvSpPr>
            <a:spLocks noGrp="1" noChangeArrowheads="1"/>
          </p:cNvSpPr>
          <p:nvPr>
            <p:ph type="title"/>
          </p:nvPr>
        </p:nvSpPr>
        <p:spPr/>
        <p:txBody>
          <a:bodyPr/>
          <a:lstStyle/>
          <a:p>
            <a:pPr eaLnBrk="1" hangingPunct="1"/>
            <a:r>
              <a:rPr lang="en-US" smtClean="0"/>
              <a:t>Coronary Circulation</a:t>
            </a:r>
          </a:p>
        </p:txBody>
      </p:sp>
      <p:sp>
        <p:nvSpPr>
          <p:cNvPr id="25603" name="Rectangle 7"/>
          <p:cNvSpPr>
            <a:spLocks noGrp="1" noChangeArrowheads="1"/>
          </p:cNvSpPr>
          <p:nvPr>
            <p:ph idx="1"/>
          </p:nvPr>
        </p:nvSpPr>
        <p:spPr/>
        <p:txBody>
          <a:bodyPr/>
          <a:lstStyle/>
          <a:p>
            <a:pPr eaLnBrk="1" hangingPunct="1"/>
            <a:r>
              <a:rPr lang="en-US" smtClean="0"/>
              <a:t>The functional blood supply to the heart muscle itself</a:t>
            </a:r>
          </a:p>
          <a:p>
            <a:pPr eaLnBrk="1" hangingPunct="1"/>
            <a:r>
              <a:rPr lang="en-US" smtClean="0"/>
              <a:t>Arterial supply varies considerably and contains many anastomoses (junctions) among branches</a:t>
            </a:r>
          </a:p>
          <a:p>
            <a:pPr eaLnBrk="1" hangingPunct="1"/>
            <a:r>
              <a:rPr lang="en-US" smtClean="0"/>
              <a:t>Collateral routes provide additional routes for blood delivery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6"/>
          <p:cNvSpPr>
            <a:spLocks noGrp="1" noChangeArrowheads="1"/>
          </p:cNvSpPr>
          <p:nvPr>
            <p:ph type="title"/>
          </p:nvPr>
        </p:nvSpPr>
        <p:spPr/>
        <p:txBody>
          <a:bodyPr/>
          <a:lstStyle/>
          <a:p>
            <a:pPr eaLnBrk="1" hangingPunct="1"/>
            <a:r>
              <a:rPr lang="en-US" smtClean="0"/>
              <a:t>Heart Anatomy</a:t>
            </a:r>
          </a:p>
        </p:txBody>
      </p:sp>
      <p:sp>
        <p:nvSpPr>
          <p:cNvPr id="4103" name="Rectangle 7"/>
          <p:cNvSpPr>
            <a:spLocks noGrp="1" noChangeArrowheads="1"/>
          </p:cNvSpPr>
          <p:nvPr>
            <p:ph idx="1"/>
          </p:nvPr>
        </p:nvSpPr>
        <p:spPr>
          <a:xfrm>
            <a:off x="457200" y="1600200"/>
            <a:ext cx="8229600" cy="2895600"/>
          </a:xfrm>
        </p:spPr>
        <p:txBody>
          <a:bodyPr rtlCol="0">
            <a:normAutofit fontScale="92500" lnSpcReduction="10000"/>
          </a:bodyPr>
          <a:lstStyle/>
          <a:p>
            <a:pPr eaLnBrk="1" fontAlgn="auto" hangingPunct="1">
              <a:spcAft>
                <a:spcPts val="0"/>
              </a:spcAft>
              <a:buFont typeface="Arial" pitchFamily="34" charset="0"/>
              <a:buChar char="•"/>
              <a:defRPr/>
            </a:pPr>
            <a:r>
              <a:rPr lang="en-US" sz="2600" dirty="0" smtClean="0"/>
              <a:t>Approximately the size of a fist</a:t>
            </a:r>
          </a:p>
          <a:p>
            <a:pPr eaLnBrk="1" fontAlgn="auto" hangingPunct="1">
              <a:spcAft>
                <a:spcPts val="0"/>
              </a:spcAft>
              <a:buFont typeface="Arial" pitchFamily="34" charset="0"/>
              <a:buChar char="•"/>
              <a:defRPr/>
            </a:pPr>
            <a:r>
              <a:rPr lang="en-US" sz="2600" dirty="0" smtClean="0"/>
              <a:t>Location</a:t>
            </a:r>
          </a:p>
          <a:p>
            <a:pPr lvl="1" eaLnBrk="1" fontAlgn="auto" hangingPunct="1">
              <a:spcAft>
                <a:spcPts val="0"/>
              </a:spcAft>
              <a:buFont typeface="Arial" pitchFamily="34" charset="0"/>
              <a:buChar char="–"/>
              <a:defRPr/>
            </a:pPr>
            <a:r>
              <a:rPr lang="en-US" sz="2400" dirty="0" smtClean="0"/>
              <a:t>In the </a:t>
            </a:r>
            <a:r>
              <a:rPr lang="en-US" sz="2400" dirty="0" err="1" smtClean="0"/>
              <a:t>mediastinum</a:t>
            </a:r>
            <a:r>
              <a:rPr lang="en-US" sz="2400" dirty="0" smtClean="0"/>
              <a:t> between second rib and fifth </a:t>
            </a:r>
            <a:r>
              <a:rPr lang="en-US" sz="2400" dirty="0" err="1" smtClean="0"/>
              <a:t>intercostal</a:t>
            </a:r>
            <a:r>
              <a:rPr lang="en-US" sz="2400" dirty="0" smtClean="0"/>
              <a:t> space</a:t>
            </a:r>
          </a:p>
          <a:p>
            <a:pPr lvl="1" eaLnBrk="1" fontAlgn="auto" hangingPunct="1">
              <a:spcAft>
                <a:spcPts val="0"/>
              </a:spcAft>
              <a:buFont typeface="Arial" pitchFamily="34" charset="0"/>
              <a:buChar char="–"/>
              <a:defRPr/>
            </a:pPr>
            <a:r>
              <a:rPr lang="en-US" sz="2400" dirty="0" smtClean="0"/>
              <a:t>On the superior surface of diaphragm</a:t>
            </a:r>
          </a:p>
          <a:p>
            <a:pPr lvl="1" eaLnBrk="1" fontAlgn="auto" hangingPunct="1">
              <a:spcAft>
                <a:spcPts val="0"/>
              </a:spcAft>
              <a:buFont typeface="Arial" pitchFamily="34" charset="0"/>
              <a:buChar char="–"/>
              <a:defRPr/>
            </a:pPr>
            <a:r>
              <a:rPr lang="en-US" sz="2400" dirty="0" smtClean="0"/>
              <a:t>Anterior to the vertebral column, posterior to the sternum</a:t>
            </a:r>
          </a:p>
          <a:p>
            <a:pPr eaLnBrk="1" fontAlgn="auto" hangingPunct="1">
              <a:spcAft>
                <a:spcPts val="0"/>
              </a:spcAft>
              <a:buFont typeface="Arial" pitchFamily="34" charset="0"/>
              <a:buChar char="•"/>
              <a:defRPr/>
            </a:pPr>
            <a:endParaRPr lang="en-US" sz="2600" dirty="0" smtClean="0"/>
          </a:p>
          <a:p>
            <a:pPr eaLnBrk="1" fontAlgn="auto" hangingPunct="1">
              <a:spcAft>
                <a:spcPts val="0"/>
              </a:spcAft>
              <a:buFont typeface="Arial" pitchFamily="34" charset="0"/>
              <a:buChar char="•"/>
              <a:defRPr/>
            </a:pPr>
            <a:r>
              <a:rPr lang="en-US" sz="2600" dirty="0" smtClean="0"/>
              <a:t>Enclosed in pericardium, a double-walled sac</a:t>
            </a:r>
          </a:p>
          <a:p>
            <a:pPr eaLnBrk="1" fontAlgn="auto" hangingPunct="1">
              <a:spcAft>
                <a:spcPts val="0"/>
              </a:spcAft>
              <a:buFont typeface="Arial" pitchFamily="34" charset="0"/>
              <a:buChar char="•"/>
              <a:defRPr/>
            </a:pPr>
            <a:endParaRPr lang="en-US" sz="2600" dirty="0" smtClean="0"/>
          </a:p>
        </p:txBody>
      </p:sp>
      <p:pic>
        <p:nvPicPr>
          <p:cNvPr id="6" name="Picture 2"/>
          <p:cNvPicPr>
            <a:picLocks noChangeAspect="1" noChangeArrowheads="1"/>
          </p:cNvPicPr>
          <p:nvPr/>
        </p:nvPicPr>
        <p:blipFill>
          <a:blip r:embed="rId2" cstate="print"/>
          <a:srcRect/>
          <a:stretch>
            <a:fillRect/>
          </a:stretch>
        </p:blipFill>
        <p:spPr bwMode="auto">
          <a:xfrm>
            <a:off x="1905000" y="4267200"/>
            <a:ext cx="5029200" cy="2443381"/>
          </a:xfrm>
          <a:prstGeom prst="rect">
            <a:avLst/>
          </a:prstGeom>
          <a:ln>
            <a:noFill/>
          </a:ln>
          <a:effectLst>
            <a:softEdge rad="112500"/>
          </a:effectLst>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p:cNvSpPr>
            <a:spLocks noGrp="1" noChangeArrowheads="1"/>
          </p:cNvSpPr>
          <p:nvPr>
            <p:ph type="title"/>
          </p:nvPr>
        </p:nvSpPr>
        <p:spPr/>
        <p:txBody>
          <a:bodyPr/>
          <a:lstStyle/>
          <a:p>
            <a:pPr eaLnBrk="1" hangingPunct="1"/>
            <a:r>
              <a:rPr lang="en-US" smtClean="0"/>
              <a:t>Coronary Circulation</a:t>
            </a:r>
          </a:p>
        </p:txBody>
      </p:sp>
      <p:sp>
        <p:nvSpPr>
          <p:cNvPr id="89093" name="Rectangle 5"/>
          <p:cNvSpPr>
            <a:spLocks noGrp="1" noChangeArrowheads="1"/>
          </p:cNvSpPr>
          <p:nvPr>
            <p:ph idx="1"/>
          </p:nvPr>
        </p:nvSpPr>
        <p:spPr>
          <a:xfrm>
            <a:off x="457200" y="1600200"/>
            <a:ext cx="4267200" cy="4525963"/>
          </a:xfrm>
        </p:spPr>
        <p:txBody>
          <a:bodyPr rtlCol="0">
            <a:normAutofit/>
          </a:bodyPr>
          <a:lstStyle/>
          <a:p>
            <a:pPr eaLnBrk="1" fontAlgn="auto" hangingPunct="1">
              <a:spcAft>
                <a:spcPts val="0"/>
              </a:spcAft>
              <a:buFont typeface="Arial" pitchFamily="34" charset="0"/>
              <a:buChar char="•"/>
              <a:defRPr/>
            </a:pPr>
            <a:r>
              <a:rPr lang="en-US" dirty="0" smtClean="0"/>
              <a:t>Arteries </a:t>
            </a:r>
          </a:p>
          <a:p>
            <a:pPr lvl="1" eaLnBrk="1" fontAlgn="auto" hangingPunct="1">
              <a:spcAft>
                <a:spcPts val="0"/>
              </a:spcAft>
              <a:buFont typeface="Arial" pitchFamily="34" charset="0"/>
              <a:buChar char="–"/>
              <a:defRPr/>
            </a:pPr>
            <a:r>
              <a:rPr lang="en-US" dirty="0" smtClean="0"/>
              <a:t>Right and left coronary (in </a:t>
            </a:r>
            <a:r>
              <a:rPr lang="en-US" dirty="0" err="1" smtClean="0"/>
              <a:t>atrioventricular</a:t>
            </a:r>
            <a:r>
              <a:rPr lang="en-US" dirty="0" smtClean="0"/>
              <a:t> groove)</a:t>
            </a:r>
          </a:p>
          <a:p>
            <a:pPr lvl="1" eaLnBrk="1" fontAlgn="auto" hangingPunct="1">
              <a:spcAft>
                <a:spcPts val="0"/>
              </a:spcAft>
              <a:buFont typeface="Arial" pitchFamily="34" charset="0"/>
              <a:buChar char="–"/>
              <a:defRPr/>
            </a:pPr>
            <a:r>
              <a:rPr lang="en-US" dirty="0" smtClean="0"/>
              <a:t>Marginal</a:t>
            </a:r>
          </a:p>
          <a:p>
            <a:pPr lvl="1" eaLnBrk="1" fontAlgn="auto" hangingPunct="1">
              <a:spcAft>
                <a:spcPts val="0"/>
              </a:spcAft>
              <a:buFont typeface="Arial" pitchFamily="34" charset="0"/>
              <a:buChar char="–"/>
              <a:defRPr/>
            </a:pPr>
            <a:r>
              <a:rPr lang="en-US" dirty="0" smtClean="0"/>
              <a:t>Circumflex</a:t>
            </a:r>
          </a:p>
          <a:p>
            <a:pPr lvl="1" eaLnBrk="1" fontAlgn="auto" hangingPunct="1">
              <a:spcAft>
                <a:spcPts val="0"/>
              </a:spcAft>
              <a:buFont typeface="Arial" pitchFamily="34" charset="0"/>
              <a:buChar char="–"/>
              <a:defRPr/>
            </a:pPr>
            <a:r>
              <a:rPr lang="en-US" dirty="0" smtClean="0"/>
              <a:t>anterior </a:t>
            </a:r>
            <a:r>
              <a:rPr lang="en-US" dirty="0" err="1" smtClean="0"/>
              <a:t>interventricular</a:t>
            </a:r>
            <a:r>
              <a:rPr lang="en-US" dirty="0" smtClean="0"/>
              <a:t> arteries</a:t>
            </a:r>
          </a:p>
        </p:txBody>
      </p:sp>
      <p:pic>
        <p:nvPicPr>
          <p:cNvPr id="3074" name="Picture 2"/>
          <p:cNvPicPr>
            <a:picLocks noChangeAspect="1" noChangeArrowheads="1"/>
          </p:cNvPicPr>
          <p:nvPr/>
        </p:nvPicPr>
        <p:blipFill>
          <a:blip r:embed="rId2" cstate="print"/>
          <a:srcRect/>
          <a:stretch>
            <a:fillRect/>
          </a:stretch>
        </p:blipFill>
        <p:spPr bwMode="auto">
          <a:xfrm>
            <a:off x="4953000" y="2133600"/>
            <a:ext cx="4074781" cy="3215640"/>
          </a:xfrm>
          <a:prstGeom prst="rect">
            <a:avLst/>
          </a:prstGeom>
          <a:ln>
            <a:noFill/>
          </a:ln>
          <a:effectLst>
            <a:softEdge rad="112500"/>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US" smtClean="0"/>
              <a:t>Coronary Circulation</a:t>
            </a:r>
          </a:p>
        </p:txBody>
      </p:sp>
      <p:sp>
        <p:nvSpPr>
          <p:cNvPr id="27651" name="Content Placeholder 2"/>
          <p:cNvSpPr>
            <a:spLocks noGrp="1"/>
          </p:cNvSpPr>
          <p:nvPr>
            <p:ph idx="1"/>
          </p:nvPr>
        </p:nvSpPr>
        <p:spPr>
          <a:xfrm>
            <a:off x="457200" y="1600200"/>
            <a:ext cx="4191000" cy="4525963"/>
          </a:xfrm>
        </p:spPr>
        <p:txBody>
          <a:bodyPr/>
          <a:lstStyle/>
          <a:p>
            <a:pPr eaLnBrk="1" hangingPunct="1"/>
            <a:r>
              <a:rPr lang="en-US" smtClean="0"/>
              <a:t>Veins </a:t>
            </a:r>
          </a:p>
          <a:p>
            <a:pPr lvl="1" eaLnBrk="1" hangingPunct="1"/>
            <a:r>
              <a:rPr lang="en-US" smtClean="0"/>
              <a:t>Small cardiac, </a:t>
            </a:r>
          </a:p>
          <a:p>
            <a:pPr lvl="1" eaLnBrk="1" hangingPunct="1"/>
            <a:r>
              <a:rPr lang="en-US" smtClean="0"/>
              <a:t>anterior cardiac, </a:t>
            </a:r>
          </a:p>
          <a:p>
            <a:pPr lvl="1" eaLnBrk="1" hangingPunct="1"/>
            <a:r>
              <a:rPr lang="en-US" smtClean="0"/>
              <a:t>great cardiac veins</a:t>
            </a:r>
          </a:p>
          <a:p>
            <a:pPr eaLnBrk="1" hangingPunct="1"/>
            <a:endParaRPr lang="en-US" smtClean="0"/>
          </a:p>
        </p:txBody>
      </p:sp>
      <p:pic>
        <p:nvPicPr>
          <p:cNvPr id="4098" name="Picture 2"/>
          <p:cNvPicPr>
            <a:picLocks noChangeAspect="1" noChangeArrowheads="1"/>
          </p:cNvPicPr>
          <p:nvPr/>
        </p:nvPicPr>
        <p:blipFill>
          <a:blip r:embed="rId2" cstate="print"/>
          <a:srcRect/>
          <a:stretch>
            <a:fillRect/>
          </a:stretch>
        </p:blipFill>
        <p:spPr bwMode="auto">
          <a:xfrm>
            <a:off x="4178311" y="1554480"/>
            <a:ext cx="4965689" cy="3749040"/>
          </a:xfrm>
          <a:prstGeom prst="rect">
            <a:avLst/>
          </a:prstGeom>
          <a:ln>
            <a:noFill/>
          </a:ln>
          <a:effectLst>
            <a:softEdge rad="112500"/>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6"/>
          <p:cNvSpPr>
            <a:spLocks noGrp="1" noChangeArrowheads="1"/>
          </p:cNvSpPr>
          <p:nvPr>
            <p:ph type="title"/>
          </p:nvPr>
        </p:nvSpPr>
        <p:spPr/>
        <p:txBody>
          <a:bodyPr/>
          <a:lstStyle/>
          <a:p>
            <a:pPr eaLnBrk="1" hangingPunct="1"/>
            <a:r>
              <a:rPr lang="en-US" smtClean="0"/>
              <a:t>Homeostatic Imbalances</a:t>
            </a:r>
          </a:p>
        </p:txBody>
      </p:sp>
      <p:sp>
        <p:nvSpPr>
          <p:cNvPr id="35847" name="Rectangle 7"/>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Angina pectoris</a:t>
            </a:r>
          </a:p>
          <a:p>
            <a:pPr lvl="1" eaLnBrk="1" fontAlgn="auto" hangingPunct="1">
              <a:spcAft>
                <a:spcPts val="0"/>
              </a:spcAft>
              <a:buFont typeface="Arial" pitchFamily="34" charset="0"/>
              <a:buChar char="–"/>
              <a:defRPr/>
            </a:pPr>
            <a:r>
              <a:rPr lang="en-US" dirty="0" smtClean="0"/>
              <a:t>Thoracic pain caused by a fleeting deficiency in blood delivery to the myocardium</a:t>
            </a:r>
          </a:p>
          <a:p>
            <a:pPr lvl="1" eaLnBrk="1" fontAlgn="auto" hangingPunct="1">
              <a:spcAft>
                <a:spcPts val="0"/>
              </a:spcAft>
              <a:buFont typeface="Arial" pitchFamily="34" charset="0"/>
              <a:buChar char="–"/>
              <a:defRPr/>
            </a:pPr>
            <a:r>
              <a:rPr lang="en-US" dirty="0" smtClean="0"/>
              <a:t>Cells are weakened</a:t>
            </a:r>
          </a:p>
          <a:p>
            <a:pPr eaLnBrk="1" fontAlgn="auto" hangingPunct="1">
              <a:spcAft>
                <a:spcPts val="0"/>
              </a:spcAft>
              <a:buFont typeface="Arial" pitchFamily="34" charset="0"/>
              <a:buChar char="•"/>
              <a:defRPr/>
            </a:pPr>
            <a:endParaRPr lang="en-US" dirty="0" smtClean="0"/>
          </a:p>
          <a:p>
            <a:pPr eaLnBrk="1" fontAlgn="auto" hangingPunct="1">
              <a:spcAft>
                <a:spcPts val="0"/>
              </a:spcAft>
              <a:buFont typeface="Arial" pitchFamily="34" charset="0"/>
              <a:buChar char="•"/>
              <a:defRPr/>
            </a:pPr>
            <a:r>
              <a:rPr lang="en-US" dirty="0" smtClean="0"/>
              <a:t>Myocardial </a:t>
            </a:r>
            <a:r>
              <a:rPr lang="en-US" dirty="0" smtClean="0"/>
              <a:t>infarction (heart attack)</a:t>
            </a:r>
          </a:p>
          <a:p>
            <a:pPr lvl="1" eaLnBrk="1" fontAlgn="auto" hangingPunct="1">
              <a:spcAft>
                <a:spcPts val="0"/>
              </a:spcAft>
              <a:buFont typeface="Arial" pitchFamily="34" charset="0"/>
              <a:buChar char="–"/>
              <a:defRPr/>
            </a:pPr>
            <a:r>
              <a:rPr lang="en-US" dirty="0" smtClean="0"/>
              <a:t>Prolonged coronary blockage</a:t>
            </a:r>
          </a:p>
          <a:p>
            <a:pPr lvl="1" eaLnBrk="1" fontAlgn="auto" hangingPunct="1">
              <a:spcAft>
                <a:spcPts val="0"/>
              </a:spcAft>
              <a:buFont typeface="Arial" pitchFamily="34" charset="0"/>
              <a:buChar char="–"/>
              <a:defRPr/>
            </a:pPr>
            <a:r>
              <a:rPr lang="en-US" dirty="0" smtClean="0"/>
              <a:t>Areas of cell death are repaired with </a:t>
            </a:r>
            <a:r>
              <a:rPr lang="en-US" dirty="0" err="1" smtClean="0"/>
              <a:t>noncontractile</a:t>
            </a:r>
            <a:r>
              <a:rPr lang="en-US" dirty="0" smtClean="0"/>
              <a:t> scar tissue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6"/>
          <p:cNvSpPr>
            <a:spLocks noGrp="1" noChangeArrowheads="1"/>
          </p:cNvSpPr>
          <p:nvPr>
            <p:ph type="title"/>
          </p:nvPr>
        </p:nvSpPr>
        <p:spPr/>
        <p:txBody>
          <a:bodyPr/>
          <a:lstStyle/>
          <a:p>
            <a:pPr eaLnBrk="1" hangingPunct="1"/>
            <a:r>
              <a:rPr lang="en-US" smtClean="0"/>
              <a:t>Heart Valves</a:t>
            </a:r>
          </a:p>
        </p:txBody>
      </p:sp>
      <p:sp>
        <p:nvSpPr>
          <p:cNvPr id="29699" name="Rectangle 7"/>
          <p:cNvSpPr>
            <a:spLocks noGrp="1" noChangeArrowheads="1"/>
          </p:cNvSpPr>
          <p:nvPr>
            <p:ph idx="1"/>
          </p:nvPr>
        </p:nvSpPr>
        <p:spPr/>
        <p:txBody>
          <a:bodyPr/>
          <a:lstStyle/>
          <a:p>
            <a:pPr eaLnBrk="1" hangingPunct="1"/>
            <a:r>
              <a:rPr lang="en-US" sz="2600" smtClean="0"/>
              <a:t>Ensure unidirectional blood flow through the heart</a:t>
            </a:r>
          </a:p>
          <a:p>
            <a:pPr eaLnBrk="1" hangingPunct="1"/>
            <a:endParaRPr lang="en-US" sz="2600" smtClean="0"/>
          </a:p>
          <a:p>
            <a:pPr eaLnBrk="1" hangingPunct="1"/>
            <a:r>
              <a:rPr lang="en-US" sz="2600" smtClean="0"/>
              <a:t>Atrioventricular (AV) valves</a:t>
            </a:r>
          </a:p>
          <a:p>
            <a:pPr lvl="1" eaLnBrk="1" hangingPunct="1"/>
            <a:r>
              <a:rPr lang="en-US" sz="2400" smtClean="0"/>
              <a:t>Prevent backflow into the atria when ventricles contract</a:t>
            </a:r>
          </a:p>
          <a:p>
            <a:pPr lvl="1" eaLnBrk="1" hangingPunct="1"/>
            <a:r>
              <a:rPr lang="en-US" sz="2400" smtClean="0"/>
              <a:t>Tricuspid valve (right)</a:t>
            </a:r>
          </a:p>
          <a:p>
            <a:pPr lvl="1" eaLnBrk="1" hangingPunct="1"/>
            <a:r>
              <a:rPr lang="en-US" sz="2400" smtClean="0"/>
              <a:t>Mitral valve (left)</a:t>
            </a:r>
          </a:p>
          <a:p>
            <a:pPr eaLnBrk="1" hangingPunct="1"/>
            <a:endParaRPr lang="en-US" sz="2600" smtClean="0"/>
          </a:p>
          <a:p>
            <a:pPr eaLnBrk="1" hangingPunct="1"/>
            <a:r>
              <a:rPr lang="en-US" sz="2600" smtClean="0"/>
              <a:t>Chordae tendineae anchor AV valve cusps to papillary muscles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6"/>
          <p:cNvSpPr>
            <a:spLocks noGrp="1" noChangeArrowheads="1"/>
          </p:cNvSpPr>
          <p:nvPr>
            <p:ph type="title"/>
          </p:nvPr>
        </p:nvSpPr>
        <p:spPr/>
        <p:txBody>
          <a:bodyPr/>
          <a:lstStyle/>
          <a:p>
            <a:pPr eaLnBrk="1" hangingPunct="1"/>
            <a:r>
              <a:rPr lang="en-US" smtClean="0"/>
              <a:t>Heart Valves</a:t>
            </a:r>
          </a:p>
        </p:txBody>
      </p:sp>
      <p:sp>
        <p:nvSpPr>
          <p:cNvPr id="30723" name="Rectangle 7"/>
          <p:cNvSpPr>
            <a:spLocks noGrp="1" noChangeArrowheads="1"/>
          </p:cNvSpPr>
          <p:nvPr>
            <p:ph idx="1"/>
          </p:nvPr>
        </p:nvSpPr>
        <p:spPr/>
        <p:txBody>
          <a:bodyPr/>
          <a:lstStyle/>
          <a:p>
            <a:pPr eaLnBrk="1" hangingPunct="1"/>
            <a:r>
              <a:rPr lang="en-US" smtClean="0"/>
              <a:t>Semilunar valves</a:t>
            </a:r>
          </a:p>
          <a:p>
            <a:pPr lvl="1" eaLnBrk="1" hangingPunct="1"/>
            <a:r>
              <a:rPr lang="en-US" smtClean="0"/>
              <a:t>Prevent backflow into the ventricles when ventricles relax</a:t>
            </a:r>
          </a:p>
          <a:p>
            <a:pPr lvl="1" eaLnBrk="1" hangingPunct="1"/>
            <a:r>
              <a:rPr lang="en-US" smtClean="0"/>
              <a:t>Aortic semilunar valve</a:t>
            </a:r>
          </a:p>
          <a:p>
            <a:pPr lvl="1" eaLnBrk="1" hangingPunct="1"/>
            <a:r>
              <a:rPr lang="en-US" smtClean="0"/>
              <a:t>Pulmonary semilunar valve</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6"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Microscopic Anatomy of Cardiac Muscle</a:t>
            </a:r>
          </a:p>
        </p:txBody>
      </p:sp>
      <p:sp>
        <p:nvSpPr>
          <p:cNvPr id="31747" name="Rectangle 7"/>
          <p:cNvSpPr>
            <a:spLocks noGrp="1" noChangeArrowheads="1"/>
          </p:cNvSpPr>
          <p:nvPr>
            <p:ph idx="1"/>
          </p:nvPr>
        </p:nvSpPr>
        <p:spPr/>
        <p:txBody>
          <a:bodyPr/>
          <a:lstStyle/>
          <a:p>
            <a:pPr eaLnBrk="1" hangingPunct="1"/>
            <a:r>
              <a:rPr lang="en-US" smtClean="0"/>
              <a:t>Cardiac muscle cells are striated, short, fat, branched, and interconnected</a:t>
            </a:r>
          </a:p>
          <a:p>
            <a:pPr eaLnBrk="1" hangingPunct="1"/>
            <a:endParaRPr lang="en-US" smtClean="0"/>
          </a:p>
          <a:p>
            <a:pPr eaLnBrk="1" hangingPunct="1"/>
            <a:r>
              <a:rPr lang="en-US" smtClean="0"/>
              <a:t>Numerous large mitochondria</a:t>
            </a:r>
          </a:p>
        </p:txBody>
      </p:sp>
      <p:pic>
        <p:nvPicPr>
          <p:cNvPr id="6146" name="Picture 2"/>
          <p:cNvPicPr>
            <a:picLocks noChangeAspect="1" noChangeArrowheads="1"/>
          </p:cNvPicPr>
          <p:nvPr/>
        </p:nvPicPr>
        <p:blipFill>
          <a:blip r:embed="rId2" cstate="print"/>
          <a:srcRect/>
          <a:stretch>
            <a:fillRect/>
          </a:stretch>
        </p:blipFill>
        <p:spPr bwMode="auto">
          <a:xfrm>
            <a:off x="1828800" y="4331349"/>
            <a:ext cx="5067300" cy="2526651"/>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8"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Microscopic Anatomy of Cardiac Muscle</a:t>
            </a:r>
          </a:p>
        </p:txBody>
      </p:sp>
      <p:sp>
        <p:nvSpPr>
          <p:cNvPr id="49159" name="Rectangle 7"/>
          <p:cNvSpPr>
            <a:spLocks noGrp="1" noChangeArrowheads="1"/>
          </p:cNvSpPr>
          <p:nvPr>
            <p:ph idx="1"/>
          </p:nvPr>
        </p:nvSpPr>
        <p:spPr>
          <a:xfrm>
            <a:off x="457200" y="1752600"/>
            <a:ext cx="8382000" cy="3081278"/>
          </a:xfrm>
        </p:spPr>
        <p:txBody>
          <a:bodyPr rtlCol="0">
            <a:normAutofit/>
          </a:bodyPr>
          <a:lstStyle/>
          <a:p>
            <a:pPr eaLnBrk="1" fontAlgn="auto" hangingPunct="1">
              <a:spcAft>
                <a:spcPts val="0"/>
              </a:spcAft>
              <a:buFont typeface="Arial" pitchFamily="34" charset="0"/>
              <a:buChar char="•"/>
              <a:defRPr/>
            </a:pPr>
            <a:r>
              <a:rPr lang="en-US" dirty="0" smtClean="0"/>
              <a:t>Intercalated discs: junctions between cells anchor cardiac cells </a:t>
            </a:r>
          </a:p>
          <a:p>
            <a:pPr lvl="1" eaLnBrk="1" fontAlgn="auto" hangingPunct="1">
              <a:spcAft>
                <a:spcPts val="0"/>
              </a:spcAft>
              <a:buFont typeface="Arial" pitchFamily="34" charset="0"/>
              <a:buChar char="–"/>
              <a:defRPr/>
            </a:pPr>
            <a:r>
              <a:rPr lang="en-US" b="1" dirty="0" err="1" smtClean="0"/>
              <a:t>Desmosomes</a:t>
            </a:r>
            <a:r>
              <a:rPr lang="en-US" dirty="0" smtClean="0"/>
              <a:t> prevent cells from separating during contraction</a:t>
            </a:r>
          </a:p>
          <a:p>
            <a:pPr lvl="1" eaLnBrk="1" fontAlgn="auto" hangingPunct="1">
              <a:spcAft>
                <a:spcPts val="0"/>
              </a:spcAft>
              <a:buFont typeface="Arial" pitchFamily="34" charset="0"/>
              <a:buChar char="–"/>
              <a:defRPr/>
            </a:pPr>
            <a:r>
              <a:rPr lang="en-US" b="1" dirty="0" smtClean="0"/>
              <a:t>Gap</a:t>
            </a:r>
            <a:r>
              <a:rPr lang="en-US" dirty="0" smtClean="0"/>
              <a:t> </a:t>
            </a:r>
            <a:r>
              <a:rPr lang="en-US" b="1" dirty="0" smtClean="0"/>
              <a:t>junctions</a:t>
            </a:r>
            <a:r>
              <a:rPr lang="en-US" dirty="0" smtClean="0"/>
              <a:t> allow ions to pass; electrically couple adjacent cells</a:t>
            </a:r>
          </a:p>
          <a:p>
            <a:pPr eaLnBrk="1" fontAlgn="auto" hangingPunct="1">
              <a:spcAft>
                <a:spcPts val="0"/>
              </a:spcAft>
              <a:buFont typeface="Arial" pitchFamily="34" charset="0"/>
              <a:buChar char="•"/>
              <a:defRPr/>
            </a:pPr>
            <a:r>
              <a:rPr lang="en-US" dirty="0" smtClean="0"/>
              <a:t>Heart muscle behaves as a functional </a:t>
            </a:r>
            <a:r>
              <a:rPr lang="en-US" dirty="0" err="1" smtClean="0"/>
              <a:t>syncytium</a:t>
            </a:r>
            <a:endParaRPr lang="en-US" dirty="0" smtClean="0"/>
          </a:p>
        </p:txBody>
      </p:sp>
      <p:pic>
        <p:nvPicPr>
          <p:cNvPr id="7170" name="Picture 2"/>
          <p:cNvPicPr>
            <a:picLocks noChangeAspect="1" noChangeArrowheads="1"/>
          </p:cNvPicPr>
          <p:nvPr/>
        </p:nvPicPr>
        <p:blipFill>
          <a:blip r:embed="rId2" cstate="print"/>
          <a:srcRect/>
          <a:stretch>
            <a:fillRect/>
          </a:stretch>
        </p:blipFill>
        <p:spPr bwMode="auto">
          <a:xfrm>
            <a:off x="2514600" y="4833879"/>
            <a:ext cx="4133850" cy="2024119"/>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4"/>
          <p:cNvSpPr>
            <a:spLocks noGrp="1" noChangeArrowheads="1"/>
          </p:cNvSpPr>
          <p:nvPr>
            <p:ph type="title"/>
          </p:nvPr>
        </p:nvSpPr>
        <p:spPr/>
        <p:txBody>
          <a:bodyPr/>
          <a:lstStyle/>
          <a:p>
            <a:pPr eaLnBrk="1" hangingPunct="1"/>
            <a:r>
              <a:rPr lang="en-US" smtClean="0"/>
              <a:t>Cardiac Muscle Contraction</a:t>
            </a:r>
          </a:p>
        </p:txBody>
      </p:sp>
      <p:sp>
        <p:nvSpPr>
          <p:cNvPr id="33795" name="Rectangle 5"/>
          <p:cNvSpPr>
            <a:spLocks noGrp="1" noChangeArrowheads="1"/>
          </p:cNvSpPr>
          <p:nvPr>
            <p:ph idx="1"/>
          </p:nvPr>
        </p:nvSpPr>
        <p:spPr/>
        <p:txBody>
          <a:bodyPr/>
          <a:lstStyle/>
          <a:p>
            <a:pPr eaLnBrk="1" hangingPunct="1"/>
            <a:r>
              <a:rPr lang="en-US" smtClean="0"/>
              <a:t>Depolarization of the heart is rhythmic and spontaneous</a:t>
            </a:r>
          </a:p>
          <a:p>
            <a:pPr eaLnBrk="1" hangingPunct="1"/>
            <a:endParaRPr lang="en-US" smtClean="0"/>
          </a:p>
          <a:p>
            <a:pPr eaLnBrk="1" hangingPunct="1"/>
            <a:r>
              <a:rPr lang="en-US" smtClean="0"/>
              <a:t>Gap junctions ensure the heart contracts as a unit</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4"/>
          <p:cNvSpPr>
            <a:spLocks noGrp="1" noChangeArrowheads="1"/>
          </p:cNvSpPr>
          <p:nvPr>
            <p:ph type="title"/>
          </p:nvPr>
        </p:nvSpPr>
        <p:spPr/>
        <p:txBody>
          <a:bodyPr/>
          <a:lstStyle/>
          <a:p>
            <a:pPr eaLnBrk="1" hangingPunct="1"/>
            <a:r>
              <a:rPr lang="en-US" smtClean="0"/>
              <a:t>Heart Physiology: Electrical Events</a:t>
            </a:r>
          </a:p>
        </p:txBody>
      </p:sp>
      <p:sp>
        <p:nvSpPr>
          <p:cNvPr id="34819" name="Rectangle 5"/>
          <p:cNvSpPr>
            <a:spLocks noGrp="1" noChangeArrowheads="1"/>
          </p:cNvSpPr>
          <p:nvPr>
            <p:ph idx="1"/>
          </p:nvPr>
        </p:nvSpPr>
        <p:spPr/>
        <p:txBody>
          <a:bodyPr/>
          <a:lstStyle/>
          <a:p>
            <a:pPr eaLnBrk="1" hangingPunct="1"/>
            <a:r>
              <a:rPr lang="en-US" smtClean="0"/>
              <a:t>Intrinsic cardiac conduction system</a:t>
            </a:r>
          </a:p>
          <a:p>
            <a:pPr lvl="1" eaLnBrk="1" hangingPunct="1"/>
            <a:r>
              <a:rPr lang="en-US" smtClean="0"/>
              <a:t>A network of noncontractile,autorhythmic cells that initiate and distribute impulses to coordinate the depolarization and contraction of the heart</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8"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Heart Physiology: Sequence of Excitation</a:t>
            </a:r>
          </a:p>
        </p:txBody>
      </p:sp>
      <p:sp>
        <p:nvSpPr>
          <p:cNvPr id="16389" name="Rectangle 5"/>
          <p:cNvSpPr>
            <a:spLocks noGrp="1" noChangeArrowheads="1"/>
          </p:cNvSpPr>
          <p:nvPr>
            <p:ph idx="1"/>
          </p:nvPr>
        </p:nvSpPr>
        <p:spPr/>
        <p:txBody>
          <a:bodyPr rtlCol="0"/>
          <a:lstStyle/>
          <a:p>
            <a:pPr marL="495300" indent="-495300" eaLnBrk="1" fontAlgn="auto" hangingPunct="1">
              <a:spcAft>
                <a:spcPts val="0"/>
              </a:spcAft>
              <a:buFont typeface="Times"/>
              <a:buAutoNum type="arabicPeriod"/>
              <a:defRPr/>
            </a:pPr>
            <a:r>
              <a:rPr lang="en-US" dirty="0" err="1" smtClean="0"/>
              <a:t>Sinoatrial</a:t>
            </a:r>
            <a:r>
              <a:rPr lang="en-US" dirty="0" smtClean="0"/>
              <a:t> </a:t>
            </a:r>
          </a:p>
          <a:p>
            <a:pPr marL="895350" lvl="1" indent="-495300" eaLnBrk="1" fontAlgn="auto" hangingPunct="1">
              <a:spcAft>
                <a:spcPts val="0"/>
              </a:spcAft>
              <a:buFont typeface="Arial" pitchFamily="34" charset="0"/>
              <a:buChar char="–"/>
              <a:defRPr/>
            </a:pPr>
            <a:r>
              <a:rPr lang="en-US" dirty="0" smtClean="0"/>
              <a:t>SA node or pacemaker</a:t>
            </a:r>
          </a:p>
          <a:p>
            <a:pPr marL="803275" lvl="1" indent="-457200" eaLnBrk="1" fontAlgn="auto" hangingPunct="1">
              <a:spcAft>
                <a:spcPts val="0"/>
              </a:spcAft>
              <a:buFont typeface="Arial" pitchFamily="34" charset="0"/>
              <a:buChar char="–"/>
              <a:defRPr/>
            </a:pPr>
            <a:r>
              <a:rPr lang="en-US" dirty="0" smtClean="0"/>
              <a:t>Generates impulses about 75 times/minute (sinus rhythm)</a:t>
            </a:r>
          </a:p>
          <a:p>
            <a:pPr marL="803275" lvl="1" indent="-457200" eaLnBrk="1" fontAlgn="auto" hangingPunct="1">
              <a:spcAft>
                <a:spcPts val="0"/>
              </a:spcAft>
              <a:buFont typeface="Arial" pitchFamily="34" charset="0"/>
              <a:buChar char="–"/>
              <a:defRPr/>
            </a:pPr>
            <a:endParaRPr lang="en-US" dirty="0" smtClean="0"/>
          </a:p>
          <a:p>
            <a:pPr marL="803275" lvl="1" indent="-457200" eaLnBrk="1" fontAlgn="auto" hangingPunct="1">
              <a:spcAft>
                <a:spcPts val="0"/>
              </a:spcAft>
              <a:buFont typeface="Arial" pitchFamily="34" charset="0"/>
              <a:buChar char="–"/>
              <a:defRPr/>
            </a:pPr>
            <a:r>
              <a:rPr lang="en-US" dirty="0" smtClean="0"/>
              <a:t>Depolarizes faster than any other part of the myocardium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8"/>
          <p:cNvSpPr>
            <a:spLocks noGrp="1" noChangeArrowheads="1"/>
          </p:cNvSpPr>
          <p:nvPr>
            <p:ph type="title"/>
          </p:nvPr>
        </p:nvSpPr>
        <p:spPr/>
        <p:txBody>
          <a:bodyPr/>
          <a:lstStyle/>
          <a:p>
            <a:pPr eaLnBrk="1" hangingPunct="1"/>
            <a:r>
              <a:rPr lang="en-US" smtClean="0"/>
              <a:t>Pericardium</a:t>
            </a:r>
          </a:p>
        </p:txBody>
      </p:sp>
      <p:sp>
        <p:nvSpPr>
          <p:cNvPr id="10243" name="Rectangle 9"/>
          <p:cNvSpPr>
            <a:spLocks noGrp="1" noChangeArrowheads="1"/>
          </p:cNvSpPr>
          <p:nvPr>
            <p:ph idx="1"/>
          </p:nvPr>
        </p:nvSpPr>
        <p:spPr/>
        <p:txBody>
          <a:bodyPr/>
          <a:lstStyle/>
          <a:p>
            <a:pPr eaLnBrk="1" hangingPunct="1"/>
            <a:r>
              <a:rPr lang="en-US" smtClean="0"/>
              <a:t>Superficial fibrous pericardium</a:t>
            </a:r>
          </a:p>
          <a:p>
            <a:pPr lvl="2" eaLnBrk="1" hangingPunct="1"/>
            <a:r>
              <a:rPr lang="en-US" smtClean="0"/>
              <a:t>Protects, anchors, and prevents overfilling</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500"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Heart Physiology: Sequence of Excitation</a:t>
            </a:r>
          </a:p>
        </p:txBody>
      </p:sp>
      <p:sp>
        <p:nvSpPr>
          <p:cNvPr id="36867" name="Rectangle 5"/>
          <p:cNvSpPr>
            <a:spLocks noGrp="1" noChangeArrowheads="1"/>
          </p:cNvSpPr>
          <p:nvPr>
            <p:ph idx="1"/>
          </p:nvPr>
        </p:nvSpPr>
        <p:spPr/>
        <p:txBody>
          <a:bodyPr/>
          <a:lstStyle/>
          <a:p>
            <a:pPr marL="571500" indent="-571500" eaLnBrk="1" hangingPunct="1">
              <a:buFont typeface="Times" pitchFamily="18" charset="0"/>
              <a:buAutoNum type="arabicPeriod" startAt="2"/>
            </a:pPr>
            <a:r>
              <a:rPr lang="en-US" smtClean="0"/>
              <a:t>Atrioventricular (AV) node</a:t>
            </a:r>
          </a:p>
          <a:p>
            <a:pPr marL="879475" lvl="1" indent="-533400" eaLnBrk="1" hangingPunct="1"/>
            <a:r>
              <a:rPr lang="en-US" smtClean="0"/>
              <a:t>Smaller diameter fibers; fewer gap junctions</a:t>
            </a:r>
          </a:p>
          <a:p>
            <a:pPr marL="879475" lvl="1" indent="-533400" eaLnBrk="1" hangingPunct="1"/>
            <a:r>
              <a:rPr lang="en-US" smtClean="0"/>
              <a:t>Delays impulses approximately 0.1 second</a:t>
            </a:r>
          </a:p>
          <a:p>
            <a:pPr marL="879475" lvl="1" indent="-533400" eaLnBrk="1" hangingPunct="1"/>
            <a:endParaRPr lang="en-US" smtClean="0"/>
          </a:p>
          <a:p>
            <a:pPr marL="879475" lvl="1" indent="-533400" eaLnBrk="1" hangingPunct="1"/>
            <a:r>
              <a:rPr lang="en-US" smtClean="0"/>
              <a:t>Depolarizes 50 times per minute in absence of SA node input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6"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Heart Physiology: Sequence of Excitation</a:t>
            </a:r>
          </a:p>
        </p:txBody>
      </p:sp>
      <p:sp>
        <p:nvSpPr>
          <p:cNvPr id="37891" name="Rectangle 5"/>
          <p:cNvSpPr>
            <a:spLocks noGrp="1" noChangeArrowheads="1"/>
          </p:cNvSpPr>
          <p:nvPr>
            <p:ph idx="1"/>
          </p:nvPr>
        </p:nvSpPr>
        <p:spPr/>
        <p:txBody>
          <a:bodyPr/>
          <a:lstStyle/>
          <a:p>
            <a:pPr marL="495300" indent="-495300" eaLnBrk="1" hangingPunct="1">
              <a:buFont typeface="Times" pitchFamily="18" charset="0"/>
              <a:buAutoNum type="arabicPeriod" startAt="3"/>
            </a:pPr>
            <a:r>
              <a:rPr lang="en-US" smtClean="0"/>
              <a:t>Atrioventricular (AV) bundle (bundle of His)</a:t>
            </a:r>
          </a:p>
          <a:p>
            <a:pPr marL="803275" lvl="1" indent="-457200" eaLnBrk="1" hangingPunct="1"/>
            <a:r>
              <a:rPr lang="en-US" smtClean="0"/>
              <a:t>Only electrical connection between the atria and ventricles</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4"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Heart Physiology: Sequence of Excitation</a:t>
            </a:r>
          </a:p>
        </p:txBody>
      </p:sp>
      <p:sp>
        <p:nvSpPr>
          <p:cNvPr id="38915" name="Rectangle 5"/>
          <p:cNvSpPr>
            <a:spLocks noGrp="1" noChangeArrowheads="1"/>
          </p:cNvSpPr>
          <p:nvPr>
            <p:ph idx="1"/>
          </p:nvPr>
        </p:nvSpPr>
        <p:spPr/>
        <p:txBody>
          <a:bodyPr/>
          <a:lstStyle/>
          <a:p>
            <a:pPr marL="571500" indent="-571500" eaLnBrk="1" hangingPunct="1">
              <a:buFont typeface="Times" pitchFamily="18" charset="0"/>
              <a:buAutoNum type="arabicPeriod" startAt="4"/>
            </a:pPr>
            <a:r>
              <a:rPr lang="en-US" smtClean="0"/>
              <a:t>Right and left bundle branches</a:t>
            </a:r>
          </a:p>
          <a:p>
            <a:pPr marL="879475" lvl="1" indent="-533400" eaLnBrk="1" hangingPunct="1"/>
            <a:r>
              <a:rPr lang="en-US" smtClean="0"/>
              <a:t>Two pathways in the interventricular septum that carry the impulses toward the apex of the heart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8"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Heart Physiology: Sequence of Excitation</a:t>
            </a:r>
          </a:p>
        </p:txBody>
      </p:sp>
      <p:sp>
        <p:nvSpPr>
          <p:cNvPr id="39939" name="Rectangle 5"/>
          <p:cNvSpPr>
            <a:spLocks noGrp="1" noChangeArrowheads="1"/>
          </p:cNvSpPr>
          <p:nvPr>
            <p:ph idx="1"/>
          </p:nvPr>
        </p:nvSpPr>
        <p:spPr/>
        <p:txBody>
          <a:bodyPr/>
          <a:lstStyle/>
          <a:p>
            <a:pPr marL="571500" indent="-571500" eaLnBrk="1" hangingPunct="1">
              <a:buFont typeface="Times" pitchFamily="18" charset="0"/>
              <a:buAutoNum type="arabicPeriod" startAt="5"/>
            </a:pPr>
            <a:r>
              <a:rPr lang="en-US" smtClean="0"/>
              <a:t>Purkinje fibers</a:t>
            </a:r>
          </a:p>
          <a:p>
            <a:pPr marL="879475" lvl="1" indent="-533400" eaLnBrk="1" hangingPunct="1"/>
            <a:r>
              <a:rPr lang="en-US" smtClean="0"/>
              <a:t>Complete the pathway into the apex and ventricular walls</a:t>
            </a:r>
          </a:p>
          <a:p>
            <a:pPr marL="879475" lvl="1" indent="-533400" eaLnBrk="1" hangingPunct="1"/>
            <a:r>
              <a:rPr lang="en-US" smtClean="0"/>
              <a:t>AV bundle and Purkinje fibers depolarize only 30 times per minute in absence of AV node input</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51" name="Text Box 5"/>
          <p:cNvSpPr txBox="1">
            <a:spLocks noChangeArrowheads="1"/>
          </p:cNvSpPr>
          <p:nvPr/>
        </p:nvSpPr>
        <p:spPr bwMode="auto">
          <a:xfrm>
            <a:off x="2819400" y="2362200"/>
            <a:ext cx="3810000" cy="2432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US" sz="1400" b="1">
                <a:latin typeface="Calibri" pitchFamily="34" charset="0"/>
              </a:rPr>
              <a:t>Please note that due to differing operating systems, some animations will not appear until the presentation is viewed in Presentation Mode (Slide Show view). You may see blank slides in the “Normal” or “Slide Sorter” views. All animations will appear after viewing in Presentation Mode and playing each animation. Most animations will require the latest version of the Flash Player, which is available at http://get.adobe.com/flashplayer.</a:t>
            </a:r>
            <a:r>
              <a:rPr lang="en-US" sz="1400">
                <a:latin typeface="Calibri" pitchFamily="34" charset="0"/>
              </a:rPr>
              <a:t> </a:t>
            </a:r>
          </a:p>
        </p:txBody>
      </p:sp>
      <p:sp>
        <p:nvSpPr>
          <p:cNvPr id="2052" name="Rectangle 6"/>
          <p:cNvSpPr>
            <a:spLocks noGrp="1" noChangeArrowheads="1"/>
          </p:cNvSpPr>
          <p:nvPr>
            <p:ph type="title" idx="4294967295"/>
          </p:nvPr>
        </p:nvSpPr>
        <p:spPr>
          <a:xfrm>
            <a:off x="0" y="274638"/>
            <a:ext cx="8229600" cy="1143000"/>
          </a:xfrm>
        </p:spPr>
        <p:txBody>
          <a:bodyPr/>
          <a:lstStyle/>
          <a:p>
            <a:pPr eaLnBrk="1" hangingPunct="1"/>
            <a:r>
              <a:rPr lang="en-US" smtClean="0"/>
              <a:t>Conducting System of Heart</a:t>
            </a:r>
          </a:p>
        </p:txBody>
      </p:sp>
    </p:spTree>
    <p:controls>
      <mc:AlternateContent xmlns:mc="http://schemas.openxmlformats.org/markup-compatibility/2006">
        <mc:Choice xmlns:v="urn:schemas-microsoft-com:vml" Requires="v">
          <p:control spid="2050" name="ShockwaveFlash1" r:id="rId2" imgW="6095238" imgH="6249272"/>
        </mc:Choice>
        <mc:Fallback>
          <p:control name="ShockwaveFlash1" r:id="rId2" imgW="6095238" imgH="6249272">
            <p:pic>
              <p:nvPicPr>
                <p:cNvPr id="0" name="ShockwaveFlash1"/>
                <p:cNvPicPr preferRelativeResize="0">
                  <a:picLocks noChangeArrowheads="1" noChangeShapeType="1"/>
                </p:cNvPicPr>
                <p:nvPr>
                  <p:custDataLst>
                    <p:tags r:id="rId3"/>
                  </p:custDataLst>
                </p:nvPr>
              </p:nvPicPr>
              <p:blipFill>
                <a:blip r:embed="rId6">
                  <a:extLst>
                    <a:ext uri="{28A0092B-C50C-407E-A947-70E740481C1C}">
                      <a14:useLocalDpi xmlns:a14="http://schemas.microsoft.com/office/drawing/2010/main" val="0"/>
                    </a:ext>
                  </a:extLst>
                </a:blip>
                <a:srcRect/>
                <a:stretch>
                  <a:fillRect/>
                </a:stretch>
              </p:blipFill>
              <p:spPr bwMode="auto">
                <a:xfrm>
                  <a:off x="1676400" y="304800"/>
                  <a:ext cx="6096000" cy="6248400"/>
                </a:xfrm>
                <a:prstGeom prst="rect">
                  <a:avLst/>
                </a:prstGeom>
                <a:noFill/>
                <a:ln>
                  <a:noFill/>
                </a:ln>
                <a:effectLst/>
                <a:extLst>
                  <a:ext uri="{91240B29-F687-4F45-9708-019B960494DF}">
                    <a14:hiddenLine xmlns:a14="http://schemas.microsoft.com/office/drawing/2010/main" w="9525">
                      <a:no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control>
        </mc:Fallback>
      </mc:AlternateContent>
    </p:controls>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4"/>
          <p:cNvSpPr>
            <a:spLocks noGrp="1" noChangeArrowheads="1"/>
          </p:cNvSpPr>
          <p:nvPr>
            <p:ph type="title"/>
          </p:nvPr>
        </p:nvSpPr>
        <p:spPr/>
        <p:txBody>
          <a:bodyPr/>
          <a:lstStyle/>
          <a:p>
            <a:pPr eaLnBrk="1" hangingPunct="1"/>
            <a:r>
              <a:rPr lang="en-US" smtClean="0"/>
              <a:t>Homeostatic Imbalances</a:t>
            </a:r>
          </a:p>
        </p:txBody>
      </p:sp>
      <p:sp>
        <p:nvSpPr>
          <p:cNvPr id="21509" name="Rectangle 5"/>
          <p:cNvSpPr>
            <a:spLocks noGrp="1" noChangeArrowheads="1"/>
          </p:cNvSpPr>
          <p:nvPr>
            <p:ph idx="1"/>
          </p:nvPr>
        </p:nvSpPr>
        <p:spPr>
          <a:xfrm>
            <a:off x="457200" y="1600200"/>
            <a:ext cx="8077200" cy="3276600"/>
          </a:xfrm>
        </p:spPr>
        <p:txBody>
          <a:bodyPr rtlCol="0">
            <a:normAutofit fontScale="92500"/>
          </a:bodyPr>
          <a:lstStyle/>
          <a:p>
            <a:pPr marL="571500" indent="-571500" eaLnBrk="1" fontAlgn="auto" hangingPunct="1">
              <a:spcAft>
                <a:spcPts val="0"/>
              </a:spcAft>
              <a:buFont typeface="Arial" pitchFamily="34" charset="0"/>
              <a:buChar char="•"/>
              <a:defRPr/>
            </a:pPr>
            <a:r>
              <a:rPr lang="en-US" dirty="0" smtClean="0"/>
              <a:t> Defects in the intrinsic conduction system may result in</a:t>
            </a:r>
          </a:p>
          <a:p>
            <a:pPr marL="879475" lvl="1" indent="-533400" eaLnBrk="1" fontAlgn="auto" hangingPunct="1">
              <a:spcAft>
                <a:spcPts val="0"/>
              </a:spcAft>
              <a:buFont typeface="Arial" pitchFamily="34" charset="0"/>
              <a:buChar char="–"/>
              <a:defRPr/>
            </a:pPr>
            <a:r>
              <a:rPr lang="en-US" dirty="0" smtClean="0"/>
              <a:t>Arrhythmias</a:t>
            </a:r>
          </a:p>
          <a:p>
            <a:pPr marL="1279525" lvl="2" indent="-533400" eaLnBrk="1" fontAlgn="auto" hangingPunct="1">
              <a:spcAft>
                <a:spcPts val="0"/>
              </a:spcAft>
              <a:buFont typeface="Arial" pitchFamily="34" charset="0"/>
              <a:buChar char="•"/>
              <a:defRPr/>
            </a:pPr>
            <a:r>
              <a:rPr lang="en-US" dirty="0" smtClean="0"/>
              <a:t>irregular heart rhythms</a:t>
            </a:r>
          </a:p>
          <a:p>
            <a:pPr marL="879475" lvl="1" indent="-533400" eaLnBrk="1" fontAlgn="auto" hangingPunct="1">
              <a:spcAft>
                <a:spcPts val="0"/>
              </a:spcAft>
              <a:buFont typeface="Arial" pitchFamily="34" charset="0"/>
              <a:buChar char="–"/>
              <a:defRPr/>
            </a:pPr>
            <a:r>
              <a:rPr lang="en-US" dirty="0" smtClean="0"/>
              <a:t>Uncoordinated </a:t>
            </a:r>
            <a:r>
              <a:rPr lang="en-US" dirty="0" err="1" smtClean="0"/>
              <a:t>atrial</a:t>
            </a:r>
            <a:r>
              <a:rPr lang="en-US" dirty="0" smtClean="0"/>
              <a:t> and ventricular contractions</a:t>
            </a:r>
          </a:p>
          <a:p>
            <a:pPr marL="879475" lvl="1" indent="-533400" eaLnBrk="1" fontAlgn="auto" hangingPunct="1">
              <a:spcAft>
                <a:spcPts val="0"/>
              </a:spcAft>
              <a:buFont typeface="Arial" pitchFamily="34" charset="0"/>
              <a:buChar char="–"/>
              <a:defRPr/>
            </a:pPr>
            <a:r>
              <a:rPr lang="en-US" dirty="0" smtClean="0"/>
              <a:t>Fibrillation</a:t>
            </a:r>
          </a:p>
          <a:p>
            <a:pPr marL="1279525" lvl="2" indent="-533400" eaLnBrk="1" fontAlgn="auto" hangingPunct="1">
              <a:spcAft>
                <a:spcPts val="0"/>
              </a:spcAft>
              <a:buFont typeface="Arial" pitchFamily="34" charset="0"/>
              <a:buChar char="•"/>
              <a:defRPr/>
            </a:pPr>
            <a:r>
              <a:rPr lang="en-US" dirty="0" smtClean="0"/>
              <a:t>rapid, irregular contractions; useless for pumping blood</a:t>
            </a:r>
          </a:p>
        </p:txBody>
      </p:sp>
      <p:pic>
        <p:nvPicPr>
          <p:cNvPr id="17410" name="Picture 2"/>
          <p:cNvPicPr>
            <a:picLocks noChangeAspect="1" noChangeArrowheads="1"/>
          </p:cNvPicPr>
          <p:nvPr/>
        </p:nvPicPr>
        <p:blipFill>
          <a:blip r:embed="rId2" cstate="print"/>
          <a:srcRect/>
          <a:stretch>
            <a:fillRect/>
          </a:stretch>
        </p:blipFill>
        <p:spPr bwMode="auto">
          <a:xfrm>
            <a:off x="2719388" y="4628082"/>
            <a:ext cx="3705225" cy="2229918"/>
          </a:xfrm>
          <a:prstGeom prst="rect">
            <a:avLst/>
          </a:prstGeom>
          <a:ln>
            <a:noFill/>
          </a:ln>
          <a:effectLst>
            <a:softEdge rad="112500"/>
          </a:effec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4"/>
          <p:cNvSpPr>
            <a:spLocks noGrp="1" noChangeArrowheads="1"/>
          </p:cNvSpPr>
          <p:nvPr>
            <p:ph type="title"/>
          </p:nvPr>
        </p:nvSpPr>
        <p:spPr/>
        <p:txBody>
          <a:bodyPr/>
          <a:lstStyle/>
          <a:p>
            <a:pPr eaLnBrk="1" hangingPunct="1"/>
            <a:r>
              <a:rPr lang="en-US" smtClean="0"/>
              <a:t>Homeostatic Imbalances</a:t>
            </a:r>
          </a:p>
        </p:txBody>
      </p:sp>
      <p:sp>
        <p:nvSpPr>
          <p:cNvPr id="41987" name="Rectangle 5"/>
          <p:cNvSpPr>
            <a:spLocks noGrp="1" noChangeArrowheads="1"/>
          </p:cNvSpPr>
          <p:nvPr>
            <p:ph idx="1"/>
          </p:nvPr>
        </p:nvSpPr>
        <p:spPr/>
        <p:txBody>
          <a:bodyPr/>
          <a:lstStyle/>
          <a:p>
            <a:pPr eaLnBrk="1" hangingPunct="1"/>
            <a:r>
              <a:rPr lang="en-US" smtClean="0"/>
              <a:t>Defective SA node may result in</a:t>
            </a:r>
          </a:p>
          <a:p>
            <a:pPr lvl="1" eaLnBrk="1" hangingPunct="1"/>
            <a:r>
              <a:rPr lang="en-US" smtClean="0"/>
              <a:t>Ectopic focus: abnormal pacemaker takes over</a:t>
            </a:r>
          </a:p>
          <a:p>
            <a:pPr lvl="1" eaLnBrk="1" hangingPunct="1"/>
            <a:r>
              <a:rPr lang="en-US" smtClean="0"/>
              <a:t>If AV node takes over, there will be a junctional rhythm (40–60 bpm)</a:t>
            </a:r>
          </a:p>
        </p:txBody>
      </p:sp>
      <p:pic>
        <p:nvPicPr>
          <p:cNvPr id="15362" name="Picture 2"/>
          <p:cNvPicPr>
            <a:picLocks noChangeAspect="1" noChangeArrowheads="1"/>
          </p:cNvPicPr>
          <p:nvPr/>
        </p:nvPicPr>
        <p:blipFill>
          <a:blip r:embed="rId2" cstate="print"/>
          <a:srcRect/>
          <a:stretch>
            <a:fillRect/>
          </a:stretch>
        </p:blipFill>
        <p:spPr bwMode="auto">
          <a:xfrm>
            <a:off x="2457450" y="4343400"/>
            <a:ext cx="4229100" cy="2514600"/>
          </a:xfrm>
          <a:prstGeom prst="rect">
            <a:avLst/>
          </a:prstGeom>
          <a:ln>
            <a:noFill/>
          </a:ln>
          <a:effectLst>
            <a:softEdge rad="112500"/>
          </a:effec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
          <p:cNvSpPr>
            <a:spLocks noGrp="1"/>
          </p:cNvSpPr>
          <p:nvPr>
            <p:ph type="title"/>
          </p:nvPr>
        </p:nvSpPr>
        <p:spPr/>
        <p:txBody>
          <a:bodyPr/>
          <a:lstStyle/>
          <a:p>
            <a:pPr eaLnBrk="1" hangingPunct="1"/>
            <a:r>
              <a:rPr lang="en-US" smtClean="0"/>
              <a:t>Homeostatic Imbalances</a:t>
            </a:r>
          </a:p>
        </p:txBody>
      </p:sp>
      <p:sp>
        <p:nvSpPr>
          <p:cNvPr id="43011" name="Content Placeholder 2"/>
          <p:cNvSpPr>
            <a:spLocks noGrp="1"/>
          </p:cNvSpPr>
          <p:nvPr>
            <p:ph idx="1"/>
          </p:nvPr>
        </p:nvSpPr>
        <p:spPr/>
        <p:txBody>
          <a:bodyPr/>
          <a:lstStyle/>
          <a:p>
            <a:pPr eaLnBrk="1" hangingPunct="1"/>
            <a:r>
              <a:rPr lang="en-US" smtClean="0"/>
              <a:t>Defective AV node may result in</a:t>
            </a:r>
          </a:p>
          <a:p>
            <a:pPr lvl="1" eaLnBrk="1" hangingPunct="1"/>
            <a:r>
              <a:rPr lang="en-US" smtClean="0"/>
              <a:t>Partial or total heart block</a:t>
            </a:r>
          </a:p>
          <a:p>
            <a:pPr lvl="1" eaLnBrk="1" hangingPunct="1"/>
            <a:r>
              <a:rPr lang="en-US" smtClean="0"/>
              <a:t>Few or no impulses from SA node reach the ventricles</a:t>
            </a:r>
          </a:p>
          <a:p>
            <a:pPr eaLnBrk="1" hangingPunct="1"/>
            <a:endParaRPr lang="en-US" smtClean="0"/>
          </a:p>
        </p:txBody>
      </p:sp>
      <p:pic>
        <p:nvPicPr>
          <p:cNvPr id="16386" name="Picture 2"/>
          <p:cNvPicPr>
            <a:picLocks noChangeAspect="1" noChangeArrowheads="1"/>
          </p:cNvPicPr>
          <p:nvPr/>
        </p:nvPicPr>
        <p:blipFill>
          <a:blip r:embed="rId2" cstate="print"/>
          <a:srcRect/>
          <a:stretch>
            <a:fillRect/>
          </a:stretch>
        </p:blipFill>
        <p:spPr bwMode="auto">
          <a:xfrm>
            <a:off x="4572000" y="3581400"/>
            <a:ext cx="4143375" cy="3067050"/>
          </a:xfrm>
          <a:prstGeom prst="rect">
            <a:avLst/>
          </a:prstGeom>
          <a:ln>
            <a:noFill/>
          </a:ln>
          <a:effectLst>
            <a:softEdge rad="112500"/>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pPr eaLnBrk="1" hangingPunct="1"/>
            <a:r>
              <a:rPr lang="en-US" smtClean="0"/>
              <a:t> Extrinsic Innervation of the Heart</a:t>
            </a:r>
          </a:p>
        </p:txBody>
      </p:sp>
      <p:sp>
        <p:nvSpPr>
          <p:cNvPr id="25605" name="Rectangle 5"/>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Heartbeat is modified by the ANS </a:t>
            </a:r>
          </a:p>
          <a:p>
            <a:pPr eaLnBrk="1" fontAlgn="auto" hangingPunct="1">
              <a:spcAft>
                <a:spcPts val="0"/>
              </a:spcAft>
              <a:buFont typeface="Arial" pitchFamily="34" charset="0"/>
              <a:buChar char="•"/>
              <a:defRPr/>
            </a:pPr>
            <a:r>
              <a:rPr lang="en-US" dirty="0" smtClean="0"/>
              <a:t>Cardiac centers are located in the medulla oblongata</a:t>
            </a:r>
          </a:p>
          <a:p>
            <a:pPr lvl="1" eaLnBrk="1" fontAlgn="auto" hangingPunct="1">
              <a:spcAft>
                <a:spcPts val="0"/>
              </a:spcAft>
              <a:buFont typeface="Arial" pitchFamily="34" charset="0"/>
              <a:buChar char="–"/>
              <a:defRPr/>
            </a:pPr>
            <a:r>
              <a:rPr lang="en-US" dirty="0" err="1" smtClean="0"/>
              <a:t>Cardioacceleratory</a:t>
            </a:r>
            <a:r>
              <a:rPr lang="en-US" dirty="0" smtClean="0"/>
              <a:t> center innervates SA and AV nodes, heart muscle, and coronary arteries through sympathetic neurons</a:t>
            </a:r>
          </a:p>
          <a:p>
            <a:pPr lvl="1" eaLnBrk="1" fontAlgn="auto" hangingPunct="1">
              <a:spcAft>
                <a:spcPts val="0"/>
              </a:spcAft>
              <a:buFont typeface="Arial" pitchFamily="34" charset="0"/>
              <a:buChar char="–"/>
              <a:defRPr/>
            </a:pPr>
            <a:r>
              <a:rPr lang="en-US" dirty="0" err="1" smtClean="0"/>
              <a:t>Cardioinhibitory</a:t>
            </a:r>
            <a:r>
              <a:rPr lang="en-US" dirty="0" smtClean="0"/>
              <a:t> center inhibits SA and AV nodes through parasympathetic fibers in the </a:t>
            </a:r>
            <a:r>
              <a:rPr lang="en-US" dirty="0" err="1" smtClean="0"/>
              <a:t>vagus</a:t>
            </a:r>
            <a:r>
              <a:rPr lang="en-US" dirty="0" smtClean="0"/>
              <a:t> nerves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4"/>
          <p:cNvSpPr>
            <a:spLocks noGrp="1" noChangeArrowheads="1"/>
          </p:cNvSpPr>
          <p:nvPr>
            <p:ph type="title"/>
          </p:nvPr>
        </p:nvSpPr>
        <p:spPr/>
        <p:txBody>
          <a:bodyPr/>
          <a:lstStyle/>
          <a:p>
            <a:pPr eaLnBrk="1" hangingPunct="1"/>
            <a:r>
              <a:rPr lang="en-US" smtClean="0"/>
              <a:t>Electrocardiography</a:t>
            </a:r>
          </a:p>
        </p:txBody>
      </p:sp>
      <p:sp>
        <p:nvSpPr>
          <p:cNvPr id="45059" name="Rectangle 5"/>
          <p:cNvSpPr>
            <a:spLocks noGrp="1" noChangeArrowheads="1"/>
          </p:cNvSpPr>
          <p:nvPr>
            <p:ph idx="1"/>
          </p:nvPr>
        </p:nvSpPr>
        <p:spPr>
          <a:xfrm>
            <a:off x="457200" y="1600200"/>
            <a:ext cx="8229600" cy="3657600"/>
          </a:xfrm>
        </p:spPr>
        <p:txBody>
          <a:bodyPr/>
          <a:lstStyle/>
          <a:p>
            <a:pPr marL="571500" indent="-571500" eaLnBrk="1" hangingPunct="1"/>
            <a:r>
              <a:rPr lang="en-US" smtClean="0"/>
              <a:t>Electrocardiogram (ECG or EKG): a composite of all the action potentials</a:t>
            </a:r>
          </a:p>
          <a:p>
            <a:pPr marL="571500" indent="-571500" eaLnBrk="1" hangingPunct="1"/>
            <a:r>
              <a:rPr lang="en-US" smtClean="0"/>
              <a:t>Three waves</a:t>
            </a:r>
          </a:p>
          <a:p>
            <a:pPr marL="879475" lvl="1" indent="-533400" eaLnBrk="1" hangingPunct="1">
              <a:buFont typeface="Times" pitchFamily="18" charset="0"/>
              <a:buAutoNum type="arabicPeriod"/>
            </a:pPr>
            <a:r>
              <a:rPr lang="en-US" smtClean="0"/>
              <a:t>P wave: depolarization of SA node</a:t>
            </a:r>
          </a:p>
          <a:p>
            <a:pPr marL="879475" lvl="1" indent="-533400" eaLnBrk="1" hangingPunct="1">
              <a:buFont typeface="Times" pitchFamily="18" charset="0"/>
              <a:buAutoNum type="arabicPeriod"/>
            </a:pPr>
            <a:r>
              <a:rPr lang="en-US" smtClean="0"/>
              <a:t>QRS complex: ventricular depolarization</a:t>
            </a:r>
          </a:p>
          <a:p>
            <a:pPr marL="879475" lvl="1" indent="-533400" eaLnBrk="1" hangingPunct="1">
              <a:buFont typeface="Times" pitchFamily="18" charset="0"/>
              <a:buAutoNum type="arabicPeriod"/>
            </a:pPr>
            <a:r>
              <a:rPr lang="en-US" smtClean="0"/>
              <a:t>T wave: ventricular repolarization</a:t>
            </a:r>
          </a:p>
        </p:txBody>
      </p:sp>
      <p:pic>
        <p:nvPicPr>
          <p:cNvPr id="18434" name="Picture 2"/>
          <p:cNvPicPr>
            <a:picLocks noChangeAspect="1" noChangeArrowheads="1"/>
          </p:cNvPicPr>
          <p:nvPr/>
        </p:nvPicPr>
        <p:blipFill>
          <a:blip r:embed="rId2" cstate="print"/>
          <a:srcRect/>
          <a:stretch>
            <a:fillRect/>
          </a:stretch>
        </p:blipFill>
        <p:spPr bwMode="auto">
          <a:xfrm>
            <a:off x="2296511" y="5029200"/>
            <a:ext cx="4550979" cy="1828800"/>
          </a:xfrm>
          <a:prstGeom prst="rect">
            <a:avLst/>
          </a:prstGeom>
          <a:ln>
            <a:noFill/>
          </a:ln>
          <a:effectLst>
            <a:softEdge rad="112500"/>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4"/>
          <p:cNvSpPr>
            <a:spLocks noGrp="1" noChangeArrowheads="1"/>
          </p:cNvSpPr>
          <p:nvPr>
            <p:ph type="title"/>
          </p:nvPr>
        </p:nvSpPr>
        <p:spPr/>
        <p:txBody>
          <a:bodyPr/>
          <a:lstStyle/>
          <a:p>
            <a:pPr eaLnBrk="1" hangingPunct="1"/>
            <a:r>
              <a:rPr lang="en-US" dirty="0" smtClean="0"/>
              <a:t>Pericardium</a:t>
            </a:r>
          </a:p>
        </p:txBody>
      </p:sp>
      <p:sp>
        <p:nvSpPr>
          <p:cNvPr id="83973" name="Rectangle 5"/>
          <p:cNvSpPr>
            <a:spLocks noGrp="1" noChangeArrowheads="1"/>
          </p:cNvSpPr>
          <p:nvPr>
            <p:ph idx="1"/>
          </p:nvPr>
        </p:nvSpPr>
        <p:spPr>
          <a:xfrm>
            <a:off x="457200" y="1600200"/>
            <a:ext cx="8229600" cy="3352800"/>
          </a:xfrm>
        </p:spPr>
        <p:txBody>
          <a:bodyPr rtlCol="0">
            <a:normAutofit/>
          </a:bodyPr>
          <a:lstStyle/>
          <a:p>
            <a:pPr eaLnBrk="1" fontAlgn="auto" hangingPunct="1">
              <a:spcAft>
                <a:spcPts val="0"/>
              </a:spcAft>
              <a:buFont typeface="Arial" pitchFamily="34" charset="0"/>
              <a:buChar char="•"/>
              <a:defRPr/>
            </a:pPr>
            <a:r>
              <a:rPr lang="en-US" dirty="0" smtClean="0"/>
              <a:t>Deep two-layered serous pericardium</a:t>
            </a:r>
          </a:p>
          <a:p>
            <a:pPr lvl="1" eaLnBrk="1" fontAlgn="auto" hangingPunct="1">
              <a:spcAft>
                <a:spcPts val="0"/>
              </a:spcAft>
              <a:buFont typeface="Arial" pitchFamily="34" charset="0"/>
              <a:buChar char="–"/>
              <a:defRPr/>
            </a:pPr>
            <a:r>
              <a:rPr lang="en-US" dirty="0" smtClean="0"/>
              <a:t>Parietal layer </a:t>
            </a:r>
          </a:p>
          <a:p>
            <a:pPr lvl="2" eaLnBrk="1" fontAlgn="auto" hangingPunct="1">
              <a:spcAft>
                <a:spcPts val="0"/>
              </a:spcAft>
              <a:buFont typeface="Arial" pitchFamily="34" charset="0"/>
              <a:buChar char="•"/>
              <a:defRPr/>
            </a:pPr>
            <a:r>
              <a:rPr lang="en-US" dirty="0" smtClean="0"/>
              <a:t>lines the internal surface of the fibrous pericardium</a:t>
            </a:r>
          </a:p>
          <a:p>
            <a:pPr lvl="1" eaLnBrk="1" fontAlgn="auto" hangingPunct="1">
              <a:spcAft>
                <a:spcPts val="0"/>
              </a:spcAft>
              <a:buFont typeface="Arial" pitchFamily="34" charset="0"/>
              <a:buChar char="–"/>
              <a:defRPr/>
            </a:pPr>
            <a:r>
              <a:rPr lang="en-US" dirty="0" smtClean="0"/>
              <a:t>Visceral layer </a:t>
            </a:r>
          </a:p>
          <a:p>
            <a:pPr lvl="2" eaLnBrk="1" fontAlgn="auto" hangingPunct="1">
              <a:spcAft>
                <a:spcPts val="0"/>
              </a:spcAft>
              <a:buFont typeface="Arial" pitchFamily="34" charset="0"/>
              <a:buChar char="•"/>
              <a:defRPr/>
            </a:pPr>
            <a:r>
              <a:rPr lang="en-US" dirty="0" smtClean="0"/>
              <a:t>(</a:t>
            </a:r>
            <a:r>
              <a:rPr lang="en-US" dirty="0" err="1" smtClean="0"/>
              <a:t>epicardium</a:t>
            </a:r>
            <a:r>
              <a:rPr lang="en-US" dirty="0" smtClean="0"/>
              <a:t>) on external surface of the heart</a:t>
            </a:r>
          </a:p>
          <a:p>
            <a:pPr lvl="1" eaLnBrk="1" fontAlgn="auto" hangingPunct="1">
              <a:spcAft>
                <a:spcPts val="0"/>
              </a:spcAft>
              <a:buFont typeface="Arial" pitchFamily="34" charset="0"/>
              <a:buChar char="–"/>
              <a:defRPr/>
            </a:pPr>
            <a:r>
              <a:rPr lang="en-US" dirty="0" smtClean="0"/>
              <a:t>Separated by fluid-filled pericardial cavity (decreases friction)</a:t>
            </a:r>
          </a:p>
        </p:txBody>
      </p:sp>
      <p:pic>
        <p:nvPicPr>
          <p:cNvPr id="4" name="Picture 2"/>
          <p:cNvPicPr>
            <a:picLocks noChangeAspect="1" noChangeArrowheads="1"/>
          </p:cNvPicPr>
          <p:nvPr/>
        </p:nvPicPr>
        <p:blipFill>
          <a:blip r:embed="rId2" cstate="screen"/>
          <a:srcRect/>
          <a:stretch>
            <a:fillRect/>
          </a:stretch>
        </p:blipFill>
        <p:spPr bwMode="auto">
          <a:xfrm>
            <a:off x="1506794" y="4724400"/>
            <a:ext cx="6034144" cy="184165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47675"/>
            <a:ext cx="82486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47675"/>
            <a:ext cx="8248650" cy="596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38150"/>
            <a:ext cx="8248650"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66725"/>
            <a:ext cx="82486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66725"/>
            <a:ext cx="8248650" cy="592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452438"/>
            <a:ext cx="8248650" cy="595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4"/>
          <p:cNvSpPr>
            <a:spLocks noGrp="1" noChangeArrowheads="1"/>
          </p:cNvSpPr>
          <p:nvPr>
            <p:ph type="title"/>
          </p:nvPr>
        </p:nvSpPr>
        <p:spPr/>
        <p:txBody>
          <a:bodyPr/>
          <a:lstStyle/>
          <a:p>
            <a:pPr eaLnBrk="1" hangingPunct="1"/>
            <a:r>
              <a:rPr lang="en-US" smtClean="0"/>
              <a:t>Heart Sounds</a:t>
            </a:r>
          </a:p>
        </p:txBody>
      </p:sp>
      <p:sp>
        <p:nvSpPr>
          <p:cNvPr id="33797" name="Rectangle 5"/>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Two sounds (</a:t>
            </a:r>
            <a:r>
              <a:rPr lang="en-US" dirty="0" err="1" smtClean="0"/>
              <a:t>lub</a:t>
            </a:r>
            <a:r>
              <a:rPr lang="en-US" dirty="0" smtClean="0"/>
              <a:t>-dup) associated with closing of heart valves</a:t>
            </a:r>
          </a:p>
          <a:p>
            <a:pPr lvl="1" eaLnBrk="1" fontAlgn="auto" hangingPunct="1">
              <a:spcAft>
                <a:spcPts val="0"/>
              </a:spcAft>
              <a:buFont typeface="Arial" pitchFamily="34" charset="0"/>
              <a:buChar char="–"/>
              <a:defRPr/>
            </a:pPr>
            <a:r>
              <a:rPr lang="en-US" dirty="0" smtClean="0"/>
              <a:t>First sound occurs as AV valves close and signifies beginning of systole</a:t>
            </a:r>
          </a:p>
          <a:p>
            <a:pPr lvl="1" eaLnBrk="1" fontAlgn="auto" hangingPunct="1">
              <a:spcAft>
                <a:spcPts val="0"/>
              </a:spcAft>
              <a:buFont typeface="Arial" pitchFamily="34" charset="0"/>
              <a:buChar char="–"/>
              <a:defRPr/>
            </a:pPr>
            <a:r>
              <a:rPr lang="en-US" dirty="0" smtClean="0"/>
              <a:t>Second sound occurs when SL valves close at the beginning of ventricular diastole </a:t>
            </a:r>
          </a:p>
          <a:p>
            <a:pPr eaLnBrk="1" fontAlgn="auto" hangingPunct="1">
              <a:spcAft>
                <a:spcPts val="0"/>
              </a:spcAft>
              <a:buFont typeface="Arial" pitchFamily="34" charset="0"/>
              <a:buChar char="•"/>
              <a:defRPr/>
            </a:pPr>
            <a:r>
              <a:rPr lang="en-US" dirty="0" smtClean="0"/>
              <a:t>Heart murmurs</a:t>
            </a:r>
          </a:p>
          <a:p>
            <a:pPr lvl="1" eaLnBrk="1" fontAlgn="auto" hangingPunct="1">
              <a:spcAft>
                <a:spcPts val="0"/>
              </a:spcAft>
              <a:buFont typeface="Arial" pitchFamily="34" charset="0"/>
              <a:buChar char="–"/>
              <a:defRPr/>
            </a:pPr>
            <a:r>
              <a:rPr lang="en-US" dirty="0" smtClean="0"/>
              <a:t>abnormal heart sounds most often indicative of valve problems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7675" y="385763"/>
            <a:ext cx="8248650" cy="608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8"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Mechanical Events: The Cardiac Cycle</a:t>
            </a:r>
          </a:p>
        </p:txBody>
      </p:sp>
      <p:sp>
        <p:nvSpPr>
          <p:cNvPr id="54275" name="Rectangle 5"/>
          <p:cNvSpPr>
            <a:spLocks noGrp="1" noChangeArrowheads="1"/>
          </p:cNvSpPr>
          <p:nvPr>
            <p:ph idx="1"/>
          </p:nvPr>
        </p:nvSpPr>
        <p:spPr/>
        <p:txBody>
          <a:bodyPr/>
          <a:lstStyle/>
          <a:p>
            <a:pPr eaLnBrk="1" hangingPunct="1"/>
            <a:r>
              <a:rPr lang="en-US" smtClean="0"/>
              <a:t>Cardiac cycle: all events associated with blood flow through the heart during one complete heartbeat</a:t>
            </a:r>
          </a:p>
          <a:p>
            <a:pPr lvl="1" eaLnBrk="1" hangingPunct="1"/>
            <a:r>
              <a:rPr lang="en-US" smtClean="0"/>
              <a:t>Systole—contraction </a:t>
            </a:r>
          </a:p>
          <a:p>
            <a:pPr lvl="1" eaLnBrk="1" hangingPunct="1"/>
            <a:r>
              <a:rPr lang="en-US" smtClean="0"/>
              <a:t>Diastole—relaxation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4"/>
          <p:cNvSpPr>
            <a:spLocks noGrp="1" noChangeArrowheads="1"/>
          </p:cNvSpPr>
          <p:nvPr>
            <p:ph type="title"/>
          </p:nvPr>
        </p:nvSpPr>
        <p:spPr/>
        <p:txBody>
          <a:bodyPr/>
          <a:lstStyle/>
          <a:p>
            <a:pPr eaLnBrk="1" hangingPunct="1"/>
            <a:r>
              <a:rPr lang="en-US" smtClean="0"/>
              <a:t>Phases of the Cardiac Cycle</a:t>
            </a:r>
          </a:p>
        </p:txBody>
      </p:sp>
      <p:sp>
        <p:nvSpPr>
          <p:cNvPr id="55299" name="Rectangle 5"/>
          <p:cNvSpPr>
            <a:spLocks noGrp="1" noChangeArrowheads="1"/>
          </p:cNvSpPr>
          <p:nvPr>
            <p:ph idx="1"/>
          </p:nvPr>
        </p:nvSpPr>
        <p:spPr/>
        <p:txBody>
          <a:bodyPr/>
          <a:lstStyle/>
          <a:p>
            <a:pPr marL="571500" indent="-571500" eaLnBrk="1" hangingPunct="1">
              <a:lnSpc>
                <a:spcPct val="90000"/>
              </a:lnSpc>
              <a:buFont typeface="Times" pitchFamily="18" charset="0"/>
              <a:buAutoNum type="arabicPeriod"/>
            </a:pPr>
            <a:r>
              <a:rPr lang="en-US" smtClean="0"/>
              <a:t>Ventricular filling—takes place in mid-to-late diastole</a:t>
            </a:r>
          </a:p>
          <a:p>
            <a:pPr marL="879475" lvl="1" indent="-533400" eaLnBrk="1" hangingPunct="1">
              <a:lnSpc>
                <a:spcPct val="90000"/>
              </a:lnSpc>
            </a:pPr>
            <a:r>
              <a:rPr lang="en-US" smtClean="0"/>
              <a:t>AV valves are open </a:t>
            </a:r>
          </a:p>
          <a:p>
            <a:pPr marL="879475" lvl="1" indent="-533400" eaLnBrk="1" hangingPunct="1">
              <a:lnSpc>
                <a:spcPct val="90000"/>
              </a:lnSpc>
            </a:pPr>
            <a:r>
              <a:rPr lang="en-US" smtClean="0"/>
              <a:t>80% of blood passively flows into ventricles</a:t>
            </a:r>
          </a:p>
          <a:p>
            <a:pPr marL="879475" lvl="1" indent="-533400" eaLnBrk="1" hangingPunct="1">
              <a:lnSpc>
                <a:spcPct val="90000"/>
              </a:lnSpc>
            </a:pPr>
            <a:r>
              <a:rPr lang="en-US" smtClean="0"/>
              <a:t>Atrial systole occurs, delivering the remaining 20%</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6"/>
          <p:cNvSpPr>
            <a:spLocks noGrp="1" noChangeArrowheads="1"/>
          </p:cNvSpPr>
          <p:nvPr>
            <p:ph type="title"/>
          </p:nvPr>
        </p:nvSpPr>
        <p:spPr/>
        <p:txBody>
          <a:bodyPr>
            <a:normAutofit/>
          </a:bodyPr>
          <a:lstStyle/>
          <a:p>
            <a:pPr eaLnBrk="1" hangingPunct="1"/>
            <a:r>
              <a:rPr lang="en-US" smtClean="0"/>
              <a:t>Layers of the Heart Wall</a:t>
            </a:r>
          </a:p>
        </p:txBody>
      </p:sp>
      <p:sp>
        <p:nvSpPr>
          <p:cNvPr id="12291" name="Rectangle 7"/>
          <p:cNvSpPr>
            <a:spLocks noGrp="1" noChangeArrowheads="1"/>
          </p:cNvSpPr>
          <p:nvPr>
            <p:ph idx="1"/>
          </p:nvPr>
        </p:nvSpPr>
        <p:spPr>
          <a:xfrm>
            <a:off x="460375" y="1368425"/>
            <a:ext cx="8302625" cy="4943475"/>
          </a:xfrm>
        </p:spPr>
        <p:txBody>
          <a:bodyPr/>
          <a:lstStyle/>
          <a:p>
            <a:pPr marL="495300" indent="-495300" eaLnBrk="1" hangingPunct="1">
              <a:buFont typeface="Times" pitchFamily="18" charset="0"/>
              <a:buAutoNum type="arabicPeriod"/>
            </a:pPr>
            <a:r>
              <a:rPr lang="en-US" smtClean="0"/>
              <a:t>Epicardium</a:t>
            </a:r>
          </a:p>
          <a:p>
            <a:pPr marL="895350" lvl="1" indent="-495300" eaLnBrk="1" hangingPunct="1"/>
            <a:r>
              <a:rPr lang="en-US" smtClean="0"/>
              <a:t>visceral layer of the serous pericardium</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4"/>
          <p:cNvSpPr>
            <a:spLocks noGrp="1" noChangeArrowheads="1"/>
          </p:cNvSpPr>
          <p:nvPr>
            <p:ph type="title"/>
          </p:nvPr>
        </p:nvSpPr>
        <p:spPr/>
        <p:txBody>
          <a:bodyPr/>
          <a:lstStyle/>
          <a:p>
            <a:pPr eaLnBrk="1" hangingPunct="1"/>
            <a:r>
              <a:rPr lang="en-US" smtClean="0"/>
              <a:t>Phases of the Cardiac Cycle</a:t>
            </a:r>
          </a:p>
        </p:txBody>
      </p:sp>
      <p:sp>
        <p:nvSpPr>
          <p:cNvPr id="56323" name="Rectangle 5"/>
          <p:cNvSpPr>
            <a:spLocks noGrp="1" noChangeArrowheads="1"/>
          </p:cNvSpPr>
          <p:nvPr>
            <p:ph idx="1"/>
          </p:nvPr>
        </p:nvSpPr>
        <p:spPr/>
        <p:txBody>
          <a:bodyPr/>
          <a:lstStyle/>
          <a:p>
            <a:pPr marL="495300" indent="-495300" eaLnBrk="1" hangingPunct="1">
              <a:lnSpc>
                <a:spcPct val="90000"/>
              </a:lnSpc>
              <a:buFont typeface="Times" pitchFamily="18" charset="0"/>
              <a:buAutoNum type="arabicPeriod" startAt="2"/>
            </a:pPr>
            <a:r>
              <a:rPr lang="en-US" sz="2800" smtClean="0"/>
              <a:t>Ventricular systole</a:t>
            </a:r>
          </a:p>
          <a:p>
            <a:pPr marL="803275" lvl="1" indent="-457200" eaLnBrk="1" hangingPunct="1">
              <a:lnSpc>
                <a:spcPct val="90000"/>
              </a:lnSpc>
            </a:pPr>
            <a:r>
              <a:rPr lang="en-US" sz="2800" smtClean="0"/>
              <a:t>Atria relax and ventricles begin to contract </a:t>
            </a:r>
          </a:p>
          <a:p>
            <a:pPr marL="803275" lvl="1" indent="-457200" eaLnBrk="1" hangingPunct="1">
              <a:lnSpc>
                <a:spcPct val="90000"/>
              </a:lnSpc>
            </a:pPr>
            <a:endParaRPr lang="en-US" sz="2800" smtClean="0"/>
          </a:p>
          <a:p>
            <a:pPr marL="803275" lvl="1" indent="-457200" eaLnBrk="1" hangingPunct="1">
              <a:lnSpc>
                <a:spcPct val="90000"/>
              </a:lnSpc>
            </a:pPr>
            <a:r>
              <a:rPr lang="en-US" sz="2800" smtClean="0"/>
              <a:t>Rising ventricular pressure results in closing of AV valves</a:t>
            </a:r>
          </a:p>
          <a:p>
            <a:pPr marL="803275" lvl="1" indent="-457200" eaLnBrk="1" hangingPunct="1">
              <a:lnSpc>
                <a:spcPct val="90000"/>
              </a:lnSpc>
            </a:pPr>
            <a:endParaRPr lang="en-US" sz="2800" smtClean="0"/>
          </a:p>
          <a:p>
            <a:pPr marL="803275" lvl="1" indent="-457200" eaLnBrk="1" hangingPunct="1">
              <a:lnSpc>
                <a:spcPct val="90000"/>
              </a:lnSpc>
            </a:pPr>
            <a:r>
              <a:rPr lang="en-US" sz="2800" smtClean="0"/>
              <a:t>In ejection phase, ventricular pressure exceeds pressure in the large arteries, forcing the SL valves open</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4"/>
          <p:cNvSpPr>
            <a:spLocks noGrp="1" noChangeArrowheads="1"/>
          </p:cNvSpPr>
          <p:nvPr>
            <p:ph type="title"/>
          </p:nvPr>
        </p:nvSpPr>
        <p:spPr/>
        <p:txBody>
          <a:bodyPr/>
          <a:lstStyle/>
          <a:p>
            <a:pPr eaLnBrk="1" hangingPunct="1"/>
            <a:r>
              <a:rPr lang="en-US" smtClean="0"/>
              <a:t>Phases of the Cardiac Cycle</a:t>
            </a:r>
          </a:p>
        </p:txBody>
      </p:sp>
      <p:sp>
        <p:nvSpPr>
          <p:cNvPr id="57347" name="Rectangle 5"/>
          <p:cNvSpPr>
            <a:spLocks noGrp="1" noChangeArrowheads="1"/>
          </p:cNvSpPr>
          <p:nvPr>
            <p:ph idx="1"/>
          </p:nvPr>
        </p:nvSpPr>
        <p:spPr/>
        <p:txBody>
          <a:bodyPr/>
          <a:lstStyle/>
          <a:p>
            <a:pPr marL="571500" indent="-571500" eaLnBrk="1" hangingPunct="1">
              <a:buFont typeface="Times" pitchFamily="18" charset="0"/>
              <a:buAutoNum type="arabicPeriod" startAt="3"/>
            </a:pPr>
            <a:r>
              <a:rPr lang="en-US" smtClean="0"/>
              <a:t>Isovolumetric relaxation occurs in early diastole</a:t>
            </a:r>
          </a:p>
          <a:p>
            <a:pPr marL="879475" lvl="1" indent="-533400" eaLnBrk="1" hangingPunct="1"/>
            <a:r>
              <a:rPr lang="en-US" smtClean="0"/>
              <a:t>Ventricles relax</a:t>
            </a:r>
          </a:p>
          <a:p>
            <a:pPr marL="879475" lvl="1" indent="-533400" eaLnBrk="1" hangingPunct="1"/>
            <a:r>
              <a:rPr lang="en-US" smtClean="0"/>
              <a:t>Backflow of blood in aorta and pulmonary trunk closes SL valves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4"/>
          <p:cNvSpPr>
            <a:spLocks noGrp="1" noChangeArrowheads="1"/>
          </p:cNvSpPr>
          <p:nvPr>
            <p:ph type="title"/>
          </p:nvPr>
        </p:nvSpPr>
        <p:spPr/>
        <p:txBody>
          <a:bodyPr/>
          <a:lstStyle/>
          <a:p>
            <a:pPr eaLnBrk="1" hangingPunct="1"/>
            <a:r>
              <a:rPr lang="en-US" smtClean="0"/>
              <a:t>Cardiac Output (CO)</a:t>
            </a:r>
          </a:p>
        </p:txBody>
      </p:sp>
      <p:sp>
        <p:nvSpPr>
          <p:cNvPr id="58371" name="Rectangle 5"/>
          <p:cNvSpPr>
            <a:spLocks noGrp="1" noChangeArrowheads="1"/>
          </p:cNvSpPr>
          <p:nvPr>
            <p:ph idx="1"/>
          </p:nvPr>
        </p:nvSpPr>
        <p:spPr/>
        <p:txBody>
          <a:bodyPr/>
          <a:lstStyle/>
          <a:p>
            <a:pPr eaLnBrk="1" hangingPunct="1"/>
            <a:r>
              <a:rPr lang="en-US" smtClean="0"/>
              <a:t>Volume of blood pumped by each ventricle in one minute</a:t>
            </a:r>
          </a:p>
          <a:p>
            <a:pPr eaLnBrk="1" hangingPunct="1"/>
            <a:r>
              <a:rPr lang="en-US" smtClean="0"/>
              <a:t>CO = heart rate (HR) x stroke volume (SV)</a:t>
            </a:r>
          </a:p>
          <a:p>
            <a:pPr lvl="1" eaLnBrk="1" hangingPunct="1"/>
            <a:r>
              <a:rPr lang="en-US" smtClean="0"/>
              <a:t>HR = number of beats per minute</a:t>
            </a:r>
          </a:p>
          <a:p>
            <a:pPr lvl="1" eaLnBrk="1" hangingPunct="1"/>
            <a:r>
              <a:rPr lang="en-US" smtClean="0"/>
              <a:t>SV = volume of blood pumped out by a ventricle with each beat</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Autonomic Nervous System Regulation</a:t>
            </a:r>
          </a:p>
        </p:txBody>
      </p:sp>
      <p:sp>
        <p:nvSpPr>
          <p:cNvPr id="59395" name="Rectangle 5"/>
          <p:cNvSpPr>
            <a:spLocks noGrp="1" noChangeArrowheads="1"/>
          </p:cNvSpPr>
          <p:nvPr>
            <p:ph idx="1"/>
          </p:nvPr>
        </p:nvSpPr>
        <p:spPr/>
        <p:txBody>
          <a:bodyPr/>
          <a:lstStyle/>
          <a:p>
            <a:pPr eaLnBrk="1" hangingPunct="1"/>
            <a:r>
              <a:rPr lang="en-US" smtClean="0"/>
              <a:t>Sympathetic nervous system is activated by emotional or physical stressors</a:t>
            </a:r>
          </a:p>
          <a:p>
            <a:pPr lvl="1" eaLnBrk="1" hangingPunct="1"/>
            <a:r>
              <a:rPr lang="en-US" smtClean="0"/>
              <a:t>Norepinephrine causes the pacemaker to fire more rapidly and at the same time increases contractility</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2"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Autonomic Nervous System Regulation</a:t>
            </a:r>
          </a:p>
        </p:txBody>
      </p:sp>
      <p:sp>
        <p:nvSpPr>
          <p:cNvPr id="60419" name="Rectangle 5"/>
          <p:cNvSpPr>
            <a:spLocks noGrp="1" noChangeArrowheads="1"/>
          </p:cNvSpPr>
          <p:nvPr>
            <p:ph idx="1"/>
          </p:nvPr>
        </p:nvSpPr>
        <p:spPr/>
        <p:txBody>
          <a:bodyPr/>
          <a:lstStyle/>
          <a:p>
            <a:pPr eaLnBrk="1" hangingPunct="1"/>
            <a:r>
              <a:rPr lang="en-US" smtClean="0"/>
              <a:t>Parasympathetic nervous system opposes sympathetic effects </a:t>
            </a:r>
          </a:p>
          <a:p>
            <a:pPr lvl="1" eaLnBrk="1" hangingPunct="1"/>
            <a:r>
              <a:rPr lang="en-US" smtClean="0"/>
              <a:t>Acetylcholine hyperpolarizes pacemaker cells by opening K</a:t>
            </a:r>
            <a:r>
              <a:rPr lang="en-US" baseline="30000" smtClean="0"/>
              <a:t>+</a:t>
            </a:r>
            <a:r>
              <a:rPr lang="en-US" smtClean="0"/>
              <a:t> channels</a:t>
            </a:r>
          </a:p>
          <a:p>
            <a:pPr eaLnBrk="1" hangingPunct="1"/>
            <a:r>
              <a:rPr lang="en-US" smtClean="0"/>
              <a:t>The heart at rest exhibits vagal tone (parasympathetic)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p:cNvSpPr>
            <a:spLocks noGrp="1" noChangeArrowheads="1"/>
          </p:cNvSpPr>
          <p:nvPr>
            <p:ph type="title"/>
          </p:nvPr>
        </p:nvSpPr>
        <p:spPr/>
        <p:txBody>
          <a:bodyPr/>
          <a:lstStyle/>
          <a:p>
            <a:pPr eaLnBrk="1" hangingPunct="1"/>
            <a:r>
              <a:rPr lang="en-US" smtClean="0"/>
              <a:t>Chemical Regulation of Heart Rate </a:t>
            </a:r>
          </a:p>
        </p:txBody>
      </p:sp>
      <p:sp>
        <p:nvSpPr>
          <p:cNvPr id="66565" name="Rectangle 5"/>
          <p:cNvSpPr>
            <a:spLocks noGrp="1" noChangeArrowheads="1"/>
          </p:cNvSpPr>
          <p:nvPr>
            <p:ph idx="1"/>
          </p:nvPr>
        </p:nvSpPr>
        <p:spPr/>
        <p:txBody>
          <a:bodyPr rtlCol="0">
            <a:normAutofit/>
          </a:bodyPr>
          <a:lstStyle/>
          <a:p>
            <a:pPr marL="571500" indent="-571500" eaLnBrk="1" fontAlgn="auto" hangingPunct="1">
              <a:spcAft>
                <a:spcPts val="0"/>
              </a:spcAft>
              <a:buFont typeface="Times"/>
              <a:buAutoNum type="arabicPeriod"/>
              <a:defRPr/>
            </a:pPr>
            <a:r>
              <a:rPr lang="en-US" dirty="0" smtClean="0"/>
              <a:t>Hormones</a:t>
            </a:r>
          </a:p>
          <a:p>
            <a:pPr marL="879475" lvl="1" indent="-533400" eaLnBrk="1" fontAlgn="auto" hangingPunct="1">
              <a:spcAft>
                <a:spcPts val="0"/>
              </a:spcAft>
              <a:buFont typeface="Arial" pitchFamily="34" charset="0"/>
              <a:buChar char="–"/>
              <a:defRPr/>
            </a:pPr>
            <a:r>
              <a:rPr lang="en-US" dirty="0" smtClean="0"/>
              <a:t>Epinephrine from adrenal medulla enhances heart rate and contractility</a:t>
            </a:r>
          </a:p>
          <a:p>
            <a:pPr marL="879475" lvl="1" indent="-533400" eaLnBrk="1" fontAlgn="auto" hangingPunct="1">
              <a:spcAft>
                <a:spcPts val="0"/>
              </a:spcAft>
              <a:buFont typeface="Arial" pitchFamily="34" charset="0"/>
              <a:buChar char="–"/>
              <a:defRPr/>
            </a:pPr>
            <a:r>
              <a:rPr lang="en-US" dirty="0" err="1" smtClean="0"/>
              <a:t>Thyroxine</a:t>
            </a:r>
            <a:r>
              <a:rPr lang="en-US" dirty="0" smtClean="0"/>
              <a:t> increases heart rate and enhances the effects of </a:t>
            </a:r>
            <a:r>
              <a:rPr lang="en-US" dirty="0" err="1" smtClean="0"/>
              <a:t>norepinephrine</a:t>
            </a:r>
            <a:r>
              <a:rPr lang="en-US" dirty="0" smtClean="0"/>
              <a:t> and epinephrine</a:t>
            </a:r>
          </a:p>
          <a:p>
            <a:pPr lvl="2" eaLnBrk="1" fontAlgn="auto" hangingPunct="1">
              <a:lnSpc>
                <a:spcPct val="90000"/>
              </a:lnSpc>
              <a:spcAft>
                <a:spcPts val="0"/>
              </a:spcAft>
              <a:buFont typeface="Arial" pitchFamily="34" charset="0"/>
              <a:buChar char="•"/>
              <a:defRPr/>
            </a:pPr>
            <a:r>
              <a:rPr lang="en-US" dirty="0" smtClean="0"/>
              <a:t>Takes longer to act, but causes a sustained increase in heart rate</a:t>
            </a:r>
          </a:p>
          <a:p>
            <a:pPr lvl="3" eaLnBrk="1" fontAlgn="auto" hangingPunct="1">
              <a:lnSpc>
                <a:spcPct val="90000"/>
              </a:lnSpc>
              <a:spcAft>
                <a:spcPts val="0"/>
              </a:spcAft>
              <a:buFont typeface="Arial" pitchFamily="34" charset="0"/>
              <a:buChar char="–"/>
              <a:defRPr/>
            </a:pPr>
            <a:r>
              <a:rPr lang="en-US" dirty="0" smtClean="0"/>
              <a:t>Can lead to weakened heart in hyperthyroid conditions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1"/>
          <p:cNvSpPr>
            <a:spLocks noGrp="1"/>
          </p:cNvSpPr>
          <p:nvPr>
            <p:ph type="title"/>
          </p:nvPr>
        </p:nvSpPr>
        <p:spPr/>
        <p:txBody>
          <a:bodyPr/>
          <a:lstStyle/>
          <a:p>
            <a:pPr eaLnBrk="1" hangingPunct="1"/>
            <a:r>
              <a:rPr lang="en-US" smtClean="0"/>
              <a:t>Chemical Regulation of Heart Rate </a:t>
            </a:r>
          </a:p>
        </p:txBody>
      </p:sp>
      <p:sp>
        <p:nvSpPr>
          <p:cNvPr id="3" name="Content Placeholder 2"/>
          <p:cNvSpPr>
            <a:spLocks noGrp="1"/>
          </p:cNvSpPr>
          <p:nvPr>
            <p:ph idx="1"/>
          </p:nvPr>
        </p:nvSpPr>
        <p:spPr/>
        <p:txBody>
          <a:bodyPr rtlCol="0"/>
          <a:lstStyle/>
          <a:p>
            <a:pPr marL="1279525" lvl="2" indent="-533400" eaLnBrk="1" fontAlgn="auto" hangingPunct="1">
              <a:spcAft>
                <a:spcPts val="0"/>
              </a:spcAft>
              <a:buFont typeface="Arial" pitchFamily="34" charset="0"/>
              <a:buChar char="•"/>
              <a:defRPr/>
            </a:pPr>
            <a:endParaRPr lang="en-US" dirty="0" smtClean="0"/>
          </a:p>
          <a:p>
            <a:pPr marL="571500" indent="-571500" eaLnBrk="1" fontAlgn="auto" hangingPunct="1">
              <a:spcAft>
                <a:spcPts val="0"/>
              </a:spcAft>
              <a:buFont typeface="Times"/>
              <a:buAutoNum type="arabicPeriod" startAt="2"/>
              <a:defRPr/>
            </a:pPr>
            <a:r>
              <a:rPr lang="en-US" dirty="0" smtClean="0"/>
              <a:t>Intra- and extracellular ion concentrations (e.g., Ca</a:t>
            </a:r>
            <a:r>
              <a:rPr lang="en-US" baseline="30000" dirty="0" smtClean="0"/>
              <a:t>2+</a:t>
            </a:r>
            <a:r>
              <a:rPr lang="en-US" dirty="0" smtClean="0"/>
              <a:t> and K</a:t>
            </a:r>
            <a:r>
              <a:rPr lang="en-US" baseline="30000" dirty="0" smtClean="0"/>
              <a:t>+</a:t>
            </a:r>
            <a:r>
              <a:rPr lang="en-US" dirty="0" smtClean="0"/>
              <a:t>) must be maintained for normal heart function</a:t>
            </a:r>
          </a:p>
          <a:p>
            <a:pPr eaLnBrk="1" fontAlgn="auto" hangingPunct="1">
              <a:spcAft>
                <a:spcPts val="0"/>
              </a:spcAft>
              <a:buFont typeface="Arial" pitchFamily="34" charset="0"/>
              <a:buChar char="•"/>
              <a:defRPr/>
            </a:pPr>
            <a:endParaRPr lang="en-US" dirty="0" smtClean="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p:txBody>
          <a:bodyPr/>
          <a:lstStyle/>
          <a:p>
            <a:pPr eaLnBrk="1" hangingPunct="1"/>
            <a:r>
              <a:rPr lang="en-US" smtClean="0"/>
              <a:t>Chemical regulation</a:t>
            </a:r>
          </a:p>
        </p:txBody>
      </p:sp>
      <p:sp>
        <p:nvSpPr>
          <p:cNvPr id="63491" name="Rectangle 3"/>
          <p:cNvSpPr>
            <a:spLocks noGrp="1" noChangeArrowheads="1"/>
          </p:cNvSpPr>
          <p:nvPr>
            <p:ph idx="1"/>
          </p:nvPr>
        </p:nvSpPr>
        <p:spPr/>
        <p:txBody>
          <a:bodyPr/>
          <a:lstStyle/>
          <a:p>
            <a:pPr eaLnBrk="1" hangingPunct="1"/>
            <a:r>
              <a:rPr lang="en-US" smtClean="0"/>
              <a:t>Ion imbalances:  Calcium</a:t>
            </a:r>
          </a:p>
          <a:p>
            <a:pPr lvl="1" eaLnBrk="1" hangingPunct="1"/>
            <a:r>
              <a:rPr lang="en-US" smtClean="0"/>
              <a:t>Hypocalcemia</a:t>
            </a:r>
          </a:p>
          <a:p>
            <a:pPr lvl="2" eaLnBrk="1" hangingPunct="1"/>
            <a:r>
              <a:rPr lang="en-US" smtClean="0"/>
              <a:t>Depresses the heart</a:t>
            </a:r>
          </a:p>
          <a:p>
            <a:pPr lvl="1" eaLnBrk="1" hangingPunct="1"/>
            <a:endParaRPr lang="en-US" smtClean="0"/>
          </a:p>
          <a:p>
            <a:pPr lvl="1" eaLnBrk="1" hangingPunct="1"/>
            <a:r>
              <a:rPr lang="en-US" smtClean="0"/>
              <a:t>Hypercalcemia</a:t>
            </a:r>
          </a:p>
          <a:p>
            <a:pPr lvl="2" eaLnBrk="1" hangingPunct="1"/>
            <a:r>
              <a:rPr lang="en-US" smtClean="0"/>
              <a:t>Increase heart irritability</a:t>
            </a:r>
          </a:p>
          <a:p>
            <a:pPr lvl="2" eaLnBrk="1" hangingPunct="1"/>
            <a:r>
              <a:rPr lang="en-US" smtClean="0"/>
              <a:t>Spastic heart contractions</a:t>
            </a:r>
          </a:p>
        </p:txBody>
      </p:sp>
    </p:spTree>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en-US" smtClean="0"/>
              <a:t>Chemical regulation</a:t>
            </a:r>
          </a:p>
        </p:txBody>
      </p:sp>
      <p:sp>
        <p:nvSpPr>
          <p:cNvPr id="64515" name="Rectangle 3"/>
          <p:cNvSpPr>
            <a:spLocks noGrp="1" noChangeArrowheads="1"/>
          </p:cNvSpPr>
          <p:nvPr>
            <p:ph idx="1"/>
          </p:nvPr>
        </p:nvSpPr>
        <p:spPr/>
        <p:txBody>
          <a:bodyPr/>
          <a:lstStyle/>
          <a:p>
            <a:pPr eaLnBrk="1" hangingPunct="1"/>
            <a:r>
              <a:rPr lang="en-US" smtClean="0"/>
              <a:t>Ion imbalances:  Potassium</a:t>
            </a:r>
          </a:p>
          <a:p>
            <a:pPr lvl="1" eaLnBrk="1" hangingPunct="1"/>
            <a:r>
              <a:rPr lang="en-US" smtClean="0"/>
              <a:t>Hypokalemia</a:t>
            </a:r>
          </a:p>
          <a:p>
            <a:pPr lvl="2" eaLnBrk="1" hangingPunct="1"/>
            <a:r>
              <a:rPr lang="en-US" smtClean="0"/>
              <a:t>Feeble irregular heart beat</a:t>
            </a:r>
          </a:p>
          <a:p>
            <a:pPr lvl="1" eaLnBrk="1" hangingPunct="1"/>
            <a:endParaRPr lang="en-US" smtClean="0"/>
          </a:p>
          <a:p>
            <a:pPr lvl="1" eaLnBrk="1" hangingPunct="1"/>
            <a:r>
              <a:rPr lang="en-US" smtClean="0"/>
              <a:t>Hyperkalemia</a:t>
            </a:r>
          </a:p>
          <a:p>
            <a:pPr lvl="2" eaLnBrk="1" hangingPunct="1"/>
            <a:r>
              <a:rPr lang="en-US" smtClean="0"/>
              <a:t>Interferes with depolarization</a:t>
            </a:r>
          </a:p>
          <a:p>
            <a:pPr lvl="2" eaLnBrk="1" hangingPunct="1"/>
            <a:r>
              <a:rPr lang="en-US" smtClean="0"/>
              <a:t>Can lead to cardiac arrest</a:t>
            </a:r>
          </a:p>
        </p:txBody>
      </p:sp>
    </p:spTree>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8" name="Rectangle 6"/>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Other Factors that Influence Heart Rate</a:t>
            </a:r>
          </a:p>
        </p:txBody>
      </p:sp>
      <p:sp>
        <p:nvSpPr>
          <p:cNvPr id="65539" name="Rectangle 7"/>
          <p:cNvSpPr>
            <a:spLocks noGrp="1" noChangeArrowheads="1"/>
          </p:cNvSpPr>
          <p:nvPr>
            <p:ph idx="1"/>
          </p:nvPr>
        </p:nvSpPr>
        <p:spPr/>
        <p:txBody>
          <a:bodyPr/>
          <a:lstStyle/>
          <a:p>
            <a:pPr eaLnBrk="1" hangingPunct="1"/>
            <a:r>
              <a:rPr lang="en-US" smtClean="0"/>
              <a:t>Age</a:t>
            </a:r>
          </a:p>
          <a:p>
            <a:pPr eaLnBrk="1" hangingPunct="1"/>
            <a:r>
              <a:rPr lang="en-US" smtClean="0"/>
              <a:t>Gender</a:t>
            </a:r>
          </a:p>
          <a:p>
            <a:pPr eaLnBrk="1" hangingPunct="1"/>
            <a:r>
              <a:rPr lang="en-US" smtClean="0"/>
              <a:t>Exercise</a:t>
            </a:r>
          </a:p>
          <a:p>
            <a:pPr eaLnBrk="1" hangingPunct="1"/>
            <a:r>
              <a:rPr lang="en-US" smtClean="0"/>
              <a:t>Body temperature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Grp="1" noChangeArrowheads="1"/>
          </p:cNvSpPr>
          <p:nvPr>
            <p:ph type="title"/>
          </p:nvPr>
        </p:nvSpPr>
        <p:spPr/>
        <p:txBody>
          <a:bodyPr>
            <a:normAutofit/>
          </a:bodyPr>
          <a:lstStyle/>
          <a:p>
            <a:pPr eaLnBrk="1" hangingPunct="1"/>
            <a:r>
              <a:rPr lang="en-US" smtClean="0"/>
              <a:t>Layers of the Heart Wall</a:t>
            </a:r>
          </a:p>
        </p:txBody>
      </p:sp>
      <p:sp>
        <p:nvSpPr>
          <p:cNvPr id="13315" name="Rectangle 5"/>
          <p:cNvSpPr>
            <a:spLocks noGrp="1" noChangeArrowheads="1"/>
          </p:cNvSpPr>
          <p:nvPr>
            <p:ph idx="1"/>
          </p:nvPr>
        </p:nvSpPr>
        <p:spPr/>
        <p:txBody>
          <a:bodyPr/>
          <a:lstStyle/>
          <a:p>
            <a:pPr marL="571500" indent="-571500" eaLnBrk="1" hangingPunct="1">
              <a:buFont typeface="Times" pitchFamily="18" charset="0"/>
              <a:buAutoNum type="arabicPeriod" startAt="2"/>
            </a:pPr>
            <a:r>
              <a:rPr lang="en-US" smtClean="0"/>
              <a:t>Myocardium </a:t>
            </a:r>
          </a:p>
          <a:p>
            <a:pPr marL="879475" lvl="1" indent="-533400" eaLnBrk="1" hangingPunct="1"/>
            <a:r>
              <a:rPr lang="en-US" smtClean="0"/>
              <a:t>Spiral bundles of cardiac muscle cells </a:t>
            </a:r>
          </a:p>
          <a:p>
            <a:pPr marL="879475" lvl="1" indent="-533400" eaLnBrk="1" hangingPunct="1"/>
            <a:r>
              <a:rPr lang="en-US" smtClean="0"/>
              <a:t>Fibrous skeleton of the heart</a:t>
            </a:r>
          </a:p>
          <a:p>
            <a:pPr marL="1279525" lvl="2" indent="-533400" eaLnBrk="1" hangingPunct="1"/>
            <a:r>
              <a:rPr lang="en-US" smtClean="0"/>
              <a:t>connective tissue</a:t>
            </a:r>
          </a:p>
          <a:p>
            <a:pPr marL="1279525" lvl="2" indent="-533400" eaLnBrk="1" hangingPunct="1"/>
            <a:r>
              <a:rPr lang="en-US" smtClean="0"/>
              <a:t>Anchors cardiac muscle fibers </a:t>
            </a:r>
          </a:p>
          <a:p>
            <a:pPr marL="1279525" lvl="2" indent="-533400" eaLnBrk="1" hangingPunct="1"/>
            <a:r>
              <a:rPr lang="en-US" smtClean="0"/>
              <a:t>Supports great vessels and valves</a:t>
            </a:r>
          </a:p>
          <a:p>
            <a:pPr marL="1279525" lvl="2" indent="-533400" eaLnBrk="1" hangingPunct="1"/>
            <a:r>
              <a:rPr lang="en-US" smtClean="0"/>
              <a:t>Limits spread of action potentials to specific paths</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noChangeArrowheads="1"/>
          </p:cNvSpPr>
          <p:nvPr>
            <p:ph type="title"/>
          </p:nvPr>
        </p:nvSpPr>
        <p:spPr/>
        <p:txBody>
          <a:bodyPr/>
          <a:lstStyle/>
          <a:p>
            <a:pPr eaLnBrk="1" hangingPunct="1"/>
            <a:r>
              <a:rPr lang="en-US" smtClean="0"/>
              <a:t>Homeostatic Imbalances</a:t>
            </a:r>
          </a:p>
        </p:txBody>
      </p:sp>
      <p:sp>
        <p:nvSpPr>
          <p:cNvPr id="71685" name="Rectangle 5"/>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dirty="0" smtClean="0"/>
              <a:t>Tachycardia: </a:t>
            </a:r>
          </a:p>
          <a:p>
            <a:pPr lvl="1" eaLnBrk="1" fontAlgn="auto" hangingPunct="1">
              <a:spcAft>
                <a:spcPts val="0"/>
              </a:spcAft>
              <a:buFont typeface="Arial" pitchFamily="34" charset="0"/>
              <a:buChar char="–"/>
              <a:defRPr/>
            </a:pPr>
            <a:r>
              <a:rPr lang="en-US" dirty="0" smtClean="0"/>
              <a:t>abnormally fast heart rate </a:t>
            </a:r>
          </a:p>
          <a:p>
            <a:pPr lvl="2" eaLnBrk="1" fontAlgn="auto" hangingPunct="1">
              <a:spcAft>
                <a:spcPts val="0"/>
              </a:spcAft>
              <a:buFont typeface="Arial" pitchFamily="34" charset="0"/>
              <a:buChar char="•"/>
              <a:defRPr/>
            </a:pPr>
            <a:r>
              <a:rPr lang="en-US" dirty="0" smtClean="0"/>
              <a:t>above100 </a:t>
            </a:r>
            <a:r>
              <a:rPr lang="en-US" dirty="0" err="1" smtClean="0"/>
              <a:t>bpm</a:t>
            </a:r>
            <a:r>
              <a:rPr lang="en-US" dirty="0" smtClean="0"/>
              <a:t> </a:t>
            </a:r>
          </a:p>
          <a:p>
            <a:pPr lvl="2" eaLnBrk="1" fontAlgn="auto" hangingPunct="1">
              <a:spcAft>
                <a:spcPts val="0"/>
              </a:spcAft>
              <a:buFont typeface="Arial" pitchFamily="34" charset="0"/>
              <a:buChar char="•"/>
              <a:defRPr/>
            </a:pPr>
            <a:r>
              <a:rPr lang="en-US" dirty="0" smtClean="0"/>
              <a:t>If persistent, may lead to fibrillation</a:t>
            </a:r>
          </a:p>
          <a:p>
            <a:pPr eaLnBrk="1" fontAlgn="auto" hangingPunct="1">
              <a:spcAft>
                <a:spcPts val="0"/>
              </a:spcAft>
              <a:buFont typeface="Arial" pitchFamily="34" charset="0"/>
              <a:buChar char="•"/>
              <a:defRPr/>
            </a:pPr>
            <a:r>
              <a:rPr lang="en-US" dirty="0" err="1" smtClean="0"/>
              <a:t>Bradycardia</a:t>
            </a:r>
            <a:endParaRPr lang="en-US" dirty="0" smtClean="0"/>
          </a:p>
          <a:p>
            <a:pPr lvl="1" eaLnBrk="1" fontAlgn="auto" hangingPunct="1">
              <a:spcAft>
                <a:spcPts val="0"/>
              </a:spcAft>
              <a:buFont typeface="Arial" pitchFamily="34" charset="0"/>
              <a:buChar char="–"/>
              <a:defRPr/>
            </a:pPr>
            <a:r>
              <a:rPr lang="en-US" dirty="0" smtClean="0"/>
              <a:t>heart rate slower than 60 </a:t>
            </a:r>
            <a:r>
              <a:rPr lang="en-US" dirty="0" err="1" smtClean="0"/>
              <a:t>bpm</a:t>
            </a:r>
            <a:endParaRPr lang="en-US" dirty="0" smtClean="0"/>
          </a:p>
          <a:p>
            <a:pPr lvl="2" eaLnBrk="1" fontAlgn="auto" hangingPunct="1">
              <a:spcAft>
                <a:spcPts val="0"/>
              </a:spcAft>
              <a:buFont typeface="Arial" pitchFamily="34" charset="0"/>
              <a:buChar char="•"/>
              <a:defRPr/>
            </a:pPr>
            <a:r>
              <a:rPr lang="en-US" dirty="0" smtClean="0"/>
              <a:t>May result in grossly inadequate blood circulation</a:t>
            </a:r>
          </a:p>
          <a:p>
            <a:pPr lvl="2" eaLnBrk="1" fontAlgn="auto" hangingPunct="1">
              <a:spcAft>
                <a:spcPts val="0"/>
              </a:spcAft>
              <a:buFont typeface="Arial" pitchFamily="34" charset="0"/>
              <a:buChar char="•"/>
              <a:defRPr/>
            </a:pPr>
            <a:r>
              <a:rPr lang="en-US" dirty="0" smtClean="0"/>
              <a:t>May be desirable result of endurance training</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4"/>
          <p:cNvSpPr>
            <a:spLocks noGrp="1" noChangeArrowheads="1"/>
          </p:cNvSpPr>
          <p:nvPr>
            <p:ph type="title"/>
          </p:nvPr>
        </p:nvSpPr>
        <p:spPr/>
        <p:txBody>
          <a:bodyPr/>
          <a:lstStyle/>
          <a:p>
            <a:pPr eaLnBrk="1" hangingPunct="1"/>
            <a:r>
              <a:rPr lang="en-US" smtClean="0"/>
              <a:t> Congestive Heart Failure (CHF)</a:t>
            </a:r>
          </a:p>
        </p:txBody>
      </p:sp>
      <p:sp>
        <p:nvSpPr>
          <p:cNvPr id="73733" name="Rectangle 5"/>
          <p:cNvSpPr>
            <a:spLocks noGrp="1" noChangeArrowheads="1"/>
          </p:cNvSpPr>
          <p:nvPr>
            <p:ph idx="1"/>
          </p:nvPr>
        </p:nvSpPr>
        <p:spPr/>
        <p:txBody>
          <a:bodyPr rtlCol="0">
            <a:normAutofit/>
          </a:bodyPr>
          <a:lstStyle/>
          <a:p>
            <a:pPr eaLnBrk="1" fontAlgn="auto" hangingPunct="1">
              <a:spcAft>
                <a:spcPts val="0"/>
              </a:spcAft>
              <a:buFont typeface="Arial" pitchFamily="34" charset="0"/>
              <a:buChar char="•"/>
              <a:defRPr/>
            </a:pPr>
            <a:r>
              <a:rPr lang="en-US" smtClean="0"/>
              <a:t>Progressive condition where the CO is so low that blood circulation is inadequate to meet tissue needs</a:t>
            </a:r>
          </a:p>
          <a:p>
            <a:pPr eaLnBrk="1" fontAlgn="auto" hangingPunct="1">
              <a:spcAft>
                <a:spcPts val="0"/>
              </a:spcAft>
              <a:buFont typeface="Arial" pitchFamily="34" charset="0"/>
              <a:buChar char="•"/>
              <a:defRPr/>
            </a:pPr>
            <a:r>
              <a:rPr lang="en-US" smtClean="0"/>
              <a:t>Caused by</a:t>
            </a:r>
          </a:p>
          <a:p>
            <a:pPr lvl="1" eaLnBrk="1" fontAlgn="auto" hangingPunct="1">
              <a:spcAft>
                <a:spcPts val="0"/>
              </a:spcAft>
              <a:buFont typeface="Arial" pitchFamily="34" charset="0"/>
              <a:buChar char="–"/>
              <a:defRPr/>
            </a:pPr>
            <a:r>
              <a:rPr lang="en-US" smtClean="0"/>
              <a:t>Coronary atherosclerosis</a:t>
            </a:r>
          </a:p>
          <a:p>
            <a:pPr lvl="1" eaLnBrk="1" fontAlgn="auto" hangingPunct="1">
              <a:spcAft>
                <a:spcPts val="0"/>
              </a:spcAft>
              <a:buFont typeface="Arial" pitchFamily="34" charset="0"/>
              <a:buChar char="–"/>
              <a:defRPr/>
            </a:pPr>
            <a:r>
              <a:rPr lang="en-US" smtClean="0"/>
              <a:t>Persistent high blood pressure</a:t>
            </a:r>
          </a:p>
          <a:p>
            <a:pPr lvl="1" eaLnBrk="1" fontAlgn="auto" hangingPunct="1">
              <a:spcAft>
                <a:spcPts val="0"/>
              </a:spcAft>
              <a:buFont typeface="Arial" pitchFamily="34" charset="0"/>
              <a:buChar char="–"/>
              <a:defRPr/>
            </a:pPr>
            <a:r>
              <a:rPr lang="en-US" smtClean="0"/>
              <a:t>Multiple myocardial infarcts</a:t>
            </a:r>
          </a:p>
          <a:p>
            <a:pPr lvl="1" eaLnBrk="1" fontAlgn="auto" hangingPunct="1">
              <a:spcAft>
                <a:spcPts val="0"/>
              </a:spcAft>
              <a:buFont typeface="Arial" pitchFamily="34" charset="0"/>
              <a:buChar char="–"/>
              <a:defRPr/>
            </a:pPr>
            <a:r>
              <a:rPr lang="en-US" smtClean="0"/>
              <a:t>Dilated cardiomyopathy (DCM)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Developmental Aspects of the Heart</a:t>
            </a:r>
          </a:p>
        </p:txBody>
      </p:sp>
      <p:sp>
        <p:nvSpPr>
          <p:cNvPr id="68611" name="Rectangle 5"/>
          <p:cNvSpPr>
            <a:spLocks noGrp="1" noChangeArrowheads="1"/>
          </p:cNvSpPr>
          <p:nvPr>
            <p:ph idx="1"/>
          </p:nvPr>
        </p:nvSpPr>
        <p:spPr/>
        <p:txBody>
          <a:bodyPr/>
          <a:lstStyle/>
          <a:p>
            <a:pPr eaLnBrk="1" hangingPunct="1"/>
            <a:r>
              <a:rPr lang="en-US" smtClean="0"/>
              <a:t>Fetal heart structures that bypass pulmonary circulation</a:t>
            </a:r>
          </a:p>
          <a:p>
            <a:pPr lvl="1" eaLnBrk="1" hangingPunct="1"/>
            <a:r>
              <a:rPr lang="en-US" smtClean="0"/>
              <a:t>Foramen ovale connects the two atria </a:t>
            </a:r>
          </a:p>
          <a:p>
            <a:pPr lvl="1" eaLnBrk="1" hangingPunct="1"/>
            <a:endParaRPr lang="en-US" smtClean="0"/>
          </a:p>
          <a:p>
            <a:pPr lvl="1" eaLnBrk="1" hangingPunct="1"/>
            <a:r>
              <a:rPr lang="en-US" smtClean="0"/>
              <a:t>Ductus arteriosus connects the pulmonary trunk and the aorta</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6"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Developmental Aspects of the Heart</a:t>
            </a:r>
          </a:p>
        </p:txBody>
      </p:sp>
      <p:sp>
        <p:nvSpPr>
          <p:cNvPr id="69635" name="Rectangle 5"/>
          <p:cNvSpPr>
            <a:spLocks noGrp="1" noChangeArrowheads="1"/>
          </p:cNvSpPr>
          <p:nvPr>
            <p:ph idx="1"/>
          </p:nvPr>
        </p:nvSpPr>
        <p:spPr/>
        <p:txBody>
          <a:bodyPr/>
          <a:lstStyle/>
          <a:p>
            <a:pPr eaLnBrk="1" hangingPunct="1"/>
            <a:r>
              <a:rPr lang="en-US" smtClean="0"/>
              <a:t>Congenital heart defects</a:t>
            </a:r>
          </a:p>
          <a:p>
            <a:pPr lvl="1" eaLnBrk="1" hangingPunct="1"/>
            <a:r>
              <a:rPr lang="en-US" smtClean="0"/>
              <a:t>Lead to mixing of systemic and pulmonary blood</a:t>
            </a:r>
          </a:p>
          <a:p>
            <a:pPr lvl="1" eaLnBrk="1" hangingPunct="1"/>
            <a:r>
              <a:rPr lang="en-US" smtClean="0"/>
              <a:t>Involve narrowed valves or vessels that increase the workload on the heart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2"/>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2057400" y="31955"/>
            <a:ext cx="4791075" cy="6858000"/>
          </a:xfr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6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7825" y="31750"/>
            <a:ext cx="5848350" cy="679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9788" y="0"/>
            <a:ext cx="4924425" cy="684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4"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Age-Related Changes Affecting the Heart</a:t>
            </a:r>
          </a:p>
        </p:txBody>
      </p:sp>
      <p:sp>
        <p:nvSpPr>
          <p:cNvPr id="73731" name="Rectangle 5"/>
          <p:cNvSpPr>
            <a:spLocks noGrp="1" noChangeArrowheads="1"/>
          </p:cNvSpPr>
          <p:nvPr>
            <p:ph idx="1"/>
          </p:nvPr>
        </p:nvSpPr>
        <p:spPr/>
        <p:txBody>
          <a:bodyPr/>
          <a:lstStyle/>
          <a:p>
            <a:pPr eaLnBrk="1" hangingPunct="1"/>
            <a:r>
              <a:rPr lang="en-US" smtClean="0"/>
              <a:t>Sclerosis and thickening of valve flaps</a:t>
            </a:r>
          </a:p>
          <a:p>
            <a:pPr eaLnBrk="1" hangingPunct="1"/>
            <a:r>
              <a:rPr lang="en-US" smtClean="0"/>
              <a:t>Decline in cardiac reserve</a:t>
            </a:r>
          </a:p>
          <a:p>
            <a:pPr eaLnBrk="1" hangingPunct="1"/>
            <a:r>
              <a:rPr lang="en-US" smtClean="0"/>
              <a:t>Fibrosis of cardiac muscle</a:t>
            </a:r>
          </a:p>
          <a:p>
            <a:pPr eaLnBrk="1" hangingPunct="1"/>
            <a:r>
              <a:rPr lang="en-US" smtClean="0"/>
              <a:t>Atherosclerosis</a:t>
            </a:r>
          </a:p>
        </p:txBody>
      </p:sp>
      <p:sp>
        <p:nvSpPr>
          <p:cNvPr id="73732" name="TextBox 3"/>
          <p:cNvSpPr txBox="1">
            <a:spLocks noChangeArrowheads="1"/>
          </p:cNvSpPr>
          <p:nvPr/>
        </p:nvSpPr>
        <p:spPr bwMode="auto">
          <a:xfrm>
            <a:off x="5638800" y="6324600"/>
            <a:ext cx="33448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atin typeface="Calibri" pitchFamily="34" charset="0"/>
              </a:rPr>
              <a:t>End Chapter 18, begin Chapter 19</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4"/>
          <p:cNvSpPr>
            <a:spLocks noGrp="1" noChangeArrowheads="1"/>
          </p:cNvSpPr>
          <p:nvPr>
            <p:ph type="title"/>
          </p:nvPr>
        </p:nvSpPr>
        <p:spPr/>
        <p:txBody>
          <a:bodyPr/>
          <a:lstStyle/>
          <a:p>
            <a:pPr eaLnBrk="1" hangingPunct="1"/>
            <a:r>
              <a:rPr lang="en-US" smtClean="0"/>
              <a:t>Blood Vessels</a:t>
            </a:r>
          </a:p>
        </p:txBody>
      </p:sp>
      <p:sp>
        <p:nvSpPr>
          <p:cNvPr id="74755" name="Rectangle 5"/>
          <p:cNvSpPr>
            <a:spLocks noGrp="1" noChangeArrowheads="1"/>
          </p:cNvSpPr>
          <p:nvPr>
            <p:ph idx="1"/>
          </p:nvPr>
        </p:nvSpPr>
        <p:spPr/>
        <p:txBody>
          <a:bodyPr/>
          <a:lstStyle/>
          <a:p>
            <a:pPr eaLnBrk="1" hangingPunct="1"/>
            <a:r>
              <a:rPr lang="en-US" smtClean="0"/>
              <a:t>Delivery system of dynamic structures that begins and ends at the heart</a:t>
            </a:r>
          </a:p>
          <a:p>
            <a:pPr lvl="1" eaLnBrk="1" hangingPunct="1"/>
            <a:r>
              <a:rPr lang="en-US" smtClean="0"/>
              <a:t>Arteries: carry blood away from the heart; oxygenated except for pulmonary circulation and umbilical vessels of a fetus</a:t>
            </a:r>
          </a:p>
          <a:p>
            <a:pPr lvl="1" eaLnBrk="1" hangingPunct="1"/>
            <a:r>
              <a:rPr lang="en-US" smtClean="0"/>
              <a:t>Capillaries: contact tissue cells and directly serve cellular needs</a:t>
            </a:r>
          </a:p>
          <a:p>
            <a:pPr lvl="1" eaLnBrk="1" hangingPunct="1"/>
            <a:r>
              <a:rPr lang="en-US" smtClean="0"/>
              <a:t>Veins: carry blood toward the heart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6"/>
          <p:cNvSpPr>
            <a:spLocks noChangeArrowheads="1"/>
          </p:cNvSpPr>
          <p:nvPr/>
        </p:nvSpPr>
        <p:spPr bwMode="auto">
          <a:xfrm>
            <a:off x="8151813" y="6581775"/>
            <a:ext cx="98901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algn="r"/>
            <a:r>
              <a:rPr lang="en-US" sz="1200" b="1"/>
              <a:t>Figure 19.2</a:t>
            </a:r>
          </a:p>
        </p:txBody>
      </p:sp>
      <p:pic>
        <p:nvPicPr>
          <p:cNvPr id="75779" name="Picture 9" descr="figure_19_02-j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412750"/>
            <a:ext cx="8229600" cy="59563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0" name="Line 10"/>
          <p:cNvSpPr>
            <a:spLocks noChangeShapeType="1"/>
          </p:cNvSpPr>
          <p:nvPr/>
        </p:nvSpPr>
        <p:spPr bwMode="auto">
          <a:xfrm flipH="1">
            <a:off x="2070100" y="841375"/>
            <a:ext cx="76517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1" name="Line 11"/>
          <p:cNvSpPr>
            <a:spLocks noChangeShapeType="1"/>
          </p:cNvSpPr>
          <p:nvPr/>
        </p:nvSpPr>
        <p:spPr bwMode="auto">
          <a:xfrm>
            <a:off x="5734050" y="1311275"/>
            <a:ext cx="44132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2" name="Line 12"/>
          <p:cNvSpPr>
            <a:spLocks noChangeShapeType="1"/>
          </p:cNvSpPr>
          <p:nvPr/>
        </p:nvSpPr>
        <p:spPr bwMode="auto">
          <a:xfrm>
            <a:off x="5743575" y="2463800"/>
            <a:ext cx="431800"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3" name="Line 13"/>
          <p:cNvSpPr>
            <a:spLocks noChangeShapeType="1"/>
          </p:cNvSpPr>
          <p:nvPr/>
        </p:nvSpPr>
        <p:spPr bwMode="auto">
          <a:xfrm>
            <a:off x="5683250" y="4854575"/>
            <a:ext cx="495300"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4" name="Freeform 14"/>
          <p:cNvSpPr>
            <a:spLocks/>
          </p:cNvSpPr>
          <p:nvPr/>
        </p:nvSpPr>
        <p:spPr bwMode="auto">
          <a:xfrm>
            <a:off x="3206750" y="5734050"/>
            <a:ext cx="536575" cy="219075"/>
          </a:xfrm>
          <a:custGeom>
            <a:avLst/>
            <a:gdLst>
              <a:gd name="T0" fmla="*/ 0 w 338"/>
              <a:gd name="T1" fmla="*/ 219075 h 138"/>
              <a:gd name="T2" fmla="*/ 200025 w 338"/>
              <a:gd name="T3" fmla="*/ 219075 h 138"/>
              <a:gd name="T4" fmla="*/ 536575 w 338"/>
              <a:gd name="T5" fmla="*/ 0 h 138"/>
              <a:gd name="T6" fmla="*/ 0 60000 65536"/>
              <a:gd name="T7" fmla="*/ 0 60000 65536"/>
              <a:gd name="T8" fmla="*/ 0 60000 65536"/>
              <a:gd name="T9" fmla="*/ 0 w 338"/>
              <a:gd name="T10" fmla="*/ 0 h 138"/>
              <a:gd name="T11" fmla="*/ 338 w 338"/>
              <a:gd name="T12" fmla="*/ 138 h 138"/>
            </a:gdLst>
            <a:ahLst/>
            <a:cxnLst>
              <a:cxn ang="T6">
                <a:pos x="T0" y="T1"/>
              </a:cxn>
              <a:cxn ang="T7">
                <a:pos x="T2" y="T3"/>
              </a:cxn>
              <a:cxn ang="T8">
                <a:pos x="T4" y="T5"/>
              </a:cxn>
            </a:cxnLst>
            <a:rect l="T9" t="T10" r="T11" b="T12"/>
            <a:pathLst>
              <a:path w="338" h="138">
                <a:moveTo>
                  <a:pt x="0" y="138"/>
                </a:moveTo>
                <a:lnTo>
                  <a:pt x="126" y="138"/>
                </a:lnTo>
                <a:lnTo>
                  <a:pt x="338"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5" name="Freeform 15"/>
          <p:cNvSpPr>
            <a:spLocks/>
          </p:cNvSpPr>
          <p:nvPr/>
        </p:nvSpPr>
        <p:spPr bwMode="auto">
          <a:xfrm>
            <a:off x="2219325" y="5105400"/>
            <a:ext cx="784225" cy="250825"/>
          </a:xfrm>
          <a:custGeom>
            <a:avLst/>
            <a:gdLst>
              <a:gd name="T0" fmla="*/ 784225 w 494"/>
              <a:gd name="T1" fmla="*/ 0 h 158"/>
              <a:gd name="T2" fmla="*/ 257175 w 494"/>
              <a:gd name="T3" fmla="*/ 250825 h 158"/>
              <a:gd name="T4" fmla="*/ 0 w 494"/>
              <a:gd name="T5" fmla="*/ 250825 h 158"/>
              <a:gd name="T6" fmla="*/ 0 60000 65536"/>
              <a:gd name="T7" fmla="*/ 0 60000 65536"/>
              <a:gd name="T8" fmla="*/ 0 60000 65536"/>
              <a:gd name="T9" fmla="*/ 0 w 494"/>
              <a:gd name="T10" fmla="*/ 0 h 158"/>
              <a:gd name="T11" fmla="*/ 494 w 494"/>
              <a:gd name="T12" fmla="*/ 158 h 158"/>
            </a:gdLst>
            <a:ahLst/>
            <a:cxnLst>
              <a:cxn ang="T6">
                <a:pos x="T0" y="T1"/>
              </a:cxn>
              <a:cxn ang="T7">
                <a:pos x="T2" y="T3"/>
              </a:cxn>
              <a:cxn ang="T8">
                <a:pos x="T4" y="T5"/>
              </a:cxn>
            </a:cxnLst>
            <a:rect l="T9" t="T10" r="T11" b="T12"/>
            <a:pathLst>
              <a:path w="494" h="158">
                <a:moveTo>
                  <a:pt x="494" y="0"/>
                </a:moveTo>
                <a:lnTo>
                  <a:pt x="162" y="158"/>
                </a:lnTo>
                <a:lnTo>
                  <a:pt x="0" y="158"/>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6" name="Line 16"/>
          <p:cNvSpPr>
            <a:spLocks noChangeShapeType="1"/>
          </p:cNvSpPr>
          <p:nvPr/>
        </p:nvSpPr>
        <p:spPr bwMode="auto">
          <a:xfrm flipH="1">
            <a:off x="2060575" y="3308350"/>
            <a:ext cx="51752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7" name="Freeform 17"/>
          <p:cNvSpPr>
            <a:spLocks/>
          </p:cNvSpPr>
          <p:nvPr/>
        </p:nvSpPr>
        <p:spPr bwMode="auto">
          <a:xfrm>
            <a:off x="3371850" y="1327150"/>
            <a:ext cx="631825" cy="184150"/>
          </a:xfrm>
          <a:custGeom>
            <a:avLst/>
            <a:gdLst>
              <a:gd name="T0" fmla="*/ 631825 w 398"/>
              <a:gd name="T1" fmla="*/ 184150 h 116"/>
              <a:gd name="T2" fmla="*/ 514350 w 398"/>
              <a:gd name="T3" fmla="*/ 184150 h 116"/>
              <a:gd name="T4" fmla="*/ 0 w 398"/>
              <a:gd name="T5" fmla="*/ 0 h 116"/>
              <a:gd name="T6" fmla="*/ 0 60000 65536"/>
              <a:gd name="T7" fmla="*/ 0 60000 65536"/>
              <a:gd name="T8" fmla="*/ 0 60000 65536"/>
              <a:gd name="T9" fmla="*/ 0 w 398"/>
              <a:gd name="T10" fmla="*/ 0 h 116"/>
              <a:gd name="T11" fmla="*/ 398 w 398"/>
              <a:gd name="T12" fmla="*/ 116 h 116"/>
            </a:gdLst>
            <a:ahLst/>
            <a:cxnLst>
              <a:cxn ang="T6">
                <a:pos x="T0" y="T1"/>
              </a:cxn>
              <a:cxn ang="T7">
                <a:pos x="T2" y="T3"/>
              </a:cxn>
              <a:cxn ang="T8">
                <a:pos x="T4" y="T5"/>
              </a:cxn>
            </a:cxnLst>
            <a:rect l="T9" t="T10" r="T11" b="T12"/>
            <a:pathLst>
              <a:path w="398" h="116">
                <a:moveTo>
                  <a:pt x="398" y="116"/>
                </a:moveTo>
                <a:lnTo>
                  <a:pt x="324" y="116"/>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88" name="Line 18"/>
          <p:cNvSpPr>
            <a:spLocks noChangeShapeType="1"/>
          </p:cNvSpPr>
          <p:nvPr/>
        </p:nvSpPr>
        <p:spPr bwMode="auto">
          <a:xfrm flipH="1">
            <a:off x="3530600" y="2295525"/>
            <a:ext cx="473075"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89" name="Line 19"/>
          <p:cNvSpPr>
            <a:spLocks noChangeShapeType="1"/>
          </p:cNvSpPr>
          <p:nvPr/>
        </p:nvSpPr>
        <p:spPr bwMode="auto">
          <a:xfrm>
            <a:off x="4302125" y="3848100"/>
            <a:ext cx="1588" cy="215900"/>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0" name="Line 20"/>
          <p:cNvSpPr>
            <a:spLocks noChangeShapeType="1"/>
          </p:cNvSpPr>
          <p:nvPr/>
        </p:nvSpPr>
        <p:spPr bwMode="auto">
          <a:xfrm flipH="1">
            <a:off x="4032250" y="4346575"/>
            <a:ext cx="2152650" cy="1588"/>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1" name="Freeform 21"/>
          <p:cNvSpPr>
            <a:spLocks/>
          </p:cNvSpPr>
          <p:nvPr/>
        </p:nvSpPr>
        <p:spPr bwMode="auto">
          <a:xfrm>
            <a:off x="4083050" y="4610100"/>
            <a:ext cx="654050" cy="38100"/>
          </a:xfrm>
          <a:custGeom>
            <a:avLst/>
            <a:gdLst>
              <a:gd name="T0" fmla="*/ 654050 w 412"/>
              <a:gd name="T1" fmla="*/ 0 h 24"/>
              <a:gd name="T2" fmla="*/ 536575 w 412"/>
              <a:gd name="T3" fmla="*/ 0 h 24"/>
              <a:gd name="T4" fmla="*/ 0 w 412"/>
              <a:gd name="T5" fmla="*/ 38100 h 24"/>
              <a:gd name="T6" fmla="*/ 0 60000 65536"/>
              <a:gd name="T7" fmla="*/ 0 60000 65536"/>
              <a:gd name="T8" fmla="*/ 0 60000 65536"/>
              <a:gd name="T9" fmla="*/ 0 w 412"/>
              <a:gd name="T10" fmla="*/ 0 h 24"/>
              <a:gd name="T11" fmla="*/ 412 w 412"/>
              <a:gd name="T12" fmla="*/ 24 h 24"/>
            </a:gdLst>
            <a:ahLst/>
            <a:cxnLst>
              <a:cxn ang="T6">
                <a:pos x="T0" y="T1"/>
              </a:cxn>
              <a:cxn ang="T7">
                <a:pos x="T2" y="T3"/>
              </a:cxn>
              <a:cxn ang="T8">
                <a:pos x="T4" y="T5"/>
              </a:cxn>
            </a:cxnLst>
            <a:rect l="T9" t="T10" r="T11" b="T12"/>
            <a:pathLst>
              <a:path w="412" h="24">
                <a:moveTo>
                  <a:pt x="412" y="0"/>
                </a:moveTo>
                <a:lnTo>
                  <a:pt x="338" y="0"/>
                </a:lnTo>
                <a:lnTo>
                  <a:pt x="0" y="24"/>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92" name="Freeform 22"/>
          <p:cNvSpPr>
            <a:spLocks/>
          </p:cNvSpPr>
          <p:nvPr/>
        </p:nvSpPr>
        <p:spPr bwMode="auto">
          <a:xfrm>
            <a:off x="3911600" y="5540375"/>
            <a:ext cx="368300" cy="92075"/>
          </a:xfrm>
          <a:custGeom>
            <a:avLst/>
            <a:gdLst>
              <a:gd name="T0" fmla="*/ 368300 w 232"/>
              <a:gd name="T1" fmla="*/ 3175 h 58"/>
              <a:gd name="T2" fmla="*/ 368300 w 232"/>
              <a:gd name="T3" fmla="*/ 92075 h 58"/>
              <a:gd name="T4" fmla="*/ 0 w 232"/>
              <a:gd name="T5" fmla="*/ 92075 h 58"/>
              <a:gd name="T6" fmla="*/ 0 w 232"/>
              <a:gd name="T7" fmla="*/ 0 h 58"/>
              <a:gd name="T8" fmla="*/ 0 60000 65536"/>
              <a:gd name="T9" fmla="*/ 0 60000 65536"/>
              <a:gd name="T10" fmla="*/ 0 60000 65536"/>
              <a:gd name="T11" fmla="*/ 0 60000 65536"/>
              <a:gd name="T12" fmla="*/ 0 w 232"/>
              <a:gd name="T13" fmla="*/ 0 h 58"/>
              <a:gd name="T14" fmla="*/ 232 w 232"/>
              <a:gd name="T15" fmla="*/ 58 h 58"/>
            </a:gdLst>
            <a:ahLst/>
            <a:cxnLst>
              <a:cxn ang="T8">
                <a:pos x="T0" y="T1"/>
              </a:cxn>
              <a:cxn ang="T9">
                <a:pos x="T2" y="T3"/>
              </a:cxn>
              <a:cxn ang="T10">
                <a:pos x="T4" y="T5"/>
              </a:cxn>
              <a:cxn ang="T11">
                <a:pos x="T6" y="T7"/>
              </a:cxn>
            </a:cxnLst>
            <a:rect l="T12" t="T13" r="T14" b="T15"/>
            <a:pathLst>
              <a:path w="232" h="58">
                <a:moveTo>
                  <a:pt x="232" y="2"/>
                </a:moveTo>
                <a:lnTo>
                  <a:pt x="232" y="58"/>
                </a:lnTo>
                <a:lnTo>
                  <a:pt x="0" y="58"/>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93" name="Line 23"/>
          <p:cNvSpPr>
            <a:spLocks noChangeShapeType="1"/>
          </p:cNvSpPr>
          <p:nvPr/>
        </p:nvSpPr>
        <p:spPr bwMode="auto">
          <a:xfrm>
            <a:off x="4102100" y="5635625"/>
            <a:ext cx="1588" cy="244475"/>
          </a:xfrm>
          <a:prstGeom prst="line">
            <a:avLst/>
          </a:prstGeom>
          <a:noFill/>
          <a:ln w="12700">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4" name="Freeform 24"/>
          <p:cNvSpPr>
            <a:spLocks/>
          </p:cNvSpPr>
          <p:nvPr/>
        </p:nvSpPr>
        <p:spPr bwMode="auto">
          <a:xfrm>
            <a:off x="5264150" y="5064125"/>
            <a:ext cx="914400" cy="298450"/>
          </a:xfrm>
          <a:custGeom>
            <a:avLst/>
            <a:gdLst>
              <a:gd name="T0" fmla="*/ 914400 w 576"/>
              <a:gd name="T1" fmla="*/ 298450 h 188"/>
              <a:gd name="T2" fmla="*/ 739775 w 576"/>
              <a:gd name="T3" fmla="*/ 298450 h 188"/>
              <a:gd name="T4" fmla="*/ 0 w 576"/>
              <a:gd name="T5" fmla="*/ 0 h 188"/>
              <a:gd name="T6" fmla="*/ 0 60000 65536"/>
              <a:gd name="T7" fmla="*/ 0 60000 65536"/>
              <a:gd name="T8" fmla="*/ 0 60000 65536"/>
              <a:gd name="T9" fmla="*/ 0 w 576"/>
              <a:gd name="T10" fmla="*/ 0 h 188"/>
              <a:gd name="T11" fmla="*/ 576 w 576"/>
              <a:gd name="T12" fmla="*/ 188 h 188"/>
            </a:gdLst>
            <a:ahLst/>
            <a:cxnLst>
              <a:cxn ang="T6">
                <a:pos x="T0" y="T1"/>
              </a:cxn>
              <a:cxn ang="T7">
                <a:pos x="T2" y="T3"/>
              </a:cxn>
              <a:cxn ang="T8">
                <a:pos x="T4" y="T5"/>
              </a:cxn>
            </a:cxnLst>
            <a:rect l="T9" t="T10" r="T11" b="T12"/>
            <a:pathLst>
              <a:path w="576" h="188">
                <a:moveTo>
                  <a:pt x="576" y="188"/>
                </a:moveTo>
                <a:lnTo>
                  <a:pt x="466" y="188"/>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95" name="Freeform 25"/>
          <p:cNvSpPr>
            <a:spLocks/>
          </p:cNvSpPr>
          <p:nvPr/>
        </p:nvSpPr>
        <p:spPr bwMode="auto">
          <a:xfrm>
            <a:off x="4451350" y="5737225"/>
            <a:ext cx="854075" cy="200025"/>
          </a:xfrm>
          <a:custGeom>
            <a:avLst/>
            <a:gdLst>
              <a:gd name="T0" fmla="*/ 0 w 538"/>
              <a:gd name="T1" fmla="*/ 0 h 126"/>
              <a:gd name="T2" fmla="*/ 682625 w 538"/>
              <a:gd name="T3" fmla="*/ 200025 h 126"/>
              <a:gd name="T4" fmla="*/ 854075 w 538"/>
              <a:gd name="T5" fmla="*/ 200025 h 126"/>
              <a:gd name="T6" fmla="*/ 0 60000 65536"/>
              <a:gd name="T7" fmla="*/ 0 60000 65536"/>
              <a:gd name="T8" fmla="*/ 0 60000 65536"/>
              <a:gd name="T9" fmla="*/ 0 w 538"/>
              <a:gd name="T10" fmla="*/ 0 h 126"/>
              <a:gd name="T11" fmla="*/ 538 w 538"/>
              <a:gd name="T12" fmla="*/ 126 h 126"/>
            </a:gdLst>
            <a:ahLst/>
            <a:cxnLst>
              <a:cxn ang="T6">
                <a:pos x="T0" y="T1"/>
              </a:cxn>
              <a:cxn ang="T7">
                <a:pos x="T2" y="T3"/>
              </a:cxn>
              <a:cxn ang="T8">
                <a:pos x="T4" y="T5"/>
              </a:cxn>
            </a:cxnLst>
            <a:rect l="T9" t="T10" r="T11" b="T12"/>
            <a:pathLst>
              <a:path w="538" h="126">
                <a:moveTo>
                  <a:pt x="0" y="0"/>
                </a:moveTo>
                <a:lnTo>
                  <a:pt x="430" y="126"/>
                </a:lnTo>
                <a:lnTo>
                  <a:pt x="538" y="126"/>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96" name="Freeform 26"/>
          <p:cNvSpPr>
            <a:spLocks/>
          </p:cNvSpPr>
          <p:nvPr/>
        </p:nvSpPr>
        <p:spPr bwMode="auto">
          <a:xfrm>
            <a:off x="4940300" y="5162550"/>
            <a:ext cx="1238250" cy="488950"/>
          </a:xfrm>
          <a:custGeom>
            <a:avLst/>
            <a:gdLst>
              <a:gd name="T0" fmla="*/ 1238250 w 780"/>
              <a:gd name="T1" fmla="*/ 488950 h 308"/>
              <a:gd name="T2" fmla="*/ 1063625 w 780"/>
              <a:gd name="T3" fmla="*/ 488950 h 308"/>
              <a:gd name="T4" fmla="*/ 0 w 780"/>
              <a:gd name="T5" fmla="*/ 0 h 308"/>
              <a:gd name="T6" fmla="*/ 0 60000 65536"/>
              <a:gd name="T7" fmla="*/ 0 60000 65536"/>
              <a:gd name="T8" fmla="*/ 0 60000 65536"/>
              <a:gd name="T9" fmla="*/ 0 w 780"/>
              <a:gd name="T10" fmla="*/ 0 h 308"/>
              <a:gd name="T11" fmla="*/ 780 w 780"/>
              <a:gd name="T12" fmla="*/ 308 h 308"/>
            </a:gdLst>
            <a:ahLst/>
            <a:cxnLst>
              <a:cxn ang="T6">
                <a:pos x="T0" y="T1"/>
              </a:cxn>
              <a:cxn ang="T7">
                <a:pos x="T2" y="T3"/>
              </a:cxn>
              <a:cxn ang="T8">
                <a:pos x="T4" y="T5"/>
              </a:cxn>
            </a:cxnLst>
            <a:rect l="T9" t="T10" r="T11" b="T12"/>
            <a:pathLst>
              <a:path w="780" h="308">
                <a:moveTo>
                  <a:pt x="780" y="308"/>
                </a:moveTo>
                <a:lnTo>
                  <a:pt x="670" y="308"/>
                </a:lnTo>
                <a:lnTo>
                  <a:pt x="0" y="0"/>
                </a:lnTo>
              </a:path>
            </a:pathLst>
          </a:custGeom>
          <a:noFill/>
          <a:ln w="12700">
            <a:solidFill>
              <a:srgbClr val="231F20"/>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75797" name="Line 27"/>
          <p:cNvSpPr>
            <a:spLocks noChangeShapeType="1"/>
          </p:cNvSpPr>
          <p:nvPr/>
        </p:nvSpPr>
        <p:spPr bwMode="auto">
          <a:xfrm flipH="1">
            <a:off x="4279900" y="4346575"/>
            <a:ext cx="161925" cy="114300"/>
          </a:xfrm>
          <a:prstGeom prst="line">
            <a:avLst/>
          </a:prstGeom>
          <a:noFill/>
          <a:ln w="15875">
            <a:solidFill>
              <a:srgbClr val="231F2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5798" name="Rectangle 28"/>
          <p:cNvSpPr>
            <a:spLocks noChangeArrowheads="1"/>
          </p:cNvSpPr>
          <p:nvPr/>
        </p:nvSpPr>
        <p:spPr bwMode="auto">
          <a:xfrm>
            <a:off x="762000" y="711200"/>
            <a:ext cx="13843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Large veins</a:t>
            </a:r>
          </a:p>
          <a:p>
            <a:pPr>
              <a:lnSpc>
                <a:spcPct val="90000"/>
              </a:lnSpc>
            </a:pPr>
            <a:r>
              <a:rPr lang="en-US" b="1">
                <a:solidFill>
                  <a:srgbClr val="231F20"/>
                </a:solidFill>
              </a:rPr>
              <a:t>(capacitance</a:t>
            </a:r>
          </a:p>
          <a:p>
            <a:pPr>
              <a:lnSpc>
                <a:spcPct val="90000"/>
              </a:lnSpc>
            </a:pPr>
            <a:r>
              <a:rPr lang="en-US" b="1">
                <a:solidFill>
                  <a:srgbClr val="231F20"/>
                </a:solidFill>
              </a:rPr>
              <a:t>vessels)</a:t>
            </a:r>
            <a:endParaRPr lang="en-US" b="1"/>
          </a:p>
        </p:txBody>
      </p:sp>
      <p:sp>
        <p:nvSpPr>
          <p:cNvPr id="75799" name="Rectangle 29"/>
          <p:cNvSpPr>
            <a:spLocks noChangeArrowheads="1"/>
          </p:cNvSpPr>
          <p:nvPr/>
        </p:nvSpPr>
        <p:spPr bwMode="auto">
          <a:xfrm>
            <a:off x="4019550" y="1408113"/>
            <a:ext cx="10668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Large</a:t>
            </a:r>
          </a:p>
          <a:p>
            <a:pPr>
              <a:lnSpc>
                <a:spcPct val="90000"/>
              </a:lnSpc>
            </a:pPr>
            <a:r>
              <a:rPr lang="en-US" b="1">
                <a:solidFill>
                  <a:srgbClr val="231F20"/>
                </a:solidFill>
              </a:rPr>
              <a:t>lymphatic</a:t>
            </a:r>
          </a:p>
          <a:p>
            <a:pPr>
              <a:lnSpc>
                <a:spcPct val="90000"/>
              </a:lnSpc>
            </a:pPr>
            <a:r>
              <a:rPr lang="en-US" b="1">
                <a:solidFill>
                  <a:srgbClr val="231F20"/>
                </a:solidFill>
              </a:rPr>
              <a:t>vessels</a:t>
            </a:r>
            <a:endParaRPr lang="en-US" b="1"/>
          </a:p>
        </p:txBody>
      </p:sp>
      <p:sp>
        <p:nvSpPr>
          <p:cNvPr id="75800" name="Rectangle 30"/>
          <p:cNvSpPr>
            <a:spLocks noChangeArrowheads="1"/>
          </p:cNvSpPr>
          <p:nvPr/>
        </p:nvSpPr>
        <p:spPr bwMode="auto">
          <a:xfrm>
            <a:off x="4114800" y="3352800"/>
            <a:ext cx="1549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Arteriovenous</a:t>
            </a:r>
          </a:p>
          <a:p>
            <a:pPr>
              <a:lnSpc>
                <a:spcPct val="90000"/>
              </a:lnSpc>
            </a:pPr>
            <a:r>
              <a:rPr lang="en-US" b="1">
                <a:solidFill>
                  <a:srgbClr val="231F20"/>
                </a:solidFill>
              </a:rPr>
              <a:t>anastomosis</a:t>
            </a:r>
            <a:endParaRPr lang="en-US" b="1"/>
          </a:p>
        </p:txBody>
      </p:sp>
      <p:sp>
        <p:nvSpPr>
          <p:cNvPr id="75801" name="Rectangle 31"/>
          <p:cNvSpPr>
            <a:spLocks noChangeArrowheads="1"/>
          </p:cNvSpPr>
          <p:nvPr/>
        </p:nvSpPr>
        <p:spPr bwMode="auto">
          <a:xfrm>
            <a:off x="6216650" y="4229100"/>
            <a:ext cx="1143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Lymphatic</a:t>
            </a:r>
          </a:p>
          <a:p>
            <a:pPr>
              <a:lnSpc>
                <a:spcPct val="90000"/>
              </a:lnSpc>
            </a:pPr>
            <a:r>
              <a:rPr lang="en-US" b="1">
                <a:solidFill>
                  <a:srgbClr val="231F20"/>
                </a:solidFill>
              </a:rPr>
              <a:t>capillary</a:t>
            </a:r>
            <a:endParaRPr lang="en-US" b="1"/>
          </a:p>
        </p:txBody>
      </p:sp>
      <p:sp>
        <p:nvSpPr>
          <p:cNvPr id="75802" name="Rectangle 32"/>
          <p:cNvSpPr>
            <a:spLocks noChangeArrowheads="1"/>
          </p:cNvSpPr>
          <p:nvPr/>
        </p:nvSpPr>
        <p:spPr bwMode="auto">
          <a:xfrm>
            <a:off x="762000" y="5226050"/>
            <a:ext cx="14224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Postcapillary</a:t>
            </a:r>
          </a:p>
          <a:p>
            <a:pPr>
              <a:lnSpc>
                <a:spcPct val="90000"/>
              </a:lnSpc>
            </a:pPr>
            <a:r>
              <a:rPr lang="en-US" b="1">
                <a:solidFill>
                  <a:srgbClr val="231F20"/>
                </a:solidFill>
              </a:rPr>
              <a:t>venule</a:t>
            </a:r>
            <a:endParaRPr lang="en-US" b="1"/>
          </a:p>
        </p:txBody>
      </p:sp>
      <p:sp>
        <p:nvSpPr>
          <p:cNvPr id="75803" name="Rectangle 33"/>
          <p:cNvSpPr>
            <a:spLocks noChangeArrowheads="1"/>
          </p:cNvSpPr>
          <p:nvPr/>
        </p:nvSpPr>
        <p:spPr bwMode="auto">
          <a:xfrm>
            <a:off x="4756150" y="4473575"/>
            <a:ext cx="965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Sinusoid</a:t>
            </a:r>
            <a:endParaRPr lang="en-US" b="1"/>
          </a:p>
        </p:txBody>
      </p:sp>
      <p:sp>
        <p:nvSpPr>
          <p:cNvPr id="75804" name="Rectangle 34"/>
          <p:cNvSpPr>
            <a:spLocks noChangeArrowheads="1"/>
          </p:cNvSpPr>
          <p:nvPr/>
        </p:nvSpPr>
        <p:spPr bwMode="auto">
          <a:xfrm>
            <a:off x="6207125" y="5524500"/>
            <a:ext cx="1295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Metarteriole</a:t>
            </a:r>
            <a:endParaRPr lang="en-US" b="1"/>
          </a:p>
        </p:txBody>
      </p:sp>
      <p:sp>
        <p:nvSpPr>
          <p:cNvPr id="75805" name="Rectangle 35"/>
          <p:cNvSpPr>
            <a:spLocks noChangeArrowheads="1"/>
          </p:cNvSpPr>
          <p:nvPr/>
        </p:nvSpPr>
        <p:spPr bwMode="auto">
          <a:xfrm>
            <a:off x="6213475" y="5235575"/>
            <a:ext cx="19177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Terminal arteriole</a:t>
            </a:r>
            <a:endParaRPr lang="en-US" b="1"/>
          </a:p>
        </p:txBody>
      </p:sp>
      <p:sp>
        <p:nvSpPr>
          <p:cNvPr id="75806" name="Rectangle 36"/>
          <p:cNvSpPr>
            <a:spLocks noChangeArrowheads="1"/>
          </p:cNvSpPr>
          <p:nvPr/>
        </p:nvSpPr>
        <p:spPr bwMode="auto">
          <a:xfrm>
            <a:off x="6213475" y="4746625"/>
            <a:ext cx="21717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Arterioles</a:t>
            </a:r>
          </a:p>
          <a:p>
            <a:pPr>
              <a:lnSpc>
                <a:spcPct val="90000"/>
              </a:lnSpc>
            </a:pPr>
            <a:r>
              <a:rPr lang="en-US" b="1">
                <a:solidFill>
                  <a:srgbClr val="231F20"/>
                </a:solidFill>
              </a:rPr>
              <a:t>(resistance vessels)</a:t>
            </a:r>
            <a:endParaRPr lang="en-US" b="1"/>
          </a:p>
        </p:txBody>
      </p:sp>
      <p:sp>
        <p:nvSpPr>
          <p:cNvPr id="75807" name="Rectangle 37"/>
          <p:cNvSpPr>
            <a:spLocks noChangeArrowheads="1"/>
          </p:cNvSpPr>
          <p:nvPr/>
        </p:nvSpPr>
        <p:spPr bwMode="auto">
          <a:xfrm>
            <a:off x="6194425" y="2339975"/>
            <a:ext cx="18923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Muscular arteries</a:t>
            </a:r>
          </a:p>
          <a:p>
            <a:pPr>
              <a:lnSpc>
                <a:spcPct val="90000"/>
              </a:lnSpc>
            </a:pPr>
            <a:r>
              <a:rPr lang="en-US" b="1">
                <a:solidFill>
                  <a:srgbClr val="231F20"/>
                </a:solidFill>
              </a:rPr>
              <a:t>(distributing</a:t>
            </a:r>
          </a:p>
          <a:p>
            <a:pPr>
              <a:lnSpc>
                <a:spcPct val="90000"/>
              </a:lnSpc>
            </a:pPr>
            <a:r>
              <a:rPr lang="en-US" b="1">
                <a:solidFill>
                  <a:srgbClr val="231F20"/>
                </a:solidFill>
              </a:rPr>
              <a:t>vessels)</a:t>
            </a:r>
            <a:endParaRPr lang="en-US" b="1"/>
          </a:p>
        </p:txBody>
      </p:sp>
      <p:sp>
        <p:nvSpPr>
          <p:cNvPr id="75808" name="Rectangle 38"/>
          <p:cNvSpPr>
            <a:spLocks noChangeArrowheads="1"/>
          </p:cNvSpPr>
          <p:nvPr/>
        </p:nvSpPr>
        <p:spPr bwMode="auto">
          <a:xfrm>
            <a:off x="6194425" y="1184275"/>
            <a:ext cx="1625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Elastic arteries</a:t>
            </a:r>
          </a:p>
          <a:p>
            <a:pPr>
              <a:lnSpc>
                <a:spcPct val="90000"/>
              </a:lnSpc>
            </a:pPr>
            <a:r>
              <a:rPr lang="en-US" b="1">
                <a:solidFill>
                  <a:srgbClr val="231F20"/>
                </a:solidFill>
              </a:rPr>
              <a:t>(conducting</a:t>
            </a:r>
          </a:p>
          <a:p>
            <a:pPr>
              <a:lnSpc>
                <a:spcPct val="90000"/>
              </a:lnSpc>
            </a:pPr>
            <a:r>
              <a:rPr lang="en-US" b="1">
                <a:solidFill>
                  <a:srgbClr val="231F20"/>
                </a:solidFill>
              </a:rPr>
              <a:t>vessels)</a:t>
            </a:r>
            <a:endParaRPr lang="en-US" b="1"/>
          </a:p>
        </p:txBody>
      </p:sp>
      <p:sp>
        <p:nvSpPr>
          <p:cNvPr id="75809" name="Rectangle 39"/>
          <p:cNvSpPr>
            <a:spLocks noChangeArrowheads="1"/>
          </p:cNvSpPr>
          <p:nvPr/>
        </p:nvSpPr>
        <p:spPr bwMode="auto">
          <a:xfrm>
            <a:off x="762000" y="3178175"/>
            <a:ext cx="13843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Small veins</a:t>
            </a:r>
          </a:p>
          <a:p>
            <a:pPr>
              <a:lnSpc>
                <a:spcPct val="90000"/>
              </a:lnSpc>
            </a:pPr>
            <a:r>
              <a:rPr lang="en-US" b="1">
                <a:solidFill>
                  <a:srgbClr val="231F20"/>
                </a:solidFill>
              </a:rPr>
              <a:t>(capacitance</a:t>
            </a:r>
          </a:p>
          <a:p>
            <a:pPr>
              <a:lnSpc>
                <a:spcPct val="90000"/>
              </a:lnSpc>
            </a:pPr>
            <a:r>
              <a:rPr lang="en-US" b="1">
                <a:solidFill>
                  <a:srgbClr val="231F20"/>
                </a:solidFill>
              </a:rPr>
              <a:t>vessels)</a:t>
            </a:r>
            <a:endParaRPr lang="en-US" b="1"/>
          </a:p>
        </p:txBody>
      </p:sp>
      <p:sp>
        <p:nvSpPr>
          <p:cNvPr id="75810" name="Rectangle 40"/>
          <p:cNvSpPr>
            <a:spLocks noChangeArrowheads="1"/>
          </p:cNvSpPr>
          <p:nvPr/>
        </p:nvSpPr>
        <p:spPr bwMode="auto">
          <a:xfrm>
            <a:off x="4019550" y="2193925"/>
            <a:ext cx="7493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Lymph</a:t>
            </a:r>
          </a:p>
          <a:p>
            <a:pPr>
              <a:lnSpc>
                <a:spcPct val="90000"/>
              </a:lnSpc>
            </a:pPr>
            <a:r>
              <a:rPr lang="en-US" b="1">
                <a:solidFill>
                  <a:srgbClr val="231F20"/>
                </a:solidFill>
              </a:rPr>
              <a:t>node</a:t>
            </a:r>
          </a:p>
        </p:txBody>
      </p:sp>
      <p:sp>
        <p:nvSpPr>
          <p:cNvPr id="75811" name="Rectangle 41"/>
          <p:cNvSpPr>
            <a:spLocks noChangeArrowheads="1"/>
          </p:cNvSpPr>
          <p:nvPr/>
        </p:nvSpPr>
        <p:spPr bwMode="auto">
          <a:xfrm>
            <a:off x="3581400" y="5883275"/>
            <a:ext cx="20955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Capillaries</a:t>
            </a:r>
          </a:p>
          <a:p>
            <a:pPr>
              <a:lnSpc>
                <a:spcPct val="90000"/>
              </a:lnSpc>
            </a:pPr>
            <a:r>
              <a:rPr lang="en-US" b="1">
                <a:solidFill>
                  <a:srgbClr val="231F20"/>
                </a:solidFill>
              </a:rPr>
              <a:t>(exchange vessels)</a:t>
            </a:r>
            <a:endParaRPr lang="en-US" b="1"/>
          </a:p>
        </p:txBody>
      </p:sp>
      <p:sp>
        <p:nvSpPr>
          <p:cNvPr id="75812" name="Rectangle 42"/>
          <p:cNvSpPr>
            <a:spLocks noChangeArrowheads="1"/>
          </p:cNvSpPr>
          <p:nvPr/>
        </p:nvSpPr>
        <p:spPr bwMode="auto">
          <a:xfrm>
            <a:off x="5346700" y="5826125"/>
            <a:ext cx="23876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Precapillary sphincter</a:t>
            </a:r>
            <a:endParaRPr lang="en-US" b="1"/>
          </a:p>
        </p:txBody>
      </p:sp>
      <p:sp>
        <p:nvSpPr>
          <p:cNvPr id="75813" name="Rectangle 43"/>
          <p:cNvSpPr>
            <a:spLocks noChangeArrowheads="1"/>
          </p:cNvSpPr>
          <p:nvPr/>
        </p:nvSpPr>
        <p:spPr bwMode="auto">
          <a:xfrm>
            <a:off x="1670050" y="5819775"/>
            <a:ext cx="14859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a:solidFill>
                  <a:srgbClr val="231F20"/>
                </a:solidFill>
              </a:rPr>
              <a:t>Thoroughfare</a:t>
            </a:r>
          </a:p>
          <a:p>
            <a:pPr>
              <a:lnSpc>
                <a:spcPct val="90000"/>
              </a:lnSpc>
            </a:pPr>
            <a:r>
              <a:rPr lang="en-US" b="1">
                <a:solidFill>
                  <a:srgbClr val="231F20"/>
                </a:solidFill>
              </a:rPr>
              <a:t>channel</a:t>
            </a:r>
            <a:endParaRPr lang="en-US" b="1"/>
          </a:p>
        </p:txBody>
      </p:sp>
      <p:sp>
        <p:nvSpPr>
          <p:cNvPr id="75814" name="Rectangle 44"/>
          <p:cNvSpPr>
            <a:spLocks noChangeArrowheads="1"/>
          </p:cNvSpPr>
          <p:nvPr/>
        </p:nvSpPr>
        <p:spPr bwMode="auto">
          <a:xfrm>
            <a:off x="4189413" y="2767013"/>
            <a:ext cx="1143000"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i="1">
                <a:solidFill>
                  <a:srgbClr val="231F20"/>
                </a:solidFill>
              </a:rPr>
              <a:t>Lymphatic</a:t>
            </a:r>
          </a:p>
          <a:p>
            <a:pPr>
              <a:lnSpc>
                <a:spcPct val="90000"/>
              </a:lnSpc>
            </a:pPr>
            <a:r>
              <a:rPr lang="en-US" b="1" i="1">
                <a:solidFill>
                  <a:srgbClr val="231F20"/>
                </a:solidFill>
              </a:rPr>
              <a:t>system</a:t>
            </a:r>
            <a:endParaRPr lang="en-US" b="1" i="1"/>
          </a:p>
        </p:txBody>
      </p:sp>
      <p:sp>
        <p:nvSpPr>
          <p:cNvPr id="75815" name="Rectangle 45"/>
          <p:cNvSpPr>
            <a:spLocks noChangeArrowheads="1"/>
          </p:cNvSpPr>
          <p:nvPr/>
        </p:nvSpPr>
        <p:spPr bwMode="auto">
          <a:xfrm>
            <a:off x="1731963" y="492125"/>
            <a:ext cx="16764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i="1">
                <a:solidFill>
                  <a:srgbClr val="231F20"/>
                </a:solidFill>
              </a:rPr>
              <a:t>Venous system</a:t>
            </a:r>
            <a:endParaRPr lang="en-US" b="1" i="1"/>
          </a:p>
        </p:txBody>
      </p:sp>
      <p:sp>
        <p:nvSpPr>
          <p:cNvPr id="75816" name="Rectangle 46"/>
          <p:cNvSpPr>
            <a:spLocks noChangeArrowheads="1"/>
          </p:cNvSpPr>
          <p:nvPr/>
        </p:nvSpPr>
        <p:spPr bwMode="auto">
          <a:xfrm>
            <a:off x="4933950" y="490538"/>
            <a:ext cx="16510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i="1">
                <a:solidFill>
                  <a:srgbClr val="231F20"/>
                </a:solidFill>
              </a:rPr>
              <a:t>Arterial system</a:t>
            </a:r>
            <a:endParaRPr lang="en-US" b="1" i="1"/>
          </a:p>
        </p:txBody>
      </p:sp>
      <p:sp>
        <p:nvSpPr>
          <p:cNvPr id="75817" name="Rectangle 47"/>
          <p:cNvSpPr>
            <a:spLocks noChangeArrowheads="1"/>
          </p:cNvSpPr>
          <p:nvPr/>
        </p:nvSpPr>
        <p:spPr bwMode="auto">
          <a:xfrm>
            <a:off x="3806825" y="755650"/>
            <a:ext cx="584200" cy="24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a:lnSpc>
                <a:spcPct val="90000"/>
              </a:lnSpc>
            </a:pPr>
            <a:r>
              <a:rPr lang="en-US" b="1" i="1">
                <a:solidFill>
                  <a:srgbClr val="231F20"/>
                </a:solidFill>
              </a:rPr>
              <a:t>Heart</a:t>
            </a:r>
            <a:endParaRPr lang="en-US" b="1" i="1"/>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Grp="1" noChangeArrowheads="1"/>
          </p:cNvSpPr>
          <p:nvPr>
            <p:ph type="title"/>
          </p:nvPr>
        </p:nvSpPr>
        <p:spPr/>
        <p:txBody>
          <a:bodyPr>
            <a:normAutofit/>
          </a:bodyPr>
          <a:lstStyle/>
          <a:p>
            <a:pPr eaLnBrk="1" hangingPunct="1"/>
            <a:r>
              <a:rPr lang="en-US" smtClean="0"/>
              <a:t>Layers of the Heart Wall</a:t>
            </a:r>
          </a:p>
        </p:txBody>
      </p:sp>
      <p:sp>
        <p:nvSpPr>
          <p:cNvPr id="14339" name="Rectangle 5"/>
          <p:cNvSpPr>
            <a:spLocks noGrp="1" noChangeArrowheads="1"/>
          </p:cNvSpPr>
          <p:nvPr>
            <p:ph idx="1"/>
          </p:nvPr>
        </p:nvSpPr>
        <p:spPr/>
        <p:txBody>
          <a:bodyPr/>
          <a:lstStyle/>
          <a:p>
            <a:pPr marL="571500" indent="-571500" eaLnBrk="1" hangingPunct="1">
              <a:buFont typeface="Times" pitchFamily="18" charset="0"/>
              <a:buAutoNum type="arabicPeriod" startAt="3"/>
            </a:pPr>
            <a:r>
              <a:rPr lang="en-US" smtClean="0"/>
              <a:t>Endocardium is continuous with endothelial lining of blood vessels</a:t>
            </a:r>
          </a:p>
        </p:txBody>
      </p:sp>
      <p:pic>
        <p:nvPicPr>
          <p:cNvPr id="2050" name="Picture 2"/>
          <p:cNvPicPr>
            <a:picLocks noChangeAspect="1" noChangeArrowheads="1"/>
          </p:cNvPicPr>
          <p:nvPr/>
        </p:nvPicPr>
        <p:blipFill>
          <a:blip r:embed="rId2" cstate="print"/>
          <a:srcRect/>
          <a:stretch>
            <a:fillRect/>
          </a:stretch>
        </p:blipFill>
        <p:spPr bwMode="auto">
          <a:xfrm>
            <a:off x="390525" y="3200400"/>
            <a:ext cx="8362950" cy="3381375"/>
          </a:xfrm>
          <a:prstGeom prst="rect">
            <a:avLst/>
          </a:prstGeom>
          <a:ln>
            <a:noFill/>
          </a:ln>
          <a:effectLst>
            <a:softEdge rad="112500"/>
          </a:effec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4"/>
          <p:cNvSpPr>
            <a:spLocks noGrp="1" noChangeArrowheads="1"/>
          </p:cNvSpPr>
          <p:nvPr>
            <p:ph type="title"/>
          </p:nvPr>
        </p:nvSpPr>
        <p:spPr/>
        <p:txBody>
          <a:bodyPr/>
          <a:lstStyle/>
          <a:p>
            <a:pPr eaLnBrk="1" hangingPunct="1"/>
            <a:r>
              <a:rPr lang="en-US" smtClean="0"/>
              <a:t> Structure of Blood Vessel Walls</a:t>
            </a:r>
          </a:p>
        </p:txBody>
      </p:sp>
      <p:sp>
        <p:nvSpPr>
          <p:cNvPr id="76803" name="Rectangle 5"/>
          <p:cNvSpPr>
            <a:spLocks noGrp="1" noChangeArrowheads="1"/>
          </p:cNvSpPr>
          <p:nvPr>
            <p:ph idx="1"/>
          </p:nvPr>
        </p:nvSpPr>
        <p:spPr/>
        <p:txBody>
          <a:bodyPr/>
          <a:lstStyle/>
          <a:p>
            <a:pPr eaLnBrk="1" hangingPunct="1"/>
            <a:r>
              <a:rPr lang="en-US" smtClean="0"/>
              <a:t>Arteries and veins</a:t>
            </a:r>
          </a:p>
          <a:p>
            <a:pPr lvl="1" eaLnBrk="1" hangingPunct="1"/>
            <a:r>
              <a:rPr lang="en-US" smtClean="0"/>
              <a:t>Tunica intima, tunica media, and tunica externa</a:t>
            </a:r>
          </a:p>
          <a:p>
            <a:pPr eaLnBrk="1" hangingPunct="1"/>
            <a:r>
              <a:rPr lang="en-US" smtClean="0"/>
              <a:t>Lumen</a:t>
            </a:r>
          </a:p>
          <a:p>
            <a:pPr lvl="1" eaLnBrk="1" hangingPunct="1"/>
            <a:r>
              <a:rPr lang="en-US" smtClean="0"/>
              <a:t>Central blood-containing space </a:t>
            </a:r>
          </a:p>
          <a:p>
            <a:pPr eaLnBrk="1" hangingPunct="1"/>
            <a:r>
              <a:rPr lang="en-US" smtClean="0"/>
              <a:t>Capillaries</a:t>
            </a:r>
          </a:p>
          <a:p>
            <a:pPr lvl="1" eaLnBrk="1" hangingPunct="1"/>
            <a:r>
              <a:rPr lang="en-US" smtClean="0"/>
              <a:t>Endothelium with sparse basal lamina</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66" name="Picture 38"/>
          <p:cNvPicPr>
            <a:picLocks noChangeAspect="1" noChangeArrowheads="1"/>
          </p:cNvPicPr>
          <p:nvPr/>
        </p:nvPicPr>
        <p:blipFill>
          <a:blip r:embed="rId2" cstate="print"/>
          <a:srcRect/>
          <a:stretch>
            <a:fillRect/>
          </a:stretch>
        </p:blipFill>
        <p:spPr bwMode="auto">
          <a:xfrm>
            <a:off x="319088" y="471488"/>
            <a:ext cx="8505825" cy="5915025"/>
          </a:xfrm>
          <a:prstGeom prst="rect">
            <a:avLst/>
          </a:prstGeom>
          <a:ln>
            <a:noFill/>
          </a:ln>
          <a:effectLst>
            <a:softEdge rad="112500"/>
          </a:effectLst>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4"/>
          <p:cNvSpPr>
            <a:spLocks noGrp="1" noChangeArrowheads="1"/>
          </p:cNvSpPr>
          <p:nvPr>
            <p:ph type="title"/>
          </p:nvPr>
        </p:nvSpPr>
        <p:spPr/>
        <p:txBody>
          <a:bodyPr/>
          <a:lstStyle/>
          <a:p>
            <a:pPr eaLnBrk="1" hangingPunct="1"/>
            <a:r>
              <a:rPr lang="en-US" smtClean="0"/>
              <a:t>Tunics</a:t>
            </a:r>
          </a:p>
        </p:txBody>
      </p:sp>
      <p:sp>
        <p:nvSpPr>
          <p:cNvPr id="78851" name="Rectangle 5"/>
          <p:cNvSpPr>
            <a:spLocks noGrp="1" noChangeArrowheads="1"/>
          </p:cNvSpPr>
          <p:nvPr>
            <p:ph idx="1"/>
          </p:nvPr>
        </p:nvSpPr>
        <p:spPr/>
        <p:txBody>
          <a:bodyPr/>
          <a:lstStyle/>
          <a:p>
            <a:pPr eaLnBrk="1" hangingPunct="1"/>
            <a:r>
              <a:rPr lang="en-US" smtClean="0"/>
              <a:t>Tunica intima</a:t>
            </a:r>
          </a:p>
          <a:p>
            <a:pPr lvl="1" eaLnBrk="1" hangingPunct="1"/>
            <a:r>
              <a:rPr lang="en-US" smtClean="0"/>
              <a:t>Endothelium lines the lumen of all vessels</a:t>
            </a:r>
          </a:p>
          <a:p>
            <a:pPr lvl="1" eaLnBrk="1" hangingPunct="1"/>
            <a:r>
              <a:rPr lang="en-US" smtClean="0"/>
              <a:t>In vessels larger than 1 mm, a connective tissue basement membrane is present</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4"/>
          <p:cNvSpPr>
            <a:spLocks noGrp="1" noChangeArrowheads="1"/>
          </p:cNvSpPr>
          <p:nvPr>
            <p:ph type="title"/>
          </p:nvPr>
        </p:nvSpPr>
        <p:spPr/>
        <p:txBody>
          <a:bodyPr/>
          <a:lstStyle/>
          <a:p>
            <a:pPr eaLnBrk="1" hangingPunct="1"/>
            <a:r>
              <a:rPr lang="en-US" smtClean="0"/>
              <a:t>Tunics</a:t>
            </a:r>
          </a:p>
        </p:txBody>
      </p:sp>
      <p:sp>
        <p:nvSpPr>
          <p:cNvPr id="79875" name="Rectangle 5"/>
          <p:cNvSpPr>
            <a:spLocks noGrp="1" noChangeArrowheads="1"/>
          </p:cNvSpPr>
          <p:nvPr>
            <p:ph idx="1"/>
          </p:nvPr>
        </p:nvSpPr>
        <p:spPr/>
        <p:txBody>
          <a:bodyPr/>
          <a:lstStyle/>
          <a:p>
            <a:pPr eaLnBrk="1" hangingPunct="1"/>
            <a:r>
              <a:rPr lang="en-US" smtClean="0"/>
              <a:t>Tunica media</a:t>
            </a:r>
          </a:p>
          <a:p>
            <a:pPr lvl="1" eaLnBrk="1" hangingPunct="1"/>
            <a:r>
              <a:rPr lang="en-US" smtClean="0"/>
              <a:t>Smooth muscle and sheets of elastin</a:t>
            </a:r>
          </a:p>
          <a:p>
            <a:pPr lvl="1" eaLnBrk="1" hangingPunct="1"/>
            <a:r>
              <a:rPr lang="en-US" smtClean="0"/>
              <a:t>Sympathetic vasomotor nerve fibers control vasoconstriction and vasodilation of vessels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4"/>
          <p:cNvSpPr>
            <a:spLocks noGrp="1" noChangeArrowheads="1"/>
          </p:cNvSpPr>
          <p:nvPr>
            <p:ph type="title"/>
          </p:nvPr>
        </p:nvSpPr>
        <p:spPr/>
        <p:txBody>
          <a:bodyPr/>
          <a:lstStyle/>
          <a:p>
            <a:pPr eaLnBrk="1" hangingPunct="1"/>
            <a:r>
              <a:rPr lang="en-US" smtClean="0"/>
              <a:t>Tunics</a:t>
            </a:r>
          </a:p>
        </p:txBody>
      </p:sp>
      <p:sp>
        <p:nvSpPr>
          <p:cNvPr id="80899" name="Rectangle 5"/>
          <p:cNvSpPr>
            <a:spLocks noGrp="1" noChangeArrowheads="1"/>
          </p:cNvSpPr>
          <p:nvPr>
            <p:ph idx="1"/>
          </p:nvPr>
        </p:nvSpPr>
        <p:spPr/>
        <p:txBody>
          <a:bodyPr/>
          <a:lstStyle/>
          <a:p>
            <a:pPr eaLnBrk="1" hangingPunct="1"/>
            <a:r>
              <a:rPr lang="en-US" smtClean="0"/>
              <a:t>Tunica externa (tunica adventitia)</a:t>
            </a:r>
          </a:p>
          <a:p>
            <a:pPr lvl="1" eaLnBrk="1" hangingPunct="1"/>
            <a:r>
              <a:rPr lang="en-US" smtClean="0"/>
              <a:t>Collagen fibers protect and reinforce </a:t>
            </a:r>
          </a:p>
          <a:p>
            <a:pPr lvl="1" eaLnBrk="1" hangingPunct="1"/>
            <a:r>
              <a:rPr lang="en-US" smtClean="0"/>
              <a:t>Larger vessels contain vasa vasorum to nourish the external layer</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4"/>
          <p:cNvSpPr>
            <a:spLocks noGrp="1" noChangeArrowheads="1"/>
          </p:cNvSpPr>
          <p:nvPr>
            <p:ph type="title"/>
          </p:nvPr>
        </p:nvSpPr>
        <p:spPr/>
        <p:txBody>
          <a:bodyPr/>
          <a:lstStyle/>
          <a:p>
            <a:pPr eaLnBrk="1" hangingPunct="1"/>
            <a:r>
              <a:rPr lang="en-US" smtClean="0"/>
              <a:t>Elastic (Conducting) Arteries</a:t>
            </a:r>
          </a:p>
        </p:txBody>
      </p:sp>
      <p:sp>
        <p:nvSpPr>
          <p:cNvPr id="81923" name="Rectangle 5"/>
          <p:cNvSpPr>
            <a:spLocks noGrp="1" noChangeArrowheads="1"/>
          </p:cNvSpPr>
          <p:nvPr>
            <p:ph idx="1"/>
          </p:nvPr>
        </p:nvSpPr>
        <p:spPr/>
        <p:txBody>
          <a:bodyPr/>
          <a:lstStyle/>
          <a:p>
            <a:pPr eaLnBrk="1" hangingPunct="1"/>
            <a:r>
              <a:rPr lang="en-US" smtClean="0"/>
              <a:t>Large thick-walled arteries with elastin in all three tunics</a:t>
            </a:r>
          </a:p>
          <a:p>
            <a:pPr eaLnBrk="1" hangingPunct="1"/>
            <a:r>
              <a:rPr lang="en-US" smtClean="0"/>
              <a:t>Aorta and its major branches</a:t>
            </a:r>
          </a:p>
          <a:p>
            <a:pPr eaLnBrk="1" hangingPunct="1"/>
            <a:r>
              <a:rPr lang="en-US" smtClean="0"/>
              <a:t>Large lumen offers low resistance </a:t>
            </a:r>
          </a:p>
          <a:p>
            <a:pPr eaLnBrk="1" hangingPunct="1"/>
            <a:r>
              <a:rPr lang="en-US" smtClean="0"/>
              <a:t>Act as pressure reservoirs</a:t>
            </a:r>
          </a:p>
          <a:p>
            <a:pPr lvl="1" eaLnBrk="1" hangingPunct="1"/>
            <a:r>
              <a:rPr lang="en-US" smtClean="0"/>
              <a:t>expand and recoil as blood is ejected from the heart</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p:cNvSpPr>
            <a:spLocks noGrp="1" noChangeArrowheads="1"/>
          </p:cNvSpPr>
          <p:nvPr>
            <p:ph type="title"/>
          </p:nvPr>
        </p:nvSpPr>
        <p:spPr/>
        <p:txBody>
          <a:bodyPr rtlCol="0">
            <a:normAutofit fontScale="90000"/>
          </a:bodyPr>
          <a:lstStyle/>
          <a:p>
            <a:pPr eaLnBrk="1" fontAlgn="auto" hangingPunct="1">
              <a:spcAft>
                <a:spcPts val="0"/>
              </a:spcAft>
              <a:defRPr/>
            </a:pPr>
            <a:r>
              <a:rPr lang="en-US" smtClean="0"/>
              <a:t>Muscular (Distributing) Arteries and Arterioles</a:t>
            </a:r>
          </a:p>
        </p:txBody>
      </p:sp>
      <p:sp>
        <p:nvSpPr>
          <p:cNvPr id="82947" name="Rectangle 5"/>
          <p:cNvSpPr>
            <a:spLocks noGrp="1" noChangeArrowheads="1"/>
          </p:cNvSpPr>
          <p:nvPr>
            <p:ph idx="1"/>
          </p:nvPr>
        </p:nvSpPr>
        <p:spPr/>
        <p:txBody>
          <a:bodyPr/>
          <a:lstStyle/>
          <a:p>
            <a:pPr eaLnBrk="1" hangingPunct="1"/>
            <a:r>
              <a:rPr lang="en-US" smtClean="0"/>
              <a:t>Distal to elastic arteries; deliver blood to body organs</a:t>
            </a:r>
          </a:p>
          <a:p>
            <a:pPr eaLnBrk="1" hangingPunct="1"/>
            <a:endParaRPr lang="en-US" smtClean="0"/>
          </a:p>
          <a:p>
            <a:pPr eaLnBrk="1" hangingPunct="1"/>
            <a:r>
              <a:rPr lang="en-US" smtClean="0"/>
              <a:t>Have thick tunica media with more smooth muscle</a:t>
            </a:r>
          </a:p>
          <a:p>
            <a:pPr eaLnBrk="1" hangingPunct="1"/>
            <a:endParaRPr lang="en-US" smtClean="0"/>
          </a:p>
          <a:p>
            <a:pPr eaLnBrk="1" hangingPunct="1"/>
            <a:r>
              <a:rPr lang="en-US" smtClean="0"/>
              <a:t>Active in vasoconstriction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4"/>
          <p:cNvSpPr>
            <a:spLocks noGrp="1" noChangeArrowheads="1"/>
          </p:cNvSpPr>
          <p:nvPr>
            <p:ph type="title"/>
          </p:nvPr>
        </p:nvSpPr>
        <p:spPr/>
        <p:txBody>
          <a:bodyPr/>
          <a:lstStyle/>
          <a:p>
            <a:pPr eaLnBrk="1" hangingPunct="1"/>
            <a:r>
              <a:rPr lang="en-US" smtClean="0"/>
              <a:t>Arterioles</a:t>
            </a:r>
          </a:p>
        </p:txBody>
      </p:sp>
      <p:sp>
        <p:nvSpPr>
          <p:cNvPr id="83971" name="Rectangle 5"/>
          <p:cNvSpPr>
            <a:spLocks noGrp="1" noChangeArrowheads="1"/>
          </p:cNvSpPr>
          <p:nvPr>
            <p:ph idx="1"/>
          </p:nvPr>
        </p:nvSpPr>
        <p:spPr/>
        <p:txBody>
          <a:bodyPr/>
          <a:lstStyle/>
          <a:p>
            <a:pPr eaLnBrk="1" hangingPunct="1"/>
            <a:r>
              <a:rPr lang="en-US" smtClean="0"/>
              <a:t>Smallest arteries</a:t>
            </a:r>
          </a:p>
          <a:p>
            <a:pPr eaLnBrk="1" hangingPunct="1"/>
            <a:endParaRPr lang="en-US" smtClean="0"/>
          </a:p>
          <a:p>
            <a:pPr eaLnBrk="1" hangingPunct="1"/>
            <a:r>
              <a:rPr lang="en-US" smtClean="0"/>
              <a:t>Lead to capillary beds</a:t>
            </a:r>
          </a:p>
          <a:p>
            <a:pPr eaLnBrk="1" hangingPunct="1"/>
            <a:endParaRPr lang="en-US" smtClean="0"/>
          </a:p>
          <a:p>
            <a:pPr eaLnBrk="1" hangingPunct="1"/>
            <a:r>
              <a:rPr lang="en-US" smtClean="0"/>
              <a:t>Control flow into capillary beds via vasodilation and vasoconstriction</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4"/>
          <p:cNvSpPr>
            <a:spLocks noGrp="1" noChangeArrowheads="1"/>
          </p:cNvSpPr>
          <p:nvPr>
            <p:ph type="title"/>
          </p:nvPr>
        </p:nvSpPr>
        <p:spPr/>
        <p:txBody>
          <a:bodyPr/>
          <a:lstStyle/>
          <a:p>
            <a:pPr eaLnBrk="1" hangingPunct="1"/>
            <a:r>
              <a:rPr lang="en-US" smtClean="0"/>
              <a:t>Capillaries</a:t>
            </a:r>
          </a:p>
        </p:txBody>
      </p:sp>
      <p:sp>
        <p:nvSpPr>
          <p:cNvPr id="84995" name="Rectangle 5"/>
          <p:cNvSpPr>
            <a:spLocks noGrp="1" noChangeArrowheads="1"/>
          </p:cNvSpPr>
          <p:nvPr>
            <p:ph idx="1"/>
          </p:nvPr>
        </p:nvSpPr>
        <p:spPr/>
        <p:txBody>
          <a:bodyPr/>
          <a:lstStyle/>
          <a:p>
            <a:pPr eaLnBrk="1" hangingPunct="1"/>
            <a:r>
              <a:rPr lang="en-US" smtClean="0"/>
              <a:t>Microscopic blood vessels </a:t>
            </a:r>
          </a:p>
          <a:p>
            <a:pPr eaLnBrk="1" hangingPunct="1"/>
            <a:endParaRPr lang="en-US" smtClean="0"/>
          </a:p>
          <a:p>
            <a:pPr eaLnBrk="1" hangingPunct="1"/>
            <a:r>
              <a:rPr lang="en-US" smtClean="0"/>
              <a:t>Walls of thin tunica intima, one cell thick</a:t>
            </a:r>
          </a:p>
          <a:p>
            <a:pPr eaLnBrk="1" hangingPunct="1"/>
            <a:endParaRPr lang="en-US" smtClean="0"/>
          </a:p>
          <a:p>
            <a:pPr eaLnBrk="1" hangingPunct="1"/>
            <a:r>
              <a:rPr lang="en-US" smtClean="0"/>
              <a:t>Size allows only a single RBC to pass at a time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4"/>
          <p:cNvSpPr>
            <a:spLocks noGrp="1" noChangeArrowheads="1"/>
          </p:cNvSpPr>
          <p:nvPr>
            <p:ph type="title"/>
          </p:nvPr>
        </p:nvSpPr>
        <p:spPr/>
        <p:txBody>
          <a:bodyPr/>
          <a:lstStyle/>
          <a:p>
            <a:pPr eaLnBrk="1" hangingPunct="1"/>
            <a:r>
              <a:rPr lang="en-US" smtClean="0"/>
              <a:t>Capillaries</a:t>
            </a:r>
          </a:p>
        </p:txBody>
      </p:sp>
      <p:sp>
        <p:nvSpPr>
          <p:cNvPr id="83971" name="Rectangle 5"/>
          <p:cNvSpPr>
            <a:spLocks noGrp="1" noChangeArrowheads="1"/>
          </p:cNvSpPr>
          <p:nvPr>
            <p:ph idx="1"/>
          </p:nvPr>
        </p:nvSpPr>
        <p:spPr/>
        <p:txBody>
          <a:bodyPr>
            <a:normAutofit/>
          </a:bodyPr>
          <a:lstStyle/>
          <a:p>
            <a:pPr eaLnBrk="1" hangingPunct="1">
              <a:defRPr/>
            </a:pPr>
            <a:r>
              <a:rPr lang="en-US" dirty="0" smtClean="0"/>
              <a:t>Present in all tissues except for </a:t>
            </a:r>
          </a:p>
          <a:p>
            <a:pPr lvl="1" eaLnBrk="1" hangingPunct="1">
              <a:defRPr/>
            </a:pPr>
            <a:r>
              <a:rPr lang="en-US" dirty="0" smtClean="0"/>
              <a:t>Cartilage</a:t>
            </a:r>
          </a:p>
          <a:p>
            <a:pPr lvl="1" eaLnBrk="1" hangingPunct="1">
              <a:defRPr/>
            </a:pPr>
            <a:r>
              <a:rPr lang="en-US" dirty="0" smtClean="0"/>
              <a:t>Epithelia</a:t>
            </a:r>
          </a:p>
          <a:p>
            <a:pPr lvl="1" eaLnBrk="1" hangingPunct="1">
              <a:defRPr/>
            </a:pPr>
            <a:r>
              <a:rPr lang="en-US" dirty="0" smtClean="0"/>
              <a:t>cornea </a:t>
            </a:r>
          </a:p>
          <a:p>
            <a:pPr lvl="1" eaLnBrk="1" hangingPunct="1">
              <a:defRPr/>
            </a:pPr>
            <a:r>
              <a:rPr lang="en-US" dirty="0" smtClean="0"/>
              <a:t>lens of eye</a:t>
            </a:r>
          </a:p>
          <a:p>
            <a:pPr eaLnBrk="1" hangingPunct="1">
              <a:defRPr/>
            </a:pPr>
            <a:endParaRPr lang="en-US" dirty="0" smtClean="0"/>
          </a:p>
          <a:p>
            <a:pPr eaLnBrk="1" hangingPunct="1">
              <a:defRPr/>
            </a:pPr>
            <a:r>
              <a:rPr lang="en-US" dirty="0" smtClean="0"/>
              <a:t>Functions: exchange of gases, nutrients, wastes, hormones, etc.</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6"/>
          <p:cNvSpPr>
            <a:spLocks noGrp="1" noChangeArrowheads="1"/>
          </p:cNvSpPr>
          <p:nvPr>
            <p:ph type="title"/>
          </p:nvPr>
        </p:nvSpPr>
        <p:spPr/>
        <p:txBody>
          <a:bodyPr/>
          <a:lstStyle/>
          <a:p>
            <a:pPr eaLnBrk="1" hangingPunct="1"/>
            <a:r>
              <a:rPr lang="en-US" smtClean="0"/>
              <a:t>Chambers </a:t>
            </a:r>
          </a:p>
        </p:txBody>
      </p:sp>
      <p:sp>
        <p:nvSpPr>
          <p:cNvPr id="15363" name="Rectangle 7"/>
          <p:cNvSpPr>
            <a:spLocks noGrp="1" noChangeArrowheads="1"/>
          </p:cNvSpPr>
          <p:nvPr>
            <p:ph idx="1"/>
          </p:nvPr>
        </p:nvSpPr>
        <p:spPr/>
        <p:txBody>
          <a:bodyPr/>
          <a:lstStyle/>
          <a:p>
            <a:pPr eaLnBrk="1" hangingPunct="1"/>
            <a:r>
              <a:rPr lang="en-US" smtClean="0"/>
              <a:t>Four chambers</a:t>
            </a:r>
          </a:p>
          <a:p>
            <a:pPr lvl="1" eaLnBrk="1" hangingPunct="1"/>
            <a:r>
              <a:rPr lang="en-US" smtClean="0"/>
              <a:t>Two atria</a:t>
            </a:r>
          </a:p>
          <a:p>
            <a:pPr lvl="2" eaLnBrk="1" hangingPunct="1"/>
            <a:r>
              <a:rPr lang="en-US" smtClean="0"/>
              <a:t>Separated by the interatrial septum</a:t>
            </a:r>
          </a:p>
          <a:p>
            <a:pPr lvl="2" eaLnBrk="1" hangingPunct="1"/>
            <a:r>
              <a:rPr lang="en-US" smtClean="0"/>
              <a:t>Coronary sulcus </a:t>
            </a:r>
          </a:p>
          <a:p>
            <a:pPr lvl="3" eaLnBrk="1" hangingPunct="1"/>
            <a:r>
              <a:rPr lang="en-US" smtClean="0"/>
              <a:t>atrioventricular groove </a:t>
            </a:r>
          </a:p>
          <a:p>
            <a:pPr lvl="3" eaLnBrk="1" hangingPunct="1"/>
            <a:r>
              <a:rPr lang="en-US" smtClean="0"/>
              <a:t>encircles the junction of the atria and ventricles</a:t>
            </a:r>
          </a:p>
          <a:p>
            <a:pPr lvl="2" eaLnBrk="1" hangingPunct="1"/>
            <a:r>
              <a:rPr lang="en-US" smtClean="0"/>
              <a:t>Auricles increase atrial volume</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4"/>
          <p:cNvSpPr>
            <a:spLocks noGrp="1" noChangeArrowheads="1"/>
          </p:cNvSpPr>
          <p:nvPr>
            <p:ph type="title"/>
          </p:nvPr>
        </p:nvSpPr>
        <p:spPr/>
        <p:txBody>
          <a:bodyPr/>
          <a:lstStyle/>
          <a:p>
            <a:pPr eaLnBrk="1" hangingPunct="1"/>
            <a:r>
              <a:rPr lang="en-US" smtClean="0"/>
              <a:t>Capillaries</a:t>
            </a:r>
          </a:p>
        </p:txBody>
      </p:sp>
      <p:sp>
        <p:nvSpPr>
          <p:cNvPr id="87043" name="Rectangle 5"/>
          <p:cNvSpPr>
            <a:spLocks noGrp="1" noChangeArrowheads="1"/>
          </p:cNvSpPr>
          <p:nvPr>
            <p:ph idx="1"/>
          </p:nvPr>
        </p:nvSpPr>
        <p:spPr/>
        <p:txBody>
          <a:bodyPr/>
          <a:lstStyle/>
          <a:p>
            <a:pPr marL="571500" indent="-571500" eaLnBrk="1" hangingPunct="1"/>
            <a:r>
              <a:rPr lang="en-US" smtClean="0"/>
              <a:t>Three structural types</a:t>
            </a:r>
          </a:p>
          <a:p>
            <a:pPr marL="879475" lvl="1" indent="-533400" eaLnBrk="1" hangingPunct="1">
              <a:buFont typeface="Times" pitchFamily="18" charset="0"/>
              <a:buAutoNum type="arabicPeriod"/>
            </a:pPr>
            <a:r>
              <a:rPr lang="en-US" smtClean="0"/>
              <a:t>Continuous capillaries</a:t>
            </a:r>
          </a:p>
          <a:p>
            <a:pPr marL="879475" lvl="1" indent="-533400" eaLnBrk="1" hangingPunct="1">
              <a:buFont typeface="Times" pitchFamily="18" charset="0"/>
              <a:buAutoNum type="arabicPeriod"/>
            </a:pPr>
            <a:endParaRPr lang="en-US" smtClean="0"/>
          </a:p>
          <a:p>
            <a:pPr marL="879475" lvl="1" indent="-533400" eaLnBrk="1" hangingPunct="1">
              <a:buFont typeface="Times" pitchFamily="18" charset="0"/>
              <a:buAutoNum type="arabicPeriod"/>
            </a:pPr>
            <a:r>
              <a:rPr lang="en-US" smtClean="0"/>
              <a:t>Fenestrated capillaries</a:t>
            </a:r>
          </a:p>
          <a:p>
            <a:pPr marL="879475" lvl="1" indent="-533400" eaLnBrk="1" hangingPunct="1">
              <a:buFont typeface="Times" pitchFamily="18" charset="0"/>
              <a:buAutoNum type="arabicPeriod"/>
            </a:pPr>
            <a:endParaRPr lang="en-US" smtClean="0"/>
          </a:p>
          <a:p>
            <a:pPr marL="879475" lvl="1" indent="-533400" eaLnBrk="1" hangingPunct="1">
              <a:buFont typeface="Times" pitchFamily="18" charset="0"/>
              <a:buAutoNum type="arabicPeriod"/>
            </a:pPr>
            <a:r>
              <a:rPr lang="en-US" smtClean="0"/>
              <a:t>Sinusoidal capillaries (sinusoids)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4"/>
          <p:cNvSpPr>
            <a:spLocks noGrp="1" noChangeArrowheads="1"/>
          </p:cNvSpPr>
          <p:nvPr>
            <p:ph type="title"/>
          </p:nvPr>
        </p:nvSpPr>
        <p:spPr/>
        <p:txBody>
          <a:bodyPr/>
          <a:lstStyle/>
          <a:p>
            <a:pPr eaLnBrk="1" hangingPunct="1"/>
            <a:r>
              <a:rPr lang="en-US" smtClean="0"/>
              <a:t>Continuous Capillaries</a:t>
            </a:r>
          </a:p>
        </p:txBody>
      </p:sp>
      <p:sp>
        <p:nvSpPr>
          <p:cNvPr id="87043" name="Rectangle 5"/>
          <p:cNvSpPr>
            <a:spLocks noGrp="1" noChangeArrowheads="1"/>
          </p:cNvSpPr>
          <p:nvPr>
            <p:ph idx="1"/>
          </p:nvPr>
        </p:nvSpPr>
        <p:spPr>
          <a:xfrm>
            <a:off x="381000" y="1600200"/>
            <a:ext cx="5029200" cy="4525963"/>
          </a:xfrm>
        </p:spPr>
        <p:txBody>
          <a:bodyPr>
            <a:normAutofit fontScale="92500" lnSpcReduction="20000"/>
          </a:bodyPr>
          <a:lstStyle/>
          <a:p>
            <a:pPr eaLnBrk="1" hangingPunct="1">
              <a:defRPr/>
            </a:pPr>
            <a:r>
              <a:rPr lang="en-US" dirty="0" smtClean="0"/>
              <a:t>Abundant in the skin and muscles</a:t>
            </a:r>
          </a:p>
          <a:p>
            <a:pPr lvl="1" eaLnBrk="1" hangingPunct="1">
              <a:defRPr/>
            </a:pPr>
            <a:r>
              <a:rPr lang="en-US" dirty="0" smtClean="0"/>
              <a:t>Tight junctions connect endothelial cells </a:t>
            </a:r>
          </a:p>
          <a:p>
            <a:pPr lvl="1" eaLnBrk="1" hangingPunct="1">
              <a:defRPr/>
            </a:pPr>
            <a:r>
              <a:rPr lang="en-US" dirty="0" smtClean="0"/>
              <a:t>Intercellular clefts allow the passage of fluids and small solutes</a:t>
            </a:r>
          </a:p>
          <a:p>
            <a:pPr eaLnBrk="1" hangingPunct="1">
              <a:defRPr/>
            </a:pPr>
            <a:endParaRPr lang="en-US" dirty="0" smtClean="0"/>
          </a:p>
          <a:p>
            <a:pPr eaLnBrk="1" hangingPunct="1">
              <a:defRPr/>
            </a:pPr>
            <a:r>
              <a:rPr lang="en-US" dirty="0" smtClean="0"/>
              <a:t>Continuous </a:t>
            </a:r>
            <a:r>
              <a:rPr lang="en-US" dirty="0" smtClean="0"/>
              <a:t>capillaries of the brain</a:t>
            </a:r>
          </a:p>
          <a:p>
            <a:pPr lvl="1" eaLnBrk="1" hangingPunct="1">
              <a:defRPr/>
            </a:pPr>
            <a:r>
              <a:rPr lang="en-US" dirty="0" smtClean="0"/>
              <a:t>Tight junctions are complete, forming the blood-brain barrier</a:t>
            </a:r>
          </a:p>
        </p:txBody>
      </p:sp>
      <p:pic>
        <p:nvPicPr>
          <p:cNvPr id="4" name="Picture 23"/>
          <p:cNvPicPr>
            <a:picLocks noChangeAspect="1" noChangeArrowheads="1"/>
          </p:cNvPicPr>
          <p:nvPr/>
        </p:nvPicPr>
        <p:blipFill>
          <a:blip r:embed="rId2" cstate="print"/>
          <a:srcRect/>
          <a:stretch>
            <a:fillRect/>
          </a:stretch>
        </p:blipFill>
        <p:spPr bwMode="auto">
          <a:xfrm>
            <a:off x="5257800" y="2111750"/>
            <a:ext cx="3743324" cy="2634500"/>
          </a:xfrm>
          <a:prstGeom prst="rect">
            <a:avLst/>
          </a:prstGeom>
          <a:ln>
            <a:noFill/>
          </a:ln>
          <a:effectLst>
            <a:softEdge rad="112500"/>
          </a:effec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4"/>
          <p:cNvSpPr>
            <a:spLocks noGrp="1" noChangeArrowheads="1"/>
          </p:cNvSpPr>
          <p:nvPr>
            <p:ph type="title"/>
          </p:nvPr>
        </p:nvSpPr>
        <p:spPr/>
        <p:txBody>
          <a:bodyPr/>
          <a:lstStyle/>
          <a:p>
            <a:pPr eaLnBrk="1" hangingPunct="1"/>
            <a:r>
              <a:rPr lang="en-US" smtClean="0"/>
              <a:t>Fenestrated Capillaries</a:t>
            </a:r>
          </a:p>
        </p:txBody>
      </p:sp>
      <p:sp>
        <p:nvSpPr>
          <p:cNvPr id="89091" name="Rectangle 5"/>
          <p:cNvSpPr>
            <a:spLocks noGrp="1" noChangeArrowheads="1"/>
          </p:cNvSpPr>
          <p:nvPr>
            <p:ph idx="1"/>
          </p:nvPr>
        </p:nvSpPr>
        <p:spPr>
          <a:xfrm>
            <a:off x="457200" y="1600200"/>
            <a:ext cx="4343400" cy="4525963"/>
          </a:xfrm>
        </p:spPr>
        <p:txBody>
          <a:bodyPr>
            <a:normAutofit/>
          </a:bodyPr>
          <a:lstStyle/>
          <a:p>
            <a:pPr eaLnBrk="1" hangingPunct="1">
              <a:defRPr/>
            </a:pPr>
            <a:r>
              <a:rPr lang="en-US" dirty="0" smtClean="0"/>
              <a:t>Some endothelial cells contain pores </a:t>
            </a:r>
          </a:p>
          <a:p>
            <a:pPr lvl="1" eaLnBrk="1" hangingPunct="1">
              <a:defRPr/>
            </a:pPr>
            <a:r>
              <a:rPr lang="en-US" dirty="0" smtClean="0"/>
              <a:t>fenestrations</a:t>
            </a:r>
          </a:p>
          <a:p>
            <a:pPr eaLnBrk="1" hangingPunct="1">
              <a:defRPr/>
            </a:pPr>
            <a:r>
              <a:rPr lang="en-US" dirty="0" smtClean="0"/>
              <a:t>More permeable than continuous capillaries</a:t>
            </a:r>
          </a:p>
          <a:p>
            <a:pPr eaLnBrk="1" hangingPunct="1">
              <a:defRPr/>
            </a:pPr>
            <a:r>
              <a:rPr lang="en-US" dirty="0" smtClean="0"/>
              <a:t>Function in absorption or filtrate formation </a:t>
            </a:r>
          </a:p>
          <a:p>
            <a:pPr lvl="1" eaLnBrk="1" hangingPunct="1">
              <a:defRPr/>
            </a:pPr>
            <a:r>
              <a:rPr lang="en-US" dirty="0" smtClean="0"/>
              <a:t>small intestines, endocrine glands, and kidneys</a:t>
            </a:r>
          </a:p>
        </p:txBody>
      </p:sp>
      <p:pic>
        <p:nvPicPr>
          <p:cNvPr id="4" name="Picture 23"/>
          <p:cNvPicPr>
            <a:picLocks noChangeAspect="1" noChangeArrowheads="1"/>
          </p:cNvPicPr>
          <p:nvPr/>
        </p:nvPicPr>
        <p:blipFill>
          <a:blip r:embed="rId2" cstate="print"/>
          <a:srcRect/>
          <a:stretch>
            <a:fillRect/>
          </a:stretch>
        </p:blipFill>
        <p:spPr bwMode="auto">
          <a:xfrm>
            <a:off x="4772670" y="1902619"/>
            <a:ext cx="4160697" cy="3052763"/>
          </a:xfrm>
          <a:prstGeom prst="rect">
            <a:avLst/>
          </a:prstGeom>
          <a:ln>
            <a:noFill/>
          </a:ln>
          <a:effectLst>
            <a:softEdge rad="112500"/>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4"/>
          <p:cNvSpPr>
            <a:spLocks noGrp="1" noChangeArrowheads="1"/>
          </p:cNvSpPr>
          <p:nvPr>
            <p:ph type="title"/>
          </p:nvPr>
        </p:nvSpPr>
        <p:spPr/>
        <p:txBody>
          <a:bodyPr/>
          <a:lstStyle/>
          <a:p>
            <a:pPr eaLnBrk="1" hangingPunct="1"/>
            <a:r>
              <a:rPr lang="en-US" smtClean="0"/>
              <a:t>Sinusoidal Capillaries</a:t>
            </a:r>
          </a:p>
        </p:txBody>
      </p:sp>
      <p:sp>
        <p:nvSpPr>
          <p:cNvPr id="91139" name="Rectangle 5"/>
          <p:cNvSpPr>
            <a:spLocks noGrp="1" noChangeArrowheads="1"/>
          </p:cNvSpPr>
          <p:nvPr>
            <p:ph idx="1"/>
          </p:nvPr>
        </p:nvSpPr>
        <p:spPr>
          <a:xfrm>
            <a:off x="457200" y="1600200"/>
            <a:ext cx="4495800" cy="4525963"/>
          </a:xfrm>
        </p:spPr>
        <p:txBody>
          <a:bodyPr>
            <a:normAutofit/>
          </a:bodyPr>
          <a:lstStyle/>
          <a:p>
            <a:pPr eaLnBrk="1" hangingPunct="1">
              <a:defRPr/>
            </a:pPr>
            <a:r>
              <a:rPr lang="en-US" dirty="0" smtClean="0"/>
              <a:t>Fewer tight junctions, larger intercellular clefts, large lumens</a:t>
            </a:r>
          </a:p>
          <a:p>
            <a:pPr eaLnBrk="1" hangingPunct="1">
              <a:defRPr/>
            </a:pPr>
            <a:r>
              <a:rPr lang="en-US" dirty="0" smtClean="0"/>
              <a:t>Usually fenestrated</a:t>
            </a:r>
          </a:p>
          <a:p>
            <a:pPr eaLnBrk="1" hangingPunct="1">
              <a:defRPr/>
            </a:pPr>
            <a:r>
              <a:rPr lang="en-US" dirty="0" smtClean="0"/>
              <a:t>Allow large molecules and blood cells to pass between the blood and surrounding tissues</a:t>
            </a:r>
          </a:p>
          <a:p>
            <a:pPr eaLnBrk="1" hangingPunct="1">
              <a:defRPr/>
            </a:pPr>
            <a:r>
              <a:rPr lang="en-US" dirty="0" smtClean="0"/>
              <a:t>Found in the liver, bone marrow, spleen </a:t>
            </a:r>
          </a:p>
        </p:txBody>
      </p:sp>
      <p:pic>
        <p:nvPicPr>
          <p:cNvPr id="91140" name="Picture 4"/>
          <p:cNvPicPr>
            <a:picLocks noChangeAspect="1" noChangeArrowheads="1"/>
          </p:cNvPicPr>
          <p:nvPr/>
        </p:nvPicPr>
        <p:blipFill>
          <a:blip r:embed="rId2" cstate="print"/>
          <a:srcRect/>
          <a:stretch>
            <a:fillRect/>
          </a:stretch>
        </p:blipFill>
        <p:spPr bwMode="auto">
          <a:xfrm>
            <a:off x="5105400" y="2171700"/>
            <a:ext cx="4050302" cy="2514600"/>
          </a:xfrm>
          <a:prstGeom prst="rect">
            <a:avLst/>
          </a:prstGeom>
          <a:ln>
            <a:noFill/>
          </a:ln>
          <a:effectLst>
            <a:softEdge rad="112500"/>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4"/>
          <p:cNvSpPr>
            <a:spLocks noGrp="1" noChangeArrowheads="1"/>
          </p:cNvSpPr>
          <p:nvPr>
            <p:ph type="title"/>
          </p:nvPr>
        </p:nvSpPr>
        <p:spPr/>
        <p:txBody>
          <a:bodyPr/>
          <a:lstStyle/>
          <a:p>
            <a:pPr eaLnBrk="1" hangingPunct="1"/>
            <a:r>
              <a:rPr lang="en-US" smtClean="0"/>
              <a:t>Blood Flow Through Capillary Beds</a:t>
            </a:r>
          </a:p>
        </p:txBody>
      </p:sp>
      <p:sp>
        <p:nvSpPr>
          <p:cNvPr id="95235" name="Rectangle 5"/>
          <p:cNvSpPr>
            <a:spLocks noGrp="1" noChangeArrowheads="1"/>
          </p:cNvSpPr>
          <p:nvPr>
            <p:ph idx="1"/>
          </p:nvPr>
        </p:nvSpPr>
        <p:spPr>
          <a:xfrm>
            <a:off x="457200" y="1600200"/>
            <a:ext cx="4114800" cy="4525963"/>
          </a:xfrm>
        </p:spPr>
        <p:txBody>
          <a:bodyPr>
            <a:normAutofit/>
          </a:bodyPr>
          <a:lstStyle/>
          <a:p>
            <a:pPr eaLnBrk="1" hangingPunct="1">
              <a:defRPr/>
            </a:pPr>
            <a:r>
              <a:rPr lang="en-US" dirty="0" err="1" smtClean="0"/>
              <a:t>Precapillary</a:t>
            </a:r>
            <a:r>
              <a:rPr lang="en-US" dirty="0" smtClean="0"/>
              <a:t> sphincters regulate blood flow into true capillaries</a:t>
            </a:r>
          </a:p>
          <a:p>
            <a:pPr eaLnBrk="1" hangingPunct="1">
              <a:defRPr/>
            </a:pPr>
            <a:endParaRPr lang="en-US" dirty="0" smtClean="0"/>
          </a:p>
          <a:p>
            <a:pPr eaLnBrk="1" hangingPunct="1">
              <a:defRPr/>
            </a:pPr>
            <a:r>
              <a:rPr lang="en-US" dirty="0" smtClean="0"/>
              <a:t>Regulated by local chemical conditions and vasomotor nerves </a:t>
            </a:r>
          </a:p>
        </p:txBody>
      </p:sp>
      <p:pic>
        <p:nvPicPr>
          <p:cNvPr id="95236" name="Picture 4"/>
          <p:cNvPicPr>
            <a:picLocks noChangeAspect="1" noChangeArrowheads="1"/>
          </p:cNvPicPr>
          <p:nvPr/>
        </p:nvPicPr>
        <p:blipFill>
          <a:blip r:embed="rId2" cstate="print"/>
          <a:srcRect/>
          <a:stretch>
            <a:fillRect/>
          </a:stretch>
        </p:blipFill>
        <p:spPr bwMode="auto">
          <a:xfrm>
            <a:off x="4437385" y="1416844"/>
            <a:ext cx="4706615" cy="4024313"/>
          </a:xfrm>
          <a:prstGeom prst="rect">
            <a:avLst/>
          </a:prstGeom>
          <a:ln>
            <a:noFill/>
          </a:ln>
          <a:effectLst>
            <a:softEdge rad="112500"/>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4"/>
          <p:cNvSpPr>
            <a:spLocks noGrp="1" noChangeArrowheads="1"/>
          </p:cNvSpPr>
          <p:nvPr>
            <p:ph type="title"/>
          </p:nvPr>
        </p:nvSpPr>
        <p:spPr/>
        <p:txBody>
          <a:bodyPr/>
          <a:lstStyle/>
          <a:p>
            <a:pPr eaLnBrk="1" hangingPunct="1"/>
            <a:r>
              <a:rPr lang="en-US" smtClean="0"/>
              <a:t> Venules</a:t>
            </a:r>
          </a:p>
        </p:txBody>
      </p:sp>
      <p:sp>
        <p:nvSpPr>
          <p:cNvPr id="92163" name="Rectangle 5"/>
          <p:cNvSpPr>
            <a:spLocks noGrp="1" noChangeArrowheads="1"/>
          </p:cNvSpPr>
          <p:nvPr>
            <p:ph idx="1"/>
          </p:nvPr>
        </p:nvSpPr>
        <p:spPr/>
        <p:txBody>
          <a:bodyPr/>
          <a:lstStyle/>
          <a:p>
            <a:pPr eaLnBrk="1" hangingPunct="1"/>
            <a:r>
              <a:rPr lang="en-US" smtClean="0"/>
              <a:t>Formed when capillary beds unite</a:t>
            </a:r>
          </a:p>
          <a:p>
            <a:pPr eaLnBrk="1" hangingPunct="1"/>
            <a:r>
              <a:rPr lang="en-US" smtClean="0"/>
              <a:t>Very porous</a:t>
            </a:r>
          </a:p>
          <a:p>
            <a:pPr lvl="1" eaLnBrk="1" hangingPunct="1"/>
            <a:r>
              <a:rPr lang="en-US" smtClean="0"/>
              <a:t>allow fluids and WBCs into tissues</a:t>
            </a:r>
          </a:p>
          <a:p>
            <a:pPr eaLnBrk="1" hangingPunct="1"/>
            <a:endParaRPr lang="en-US" smtClean="0"/>
          </a:p>
          <a:p>
            <a:pPr eaLnBrk="1" hangingPunct="1"/>
            <a:r>
              <a:rPr lang="en-US" smtClean="0"/>
              <a:t>Larger venules have one or two layers of smooth muscle cells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4"/>
          <p:cNvSpPr>
            <a:spLocks noGrp="1" noChangeArrowheads="1"/>
          </p:cNvSpPr>
          <p:nvPr>
            <p:ph type="title"/>
          </p:nvPr>
        </p:nvSpPr>
        <p:spPr/>
        <p:txBody>
          <a:bodyPr/>
          <a:lstStyle/>
          <a:p>
            <a:pPr eaLnBrk="1" hangingPunct="1"/>
            <a:r>
              <a:rPr lang="en-US" smtClean="0"/>
              <a:t>Veins</a:t>
            </a:r>
          </a:p>
        </p:txBody>
      </p:sp>
      <p:sp>
        <p:nvSpPr>
          <p:cNvPr id="98307" name="Rectangle 5"/>
          <p:cNvSpPr>
            <a:spLocks noGrp="1" noChangeArrowheads="1"/>
          </p:cNvSpPr>
          <p:nvPr>
            <p:ph idx="1"/>
          </p:nvPr>
        </p:nvSpPr>
        <p:spPr>
          <a:xfrm>
            <a:off x="457200" y="1905000"/>
            <a:ext cx="8229600" cy="4669536"/>
          </a:xfrm>
        </p:spPr>
        <p:txBody>
          <a:bodyPr>
            <a:normAutofit lnSpcReduction="10000"/>
          </a:bodyPr>
          <a:lstStyle/>
          <a:p>
            <a:pPr eaLnBrk="1" hangingPunct="1">
              <a:lnSpc>
                <a:spcPct val="90000"/>
              </a:lnSpc>
              <a:defRPr/>
            </a:pPr>
            <a:r>
              <a:rPr lang="en-US" dirty="0" smtClean="0"/>
              <a:t>Formed when </a:t>
            </a:r>
            <a:r>
              <a:rPr lang="en-US" dirty="0" err="1" smtClean="0"/>
              <a:t>venules</a:t>
            </a:r>
            <a:r>
              <a:rPr lang="en-US" dirty="0" smtClean="0"/>
              <a:t> converge</a:t>
            </a:r>
          </a:p>
          <a:p>
            <a:pPr eaLnBrk="1" hangingPunct="1">
              <a:lnSpc>
                <a:spcPct val="90000"/>
              </a:lnSpc>
              <a:defRPr/>
            </a:pPr>
            <a:endParaRPr lang="en-US" dirty="0" smtClean="0"/>
          </a:p>
          <a:p>
            <a:pPr eaLnBrk="1" hangingPunct="1">
              <a:lnSpc>
                <a:spcPct val="90000"/>
              </a:lnSpc>
              <a:defRPr/>
            </a:pPr>
            <a:r>
              <a:rPr lang="en-US" dirty="0" smtClean="0"/>
              <a:t>Have </a:t>
            </a:r>
            <a:r>
              <a:rPr lang="en-US" dirty="0" smtClean="0"/>
              <a:t>thinner walls, larger lumens compared with corresponding arteries</a:t>
            </a:r>
          </a:p>
          <a:p>
            <a:pPr eaLnBrk="1" hangingPunct="1">
              <a:lnSpc>
                <a:spcPct val="90000"/>
              </a:lnSpc>
              <a:defRPr/>
            </a:pPr>
            <a:endParaRPr lang="en-US" dirty="0" smtClean="0"/>
          </a:p>
          <a:p>
            <a:pPr eaLnBrk="1" hangingPunct="1">
              <a:lnSpc>
                <a:spcPct val="90000"/>
              </a:lnSpc>
              <a:defRPr/>
            </a:pPr>
            <a:r>
              <a:rPr lang="en-US" dirty="0" smtClean="0"/>
              <a:t>Blood </a:t>
            </a:r>
            <a:r>
              <a:rPr lang="en-US" dirty="0" smtClean="0"/>
              <a:t>pressure is lower than in arteries</a:t>
            </a:r>
          </a:p>
          <a:p>
            <a:pPr eaLnBrk="1" hangingPunct="1">
              <a:lnSpc>
                <a:spcPct val="90000"/>
              </a:lnSpc>
              <a:defRPr/>
            </a:pPr>
            <a:endParaRPr lang="en-US" dirty="0" smtClean="0"/>
          </a:p>
          <a:p>
            <a:pPr eaLnBrk="1" hangingPunct="1">
              <a:lnSpc>
                <a:spcPct val="90000"/>
              </a:lnSpc>
              <a:defRPr/>
            </a:pPr>
            <a:r>
              <a:rPr lang="en-US" dirty="0" smtClean="0"/>
              <a:t>Thin </a:t>
            </a:r>
            <a:r>
              <a:rPr lang="en-US" dirty="0" smtClean="0"/>
              <a:t>tunica media and a thick tunica </a:t>
            </a:r>
            <a:r>
              <a:rPr lang="en-US" dirty="0" err="1" smtClean="0"/>
              <a:t>externa</a:t>
            </a:r>
            <a:r>
              <a:rPr lang="en-US" dirty="0" smtClean="0"/>
              <a:t> consisting of collagen fibers and elastic networks</a:t>
            </a:r>
          </a:p>
          <a:p>
            <a:pPr eaLnBrk="1" hangingPunct="1">
              <a:lnSpc>
                <a:spcPct val="90000"/>
              </a:lnSpc>
              <a:defRPr/>
            </a:pPr>
            <a:endParaRPr lang="en-US" dirty="0" smtClean="0"/>
          </a:p>
          <a:p>
            <a:pPr eaLnBrk="1" hangingPunct="1">
              <a:lnSpc>
                <a:spcPct val="90000"/>
              </a:lnSpc>
              <a:defRPr/>
            </a:pPr>
            <a:r>
              <a:rPr lang="en-US" dirty="0" smtClean="0"/>
              <a:t>Called </a:t>
            </a:r>
            <a:r>
              <a:rPr lang="en-US" dirty="0" smtClean="0"/>
              <a:t>capacitance vessels (blood reservoirs); contain up to 65% of the blood supply</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4"/>
          <p:cNvSpPr>
            <a:spLocks noGrp="1" noChangeArrowheads="1"/>
          </p:cNvSpPr>
          <p:nvPr>
            <p:ph type="title"/>
          </p:nvPr>
        </p:nvSpPr>
        <p:spPr/>
        <p:txBody>
          <a:bodyPr/>
          <a:lstStyle/>
          <a:p>
            <a:pPr eaLnBrk="1" hangingPunct="1"/>
            <a:r>
              <a:rPr lang="en-US" smtClean="0"/>
              <a:t>Veins</a:t>
            </a:r>
          </a:p>
        </p:txBody>
      </p:sp>
      <p:sp>
        <p:nvSpPr>
          <p:cNvPr id="101379" name="Rectangle 5"/>
          <p:cNvSpPr>
            <a:spLocks noGrp="1" noChangeArrowheads="1"/>
          </p:cNvSpPr>
          <p:nvPr>
            <p:ph idx="1"/>
          </p:nvPr>
        </p:nvSpPr>
        <p:spPr/>
        <p:txBody>
          <a:bodyPr>
            <a:normAutofit/>
          </a:bodyPr>
          <a:lstStyle/>
          <a:p>
            <a:pPr marL="571500" indent="-571500" eaLnBrk="1" hangingPunct="1">
              <a:defRPr/>
            </a:pPr>
            <a:r>
              <a:rPr lang="en-US" smtClean="0"/>
              <a:t>Adaptations that ensure return of blood to the heart</a:t>
            </a:r>
          </a:p>
          <a:p>
            <a:pPr marL="879475" lvl="1" indent="-533400" eaLnBrk="1" hangingPunct="1">
              <a:buFont typeface="Times" pitchFamily="18" charset="0"/>
              <a:buAutoNum type="arabicPeriod"/>
              <a:defRPr/>
            </a:pPr>
            <a:r>
              <a:rPr lang="en-US" smtClean="0"/>
              <a:t>Large-diameter lumens offer little resistance </a:t>
            </a:r>
          </a:p>
          <a:p>
            <a:pPr marL="879475" lvl="1" indent="-533400" eaLnBrk="1" hangingPunct="1">
              <a:buFont typeface="Times" pitchFamily="18" charset="0"/>
              <a:buAutoNum type="arabicPeriod"/>
              <a:defRPr/>
            </a:pPr>
            <a:r>
              <a:rPr lang="en-US" smtClean="0"/>
              <a:t>Valves prevent backflow of blood </a:t>
            </a:r>
          </a:p>
          <a:p>
            <a:pPr marL="1279525" lvl="2" indent="-533400" eaLnBrk="1" hangingPunct="1">
              <a:defRPr/>
            </a:pPr>
            <a:r>
              <a:rPr lang="en-US" smtClean="0"/>
              <a:t>Most abundant in veins of the limbs</a:t>
            </a:r>
          </a:p>
          <a:p>
            <a:pPr marL="571500" indent="-571500" eaLnBrk="1" hangingPunct="1">
              <a:defRPr/>
            </a:pPr>
            <a:r>
              <a:rPr lang="en-US" smtClean="0"/>
              <a:t>Venous sinuses: flattened veins with extremely thin walls (e.g., coronary sinus of the heart and dural sinuses of the brain)</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ChangeArrowheads="1"/>
          </p:cNvSpPr>
          <p:nvPr>
            <p:ph type="title"/>
          </p:nvPr>
        </p:nvSpPr>
        <p:spPr/>
        <p:txBody>
          <a:bodyPr/>
          <a:lstStyle/>
          <a:p>
            <a:pPr eaLnBrk="1" hangingPunct="1"/>
            <a:r>
              <a:rPr lang="en-US" smtClean="0"/>
              <a:t>Veins</a:t>
            </a:r>
          </a:p>
        </p:txBody>
      </p:sp>
      <p:sp>
        <p:nvSpPr>
          <p:cNvPr id="95235" name="Rectangle 3"/>
          <p:cNvSpPr>
            <a:spLocks noGrp="1" noChangeArrowheads="1"/>
          </p:cNvSpPr>
          <p:nvPr>
            <p:ph idx="1"/>
          </p:nvPr>
        </p:nvSpPr>
        <p:spPr/>
        <p:txBody>
          <a:bodyPr/>
          <a:lstStyle/>
          <a:p>
            <a:pPr eaLnBrk="1" hangingPunct="1"/>
            <a:r>
              <a:rPr lang="en-US" b="1" smtClean="0">
                <a:cs typeface="Times New Roman" pitchFamily="18" charset="0"/>
              </a:rPr>
              <a:t>Venous constriction</a:t>
            </a:r>
            <a:r>
              <a:rPr lang="en-US" smtClean="0">
                <a:cs typeface="Times New Roman" pitchFamily="18" charset="0"/>
              </a:rPr>
              <a:t> helps maintain bp by returning more blood to the heart.   </a:t>
            </a:r>
          </a:p>
          <a:p>
            <a:pPr eaLnBrk="1" hangingPunct="1"/>
            <a:r>
              <a:rPr lang="en-US" smtClean="0">
                <a:cs typeface="Times New Roman" pitchFamily="18" charset="0"/>
              </a:rPr>
              <a:t>Ensures a nearly normal blood flow even with a 25% blood loss. </a:t>
            </a:r>
          </a:p>
          <a:p>
            <a:pPr eaLnBrk="1" hangingPunct="1"/>
            <a:endParaRPr lang="en-US" smtClean="0"/>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p:txBody>
          <a:bodyPr/>
          <a:lstStyle/>
          <a:p>
            <a:pPr eaLnBrk="1" hangingPunct="1"/>
            <a:r>
              <a:rPr lang="en-US" smtClean="0"/>
              <a:t>Veins</a:t>
            </a:r>
          </a:p>
        </p:txBody>
      </p:sp>
      <p:sp>
        <p:nvSpPr>
          <p:cNvPr id="96259" name="Rectangle 3"/>
          <p:cNvSpPr>
            <a:spLocks noGrp="1" noChangeArrowheads="1"/>
          </p:cNvSpPr>
          <p:nvPr>
            <p:ph idx="1"/>
          </p:nvPr>
        </p:nvSpPr>
        <p:spPr/>
        <p:txBody>
          <a:bodyPr/>
          <a:lstStyle/>
          <a:p>
            <a:pPr eaLnBrk="1" hangingPunct="1"/>
            <a:r>
              <a:rPr lang="en-US" smtClean="0">
                <a:cs typeface="Times New Roman" pitchFamily="18" charset="0"/>
              </a:rPr>
              <a:t>Blood flow through the venous system depends more on the contraction of skeletal muscles, breathing movements, and vasoconstriction of veins than on the direct result of the heart action.  </a:t>
            </a:r>
          </a:p>
          <a:p>
            <a:pPr eaLnBrk="1" hangingPunct="1"/>
            <a:endParaRPr lang="en-US" smtClean="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Grp="1" noChangeArrowheads="1"/>
          </p:cNvSpPr>
          <p:nvPr>
            <p:ph type="title"/>
          </p:nvPr>
        </p:nvSpPr>
        <p:spPr/>
        <p:txBody>
          <a:bodyPr/>
          <a:lstStyle/>
          <a:p>
            <a:pPr eaLnBrk="1" hangingPunct="1"/>
            <a:r>
              <a:rPr lang="en-US" smtClean="0"/>
              <a:t>Chambers </a:t>
            </a:r>
          </a:p>
        </p:txBody>
      </p:sp>
      <p:sp>
        <p:nvSpPr>
          <p:cNvPr id="16387" name="Rectangle 5"/>
          <p:cNvSpPr>
            <a:spLocks noGrp="1" noChangeArrowheads="1"/>
          </p:cNvSpPr>
          <p:nvPr>
            <p:ph idx="1"/>
          </p:nvPr>
        </p:nvSpPr>
        <p:spPr/>
        <p:txBody>
          <a:bodyPr/>
          <a:lstStyle/>
          <a:p>
            <a:pPr eaLnBrk="1" hangingPunct="1"/>
            <a:r>
              <a:rPr lang="en-US" smtClean="0"/>
              <a:t>Two ventricles</a:t>
            </a:r>
          </a:p>
          <a:p>
            <a:pPr lvl="1" eaLnBrk="1" hangingPunct="1"/>
            <a:r>
              <a:rPr lang="en-US" smtClean="0"/>
              <a:t>Separated by the interventricular septum</a:t>
            </a:r>
          </a:p>
          <a:p>
            <a:pPr lvl="1" eaLnBrk="1" hangingPunct="1"/>
            <a:endParaRPr lang="en-US" smtClean="0"/>
          </a:p>
          <a:p>
            <a:pPr lvl="1" eaLnBrk="1" hangingPunct="1"/>
            <a:r>
              <a:rPr lang="en-US" smtClean="0"/>
              <a:t>Anterior and posterior interventricular sulci mark the position of the septum externally</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pPr eaLnBrk="1" hangingPunct="1"/>
            <a:r>
              <a:rPr lang="en-US" smtClean="0"/>
              <a:t>Veins</a:t>
            </a:r>
          </a:p>
        </p:txBody>
      </p:sp>
      <p:sp>
        <p:nvSpPr>
          <p:cNvPr id="24579" name="Rectangle 3"/>
          <p:cNvSpPr>
            <a:spLocks noGrp="1" noChangeArrowheads="1"/>
          </p:cNvSpPr>
          <p:nvPr>
            <p:ph idx="1"/>
          </p:nvPr>
        </p:nvSpPr>
        <p:spPr>
          <a:xfrm>
            <a:off x="457200" y="1600200"/>
            <a:ext cx="4953000" cy="4525963"/>
          </a:xfrm>
        </p:spPr>
        <p:txBody>
          <a:bodyPr>
            <a:normAutofit/>
          </a:bodyPr>
          <a:lstStyle/>
          <a:p>
            <a:pPr eaLnBrk="1" hangingPunct="1">
              <a:defRPr/>
            </a:pPr>
            <a:r>
              <a:rPr lang="en-US" dirty="0">
                <a:cs typeface="Times New Roman" pitchFamily="18" charset="0"/>
              </a:rPr>
              <a:t>Contracting muscles press on veins, squeezing the blood inside towards heart from one </a:t>
            </a:r>
            <a:r>
              <a:rPr lang="en-US" dirty="0" err="1">
                <a:cs typeface="Times New Roman" pitchFamily="18" charset="0"/>
              </a:rPr>
              <a:t>valved</a:t>
            </a:r>
            <a:r>
              <a:rPr lang="en-US" dirty="0">
                <a:cs typeface="Times New Roman" pitchFamily="18" charset="0"/>
              </a:rPr>
              <a:t> section to another.  </a:t>
            </a:r>
          </a:p>
          <a:p>
            <a:pPr eaLnBrk="1" hangingPunct="1">
              <a:defRPr/>
            </a:pPr>
            <a:endParaRPr lang="en-US" dirty="0">
              <a:cs typeface="Times New Roman" pitchFamily="18" charset="0"/>
            </a:endParaRPr>
          </a:p>
          <a:p>
            <a:pPr eaLnBrk="1" hangingPunct="1">
              <a:defRPr/>
            </a:pPr>
            <a:r>
              <a:rPr lang="en-US" dirty="0">
                <a:cs typeface="Times New Roman" pitchFamily="18" charset="0"/>
              </a:rPr>
              <a:t>The presence of the valves keeps the blood from a backwards flow.  </a:t>
            </a:r>
          </a:p>
          <a:p>
            <a:pPr eaLnBrk="1" hangingPunct="1">
              <a:defRPr/>
            </a:pPr>
            <a:endParaRPr lang="en-US" dirty="0"/>
          </a:p>
        </p:txBody>
      </p:sp>
      <p:pic>
        <p:nvPicPr>
          <p:cNvPr id="4" name="Picture 2" descr="C:\Documents and Settings\bawargo\My Documents\marieb bwargo01\19_AllImages\19-06MuscPump_L.jpg"/>
          <p:cNvPicPr>
            <a:picLocks noChangeAspect="1" noChangeArrowheads="1"/>
          </p:cNvPicPr>
          <p:nvPr/>
        </p:nvPicPr>
        <p:blipFill>
          <a:blip r:embed="rId2" cstate="print"/>
          <a:srcRect/>
          <a:stretch>
            <a:fillRect/>
          </a:stretch>
        </p:blipFill>
        <p:spPr bwMode="auto">
          <a:xfrm>
            <a:off x="5377045" y="565150"/>
            <a:ext cx="3766955" cy="5727700"/>
          </a:xfrm>
          <a:prstGeom prst="rect">
            <a:avLst/>
          </a:prstGeom>
          <a:ln>
            <a:noFill/>
          </a:ln>
          <a:effectLst>
            <a:softEdge rad="112500"/>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r>
              <a:rPr lang="en-US" smtClean="0"/>
              <a:t>Veins</a:t>
            </a:r>
          </a:p>
        </p:txBody>
      </p:sp>
      <p:sp>
        <p:nvSpPr>
          <p:cNvPr id="98307" name="Rectangle 3"/>
          <p:cNvSpPr>
            <a:spLocks noGrp="1" noChangeArrowheads="1"/>
          </p:cNvSpPr>
          <p:nvPr>
            <p:ph idx="1"/>
          </p:nvPr>
        </p:nvSpPr>
        <p:spPr/>
        <p:txBody>
          <a:bodyPr/>
          <a:lstStyle/>
          <a:p>
            <a:pPr eaLnBrk="1" hangingPunct="1"/>
            <a:r>
              <a:rPr lang="en-US" smtClean="0">
                <a:cs typeface="Times New Roman" pitchFamily="18" charset="0"/>
              </a:rPr>
              <a:t>Respiratory movements move venous blood.  </a:t>
            </a:r>
          </a:p>
          <a:p>
            <a:pPr eaLnBrk="1" hangingPunct="1"/>
            <a:endParaRPr lang="en-US" smtClean="0">
              <a:cs typeface="Times New Roman" pitchFamily="18" charset="0"/>
            </a:endParaRPr>
          </a:p>
          <a:p>
            <a:pPr eaLnBrk="1" hangingPunct="1"/>
            <a:r>
              <a:rPr lang="en-US" smtClean="0">
                <a:cs typeface="Times New Roman" pitchFamily="18" charset="0"/>
              </a:rPr>
              <a:t>Pressure in thoracic cavity is reduced as the diaphragm contracts and the rib cage moves up and out.  </a:t>
            </a:r>
            <a:endParaRPr lang="en-US" smtClean="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p:txBody>
          <a:bodyPr/>
          <a:lstStyle/>
          <a:p>
            <a:pPr eaLnBrk="1" hangingPunct="1"/>
            <a:r>
              <a:rPr lang="en-US" smtClean="0"/>
              <a:t>Veins</a:t>
            </a:r>
          </a:p>
        </p:txBody>
      </p:sp>
      <p:sp>
        <p:nvSpPr>
          <p:cNvPr id="99331" name="Rectangle 3"/>
          <p:cNvSpPr>
            <a:spLocks noGrp="1" noChangeArrowheads="1"/>
          </p:cNvSpPr>
          <p:nvPr>
            <p:ph idx="1"/>
          </p:nvPr>
        </p:nvSpPr>
        <p:spPr>
          <a:xfrm>
            <a:off x="609600" y="1600200"/>
            <a:ext cx="8026400" cy="4648200"/>
          </a:xfrm>
        </p:spPr>
        <p:txBody>
          <a:bodyPr/>
          <a:lstStyle/>
          <a:p>
            <a:pPr eaLnBrk="1" hangingPunct="1"/>
            <a:r>
              <a:rPr lang="en-US" dirty="0" smtClean="0">
                <a:cs typeface="Times New Roman" pitchFamily="18" charset="0"/>
              </a:rPr>
              <a:t>The pressure in the abdominal cavity is increased as the diaphragm presses on the abdominal viscera….</a:t>
            </a:r>
          </a:p>
          <a:p>
            <a:pPr eaLnBrk="1" hangingPunct="1"/>
            <a:endParaRPr lang="en-US" dirty="0" smtClean="0">
              <a:cs typeface="Times New Roman" pitchFamily="18" charset="0"/>
            </a:endParaRPr>
          </a:p>
          <a:p>
            <a:pPr eaLnBrk="1" hangingPunct="1"/>
            <a:r>
              <a:rPr lang="en-US" dirty="0" smtClean="0">
                <a:cs typeface="Times New Roman" pitchFamily="18" charset="0"/>
              </a:rPr>
              <a:t>the </a:t>
            </a:r>
            <a:r>
              <a:rPr lang="en-US" dirty="0" smtClean="0">
                <a:cs typeface="Times New Roman" pitchFamily="18" charset="0"/>
              </a:rPr>
              <a:t>blood moves from area of high pressure to low pressure….</a:t>
            </a:r>
          </a:p>
          <a:p>
            <a:pPr eaLnBrk="1" hangingPunct="1"/>
            <a:endParaRPr lang="en-US" dirty="0" smtClean="0">
              <a:cs typeface="Times New Roman" pitchFamily="18" charset="0"/>
            </a:endParaRPr>
          </a:p>
          <a:p>
            <a:pPr eaLnBrk="1" hangingPunct="1"/>
            <a:r>
              <a:rPr lang="en-US" dirty="0" smtClean="0">
                <a:cs typeface="Times New Roman" pitchFamily="18" charset="0"/>
              </a:rPr>
              <a:t>from </a:t>
            </a:r>
            <a:r>
              <a:rPr lang="en-US" dirty="0" smtClean="0">
                <a:cs typeface="Times New Roman" pitchFamily="18" charset="0"/>
              </a:rPr>
              <a:t>abdomen towards </a:t>
            </a:r>
            <a:r>
              <a:rPr lang="en-US" dirty="0" err="1" smtClean="0">
                <a:cs typeface="Times New Roman" pitchFamily="18" charset="0"/>
              </a:rPr>
              <a:t>thoracics</a:t>
            </a:r>
            <a:r>
              <a:rPr lang="en-US" dirty="0" smtClean="0">
                <a:cs typeface="Times New Roman" pitchFamily="18" charset="0"/>
              </a:rPr>
              <a:t>. (towards heart) </a:t>
            </a:r>
          </a:p>
          <a:p>
            <a:pPr eaLnBrk="1" hangingPunct="1"/>
            <a:endParaRPr lang="en-US" dirty="0" smtClean="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eaLnBrk="1" hangingPunct="1"/>
            <a:r>
              <a:rPr lang="en-US" smtClean="0"/>
              <a:t>Terms for circulation</a:t>
            </a:r>
          </a:p>
        </p:txBody>
      </p:sp>
      <p:sp>
        <p:nvSpPr>
          <p:cNvPr id="58371" name="Rectangle 3"/>
          <p:cNvSpPr>
            <a:spLocks noGrp="1" noChangeArrowheads="1"/>
          </p:cNvSpPr>
          <p:nvPr>
            <p:ph idx="1"/>
          </p:nvPr>
        </p:nvSpPr>
        <p:spPr/>
        <p:txBody>
          <a:bodyPr>
            <a:normAutofit/>
          </a:bodyPr>
          <a:lstStyle/>
          <a:p>
            <a:pPr eaLnBrk="1" hangingPunct="1">
              <a:defRPr/>
            </a:pPr>
            <a:r>
              <a:rPr lang="en-US" dirty="0"/>
              <a:t>Blood flow</a:t>
            </a:r>
          </a:p>
          <a:p>
            <a:pPr lvl="1" eaLnBrk="1" hangingPunct="1">
              <a:defRPr/>
            </a:pPr>
            <a:r>
              <a:rPr lang="en-US" dirty="0"/>
              <a:t>Volume of blood flowing through a structure/time</a:t>
            </a:r>
          </a:p>
          <a:p>
            <a:pPr lvl="1" eaLnBrk="1" hangingPunct="1">
              <a:defRPr/>
            </a:pPr>
            <a:r>
              <a:rPr lang="en-US" dirty="0"/>
              <a:t>Relatively constant at rest</a:t>
            </a:r>
          </a:p>
          <a:p>
            <a:pPr lvl="2" eaLnBrk="1" hangingPunct="1">
              <a:defRPr/>
            </a:pPr>
            <a:r>
              <a:rPr lang="en-US" dirty="0"/>
              <a:t>Varies with individual organs:  based on need</a:t>
            </a:r>
          </a:p>
          <a:p>
            <a:pPr eaLnBrk="1" hangingPunct="1">
              <a:defRPr/>
            </a:pPr>
            <a:endParaRPr lang="en-US" dirty="0" smtClean="0"/>
          </a:p>
          <a:p>
            <a:pPr eaLnBrk="1" hangingPunct="1">
              <a:defRPr/>
            </a:pPr>
            <a:r>
              <a:rPr lang="en-US" dirty="0" smtClean="0"/>
              <a:t>Blood </a:t>
            </a:r>
            <a:r>
              <a:rPr lang="en-US" dirty="0"/>
              <a:t>pressure</a:t>
            </a:r>
          </a:p>
          <a:p>
            <a:pPr lvl="1" eaLnBrk="1" hangingPunct="1">
              <a:defRPr/>
            </a:pPr>
            <a:r>
              <a:rPr lang="en-US" dirty="0"/>
              <a:t>The force on the vessel wall based on the blood</a:t>
            </a:r>
          </a:p>
          <a:p>
            <a:pPr lvl="1" eaLnBrk="1" hangingPunct="1">
              <a:defRPr/>
            </a:pPr>
            <a:endParaRPr lang="en-US" dirty="0"/>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eaLnBrk="1" hangingPunct="1"/>
            <a:r>
              <a:rPr lang="en-US" smtClean="0"/>
              <a:t>Terms for circulation</a:t>
            </a:r>
          </a:p>
        </p:txBody>
      </p:sp>
      <p:sp>
        <p:nvSpPr>
          <p:cNvPr id="101379" name="Rectangle 3"/>
          <p:cNvSpPr>
            <a:spLocks noGrp="1" noChangeArrowheads="1"/>
          </p:cNvSpPr>
          <p:nvPr>
            <p:ph idx="1"/>
          </p:nvPr>
        </p:nvSpPr>
        <p:spPr/>
        <p:txBody>
          <a:bodyPr/>
          <a:lstStyle/>
          <a:p>
            <a:pPr eaLnBrk="1" hangingPunct="1"/>
            <a:r>
              <a:rPr lang="en-US" sz="2800" smtClean="0"/>
              <a:t>Resistance</a:t>
            </a:r>
          </a:p>
          <a:p>
            <a:pPr lvl="1" eaLnBrk="1" hangingPunct="1"/>
            <a:r>
              <a:rPr lang="en-US" sz="2400" smtClean="0"/>
              <a:t>Opposition to flow</a:t>
            </a:r>
          </a:p>
          <a:p>
            <a:pPr lvl="1" eaLnBrk="1" hangingPunct="1"/>
            <a:r>
              <a:rPr lang="en-US" sz="2400" smtClean="0"/>
              <a:t>Friction, mostly occurring peripherally</a:t>
            </a:r>
          </a:p>
          <a:p>
            <a:pPr lvl="1" eaLnBrk="1" hangingPunct="1"/>
            <a:r>
              <a:rPr lang="en-US" sz="2400" smtClean="0"/>
              <a:t>Causes of Peripheral resistance</a:t>
            </a:r>
          </a:p>
          <a:p>
            <a:pPr lvl="2" eaLnBrk="1" hangingPunct="1"/>
            <a:r>
              <a:rPr lang="en-US" sz="2000" smtClean="0"/>
              <a:t>Blood viscosity:  Increased viscosity yeilds increased resistance</a:t>
            </a:r>
          </a:p>
          <a:p>
            <a:pPr lvl="2" eaLnBrk="1" hangingPunct="1"/>
            <a:r>
              <a:rPr lang="en-US" sz="2000" smtClean="0"/>
              <a:t>Vessel length:  The longer the vessel the greater the resistance</a:t>
            </a:r>
          </a:p>
          <a:p>
            <a:pPr lvl="2" eaLnBrk="1" hangingPunct="1"/>
            <a:r>
              <a:rPr lang="en-US" sz="2000" smtClean="0"/>
              <a:t>Vessel diameter:  the smaller the vessel, the greater the resistance</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pPr eaLnBrk="1" hangingPunct="1"/>
            <a:r>
              <a:rPr lang="en-US" smtClean="0"/>
              <a:t>Viscosity</a:t>
            </a:r>
          </a:p>
        </p:txBody>
      </p:sp>
      <p:sp>
        <p:nvSpPr>
          <p:cNvPr id="61443" name="Rectangle 3"/>
          <p:cNvSpPr>
            <a:spLocks noGrp="1" noChangeArrowheads="1"/>
          </p:cNvSpPr>
          <p:nvPr>
            <p:ph idx="1"/>
          </p:nvPr>
        </p:nvSpPr>
        <p:spPr/>
        <p:txBody>
          <a:bodyPr>
            <a:normAutofit/>
          </a:bodyPr>
          <a:lstStyle/>
          <a:p>
            <a:pPr eaLnBrk="1" hangingPunct="1">
              <a:lnSpc>
                <a:spcPct val="90000"/>
              </a:lnSpc>
              <a:defRPr/>
            </a:pPr>
            <a:r>
              <a:rPr lang="en-US" dirty="0">
                <a:cs typeface="Times New Roman" pitchFamily="18" charset="0"/>
              </a:rPr>
              <a:t>the </a:t>
            </a:r>
            <a:r>
              <a:rPr lang="en-US" dirty="0" smtClean="0">
                <a:cs typeface="Times New Roman" pitchFamily="18" charset="0"/>
              </a:rPr>
              <a:t>ease/difficulty </a:t>
            </a:r>
            <a:r>
              <a:rPr lang="en-US" dirty="0">
                <a:cs typeface="Times New Roman" pitchFamily="18" charset="0"/>
              </a:rPr>
              <a:t>with which its molecules flow past one another</a:t>
            </a:r>
            <a:r>
              <a:rPr lang="en-US" dirty="0" smtClean="0">
                <a:cs typeface="Times New Roman" pitchFamily="18" charset="0"/>
              </a:rPr>
              <a:t>.</a:t>
            </a:r>
          </a:p>
          <a:p>
            <a:pPr lvl="1" eaLnBrk="1" hangingPunct="1">
              <a:lnSpc>
                <a:spcPct val="90000"/>
              </a:lnSpc>
              <a:defRPr/>
            </a:pPr>
            <a:r>
              <a:rPr lang="en-US" dirty="0" smtClean="0">
                <a:cs typeface="Times New Roman" pitchFamily="18" charset="0"/>
              </a:rPr>
              <a:t>The higher the viscosity, the more difficult the fluid is to move </a:t>
            </a:r>
            <a:endParaRPr lang="en-US" dirty="0">
              <a:cs typeface="Times New Roman" pitchFamily="18" charset="0"/>
            </a:endParaRPr>
          </a:p>
          <a:p>
            <a:pPr eaLnBrk="1" hangingPunct="1">
              <a:lnSpc>
                <a:spcPct val="90000"/>
              </a:lnSpc>
              <a:defRPr/>
            </a:pPr>
            <a:r>
              <a:rPr lang="en-US" dirty="0">
                <a:cs typeface="Times New Roman" pitchFamily="18" charset="0"/>
              </a:rPr>
              <a:t>Blood cells and plasma proteins increase viscosity. </a:t>
            </a:r>
          </a:p>
          <a:p>
            <a:pPr eaLnBrk="1" hangingPunct="1">
              <a:lnSpc>
                <a:spcPct val="90000"/>
              </a:lnSpc>
              <a:defRPr/>
            </a:pPr>
            <a:endParaRPr lang="en-US" dirty="0" smtClean="0">
              <a:cs typeface="Times New Roman" pitchFamily="18" charset="0"/>
            </a:endParaRPr>
          </a:p>
          <a:p>
            <a:pPr eaLnBrk="1" hangingPunct="1">
              <a:lnSpc>
                <a:spcPct val="90000"/>
              </a:lnSpc>
              <a:defRPr/>
            </a:pPr>
            <a:r>
              <a:rPr lang="en-US" dirty="0" smtClean="0">
                <a:cs typeface="Times New Roman" pitchFamily="18" charset="0"/>
              </a:rPr>
              <a:t>The </a:t>
            </a:r>
            <a:r>
              <a:rPr lang="en-US" dirty="0">
                <a:cs typeface="Times New Roman" pitchFamily="18" charset="0"/>
              </a:rPr>
              <a:t>greater the blood’s resistance to flowing, the greater the force needed to move it through the system.  </a:t>
            </a:r>
          </a:p>
          <a:p>
            <a:pPr lvl="1" eaLnBrk="1" hangingPunct="1">
              <a:lnSpc>
                <a:spcPct val="90000"/>
              </a:lnSpc>
              <a:defRPr/>
            </a:pPr>
            <a:r>
              <a:rPr lang="en-US" dirty="0">
                <a:cs typeface="Times New Roman" pitchFamily="18" charset="0"/>
              </a:rPr>
              <a:t>BP rises as viscosity increases.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p:txBody>
          <a:bodyPr/>
          <a:lstStyle/>
          <a:p>
            <a:pPr eaLnBrk="1" hangingPunct="1"/>
            <a:r>
              <a:rPr lang="en-US" smtClean="0"/>
              <a:t>Viscosity</a:t>
            </a:r>
          </a:p>
        </p:txBody>
      </p:sp>
      <p:sp>
        <p:nvSpPr>
          <p:cNvPr id="103427" name="Rectangle 3"/>
          <p:cNvSpPr>
            <a:spLocks noGrp="1" noChangeArrowheads="1"/>
          </p:cNvSpPr>
          <p:nvPr>
            <p:ph idx="1"/>
          </p:nvPr>
        </p:nvSpPr>
        <p:spPr/>
        <p:txBody>
          <a:bodyPr/>
          <a:lstStyle/>
          <a:p>
            <a:pPr eaLnBrk="1" hangingPunct="1"/>
            <a:r>
              <a:rPr lang="en-US" smtClean="0">
                <a:cs typeface="Times New Roman" pitchFamily="18" charset="0"/>
              </a:rPr>
              <a:t>Anemia decreases viscosity</a:t>
            </a:r>
          </a:p>
          <a:p>
            <a:pPr lvl="1" eaLnBrk="1" hangingPunct="1"/>
            <a:r>
              <a:rPr lang="en-US" smtClean="0">
                <a:cs typeface="Times New Roman" pitchFamily="18" charset="0"/>
              </a:rPr>
              <a:t>Lowers blood pressure.</a:t>
            </a:r>
          </a:p>
          <a:p>
            <a:pPr eaLnBrk="1" hangingPunct="1"/>
            <a:endParaRPr lang="en-US" smtClean="0">
              <a:cs typeface="Times New Roman" pitchFamily="18" charset="0"/>
            </a:endParaRPr>
          </a:p>
          <a:p>
            <a:pPr eaLnBrk="1" hangingPunct="1"/>
            <a:r>
              <a:rPr lang="en-US" smtClean="0">
                <a:cs typeface="Times New Roman" pitchFamily="18" charset="0"/>
              </a:rPr>
              <a:t>Excess red blood cells increase viscosity and blood pressure</a:t>
            </a:r>
            <a:r>
              <a:rPr lang="en-US" smtClean="0"/>
              <a:t> </a:t>
            </a:r>
          </a:p>
          <a:p>
            <a:pPr eaLnBrk="1" hangingPunct="1"/>
            <a:endParaRPr lang="en-US" smtClean="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r>
              <a:rPr lang="en-US" smtClean="0"/>
              <a:t>Central Venous Pressure</a:t>
            </a:r>
          </a:p>
        </p:txBody>
      </p:sp>
      <p:sp>
        <p:nvSpPr>
          <p:cNvPr id="104451" name="Rectangle 3"/>
          <p:cNvSpPr>
            <a:spLocks noGrp="1" noChangeArrowheads="1"/>
          </p:cNvSpPr>
          <p:nvPr>
            <p:ph idx="1"/>
          </p:nvPr>
        </p:nvSpPr>
        <p:spPr/>
        <p:txBody>
          <a:bodyPr/>
          <a:lstStyle/>
          <a:p>
            <a:pPr eaLnBrk="1" hangingPunct="1"/>
            <a:r>
              <a:rPr lang="en-US" smtClean="0">
                <a:cs typeface="Times New Roman" pitchFamily="18" charset="0"/>
              </a:rPr>
              <a:t>All veins except for the pulmonary v. drain into the R atrium…</a:t>
            </a:r>
          </a:p>
          <a:p>
            <a:pPr eaLnBrk="1" hangingPunct="1"/>
            <a:endParaRPr lang="en-US" smtClean="0">
              <a:cs typeface="Times New Roman" pitchFamily="18" charset="0"/>
            </a:endParaRPr>
          </a:p>
          <a:p>
            <a:pPr eaLnBrk="1" hangingPunct="1"/>
            <a:r>
              <a:rPr lang="en-US" smtClean="0">
                <a:cs typeface="Times New Roman" pitchFamily="18" charset="0"/>
              </a:rPr>
              <a:t>the pressure within the right atrium is called the </a:t>
            </a:r>
            <a:r>
              <a:rPr lang="en-US" b="1" smtClean="0">
                <a:cs typeface="Times New Roman" pitchFamily="18" charset="0"/>
              </a:rPr>
              <a:t>central venous pressure</a:t>
            </a:r>
            <a:r>
              <a:rPr lang="en-US" smtClean="0">
                <a:cs typeface="Times New Roman" pitchFamily="18" charset="0"/>
              </a:rPr>
              <a:t>.  </a:t>
            </a:r>
          </a:p>
          <a:p>
            <a:pPr eaLnBrk="1" hangingPunct="1"/>
            <a:r>
              <a:rPr lang="en-US" smtClean="0">
                <a:cs typeface="Times New Roman" pitchFamily="18" charset="0"/>
              </a:rPr>
              <a:t>Affects the pressure within the peripheral veins. </a:t>
            </a:r>
          </a:p>
          <a:p>
            <a:pPr eaLnBrk="1" hangingPunct="1"/>
            <a:endParaRPr lang="en-US" smtClean="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en-US" smtClean="0"/>
              <a:t>Central Venous Pressure</a:t>
            </a:r>
          </a:p>
        </p:txBody>
      </p:sp>
      <p:sp>
        <p:nvSpPr>
          <p:cNvPr id="105475" name="Rectangle 3"/>
          <p:cNvSpPr>
            <a:spLocks noGrp="1" noChangeArrowheads="1"/>
          </p:cNvSpPr>
          <p:nvPr>
            <p:ph idx="1"/>
          </p:nvPr>
        </p:nvSpPr>
        <p:spPr/>
        <p:txBody>
          <a:bodyPr/>
          <a:lstStyle/>
          <a:p>
            <a:pPr eaLnBrk="1" hangingPunct="1"/>
            <a:r>
              <a:rPr lang="en-US" smtClean="0">
                <a:cs typeface="Times New Roman" pitchFamily="18" charset="0"/>
              </a:rPr>
              <a:t>Heart beats weakly </a:t>
            </a:r>
            <a:r>
              <a:rPr lang="en-US" smtClean="0">
                <a:cs typeface="Times New Roman" pitchFamily="18" charset="0"/>
                <a:sym typeface="Wingdings" pitchFamily="2" charset="2"/>
              </a:rPr>
              <a:t></a:t>
            </a:r>
            <a:r>
              <a:rPr lang="en-US" smtClean="0">
                <a:cs typeface="Times New Roman" pitchFamily="18" charset="0"/>
              </a:rPr>
              <a:t>the central venous pressure increases, </a:t>
            </a:r>
          </a:p>
          <a:p>
            <a:pPr eaLnBrk="1" hangingPunct="1"/>
            <a:endParaRPr lang="en-US" smtClean="0">
              <a:cs typeface="Times New Roman" pitchFamily="18" charset="0"/>
            </a:endParaRPr>
          </a:p>
          <a:p>
            <a:pPr eaLnBrk="1" hangingPunct="1"/>
            <a:r>
              <a:rPr lang="en-US" smtClean="0">
                <a:cs typeface="Times New Roman" pitchFamily="18" charset="0"/>
              </a:rPr>
              <a:t>blood backs up into the venous network </a:t>
            </a:r>
            <a:r>
              <a:rPr lang="en-US" smtClean="0">
                <a:cs typeface="Times New Roman" pitchFamily="18" charset="0"/>
                <a:sym typeface="Wingdings" pitchFamily="2" charset="2"/>
              </a:rPr>
              <a:t></a:t>
            </a:r>
            <a:r>
              <a:rPr lang="en-US" smtClean="0">
                <a:cs typeface="Times New Roman" pitchFamily="18" charset="0"/>
              </a:rPr>
              <a:t>raising its pressure.</a:t>
            </a:r>
          </a:p>
          <a:p>
            <a:pPr eaLnBrk="1" hangingPunct="1">
              <a:buFontTx/>
              <a:buNone/>
            </a:pPr>
            <a:endParaRPr lang="en-US" smtClean="0">
              <a:cs typeface="Times New Roman" pitchFamily="18" charset="0"/>
            </a:endParaRPr>
          </a:p>
          <a:p>
            <a:pPr eaLnBrk="1" hangingPunct="1"/>
            <a:endParaRPr lang="en-US" smtClean="0"/>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en-US" smtClean="0"/>
              <a:t>Central Venous Pressure</a:t>
            </a:r>
          </a:p>
        </p:txBody>
      </p:sp>
      <p:sp>
        <p:nvSpPr>
          <p:cNvPr id="106499" name="Rectangle 3"/>
          <p:cNvSpPr>
            <a:spLocks noGrp="1" noChangeArrowheads="1"/>
          </p:cNvSpPr>
          <p:nvPr>
            <p:ph idx="1"/>
          </p:nvPr>
        </p:nvSpPr>
        <p:spPr/>
        <p:txBody>
          <a:bodyPr/>
          <a:lstStyle/>
          <a:p>
            <a:pPr eaLnBrk="1" hangingPunct="1"/>
            <a:r>
              <a:rPr lang="en-US" smtClean="0">
                <a:cs typeface="Times New Roman" pitchFamily="18" charset="0"/>
              </a:rPr>
              <a:t>if heart is beating forcefully, the CVP and the pressure within the venous network decreases.</a:t>
            </a:r>
          </a:p>
          <a:p>
            <a:pPr eaLnBrk="1" hangingPunct="1">
              <a:buFontTx/>
              <a:buNone/>
            </a:pPr>
            <a:r>
              <a:rPr lang="en-US" smtClean="0">
                <a:cs typeface="Times New Roman" pitchFamily="18" charset="0"/>
              </a:rPr>
              <a:t> </a:t>
            </a:r>
          </a:p>
          <a:p>
            <a:pPr eaLnBrk="1" hangingPunct="1"/>
            <a:endParaRPr lang="en-US" smtClean="0"/>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Cardiovascular Flash Animations\Bloodflowthroughheart.swf"/>
</p:tagLst>
</file>

<file path=ppt/tags/tag2.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Cardiovascular Flash Animations\Conductingsystemofheart.swf"/>
</p:tagLst>
</file>

<file path=ppt/tags/tag3.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Cardiovascular Flash Animations\Baroreceptorreflex.swf"/>
</p:tagLst>
</file>

<file path=ppt/tags/tag4.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Cardiovascular Flash Animations\ChemoreceptorReflex.swf"/>
</p:tagLst>
</file>

<file path=ppt/tags/tag5.xml><?xml version="1.0" encoding="utf-8"?>
<p:tagLst xmlns:a="http://schemas.openxmlformats.org/drawingml/2006/main" xmlns:r="http://schemas.openxmlformats.org/officeDocument/2006/relationships" xmlns:p="http://schemas.openxmlformats.org/presentationml/2006/main">
  <p:tag name="MMPROD_SWF_FILE" val="0;\\Ia04fil002\commons\Kris_Queck\Final_APR_Flash_Anim_PPT_from_Stacy\APR 2.0 Animation Files\Cardiovascular Flash Animations\Pulmonaryandsystemiccirculation.swf"/>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Urban">
  <a:themeElements>
    <a:clrScheme name="Grid">
      <a:dk1>
        <a:sysClr val="windowText" lastClr="000000"/>
      </a:dk1>
      <a:lt1>
        <a:sysClr val="window" lastClr="FFFFFF"/>
      </a:lt1>
      <a:dk2>
        <a:srgbClr val="534949"/>
      </a:dk2>
      <a:lt2>
        <a:srgbClr val="CCD1B9"/>
      </a:lt2>
      <a:accent1>
        <a:srgbClr val="C66951"/>
      </a:accent1>
      <a:accent2>
        <a:srgbClr val="BF974D"/>
      </a:accent2>
      <a:accent3>
        <a:srgbClr val="928B70"/>
      </a:accent3>
      <a:accent4>
        <a:srgbClr val="87706B"/>
      </a:accent4>
      <a:accent5>
        <a:srgbClr val="94734E"/>
      </a:accent5>
      <a:accent6>
        <a:srgbClr val="6F777D"/>
      </a:accent6>
      <a:hlink>
        <a:srgbClr val="CC9900"/>
      </a:hlink>
      <a:folHlink>
        <a:srgbClr val="C0C0C0"/>
      </a:folHlink>
    </a:clrScheme>
    <a:fontScheme name="Urban">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170</TotalTime>
  <Words>4633</Words>
  <Application>Microsoft Office PowerPoint</Application>
  <PresentationFormat>On-screen Show (4:3)</PresentationFormat>
  <Paragraphs>843</Paragraphs>
  <Slides>159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159</vt:i4>
      </vt:variant>
    </vt:vector>
  </HeadingPairs>
  <TitlesOfParts>
    <vt:vector size="166" baseType="lpstr">
      <vt:lpstr>Arial</vt:lpstr>
      <vt:lpstr>Calibri</vt:lpstr>
      <vt:lpstr>Times</vt:lpstr>
      <vt:lpstr>Arial Black</vt:lpstr>
      <vt:lpstr>Wingdings</vt:lpstr>
      <vt:lpstr>Times New Roman</vt:lpstr>
      <vt:lpstr>Urban</vt:lpstr>
      <vt:lpstr>Exam Two Material</vt:lpstr>
      <vt:lpstr>Heart Anatomy</vt:lpstr>
      <vt:lpstr>Pericardium</vt:lpstr>
      <vt:lpstr>Pericardium</vt:lpstr>
      <vt:lpstr>Layers of the Heart Wall</vt:lpstr>
      <vt:lpstr>Layers of the Heart Wall</vt:lpstr>
      <vt:lpstr>Layers of the Heart Wall</vt:lpstr>
      <vt:lpstr>Chambers </vt:lpstr>
      <vt:lpstr>Chambers </vt:lpstr>
      <vt:lpstr>PowerPoint Presentation</vt:lpstr>
      <vt:lpstr>Atria: The Receiving Chambers</vt:lpstr>
      <vt:lpstr>Ventricles: The Discharging Chambers</vt:lpstr>
      <vt:lpstr>PowerPoint Presentation</vt:lpstr>
      <vt:lpstr>Pathway of Blood Through the Heart </vt:lpstr>
      <vt:lpstr>Pathway of Blood Through the Heart</vt:lpstr>
      <vt:lpstr>Pathway of Blood Through the Heart</vt:lpstr>
      <vt:lpstr>Pathway of Blood Through the Heart</vt:lpstr>
      <vt:lpstr>PowerPoint Presentation</vt:lpstr>
      <vt:lpstr>Coronary Circulation</vt:lpstr>
      <vt:lpstr>Coronary Circulation</vt:lpstr>
      <vt:lpstr>Coronary Circulation</vt:lpstr>
      <vt:lpstr>Homeostatic Imbalances</vt:lpstr>
      <vt:lpstr>Heart Valves</vt:lpstr>
      <vt:lpstr>Heart Valves</vt:lpstr>
      <vt:lpstr>Microscopic Anatomy of Cardiac Muscle</vt:lpstr>
      <vt:lpstr>Microscopic Anatomy of Cardiac Muscle</vt:lpstr>
      <vt:lpstr>Cardiac Muscle Contraction</vt:lpstr>
      <vt:lpstr>Heart Physiology: Electrical Events</vt:lpstr>
      <vt:lpstr>Heart Physiology: Sequence of Excitation</vt:lpstr>
      <vt:lpstr>Heart Physiology: Sequence of Excitation</vt:lpstr>
      <vt:lpstr>Heart Physiology: Sequence of Excitation</vt:lpstr>
      <vt:lpstr>Heart Physiology: Sequence of Excitation</vt:lpstr>
      <vt:lpstr>Heart Physiology: Sequence of Excitation</vt:lpstr>
      <vt:lpstr>Conducting System of Heart</vt:lpstr>
      <vt:lpstr>Homeostatic Imbalances</vt:lpstr>
      <vt:lpstr>Homeostatic Imbalances</vt:lpstr>
      <vt:lpstr>Homeostatic Imbalances</vt:lpstr>
      <vt:lpstr> Extrinsic Innervation of the Heart</vt:lpstr>
      <vt:lpstr>Electrocardiography</vt:lpstr>
      <vt:lpstr>PowerPoint Presentation</vt:lpstr>
      <vt:lpstr>PowerPoint Presentation</vt:lpstr>
      <vt:lpstr>PowerPoint Presentation</vt:lpstr>
      <vt:lpstr>PowerPoint Presentation</vt:lpstr>
      <vt:lpstr>PowerPoint Presentation</vt:lpstr>
      <vt:lpstr>PowerPoint Presentation</vt:lpstr>
      <vt:lpstr>Heart Sounds</vt:lpstr>
      <vt:lpstr>PowerPoint Presentation</vt:lpstr>
      <vt:lpstr>Mechanical Events: The Cardiac Cycle</vt:lpstr>
      <vt:lpstr>Phases of the Cardiac Cycle</vt:lpstr>
      <vt:lpstr>Phases of the Cardiac Cycle</vt:lpstr>
      <vt:lpstr>Phases of the Cardiac Cycle</vt:lpstr>
      <vt:lpstr>Cardiac Output (CO)</vt:lpstr>
      <vt:lpstr>Autonomic Nervous System Regulation</vt:lpstr>
      <vt:lpstr>Autonomic Nervous System Regulation</vt:lpstr>
      <vt:lpstr>Chemical Regulation of Heart Rate </vt:lpstr>
      <vt:lpstr>Chemical Regulation of Heart Rate </vt:lpstr>
      <vt:lpstr>Chemical regulation</vt:lpstr>
      <vt:lpstr>Chemical regulation</vt:lpstr>
      <vt:lpstr>Other Factors that Influence Heart Rate</vt:lpstr>
      <vt:lpstr>Homeostatic Imbalances</vt:lpstr>
      <vt:lpstr> Congestive Heart Failure (CHF)</vt:lpstr>
      <vt:lpstr>Developmental Aspects of the Heart</vt:lpstr>
      <vt:lpstr>Developmental Aspects of the Heart</vt:lpstr>
      <vt:lpstr>PowerPoint Presentation</vt:lpstr>
      <vt:lpstr>PowerPoint Presentation</vt:lpstr>
      <vt:lpstr>PowerPoint Presentation</vt:lpstr>
      <vt:lpstr>Age-Related Changes Affecting the Heart</vt:lpstr>
      <vt:lpstr>Blood Vessels</vt:lpstr>
      <vt:lpstr>PowerPoint Presentation</vt:lpstr>
      <vt:lpstr> Structure of Blood Vessel Walls</vt:lpstr>
      <vt:lpstr>PowerPoint Presentation</vt:lpstr>
      <vt:lpstr>Tunics</vt:lpstr>
      <vt:lpstr>Tunics</vt:lpstr>
      <vt:lpstr>Tunics</vt:lpstr>
      <vt:lpstr>Elastic (Conducting) Arteries</vt:lpstr>
      <vt:lpstr>Muscular (Distributing) Arteries and Arterioles</vt:lpstr>
      <vt:lpstr>Arterioles</vt:lpstr>
      <vt:lpstr>Capillaries</vt:lpstr>
      <vt:lpstr>Capillaries</vt:lpstr>
      <vt:lpstr>Capillaries</vt:lpstr>
      <vt:lpstr>Continuous Capillaries</vt:lpstr>
      <vt:lpstr>Fenestrated Capillaries</vt:lpstr>
      <vt:lpstr>Sinusoidal Capillaries</vt:lpstr>
      <vt:lpstr>Blood Flow Through Capillary Beds</vt:lpstr>
      <vt:lpstr> Venules</vt:lpstr>
      <vt:lpstr>Veins</vt:lpstr>
      <vt:lpstr>Veins</vt:lpstr>
      <vt:lpstr>Veins</vt:lpstr>
      <vt:lpstr>Veins</vt:lpstr>
      <vt:lpstr>Veins</vt:lpstr>
      <vt:lpstr>Veins</vt:lpstr>
      <vt:lpstr>Veins</vt:lpstr>
      <vt:lpstr>Terms for circulation</vt:lpstr>
      <vt:lpstr>Terms for circulation</vt:lpstr>
      <vt:lpstr>Viscosity</vt:lpstr>
      <vt:lpstr>Viscosity</vt:lpstr>
      <vt:lpstr>Central Venous Pressure</vt:lpstr>
      <vt:lpstr>Central Venous Pressure</vt:lpstr>
      <vt:lpstr>Central Venous Pressure</vt:lpstr>
      <vt:lpstr>Central Venous Pressure</vt:lpstr>
      <vt:lpstr>Blood Pressure</vt:lpstr>
      <vt:lpstr>Blood Pressure</vt:lpstr>
      <vt:lpstr>Blood Pressure</vt:lpstr>
      <vt:lpstr>Blood Pressure</vt:lpstr>
      <vt:lpstr>Blood Pressure</vt:lpstr>
      <vt:lpstr>Short term BP control</vt:lpstr>
      <vt:lpstr>Vasomotor Center</vt:lpstr>
      <vt:lpstr>Vasomotor center</vt:lpstr>
      <vt:lpstr>Vasomotor activity</vt:lpstr>
      <vt:lpstr>Vasomotor:  Baroreceptors</vt:lpstr>
      <vt:lpstr>Vasomotor:  baroreceptors</vt:lpstr>
      <vt:lpstr>Baroreceptor Reflex</vt:lpstr>
      <vt:lpstr>Vasomotor:  chemoreceptors</vt:lpstr>
      <vt:lpstr>Vasomotor:  chemoreceptors</vt:lpstr>
      <vt:lpstr>Chemoreceptor Reflex</vt:lpstr>
      <vt:lpstr>Vasomotor:  brain functions</vt:lpstr>
      <vt:lpstr>Hormone effects on BP</vt:lpstr>
      <vt:lpstr>Hormone effects on BP</vt:lpstr>
      <vt:lpstr>Hormone effects on BP</vt:lpstr>
      <vt:lpstr>Hormone effects on BP</vt:lpstr>
      <vt:lpstr>Hormone effects on BP</vt:lpstr>
      <vt:lpstr>BP Control:  Long term</vt:lpstr>
      <vt:lpstr>BP control:  long term</vt:lpstr>
      <vt:lpstr>Monitoring Circulatory Efficiency</vt:lpstr>
      <vt:lpstr>Pulse</vt:lpstr>
      <vt:lpstr>Head and neck pulses</vt:lpstr>
      <vt:lpstr>Head and neck pulses</vt:lpstr>
      <vt:lpstr>Upper limb pulses</vt:lpstr>
      <vt:lpstr>Upper limb pulses</vt:lpstr>
      <vt:lpstr>Lower Limb Pulses</vt:lpstr>
      <vt:lpstr>Femoral pulse</vt:lpstr>
      <vt:lpstr>Finding the Femoral Pulse</vt:lpstr>
      <vt:lpstr>Popliteal</vt:lpstr>
      <vt:lpstr>Palpating popliteal artery</vt:lpstr>
      <vt:lpstr>Posterior Tibial</vt:lpstr>
      <vt:lpstr>Palpating Posterior tibial artery</vt:lpstr>
      <vt:lpstr>Dorsalis Pedis</vt:lpstr>
      <vt:lpstr>Palpating dorsalis pedis pulse</vt:lpstr>
      <vt:lpstr>Measuring Blood Pressure</vt:lpstr>
      <vt:lpstr>Alterations in Blood Pressure </vt:lpstr>
      <vt:lpstr>Homeostatic Imbalance: Hypotension</vt:lpstr>
      <vt:lpstr>Alterations in Blood Pressure </vt:lpstr>
      <vt:lpstr>Temperature Regulation</vt:lpstr>
      <vt:lpstr>Temperature Regulation</vt:lpstr>
      <vt:lpstr>Capillary Exchange of Respiratory Gases and Nutrients</vt:lpstr>
      <vt:lpstr>Circulatory Shock</vt:lpstr>
      <vt:lpstr>Circulatory Shock</vt:lpstr>
      <vt:lpstr>Circulatory Pathways</vt:lpstr>
      <vt:lpstr>Pulmonary and Systemic Circulation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Illinois State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18</dc:title>
  <dc:creator>bawargo</dc:creator>
  <cp:lastModifiedBy>bawargo</cp:lastModifiedBy>
  <cp:revision>20</cp:revision>
  <dcterms:created xsi:type="dcterms:W3CDTF">2010-08-24T17:37:20Z</dcterms:created>
  <dcterms:modified xsi:type="dcterms:W3CDTF">2012-01-30T17:37:53Z</dcterms:modified>
</cp:coreProperties>
</file>