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8"/>
  </p:notesMasterIdLst>
  <p:handoutMasterIdLst>
    <p:handoutMasterId r:id="rId169"/>
  </p:handoutMasterIdLst>
  <p:sldIdLst>
    <p:sldId id="257" r:id="rId2"/>
    <p:sldId id="258" r:id="rId3"/>
    <p:sldId id="259" r:id="rId4"/>
    <p:sldId id="260" r:id="rId5"/>
    <p:sldId id="261" r:id="rId6"/>
    <p:sldId id="41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9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420" r:id="rId60"/>
    <p:sldId id="421" r:id="rId61"/>
    <p:sldId id="422" r:id="rId62"/>
    <p:sldId id="423" r:id="rId63"/>
    <p:sldId id="424" r:id="rId64"/>
    <p:sldId id="42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426" r:id="rId99"/>
    <p:sldId id="350" r:id="rId100"/>
    <p:sldId id="427" r:id="rId101"/>
    <p:sldId id="351" r:id="rId102"/>
    <p:sldId id="428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1" r:id="rId131"/>
    <p:sldId id="382" r:id="rId132"/>
    <p:sldId id="383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  <p:sldId id="416" r:id="rId165"/>
    <p:sldId id="417" r:id="rId166"/>
    <p:sldId id="418" r:id="rId1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81343-E1FF-494D-9826-17D3AF92555D}" type="datetimeFigureOut">
              <a:rPr lang="en-US" smtClean="0"/>
              <a:pPr/>
              <a:t>1/28/2009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45C2-6DD0-4970-B421-05DC7FA8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FADD1-2F61-4D73-BFBF-C838440B4CB7}" type="datetimeFigureOut">
              <a:rPr lang="en-US" smtClean="0"/>
              <a:pPr/>
              <a:t>1/28/2009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50575-C336-4963-8416-99E3DE3D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0575-C336-4963-8416-99E3DE3D92E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66F-41BC-46C1-B254-8D60CEBF8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0A1-1148-4D3A-B6E6-52DF822EF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A989-79B7-4FC6-B770-50773ACB3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52BE5-CFE8-4AAC-91E9-9A05F629C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06F-22C0-4F73-94D9-E8BB20BB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FD0D-2E24-4A29-8990-2FA5F66EE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B782-943F-47A7-A702-494BB19AD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047-EA55-4D43-A352-F48CDC055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9AC-6C3D-4871-8987-D1D76460D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66D-D170-4AB8-BAC5-4B9753E99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816A-FFDF-4171-A052-502B46866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2CF9E8-4CE8-4761-AEB8-20487AF87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290E98-AE5A-4650-A0A2-4478DE9E6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/>
              <a:t>The Heart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Structure:  hollow, cone shaped Muscular pump.  </a:t>
            </a:r>
          </a:p>
          <a:p>
            <a:r>
              <a:rPr lang="en-US" dirty="0">
                <a:cs typeface="Times New Roman" pitchFamily="18" charset="0"/>
              </a:rPr>
              <a:t>Found in the middle mediastinum</a:t>
            </a:r>
            <a:r>
              <a:rPr lang="en-US" dirty="0"/>
              <a:t> </a:t>
            </a:r>
          </a:p>
        </p:txBody>
      </p:sp>
      <p:pic>
        <p:nvPicPr>
          <p:cNvPr id="7" name="Content Placeholder 6" descr="18-01Location_L.jpg                                            0028FA52HAP7_01-19_jpegs               BF9AD7B0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2667000"/>
            <a:ext cx="6096000" cy="39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inflammation of the pericardium</a:t>
            </a:r>
          </a:p>
          <a:p>
            <a:pPr lvl="1"/>
            <a:r>
              <a:rPr lang="en-US">
                <a:cs typeface="Times New Roman" pitchFamily="18" charset="0"/>
              </a:rPr>
              <a:t> due to viral or bacterial infection </a:t>
            </a:r>
          </a:p>
          <a:p>
            <a:pPr lvl="1"/>
            <a:endParaRPr lang="en-US">
              <a:cs typeface="Times New Roman" pitchFamily="18" charset="0"/>
            </a:endParaRPr>
          </a:p>
          <a:p>
            <a:pPr lvl="1"/>
            <a:r>
              <a:rPr lang="en-US">
                <a:cs typeface="Times New Roman" pitchFamily="18" charset="0"/>
              </a:rPr>
              <a:t>results in adhesions that attach the layers of the pericardium.  </a:t>
            </a:r>
          </a:p>
          <a:p>
            <a:endParaRPr lang="en-US"/>
          </a:p>
        </p:txBody>
      </p:sp>
      <p:pic>
        <p:nvPicPr>
          <p:cNvPr id="11268" name="Picture 4" descr="pericard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906838"/>
            <a:ext cx="4800600" cy="295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Fenestrated</a:t>
            </a:r>
            <a:endParaRPr lang="en-US" dirty="0"/>
          </a:p>
        </p:txBody>
      </p:sp>
      <p:pic>
        <p:nvPicPr>
          <p:cNvPr id="2050" name="Picture 2" descr="C:\Documents and Settings\bawargo\My Documents\marieb bwargo01\19_AllImages\19-03bCapillary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8893" y="1774825"/>
            <a:ext cx="6326214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Sinusoid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Also called discontinuous capillaries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Very leaky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Found in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Liver:  associated with macrophages called </a:t>
            </a:r>
            <a:r>
              <a:rPr lang="en-US" sz="2000" dirty="0" err="1"/>
              <a:t>Kupffer</a:t>
            </a:r>
            <a:r>
              <a:rPr lang="en-US" sz="2000" dirty="0"/>
              <a:t> cells that destroy bacteria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Bone marrow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Lymph tissue:  Spleen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Some endocrine organs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Fenestrated with few tight junctions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Allows large molecules and blood cells to get into the </a:t>
            </a:r>
            <a:r>
              <a:rPr lang="en-US" sz="2000" dirty="0" smtClean="0"/>
              <a:t>nearby tissue</a:t>
            </a:r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 or discontinuous</a:t>
            </a:r>
            <a:endParaRPr lang="en-US" dirty="0"/>
          </a:p>
        </p:txBody>
      </p:sp>
      <p:pic>
        <p:nvPicPr>
          <p:cNvPr id="3074" name="Picture 2" descr="C:\Documents and Settings\bawargo\My Documents\marieb bwargo01\19_AllImages\19-03cCapillary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073" y="1774825"/>
            <a:ext cx="8175854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Walls are endothelium, single layer of squamous epithelial cells.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Form a semipermeable layer through which the exchange of gasses and wastes take place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Exchange of gasses and nutrients occurs in the capillaries.  </a:t>
            </a:r>
          </a:p>
          <a:p>
            <a:r>
              <a:rPr lang="en-US">
                <a:cs typeface="Times New Roman" pitchFamily="18" charset="0"/>
              </a:rPr>
              <a:t>Biochemicals move through the walls by diffusion, filtration, and osmosis.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Diffusion is the most important means of transfer.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High O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conc and nutrients, substances diffuse through the capillary walls and enter the tissue fluid. 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CO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 concentration is higher in the tissue.  Will diffuse into capillaries from tissues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capillary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smooth muscle that encircles the capillary entrances.  </a:t>
            </a:r>
          </a:p>
          <a:p>
            <a:r>
              <a:rPr lang="en-US">
                <a:cs typeface="Times New Roman" pitchFamily="18" charset="0"/>
              </a:rPr>
              <a:t>Precapillary sphincters:  may close a capillary by contracting or open it by relaxing.  </a:t>
            </a:r>
          </a:p>
          <a:p>
            <a:r>
              <a:rPr lang="en-US">
                <a:cs typeface="Times New Roman" pitchFamily="18" charset="0"/>
              </a:rPr>
              <a:t>Sphincters respond to the demands of the cell.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 and Venules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microscopic vessels that emerge from capillaries and merge to form veins.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Veins carry blood back to atria.</a:t>
            </a:r>
          </a:p>
          <a:p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 and Venules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Walls of veins are similar to arteries.  Middle layer of venous wall is poorly developed.  Therefore, have thinner walls </a:t>
            </a:r>
          </a:p>
          <a:p>
            <a:r>
              <a:rPr lang="en-US">
                <a:cs typeface="Times New Roman" pitchFamily="18" charset="0"/>
              </a:rPr>
              <a:t>Lumen has greater diameter.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Veins have valves, which maintain the blood flow in one direction. 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Veins function as blood reservoirs </a:t>
            </a:r>
          </a:p>
          <a:p>
            <a:r>
              <a:rPr lang="en-US">
                <a:cs typeface="Times New Roman" pitchFamily="18" charset="0"/>
              </a:rPr>
              <a:t>useful in times of blood loss.  </a:t>
            </a:r>
          </a:p>
          <a:p>
            <a:r>
              <a:rPr lang="en-US">
                <a:cs typeface="Times New Roman" pitchFamily="18" charset="0"/>
              </a:rPr>
              <a:t>Hemorrhaging:  </a:t>
            </a:r>
          </a:p>
          <a:p>
            <a:pPr lvl="1"/>
            <a:r>
              <a:rPr lang="en-US">
                <a:cs typeface="Times New Roman" pitchFamily="18" charset="0"/>
              </a:rPr>
              <a:t>drop in arterial pressure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 muscular walls of the veins stimulated by sympathetic nerve impulses.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Pericardititis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Hinders production of serous fluid, </a:t>
            </a:r>
          </a:p>
          <a:p>
            <a:r>
              <a:rPr lang="en-US" dirty="0">
                <a:cs typeface="Times New Roman" pitchFamily="18" charset="0"/>
              </a:rPr>
              <a:t>Painful and interferes with heart movements.  </a:t>
            </a:r>
          </a:p>
          <a:p>
            <a:r>
              <a:rPr lang="en-US" dirty="0">
                <a:cs typeface="Times New Roman" pitchFamily="18" charset="0"/>
              </a:rPr>
              <a:t>Beating heart rubs against pericardial sac causes a rustling sound that can be heard with a stethoscope… </a:t>
            </a:r>
          </a:p>
          <a:p>
            <a:pPr lvl="1"/>
            <a:r>
              <a:rPr lang="en-US" dirty="0">
                <a:cs typeface="Times New Roman" pitchFamily="18" charset="0"/>
              </a:rPr>
              <a:t>Pericardial friction rub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Venous constriction</a:t>
            </a:r>
            <a:r>
              <a:rPr lang="en-US">
                <a:cs typeface="Times New Roman" pitchFamily="18" charset="0"/>
              </a:rPr>
              <a:t> helps maintain bp by returning more blood to the heart.   </a:t>
            </a:r>
          </a:p>
          <a:p>
            <a:r>
              <a:rPr lang="en-US">
                <a:cs typeface="Times New Roman" pitchFamily="18" charset="0"/>
              </a:rPr>
              <a:t>Ensures a nearly normal blood flow even with a 25% blood loss.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Blood flow through the venous system depends more on the contraction of skeletal muscles, breathing movements, and vasoconstriction of veins than on the direct result of the heart action.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Contracting muscles press on veins, squeezing the blood inside towards heart from one valved section to another.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The presence of the valves keeps the blood from a backwards flow.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eins and muscle cont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334000" cy="3942522"/>
          </a:xfrm>
          <a:prstGeom prst="rect">
            <a:avLst/>
          </a:prstGeom>
          <a:noFill/>
        </p:spPr>
      </p:pic>
      <p:pic>
        <p:nvPicPr>
          <p:cNvPr id="4098" name="Picture 2" descr="C:\Documents and Settings\bawargo\My Documents\marieb bwargo01\19_AllImages\19-06MuscPump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3766955" cy="572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Respiratory movements move venous blood.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Pressure in thoracic cavity is reduced as the diaphragm contracts and the rib cage moves up and out.  </a:t>
            </a:r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811338"/>
            <a:ext cx="7340600" cy="3959225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The pressure in the abdominal cavity is increased as the diaphragm presses on the abdominal viscera….</a:t>
            </a:r>
          </a:p>
          <a:p>
            <a:r>
              <a:rPr lang="en-US">
                <a:cs typeface="Times New Roman" pitchFamily="18" charset="0"/>
              </a:rPr>
              <a:t>the blood moves from area of high pressure to low pressure….</a:t>
            </a:r>
          </a:p>
          <a:p>
            <a:r>
              <a:rPr lang="en-US">
                <a:cs typeface="Times New Roman" pitchFamily="18" charset="0"/>
              </a:rPr>
              <a:t>from abdomen towards thoracics. (towards heart)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for circulation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Blood flow</a:t>
            </a:r>
          </a:p>
          <a:p>
            <a:pPr lvl="1"/>
            <a:r>
              <a:rPr lang="en-US"/>
              <a:t>Volume of blood flowing through a structure/time</a:t>
            </a:r>
          </a:p>
          <a:p>
            <a:pPr lvl="1"/>
            <a:r>
              <a:rPr lang="en-US"/>
              <a:t>Relatively constant at rest</a:t>
            </a:r>
          </a:p>
          <a:p>
            <a:pPr lvl="2"/>
            <a:r>
              <a:rPr lang="en-US"/>
              <a:t>Varies with individual organs:  based on need</a:t>
            </a:r>
          </a:p>
          <a:p>
            <a:r>
              <a:rPr lang="en-US"/>
              <a:t>Blood pressure</a:t>
            </a:r>
          </a:p>
          <a:p>
            <a:pPr lvl="1"/>
            <a:r>
              <a:rPr lang="en-US"/>
              <a:t>The force on the vessel wall based on the blood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for circulation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Resistance</a:t>
            </a:r>
          </a:p>
          <a:p>
            <a:pPr lvl="1"/>
            <a:r>
              <a:rPr lang="en-US" sz="2400"/>
              <a:t>Opposition to flow</a:t>
            </a:r>
          </a:p>
          <a:p>
            <a:pPr lvl="1"/>
            <a:r>
              <a:rPr lang="en-US" sz="2400"/>
              <a:t>Friction, mostly occurring peripherally</a:t>
            </a:r>
          </a:p>
          <a:p>
            <a:pPr lvl="1"/>
            <a:r>
              <a:rPr lang="en-US" sz="2400"/>
              <a:t>Causes of Peripheral resistance</a:t>
            </a:r>
          </a:p>
          <a:p>
            <a:pPr lvl="2"/>
            <a:r>
              <a:rPr lang="en-US" sz="2000"/>
              <a:t>Blood viscosity:  Increased viscosity yeilds increased resistance</a:t>
            </a:r>
          </a:p>
          <a:p>
            <a:pPr lvl="2"/>
            <a:r>
              <a:rPr lang="en-US" sz="2000"/>
              <a:t>Vessel length:  The longer the vessel the greater the resistance</a:t>
            </a:r>
          </a:p>
          <a:p>
            <a:pPr lvl="2"/>
            <a:r>
              <a:rPr lang="en-US" sz="2000"/>
              <a:t>Vessel diameter:  the smaller the vessel, the greater the resistance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ease/difficulty </a:t>
            </a:r>
            <a:r>
              <a:rPr lang="en-US" dirty="0">
                <a:cs typeface="Times New Roman" pitchFamily="18" charset="0"/>
              </a:rPr>
              <a:t>with which its molecules flow past one another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higher the viscosity, the more difficult the fluid is to move 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Blood cells and plasma proteins increase viscosity.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greater the blood’s resistance to flowing, the greater the force needed to move it through the system.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BP rises as viscosity increases.  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Anemia decreases viscosity…. Lowers blood pressure.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Excess red blood cells increase viscosity and blood pressure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Walls of the Heart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Layers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Epicardium</a:t>
            </a:r>
          </a:p>
          <a:p>
            <a:pPr lvl="1"/>
            <a:r>
              <a:rPr lang="en-US"/>
              <a:t>Myocardium</a:t>
            </a:r>
          </a:p>
          <a:p>
            <a:pPr lvl="1"/>
            <a:r>
              <a:rPr lang="en-US"/>
              <a:t>Endocardium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All veins except for the pulmonary v. drain into the R atrium…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the pressure within the right atrium is called the </a:t>
            </a:r>
            <a:r>
              <a:rPr lang="en-US" b="1">
                <a:cs typeface="Times New Roman" pitchFamily="18" charset="0"/>
              </a:rPr>
              <a:t>central venous pressure</a:t>
            </a:r>
            <a:r>
              <a:rPr lang="en-US">
                <a:cs typeface="Times New Roman" pitchFamily="18" charset="0"/>
              </a:rPr>
              <a:t>.  </a:t>
            </a:r>
          </a:p>
          <a:p>
            <a:r>
              <a:rPr lang="en-US">
                <a:cs typeface="Times New Roman" pitchFamily="18" charset="0"/>
              </a:rPr>
              <a:t>Affects the pressure within the peripheral veins.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Heart beats weakly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the central venous pressure increases,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blood backs up into the venous network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raising its pressure.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if heart is beating forcefully, the CVP and the pressure within the venous network decreases.</a:t>
            </a: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Factors that increase the blood flow into RA…elevate the CVP: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Increase in blood volume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Widespread venoconstriction.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Increased CVP can lead to peripheral edema due to the hydrostatic pressure forcing fluid into tissues.  </a:t>
            </a:r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Is the force the blood exerts against the </a:t>
            </a:r>
            <a:r>
              <a:rPr lang="en-US" b="1">
                <a:cs typeface="Times New Roman" pitchFamily="18" charset="0"/>
              </a:rPr>
              <a:t>inner walls of the blood vessels</a:t>
            </a:r>
            <a:r>
              <a:rPr lang="en-US">
                <a:cs typeface="Times New Roman" pitchFamily="18" charset="0"/>
              </a:rPr>
              <a:t>.  </a:t>
            </a:r>
          </a:p>
          <a:p>
            <a:endParaRPr lang="en-US">
              <a:cs typeface="Times New Roman" pitchFamily="18" charset="0"/>
            </a:endParaRP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Most commonly refers to pressure in the systemic arteries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Arterial blood pressure:  rises and falls in a pattern with the phases of the cardiac cycle.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 When ventricles contract:  </a:t>
            </a:r>
            <a:r>
              <a:rPr lang="en-US" b="1">
                <a:cs typeface="Times New Roman" pitchFamily="18" charset="0"/>
              </a:rPr>
              <a:t>ventricular systole</a:t>
            </a:r>
            <a:r>
              <a:rPr lang="en-US">
                <a:cs typeface="Times New Roman" pitchFamily="18" charset="0"/>
              </a:rPr>
              <a:t>:  walls squeeze blood into pulmonary trunk and aorta.  Pressure in the arteries increases sharply. 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Maximum pressure</a:t>
            </a:r>
            <a:r>
              <a:rPr lang="en-US">
                <a:cs typeface="Times New Roman" pitchFamily="18" charset="0"/>
              </a:rPr>
              <a:t> achieved during </a:t>
            </a:r>
            <a:r>
              <a:rPr lang="en-US" b="1">
                <a:cs typeface="Times New Roman" pitchFamily="18" charset="0"/>
              </a:rPr>
              <a:t>ventricular contraction</a:t>
            </a:r>
            <a:r>
              <a:rPr lang="en-US">
                <a:cs typeface="Times New Roman" pitchFamily="18" charset="0"/>
              </a:rPr>
              <a:t> is </a:t>
            </a:r>
            <a:r>
              <a:rPr lang="en-US" b="1">
                <a:cs typeface="Times New Roman" pitchFamily="18" charset="0"/>
              </a:rPr>
              <a:t>Systolic pressure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When </a:t>
            </a:r>
            <a:r>
              <a:rPr lang="en-US" b="1">
                <a:cs typeface="Times New Roman" pitchFamily="18" charset="0"/>
              </a:rPr>
              <a:t>ventricles relax</a:t>
            </a:r>
            <a:r>
              <a:rPr lang="en-US">
                <a:cs typeface="Times New Roman" pitchFamily="18" charset="0"/>
              </a:rPr>
              <a:t> =ventricular diastole,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the arterial pressure drops, and the </a:t>
            </a:r>
            <a:r>
              <a:rPr lang="en-US" b="1">
                <a:cs typeface="Times New Roman" pitchFamily="18" charset="0"/>
              </a:rPr>
              <a:t>lowest pressure</a:t>
            </a:r>
            <a:r>
              <a:rPr lang="en-US">
                <a:cs typeface="Times New Roman" pitchFamily="18" charset="0"/>
              </a:rPr>
              <a:t> that remains in the arteries before the next contraction is the </a:t>
            </a:r>
            <a:r>
              <a:rPr lang="en-US" b="1">
                <a:cs typeface="Times New Roman" pitchFamily="18" charset="0"/>
              </a:rPr>
              <a:t>diastolic pressure</a:t>
            </a:r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BP read as systolic/diastolic which translates into 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ventricular contraction pressure/ventricular relaxation pressure.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expansion/recoil of artery walls due to  increased pressure from ventricular contraction.  </a:t>
            </a:r>
          </a:p>
          <a:p>
            <a:r>
              <a:rPr lang="en-US">
                <a:cs typeface="Times New Roman" pitchFamily="18" charset="0"/>
              </a:rPr>
              <a:t>Felt near surfaces.  </a:t>
            </a:r>
          </a:p>
          <a:p>
            <a:pPr lvl="1"/>
            <a:r>
              <a:rPr lang="en-US">
                <a:cs typeface="Times New Roman" pitchFamily="18" charset="0"/>
              </a:rPr>
              <a:t>Radial artery:  near wrist:  two finger widths below thumb.  Equal to the rate at which the left ventricle contracts and can be used to determine heart rate.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Epicardium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corresponds to visceral pericardium.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Protective outer layer.  Secretes serous fluid.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term BP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Short term controls of blood pressure</a:t>
            </a:r>
          </a:p>
          <a:p>
            <a:pPr lvl="1">
              <a:lnSpc>
                <a:spcPct val="90000"/>
              </a:lnSpc>
            </a:pPr>
            <a:r>
              <a:rPr lang="en-US"/>
              <a:t>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Chemicals</a:t>
            </a:r>
          </a:p>
          <a:p>
            <a:pPr lvl="1">
              <a:lnSpc>
                <a:spcPct val="90000"/>
              </a:lnSpc>
            </a:pPr>
            <a:r>
              <a:rPr lang="en-US"/>
              <a:t>Hormones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to correct minor fluctuations in BP</a:t>
            </a:r>
          </a:p>
          <a:p>
            <a:pPr lvl="1">
              <a:lnSpc>
                <a:spcPct val="90000"/>
              </a:lnSpc>
            </a:pPr>
            <a:r>
              <a:rPr lang="en-US"/>
              <a:t>By altering peripheral resistance</a:t>
            </a:r>
          </a:p>
          <a:p>
            <a:pPr lvl="1">
              <a:lnSpc>
                <a:spcPct val="90000"/>
              </a:lnSpc>
            </a:pPr>
            <a:r>
              <a:rPr lang="en-US"/>
              <a:t>By altering cardiac output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Center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Short term control:  neural</a:t>
            </a:r>
          </a:p>
          <a:p>
            <a:pPr lvl="1"/>
            <a:r>
              <a:rPr lang="en-US"/>
              <a:t>Two main goals</a:t>
            </a:r>
          </a:p>
          <a:p>
            <a:pPr lvl="2"/>
            <a:r>
              <a:rPr lang="en-US"/>
              <a:t>Maintaining adequate mean arterial pressure by altering blood vessel diameter</a:t>
            </a:r>
          </a:p>
          <a:p>
            <a:pPr lvl="2"/>
            <a:endParaRPr lang="en-US"/>
          </a:p>
          <a:p>
            <a:pPr lvl="2"/>
            <a:r>
              <a:rPr lang="en-US"/>
              <a:t>Distributing blood to those organs with a higher demand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center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Vasomotor center:  neurons located in the medulla</a:t>
            </a:r>
          </a:p>
          <a:p>
            <a:pPr lvl="1"/>
            <a:r>
              <a:rPr lang="en-US"/>
              <a:t>With the cardiac center in the medulla, they form the cardiovascular center</a:t>
            </a:r>
          </a:p>
          <a:p>
            <a:r>
              <a:rPr lang="en-US"/>
              <a:t>Vasomotor center in medulla </a:t>
            </a:r>
            <a:r>
              <a:rPr lang="en-US">
                <a:sym typeface="Wingdings" pitchFamily="2" charset="2"/>
              </a:rPr>
              <a:t>sympathetic efferent fibers  smooth muscles of the arterioles</a:t>
            </a:r>
          </a:p>
          <a:p>
            <a:pPr lvl="1"/>
            <a:r>
              <a:rPr lang="en-US"/>
              <a:t>Arterioles under state of constant constriction called vasomotor tone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Vasomotor control modified by</a:t>
            </a:r>
          </a:p>
          <a:p>
            <a:pPr lvl="1"/>
            <a:r>
              <a:rPr lang="en-US"/>
              <a:t>Baroreceptors</a:t>
            </a:r>
          </a:p>
          <a:p>
            <a:pPr lvl="1"/>
            <a:endParaRPr lang="en-US"/>
          </a:p>
          <a:p>
            <a:pPr lvl="1"/>
            <a:r>
              <a:rPr lang="en-US"/>
              <a:t>Chemoreceptors</a:t>
            </a:r>
          </a:p>
          <a:p>
            <a:pPr lvl="1"/>
            <a:endParaRPr lang="en-US"/>
          </a:p>
          <a:p>
            <a:pPr lvl="1"/>
            <a:r>
              <a:rPr lang="en-US"/>
              <a:t>Higher brain centers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Baroreceptors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Increased arterial BP causes stretch in baroreceptors</a:t>
            </a:r>
          </a:p>
          <a:p>
            <a:pPr lvl="1"/>
            <a:r>
              <a:rPr lang="en-US"/>
              <a:t>Located in carotid sinuses</a:t>
            </a:r>
          </a:p>
          <a:p>
            <a:pPr lvl="2"/>
            <a:r>
              <a:rPr lang="en-US"/>
              <a:t>Carotid provides the major blood flow to the brain</a:t>
            </a:r>
          </a:p>
          <a:p>
            <a:pPr lvl="2"/>
            <a:r>
              <a:rPr lang="en-US"/>
              <a:t>Carotid sinus reflex protects the brain</a:t>
            </a:r>
          </a:p>
          <a:p>
            <a:pPr lvl="2"/>
            <a:endParaRPr lang="en-US"/>
          </a:p>
          <a:p>
            <a:pPr lvl="1"/>
            <a:r>
              <a:rPr lang="en-US"/>
              <a:t>Located in aortic arch and walls of large arteries</a:t>
            </a:r>
          </a:p>
          <a:p>
            <a:pPr lvl="2"/>
            <a:r>
              <a:rPr lang="en-US"/>
              <a:t>Aortic sinus reflex protects the systemic circuit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baroreceptors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Increased BP </a:t>
            </a:r>
            <a:r>
              <a:rPr lang="en-US" sz="2800">
                <a:sym typeface="Wingdings" pitchFamily="2" charset="2"/>
              </a:rPr>
              <a:t> </a:t>
            </a:r>
          </a:p>
          <a:p>
            <a:r>
              <a:rPr lang="en-US" sz="2800">
                <a:sym typeface="Wingdings" pitchFamily="2" charset="2"/>
              </a:rPr>
              <a:t>stretches vessels  </a:t>
            </a:r>
          </a:p>
          <a:p>
            <a:r>
              <a:rPr lang="en-US" sz="2800">
                <a:sym typeface="Wingdings" pitchFamily="2" charset="2"/>
              </a:rPr>
              <a:t>triggers baroreceptors  </a:t>
            </a:r>
          </a:p>
          <a:p>
            <a:r>
              <a:rPr lang="en-US" sz="2800">
                <a:sym typeface="Wingdings" pitchFamily="2" charset="2"/>
              </a:rPr>
              <a:t>impulses sent to vasomotor center  </a:t>
            </a:r>
          </a:p>
          <a:p>
            <a:r>
              <a:rPr lang="en-US" sz="2800">
                <a:sym typeface="Wingdings" pitchFamily="2" charset="2"/>
              </a:rPr>
              <a:t>arterioles and veins vasodilate  </a:t>
            </a:r>
          </a:p>
          <a:p>
            <a:r>
              <a:rPr lang="en-US" sz="2800">
                <a:sym typeface="Wingdings" pitchFamily="2" charset="2"/>
              </a:rPr>
              <a:t>BP drops</a:t>
            </a:r>
            <a:endParaRPr lang="en-US" sz="2800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chemoreceptors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Sensitive to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Oxygen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pH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Carbon dioxide</a:t>
            </a:r>
          </a:p>
          <a:p>
            <a:pPr>
              <a:lnSpc>
                <a:spcPct val="80000"/>
              </a:lnSpc>
            </a:pPr>
            <a:r>
              <a:rPr lang="en-US" sz="2800"/>
              <a:t>Locations: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Carotid bodies located in Carotid artery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Aortic bodies located in Aorta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Main function: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regulating respiratory rate, but does have some blood pressure function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chemoreceptors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Decreased oxygen </a:t>
            </a:r>
            <a:r>
              <a:rPr lang="en-US">
                <a:sym typeface="Wingdings" pitchFamily="2" charset="2"/>
              </a:rPr>
              <a:t> stimulates chemoreceptors  </a:t>
            </a:r>
          </a:p>
          <a:p>
            <a:pPr lvl="1"/>
            <a:r>
              <a:rPr lang="en-US">
                <a:sym typeface="Wingdings" pitchFamily="2" charset="2"/>
              </a:rPr>
              <a:t>signals sent to cardioacceleratory center  cardiac output increases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AND signals sent to vasomotor center  vasoconstriction  blood pressure rises  blood supply returns to heart (and lungs) quickly</a:t>
            </a:r>
            <a:endParaRPr lang="en-US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brain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Medulla is not the only brain area that controls blood pressure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Cerebral cortex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Hypothalamus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Both of these regions have input into medulla to indirectly control BP 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Adrenal medulla</a:t>
            </a:r>
          </a:p>
          <a:p>
            <a:pPr lvl="1"/>
            <a:r>
              <a:rPr lang="en-US"/>
              <a:t>Epinephrine</a:t>
            </a:r>
          </a:p>
          <a:p>
            <a:pPr lvl="2"/>
            <a:r>
              <a:rPr lang="en-US"/>
              <a:t>increases CO</a:t>
            </a:r>
          </a:p>
          <a:p>
            <a:pPr lvl="2"/>
            <a:r>
              <a:rPr lang="en-US"/>
              <a:t>General vasoconstriction</a:t>
            </a:r>
          </a:p>
          <a:p>
            <a:pPr lvl="2"/>
            <a:r>
              <a:rPr lang="en-US"/>
              <a:t>Specific vasodilation:  skeletal and cardiac muscles</a:t>
            </a:r>
          </a:p>
          <a:p>
            <a:pPr lvl="1"/>
            <a:r>
              <a:rPr lang="en-US"/>
              <a:t>Norepinephrine</a:t>
            </a:r>
          </a:p>
          <a:p>
            <a:pPr lvl="2"/>
            <a:r>
              <a:rPr lang="en-US"/>
              <a:t>vasoconstriction</a:t>
            </a:r>
          </a:p>
          <a:p>
            <a:r>
              <a:rPr lang="en-US"/>
              <a:t>Enhance sympathetic fight/flight response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Myocardium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Middle layer</a:t>
            </a:r>
          </a:p>
          <a:p>
            <a:r>
              <a:rPr lang="en-US">
                <a:cs typeface="Times New Roman" pitchFamily="18" charset="0"/>
              </a:rPr>
              <a:t>thick.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Consists largely of the cardiac muscle tissue.  </a:t>
            </a:r>
          </a:p>
          <a:p>
            <a:r>
              <a:rPr lang="en-US">
                <a:cs typeface="Times New Roman" pitchFamily="18" charset="0"/>
              </a:rPr>
              <a:t>Fibers are arranged in planes, separated by connective tissues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Atrial natriuretic peptide:  ANP</a:t>
            </a:r>
          </a:p>
          <a:p>
            <a:endParaRPr lang="en-US"/>
          </a:p>
          <a:p>
            <a:r>
              <a:rPr lang="en-US"/>
              <a:t>Increased blood pressure stimulates ANP release.</a:t>
            </a:r>
          </a:p>
          <a:p>
            <a:pPr lvl="1"/>
            <a:r>
              <a:rPr lang="en-US"/>
              <a:t>Results in decrease BP after ANP causes sodium to be excreted from kidneys</a:t>
            </a:r>
          </a:p>
          <a:p>
            <a:pPr lvl="2"/>
            <a:endParaRPr lang="en-US"/>
          </a:p>
          <a:p>
            <a:pPr lvl="2"/>
            <a:r>
              <a:rPr lang="en-US"/>
              <a:t>Where sodium goes, water goes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Antidiuretic Hormone ADH/ vasopressin</a:t>
            </a:r>
          </a:p>
          <a:p>
            <a:r>
              <a:rPr lang="en-US"/>
              <a:t>Results in the conservation of water in the body</a:t>
            </a:r>
          </a:p>
          <a:p>
            <a:endParaRPr lang="en-US"/>
          </a:p>
          <a:p>
            <a:r>
              <a:rPr lang="en-US"/>
              <a:t>If low BP or blood volume, ADH will prevent water from being lost as urine</a:t>
            </a:r>
          </a:p>
          <a:p>
            <a:pPr lvl="1"/>
            <a:r>
              <a:rPr lang="en-US"/>
              <a:t>Water restores blood volume/pressure</a:t>
            </a:r>
          </a:p>
          <a:p>
            <a:r>
              <a:rPr lang="en-US"/>
              <a:t>Also can cause vasoconstriction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Angiotensin II</a:t>
            </a:r>
          </a:p>
          <a:p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stimulates vasoconstriction</a:t>
            </a:r>
          </a:p>
          <a:p>
            <a:endParaRPr lang="en-US"/>
          </a:p>
          <a:p>
            <a:pPr lvl="1"/>
            <a:r>
              <a:rPr lang="en-US"/>
              <a:t>Causes the release of ADH and Aldosterone</a:t>
            </a:r>
          </a:p>
          <a:p>
            <a:pPr lvl="2"/>
            <a:r>
              <a:rPr lang="en-US"/>
              <a:t>Causes long-term regulation by increasing blood volume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Angiotensin II</a:t>
            </a:r>
          </a:p>
          <a:p>
            <a:pPr lvl="1"/>
            <a:r>
              <a:rPr lang="en-US"/>
              <a:t>Low BP </a:t>
            </a:r>
            <a:r>
              <a:rPr lang="en-US">
                <a:sym typeface="Wingdings" pitchFamily="2" charset="2"/>
              </a:rPr>
              <a:t></a:t>
            </a:r>
          </a:p>
          <a:p>
            <a:pPr lvl="1"/>
            <a:r>
              <a:rPr lang="en-US">
                <a:sym typeface="Wingdings" pitchFamily="2" charset="2"/>
              </a:rPr>
              <a:t>Kidneys release renin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Renin acts as an enzyme, breaking angiotensinogen into angiotensin I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lvl="1"/>
            <a:r>
              <a:rPr lang="en-US">
                <a:sym typeface="Wingdings" pitchFamily="2" charset="2"/>
              </a:rPr>
              <a:t>Angiotensin I is changed into angiotensin II by ACE:  Angiotensin Converting Enzyme</a:t>
            </a:r>
            <a:endParaRPr lang="en-US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Control:  Long term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Will change blood pressure based on changes in blood volume</a:t>
            </a:r>
          </a:p>
          <a:p>
            <a:pPr lvl="1">
              <a:lnSpc>
                <a:spcPct val="90000"/>
              </a:lnSpc>
            </a:pPr>
            <a:r>
              <a:rPr lang="en-US"/>
              <a:t>Recall that short term controls dealt mostly with altering peripheral resistance to control blood pressure</a:t>
            </a:r>
          </a:p>
          <a:p>
            <a:pPr>
              <a:lnSpc>
                <a:spcPct val="90000"/>
              </a:lnSpc>
            </a:pPr>
            <a:r>
              <a:rPr lang="en-US"/>
              <a:t>Short term solutions like baroreceptors can </a:t>
            </a:r>
          </a:p>
          <a:p>
            <a:pPr lvl="1">
              <a:lnSpc>
                <a:spcPct val="90000"/>
              </a:lnSpc>
            </a:pPr>
            <a:r>
              <a:rPr lang="en-US"/>
              <a:t>Respond quickly</a:t>
            </a:r>
          </a:p>
          <a:p>
            <a:pPr lvl="1">
              <a:lnSpc>
                <a:spcPct val="90000"/>
              </a:lnSpc>
            </a:pPr>
            <a:r>
              <a:rPr lang="en-US"/>
              <a:t>Adapt to chronic conditions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control:  long term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Kidneys</a:t>
            </a:r>
          </a:p>
          <a:p>
            <a:pPr lvl="1">
              <a:lnSpc>
                <a:spcPct val="90000"/>
              </a:lnSpc>
            </a:pPr>
            <a:r>
              <a:rPr lang="en-US"/>
              <a:t>Directly regulate arterial pressure</a:t>
            </a:r>
          </a:p>
          <a:p>
            <a:pPr lvl="2">
              <a:lnSpc>
                <a:spcPct val="90000"/>
              </a:lnSpc>
            </a:pPr>
            <a:r>
              <a:rPr lang="en-US"/>
              <a:t>Alters blood volume as a function of filtration pressure</a:t>
            </a:r>
          </a:p>
          <a:p>
            <a:pPr lvl="3">
              <a:lnSpc>
                <a:spcPct val="90000"/>
              </a:lnSpc>
            </a:pPr>
            <a:r>
              <a:rPr lang="en-US"/>
              <a:t>High blood pressure forces blood to be filtered and processed quickly through the renal system.  Larger amounts of water will be lost as urine causing the blood pressure to lower</a:t>
            </a:r>
          </a:p>
          <a:p>
            <a:pPr lvl="1">
              <a:lnSpc>
                <a:spcPct val="90000"/>
              </a:lnSpc>
            </a:pPr>
            <a:r>
              <a:rPr lang="en-US"/>
              <a:t>Indirectly regulates arterial pressure</a:t>
            </a:r>
          </a:p>
          <a:p>
            <a:pPr lvl="2">
              <a:lnSpc>
                <a:spcPct val="90000"/>
              </a:lnSpc>
            </a:pPr>
            <a:r>
              <a:rPr lang="en-US"/>
              <a:t>Renin-angiotensin mechanism:  </a:t>
            </a:r>
          </a:p>
          <a:p>
            <a:pPr lvl="3">
              <a:lnSpc>
                <a:spcPct val="90000"/>
              </a:lnSpc>
            </a:pPr>
            <a:r>
              <a:rPr lang="en-US"/>
              <a:t>stimulates aldosterone which reabsorbs sodium and in turn causes the reabsorption of water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3429000" cy="5105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expansion/recoil of artery walls due to  increased pressure from ventricular contraction.  </a:t>
            </a:r>
          </a:p>
          <a:p>
            <a:r>
              <a:rPr lang="en-US" dirty="0">
                <a:cs typeface="Times New Roman" pitchFamily="18" charset="0"/>
              </a:rPr>
              <a:t>Felt near surfaces. 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7170" name="Picture 2" descr="C:\Documents and Settings\bawargo\My Documents\marieb bwargo01\19_AllImages\19-11BodySites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0"/>
            <a:ext cx="4832350" cy="643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and neck pulses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/>
              <a:t>Temporal artery</a:t>
            </a:r>
          </a:p>
          <a:p>
            <a:pPr lvl="1"/>
            <a:r>
              <a:rPr lang="en-US"/>
              <a:t>Branches off of external carotid artery</a:t>
            </a:r>
          </a:p>
          <a:p>
            <a:pPr lvl="1"/>
            <a:endParaRPr lang="en-US"/>
          </a:p>
          <a:p>
            <a:pPr lvl="1"/>
            <a:r>
              <a:rPr lang="en-US"/>
              <a:t>Pulse is palpable superior to the zygomatic arch, anterior and superior to the tragus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938" y="1447800"/>
            <a:ext cx="40560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and neck pulses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 carotid artery</a:t>
            </a:r>
          </a:p>
          <a:p>
            <a:pPr lvl="1"/>
            <a:r>
              <a:rPr lang="en-US"/>
              <a:t>The </a:t>
            </a:r>
            <a:r>
              <a:rPr lang="en-US" b="1"/>
              <a:t>left</a:t>
            </a:r>
            <a:r>
              <a:rPr lang="en-US"/>
              <a:t> common carotid artery is one of three arteries that originate along the aortic arch</a:t>
            </a:r>
          </a:p>
          <a:p>
            <a:pPr lvl="1"/>
            <a:r>
              <a:rPr lang="en-US"/>
              <a:t>The </a:t>
            </a:r>
            <a:r>
              <a:rPr lang="en-US" b="1"/>
              <a:t>right</a:t>
            </a:r>
            <a:r>
              <a:rPr lang="en-US"/>
              <a:t> common carotid artery arises from the brachiocephalic artery</a:t>
            </a:r>
          </a:p>
          <a:p>
            <a:pPr lvl="1"/>
            <a:r>
              <a:rPr lang="en-US"/>
              <a:t>Pulse:  palpated in the neck at lateral aspects of trachea</a:t>
            </a:r>
          </a:p>
          <a:p>
            <a:pPr lvl="2"/>
            <a:r>
              <a:rPr lang="en-US"/>
              <a:t>Baroreceptors in carotids are sensitive to bilateral palpation, may cause bradycardia or fainting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Upper limb pulses</a:t>
            </a:r>
          </a:p>
        </p:txBody>
      </p:sp>
      <p:sp>
        <p:nvSpPr>
          <p:cNvPr id="389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/>
              <a:t>Brachial artery</a:t>
            </a:r>
          </a:p>
          <a:p>
            <a:pPr lvl="1"/>
            <a:r>
              <a:rPr lang="en-US"/>
              <a:t>Origin:  subclavian artery </a:t>
            </a:r>
            <a:r>
              <a:rPr lang="en-US">
                <a:sym typeface="Wingdings" pitchFamily="2" charset="2"/>
              </a:rPr>
              <a:t> axillary artery  to brachial artery</a:t>
            </a:r>
            <a:endParaRPr lang="en-US"/>
          </a:p>
          <a:p>
            <a:pPr lvl="1"/>
            <a:r>
              <a:rPr lang="en-US"/>
              <a:t>Palpation:  at the antecubital fossa</a:t>
            </a:r>
          </a:p>
          <a:p>
            <a:pPr lvl="1"/>
            <a:r>
              <a:rPr lang="en-US"/>
              <a:t>Is the artery used to determine arterial blood pressure   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0"/>
            <a:ext cx="316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Endocardium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inner layer…</a:t>
            </a:r>
          </a:p>
          <a:p>
            <a:r>
              <a:rPr lang="en-US" dirty="0">
                <a:cs typeface="Times New Roman" pitchFamily="18" charset="0"/>
              </a:rPr>
              <a:t>Contains blood vessels and specialized muscle </a:t>
            </a:r>
            <a:r>
              <a:rPr lang="en-US" dirty="0" smtClean="0">
                <a:cs typeface="Times New Roman" pitchFamily="18" charset="0"/>
              </a:rPr>
              <a:t>fibers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Purkinje </a:t>
            </a:r>
            <a:r>
              <a:rPr lang="en-US" dirty="0">
                <a:cs typeface="Times New Roman" pitchFamily="18" charset="0"/>
              </a:rPr>
              <a:t>fibers. </a:t>
            </a:r>
          </a:p>
          <a:p>
            <a:r>
              <a:rPr lang="en-US" dirty="0">
                <a:cs typeface="Times New Roman" pitchFamily="18" charset="0"/>
              </a:rPr>
              <a:t>Protective inner lining of the chambers and valves.   </a:t>
            </a:r>
          </a:p>
          <a:p>
            <a:r>
              <a:rPr lang="en-US" dirty="0">
                <a:cs typeface="Times New Roman" pitchFamily="18" charset="0"/>
              </a:rPr>
              <a:t>Continuous with the endothelial linings of the blood vessels leaving and entering the heart. </a:t>
            </a:r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limb pulses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Radial Artery</a:t>
            </a:r>
          </a:p>
          <a:p>
            <a:pPr lvl="1">
              <a:lnSpc>
                <a:spcPct val="90000"/>
              </a:lnSpc>
            </a:pPr>
            <a:r>
              <a:rPr lang="en-US"/>
              <a:t>Origin:  Subclavian a </a:t>
            </a:r>
            <a:r>
              <a:rPr lang="en-US">
                <a:sym typeface="Wingdings" pitchFamily="2" charset="2"/>
              </a:rPr>
              <a:t> axillary a  brachial a  splits into radial a and ulnar a</a:t>
            </a:r>
          </a:p>
          <a:p>
            <a:pPr lvl="1">
              <a:lnSpc>
                <a:spcPct val="90000"/>
              </a:lnSpc>
            </a:pPr>
            <a:endParaRPr lang="en-US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/>
              <a:t>Palpation:  at the anterior wrist:  three finger-widths proximal to the thenar eminence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1295400"/>
            <a:ext cx="2943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Limb Pulses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four arterial pulses are routinely felt in the lower limb.</a:t>
            </a:r>
          </a:p>
          <a:p>
            <a:pPr lvl="1"/>
            <a:r>
              <a:rPr lang="en-US"/>
              <a:t>femoral</a:t>
            </a:r>
          </a:p>
          <a:p>
            <a:pPr lvl="1"/>
            <a:r>
              <a:rPr lang="en-US"/>
              <a:t>popliteal </a:t>
            </a:r>
          </a:p>
          <a:p>
            <a:pPr lvl="1"/>
            <a:r>
              <a:rPr lang="en-US"/>
              <a:t>Posterior tibial </a:t>
            </a:r>
          </a:p>
          <a:p>
            <a:pPr lvl="1"/>
            <a:r>
              <a:rPr lang="en-US"/>
              <a:t>Dorsalis pedis (dorsum of foot)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Femoral pulse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of the blood supply to the lower limb is carried in the external iliac artery. </a:t>
            </a:r>
          </a:p>
          <a:p>
            <a:pPr lvl="1"/>
            <a:r>
              <a:rPr lang="en-US"/>
              <a:t>Aorta </a:t>
            </a:r>
            <a:r>
              <a:rPr lang="en-US">
                <a:sym typeface="Wingdings" pitchFamily="2" charset="2"/>
              </a:rPr>
              <a:t></a:t>
            </a:r>
          </a:p>
          <a:p>
            <a:pPr lvl="1"/>
            <a:r>
              <a:rPr lang="en-US">
                <a:sym typeface="Wingdings" pitchFamily="2" charset="2"/>
              </a:rPr>
              <a:t>descending aorta  </a:t>
            </a:r>
          </a:p>
          <a:p>
            <a:pPr lvl="1"/>
            <a:r>
              <a:rPr lang="en-US">
                <a:sym typeface="Wingdings" pitchFamily="2" charset="2"/>
              </a:rPr>
              <a:t>common iliac artery  </a:t>
            </a:r>
          </a:p>
          <a:p>
            <a:pPr lvl="1"/>
            <a:r>
              <a:rPr lang="en-US">
                <a:sym typeface="Wingdings" pitchFamily="2" charset="2"/>
              </a:rPr>
              <a:t>external iliac artery  </a:t>
            </a:r>
          </a:p>
          <a:p>
            <a:pPr lvl="1"/>
            <a:r>
              <a:rPr lang="en-US"/>
              <a:t>becomes the femoral artery </a:t>
            </a:r>
            <a:r>
              <a:rPr lang="en-US">
                <a:sym typeface="Wingdings" pitchFamily="2" charset="2"/>
              </a:rPr>
              <a:t> </a:t>
            </a:r>
          </a:p>
          <a:p>
            <a:pPr lvl="1"/>
            <a:r>
              <a:rPr lang="en-US">
                <a:sym typeface="Wingdings" pitchFamily="2" charset="2"/>
              </a:rPr>
              <a:t>deep femoral</a:t>
            </a:r>
            <a:endParaRPr lang="en-US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Femoral Pulse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Locate the superior border of the pubis in the mid line of the body; </a:t>
            </a:r>
          </a:p>
          <a:p>
            <a:r>
              <a:rPr lang="en-US" sz="2800"/>
              <a:t>Feel the anterior iliac crest. The femoral pulse can be found midway between these two bony points </a:t>
            </a:r>
          </a:p>
          <a:p>
            <a:pPr lvl="1"/>
            <a:r>
              <a:rPr lang="en-US" sz="2400"/>
              <a:t>(the mid-inguinal point) </a:t>
            </a:r>
          </a:p>
          <a:p>
            <a:endParaRPr lang="en-US" sz="2800"/>
          </a:p>
        </p:txBody>
      </p:sp>
      <p:pic>
        <p:nvPicPr>
          <p:cNvPr id="25605" name="Picture 5" descr="saf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2047081"/>
            <a:ext cx="3759200" cy="3632200"/>
          </a:xfrm>
          <a:noFill/>
          <a:ln/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Popliteal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femoral artery leaves enters the popliteal fossa by passing through the adductor magnus muscle. </a:t>
            </a:r>
          </a:p>
          <a:p>
            <a:r>
              <a:rPr lang="en-US" sz="2800"/>
              <a:t>The name of the vessel then changes to the popliteal artery. </a:t>
            </a:r>
          </a:p>
        </p:txBody>
      </p:sp>
      <p:pic>
        <p:nvPicPr>
          <p:cNvPr id="27653" name="Picture 5" descr="poplite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0" y="2129631"/>
            <a:ext cx="2476500" cy="3467100"/>
          </a:xfrm>
          <a:noFill/>
          <a:ln/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popliteal artery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bend the knee so that it is flexed to about 90 degrees. </a:t>
            </a:r>
          </a:p>
          <a:p>
            <a:r>
              <a:rPr lang="en-US"/>
              <a:t>press the tips of your fingers into the popliteal fossa. </a:t>
            </a:r>
          </a:p>
          <a:p>
            <a:endParaRPr lang="en-US"/>
          </a:p>
          <a:p>
            <a:r>
              <a:rPr lang="en-US"/>
              <a:t>The popliteal pulse is deep and diffuse</a:t>
            </a:r>
          </a:p>
          <a:p>
            <a:pPr lvl="1"/>
            <a:r>
              <a:rPr lang="en-US"/>
              <a:t>Can be difficult to palpate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Tibial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Popliteal artery branches into anterior tibial and posterior tibial arteries.</a:t>
            </a:r>
          </a:p>
        </p:txBody>
      </p:sp>
      <p:pic>
        <p:nvPicPr>
          <p:cNvPr id="28677" name="Picture 5" descr="post tib 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9481"/>
            <a:ext cx="4038600" cy="3487400"/>
          </a:xfrm>
          <a:noFill/>
          <a:ln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Posterior tibial artery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Locate the medial malleolus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inferior and posterior to the medial malleolus you should find the posterior tibial pulse.</a:t>
            </a:r>
            <a:r>
              <a:rPr lang="en-US" i="1"/>
              <a:t>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Dorsalis Pedis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Below the knee, the popliteal artery divides into the anterior and posterior tibial arteries.</a:t>
            </a:r>
          </a:p>
          <a:p>
            <a:pPr>
              <a:lnSpc>
                <a:spcPct val="90000"/>
              </a:lnSpc>
            </a:pPr>
            <a:r>
              <a:rPr lang="en-US" sz="2400"/>
              <a:t>The anterior branch enters the anterior compartment of the leg by passing between the tibia and fibula above the interosseous membrane. </a:t>
            </a:r>
          </a:p>
          <a:p>
            <a:pPr>
              <a:lnSpc>
                <a:spcPct val="90000"/>
              </a:lnSpc>
            </a:pPr>
            <a:r>
              <a:rPr lang="en-US" sz="2400"/>
              <a:t>It continues on to the dorsum of the foot as the dorsalis pedis artery</a:t>
            </a:r>
          </a:p>
        </p:txBody>
      </p:sp>
      <p:pic>
        <p:nvPicPr>
          <p:cNvPr id="29701" name="Picture 5" descr="dorsalis 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3465"/>
            <a:ext cx="4038600" cy="4219433"/>
          </a:xfrm>
          <a:noFill/>
          <a:ln/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dorsalis pedis pulse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Place your fingers half way down the dorsum of the foot in the line between the first and second toes. </a:t>
            </a:r>
          </a:p>
          <a:p>
            <a:r>
              <a:rPr lang="en-US"/>
              <a:t>The bones you can feel are the dorsal aspect of the navicular and the intermediate cuneiform bones. </a:t>
            </a:r>
          </a:p>
          <a:p>
            <a:r>
              <a:rPr lang="en-US"/>
              <a:t>The pulse is palpated where the artery passes over this area.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of the Heart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419600" cy="46256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Atria:  upper chambers.  </a:t>
            </a:r>
          </a:p>
          <a:p>
            <a:r>
              <a:rPr lang="en-US" dirty="0">
                <a:cs typeface="Times New Roman" pitchFamily="18" charset="0"/>
              </a:rPr>
              <a:t>Have thin walls.  Receive blood returning to heart.  </a:t>
            </a:r>
          </a:p>
          <a:p>
            <a:pPr lvl="1"/>
            <a:r>
              <a:rPr lang="en-US" dirty="0">
                <a:cs typeface="Times New Roman" pitchFamily="18" charset="0"/>
              </a:rPr>
              <a:t>Auricles:  small ear-like projections extend </a:t>
            </a:r>
            <a:r>
              <a:rPr lang="en-US" dirty="0" err="1">
                <a:cs typeface="Times New Roman" pitchFamily="18" charset="0"/>
              </a:rPr>
              <a:t>anteriorly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pPr lvl="1"/>
            <a:r>
              <a:rPr lang="en-US" dirty="0">
                <a:cs typeface="Times New Roman" pitchFamily="18" charset="0"/>
              </a:rPr>
              <a:t>Increases the </a:t>
            </a:r>
            <a:r>
              <a:rPr lang="en-US" dirty="0" err="1">
                <a:cs typeface="Times New Roman" pitchFamily="18" charset="0"/>
              </a:rPr>
              <a:t>atrial</a:t>
            </a:r>
            <a:r>
              <a:rPr lang="en-US" dirty="0">
                <a:cs typeface="Times New Roman" pitchFamily="18" charset="0"/>
              </a:rPr>
              <a:t> volume. </a:t>
            </a:r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399" y="1676400"/>
            <a:ext cx="45296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Hypotension</a:t>
            </a:r>
          </a:p>
          <a:p>
            <a:pPr lvl="1"/>
            <a:r>
              <a:rPr lang="en-US"/>
              <a:t>Low blood pressure</a:t>
            </a:r>
          </a:p>
          <a:p>
            <a:pPr lvl="2"/>
            <a:r>
              <a:rPr lang="en-US"/>
              <a:t>Systolic below 100 mm Hg</a:t>
            </a:r>
          </a:p>
          <a:p>
            <a:endParaRPr lang="en-US"/>
          </a:p>
          <a:p>
            <a:r>
              <a:rPr lang="en-US"/>
              <a:t>Orthostatic hypotension</a:t>
            </a:r>
          </a:p>
          <a:p>
            <a:pPr lvl="1"/>
            <a:r>
              <a:rPr lang="en-US"/>
              <a:t>Temporary positional low blood pressure</a:t>
            </a:r>
          </a:p>
          <a:p>
            <a:pPr lvl="2"/>
            <a:r>
              <a:rPr lang="en-US"/>
              <a:t>Getting up quickly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Chronic hypotension</a:t>
            </a:r>
          </a:p>
          <a:p>
            <a:pPr lvl="1"/>
            <a:r>
              <a:rPr lang="en-US"/>
              <a:t>May be related to anemia or deficient blood proteins causing low blood viscosity</a:t>
            </a:r>
          </a:p>
          <a:p>
            <a:pPr lvl="1"/>
            <a:r>
              <a:rPr lang="en-US"/>
              <a:t>May be symptomatic of </a:t>
            </a:r>
          </a:p>
          <a:p>
            <a:pPr lvl="2"/>
            <a:r>
              <a:rPr lang="en-US"/>
              <a:t>Addison’s disease</a:t>
            </a:r>
          </a:p>
          <a:p>
            <a:pPr lvl="2"/>
            <a:r>
              <a:rPr lang="en-US"/>
              <a:t>Hypothyroidism</a:t>
            </a:r>
          </a:p>
          <a:p>
            <a:pPr lvl="2"/>
            <a:r>
              <a:rPr lang="en-US"/>
              <a:t>Tissue wasting</a:t>
            </a:r>
          </a:p>
          <a:p>
            <a:r>
              <a:rPr lang="en-US"/>
              <a:t>Acute hypotension</a:t>
            </a:r>
          </a:p>
          <a:p>
            <a:pPr lvl="1"/>
            <a:r>
              <a:rPr lang="en-US"/>
              <a:t>Circulatory shock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Hypertension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Transient changes seen during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Fevers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Physical exertion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Emotional stress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Persistent changes are related to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Increased peripheral resistance due to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Obesity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Diet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Diabetes mellitus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Hereditary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Smoking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shock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 condition in which blood vessels are inadequately filled and blood can not circulate normally</a:t>
            </a:r>
          </a:p>
          <a:p>
            <a:pPr lvl="1"/>
            <a:r>
              <a:rPr lang="en-US"/>
              <a:t>Can result in cell death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Hypovolemic shock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Hypovolemic shock</a:t>
            </a:r>
          </a:p>
          <a:p>
            <a:pPr lvl="1">
              <a:lnSpc>
                <a:spcPct val="90000"/>
              </a:lnSpc>
            </a:pPr>
            <a:r>
              <a:rPr lang="en-US"/>
              <a:t>Most common form</a:t>
            </a:r>
          </a:p>
          <a:p>
            <a:pPr lvl="1">
              <a:lnSpc>
                <a:spcPct val="90000"/>
              </a:lnSpc>
            </a:pPr>
            <a:r>
              <a:rPr lang="en-US"/>
              <a:t>Due to low blood volume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Blood volume drops rapidly</a:t>
            </a:r>
            <a:endParaRPr lang="en-US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heart rate increases 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Intense vasoconstriction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Blood pressure stabilizes until further blood loss </a:t>
            </a:r>
            <a:endParaRPr lang="en-US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shock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Vascular shock</a:t>
            </a:r>
          </a:p>
          <a:p>
            <a:pPr lvl="1"/>
            <a:r>
              <a:rPr lang="en-US"/>
              <a:t>Blood volume normal</a:t>
            </a:r>
          </a:p>
          <a:p>
            <a:pPr lvl="1"/>
            <a:r>
              <a:rPr lang="en-US"/>
              <a:t>Circulation poor due to extreme vasodilation</a:t>
            </a:r>
          </a:p>
          <a:p>
            <a:pPr lvl="2"/>
            <a:r>
              <a:rPr lang="en-US"/>
              <a:t>Causes a drop in peripheral resistance</a:t>
            </a:r>
          </a:p>
          <a:p>
            <a:pPr lvl="2"/>
            <a:r>
              <a:rPr lang="en-US"/>
              <a:t>Blood pressure falls</a:t>
            </a:r>
          </a:p>
          <a:p>
            <a:pPr lvl="1"/>
            <a:r>
              <a:rPr lang="en-US"/>
              <a:t>Common causes</a:t>
            </a:r>
          </a:p>
          <a:p>
            <a:pPr lvl="2"/>
            <a:r>
              <a:rPr lang="en-US"/>
              <a:t>Loss of vasomotor tone</a:t>
            </a:r>
          </a:p>
          <a:p>
            <a:pPr lvl="3"/>
            <a:r>
              <a:rPr lang="en-US"/>
              <a:t>Anaphylaxis </a:t>
            </a:r>
            <a:r>
              <a:rPr lang="en-US">
                <a:sym typeface="Wingdings" pitchFamily="2" charset="2"/>
              </a:rPr>
              <a:t> histamines  autonomic nervous system fails to maintain vasomotor tone</a:t>
            </a:r>
          </a:p>
          <a:p>
            <a:pPr lvl="3"/>
            <a:r>
              <a:rPr lang="en-US">
                <a:sym typeface="Wingdings" pitchFamily="2" charset="2"/>
              </a:rPr>
              <a:t>Septicemia</a:t>
            </a:r>
            <a:endParaRPr lang="en-US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Cardiogenic shock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Cardiogenic shock results from failure at the heart</a:t>
            </a:r>
          </a:p>
          <a:p>
            <a:pPr lvl="1"/>
            <a:r>
              <a:rPr lang="en-US"/>
              <a:t>Weak pump due to myocardial damage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of the Heart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Atria</a:t>
            </a:r>
          </a:p>
          <a:p>
            <a:pPr lvl="1"/>
            <a:r>
              <a:rPr lang="en-US" dirty="0" err="1"/>
              <a:t>Pectinate</a:t>
            </a:r>
            <a:r>
              <a:rPr lang="en-US" dirty="0"/>
              <a:t> muscles</a:t>
            </a:r>
          </a:p>
          <a:p>
            <a:pPr lvl="2"/>
            <a:r>
              <a:rPr lang="en-US" dirty="0"/>
              <a:t>Comb-like appearance</a:t>
            </a:r>
          </a:p>
          <a:p>
            <a:pPr lvl="2"/>
            <a:r>
              <a:rPr lang="en-US" dirty="0"/>
              <a:t>Present in the anterior right </a:t>
            </a:r>
            <a:r>
              <a:rPr lang="en-US" dirty="0" smtClean="0"/>
              <a:t>atrium</a:t>
            </a:r>
          </a:p>
          <a:p>
            <a:pPr lvl="3"/>
            <a:r>
              <a:rPr lang="en-US" dirty="0" smtClean="0"/>
              <a:t>Also found in both auricles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Anterior and posterior atria are separated by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terminalis</a:t>
            </a:r>
            <a:r>
              <a:rPr lang="en-US" dirty="0"/>
              <a:t> (terminal crest)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of the Heart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Ventricles: Lower chambers.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Force the blood out of heart into arteries</a:t>
            </a:r>
            <a:r>
              <a:rPr lang="en-US" dirty="0"/>
              <a:t> </a:t>
            </a:r>
          </a:p>
        </p:txBody>
      </p:sp>
      <p:pic>
        <p:nvPicPr>
          <p:cNvPr id="6" name="Picture 6" descr="18-06Ventricles_L.jpg                                          0028FA52HAP7_01-19_jpegs               BF9AD7B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4800600" cy="419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Septums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Interatrial septum:  separates right from left atrium. </a:t>
            </a:r>
          </a:p>
          <a:p>
            <a:pPr lvl="1"/>
            <a:r>
              <a:rPr lang="en-US">
                <a:cs typeface="Times New Roman" pitchFamily="18" charset="0"/>
              </a:rPr>
              <a:t>Fossa ovale:  shallow depression that was once an opening in the fetal heart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Interventricular septum:  separates right from left ventricle.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Heart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Size varies with person. 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Length runs from second rib to fifth rib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About the size of a fist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Weighs less than a pound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Heart borders: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Laterally:  </a:t>
            </a:r>
            <a:r>
              <a:rPr lang="en-US" dirty="0">
                <a:cs typeface="Times New Roman" pitchFamily="18" charset="0"/>
              </a:rPr>
              <a:t>lungs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Posteriorly</a:t>
            </a:r>
            <a:r>
              <a:rPr lang="en-US" dirty="0" smtClean="0">
                <a:cs typeface="Times New Roman" pitchFamily="18" charset="0"/>
              </a:rPr>
              <a:t>:  </a:t>
            </a:r>
            <a:r>
              <a:rPr lang="en-US" dirty="0">
                <a:cs typeface="Times New Roman" pitchFamily="18" charset="0"/>
              </a:rPr>
              <a:t>spinal cord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Anteriorly</a:t>
            </a:r>
            <a:r>
              <a:rPr lang="en-US" dirty="0" smtClean="0">
                <a:cs typeface="Times New Roman" pitchFamily="18" charset="0"/>
              </a:rPr>
              <a:t>:  </a:t>
            </a:r>
            <a:r>
              <a:rPr lang="en-US" dirty="0">
                <a:cs typeface="Times New Roman" pitchFamily="18" charset="0"/>
              </a:rPr>
              <a:t>sternum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Heart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Right side = pulmonary circuit pump.</a:t>
            </a:r>
          </a:p>
          <a:p>
            <a:r>
              <a:rPr lang="en-US">
                <a:cs typeface="Times New Roman" pitchFamily="18" charset="0"/>
              </a:rPr>
              <a:t>Right atrium:</a:t>
            </a:r>
          </a:p>
          <a:p>
            <a:r>
              <a:rPr lang="en-US">
                <a:cs typeface="Times New Roman" pitchFamily="18" charset="0"/>
              </a:rPr>
              <a:t>Receives blood from </a:t>
            </a:r>
          </a:p>
          <a:p>
            <a:pPr lvl="1"/>
            <a:r>
              <a:rPr lang="en-US">
                <a:cs typeface="Times New Roman" pitchFamily="18" charset="0"/>
              </a:rPr>
              <a:t>Superior vena cava and </a:t>
            </a:r>
          </a:p>
          <a:p>
            <a:pPr lvl="1"/>
            <a:r>
              <a:rPr lang="en-US">
                <a:cs typeface="Times New Roman" pitchFamily="18" charset="0"/>
              </a:rPr>
              <a:t>Inferior vena cava.  </a:t>
            </a:r>
          </a:p>
          <a:p>
            <a:pPr lvl="1"/>
            <a:r>
              <a:rPr lang="en-US">
                <a:cs typeface="Times New Roman" pitchFamily="18" charset="0"/>
              </a:rPr>
              <a:t>Coronary sinus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heart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Tricuspid valve:  </a:t>
            </a:r>
          </a:p>
          <a:p>
            <a:r>
              <a:rPr lang="en-US">
                <a:cs typeface="Times New Roman" pitchFamily="18" charset="0"/>
              </a:rPr>
              <a:t>guards the AV (atrialventricular)orifice.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Composed of three leaflets or cusps.  </a:t>
            </a:r>
          </a:p>
          <a:p>
            <a:r>
              <a:rPr lang="en-US">
                <a:cs typeface="Times New Roman" pitchFamily="18" charset="0"/>
              </a:rPr>
              <a:t>Permits blood to move from atrium to ventricle.  </a:t>
            </a:r>
          </a:p>
          <a:p>
            <a:r>
              <a:rPr lang="en-US">
                <a:cs typeface="Times New Roman" pitchFamily="18" charset="0"/>
              </a:rPr>
              <a:t>Close passively due to pressure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heart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Chordae tendinae:  strong fibrous strings attach to cusps and ventricles.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Originate from papillary muscles.  Papillary muscles contract and pull on the chordae tendinae and prevent the cusps from swinging back into the atrium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side of the heart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Right ventricle is thinner than left. </a:t>
            </a:r>
          </a:p>
          <a:p>
            <a:r>
              <a:rPr lang="en-US">
                <a:cs typeface="Times New Roman" pitchFamily="18" charset="0"/>
              </a:rPr>
              <a:t> Right pumps to lungs.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Left pumps to entire body and has a greater resistance to overcome.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Tricuspid Valve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Right vent contracts and the pressure rises.  </a:t>
            </a:r>
          </a:p>
          <a:p>
            <a:r>
              <a:rPr lang="en-US">
                <a:cs typeface="Times New Roman" pitchFamily="18" charset="0"/>
              </a:rPr>
              <a:t>Tricuspid valve closes passively.  </a:t>
            </a:r>
          </a:p>
          <a:p>
            <a:r>
              <a:rPr lang="en-US">
                <a:cs typeface="Times New Roman" pitchFamily="18" charset="0"/>
              </a:rPr>
              <a:t>Exit is through the pulmonary trunk…turns into pulmonary arteries.  </a:t>
            </a:r>
          </a:p>
          <a:p>
            <a:r>
              <a:rPr lang="en-US">
                <a:cs typeface="Times New Roman" pitchFamily="18" charset="0"/>
              </a:rPr>
              <a:t>Must pass through pulmonary valve or semilunar valve.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Valve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Opens as right ventricle contracts.  When there is ventricular relaxation:  blood begins to back up into pulmonary trunk and it closes the pulmonary valve, preventing a return flow.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No chordae tendinae with semilunar valves.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of heart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Left side of </a:t>
            </a:r>
            <a:r>
              <a:rPr lang="en-US" dirty="0" smtClean="0">
                <a:cs typeface="Times New Roman" pitchFamily="18" charset="0"/>
              </a:rPr>
              <a:t>heart </a:t>
            </a:r>
            <a:r>
              <a:rPr lang="en-US" dirty="0">
                <a:cs typeface="Times New Roman" pitchFamily="18" charset="0"/>
              </a:rPr>
              <a:t>is the systemic circuit pump.</a:t>
            </a:r>
          </a:p>
          <a:p>
            <a:r>
              <a:rPr lang="en-US" dirty="0">
                <a:cs typeface="Times New Roman" pitchFamily="18" charset="0"/>
              </a:rPr>
              <a:t>Left atrium:  </a:t>
            </a:r>
          </a:p>
          <a:p>
            <a:r>
              <a:rPr lang="en-US" dirty="0">
                <a:cs typeface="Times New Roman" pitchFamily="18" charset="0"/>
              </a:rPr>
              <a:t>receives blood from lungs through pulmonary veins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of the heart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Blood goes from atrium through </a:t>
            </a:r>
          </a:p>
          <a:p>
            <a:r>
              <a:rPr lang="en-US">
                <a:cs typeface="Times New Roman" pitchFamily="18" charset="0"/>
              </a:rPr>
              <a:t>bicuspid/mitral valve and </a:t>
            </a:r>
          </a:p>
          <a:p>
            <a:r>
              <a:rPr lang="en-US">
                <a:cs typeface="Times New Roman" pitchFamily="18" charset="0"/>
              </a:rPr>
              <a:t>into the left ventricle.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Chordae tendinae prevent valve from flapping up into atrium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of heart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Ventricle contracts, </a:t>
            </a:r>
          </a:p>
          <a:p>
            <a:r>
              <a:rPr lang="en-US">
                <a:cs typeface="Times New Roman" pitchFamily="18" charset="0"/>
              </a:rPr>
              <a:t>mitral valve closes passively</a:t>
            </a:r>
          </a:p>
          <a:p>
            <a:r>
              <a:rPr lang="en-US">
                <a:cs typeface="Times New Roman" pitchFamily="18" charset="0"/>
              </a:rPr>
              <a:t>blood is forced through aorta, </a:t>
            </a:r>
          </a:p>
          <a:p>
            <a:pPr lvl="1"/>
            <a:r>
              <a:rPr lang="en-US">
                <a:cs typeface="Times New Roman" pitchFamily="18" charset="0"/>
              </a:rPr>
              <a:t>Which has semilunar valves.  When ventricle relaxes, valve closes.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diac labled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Heart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00200"/>
            <a:ext cx="7772400" cy="4800600"/>
          </a:xfrm>
        </p:spPr>
        <p:txBody>
          <a:bodyPr>
            <a:normAutofit/>
          </a:bodyPr>
          <a:lstStyle/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Base:  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attached </a:t>
            </a:r>
            <a:r>
              <a:rPr lang="en-US" sz="2400" dirty="0">
                <a:cs typeface="Times New Roman" pitchFamily="18" charset="0"/>
              </a:rPr>
              <a:t>to large blood vessels, lies beneath second </a:t>
            </a:r>
            <a:r>
              <a:rPr lang="en-US" sz="2400" dirty="0" smtClean="0">
                <a:cs typeface="Times New Roman" pitchFamily="18" charset="0"/>
              </a:rPr>
              <a:t>rib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Distal end:  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Apex</a:t>
            </a:r>
            <a:r>
              <a:rPr lang="en-US" sz="2400" dirty="0">
                <a:cs typeface="Times New Roman" pitchFamily="18" charset="0"/>
              </a:rPr>
              <a:t>:  fifth </a:t>
            </a:r>
            <a:r>
              <a:rPr lang="en-US" sz="2400" dirty="0" err="1">
                <a:cs typeface="Times New Roman" pitchFamily="18" charset="0"/>
              </a:rPr>
              <a:t>intercostal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space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area </a:t>
            </a:r>
            <a:r>
              <a:rPr lang="en-US" sz="2400" dirty="0">
                <a:cs typeface="Times New Roman" pitchFamily="18" charset="0"/>
              </a:rPr>
              <a:t>of apical heartbeat.  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5 </a:t>
            </a:r>
            <a:r>
              <a:rPr lang="en-US" sz="2800" dirty="0">
                <a:cs typeface="Times New Roman" pitchFamily="18" charset="0"/>
              </a:rPr>
              <a:t>ICS, mid </a:t>
            </a:r>
            <a:r>
              <a:rPr lang="en-US" sz="2800" dirty="0" err="1">
                <a:cs typeface="Times New Roman" pitchFamily="18" charset="0"/>
              </a:rPr>
              <a:t>clavicular</a:t>
            </a:r>
            <a:r>
              <a:rPr lang="en-US" sz="2800" dirty="0">
                <a:cs typeface="Times New Roman" pitchFamily="18" charset="0"/>
              </a:rPr>
              <a:t> line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Referred to as PMI:  point of maximum intensity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Mitral valve prolapse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cusps of the mitral valve stretches and bulges into the left atrium during the ventricular contraction.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Blood regurgitates into the left atrium.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Mitral valve prolapse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Symptoms:  </a:t>
            </a:r>
          </a:p>
          <a:p>
            <a:pPr lvl="1"/>
            <a:r>
              <a:rPr lang="en-US">
                <a:cs typeface="Times New Roman" pitchFamily="18" charset="0"/>
              </a:rPr>
              <a:t>chest pain, palpitations,</a:t>
            </a:r>
          </a:p>
          <a:p>
            <a:r>
              <a:rPr lang="en-US">
                <a:cs typeface="Times New Roman" pitchFamily="18" charset="0"/>
              </a:rPr>
              <a:t> 	fatigue, and anxiety.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Can be damaged by Streptococcus.  May lead to endocarditis: an inflammation of the endocardium due to infection.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Skeleton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Rings of dense connective tissue</a:t>
            </a:r>
          </a:p>
          <a:p>
            <a:r>
              <a:rPr lang="en-US">
                <a:cs typeface="Times New Roman" pitchFamily="18" charset="0"/>
              </a:rPr>
              <a:t>provide attachments for the heart valves and muscle fibers and </a:t>
            </a:r>
          </a:p>
          <a:p>
            <a:r>
              <a:rPr lang="en-US">
                <a:cs typeface="Times New Roman" pitchFamily="18" charset="0"/>
              </a:rPr>
              <a:t>prevents dilation during contraction.  </a:t>
            </a:r>
          </a:p>
          <a:p>
            <a:r>
              <a:rPr lang="en-US">
                <a:cs typeface="Times New Roman" pitchFamily="18" charset="0"/>
              </a:rPr>
              <a:t>Helps heart keep its shape. Otherwise, the heart would balloon outward with the increased pressure.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of Blood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Enters Right Atrium from Superior Vena Cava, Inferior Vena Cava, and Coronary Sinus</a:t>
            </a:r>
          </a:p>
          <a:p>
            <a:endParaRPr lang="en-US"/>
          </a:p>
          <a:p>
            <a:r>
              <a:rPr lang="en-US"/>
              <a:t>Blood is deoxygenated.  High in CO</a:t>
            </a:r>
            <a:r>
              <a:rPr lang="en-US" baseline="-25000"/>
              <a:t>2</a:t>
            </a:r>
            <a:r>
              <a:rPr lang="en-US"/>
              <a:t>. Low in O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Pressure in R. Atrium forces open</a:t>
            </a:r>
          </a:p>
          <a:p>
            <a:endParaRPr lang="en-US"/>
          </a:p>
          <a:p>
            <a:r>
              <a:rPr lang="en-US"/>
              <a:t>Tricuspid Valve</a:t>
            </a:r>
          </a:p>
          <a:p>
            <a:endParaRPr lang="en-US"/>
          </a:p>
          <a:p>
            <a:r>
              <a:rPr lang="en-US"/>
              <a:t>Blood passes into R. Ventricle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From the Right Ventricle, contractions force blood </a:t>
            </a:r>
          </a:p>
          <a:p>
            <a:endParaRPr lang="en-US"/>
          </a:p>
          <a:p>
            <a:r>
              <a:rPr lang="en-US"/>
              <a:t>through Pulmonary Valve (pressure closes the Tricuspid Valve)</a:t>
            </a:r>
          </a:p>
          <a:p>
            <a:endParaRPr lang="en-US"/>
          </a:p>
          <a:p>
            <a:r>
              <a:rPr lang="en-US"/>
              <a:t>Blood travels to Lungs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Blood returns from lungs freshly oxygenated.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Enters Left Atrium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Passes through Bicuspid Valve (also called Mitral Valve)</a:t>
            </a:r>
          </a:p>
          <a:p>
            <a:pPr>
              <a:lnSpc>
                <a:spcPct val="90000"/>
              </a:lnSpc>
            </a:pPr>
            <a:r>
              <a:rPr lang="en-US"/>
              <a:t>Into Left Ventricle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L. Ventricle contracts.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Bicuspid/Mitral valve closes due to pressure</a:t>
            </a:r>
          </a:p>
          <a:p>
            <a:endParaRPr lang="en-US"/>
          </a:p>
          <a:p>
            <a:r>
              <a:rPr lang="en-US"/>
              <a:t>Blood passes through Aortic Valve </a:t>
            </a:r>
          </a:p>
          <a:p>
            <a:endParaRPr lang="en-US"/>
          </a:p>
          <a:p>
            <a:r>
              <a:rPr lang="en-US"/>
              <a:t>Into Aorta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Aorta…branches off.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First two branches are called </a:t>
            </a:r>
            <a:r>
              <a:rPr lang="en-US" b="1">
                <a:cs typeface="Times New Roman" pitchFamily="18" charset="0"/>
              </a:rPr>
              <a:t>right and left coronary arteries</a:t>
            </a:r>
            <a:r>
              <a:rPr lang="en-US">
                <a:cs typeface="Times New Roman" pitchFamily="18" charset="0"/>
              </a:rPr>
              <a:t>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They supply blood to the tissues of the heart. 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From the Left coronary artery….</a:t>
            </a:r>
          </a:p>
          <a:p>
            <a:r>
              <a:rPr lang="en-US">
                <a:cs typeface="Times New Roman" pitchFamily="18" charset="0"/>
              </a:rPr>
              <a:t>circumflex artery follows AV sulcus on left.</a:t>
            </a:r>
          </a:p>
          <a:p>
            <a:pPr lvl="1"/>
            <a:r>
              <a:rPr lang="en-US">
                <a:cs typeface="Times New Roman" pitchFamily="18" charset="0"/>
              </a:rPr>
              <a:t>Supplies blood to walls of the left atrium and the left ventricle.</a:t>
            </a:r>
          </a:p>
          <a:p>
            <a:r>
              <a:rPr lang="en-US">
                <a:cs typeface="Times New Roman" pitchFamily="18" charset="0"/>
              </a:rPr>
              <a:t>anterior interventricular artery or LAD  Left Anterior Descending…</a:t>
            </a:r>
          </a:p>
          <a:p>
            <a:pPr lvl="1"/>
            <a:r>
              <a:rPr lang="en-US">
                <a:cs typeface="Times New Roman" pitchFamily="18" charset="0"/>
              </a:rPr>
              <a:t>travels in the anterior Interventricular sulcus and branches supply walls of both ventricles.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encloses the heart and the proximal ends of the large blood vessels.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Consists </a:t>
            </a:r>
            <a:r>
              <a:rPr lang="en-US" dirty="0">
                <a:cs typeface="Times New Roman" pitchFamily="18" charset="0"/>
              </a:rPr>
              <a:t>of an outer fibrous bag:  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fibrous pericardium surrounds visceral pericardium (</a:t>
            </a:r>
            <a:r>
              <a:rPr lang="en-US" dirty="0" err="1">
                <a:cs typeface="Times New Roman" pitchFamily="18" charset="0"/>
              </a:rPr>
              <a:t>epicardium</a:t>
            </a:r>
            <a:r>
              <a:rPr lang="en-US" dirty="0">
                <a:cs typeface="Times New Roman" pitchFamily="18" charset="0"/>
              </a:rPr>
              <a:t>) which covers the heart. 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65288"/>
            <a:ext cx="7772400" cy="4583112"/>
          </a:xfrm>
        </p:spPr>
        <p:txBody>
          <a:bodyPr/>
          <a:lstStyle/>
          <a:p>
            <a:r>
              <a:rPr lang="en-US"/>
              <a:t>From the Right Coronary Artery</a:t>
            </a:r>
          </a:p>
          <a:p>
            <a:r>
              <a:rPr lang="en-US">
                <a:cs typeface="Times New Roman" pitchFamily="18" charset="0"/>
              </a:rPr>
              <a:t>Two major branches: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Posterior interventricular artery </a:t>
            </a:r>
          </a:p>
          <a:p>
            <a:pPr lvl="1"/>
            <a:r>
              <a:rPr lang="en-US">
                <a:cs typeface="Times New Roman" pitchFamily="18" charset="0"/>
              </a:rPr>
              <a:t>supplies the walls of both ventricles.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Marginal artery:  </a:t>
            </a:r>
          </a:p>
          <a:p>
            <a:pPr lvl="1"/>
            <a:r>
              <a:rPr lang="en-US">
                <a:cs typeface="Times New Roman" pitchFamily="18" charset="0"/>
              </a:rPr>
              <a:t>Supplies right atrium and right ventricles.  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Heart’s blood supply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Cardiac veins drain the capillaries of the myocardium.  </a:t>
            </a:r>
          </a:p>
          <a:p>
            <a:r>
              <a:rPr lang="en-US">
                <a:cs typeface="Times New Roman" pitchFamily="18" charset="0"/>
              </a:rPr>
              <a:t>Veins join the coronary sinus at the AV sulcus.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Coronary sinus empties into right atrium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Activity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coordinated movement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Atrial walls contract while the ventricular walls relax;  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ventricular walls contract while the atrial walls relax.   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There is a moment of relaxation.  This relaxation denotes the beginning and the end of a cycle.</a:t>
            </a:r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Foramen ovale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Foramen ovale:  “oval door”  </a:t>
            </a:r>
          </a:p>
          <a:p>
            <a:r>
              <a:rPr lang="en-US">
                <a:cs typeface="Times New Roman" pitchFamily="18" charset="0"/>
              </a:rPr>
              <a:t>present in fetal heart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connects the two atria and allows blood entering the right heart to bypass the pulmonary circuit </a:t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Ductus arteriosus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Ductus arteriosus</a:t>
            </a:r>
            <a:r>
              <a:rPr lang="en-US">
                <a:cs typeface="Times New Roman" pitchFamily="18" charset="0"/>
              </a:rPr>
              <a:t> between the pulmonary trunk and the aorta.  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Shortly after birth, it closes, separating right and left sides of the heart. 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Congenital Heart Defects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Patent ductus arteriosus.</a:t>
            </a:r>
            <a:r>
              <a:rPr lang="en-US">
                <a:cs typeface="Times New Roman" pitchFamily="18" charset="0"/>
              </a:rPr>
              <a:t>..in which the connection between the aorta and pulmonary trunk remains open.  </a:t>
            </a:r>
          </a:p>
          <a:p>
            <a:r>
              <a:rPr lang="en-US">
                <a:cs typeface="Times New Roman" pitchFamily="18" charset="0"/>
              </a:rPr>
              <a:t>A patent ductus arteriosus allows mixing of oxygenated and deoxygenated blood</a:t>
            </a:r>
          </a:p>
          <a:p>
            <a:pPr lvl="1"/>
            <a:r>
              <a:rPr lang="en-US">
                <a:cs typeface="Times New Roman" pitchFamily="18" charset="0"/>
              </a:rPr>
              <a:t>children become cyanotic after physical exertion.  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65288"/>
            <a:ext cx="8382000" cy="4583112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“lubb dubb”  sounds are from the contraction and relaxation of heart tissues and the opening and closing of the heart valves.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Lubb: 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first sound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Ventricular contraction:  systole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Tricuspid Valve and Mitral Valve slamming shut due to the ventricular pressure</a:t>
            </a:r>
            <a:endParaRPr lang="en-US" sz="240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Dubb: 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second sound. 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ventricular relaxation:  diastole 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Pulmonary and aortic valves closing.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800600" cy="4343400"/>
          </a:xfrm>
        </p:spPr>
        <p:txBody>
          <a:bodyPr/>
          <a:lstStyle/>
          <a:p>
            <a:r>
              <a:rPr lang="en-US" sz="2600"/>
              <a:t>Auscultation:  Listening</a:t>
            </a:r>
          </a:p>
          <a:p>
            <a:pPr lvl="1"/>
            <a:r>
              <a:rPr lang="en-US" sz="2400"/>
              <a:t>Aortic valve</a:t>
            </a:r>
          </a:p>
          <a:p>
            <a:pPr lvl="2"/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ICS at R sternal margin</a:t>
            </a:r>
          </a:p>
          <a:p>
            <a:pPr lvl="1"/>
            <a:r>
              <a:rPr lang="en-US" sz="2400"/>
              <a:t>Pulmonary Valve</a:t>
            </a:r>
          </a:p>
          <a:p>
            <a:pPr lvl="2"/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ICS at L sternal margin</a:t>
            </a:r>
          </a:p>
          <a:p>
            <a:pPr lvl="1"/>
            <a:r>
              <a:rPr lang="en-US" sz="2400"/>
              <a:t>Tricuspid Valve</a:t>
            </a:r>
          </a:p>
          <a:p>
            <a:pPr lvl="2"/>
            <a:r>
              <a:rPr lang="en-US" sz="2000"/>
              <a:t>5</a:t>
            </a:r>
            <a:r>
              <a:rPr lang="en-US" sz="2000" baseline="30000"/>
              <a:t>th</a:t>
            </a:r>
            <a:r>
              <a:rPr lang="en-US" sz="2000"/>
              <a:t> ICS at R sternal margin</a:t>
            </a:r>
          </a:p>
          <a:p>
            <a:pPr lvl="1"/>
            <a:r>
              <a:rPr lang="en-US" sz="2400"/>
              <a:t>Mitral Valve</a:t>
            </a:r>
          </a:p>
          <a:p>
            <a:pPr lvl="2"/>
            <a:r>
              <a:rPr lang="en-US" sz="2000"/>
              <a:t>5</a:t>
            </a:r>
            <a:r>
              <a:rPr lang="en-US" sz="2000" baseline="30000"/>
              <a:t>th</a:t>
            </a:r>
            <a:r>
              <a:rPr lang="en-US" sz="2000"/>
              <a:t> ICS, midclavicular line </a:t>
            </a:r>
          </a:p>
          <a:p>
            <a:pPr lvl="2"/>
            <a:r>
              <a:rPr lang="en-US" sz="2000"/>
              <a:t>PMI</a:t>
            </a:r>
          </a:p>
        </p:txBody>
      </p:sp>
      <p:pic>
        <p:nvPicPr>
          <p:cNvPr id="122885" name="Picture 5" descr="heart s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62200"/>
            <a:ext cx="4038600" cy="3224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Fibers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Sinoatrial node = SA node.  </a:t>
            </a:r>
          </a:p>
          <a:p>
            <a:r>
              <a:rPr lang="en-US">
                <a:cs typeface="Times New Roman" pitchFamily="18" charset="0"/>
              </a:rPr>
              <a:t>specialized cardiac muscle tissue beneath the epicardium.  </a:t>
            </a:r>
          </a:p>
          <a:p>
            <a:r>
              <a:rPr lang="en-US">
                <a:cs typeface="Times New Roman" pitchFamily="18" charset="0"/>
              </a:rPr>
              <a:t>Located in R atrium near the opening of the Sup vena cava.  </a:t>
            </a:r>
          </a:p>
          <a:p>
            <a:r>
              <a:rPr lang="en-US">
                <a:cs typeface="Times New Roman" pitchFamily="18" charset="0"/>
              </a:rPr>
              <a:t>Fibers are continuous with those of the atrial syncytium.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65288"/>
            <a:ext cx="4419600" cy="4887912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At the base of the heart, the lining turns back and becomes the parietal pericardium.  </a:t>
            </a:r>
          </a:p>
          <a:p>
            <a:pPr lvl="1"/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This in turn forms the inner lining of the fibrous pericardium.  </a:t>
            </a:r>
          </a:p>
        </p:txBody>
      </p:sp>
      <p:pic>
        <p:nvPicPr>
          <p:cNvPr id="7172" name="Picture 4" descr="pericar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306" y="1600200"/>
            <a:ext cx="405123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Fibers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SA node can reach threshold on their own,</a:t>
            </a:r>
          </a:p>
          <a:p>
            <a:r>
              <a:rPr lang="en-US">
                <a:cs typeface="Times New Roman" pitchFamily="18" charset="0"/>
              </a:rPr>
              <a:t>membranes contact one another.  </a:t>
            </a:r>
          </a:p>
          <a:p>
            <a:r>
              <a:rPr lang="en-US">
                <a:cs typeface="Times New Roman" pitchFamily="18" charset="0"/>
              </a:rPr>
              <a:t>Need no outside stimulation.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initiates impulses that spread to the myocardium and stimulate the muscles to contract.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 Node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SA node activity is rhythmic.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Generates impulses </a:t>
            </a:r>
            <a:r>
              <a:rPr lang="en-US" dirty="0" smtClean="0">
                <a:cs typeface="Times New Roman" pitchFamily="18" charset="0"/>
              </a:rPr>
              <a:t>75 – 100  </a:t>
            </a:r>
            <a:r>
              <a:rPr lang="en-US" dirty="0">
                <a:cs typeface="Times New Roman" pitchFamily="18" charset="0"/>
              </a:rPr>
              <a:t>times a </a:t>
            </a:r>
            <a:r>
              <a:rPr lang="en-US" dirty="0" smtClean="0">
                <a:cs typeface="Times New Roman" pitchFamily="18" charset="0"/>
              </a:rPr>
              <a:t>minute on its own.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Tempered by the </a:t>
            </a:r>
            <a:r>
              <a:rPr lang="en-US" dirty="0" err="1" smtClean="0">
                <a:cs typeface="Times New Roman" pitchFamily="18" charset="0"/>
              </a:rPr>
              <a:t>Vagus</a:t>
            </a:r>
            <a:r>
              <a:rPr lang="en-US" dirty="0" smtClean="0">
                <a:cs typeface="Times New Roman" pitchFamily="18" charset="0"/>
              </a:rPr>
              <a:t> nerve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Slows rate to 60 to 80 </a:t>
            </a:r>
            <a:r>
              <a:rPr lang="en-US" dirty="0" err="1" smtClean="0">
                <a:cs typeface="Times New Roman" pitchFamily="18" charset="0"/>
              </a:rPr>
              <a:t>bpm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Called the Pacemaker.</a:t>
            </a:r>
          </a:p>
          <a:p>
            <a:pPr lvl="1"/>
            <a:r>
              <a:rPr lang="en-US" dirty="0">
                <a:cs typeface="Times New Roman" pitchFamily="18" charset="0"/>
              </a:rPr>
              <a:t>Determines sinus rhythm  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 node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From SA node into the atrial syncytium, the impulse goes from cell to cell via gap junctions.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R and L atria contract almost simultaneously.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Before the impulses reach the ventricular syncytium, they are delayed by a group of tissues called the AV node,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located in the inferior portion of  the septum that separates that atria</a:t>
            </a:r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60563"/>
            <a:ext cx="8161338" cy="3805237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AV node provides the normal conduction pathway between atrial and ventricular syncytia</a:t>
            </a:r>
          </a:p>
          <a:p>
            <a:r>
              <a:rPr lang="en-US">
                <a:cs typeface="Times New Roman" pitchFamily="18" charset="0"/>
              </a:rPr>
              <a:t>Because of the AV node there is a time delay.  </a:t>
            </a:r>
          </a:p>
          <a:p>
            <a:r>
              <a:rPr lang="en-US">
                <a:cs typeface="Times New Roman" pitchFamily="18" charset="0"/>
              </a:rPr>
              <a:t>allows time for the atria to contract completely before the coming ventricular contraction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impulse reaches the far side of the AV node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it passes into a group of fibers called the </a:t>
            </a:r>
            <a:r>
              <a:rPr lang="en-US" u="sng">
                <a:cs typeface="Times New Roman" pitchFamily="18" charset="0"/>
              </a:rPr>
              <a:t>AV Bundle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u="sng">
                <a:cs typeface="Times New Roman" pitchFamily="18" charset="0"/>
              </a:rPr>
              <a:t>or Bundle of His</a:t>
            </a:r>
            <a:r>
              <a:rPr lang="en-US">
                <a:cs typeface="Times New Roman" pitchFamily="18" charset="0"/>
              </a:rPr>
              <a:t> and the impulse passes through them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Bundle of His divides into right and left branches 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gives rise to enlarged </a:t>
            </a:r>
            <a:r>
              <a:rPr lang="en-US" u="sng">
                <a:cs typeface="Times New Roman" pitchFamily="18" charset="0"/>
              </a:rPr>
              <a:t>Purkinje fibers</a:t>
            </a:r>
            <a:r>
              <a:rPr lang="en-US">
                <a:cs typeface="Times New Roman" pitchFamily="18" charset="0"/>
              </a:rPr>
              <a:t> that carry the impulses faster than the cell to cell contact could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Purkinje fibers </a:t>
            </a:r>
          </a:p>
          <a:p>
            <a:r>
              <a:rPr lang="en-US">
                <a:cs typeface="Times New Roman" pitchFamily="18" charset="0"/>
              </a:rPr>
              <a:t>transmit the impulses to the apex </a:t>
            </a:r>
          </a:p>
          <a:p>
            <a:r>
              <a:rPr lang="en-US">
                <a:cs typeface="Times New Roman" pitchFamily="18" charset="0"/>
              </a:rPr>
              <a:t>allows the contraction to push the blood superiorly towards the aortic and pulmonary valves.</a:t>
            </a:r>
          </a:p>
          <a:p>
            <a:r>
              <a:rPr lang="en-US">
                <a:cs typeface="Times New Roman" pitchFamily="18" charset="0"/>
              </a:rPr>
              <a:t>Allows the ventricular myocardium to contract as a unit rather than in a wave.  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Cardiac Conduction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7391400" cy="3886200"/>
          </a:xfrm>
        </p:spPr>
        <p:txBody>
          <a:bodyPr/>
          <a:lstStyle/>
          <a:p>
            <a:r>
              <a:rPr lang="en-US" dirty="0"/>
              <a:t>1.  </a:t>
            </a:r>
            <a:r>
              <a:rPr lang="en-US" dirty="0" err="1"/>
              <a:t>Sinoatrial</a:t>
            </a:r>
            <a:r>
              <a:rPr lang="en-US" dirty="0"/>
              <a:t> node</a:t>
            </a:r>
          </a:p>
          <a:p>
            <a:r>
              <a:rPr lang="en-US" dirty="0"/>
              <a:t>2.  </a:t>
            </a:r>
            <a:r>
              <a:rPr lang="en-US" dirty="0" err="1"/>
              <a:t>Atrioventricular</a:t>
            </a:r>
            <a:r>
              <a:rPr lang="en-US" dirty="0"/>
              <a:t> node</a:t>
            </a:r>
          </a:p>
          <a:p>
            <a:r>
              <a:rPr lang="en-US" dirty="0"/>
              <a:t>3.  </a:t>
            </a:r>
            <a:r>
              <a:rPr lang="en-US" dirty="0" err="1"/>
              <a:t>Atrioventricular</a:t>
            </a:r>
            <a:r>
              <a:rPr lang="en-US" dirty="0"/>
              <a:t> bundle</a:t>
            </a:r>
          </a:p>
          <a:p>
            <a:pPr lvl="1"/>
            <a:r>
              <a:rPr lang="en-US" dirty="0"/>
              <a:t>Bundle of His</a:t>
            </a:r>
          </a:p>
          <a:p>
            <a:r>
              <a:rPr lang="en-US" dirty="0"/>
              <a:t>4.  R/L bundle branches</a:t>
            </a:r>
          </a:p>
          <a:p>
            <a:r>
              <a:rPr lang="en-US" dirty="0"/>
              <a:t>5.  Purkinje fibers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18-17Sequence.jpg  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1213" y="2362200"/>
            <a:ext cx="7921625" cy="2689225"/>
          </a:xfrm>
          <a:prstGeom prst="rect">
            <a:avLst/>
          </a:prstGeom>
          <a:noFill/>
        </p:spPr>
      </p:pic>
      <p:sp>
        <p:nvSpPr>
          <p:cNvPr id="286725" name="Freeform 5"/>
          <p:cNvSpPr>
            <a:spLocks/>
          </p:cNvSpPr>
          <p:nvPr/>
        </p:nvSpPr>
        <p:spPr bwMode="auto">
          <a:xfrm>
            <a:off x="423863" y="2792413"/>
            <a:ext cx="549275" cy="1062037"/>
          </a:xfrm>
          <a:custGeom>
            <a:avLst/>
            <a:gdLst/>
            <a:ahLst/>
            <a:cxnLst>
              <a:cxn ang="0">
                <a:pos x="72" y="758"/>
              </a:cxn>
              <a:cxn ang="0">
                <a:pos x="0" y="758"/>
              </a:cxn>
              <a:cxn ang="0">
                <a:pos x="392" y="0"/>
              </a:cxn>
            </a:cxnLst>
            <a:rect l="0" t="0" r="r" b="b"/>
            <a:pathLst>
              <a:path w="392" h="758">
                <a:moveTo>
                  <a:pt x="72" y="758"/>
                </a:moveTo>
                <a:lnTo>
                  <a:pt x="0" y="758"/>
                </a:lnTo>
                <a:lnTo>
                  <a:pt x="392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6" name="Freeform 6"/>
          <p:cNvSpPr>
            <a:spLocks/>
          </p:cNvSpPr>
          <p:nvPr/>
        </p:nvSpPr>
        <p:spPr bwMode="auto">
          <a:xfrm>
            <a:off x="3113088" y="2994025"/>
            <a:ext cx="330200" cy="860425"/>
          </a:xfrm>
          <a:custGeom>
            <a:avLst/>
            <a:gdLst/>
            <a:ahLst/>
            <a:cxnLst>
              <a:cxn ang="0">
                <a:pos x="0" y="614"/>
              </a:cxn>
              <a:cxn ang="0">
                <a:pos x="72" y="614"/>
              </a:cxn>
              <a:cxn ang="0">
                <a:pos x="236" y="0"/>
              </a:cxn>
            </a:cxnLst>
            <a:rect l="0" t="0" r="r" b="b"/>
            <a:pathLst>
              <a:path w="236" h="614">
                <a:moveTo>
                  <a:pt x="0" y="614"/>
                </a:moveTo>
                <a:lnTo>
                  <a:pt x="72" y="614"/>
                </a:lnTo>
                <a:lnTo>
                  <a:pt x="23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7416800" y="3854450"/>
            <a:ext cx="395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V="1">
            <a:off x="5253038" y="3552825"/>
            <a:ext cx="876300" cy="301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4688" y="1819275"/>
            <a:ext cx="187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SA node generates impulse;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atrial 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3109913" y="1819275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Impulse delayed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at AV node</a:t>
            </a:r>
            <a:endParaRPr lang="en-US" sz="2100">
              <a:latin typeface="Times" charset="0"/>
            </a:endParaRP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154613" y="1819275"/>
            <a:ext cx="1495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Impulse passes to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heart apex; ventricular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7312025" y="1819275"/>
            <a:ext cx="141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Ventricular excitation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complete</a:t>
            </a:r>
            <a:endParaRPr lang="en-US" sz="2100">
              <a:latin typeface="Times" charset="0"/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579438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2100">
              <a:latin typeface="Times" charset="0"/>
            </a:endParaRP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2574925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2100">
              <a:latin typeface="Times" charset="0"/>
            </a:endParaRP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6883400" y="3771900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Purkinje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2100">
              <a:latin typeface="Times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4700588" y="3771900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Bundle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branches</a:t>
            </a:r>
            <a:endParaRPr lang="en-US" sz="2100">
              <a:latin typeface="Times" charset="0"/>
            </a:endParaRPr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  <p:sp>
        <p:nvSpPr>
          <p:cNvPr id="28674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Excitation Related to ECG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Pericardial layers</a:t>
            </a:r>
            <a:endParaRPr lang="en-US" dirty="0"/>
          </a:p>
        </p:txBody>
      </p:sp>
      <p:pic>
        <p:nvPicPr>
          <p:cNvPr id="4" name="Picture 6" descr="18-02Pericardial_L.jpg                                         0028FA52HAP7_01-19_jpegs               BF9AD7B0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828800"/>
            <a:ext cx="9144000" cy="378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18-17Sequence02.jpg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24150" y="620713"/>
            <a:ext cx="3695700" cy="5616575"/>
          </a:xfrm>
          <a:prstGeom prst="rect">
            <a:avLst/>
          </a:prstGeom>
          <a:noFill/>
        </p:spPr>
      </p:pic>
      <p:sp>
        <p:nvSpPr>
          <p:cNvPr id="287749" name="Freeform 5"/>
          <p:cNvSpPr>
            <a:spLocks/>
          </p:cNvSpPr>
          <p:nvPr/>
        </p:nvSpPr>
        <p:spPr bwMode="auto">
          <a:xfrm>
            <a:off x="2884488" y="2382838"/>
            <a:ext cx="930275" cy="1797050"/>
          </a:xfrm>
          <a:custGeom>
            <a:avLst/>
            <a:gdLst/>
            <a:ahLst/>
            <a:cxnLst>
              <a:cxn ang="0">
                <a:pos x="122" y="1283"/>
              </a:cxn>
              <a:cxn ang="0">
                <a:pos x="0" y="1283"/>
              </a:cxn>
              <a:cxn ang="0">
                <a:pos x="664" y="0"/>
              </a:cxn>
            </a:cxnLst>
            <a:rect l="0" t="0" r="r" b="b"/>
            <a:pathLst>
              <a:path w="664" h="1283">
                <a:moveTo>
                  <a:pt x="122" y="1283"/>
                </a:moveTo>
                <a:lnTo>
                  <a:pt x="0" y="1283"/>
                </a:lnTo>
                <a:lnTo>
                  <a:pt x="664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3248025" y="738188"/>
            <a:ext cx="307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SA node generates impulse;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atrial 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3108325" y="40417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2100">
              <a:latin typeface="Times" charset="0"/>
            </a:endParaRP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18-17Sequence03.jpg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5413" y="581025"/>
            <a:ext cx="3695700" cy="5616575"/>
          </a:xfrm>
          <a:prstGeom prst="rect">
            <a:avLst/>
          </a:prstGeom>
          <a:noFill/>
        </p:spPr>
      </p:pic>
      <p:sp>
        <p:nvSpPr>
          <p:cNvPr id="288773" name="Freeform 5"/>
          <p:cNvSpPr>
            <a:spLocks/>
          </p:cNvSpPr>
          <p:nvPr/>
        </p:nvSpPr>
        <p:spPr bwMode="auto">
          <a:xfrm>
            <a:off x="3860800" y="2720975"/>
            <a:ext cx="557213" cy="1458913"/>
          </a:xfrm>
          <a:custGeom>
            <a:avLst/>
            <a:gdLst/>
            <a:ahLst/>
            <a:cxnLst>
              <a:cxn ang="0">
                <a:pos x="0" y="1041"/>
              </a:cxn>
              <a:cxn ang="0">
                <a:pos x="122" y="1041"/>
              </a:cxn>
              <a:cxn ang="0">
                <a:pos x="398" y="0"/>
              </a:cxn>
            </a:cxnLst>
            <a:rect l="0" t="0" r="r" b="b"/>
            <a:pathLst>
              <a:path w="398" h="1041">
                <a:moveTo>
                  <a:pt x="0" y="1041"/>
                </a:moveTo>
                <a:lnTo>
                  <a:pt x="122" y="1041"/>
                </a:lnTo>
                <a:lnTo>
                  <a:pt x="398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3822700" y="738188"/>
            <a:ext cx="177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Impulse delayed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at AV node</a:t>
            </a:r>
            <a:endParaRPr lang="en-US" sz="2100">
              <a:latin typeface="Times" charset="0"/>
            </a:endParaRP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2906713" y="40417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2100">
              <a:latin typeface="Times" charset="0"/>
            </a:endParaRP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18-17Sequence04.jpg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4775" y="620713"/>
            <a:ext cx="3697288" cy="5616575"/>
          </a:xfrm>
          <a:prstGeom prst="rect">
            <a:avLst/>
          </a:prstGeom>
          <a:noFill/>
        </p:spPr>
      </p:pic>
      <p:sp>
        <p:nvSpPr>
          <p:cNvPr id="289797" name="Freeform 5"/>
          <p:cNvSpPr>
            <a:spLocks/>
          </p:cNvSpPr>
          <p:nvPr/>
        </p:nvSpPr>
        <p:spPr bwMode="auto">
          <a:xfrm>
            <a:off x="3692525" y="3549650"/>
            <a:ext cx="1069975" cy="635000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122" y="454"/>
              </a:cxn>
              <a:cxn ang="0">
                <a:pos x="764" y="0"/>
              </a:cxn>
            </a:cxnLst>
            <a:rect l="0" t="0" r="r" b="b"/>
            <a:pathLst>
              <a:path w="764" h="454">
                <a:moveTo>
                  <a:pt x="0" y="454"/>
                </a:moveTo>
                <a:lnTo>
                  <a:pt x="122" y="454"/>
                </a:lnTo>
                <a:lnTo>
                  <a:pt x="764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3679825" y="744538"/>
            <a:ext cx="2451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Impulse passes to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heart apex; ventricular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2871788" y="4046538"/>
            <a:ext cx="101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Bundle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branches</a:t>
            </a:r>
            <a:endParaRPr lang="en-US" sz="2100">
              <a:latin typeface="Times" charset="0"/>
            </a:endParaRP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18-17Sequence05.jpg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1925" y="630238"/>
            <a:ext cx="3695700" cy="5616575"/>
          </a:xfrm>
          <a:prstGeom prst="rect">
            <a:avLst/>
          </a:prstGeom>
          <a:noFill/>
        </p:spPr>
      </p:pic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890963" y="4184650"/>
            <a:ext cx="669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3651250" y="742950"/>
            <a:ext cx="232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Ventricular excitation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complete</a:t>
            </a:r>
            <a:endParaRPr lang="en-US" sz="2100">
              <a:latin typeface="Times" charset="0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2947988" y="4044950"/>
            <a:ext cx="901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Purkinje</a:t>
            </a:r>
          </a:p>
          <a:p>
            <a:pPr defTabSz="806450"/>
            <a:r>
              <a:rPr lang="en-US" sz="1800" b="1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2100">
              <a:latin typeface="Times" charset="0"/>
            </a:endParaRP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18-17Sequence.jpg     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1213" y="2362200"/>
            <a:ext cx="7921625" cy="2689225"/>
          </a:xfrm>
          <a:prstGeom prst="rect">
            <a:avLst/>
          </a:prstGeom>
          <a:noFill/>
        </p:spPr>
      </p:pic>
      <p:sp>
        <p:nvSpPr>
          <p:cNvPr id="291845" name="Freeform 5"/>
          <p:cNvSpPr>
            <a:spLocks/>
          </p:cNvSpPr>
          <p:nvPr/>
        </p:nvSpPr>
        <p:spPr bwMode="auto">
          <a:xfrm>
            <a:off x="423863" y="2792413"/>
            <a:ext cx="549275" cy="1062037"/>
          </a:xfrm>
          <a:custGeom>
            <a:avLst/>
            <a:gdLst/>
            <a:ahLst/>
            <a:cxnLst>
              <a:cxn ang="0">
                <a:pos x="72" y="758"/>
              </a:cxn>
              <a:cxn ang="0">
                <a:pos x="0" y="758"/>
              </a:cxn>
              <a:cxn ang="0">
                <a:pos x="392" y="0"/>
              </a:cxn>
            </a:cxnLst>
            <a:rect l="0" t="0" r="r" b="b"/>
            <a:pathLst>
              <a:path w="392" h="758">
                <a:moveTo>
                  <a:pt x="72" y="758"/>
                </a:moveTo>
                <a:lnTo>
                  <a:pt x="0" y="758"/>
                </a:lnTo>
                <a:lnTo>
                  <a:pt x="392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6" name="Freeform 6"/>
          <p:cNvSpPr>
            <a:spLocks/>
          </p:cNvSpPr>
          <p:nvPr/>
        </p:nvSpPr>
        <p:spPr bwMode="auto">
          <a:xfrm>
            <a:off x="3113088" y="2994025"/>
            <a:ext cx="330200" cy="860425"/>
          </a:xfrm>
          <a:custGeom>
            <a:avLst/>
            <a:gdLst/>
            <a:ahLst/>
            <a:cxnLst>
              <a:cxn ang="0">
                <a:pos x="0" y="614"/>
              </a:cxn>
              <a:cxn ang="0">
                <a:pos x="72" y="614"/>
              </a:cxn>
              <a:cxn ang="0">
                <a:pos x="236" y="0"/>
              </a:cxn>
            </a:cxnLst>
            <a:rect l="0" t="0" r="r" b="b"/>
            <a:pathLst>
              <a:path w="236" h="614">
                <a:moveTo>
                  <a:pt x="0" y="614"/>
                </a:moveTo>
                <a:lnTo>
                  <a:pt x="72" y="614"/>
                </a:lnTo>
                <a:lnTo>
                  <a:pt x="23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7416800" y="3854450"/>
            <a:ext cx="395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 flipV="1">
            <a:off x="5253038" y="3552825"/>
            <a:ext cx="876300" cy="301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674688" y="1819275"/>
            <a:ext cx="187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SA node generates impulse;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atrial 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3109913" y="1819275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Impulse delayed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at AV node</a:t>
            </a:r>
            <a:endParaRPr lang="en-US" sz="2100">
              <a:latin typeface="Times" charset="0"/>
            </a:endParaRP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5154613" y="1819275"/>
            <a:ext cx="1495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Impulse passes to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heart apex; ventricular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excitation begins</a:t>
            </a:r>
            <a:endParaRPr lang="en-US" sz="2100">
              <a:latin typeface="Times" charset="0"/>
            </a:endParaRPr>
          </a:p>
        </p:txBody>
      </p:sp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7312025" y="1819275"/>
            <a:ext cx="141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Ventricular excitation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complete</a:t>
            </a:r>
            <a:endParaRPr lang="en-US" sz="2100">
              <a:latin typeface="Times" charset="0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579438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2100">
              <a:latin typeface="Times" charset="0"/>
            </a:endParaRPr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2574925" y="3771900"/>
            <a:ext cx="568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2100">
              <a:latin typeface="Times" charset="0"/>
            </a:endParaRPr>
          </a:p>
        </p:txBody>
      </p:sp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6883400" y="3771900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Purkinje</a:t>
            </a:r>
          </a:p>
          <a:p>
            <a:pPr algn="ctr"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2100">
              <a:latin typeface="Times" charset="0"/>
            </a:endParaRP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4700588" y="3771900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Bundle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branches</a:t>
            </a:r>
            <a:endParaRPr lang="en-US" sz="2100">
              <a:latin typeface="Times" charset="0"/>
            </a:endParaRPr>
          </a:p>
        </p:txBody>
      </p:sp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18.17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Defects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38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Arrhythmias</a:t>
            </a:r>
          </a:p>
          <a:p>
            <a:pPr lvl="1">
              <a:lnSpc>
                <a:spcPct val="90000"/>
              </a:lnSpc>
            </a:pPr>
            <a:r>
              <a:rPr lang="en-US"/>
              <a:t>Uncoordinated atrial and ventricular contractions</a:t>
            </a:r>
          </a:p>
          <a:p>
            <a:pPr>
              <a:lnSpc>
                <a:spcPct val="90000"/>
              </a:lnSpc>
            </a:pPr>
            <a:r>
              <a:rPr lang="en-US"/>
              <a:t>Fibrillation</a:t>
            </a:r>
          </a:p>
          <a:p>
            <a:pPr lvl="1">
              <a:lnSpc>
                <a:spcPct val="90000"/>
              </a:lnSpc>
            </a:pPr>
            <a:r>
              <a:rPr lang="en-US"/>
              <a:t>Rapid and irregular contractions</a:t>
            </a:r>
          </a:p>
          <a:p>
            <a:pPr lvl="1">
              <a:lnSpc>
                <a:spcPct val="90000"/>
              </a:lnSpc>
            </a:pPr>
            <a:r>
              <a:rPr lang="en-US"/>
              <a:t>SA node no longer in control</a:t>
            </a:r>
          </a:p>
          <a:p>
            <a:pPr lvl="1">
              <a:lnSpc>
                <a:spcPct val="90000"/>
              </a:lnSpc>
            </a:pPr>
            <a:r>
              <a:rPr lang="en-US"/>
              <a:t>Defibrillation:  electrical shock to the heart interrupts chaotic fibrillations and attempts to restore SA control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Stroke Volume</a:t>
            </a:r>
          </a:p>
          <a:p>
            <a:pPr lvl="1">
              <a:lnSpc>
                <a:spcPct val="90000"/>
              </a:lnSpc>
            </a:pPr>
            <a:r>
              <a:rPr lang="en-US"/>
              <a:t>Volume of blood pumped out by one ventricle with each beat</a:t>
            </a:r>
          </a:p>
          <a:p>
            <a:pPr>
              <a:lnSpc>
                <a:spcPct val="90000"/>
              </a:lnSpc>
            </a:pPr>
            <a:r>
              <a:rPr lang="en-US"/>
              <a:t>Cardiac output (CO)</a:t>
            </a:r>
          </a:p>
          <a:p>
            <a:pPr lvl="1">
              <a:lnSpc>
                <a:spcPct val="90000"/>
              </a:lnSpc>
            </a:pPr>
            <a:r>
              <a:rPr lang="en-US"/>
              <a:t>Amount of blood pumped out by each ventricle in one minute</a:t>
            </a:r>
          </a:p>
          <a:p>
            <a:pPr lvl="1">
              <a:lnSpc>
                <a:spcPct val="90000"/>
              </a:lnSpc>
            </a:pPr>
            <a:r>
              <a:rPr lang="en-US"/>
              <a:t>Heart rate multiplied by stroke volume = Cardiac Output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electrical changes occur in the myocardium during a cardiac cycle.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Body fluids conduct electrical currents that can be detected on the surface of the body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Normal ECG has predictable wave patterns.  </a:t>
            </a:r>
          </a:p>
          <a:p>
            <a:r>
              <a:rPr lang="en-US">
                <a:cs typeface="Times New Roman" pitchFamily="18" charset="0"/>
              </a:rPr>
              <a:t>SA node triggers impulses, electrical change in atrium. </a:t>
            </a:r>
          </a:p>
          <a:p>
            <a:r>
              <a:rPr lang="en-US">
                <a:cs typeface="Times New Roman" pitchFamily="18" charset="0"/>
              </a:rPr>
              <a:t>Produces a P wave.  </a:t>
            </a:r>
          </a:p>
          <a:p>
            <a:r>
              <a:rPr lang="en-US">
                <a:cs typeface="Times New Roman" pitchFamily="18" charset="0"/>
              </a:rPr>
              <a:t>Corresponds to the depolarization of the atrial fibers that will soon lead to the contraction of the atrium.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When the impulses reach the ventricular fibers, they depolarize.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Ventricle walls are thicker and the electrical charge is greater </a:t>
            </a:r>
          </a:p>
          <a:p>
            <a:r>
              <a:rPr lang="en-US">
                <a:cs typeface="Times New Roman" pitchFamily="18" charset="0"/>
              </a:rPr>
              <a:t>Forms the QRS complex.  </a:t>
            </a:r>
          </a:p>
          <a:p>
            <a:pPr lvl="1"/>
            <a:r>
              <a:rPr lang="en-US">
                <a:cs typeface="Times New Roman" pitchFamily="18" charset="0"/>
              </a:rPr>
              <a:t>Contains Q wave, R wave, and S wave.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Three layers of pericardium:  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1.  fibrous outer layer: 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protects  and anchors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Two inner layers (serous):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2.  Visceral layer:  adheres to heart.  Epicardium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3.  Parietal layer:   adherent to fibrous pericardium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ventricle muscles repolarize  slowly and produce the T wave.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676400"/>
            <a:ext cx="7915275" cy="4089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P:  depolarization of atrium</a:t>
            </a:r>
          </a:p>
          <a:p>
            <a:pPr>
              <a:buFontTx/>
              <a:buNone/>
            </a:pPr>
            <a:r>
              <a:rPr lang="en-US" dirty="0"/>
              <a:t>QRS:  </a:t>
            </a:r>
            <a:r>
              <a:rPr lang="en-US" dirty="0" err="1" smtClean="0"/>
              <a:t>repolarization</a:t>
            </a:r>
            <a:r>
              <a:rPr lang="en-US" dirty="0" smtClean="0"/>
              <a:t> of atria and overlapping depolarization </a:t>
            </a:r>
            <a:r>
              <a:rPr lang="en-US" dirty="0"/>
              <a:t>of ventricles</a:t>
            </a:r>
          </a:p>
          <a:p>
            <a:pPr>
              <a:buFontTx/>
              <a:buNone/>
            </a:pPr>
            <a:r>
              <a:rPr lang="en-US" dirty="0"/>
              <a:t>T:  </a:t>
            </a:r>
            <a:r>
              <a:rPr lang="en-US" dirty="0" err="1"/>
              <a:t>repolarization</a:t>
            </a:r>
            <a:r>
              <a:rPr lang="en-US" dirty="0"/>
              <a:t> of ventricle</a:t>
            </a:r>
          </a:p>
        </p:txBody>
      </p:sp>
      <p:pic>
        <p:nvPicPr>
          <p:cNvPr id="23556" name="Picture 4" descr="cardiac e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7696200" cy="25828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Remember, the SA node on its own will cause the heart to beat at 75-100 bpm</a:t>
            </a:r>
          </a:p>
          <a:p>
            <a:endParaRPr lang="en-US"/>
          </a:p>
          <a:p>
            <a:r>
              <a:rPr lang="en-US"/>
              <a:t>Tempered by Parasympathetic and Sympathetic systems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Extrinsic Regulation of the Cardiac Cycle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cs typeface="Times New Roman" pitchFamily="18" charset="0"/>
              </a:rPr>
              <a:t>Parasympathetic</a:t>
            </a:r>
            <a:r>
              <a:rPr lang="en-US">
                <a:cs typeface="Times New Roman" pitchFamily="18" charset="0"/>
              </a:rPr>
              <a:t> fibers that innervate the heart arise from neurons in the medulla oblongata and make up parts of the Vagus nerves.  </a:t>
            </a:r>
          </a:p>
          <a:p>
            <a:r>
              <a:rPr lang="en-US">
                <a:cs typeface="Times New Roman" pitchFamily="18" charset="0"/>
              </a:rPr>
              <a:t>These fibers branch into the SA and AV nodes.   At nerve fiber endings, releases Acetylcholine:  decreases heart rate.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Parasympathetic system can change heart rate in either direction.  </a:t>
            </a:r>
          </a:p>
          <a:p>
            <a:pPr>
              <a:lnSpc>
                <a:spcPct val="90000"/>
              </a:lnSpc>
            </a:pPr>
            <a:endParaRPr lang="en-US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Increase in the impulses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increases Acetylcholine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decreases heart rate.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  Decrease in the impulse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decreases acetylcholine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increases the heart rate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Regulation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Vagal Tone</a:t>
            </a:r>
          </a:p>
          <a:p>
            <a:pPr lvl="1"/>
            <a:r>
              <a:rPr lang="en-US"/>
              <a:t>Resting heart rate is approximately 70 bpm due to the parasympathetic innervation from the Vagus Nerve</a:t>
            </a:r>
          </a:p>
          <a:p>
            <a:pPr lvl="1"/>
            <a:r>
              <a:rPr lang="en-US"/>
              <a:t>The Vagus Nerve/Parasympathetic input slows the pacemaker cells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Extrinsic Regulation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Sympathetic System:</a:t>
            </a:r>
          </a:p>
          <a:p>
            <a:r>
              <a:rPr lang="en-US">
                <a:cs typeface="Times New Roman" pitchFamily="18" charset="0"/>
              </a:rPr>
              <a:t>secrete norepinephrine:  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increases rate and FORCE of myocardial contractions.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baroreceptors or pressoreceptors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found in aortic arch and carotid sinuses: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Detects changes in blood pressure.  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Increase in pressure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stretches the receptors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signals the cardio-inhibitor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sends parasympathetic impulses to </a:t>
            </a:r>
            <a:r>
              <a:rPr lang="en-US" u="sng">
                <a:cs typeface="Times New Roman" pitchFamily="18" charset="0"/>
              </a:rPr>
              <a:t>decrease</a:t>
            </a:r>
            <a:r>
              <a:rPr lang="en-US">
                <a:cs typeface="Times New Roman" pitchFamily="18" charset="0"/>
              </a:rPr>
              <a:t> the </a:t>
            </a:r>
            <a:r>
              <a:rPr lang="en-US" b="1">
                <a:cs typeface="Times New Roman" pitchFamily="18" charset="0"/>
              </a:rPr>
              <a:t>heart rate</a:t>
            </a:r>
            <a:r>
              <a:rPr lang="en-US">
                <a:cs typeface="Times New Roman" pitchFamily="18" charset="0"/>
              </a:rPr>
              <a:t> and </a:t>
            </a:r>
            <a:r>
              <a:rPr lang="en-US" b="1">
                <a:cs typeface="Times New Roman" pitchFamily="18" charset="0"/>
              </a:rPr>
              <a:t>force</a:t>
            </a:r>
            <a:r>
              <a:rPr lang="en-US">
                <a:cs typeface="Times New Roman" pitchFamily="18" charset="0"/>
              </a:rPr>
              <a:t> of contraction.  </a:t>
            </a:r>
          </a:p>
          <a:p>
            <a:r>
              <a:rPr lang="en-US">
                <a:cs typeface="Times New Roman" pitchFamily="18" charset="0"/>
              </a:rPr>
              <a:t>Helps to lower blood pressure towards normal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Stretch receptors in vena cava: </a:t>
            </a:r>
          </a:p>
          <a:p>
            <a:r>
              <a:rPr lang="en-US">
                <a:cs typeface="Times New Roman" pitchFamily="18" charset="0"/>
              </a:rPr>
              <a:t> when blood pressure increases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signals cardioaccelerators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Sympathetic impulses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cs typeface="Times New Roman" pitchFamily="18" charset="0"/>
              </a:rPr>
              <a:t> heart rate and force of contraction </a:t>
            </a:r>
            <a:r>
              <a:rPr lang="en-US" b="1">
                <a:cs typeface="Times New Roman" pitchFamily="18" charset="0"/>
              </a:rPr>
              <a:t>increase</a:t>
            </a:r>
            <a:r>
              <a:rPr lang="en-US">
                <a:cs typeface="Times New Roman" pitchFamily="18" charset="0"/>
              </a:rPr>
              <a:t>  </a:t>
            </a:r>
            <a:r>
              <a:rPr lang="en-US">
                <a:cs typeface="Times New Roman" pitchFamily="18" charset="0"/>
                <a:sym typeface="Wingdings" pitchFamily="2" charset="2"/>
              </a:rPr>
              <a:t>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Venous pressure is reduced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Pericardial Cavity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 pericardial cavity: Space between parietal and visceral layers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contains small amount of serous fluid that is secreted by the pericardial membrane.  </a:t>
            </a: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Hormones</a:t>
            </a:r>
          </a:p>
          <a:p>
            <a:pPr lvl="1">
              <a:lnSpc>
                <a:spcPct val="90000"/>
              </a:lnSpc>
            </a:pPr>
            <a:r>
              <a:rPr lang="en-US"/>
              <a:t>Epinephrine</a:t>
            </a:r>
          </a:p>
          <a:p>
            <a:pPr lvl="2">
              <a:lnSpc>
                <a:spcPct val="90000"/>
              </a:lnSpc>
            </a:pPr>
            <a:r>
              <a:rPr lang="en-US"/>
              <a:t>From adrenal medulla</a:t>
            </a:r>
          </a:p>
          <a:p>
            <a:pPr lvl="2">
              <a:lnSpc>
                <a:spcPct val="90000"/>
              </a:lnSpc>
            </a:pPr>
            <a:r>
              <a:rPr lang="en-US"/>
              <a:t>Short term, rapid increase in heart rate</a:t>
            </a:r>
          </a:p>
          <a:p>
            <a:pPr lvl="1">
              <a:lnSpc>
                <a:spcPct val="90000"/>
              </a:lnSpc>
            </a:pPr>
            <a:r>
              <a:rPr lang="en-US"/>
              <a:t>Thyroxine </a:t>
            </a:r>
          </a:p>
          <a:p>
            <a:pPr lvl="2">
              <a:lnSpc>
                <a:spcPct val="90000"/>
              </a:lnSpc>
            </a:pPr>
            <a:r>
              <a:rPr lang="en-US"/>
              <a:t>From Thyroid gland</a:t>
            </a:r>
          </a:p>
          <a:p>
            <a:pPr lvl="2">
              <a:lnSpc>
                <a:spcPct val="90000"/>
              </a:lnSpc>
            </a:pPr>
            <a:r>
              <a:rPr lang="en-US"/>
              <a:t>Takes longer to act, but causes a sustained increase in heart rate</a:t>
            </a:r>
          </a:p>
          <a:p>
            <a:pPr lvl="3">
              <a:lnSpc>
                <a:spcPct val="90000"/>
              </a:lnSpc>
            </a:pPr>
            <a:r>
              <a:rPr lang="en-US"/>
              <a:t>Can lead to weakened heart in hyperthyroid conditions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Ion imbalances:  Calcium</a:t>
            </a:r>
          </a:p>
          <a:p>
            <a:pPr lvl="1"/>
            <a:r>
              <a:rPr lang="en-US"/>
              <a:t>Hypocalcemia</a:t>
            </a:r>
          </a:p>
          <a:p>
            <a:pPr lvl="2"/>
            <a:r>
              <a:rPr lang="en-US"/>
              <a:t>Depresses the heart</a:t>
            </a:r>
          </a:p>
          <a:p>
            <a:pPr lvl="1"/>
            <a:endParaRPr lang="en-US"/>
          </a:p>
          <a:p>
            <a:pPr lvl="1"/>
            <a:r>
              <a:rPr lang="en-US"/>
              <a:t>Hypercalcemia</a:t>
            </a:r>
          </a:p>
          <a:p>
            <a:pPr lvl="2"/>
            <a:r>
              <a:rPr lang="en-US"/>
              <a:t>Increase heart irritability</a:t>
            </a:r>
          </a:p>
          <a:p>
            <a:pPr lvl="2"/>
            <a:r>
              <a:rPr lang="en-US"/>
              <a:t>Spastic heart contractions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Ion imbalances:  Potassium</a:t>
            </a:r>
          </a:p>
          <a:p>
            <a:pPr lvl="1"/>
            <a:r>
              <a:rPr lang="en-US"/>
              <a:t>Hypokalemia</a:t>
            </a:r>
          </a:p>
          <a:p>
            <a:pPr lvl="2"/>
            <a:r>
              <a:rPr lang="en-US"/>
              <a:t>Feeble irregular heart beat</a:t>
            </a:r>
          </a:p>
          <a:p>
            <a:pPr lvl="1"/>
            <a:endParaRPr lang="en-US"/>
          </a:p>
          <a:p>
            <a:pPr lvl="1"/>
            <a:r>
              <a:rPr lang="en-US"/>
              <a:t>Hyperkalemia</a:t>
            </a:r>
          </a:p>
          <a:p>
            <a:pPr lvl="2"/>
            <a:r>
              <a:rPr lang="en-US"/>
              <a:t>Interferes with depolarization</a:t>
            </a:r>
          </a:p>
          <a:p>
            <a:pPr lvl="2"/>
            <a:r>
              <a:rPr lang="en-US"/>
              <a:t>Can lead to cardiac arrest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rate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Tachycardia	</a:t>
            </a:r>
          </a:p>
          <a:p>
            <a:pPr lvl="1"/>
            <a:r>
              <a:rPr lang="en-US"/>
              <a:t>Increased heart rate</a:t>
            </a:r>
          </a:p>
          <a:p>
            <a:pPr lvl="1"/>
            <a:r>
              <a:rPr lang="en-US"/>
              <a:t>Above 100 bpm</a:t>
            </a:r>
          </a:p>
          <a:p>
            <a:pPr lvl="1"/>
            <a:r>
              <a:rPr lang="en-US"/>
              <a:t>Can be caused by </a:t>
            </a:r>
          </a:p>
          <a:p>
            <a:pPr lvl="2"/>
            <a:r>
              <a:rPr lang="en-US"/>
              <a:t>increased body temperatures</a:t>
            </a:r>
          </a:p>
          <a:p>
            <a:pPr lvl="2"/>
            <a:r>
              <a:rPr lang="en-US"/>
              <a:t>Stress</a:t>
            </a:r>
          </a:p>
          <a:p>
            <a:pPr lvl="2"/>
            <a:r>
              <a:rPr lang="en-US"/>
              <a:t>Drugs</a:t>
            </a:r>
          </a:p>
          <a:p>
            <a:pPr lvl="2"/>
            <a:r>
              <a:rPr lang="en-US"/>
              <a:t>Heart disease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Rate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267200"/>
          </a:xfrm>
        </p:spPr>
        <p:txBody>
          <a:bodyPr/>
          <a:lstStyle/>
          <a:p>
            <a:r>
              <a:rPr lang="en-US" sz="2600"/>
              <a:t>Bradycardia</a:t>
            </a:r>
          </a:p>
          <a:p>
            <a:pPr lvl="1"/>
            <a:r>
              <a:rPr lang="en-US" sz="2400"/>
              <a:t>Decreased heart rate</a:t>
            </a:r>
          </a:p>
          <a:p>
            <a:pPr lvl="1"/>
            <a:r>
              <a:rPr lang="en-US" sz="2400"/>
              <a:t>Below 60 bpm</a:t>
            </a:r>
          </a:p>
          <a:p>
            <a:pPr lvl="1"/>
            <a:r>
              <a:rPr lang="en-US" sz="2400"/>
              <a:t>Can be caused by</a:t>
            </a:r>
          </a:p>
          <a:p>
            <a:pPr lvl="2"/>
            <a:r>
              <a:rPr lang="en-US" sz="2000"/>
              <a:t>Low body temperature</a:t>
            </a:r>
          </a:p>
          <a:p>
            <a:pPr lvl="2"/>
            <a:r>
              <a:rPr lang="en-US" sz="2000"/>
              <a:t>Drugs</a:t>
            </a:r>
          </a:p>
          <a:p>
            <a:pPr lvl="2"/>
            <a:r>
              <a:rPr lang="en-US" sz="2000"/>
              <a:t>Parasympathetic nervous system</a:t>
            </a:r>
          </a:p>
          <a:p>
            <a:pPr lvl="2"/>
            <a:r>
              <a:rPr lang="en-US" sz="2000"/>
              <a:t>Desirable if cardiac output is increased while HR is decreased</a:t>
            </a:r>
          </a:p>
          <a:p>
            <a:pPr lvl="2"/>
            <a:r>
              <a:rPr lang="en-US" sz="2000"/>
              <a:t>Pathological if cardiac output falls</a:t>
            </a:r>
          </a:p>
          <a:p>
            <a:pPr lvl="2"/>
            <a:r>
              <a:rPr lang="en-US" sz="2000"/>
              <a:t>Indicative of brain edema following head trauma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Vessels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3200400" cy="4625609"/>
          </a:xfrm>
        </p:spPr>
        <p:txBody>
          <a:bodyPr/>
          <a:lstStyle/>
          <a:p>
            <a:r>
              <a:rPr lang="en-US" dirty="0"/>
              <a:t>Arteries </a:t>
            </a:r>
            <a:r>
              <a:rPr lang="en-US" dirty="0">
                <a:sym typeface="Wingdings" pitchFamily="2" charset="2"/>
              </a:rPr>
              <a:t> arterioles  capillaries  </a:t>
            </a:r>
            <a:r>
              <a:rPr lang="en-US" dirty="0" err="1">
                <a:sym typeface="Wingdings" pitchFamily="2" charset="2"/>
              </a:rPr>
              <a:t>venules</a:t>
            </a:r>
            <a:r>
              <a:rPr lang="en-US" dirty="0">
                <a:sym typeface="Wingdings" pitchFamily="2" charset="2"/>
              </a:rPr>
              <a:t>  veins  heart</a:t>
            </a:r>
            <a:endParaRPr lang="en-US" dirty="0"/>
          </a:p>
        </p:txBody>
      </p:sp>
      <p:pic>
        <p:nvPicPr>
          <p:cNvPr id="5122" name="Picture 2" descr="C:\Documents and Settings\bawargo\My Documents\marieb bwargo01\19_AllImages\19-01_GenStructur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050" y="228600"/>
            <a:ext cx="531495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strong elastic vessels adapted to carry blood under high pressure. 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Three layers or tunics</a:t>
            </a:r>
            <a:r>
              <a:rPr lang="en-US"/>
              <a:t> </a:t>
            </a:r>
          </a:p>
          <a:p>
            <a:pPr lvl="1"/>
            <a:r>
              <a:rPr lang="en-US"/>
              <a:t>Tunica intima</a:t>
            </a:r>
          </a:p>
          <a:p>
            <a:pPr lvl="1"/>
            <a:r>
              <a:rPr lang="en-US"/>
              <a:t>Tunica media</a:t>
            </a:r>
          </a:p>
          <a:p>
            <a:pPr lvl="1"/>
            <a:r>
              <a:rPr lang="en-US"/>
              <a:t>Tunica adventitia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Innermost:  tunica interna/intima:  </a:t>
            </a:r>
          </a:p>
          <a:p>
            <a:pPr lvl="1"/>
            <a:endParaRPr lang="en-US">
              <a:cs typeface="Times New Roman" pitchFamily="18" charset="0"/>
            </a:endParaRPr>
          </a:p>
          <a:p>
            <a:pPr lvl="1"/>
            <a:r>
              <a:rPr lang="en-US">
                <a:cs typeface="Times New Roman" pitchFamily="18" charset="0"/>
              </a:rPr>
              <a:t>Separates the blood from the vessel wall</a:t>
            </a:r>
          </a:p>
          <a:p>
            <a:endParaRPr lang="en-US">
              <a:cs typeface="Times New Roman" pitchFamily="18" charset="0"/>
            </a:endParaRPr>
          </a:p>
          <a:p>
            <a:pPr lvl="1"/>
            <a:r>
              <a:rPr lang="en-US">
                <a:cs typeface="Times New Roman" pitchFamily="18" charset="0"/>
              </a:rPr>
              <a:t>helps to prevent clotting by secreting chemicals that inhibit platelet aggregation.  </a:t>
            </a:r>
          </a:p>
          <a:p>
            <a:endParaRPr lang="en-US">
              <a:cs typeface="Times New Roman" pitchFamily="18" charset="0"/>
            </a:endParaRPr>
          </a:p>
          <a:p>
            <a:pPr lvl="1"/>
            <a:r>
              <a:rPr lang="en-US">
                <a:cs typeface="Times New Roman" pitchFamily="18" charset="0"/>
              </a:rPr>
              <a:t>Provides a smooth surface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Middle layer:  tunica media: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bulk of arterial wall is smooth muscle fibers and thick layer of elastic connective tissue.</a:t>
            </a:r>
          </a:p>
          <a:p>
            <a:pPr lvl="1"/>
            <a:r>
              <a:rPr lang="en-US">
                <a:cs typeface="Times New Roman" pitchFamily="18" charset="0"/>
              </a:rPr>
              <a:t>gives the vessels an elasticity that helps it to stand up to the force of the blood pressure. </a:t>
            </a:r>
            <a:br>
              <a:rPr lang="en-US">
                <a:cs typeface="Times New Roman" pitchFamily="18" charset="0"/>
              </a:rPr>
            </a:b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Tunica Media</a:t>
            </a:r>
          </a:p>
          <a:p>
            <a:pPr lvl="1"/>
            <a:r>
              <a:rPr lang="en-US"/>
              <a:t>Activity of the smooth muscle is regulated by vasomotor nerves</a:t>
            </a:r>
          </a:p>
          <a:p>
            <a:pPr lvl="2"/>
            <a:r>
              <a:rPr lang="en-US"/>
              <a:t>From sympathetic system</a:t>
            </a:r>
          </a:p>
          <a:p>
            <a:pPr lvl="2"/>
            <a:endParaRPr lang="en-US"/>
          </a:p>
          <a:p>
            <a:pPr lvl="2"/>
            <a:r>
              <a:rPr lang="en-US"/>
              <a:t>Increased impulses allow vasoconstriction:  reduction in lumen</a:t>
            </a:r>
          </a:p>
          <a:p>
            <a:pPr lvl="2"/>
            <a:endParaRPr lang="en-US"/>
          </a:p>
          <a:p>
            <a:pPr lvl="2"/>
            <a:r>
              <a:rPr lang="en-US"/>
              <a:t>Decreased impulses allow vasodilation:  increase in lumen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Pericardial Cavity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Functions to reduce friction between the membranes as the heart moves.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Allows the heart to work in a relatively friction free environment.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Outer layer:  tunica externa/adventitia: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thin connective tissue with irregular fibers.  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Attaches the artery to the surrounding tissues.  </a:t>
            </a: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Arteries</a:t>
            </a:r>
          </a:p>
        </p:txBody>
      </p:sp>
      <p:pic>
        <p:nvPicPr>
          <p:cNvPr id="8196" name="Picture 4" descr="artery cross s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019800" cy="481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Arteries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Elastic arteries</a:t>
            </a:r>
          </a:p>
          <a:p>
            <a:r>
              <a:rPr lang="en-US"/>
              <a:t>Muscular arteries</a:t>
            </a:r>
          </a:p>
          <a:p>
            <a:r>
              <a:rPr lang="en-US"/>
              <a:t>Arterioles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Arteries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Thick walled arteries near the heart</a:t>
            </a:r>
          </a:p>
          <a:p>
            <a:pPr lvl="1"/>
            <a:r>
              <a:rPr lang="en-US"/>
              <a:t>A.k.a. conducting arteries</a:t>
            </a:r>
          </a:p>
          <a:p>
            <a:endParaRPr lang="en-US"/>
          </a:p>
          <a:p>
            <a:r>
              <a:rPr lang="en-US"/>
              <a:t>Contain a lot of elastin</a:t>
            </a:r>
          </a:p>
          <a:p>
            <a:endParaRPr lang="en-US"/>
          </a:p>
          <a:p>
            <a:r>
              <a:rPr lang="en-US"/>
              <a:t>Act as pressure reservoirs</a:t>
            </a:r>
          </a:p>
          <a:p>
            <a:pPr lvl="1"/>
            <a:r>
              <a:rPr lang="en-US"/>
              <a:t>Keeps blood flow continuous rather than stop/start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arteries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Also:  distributing arteries</a:t>
            </a:r>
          </a:p>
          <a:p>
            <a:pPr lvl="1"/>
            <a:endParaRPr lang="en-US"/>
          </a:p>
          <a:p>
            <a:pPr lvl="1"/>
            <a:r>
              <a:rPr lang="en-US"/>
              <a:t>Tunica media contains more smooth muscle and less elastic tissue than elastic arteries</a:t>
            </a:r>
          </a:p>
          <a:p>
            <a:pPr lvl="1"/>
            <a:endParaRPr lang="en-US"/>
          </a:p>
          <a:p>
            <a:pPr lvl="1"/>
            <a:r>
              <a:rPr lang="en-US"/>
              <a:t>.More active in vasoconstriction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5326063" cy="1143000"/>
          </a:xfrm>
        </p:spPr>
        <p:txBody>
          <a:bodyPr/>
          <a:lstStyle/>
          <a:p>
            <a:r>
              <a:rPr lang="en-US"/>
              <a:t>Arterioles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Larger arterioles have all three layers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Small arterioles have only smooth muscle and endothelial lining</a:t>
            </a:r>
          </a:p>
          <a:p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These vessels will feed into the capillaries</a:t>
            </a:r>
          </a:p>
          <a:p>
            <a:pPr>
              <a:buFontTx/>
              <a:buNone/>
            </a:pPr>
            <a:endParaRPr lang="en-US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-1"/>
            <a:ext cx="4953000" cy="252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Smallest blood vessels.  </a:t>
            </a:r>
          </a:p>
          <a:p>
            <a:r>
              <a:rPr lang="en-US" dirty="0">
                <a:cs typeface="Times New Roman" pitchFamily="18" charset="0"/>
              </a:rPr>
              <a:t>Connect the smallest arterioles and smallest </a:t>
            </a:r>
            <a:r>
              <a:rPr lang="en-US" dirty="0" err="1">
                <a:cs typeface="Times New Roman" pitchFamily="18" charset="0"/>
              </a:rPr>
              <a:t>venules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r>
              <a:rPr lang="en-US" dirty="0">
                <a:cs typeface="Times New Roman" pitchFamily="18" charset="0"/>
              </a:rPr>
              <a:t>Three types</a:t>
            </a:r>
          </a:p>
          <a:p>
            <a:pPr lvl="1"/>
            <a:r>
              <a:rPr lang="en-US" dirty="0">
                <a:cs typeface="Times New Roman" pitchFamily="18" charset="0"/>
              </a:rPr>
              <a:t>Continuous</a:t>
            </a:r>
          </a:p>
          <a:p>
            <a:pPr lvl="1"/>
            <a:r>
              <a:rPr lang="en-US" dirty="0">
                <a:cs typeface="Times New Roman" pitchFamily="18" charset="0"/>
              </a:rPr>
              <a:t>Fenestrated </a:t>
            </a:r>
          </a:p>
          <a:p>
            <a:pPr lvl="1"/>
            <a:r>
              <a:rPr lang="en-US" dirty="0">
                <a:cs typeface="Times New Roman" pitchFamily="18" charset="0"/>
              </a:rPr>
              <a:t>Sinusoidal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438400" cy="1143000"/>
          </a:xfrm>
        </p:spPr>
        <p:txBody>
          <a:bodyPr/>
          <a:lstStyle/>
          <a:p>
            <a:r>
              <a:rPr lang="en-US" sz="3600" dirty="0"/>
              <a:t>Capillaries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89900" cy="4572000"/>
          </a:xfrm>
        </p:spPr>
        <p:txBody>
          <a:bodyPr/>
          <a:lstStyle/>
          <a:p>
            <a:r>
              <a:rPr lang="en-US" dirty="0" smtClean="0"/>
              <a:t>Continuous</a:t>
            </a:r>
            <a:endParaRPr lang="en-US" dirty="0"/>
          </a:p>
          <a:p>
            <a:pPr lvl="1"/>
            <a:r>
              <a:rPr lang="en-US" dirty="0"/>
              <a:t>Abundant in skin and muscles</a:t>
            </a:r>
          </a:p>
          <a:p>
            <a:pPr lvl="1"/>
            <a:r>
              <a:rPr lang="en-US" dirty="0"/>
              <a:t>Most common</a:t>
            </a:r>
          </a:p>
          <a:p>
            <a:pPr lvl="1"/>
            <a:r>
              <a:rPr lang="en-US" dirty="0"/>
              <a:t>Endothelial cells provide a continuous lining joined together by tight junctions</a:t>
            </a:r>
          </a:p>
          <a:p>
            <a:pPr lvl="2"/>
            <a:r>
              <a:rPr lang="en-US" dirty="0"/>
              <a:t>Gaps in membranes called intercellular clefts</a:t>
            </a:r>
          </a:p>
          <a:p>
            <a:pPr lvl="2"/>
            <a:r>
              <a:rPr lang="en-US" dirty="0"/>
              <a:t>Allow passage of fluids and small solutes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002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</a:t>
            </a:r>
            <a:endParaRPr lang="en-US" dirty="0"/>
          </a:p>
        </p:txBody>
      </p:sp>
      <p:pic>
        <p:nvPicPr>
          <p:cNvPr id="4" name="Picture 2" descr="C:\Documents and Settings\bawargo\My Documents\marieb bwargo01\19_AllImages\19-03aCapillary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3960" y="1774825"/>
            <a:ext cx="6256080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438400" cy="1143000"/>
          </a:xfrm>
        </p:spPr>
        <p:txBody>
          <a:bodyPr/>
          <a:lstStyle/>
          <a:p>
            <a:r>
              <a:rPr lang="en-US" sz="3600"/>
              <a:t>Capillaries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/>
              <a:t>Fenestrated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pores or openings called fenestrations</a:t>
            </a:r>
          </a:p>
          <a:p>
            <a:pPr lvl="1"/>
            <a:r>
              <a:rPr lang="en-US" dirty="0"/>
              <a:t>More permeable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Located where absorption or filtration takes place</a:t>
            </a:r>
          </a:p>
          <a:p>
            <a:pPr lvl="2"/>
            <a:r>
              <a:rPr lang="en-US" dirty="0"/>
              <a:t>Small intestine</a:t>
            </a:r>
          </a:p>
          <a:p>
            <a:pPr lvl="2"/>
            <a:r>
              <a:rPr lang="en-US" dirty="0"/>
              <a:t>Kidneys</a:t>
            </a:r>
          </a:p>
          <a:p>
            <a:pPr lvl="2"/>
            <a:r>
              <a:rPr lang="en-US" dirty="0"/>
              <a:t>Endocrine glands like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pituitary </a:t>
            </a:r>
            <a:r>
              <a:rPr lang="en-US" dirty="0"/>
              <a:t>and thyroid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38600"/>
            <a:ext cx="2819400" cy="22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205</TotalTime>
  <Words>4859</Words>
  <Application>Microsoft Office PowerPoint</Application>
  <PresentationFormat>On-screen Show (4:3)</PresentationFormat>
  <Paragraphs>937</Paragraphs>
  <Slides>166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67" baseType="lpstr">
      <vt:lpstr>Module</vt:lpstr>
      <vt:lpstr>The Heart</vt:lpstr>
      <vt:lpstr>The Heart</vt:lpstr>
      <vt:lpstr>The Heart</vt:lpstr>
      <vt:lpstr>Pericardium</vt:lpstr>
      <vt:lpstr>Pericardium</vt:lpstr>
      <vt:lpstr>Pericardial layers</vt:lpstr>
      <vt:lpstr>Pericardium</vt:lpstr>
      <vt:lpstr>Pericardial Cavity</vt:lpstr>
      <vt:lpstr>Pericardial Cavity</vt:lpstr>
      <vt:lpstr>Pericarditis</vt:lpstr>
      <vt:lpstr>Pericardititis</vt:lpstr>
      <vt:lpstr>Walls of the Heart</vt:lpstr>
      <vt:lpstr>Epicardium</vt:lpstr>
      <vt:lpstr>Myocardium</vt:lpstr>
      <vt:lpstr>Endocardium</vt:lpstr>
      <vt:lpstr>Chambers of the Heart</vt:lpstr>
      <vt:lpstr>Chambers of the Heart</vt:lpstr>
      <vt:lpstr>Chambers of the Heart</vt:lpstr>
      <vt:lpstr>Septums</vt:lpstr>
      <vt:lpstr>Right side of Heart</vt:lpstr>
      <vt:lpstr>Right side of heart</vt:lpstr>
      <vt:lpstr>Right side of heart</vt:lpstr>
      <vt:lpstr>Right side of the heart</vt:lpstr>
      <vt:lpstr>Tricuspid Valve</vt:lpstr>
      <vt:lpstr>Pulmonary Valve</vt:lpstr>
      <vt:lpstr>Left side of heart</vt:lpstr>
      <vt:lpstr>Left side of the heart</vt:lpstr>
      <vt:lpstr>Left side of heart</vt:lpstr>
      <vt:lpstr>Slide 29</vt:lpstr>
      <vt:lpstr>Mitral valve prolapse</vt:lpstr>
      <vt:lpstr>Mitral valve prolapse</vt:lpstr>
      <vt:lpstr>Heart Skeleton</vt:lpstr>
      <vt:lpstr>Pathway of Blood</vt:lpstr>
      <vt:lpstr>Pathway</vt:lpstr>
      <vt:lpstr>Pathway</vt:lpstr>
      <vt:lpstr>Pathway</vt:lpstr>
      <vt:lpstr>Pathway</vt:lpstr>
      <vt:lpstr>Heart’s blood supply</vt:lpstr>
      <vt:lpstr>Heart’s Blood supply</vt:lpstr>
      <vt:lpstr>Heart’s Blood Supply</vt:lpstr>
      <vt:lpstr>Heart’s blood supply</vt:lpstr>
      <vt:lpstr>Heart Activity</vt:lpstr>
      <vt:lpstr>Foramen ovale</vt:lpstr>
      <vt:lpstr>Ductus arteriosus</vt:lpstr>
      <vt:lpstr>Congenital Heart Defects</vt:lpstr>
      <vt:lpstr>Heart Sounds</vt:lpstr>
      <vt:lpstr>Heart Sounds</vt:lpstr>
      <vt:lpstr>Heart Sounds</vt:lpstr>
      <vt:lpstr>Cardiac Fibers</vt:lpstr>
      <vt:lpstr>Cardiac Fibers</vt:lpstr>
      <vt:lpstr>SA Node</vt:lpstr>
      <vt:lpstr>SA node</vt:lpstr>
      <vt:lpstr>Cardiac Conduction</vt:lpstr>
      <vt:lpstr>Cardiac conduction</vt:lpstr>
      <vt:lpstr>Cardiac Conduction</vt:lpstr>
      <vt:lpstr>Cardiac Conduction</vt:lpstr>
      <vt:lpstr>Cardiac Conduction</vt:lpstr>
      <vt:lpstr>Intrinsic Cardiac Conduction</vt:lpstr>
      <vt:lpstr>Heart Excitation Related to ECG</vt:lpstr>
      <vt:lpstr>Slide 60</vt:lpstr>
      <vt:lpstr>Slide 61</vt:lpstr>
      <vt:lpstr>Slide 62</vt:lpstr>
      <vt:lpstr>Slide 63</vt:lpstr>
      <vt:lpstr>Slide 64</vt:lpstr>
      <vt:lpstr>Conduction Defects</vt:lpstr>
      <vt:lpstr>Cardiac Output</vt:lpstr>
      <vt:lpstr>EKG</vt:lpstr>
      <vt:lpstr>EKG</vt:lpstr>
      <vt:lpstr>EKG</vt:lpstr>
      <vt:lpstr>EKG</vt:lpstr>
      <vt:lpstr>EKG</vt:lpstr>
      <vt:lpstr>Regulation</vt:lpstr>
      <vt:lpstr>Extrinsic Regulation of the Cardiac Cycle</vt:lpstr>
      <vt:lpstr>Regulation</vt:lpstr>
      <vt:lpstr>Extrinsic Regulation</vt:lpstr>
      <vt:lpstr> Extrinsic Regulation</vt:lpstr>
      <vt:lpstr>Regulation</vt:lpstr>
      <vt:lpstr>Regulation</vt:lpstr>
      <vt:lpstr>Regulation</vt:lpstr>
      <vt:lpstr>Chemical Regulation</vt:lpstr>
      <vt:lpstr>Chemical regulation</vt:lpstr>
      <vt:lpstr>Chemical regulation</vt:lpstr>
      <vt:lpstr>Heart rate</vt:lpstr>
      <vt:lpstr>Heart Rate</vt:lpstr>
      <vt:lpstr>Blood Vessels</vt:lpstr>
      <vt:lpstr>Arteries</vt:lpstr>
      <vt:lpstr>Arteries</vt:lpstr>
      <vt:lpstr>Arteries</vt:lpstr>
      <vt:lpstr>Arteries</vt:lpstr>
      <vt:lpstr>Arteries</vt:lpstr>
      <vt:lpstr>Arteries</vt:lpstr>
      <vt:lpstr>Types of Arteries</vt:lpstr>
      <vt:lpstr>Elastic Arteries</vt:lpstr>
      <vt:lpstr>Muscular arteries</vt:lpstr>
      <vt:lpstr>Arterioles</vt:lpstr>
      <vt:lpstr>Capillaries</vt:lpstr>
      <vt:lpstr>Capillaries</vt:lpstr>
      <vt:lpstr>Continuous</vt:lpstr>
      <vt:lpstr>Capillaries</vt:lpstr>
      <vt:lpstr>Fenestrated</vt:lpstr>
      <vt:lpstr>Capillaries</vt:lpstr>
      <vt:lpstr>Sinusoid or discontinuous</vt:lpstr>
      <vt:lpstr>Capillaries</vt:lpstr>
      <vt:lpstr>Capillaries</vt:lpstr>
      <vt:lpstr>Capillaries</vt:lpstr>
      <vt:lpstr>Regulation of capillary </vt:lpstr>
      <vt:lpstr>Veins and Venules</vt:lpstr>
      <vt:lpstr>Veins and Venules</vt:lpstr>
      <vt:lpstr>Veins</vt:lpstr>
      <vt:lpstr>Veins</vt:lpstr>
      <vt:lpstr>Veins</vt:lpstr>
      <vt:lpstr>Veins</vt:lpstr>
      <vt:lpstr>Slide 113</vt:lpstr>
      <vt:lpstr>Veins</vt:lpstr>
      <vt:lpstr>Veins</vt:lpstr>
      <vt:lpstr>Terms for circulation</vt:lpstr>
      <vt:lpstr>Terms for circulation</vt:lpstr>
      <vt:lpstr>Viscosity</vt:lpstr>
      <vt:lpstr>Viscosity</vt:lpstr>
      <vt:lpstr>Central Venous Pressure</vt:lpstr>
      <vt:lpstr>Central Venous Pressure</vt:lpstr>
      <vt:lpstr>Central Venous Pressure</vt:lpstr>
      <vt:lpstr>Central Venous Pressure</vt:lpstr>
      <vt:lpstr>Blood Pressure</vt:lpstr>
      <vt:lpstr>Blood pressure</vt:lpstr>
      <vt:lpstr>Blood pressure</vt:lpstr>
      <vt:lpstr>Blood pressure</vt:lpstr>
      <vt:lpstr>Blood Pressure</vt:lpstr>
      <vt:lpstr>Pulse</vt:lpstr>
      <vt:lpstr>Short term BP control</vt:lpstr>
      <vt:lpstr>Vasomotor Center</vt:lpstr>
      <vt:lpstr>Vasomotor center</vt:lpstr>
      <vt:lpstr>Vasomotor activity</vt:lpstr>
      <vt:lpstr>Vasomotor:  Baroreceptors</vt:lpstr>
      <vt:lpstr>Vasomotor:  baroreceptors</vt:lpstr>
      <vt:lpstr>Vasomotor:  chemoreceptors</vt:lpstr>
      <vt:lpstr>Vasomotor:  chemoreceptors</vt:lpstr>
      <vt:lpstr>Vasomotor:  brain functions</vt:lpstr>
      <vt:lpstr>Hormone effects on BP</vt:lpstr>
      <vt:lpstr>Hormone effects on BP</vt:lpstr>
      <vt:lpstr>Hormone effects on BP</vt:lpstr>
      <vt:lpstr>Hormone effects on BP</vt:lpstr>
      <vt:lpstr>Hormone effects on BP</vt:lpstr>
      <vt:lpstr>BP Control:  Long term</vt:lpstr>
      <vt:lpstr>BP control:  long term</vt:lpstr>
      <vt:lpstr>Pulse</vt:lpstr>
      <vt:lpstr>Head and neck pulses</vt:lpstr>
      <vt:lpstr>Head and neck pulses</vt:lpstr>
      <vt:lpstr>Upper limb pulses</vt:lpstr>
      <vt:lpstr>Upper limb pulses</vt:lpstr>
      <vt:lpstr>Lower Limb Pulses</vt:lpstr>
      <vt:lpstr>Femoral pulse</vt:lpstr>
      <vt:lpstr>Finding the Femoral Pulse</vt:lpstr>
      <vt:lpstr>Popliteal</vt:lpstr>
      <vt:lpstr>Palpating popliteal artery</vt:lpstr>
      <vt:lpstr>Posterior Tibial</vt:lpstr>
      <vt:lpstr>Palpating Posterior tibial artery</vt:lpstr>
      <vt:lpstr>Dorsalis Pedis</vt:lpstr>
      <vt:lpstr>Palpating dorsalis pedis pulse</vt:lpstr>
      <vt:lpstr>Alterations in Blood pressure</vt:lpstr>
      <vt:lpstr>Alterations in blood pressure</vt:lpstr>
      <vt:lpstr>Alterations in blood pressure</vt:lpstr>
      <vt:lpstr>Circulatory shock</vt:lpstr>
      <vt:lpstr>Hypovolemic shock</vt:lpstr>
      <vt:lpstr>Vascular shock</vt:lpstr>
      <vt:lpstr>Cardiogenic shock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 The Heart</dc:title>
  <dc:creator>Betsy</dc:creator>
  <cp:lastModifiedBy>bawargo</cp:lastModifiedBy>
  <cp:revision>17</cp:revision>
  <dcterms:created xsi:type="dcterms:W3CDTF">2006-09-06T17:36:34Z</dcterms:created>
  <dcterms:modified xsi:type="dcterms:W3CDTF">2009-01-28T20:10:49Z</dcterms:modified>
</cp:coreProperties>
</file>