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1"/>
  </p:notesMasterIdLst>
  <p:sldIdLst>
    <p:sldId id="509" r:id="rId2"/>
    <p:sldId id="499" r:id="rId3"/>
    <p:sldId id="500" r:id="rId4"/>
    <p:sldId id="501" r:id="rId5"/>
    <p:sldId id="502" r:id="rId6"/>
    <p:sldId id="504" r:id="rId7"/>
    <p:sldId id="505" r:id="rId8"/>
    <p:sldId id="506" r:id="rId9"/>
    <p:sldId id="507" r:id="rId10"/>
    <p:sldId id="508" r:id="rId11"/>
    <p:sldId id="257" r:id="rId12"/>
    <p:sldId id="259" r:id="rId13"/>
    <p:sldId id="262" r:id="rId14"/>
    <p:sldId id="263" r:id="rId15"/>
    <p:sldId id="264" r:id="rId16"/>
    <p:sldId id="266" r:id="rId17"/>
    <p:sldId id="267" r:id="rId18"/>
    <p:sldId id="279" r:id="rId19"/>
    <p:sldId id="286" r:id="rId20"/>
    <p:sldId id="289" r:id="rId21"/>
    <p:sldId id="290" r:id="rId22"/>
    <p:sldId id="294" r:id="rId23"/>
    <p:sldId id="298" r:id="rId24"/>
    <p:sldId id="303" r:id="rId25"/>
    <p:sldId id="306" r:id="rId26"/>
    <p:sldId id="307" r:id="rId27"/>
    <p:sldId id="309" r:id="rId28"/>
    <p:sldId id="310" r:id="rId29"/>
    <p:sldId id="406" r:id="rId30"/>
    <p:sldId id="407" r:id="rId31"/>
    <p:sldId id="408" r:id="rId32"/>
    <p:sldId id="316" r:id="rId33"/>
    <p:sldId id="325" r:id="rId34"/>
    <p:sldId id="329" r:id="rId35"/>
    <p:sldId id="330" r:id="rId36"/>
    <p:sldId id="333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3" r:id="rId45"/>
    <p:sldId id="344" r:id="rId46"/>
    <p:sldId id="356" r:id="rId47"/>
    <p:sldId id="360" r:id="rId48"/>
    <p:sldId id="361" r:id="rId49"/>
    <p:sldId id="363" r:id="rId50"/>
    <p:sldId id="365" r:id="rId51"/>
    <p:sldId id="366" r:id="rId52"/>
    <p:sldId id="367" r:id="rId53"/>
    <p:sldId id="369" r:id="rId54"/>
    <p:sldId id="370" r:id="rId55"/>
    <p:sldId id="371" r:id="rId56"/>
    <p:sldId id="374" r:id="rId57"/>
    <p:sldId id="375" r:id="rId58"/>
    <p:sldId id="378" r:id="rId59"/>
    <p:sldId id="380" r:id="rId60"/>
    <p:sldId id="381" r:id="rId61"/>
    <p:sldId id="384" r:id="rId62"/>
    <p:sldId id="385" r:id="rId63"/>
    <p:sldId id="387" r:id="rId64"/>
    <p:sldId id="388" r:id="rId65"/>
    <p:sldId id="392" r:id="rId66"/>
    <p:sldId id="393" r:id="rId67"/>
    <p:sldId id="394" r:id="rId68"/>
    <p:sldId id="396" r:id="rId69"/>
    <p:sldId id="397" r:id="rId70"/>
    <p:sldId id="398" r:id="rId71"/>
    <p:sldId id="399" r:id="rId72"/>
    <p:sldId id="400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  <p:sldId id="419" r:id="rId84"/>
    <p:sldId id="420" r:id="rId85"/>
    <p:sldId id="421" r:id="rId86"/>
    <p:sldId id="422" r:id="rId87"/>
    <p:sldId id="423" r:id="rId88"/>
    <p:sldId id="424" r:id="rId89"/>
    <p:sldId id="425" r:id="rId90"/>
    <p:sldId id="426" r:id="rId91"/>
    <p:sldId id="427" r:id="rId92"/>
    <p:sldId id="510" r:id="rId93"/>
    <p:sldId id="511" r:id="rId94"/>
    <p:sldId id="512" r:id="rId95"/>
    <p:sldId id="513" r:id="rId96"/>
    <p:sldId id="514" r:id="rId97"/>
    <p:sldId id="515" r:id="rId98"/>
    <p:sldId id="516" r:id="rId99"/>
    <p:sldId id="428" r:id="rId100"/>
    <p:sldId id="429" r:id="rId101"/>
    <p:sldId id="430" r:id="rId102"/>
    <p:sldId id="431" r:id="rId103"/>
    <p:sldId id="432" r:id="rId104"/>
    <p:sldId id="433" r:id="rId105"/>
    <p:sldId id="434" r:id="rId106"/>
    <p:sldId id="435" r:id="rId107"/>
    <p:sldId id="436" r:id="rId108"/>
    <p:sldId id="437" r:id="rId109"/>
    <p:sldId id="438" r:id="rId110"/>
    <p:sldId id="439" r:id="rId111"/>
    <p:sldId id="440" r:id="rId112"/>
    <p:sldId id="441" r:id="rId113"/>
    <p:sldId id="442" r:id="rId114"/>
    <p:sldId id="443" r:id="rId115"/>
    <p:sldId id="444" r:id="rId116"/>
    <p:sldId id="445" r:id="rId117"/>
    <p:sldId id="446" r:id="rId118"/>
    <p:sldId id="447" r:id="rId119"/>
    <p:sldId id="448" r:id="rId120"/>
    <p:sldId id="449" r:id="rId121"/>
    <p:sldId id="450" r:id="rId122"/>
    <p:sldId id="451" r:id="rId123"/>
    <p:sldId id="452" r:id="rId124"/>
    <p:sldId id="453" r:id="rId125"/>
    <p:sldId id="454" r:id="rId126"/>
    <p:sldId id="455" r:id="rId127"/>
    <p:sldId id="456" r:id="rId128"/>
    <p:sldId id="457" r:id="rId129"/>
    <p:sldId id="458" r:id="rId130"/>
    <p:sldId id="459" r:id="rId131"/>
    <p:sldId id="460" r:id="rId132"/>
    <p:sldId id="461" r:id="rId133"/>
    <p:sldId id="462" r:id="rId134"/>
    <p:sldId id="463" r:id="rId135"/>
    <p:sldId id="464" r:id="rId136"/>
    <p:sldId id="465" r:id="rId137"/>
    <p:sldId id="466" r:id="rId138"/>
    <p:sldId id="467" r:id="rId139"/>
    <p:sldId id="468" r:id="rId140"/>
    <p:sldId id="469" r:id="rId141"/>
    <p:sldId id="470" r:id="rId142"/>
    <p:sldId id="471" r:id="rId143"/>
    <p:sldId id="472" r:id="rId144"/>
    <p:sldId id="473" r:id="rId145"/>
    <p:sldId id="474" r:id="rId146"/>
    <p:sldId id="475" r:id="rId147"/>
    <p:sldId id="476" r:id="rId148"/>
    <p:sldId id="477" r:id="rId149"/>
    <p:sldId id="478" r:id="rId150"/>
    <p:sldId id="479" r:id="rId151"/>
    <p:sldId id="480" r:id="rId152"/>
    <p:sldId id="481" r:id="rId153"/>
    <p:sldId id="482" r:id="rId154"/>
    <p:sldId id="483" r:id="rId155"/>
    <p:sldId id="484" r:id="rId156"/>
    <p:sldId id="485" r:id="rId157"/>
    <p:sldId id="486" r:id="rId158"/>
    <p:sldId id="487" r:id="rId159"/>
    <p:sldId id="488" r:id="rId160"/>
    <p:sldId id="489" r:id="rId161"/>
    <p:sldId id="490" r:id="rId162"/>
    <p:sldId id="491" r:id="rId163"/>
    <p:sldId id="492" r:id="rId164"/>
    <p:sldId id="493" r:id="rId165"/>
    <p:sldId id="494" r:id="rId166"/>
    <p:sldId id="495" r:id="rId167"/>
    <p:sldId id="496" r:id="rId168"/>
    <p:sldId id="497" r:id="rId169"/>
    <p:sldId id="498" r:id="rId1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19" autoAdjust="0"/>
    <p:restoredTop sz="94660"/>
  </p:normalViewPr>
  <p:slideViewPr>
    <p:cSldViewPr>
      <p:cViewPr varScale="1">
        <p:scale>
          <a:sx n="97" d="100"/>
          <a:sy n="97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D7EDF-7E43-471A-9C64-8DB4686F5BC7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52CF9-8576-4E2F-8E55-552AA0B38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142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Exam One Material 1/5</a:t>
            </a:r>
          </a:p>
        </p:txBody>
      </p:sp>
      <p:sp>
        <p:nvSpPr>
          <p:cNvPr id="23142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3CA6A6-CDF3-4265-9478-36EAEEFEA855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D2DC0C8-82DE-432C-9CF4-4A77247EEBFA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870051-9383-48A2-B8F8-043957DE8BAB}" type="slidenum">
              <a:rPr lang="en-US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A014D2-8B25-48A9-96AE-0A7793000C90}" type="slidenum">
              <a:rPr lang="en-US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B7C679-19DA-4EF2-81C1-7512E4B491C0}" type="slidenum">
              <a:rPr lang="en-US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1A4632-6DAB-430D-BB6C-C63936782725}" type="slidenum">
              <a:rPr lang="en-US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6AC3F0-445B-483A-B1BC-5B31918DF97F}" type="slidenum">
              <a:rPr lang="en-US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5D355B-E566-4EE1-8248-E4265381F83A}" type="slidenum">
              <a:rPr lang="en-US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A81E83-ECC3-4300-9349-3C33471D60E1}" type="slidenum">
              <a:rPr lang="en-US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A91794-46DA-4B7D-86F2-E25D1BB23D40}" type="slidenum">
              <a:rPr lang="en-US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FF306A-D18C-40C4-B993-9AADBEFA368A}" type="slidenum">
              <a:rPr lang="en-US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971460-EAA0-446B-809D-3C7D03A9FFF2}" type="slidenum">
              <a:rPr lang="en-US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2C081D9-1E6F-4530-ABCD-FAE4F475BBCB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554E6-6C68-449C-9408-EB5BBCB3E0F4}" type="slidenum">
              <a:rPr lang="en-US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CD67C9-0877-4951-8845-BA3A0672B4B1}" type="slidenum">
              <a:rPr lang="en-US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DC85CB-2856-4302-B434-593C19C895A2}" type="slidenum">
              <a:rPr lang="en-US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7BBA81-D229-4120-998E-061CFE966571}" type="slidenum">
              <a:rPr lang="en-US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982BA6-D2C7-45E0-A6A9-C1061F95C295}" type="slidenum">
              <a:rPr lang="en-US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4994BA-C928-4D4B-A4D9-23FA1CE2AE2A}" type="slidenum">
              <a:rPr lang="en-US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D88AE9-DEE5-4259-8075-902A29363DF8}" type="slidenum">
              <a:rPr lang="en-US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81DCB-6D44-449B-9FFE-4C3AF266EA6F}" type="slidenum">
              <a:rPr lang="en-US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E750A9-88D7-41C0-904B-42F1E5A18CD7}" type="slidenum">
              <a:rPr lang="en-US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CBF6BC-774D-4FB0-8BFF-1B30158D966E}" type="slidenum">
              <a:rPr lang="en-US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E1B93FDF-7169-4A8A-A2E1-1FBB62A598FC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EEE293-E101-4BA6-B6B1-C574D20868BE}" type="slidenum">
              <a:rPr lang="en-US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alibri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33564-D14D-4229-90AE-3CC4086B0641}" type="slidenum">
              <a:rPr lang="en-US"/>
              <a:pPr/>
              <a:t>145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427CFE-E89D-478A-95CC-01FEF1AA37C6}" type="slidenum">
              <a:rPr lang="en-US"/>
              <a:pPr/>
              <a:t>146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4D3F7F-B47B-47BE-AC2F-6375EEB82DEC}" type="slidenum">
              <a:rPr lang="en-US"/>
              <a:pPr/>
              <a:t>147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7FD021-6A87-4567-8C5D-1B19190F896E}" type="slidenum">
              <a:rPr lang="en-US"/>
              <a:pPr/>
              <a:t>148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AB760E-E1C6-4C8D-836A-0D77A95874B1}" type="slidenum">
              <a:rPr lang="en-US"/>
              <a:pPr/>
              <a:t>149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1B5BA3C-89AA-41C7-9573-CC3E1EC9E698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04B4FB-A3E6-4978-BBC9-A16B2C472C6A}" type="slidenum">
              <a:rPr lang="en-US"/>
              <a:pPr/>
              <a:t>150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882910-DF65-4C6C-B16B-7BACFE221F2B}" type="slidenum">
              <a:rPr lang="en-US"/>
              <a:pPr/>
              <a:t>151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466885-30F0-4614-B2D4-3EAD20C4C65E}" type="slidenum">
              <a:rPr lang="en-US"/>
              <a:pPr/>
              <a:t>152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C0DF9D-F328-4AA7-ADAB-B312AC2D7774}" type="slidenum">
              <a:rPr lang="en-US"/>
              <a:pPr/>
              <a:t>153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CCAC9D-84ED-48F6-A145-2CBD97FCA652}" type="slidenum">
              <a:rPr lang="en-US"/>
              <a:pPr/>
              <a:t>154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99DF12-E5CE-4DF5-909B-B76F00DD7930}" type="slidenum">
              <a:rPr lang="en-US"/>
              <a:pPr/>
              <a:t>155</a:t>
            </a:fld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31008E-0C6A-4820-A5FA-685A8B9F1F57}" type="slidenum">
              <a:rPr lang="en-US"/>
              <a:pPr/>
              <a:t>156</a:t>
            </a:fld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13F6AA-85C3-4B2A-B4AE-8FD84E6CA844}" type="slidenum">
              <a:rPr lang="en-US"/>
              <a:pPr/>
              <a:t>157</a:t>
            </a:fld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936766-0C62-4733-B009-C80F2D3456E0}" type="slidenum">
              <a:rPr lang="en-US"/>
              <a:pPr/>
              <a:t>158</a:t>
            </a:fld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C180C6-8DC3-4EB9-AAEE-ACB10ED5EDB0}" type="slidenum">
              <a:rPr lang="en-US"/>
              <a:pPr/>
              <a:t>159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EB50966F-72ED-4620-A8F3-342CD78ADE0F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7E673F-EB4E-40C5-AAA8-A9651B655E5B}" type="slidenum">
              <a:rPr lang="en-US"/>
              <a:pPr/>
              <a:t>164</a:t>
            </a:fld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03505-37A7-4020-8A37-F81233DC0A6B}" type="slidenum">
              <a:rPr lang="en-US"/>
              <a:pPr/>
              <a:t>165</a:t>
            </a:fld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2ADB1B-B5FF-4B55-B8EC-ACFEE390E00A}" type="slidenum">
              <a:rPr lang="en-US"/>
              <a:pPr/>
              <a:t>166</a:t>
            </a:fld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8C82D2-09EA-444A-AFD7-8929E93DD8F5}" type="slidenum">
              <a:rPr lang="en-US"/>
              <a:pPr/>
              <a:t>167</a:t>
            </a:fld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E07F6-02DF-4957-868A-2822345BD94C}" type="slidenum">
              <a:rPr lang="en-US"/>
              <a:pPr/>
              <a:t>168</a:t>
            </a:fld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626F6A-F9ED-4450-AA96-1582687CCF78}" type="slidenum">
              <a:rPr lang="en-US"/>
              <a:pPr/>
              <a:t>169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8627907-AFEF-4C49-A532-FB3C543B5B73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537D008-10CB-4D72-B4CD-C2EA72082E14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2AC158F-5424-413A-A503-F69578C8199D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56FE476C-1FB7-459A-A11F-4594DEDA21F0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CB8A0C4-F774-44D2-9D12-D30F64B57BD8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5368D41-52AB-4955-B503-13BA475E0065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FCBD758-4F1F-4F78-89EB-8B8766C6B06C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D27ABD4-FF48-47A0-BE25-B3EBC1ED058D}" type="slidenum">
              <a:rPr lang="en-US" sz="1200"/>
              <a:pPr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89A81302-FCE8-4DFE-AD4C-BDA2C534A489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5DAA0E58-B200-4F52-9647-75FDF5A6609B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BF3EB250-DF39-42E9-81B9-F0DE5C5A2694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ECFF4EB-6894-4946-9E8C-E700CA9D2603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573B719B-9F6E-4AE3-B2B4-9AD094CDD04D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BF39B52-F237-4D74-9601-3BE80D284E35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3A60BF0-4F8A-47A5-BB22-4A425B6A6E70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B0C0A926-B0EE-4159-ACC1-102D57D3E3E3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86D8C0C-E07F-4334-BCE0-133441B8BAEA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7C0B4A4-32D8-43C2-84D9-47E5FFA08B12}" type="slidenum">
              <a:rPr lang="en-US" sz="1200"/>
              <a:pPr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8433E815-0A07-4698-86B7-D218ED2E7ACA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5BD249B5-12A7-40A7-BF93-7ED81481A59F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194EE2B-BEB6-4ADA-B7D0-17DC378F831E}" type="slidenum">
              <a:rPr lang="en-US" sz="1200"/>
              <a:pPr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42727E90-1AF2-466A-A022-202F7BA637AD}" type="slidenum">
              <a:rPr lang="en-US" sz="1200"/>
              <a:pPr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DFA39D6B-6F08-45EF-B8EF-A308E44647AB}" type="slidenum">
              <a:rPr lang="en-US" sz="1200"/>
              <a:pPr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D9025707-CF14-4A7B-8F4D-EC89BC03D6FE}" type="slidenum">
              <a:rPr lang="en-US" sz="1200"/>
              <a:pPr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E67EF9D1-179E-436F-B876-F97C9406D5AB}" type="slidenum">
              <a:rPr lang="en-US" sz="1200"/>
              <a:pPr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063CD63-4058-44C4-868E-AD1552684C83}" type="slidenum">
              <a:rPr lang="en-US" sz="1200"/>
              <a:pPr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90DFE2F-4D1B-432D-81E7-C0622FA3F949}" type="slidenum">
              <a:rPr lang="en-US" sz="1200"/>
              <a:pPr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12BF341-89A5-461D-8B86-261504C5D076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4FD2FEC-9A6F-468D-8842-2367683D735A}" type="slidenum">
              <a:rPr lang="en-US" sz="1200"/>
              <a:pPr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8AB7679-367B-4A4B-A746-B8824F7EDCCD}" type="slidenum">
              <a:rPr lang="en-US" sz="1200"/>
              <a:pPr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19EC4725-58CE-497B-9BB0-6EACD16CD716}" type="slidenum">
              <a:rPr lang="en-US" sz="1200"/>
              <a:pPr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1FFE8C65-6912-4BEC-8545-C45AD86D7A08}" type="slidenum">
              <a:rPr lang="en-US" sz="1200"/>
              <a:pPr/>
              <a:t>52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4093F389-1F33-43CB-8E92-F5952540D7BA}" type="slidenum">
              <a:rPr lang="en-US" sz="1200"/>
              <a:pPr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3A28D32B-F630-45F7-9FD9-E551041C0383}" type="slidenum">
              <a:rPr lang="en-US" sz="1200"/>
              <a:pPr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5C52E524-E4E8-499B-898F-7C4F1B2E1CF8}" type="slidenum">
              <a:rPr lang="en-US" sz="1200"/>
              <a:pPr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9E378C8-C5CA-4EA3-ABAF-4C0B6278DFB0}" type="slidenum">
              <a:rPr lang="en-US" sz="1200"/>
              <a:pPr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D561E2EA-4EE5-4BFE-8DA7-D0BBEAF800A4}" type="slidenum">
              <a:rPr lang="en-US" sz="1200"/>
              <a:pPr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3590DB4-B5DD-4295-A0D8-9A438B1A75E8}" type="slidenum">
              <a:rPr lang="en-US" sz="1200"/>
              <a:pPr/>
              <a:t>58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57E942E-76FC-40AA-9F99-79A857912F9B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588167B-E189-422E-9373-111799349D12}" type="slidenum">
              <a:rPr lang="en-US" sz="1200"/>
              <a:pPr/>
              <a:t>59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CF3A4B7-F596-4987-AAC2-F504E262468F}" type="slidenum">
              <a:rPr lang="en-US" sz="1200"/>
              <a:pPr/>
              <a:t>60</a:t>
            </a:fld>
            <a:endParaRPr 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EADD51D6-6B8C-411B-A210-2155D71DC21F}" type="slidenum">
              <a:rPr lang="en-US" sz="1200"/>
              <a:pPr/>
              <a:t>61</a:t>
            </a:fld>
            <a:endParaRPr 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88F9F618-2D6A-422F-88D8-B82BC428FB83}" type="slidenum">
              <a:rPr lang="en-US" sz="1200"/>
              <a:pPr/>
              <a:t>62</a:t>
            </a:fld>
            <a:endParaRPr 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C001250-9833-49D7-9AF9-7CCD14D9FFBF}" type="slidenum">
              <a:rPr lang="en-US" sz="1200"/>
              <a:pPr/>
              <a:t>63</a:t>
            </a:fld>
            <a:endParaRPr 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20686EC-8BC4-4DE5-9D57-00BA3F253B24}" type="slidenum">
              <a:rPr lang="en-US" sz="1200"/>
              <a:pPr/>
              <a:t>64</a:t>
            </a:fld>
            <a:endParaRPr 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B6E217CE-5506-49E7-B0BE-30760B34525D}" type="slidenum">
              <a:rPr lang="en-US" sz="1200"/>
              <a:pPr/>
              <a:t>65</a:t>
            </a:fld>
            <a:endParaRPr 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F24C610-6CA5-4859-901B-613B01299DB4}" type="slidenum">
              <a:rPr lang="en-US" sz="1200"/>
              <a:pPr/>
              <a:t>66</a:t>
            </a:fld>
            <a:endParaRPr 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65AFFC5-A803-4ED2-911E-2CA936C2A208}" type="slidenum">
              <a:rPr lang="en-US" sz="1200"/>
              <a:pPr/>
              <a:t>67</a:t>
            </a:fld>
            <a:endParaRPr 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DD0970F2-22BD-4847-B7B0-846405C838BD}" type="slidenum">
              <a:rPr lang="en-US" sz="1200"/>
              <a:pPr/>
              <a:t>68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D12DC7C4-4BC0-420D-99FB-F88622540C2A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EE454459-9F93-4EB8-8967-9462072F4C41}" type="slidenum">
              <a:rPr lang="en-US" sz="1200"/>
              <a:pPr/>
              <a:t>69</a:t>
            </a:fld>
            <a:endParaRPr lang="en-US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86F82F1-96A7-490B-AA1B-C80674DBD222}" type="slidenum">
              <a:rPr lang="en-US" sz="1200"/>
              <a:pPr/>
              <a:t>70</a:t>
            </a:fld>
            <a:endParaRPr lang="en-US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E24AA449-D90B-4A10-90DA-46B6CD9EBB53}" type="slidenum">
              <a:rPr lang="en-US" sz="1200"/>
              <a:pPr/>
              <a:t>71</a:t>
            </a:fld>
            <a:endParaRPr lang="en-US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57DDECB9-1B0A-4856-9337-4FCBFB5A3FF9}" type="slidenum">
              <a:rPr lang="en-US" sz="1200"/>
              <a:pPr/>
              <a:t>72</a:t>
            </a:fld>
            <a:endParaRPr lang="en-US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326495-B53E-4B6E-BEE2-3F6F94CE5176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C2F110-6E9F-443C-9126-352A17194D1C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799362-783E-495C-B17C-FD087EFD65D8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2EF6FA-CD07-42C0-8311-153B3CC96CBA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A3EF8F-002F-49C6-8841-A8D58A593E6F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8B1D87-36C4-4A6D-A0EE-708D990411F1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03C8BB5-27C1-46B4-A01F-C5E1806DA194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F26181-39C8-4251-8C46-890BAD219F29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D71172-4030-4A74-B267-35CD20AED9B6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85F175-0655-4DAC-8471-638589396C1C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1AACA1-886E-47A6-A09F-5D1B02AEBE58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1C37DC-077A-40AC-8F72-00D5C4E71F94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767D3A-C053-40BB-843F-492ADCB76C3D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7ADC6E-20F8-4151-B755-F1A235268E69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C737A7-21E0-48E7-A367-67A2835C1781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E6F42B-1D8B-4A3E-B868-83AF82E39E46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9CD481-78E6-4A8C-BA35-DC935E71E305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2ADA86EC-2860-4D2C-B2EE-A1CD33A08E15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83F7A-3CC1-45C2-A99A-A698C0E9F610}" type="slidenum">
              <a:rPr lang="en-US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E949F1-EB2A-4D23-8092-0F3DF1F4ECC7}" type="slidenum">
              <a:rPr lang="en-US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38E50C-0927-45AC-99B3-8E188F8437DE}" type="slidenum">
              <a:rPr lang="en-US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2909AA-8918-4B64-B976-302BCF07A54D}" type="slidenum">
              <a:rPr lang="en-US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EE372A-8AEC-49B4-881A-9F31DE03AC89}" type="slidenum">
              <a:rPr lang="en-US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5AAA2-0696-4138-AAAA-975E6CB83B2C}" type="slidenum">
              <a:rPr lang="en-US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5A78C8-B9EA-4BC7-92E5-523E5D62E75E}" type="slidenum">
              <a:rPr lang="en-US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2BCC80-AFC2-43EC-BBF7-C9F1A7EEF2C2}" type="slidenum">
              <a:rPr lang="en-US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DBD5EE-89D3-41BB-96DD-B9DFD24CEC1E}" type="slidenum">
              <a:rPr lang="en-US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3194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224882-139C-4597-91FF-A0833144115A}" type="slidenum">
              <a:rPr lang="en-US" sz="1200"/>
              <a:pPr algn="r"/>
              <a:t>108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FE26AD6-90B0-44B2-B2E7-4ACFEDD056EB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3215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B6C824-56C0-45A7-BB28-6615AB455145}" type="slidenum">
              <a:rPr lang="en-US" sz="1200"/>
              <a:pPr algn="r"/>
              <a:t>109</a:t>
            </a:fld>
            <a:endParaRPr lang="en-US" sz="120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F6A6AA-D7AE-4FA8-8B85-0EEF28B93116}" type="slidenum">
              <a:rPr lang="en-US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0625A9-902F-419E-9053-A1F7E16C0D8D}" type="slidenum">
              <a:rPr lang="en-US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0D1478-D7F9-42FC-AD5E-BE16283AFAD0}" type="slidenum">
              <a:rPr lang="en-US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1CB0FC-467F-452E-A7C0-AAF40B5BB6B9}" type="slidenum">
              <a:rPr lang="en-US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A0958D-C885-4496-961A-924CB16A4EA1}" type="slidenum">
              <a:rPr lang="en-US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B6A6A5-E8F1-42E2-8D65-75B26D15BC06}" type="slidenum">
              <a:rPr lang="en-US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AD52C-6E21-47F1-B5B5-DF06ACE7CC1D}" type="slidenum">
              <a:rPr lang="en-US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51E7E-0877-4AE1-A71F-0FDBC338AD7B}" type="slidenum">
              <a:rPr lang="en-US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Calibri" pitchFamily="28" charset="0"/>
              <a:ea typeface="ＭＳ Ｐゴシック" pitchFamily="28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D915AB-C6DB-47E7-A7B8-A476F6654905}" type="slidenum">
              <a:rPr lang="en-US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C65A6-B207-45C5-AA53-844A7748662A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346F81-F9A3-4C60-885D-E6FE2122564A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7B5E8-9D1C-410F-952E-EEAF1561E812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>
            <a:lvl1pPr>
              <a:defRPr sz="2800"/>
            </a:lvl1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0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690D3A-0265-4788-9D6E-32869CD0E5AF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F5D70B-D3D4-4487-A96B-4F8BBC31C8CF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598F43-E1CC-4C8B-BED0-5F8FF043CDEF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FBBF3-76C8-42B2-8E6E-31E5D945B54E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5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41F0D-12A1-4C91-B939-B90A56203F17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6E027-38C8-441F-B35F-14FCB9B9EB5E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A0A040-BD28-48AF-A2A2-5590CB8CA399}" type="datetime1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9196E-5B5E-4AB2-A74D-FEBD68AE7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36GFPRH5-w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awargo@ilst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540125"/>
            <a:ext cx="5497513" cy="1101725"/>
          </a:xfrm>
        </p:spPr>
        <p:txBody>
          <a:bodyPr rtlCol="0"/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smtClean="0">
              <a:solidFill>
                <a:srgbClr val="00206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smtClean="0">
                <a:solidFill>
                  <a:srgbClr val="002060"/>
                </a:solidFill>
              </a:rPr>
              <a:t>Dr. Betsy A. Wargo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66294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</a:rPr>
              <a:t>BSC 182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Human Physiology &amp; Anatomy II</a:t>
            </a:r>
          </a:p>
        </p:txBody>
      </p:sp>
    </p:spTree>
    <p:extLst>
      <p:ext uri="{BB962C8B-B14F-4D97-AF65-F5344CB8AC3E}">
        <p14:creationId xmlns:p14="http://schemas.microsoft.com/office/powerpoint/2010/main" val="90380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686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atin typeface="Bell MT" panose="02020503060305020303" pitchFamily="18" charset="0"/>
              </a:rPr>
              <a:t>Ready</a:t>
            </a:r>
            <a:r>
              <a:rPr lang="en-US" dirty="0">
                <a:latin typeface="Algerian" pitchFamily="82" charset="0"/>
              </a:rPr>
              <a:t>?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04800" y="1981200"/>
            <a:ext cx="784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kumimoji="1" lang="en-US" sz="3600" b="1" dirty="0">
                <a:latin typeface="Bell MT" panose="02020503060305020303" pitchFamily="18" charset="0"/>
              </a:rPr>
              <a:t>Before we begin, take a moment to introduce yourself to your neighbors</a:t>
            </a:r>
            <a:br>
              <a:rPr kumimoji="1" lang="en-US" sz="3600" b="1" dirty="0">
                <a:latin typeface="Bell MT" panose="02020503060305020303" pitchFamily="18" charset="0"/>
              </a:rPr>
            </a:br>
            <a:r>
              <a:rPr kumimoji="1" lang="en-US" sz="3600" b="1" dirty="0">
                <a:latin typeface="Bell MT" panose="02020503060305020303" pitchFamily="18" charset="0"/>
              </a:rPr>
              <a:t/>
            </a:r>
            <a:br>
              <a:rPr kumimoji="1" lang="en-US" sz="3600" b="1" dirty="0">
                <a:latin typeface="Bell MT" panose="02020503060305020303" pitchFamily="18" charset="0"/>
              </a:rPr>
            </a:br>
            <a:r>
              <a:rPr kumimoji="1" lang="en-US" sz="3600" b="1" dirty="0">
                <a:latin typeface="Bell MT" panose="02020503060305020303" pitchFamily="18" charset="0"/>
              </a:rPr>
              <a:t>	</a:t>
            </a:r>
            <a:br>
              <a:rPr kumimoji="1" lang="en-US" sz="3600" b="1" dirty="0">
                <a:latin typeface="Bell MT" panose="02020503060305020303" pitchFamily="18" charset="0"/>
              </a:rPr>
            </a:br>
            <a:r>
              <a:rPr kumimoji="1" lang="en-US" sz="2800" b="1" dirty="0">
                <a:latin typeface="Bell MT" panose="02020503060305020303" pitchFamily="18" charset="0"/>
              </a:rPr>
              <a:t>make sure you have contact information from a classmate should you need to get a copy of the notes</a:t>
            </a:r>
          </a:p>
        </p:txBody>
      </p:sp>
    </p:spTree>
    <p:extLst>
      <p:ext uri="{BB962C8B-B14F-4D97-AF65-F5344CB8AC3E}">
        <p14:creationId xmlns:p14="http://schemas.microsoft.com/office/powerpoint/2010/main" val="1454970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Hormonal Control of Erythropoiesis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Causes of hypoxia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Decreased RBC numbers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hemorrhage or increased destruction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Insufficient hemoglobin per RBC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iron deficiency 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Reduced availability of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high altitudes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Dietary Requirements for Erythropoiesis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 smtClean="0"/>
              <a:t>Nutrients</a:t>
            </a:r>
          </a:p>
          <a:p>
            <a:pPr lvl="1"/>
            <a:r>
              <a:rPr lang="en-US" sz="2400" dirty="0" smtClean="0"/>
              <a:t>amino acids, lipids, and carbohydrates</a:t>
            </a:r>
          </a:p>
          <a:p>
            <a:endParaRPr lang="en-US" sz="2800" dirty="0" smtClean="0"/>
          </a:p>
          <a:p>
            <a:r>
              <a:rPr lang="en-US" sz="2800" dirty="0" smtClean="0"/>
              <a:t>Iron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Available from diet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65% in </a:t>
            </a:r>
            <a:r>
              <a:rPr lang="en-US" sz="2400" dirty="0" err="1" smtClean="0">
                <a:ea typeface="ＭＳ Ｐゴシック" pitchFamily="28" charset="-128"/>
              </a:rPr>
              <a:t>Hb</a:t>
            </a:r>
            <a:r>
              <a:rPr lang="en-US" sz="2400" dirty="0" smtClean="0">
                <a:ea typeface="ＭＳ Ｐゴシック" pitchFamily="28" charset="-128"/>
              </a:rPr>
              <a:t>; rest in liver, spleen, and bone marrow</a:t>
            </a:r>
          </a:p>
          <a:p>
            <a:endParaRPr lang="en-US" sz="2800" dirty="0" smtClean="0"/>
          </a:p>
          <a:p>
            <a:r>
              <a:rPr lang="en-US" sz="2800" dirty="0" smtClean="0"/>
              <a:t>Vitamin B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 and folic acid necessary for DNA synthesis for rapidly dividing cells </a:t>
            </a:r>
          </a:p>
          <a:p>
            <a:pPr lvl="1"/>
            <a:r>
              <a:rPr lang="en-US" sz="2400" dirty="0" smtClean="0"/>
              <a:t>developing RBCs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Fate and Destruction of Erythrocytes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Life span: 100–120 days	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No protein synthesis, growth, division</a:t>
            </a:r>
          </a:p>
          <a:p>
            <a:endParaRPr lang="en-US" dirty="0" smtClean="0"/>
          </a:p>
          <a:p>
            <a:r>
              <a:rPr lang="en-US" dirty="0" smtClean="0"/>
              <a:t>Old RBCs become fragile</a:t>
            </a:r>
          </a:p>
          <a:p>
            <a:pPr lvl="1"/>
            <a:r>
              <a:rPr lang="en-US" dirty="0" err="1" smtClean="0"/>
              <a:t>Hb</a:t>
            </a:r>
            <a:r>
              <a:rPr lang="en-US" dirty="0" smtClean="0"/>
              <a:t> begins to degenerate</a:t>
            </a:r>
          </a:p>
          <a:p>
            <a:endParaRPr lang="en-US" dirty="0" smtClean="0"/>
          </a:p>
          <a:p>
            <a:r>
              <a:rPr lang="en-US" dirty="0" smtClean="0"/>
              <a:t>Get trapped in smaller circulatory channels especially in spleen</a:t>
            </a:r>
          </a:p>
          <a:p>
            <a:pPr lvl="1"/>
            <a:r>
              <a:rPr lang="en-US" dirty="0" smtClean="0"/>
              <a:t>Macrophages engulf dying RBCs in spleen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Fate and Destruction of Erythrocytes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err="1" smtClean="0"/>
              <a:t>Heme</a:t>
            </a:r>
            <a:r>
              <a:rPr lang="en-US" dirty="0" smtClean="0"/>
              <a:t> and </a:t>
            </a:r>
            <a:r>
              <a:rPr lang="en-US" dirty="0" err="1" smtClean="0"/>
              <a:t>globin</a:t>
            </a:r>
            <a:r>
              <a:rPr lang="en-US" dirty="0" smtClean="0"/>
              <a:t> are separated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Iron salvaged for reuse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err="1" smtClean="0">
                <a:ea typeface="ＭＳ Ｐゴシック" pitchFamily="28" charset="-128"/>
              </a:rPr>
              <a:t>Heme</a:t>
            </a:r>
            <a:r>
              <a:rPr lang="en-US" dirty="0" smtClean="0">
                <a:ea typeface="ＭＳ Ｐゴシック" pitchFamily="28" charset="-128"/>
              </a:rPr>
              <a:t> degraded to yellow pigment </a:t>
            </a:r>
            <a:r>
              <a:rPr lang="en-US" b="1" dirty="0" err="1" smtClean="0">
                <a:ea typeface="ＭＳ Ｐゴシック" pitchFamily="28" charset="-128"/>
              </a:rPr>
              <a:t>bilirubin</a:t>
            </a:r>
            <a:endParaRPr lang="en-US" b="1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Liver secretes </a:t>
            </a:r>
            <a:r>
              <a:rPr lang="en-US" dirty="0" err="1" smtClean="0">
                <a:ea typeface="ＭＳ Ｐゴシック" pitchFamily="28" charset="-128"/>
              </a:rPr>
              <a:t>bilirubin</a:t>
            </a:r>
            <a:r>
              <a:rPr lang="en-US" dirty="0" smtClean="0">
                <a:ea typeface="ＭＳ Ｐゴシック" pitchFamily="28" charset="-128"/>
              </a:rPr>
              <a:t> (in bile) into intestines 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err="1" smtClean="0">
                <a:ea typeface="ＭＳ Ｐゴシック" pitchFamily="28" charset="-128"/>
              </a:rPr>
              <a:t>Globin</a:t>
            </a:r>
            <a:r>
              <a:rPr lang="en-US" dirty="0" smtClean="0">
                <a:ea typeface="ＭＳ Ｐゴシック" pitchFamily="28" charset="-128"/>
              </a:rPr>
              <a:t> metabolized into amino acids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Released into circulation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Erythrocyte Disorders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Anemia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Blood has abnormally low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-carrying capacity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Clinical sign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Not a disease itself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Blood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levels cannot support normal metabolism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Accompanied by fatigue, pallor, shortness of breath, and chills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1"/>
            <a:ext cx="3902075" cy="5181600"/>
          </a:xfrm>
        </p:spPr>
        <p:txBody>
          <a:bodyPr/>
          <a:lstStyle/>
          <a:p>
            <a:r>
              <a:rPr lang="en-US" dirty="0" smtClean="0"/>
              <a:t>Three groups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Blood loss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Low RBC production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High RBC destruction</a:t>
            </a:r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995" y="1215650"/>
            <a:ext cx="4643005" cy="442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Anemia: Blood Loss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/>
              <a:t>Acute hemorrhagic anemia</a:t>
            </a:r>
            <a:endParaRPr lang="en-US" dirty="0" smtClean="0"/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Rapid blood loss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Treated by blood replacement</a:t>
            </a:r>
          </a:p>
          <a:p>
            <a:endParaRPr lang="en-US" b="1" dirty="0" smtClean="0"/>
          </a:p>
          <a:p>
            <a:r>
              <a:rPr lang="en-US" b="1" dirty="0" smtClean="0"/>
              <a:t>Chronic hemorrhagic anemia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Slight but persistent blood loss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Hemorrhoids, bleeding ulcer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Primary problem treated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Anemia: Low RBC Production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1"/>
            <a:ext cx="4283076" cy="5181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Iron-deficiency anemia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Caused by hemorrhagic anemia, low iron intake, or impaired absorption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err="1" smtClean="0">
                <a:ea typeface="ＭＳ Ｐゴシック" pitchFamily="28" charset="-128"/>
              </a:rPr>
              <a:t>Microcytic</a:t>
            </a:r>
            <a:r>
              <a:rPr lang="en-US" dirty="0" smtClean="0">
                <a:ea typeface="ＭＳ Ｐゴシック" pitchFamily="28" charset="-128"/>
              </a:rPr>
              <a:t>, </a:t>
            </a:r>
            <a:r>
              <a:rPr lang="en-US" dirty="0" err="1" smtClean="0">
                <a:ea typeface="ＭＳ Ｐゴシック" pitchFamily="28" charset="-128"/>
              </a:rPr>
              <a:t>hypochromic</a:t>
            </a:r>
            <a:r>
              <a:rPr lang="en-US" dirty="0" smtClean="0">
                <a:ea typeface="ＭＳ Ｐゴシック" pitchFamily="28" charset="-128"/>
              </a:rPr>
              <a:t> RBCs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Iron supplements to treat</a:t>
            </a:r>
          </a:p>
        </p:txBody>
      </p:sp>
      <p:pic>
        <p:nvPicPr>
          <p:cNvPr id="114698" name="Picture 10" descr="http://5minuteconsult.com/loadMedia.ashx?bookname=idams&amp;filename=91731.fig20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62200"/>
            <a:ext cx="36830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8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Causes of Anemia: Low RBC Production</a:t>
            </a:r>
          </a:p>
        </p:txBody>
      </p:sp>
      <p:sp>
        <p:nvSpPr>
          <p:cNvPr id="318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1"/>
            <a:ext cx="5486399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Pernicious anemia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Autoimmune disease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destroys stomach mucosa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Lack of intrinsic factor needed to absorb B</a:t>
            </a:r>
            <a:r>
              <a:rPr lang="en-US" baseline="-25000" dirty="0" smtClean="0">
                <a:ea typeface="ＭＳ Ｐゴシック" pitchFamily="28" charset="-128"/>
              </a:rPr>
              <a:t>12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Deficiency of vitamin B</a:t>
            </a:r>
            <a:r>
              <a:rPr lang="en-US" baseline="-25000" dirty="0" smtClean="0">
                <a:ea typeface="ＭＳ Ｐゴシック" pitchFamily="28" charset="-128"/>
              </a:rPr>
              <a:t>12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RBCs cannot divide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</a:t>
            </a:r>
            <a:r>
              <a:rPr lang="en-US" b="1" dirty="0" err="1" smtClean="0">
                <a:ea typeface="ＭＳ Ｐゴシック" pitchFamily="28" charset="-128"/>
                <a:sym typeface="Wingdings" pitchFamily="28" charset="2"/>
              </a:rPr>
              <a:t>macrocytes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Treated with B</a:t>
            </a:r>
            <a:r>
              <a:rPr lang="en-US" baseline="-25000" dirty="0" smtClean="0">
                <a:ea typeface="ＭＳ Ｐゴシック" pitchFamily="28" charset="-128"/>
              </a:rPr>
              <a:t>12</a:t>
            </a:r>
            <a:r>
              <a:rPr lang="en-US" dirty="0" smtClean="0">
                <a:ea typeface="ＭＳ Ｐゴシック" pitchFamily="28" charset="-128"/>
              </a:rPr>
              <a:t> injections or nasal gel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Also caused by low dietary B</a:t>
            </a:r>
            <a:r>
              <a:rPr lang="en-US" baseline="-25000" dirty="0" smtClean="0">
                <a:ea typeface="ＭＳ Ｐゴシック" pitchFamily="28" charset="-128"/>
              </a:rPr>
              <a:t>12</a:t>
            </a:r>
            <a:r>
              <a:rPr lang="en-US" dirty="0" smtClean="0">
                <a:ea typeface="ＭＳ Ｐゴシック" pitchFamily="28" charset="-128"/>
              </a:rPr>
              <a:t> (vegetarians) </a:t>
            </a:r>
          </a:p>
        </p:txBody>
      </p:sp>
      <p:pic>
        <p:nvPicPr>
          <p:cNvPr id="184328" name="Picture 8" descr="http://i210.photobucket.com/albums/bb113/clytemnestras_photos/NPbloodcellscomp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676400" cy="2782407"/>
          </a:xfrm>
          <a:prstGeom prst="rect">
            <a:avLst/>
          </a:prstGeom>
          <a:noFill/>
        </p:spPr>
      </p:pic>
      <p:pic>
        <p:nvPicPr>
          <p:cNvPr id="184330" name="Picture 10" descr="Pernicious Anemia Sample Red Blood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0" y="38100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0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Anemia: Low RBC Production</a:t>
            </a:r>
          </a:p>
        </p:txBody>
      </p:sp>
      <p:sp>
        <p:nvSpPr>
          <p:cNvPr id="320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Renal anemia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Lack of </a:t>
            </a:r>
            <a:r>
              <a:rPr lang="en-US" dirty="0" err="1" smtClean="0">
                <a:ea typeface="ＭＳ Ｐゴシック" pitchFamily="28" charset="-128"/>
              </a:rPr>
              <a:t>erythropoeitin</a:t>
            </a:r>
            <a:endParaRPr lang="en-US" dirty="0" smtClean="0">
              <a:ea typeface="ＭＳ Ｐゴシック" pitchFamily="28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Often accompanies renal disease</a:t>
            </a:r>
          </a:p>
          <a:p>
            <a:pPr lvl="1" eaLnBrk="1" hangingPunct="1"/>
            <a:r>
              <a:rPr lang="en-US" dirty="0" smtClean="0">
                <a:ea typeface="ＭＳ Ｐゴシック" pitchFamily="28" charset="-128"/>
              </a:rPr>
              <a:t>Treated with synthetic </a:t>
            </a:r>
            <a:r>
              <a:rPr lang="en-US" dirty="0" err="1" smtClean="0">
                <a:ea typeface="ＭＳ Ｐゴシック" pitchFamily="28" charset="-128"/>
              </a:rPr>
              <a:t>erythropoeitin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Endocrine System: Overview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Acts with nervous system </a:t>
            </a:r>
          </a:p>
          <a:p>
            <a:pPr lvl="1"/>
            <a:r>
              <a:rPr lang="en-US" dirty="0" smtClean="0"/>
              <a:t>to coordinate and integrate activity of body cells</a:t>
            </a:r>
          </a:p>
          <a:p>
            <a:endParaRPr lang="en-US" dirty="0" smtClean="0"/>
          </a:p>
          <a:p>
            <a:r>
              <a:rPr lang="en-US" dirty="0" smtClean="0"/>
              <a:t>Influences metabolic activities</a:t>
            </a:r>
          </a:p>
          <a:p>
            <a:endParaRPr lang="en-US" dirty="0" smtClean="0"/>
          </a:p>
          <a:p>
            <a:r>
              <a:rPr lang="en-US" dirty="0" smtClean="0"/>
              <a:t>Response slower but longer lasting than nervous system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4250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Anemia: Low RBC Production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Aplastic</a:t>
            </a:r>
            <a:r>
              <a:rPr lang="en-US" b="1" dirty="0" smtClean="0"/>
              <a:t> anemia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Destruction or inhibition of red marrow by drugs, chemicals, radiation, viruses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Usually cause unknown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All cell lines affected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Anemia; clotting and immunity defects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Treated short-term with transfusions; long-term with transplanted stem cells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Anemia: High RBC Destruction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066801"/>
            <a:ext cx="6035675" cy="5181600"/>
          </a:xfrm>
        </p:spPr>
        <p:txBody>
          <a:bodyPr/>
          <a:lstStyle/>
          <a:p>
            <a:r>
              <a:rPr lang="en-US" b="1" dirty="0" smtClean="0"/>
              <a:t>Hemolytic </a:t>
            </a:r>
            <a:r>
              <a:rPr lang="en-US" b="1" dirty="0" err="1" smtClean="0"/>
              <a:t>anemias</a:t>
            </a:r>
            <a:endParaRPr lang="en-US" dirty="0" smtClean="0"/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Premature RBC </a:t>
            </a:r>
            <a:r>
              <a:rPr lang="en-US" dirty="0" err="1" smtClean="0">
                <a:ea typeface="ＭＳ Ｐゴシック" pitchFamily="28" charset="-128"/>
              </a:rPr>
              <a:t>lysis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Caused by </a:t>
            </a:r>
          </a:p>
          <a:p>
            <a:pPr lvl="2"/>
            <a:r>
              <a:rPr lang="en-US" dirty="0" err="1" smtClean="0">
                <a:ea typeface="ＭＳ Ｐゴシック" pitchFamily="28" charset="-128"/>
              </a:rPr>
              <a:t>Hb</a:t>
            </a:r>
            <a:r>
              <a:rPr lang="en-US" dirty="0" smtClean="0">
                <a:ea typeface="ＭＳ Ｐゴシック" pitchFamily="28" charset="-128"/>
              </a:rPr>
              <a:t> abnormalities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Incompatible transfusions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Infections</a:t>
            </a:r>
          </a:p>
        </p:txBody>
      </p:sp>
      <p:pic>
        <p:nvPicPr>
          <p:cNvPr id="196616" name="Picture 1032" descr="http://www.med-ed.virginia.edu/courses/path/innes/images/rcdjpegs/rcd%20g6pd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2076450" cy="254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Anemia: High RBC Destruction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Usually genetic basis for abnormal </a:t>
            </a:r>
            <a:r>
              <a:rPr lang="en-US" dirty="0" err="1" smtClean="0"/>
              <a:t>Hb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Globin</a:t>
            </a:r>
            <a:r>
              <a:rPr lang="en-US" dirty="0" smtClean="0"/>
              <a:t> abnormal</a:t>
            </a:r>
          </a:p>
          <a:p>
            <a:pPr lvl="1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Fragile RBCs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lyse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prematurely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Anemia: High RBC Destruction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1"/>
            <a:ext cx="4816476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Thalassemias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Typically Mediterranean ancestry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One </a:t>
            </a:r>
            <a:r>
              <a:rPr lang="en-US" dirty="0" err="1" smtClean="0">
                <a:ea typeface="ＭＳ Ｐゴシック" pitchFamily="28" charset="-128"/>
              </a:rPr>
              <a:t>globin</a:t>
            </a:r>
            <a:r>
              <a:rPr lang="en-US" dirty="0" smtClean="0">
                <a:ea typeface="ＭＳ Ｐゴシック" pitchFamily="28" charset="-128"/>
              </a:rPr>
              <a:t> chain absent or faulty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RBCs thin, delicate, deficient in </a:t>
            </a:r>
            <a:r>
              <a:rPr lang="en-US" dirty="0" err="1" smtClean="0">
                <a:ea typeface="ＭＳ Ｐゴシック" pitchFamily="28" charset="-128"/>
              </a:rPr>
              <a:t>Hb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Many subtypes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Severity from mild to severe</a:t>
            </a:r>
          </a:p>
        </p:txBody>
      </p:sp>
      <p:pic>
        <p:nvPicPr>
          <p:cNvPr id="535569" name="Picture 1041" descr="thal1 Thalasse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3505200" cy="2369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Causes of Anemia: High RBC Destruction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066801"/>
            <a:ext cx="4816475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Sickle-cell anemia</a:t>
            </a:r>
            <a:r>
              <a:rPr lang="en-US" dirty="0" smtClean="0"/>
              <a:t>	</a:t>
            </a:r>
          </a:p>
          <a:p>
            <a:pPr lvl="1"/>
            <a:r>
              <a:rPr lang="en-US" b="1" dirty="0" smtClean="0">
                <a:ea typeface="ＭＳ Ｐゴシック" pitchFamily="28" charset="-128"/>
              </a:rPr>
              <a:t>Hemoglobin 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One amino acid wrong in a </a:t>
            </a:r>
            <a:r>
              <a:rPr lang="en-US" dirty="0" err="1" smtClean="0">
                <a:ea typeface="ＭＳ Ｐゴシック" pitchFamily="28" charset="-128"/>
              </a:rPr>
              <a:t>globin</a:t>
            </a:r>
            <a:r>
              <a:rPr lang="en-US" dirty="0" smtClean="0">
                <a:ea typeface="ＭＳ Ｐゴシック" pitchFamily="28" charset="-128"/>
              </a:rPr>
              <a:t> beta chain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RBCs crescent shaped when they unload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or when blood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low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RBCs rupture easily and block small vessels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Poor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delivery; pain</a:t>
            </a:r>
          </a:p>
        </p:txBody>
      </p:sp>
      <p:pic>
        <p:nvPicPr>
          <p:cNvPr id="539676" name="Picture 1052" descr="One normal and one sickled red blood cell side by side under the electron microscope, photographed at 18,000 times actual size. © Stanley Flegler, Visuals Unlimite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3171825" cy="1952625"/>
          </a:xfrm>
          <a:prstGeom prst="rect">
            <a:avLst/>
          </a:prstGeom>
          <a:noFill/>
        </p:spPr>
      </p:pic>
      <p:pic>
        <p:nvPicPr>
          <p:cNvPr id="539678" name="Picture 1054" descr="http://2.bp.blogspot.com/_Hg8fx9Ya5Yw/S_8oD3hZl7I/AAAAAAAAAL0/ixuPgBubYLE/s1600/sickle-cell-anemia-1023x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33800"/>
            <a:ext cx="3886200" cy="267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Sickle-cell Anemia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Black people of African malarial belt and descendants</a:t>
            </a:r>
          </a:p>
          <a:p>
            <a:endParaRPr lang="en-US" b="1" dirty="0" smtClean="0"/>
          </a:p>
          <a:p>
            <a:r>
              <a:rPr lang="en-US" b="1" dirty="0" smtClean="0"/>
              <a:t>Malaria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Kills 1 million each year</a:t>
            </a:r>
          </a:p>
          <a:p>
            <a:endParaRPr lang="en-US" dirty="0" smtClean="0"/>
          </a:p>
          <a:p>
            <a:r>
              <a:rPr lang="en-US" dirty="0" smtClean="0"/>
              <a:t>Sickle-cell gene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Two copies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Sickle-cell anemia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One copy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</a:t>
            </a:r>
            <a:r>
              <a:rPr lang="en-US" b="1" dirty="0" smtClean="0">
                <a:ea typeface="ＭＳ Ｐゴシック" pitchFamily="28" charset="-128"/>
                <a:sym typeface="Wingdings" pitchFamily="28" charset="2"/>
              </a:rPr>
              <a:t>Sickle-cell trait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; 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milder disease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better chance to survive malaria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Erythrocyte Disorders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0"/>
            <a:ext cx="5045076" cy="53339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Polycythemia</a:t>
            </a:r>
            <a:r>
              <a:rPr lang="en-US" b="1" dirty="0" smtClean="0"/>
              <a:t> </a:t>
            </a:r>
            <a:r>
              <a:rPr lang="en-US" b="1" dirty="0" err="1" smtClean="0"/>
              <a:t>vera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Bone marrow cancer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e</a:t>
            </a:r>
            <a:r>
              <a:rPr lang="en-US" dirty="0" smtClean="0">
                <a:ea typeface="ＭＳ Ｐゴシック" pitchFamily="28" charset="-128"/>
              </a:rPr>
              <a:t>xcess RBCs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Severely increased blood viscosity </a:t>
            </a:r>
          </a:p>
          <a:p>
            <a:endParaRPr lang="en-US" b="1" dirty="0" smtClean="0"/>
          </a:p>
          <a:p>
            <a:r>
              <a:rPr lang="en-US" b="1" dirty="0" smtClean="0"/>
              <a:t>Secondary </a:t>
            </a:r>
            <a:r>
              <a:rPr lang="en-US" b="1" dirty="0" err="1" smtClean="0"/>
              <a:t>polycythemia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Less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available and/or EPO production increases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higher RBC count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Blood doping</a:t>
            </a:r>
          </a:p>
        </p:txBody>
      </p:sp>
      <p:pic>
        <p:nvPicPr>
          <p:cNvPr id="610306" name="Picture 2" descr="http://www.pathologystudent.com/wp-content/uploads/2009/04/P-v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35455"/>
            <a:ext cx="3276600" cy="218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Leukocytes	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up &lt;1% of total blood volume</a:t>
            </a:r>
          </a:p>
          <a:p>
            <a:endParaRPr lang="en-US" dirty="0" smtClean="0"/>
          </a:p>
          <a:p>
            <a:r>
              <a:rPr lang="en-US" dirty="0" smtClean="0"/>
              <a:t>Function in defense against disease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Can leave capillaries via </a:t>
            </a:r>
            <a:r>
              <a:rPr lang="en-US" b="1" dirty="0" err="1" smtClean="0">
                <a:ea typeface="ＭＳ Ｐゴシック" pitchFamily="28" charset="-128"/>
              </a:rPr>
              <a:t>diapedesis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Move through tissue spaces by </a:t>
            </a:r>
            <a:r>
              <a:rPr lang="en-US" dirty="0" err="1" smtClean="0">
                <a:ea typeface="ＭＳ Ｐゴシック" pitchFamily="28" charset="-128"/>
              </a:rPr>
              <a:t>ameboid</a:t>
            </a:r>
            <a:r>
              <a:rPr lang="en-US" dirty="0" smtClean="0">
                <a:ea typeface="ＭＳ Ｐゴシック" pitchFamily="28" charset="-128"/>
              </a:rPr>
              <a:t> motion and positive </a:t>
            </a:r>
            <a:r>
              <a:rPr lang="en-US" dirty="0" err="1" smtClean="0">
                <a:ea typeface="ＭＳ Ｐゴシック" pitchFamily="28" charset="-128"/>
              </a:rPr>
              <a:t>chemotaxis</a:t>
            </a:r>
            <a:endParaRPr lang="en-US" dirty="0" smtClean="0">
              <a:ea typeface="ＭＳ Ｐゴシック" pitchFamily="28" charset="-128"/>
            </a:endParaRPr>
          </a:p>
          <a:p>
            <a:endParaRPr lang="en-US" b="1" dirty="0" smtClean="0"/>
          </a:p>
          <a:p>
            <a:r>
              <a:rPr lang="en-US" b="1" dirty="0" err="1" smtClean="0"/>
              <a:t>Leukocytosis</a:t>
            </a:r>
            <a:r>
              <a:rPr lang="en-US" b="1" dirty="0" smtClean="0"/>
              <a:t>:</a:t>
            </a:r>
            <a:r>
              <a:rPr lang="en-US" dirty="0" smtClean="0"/>
              <a:t> WBC count over 11,000/mm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Normal response to infection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Leukocytes: Two Categories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Granulocytes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Visible </a:t>
            </a:r>
            <a:r>
              <a:rPr lang="en-US" dirty="0" err="1" smtClean="0"/>
              <a:t>cytoplasmic</a:t>
            </a:r>
            <a:r>
              <a:rPr lang="en-US" dirty="0" smtClean="0"/>
              <a:t> granules</a:t>
            </a:r>
          </a:p>
          <a:p>
            <a:pPr lvl="2"/>
            <a:r>
              <a:rPr lang="en-US" b="1" dirty="0" err="1" smtClean="0">
                <a:ea typeface="ＭＳ Ｐゴシック" pitchFamily="28" charset="-128"/>
              </a:rPr>
              <a:t>Neutrophils</a:t>
            </a:r>
            <a:r>
              <a:rPr lang="en-US" b="1" dirty="0" smtClean="0">
                <a:ea typeface="ＭＳ Ｐゴシック" pitchFamily="28" charset="-128"/>
              </a:rPr>
              <a:t>, </a:t>
            </a:r>
            <a:r>
              <a:rPr lang="en-US" b="1" dirty="0" err="1" smtClean="0">
                <a:ea typeface="ＭＳ Ｐゴシック" pitchFamily="28" charset="-128"/>
              </a:rPr>
              <a:t>eosinophils</a:t>
            </a:r>
            <a:r>
              <a:rPr lang="en-US" b="1" dirty="0" smtClean="0">
                <a:ea typeface="ＭＳ Ｐゴシック" pitchFamily="28" charset="-128"/>
              </a:rPr>
              <a:t>, </a:t>
            </a:r>
            <a:r>
              <a:rPr lang="en-US" b="1" dirty="0" err="1" smtClean="0">
                <a:ea typeface="ＭＳ Ｐゴシック" pitchFamily="28" charset="-128"/>
              </a:rPr>
              <a:t>basophils</a:t>
            </a:r>
            <a:endParaRPr lang="en-US" b="1" dirty="0" smtClean="0">
              <a:ea typeface="ＭＳ Ｐゴシック" pitchFamily="28" charset="-128"/>
            </a:endParaRPr>
          </a:p>
          <a:p>
            <a:pPr lvl="2"/>
            <a:endParaRPr lang="en-US" b="1" dirty="0" smtClean="0">
              <a:ea typeface="ＭＳ Ｐゴシック" pitchFamily="28" charset="-128"/>
            </a:endParaRPr>
          </a:p>
          <a:p>
            <a:r>
              <a:rPr lang="en-US" b="1" dirty="0" err="1" smtClean="0"/>
              <a:t>Agranulocytes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 visible </a:t>
            </a:r>
            <a:r>
              <a:rPr lang="en-US" dirty="0" err="1" smtClean="0"/>
              <a:t>cytoplasmic</a:t>
            </a:r>
            <a:r>
              <a:rPr lang="en-US" dirty="0" smtClean="0"/>
              <a:t> granules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Lymphocytes, </a:t>
            </a:r>
            <a:r>
              <a:rPr lang="en-US" b="1" dirty="0" err="1" smtClean="0">
                <a:ea typeface="ＭＳ Ｐゴシック" pitchFamily="28" charset="-128"/>
              </a:rPr>
              <a:t>monocytes</a:t>
            </a:r>
            <a:endParaRPr lang="en-US" b="1" dirty="0" smtClean="0">
              <a:ea typeface="ＭＳ Ｐゴシック" pitchFamily="28" charset="-128"/>
            </a:endParaRPr>
          </a:p>
          <a:p>
            <a:endParaRPr lang="en-US" dirty="0" smtClean="0"/>
          </a:p>
          <a:p>
            <a:r>
              <a:rPr lang="en-US" b="1" dirty="0" smtClean="0">
                <a:ea typeface="ＭＳ Ｐゴシック" pitchFamily="28" charset="-128"/>
              </a:rPr>
              <a:t>Memory tools: </a:t>
            </a:r>
          </a:p>
          <a:p>
            <a:pPr lvl="1"/>
            <a:r>
              <a:rPr lang="en-US" b="1" u="sng" dirty="0" smtClean="0">
                <a:ea typeface="ＭＳ Ｐゴシック" pitchFamily="28" charset="-128"/>
              </a:rPr>
              <a:t>N</a:t>
            </a:r>
            <a:r>
              <a:rPr lang="en-US" b="1" dirty="0" smtClean="0">
                <a:ea typeface="ＭＳ Ｐゴシック" pitchFamily="28" charset="-128"/>
              </a:rPr>
              <a:t>ever </a:t>
            </a:r>
            <a:r>
              <a:rPr lang="en-US" b="1" u="sng" dirty="0" smtClean="0">
                <a:ea typeface="ＭＳ Ｐゴシック" pitchFamily="28" charset="-128"/>
              </a:rPr>
              <a:t>l</a:t>
            </a:r>
            <a:r>
              <a:rPr lang="en-US" b="1" dirty="0" smtClean="0">
                <a:ea typeface="ＭＳ Ｐゴシック" pitchFamily="28" charset="-128"/>
              </a:rPr>
              <a:t>et </a:t>
            </a:r>
            <a:r>
              <a:rPr lang="en-US" b="1" u="sng" dirty="0" smtClean="0">
                <a:ea typeface="ＭＳ Ｐゴシック" pitchFamily="28" charset="-128"/>
              </a:rPr>
              <a:t>m</a:t>
            </a:r>
            <a:r>
              <a:rPr lang="en-US" b="1" dirty="0" smtClean="0">
                <a:ea typeface="ＭＳ Ｐゴシック" pitchFamily="28" charset="-128"/>
              </a:rPr>
              <a:t>onkeys </a:t>
            </a:r>
            <a:r>
              <a:rPr lang="en-US" b="1" u="sng" dirty="0" smtClean="0">
                <a:ea typeface="ＭＳ Ｐゴシック" pitchFamily="28" charset="-128"/>
              </a:rPr>
              <a:t>e</a:t>
            </a:r>
            <a:r>
              <a:rPr lang="en-US" b="1" dirty="0" smtClean="0">
                <a:ea typeface="ＭＳ Ｐゴシック" pitchFamily="28" charset="-128"/>
              </a:rPr>
              <a:t>at </a:t>
            </a:r>
            <a:r>
              <a:rPr lang="en-US" b="1" u="sng" dirty="0" smtClean="0">
                <a:ea typeface="ＭＳ Ｐゴシック" pitchFamily="28" charset="-128"/>
              </a:rPr>
              <a:t>b</a:t>
            </a:r>
            <a:r>
              <a:rPr lang="en-US" b="1" dirty="0" smtClean="0">
                <a:ea typeface="ＭＳ Ｐゴシック" pitchFamily="28" charset="-128"/>
              </a:rPr>
              <a:t>ananas</a:t>
            </a:r>
          </a:p>
          <a:p>
            <a:pPr lvl="1"/>
            <a:r>
              <a:rPr lang="en-US" b="1" dirty="0" smtClean="0">
                <a:ea typeface="ＭＳ Ｐゴシック" pitchFamily="28" charset="-128"/>
              </a:rPr>
              <a:t>“60-40-8-3-0 </a:t>
            </a:r>
            <a:r>
              <a:rPr lang="en-US" b="1" dirty="0" err="1" smtClean="0">
                <a:ea typeface="ＭＳ Ｐゴシック" pitchFamily="28" charset="-128"/>
              </a:rPr>
              <a:t>Nanna</a:t>
            </a:r>
            <a:r>
              <a:rPr lang="en-US" b="1" dirty="0" smtClean="0">
                <a:ea typeface="ＭＳ Ｐゴシック" pitchFamily="28" charset="-128"/>
              </a:rPr>
              <a:t> lost my Easter bow’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Granulocytes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Granulocytes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Larger and shorter-lived than RBCs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Lobed nuclei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err="1" smtClean="0">
                <a:ea typeface="ＭＳ Ｐゴシック" pitchFamily="28" charset="-128"/>
              </a:rPr>
              <a:t>Cytoplasmic</a:t>
            </a:r>
            <a:r>
              <a:rPr lang="en-US" dirty="0" smtClean="0">
                <a:ea typeface="ＭＳ Ｐゴシック" pitchFamily="28" charset="-128"/>
              </a:rPr>
              <a:t> granules stain specifically with Wright's stain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All </a:t>
            </a:r>
            <a:r>
              <a:rPr lang="en-US" dirty="0" err="1" smtClean="0">
                <a:ea typeface="ＭＳ Ｐゴシック" pitchFamily="28" charset="-128"/>
              </a:rPr>
              <a:t>phagocytic</a:t>
            </a:r>
            <a:r>
              <a:rPr lang="en-US" dirty="0" smtClean="0">
                <a:ea typeface="ＭＳ Ｐゴシック" pitchFamily="28" charset="-128"/>
              </a:rPr>
              <a:t> to some degree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Endocrine System: Overview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Exocrine glands</a:t>
            </a:r>
            <a:endParaRPr lang="en-US" dirty="0" smtClean="0"/>
          </a:p>
          <a:p>
            <a:pPr lvl="1" eaLnBrk="1" hangingPunct="1"/>
            <a:r>
              <a:rPr lang="en-US" dirty="0" err="1" smtClean="0">
                <a:ea typeface="ＭＳ Ｐゴシック" pitchFamily="1" charset="-128"/>
              </a:rPr>
              <a:t>Nonhormonal</a:t>
            </a:r>
            <a:r>
              <a:rPr lang="en-US" dirty="0" smtClean="0">
                <a:ea typeface="ＭＳ Ｐゴシック" pitchFamily="1" charset="-128"/>
              </a:rPr>
              <a:t> substances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sweat, saliva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Have ducts to carry secretion to membrane surface</a:t>
            </a:r>
          </a:p>
          <a:p>
            <a:pPr eaLnBrk="1" hangingPunct="1"/>
            <a:r>
              <a:rPr lang="en-US" b="1" dirty="0" smtClean="0"/>
              <a:t>Endocrine glands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Produce hormones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No ducts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970" y="685800"/>
            <a:ext cx="426903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05240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19800" cy="523220"/>
          </a:xfrm>
        </p:spPr>
        <p:txBody>
          <a:bodyPr/>
          <a:lstStyle/>
          <a:p>
            <a:r>
              <a:rPr lang="en-US" dirty="0" err="1" smtClean="0"/>
              <a:t>Neutrophils</a:t>
            </a:r>
            <a:endParaRPr lang="en-US" dirty="0" smtClean="0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066801"/>
            <a:ext cx="5045075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numerous WBCs</a:t>
            </a:r>
          </a:p>
          <a:p>
            <a:r>
              <a:rPr lang="en-US" dirty="0" smtClean="0"/>
              <a:t>Granules stain lilac (hot purple); </a:t>
            </a:r>
          </a:p>
          <a:p>
            <a:endParaRPr lang="en-US" dirty="0" smtClean="0"/>
          </a:p>
          <a:p>
            <a:r>
              <a:rPr lang="en-US" dirty="0" smtClean="0"/>
              <a:t>contain hydrolytic enzymes or </a:t>
            </a:r>
            <a:r>
              <a:rPr lang="en-US" b="1" dirty="0" err="1" smtClean="0"/>
              <a:t>defensins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3-6 lobes in nucleus; </a:t>
            </a:r>
          </a:p>
          <a:p>
            <a:endParaRPr lang="en-US" dirty="0" smtClean="0"/>
          </a:p>
          <a:p>
            <a:r>
              <a:rPr lang="en-US" dirty="0" smtClean="0"/>
              <a:t>twice size of RBCs</a:t>
            </a:r>
          </a:p>
          <a:p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 err="1" smtClean="0"/>
              <a:t>phagocytic</a:t>
            </a:r>
            <a:endParaRPr lang="en-US" dirty="0" smtClean="0"/>
          </a:p>
          <a:p>
            <a:pPr lvl="1"/>
            <a:r>
              <a:rPr lang="en-US" dirty="0" smtClean="0"/>
              <a:t>"bacteria slayers"</a:t>
            </a:r>
          </a:p>
        </p:txBody>
      </p:sp>
      <p:pic>
        <p:nvPicPr>
          <p:cNvPr id="6082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519" y="228600"/>
            <a:ext cx="317148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67400" cy="523220"/>
          </a:xfrm>
        </p:spPr>
        <p:txBody>
          <a:bodyPr/>
          <a:lstStyle/>
          <a:p>
            <a:r>
              <a:rPr lang="en-US" dirty="0" err="1" smtClean="0"/>
              <a:t>Eosinophils</a:t>
            </a:r>
            <a:endParaRPr lang="en-US" dirty="0" smtClean="0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1"/>
            <a:ext cx="4435476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Red-staining granules</a:t>
            </a:r>
          </a:p>
          <a:p>
            <a:endParaRPr lang="en-US" dirty="0" smtClean="0"/>
          </a:p>
          <a:p>
            <a:r>
              <a:rPr lang="en-US" dirty="0" err="1" smtClean="0"/>
              <a:t>Bilobed</a:t>
            </a:r>
            <a:r>
              <a:rPr lang="en-US" dirty="0" smtClean="0"/>
              <a:t> nucleus </a:t>
            </a:r>
          </a:p>
          <a:p>
            <a:r>
              <a:rPr lang="en-US" dirty="0" smtClean="0"/>
              <a:t>Granules </a:t>
            </a:r>
            <a:r>
              <a:rPr lang="en-US" dirty="0" err="1" smtClean="0"/>
              <a:t>lysosome</a:t>
            </a:r>
            <a:r>
              <a:rPr lang="en-US" dirty="0" smtClean="0"/>
              <a:t>-like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Release enzymes to digest parasitic worms</a:t>
            </a:r>
          </a:p>
          <a:p>
            <a:endParaRPr lang="en-US" dirty="0" smtClean="0"/>
          </a:p>
          <a:p>
            <a:r>
              <a:rPr lang="en-US" dirty="0" smtClean="0"/>
              <a:t>Role in allergies and asthma</a:t>
            </a:r>
          </a:p>
          <a:p>
            <a:endParaRPr lang="en-US" dirty="0" smtClean="0"/>
          </a:p>
          <a:p>
            <a:r>
              <a:rPr lang="en-US" dirty="0" smtClean="0"/>
              <a:t>Role in modulating immune response</a:t>
            </a:r>
          </a:p>
        </p:txBody>
      </p:sp>
      <p:pic>
        <p:nvPicPr>
          <p:cNvPr id="6072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452" y="228600"/>
            <a:ext cx="333954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96000" cy="523220"/>
          </a:xfrm>
        </p:spPr>
        <p:txBody>
          <a:bodyPr/>
          <a:lstStyle/>
          <a:p>
            <a:r>
              <a:rPr lang="en-US" dirty="0" err="1" smtClean="0"/>
              <a:t>Basophils</a:t>
            </a:r>
            <a:endParaRPr lang="en-US" dirty="0" smtClean="0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066801"/>
            <a:ext cx="5045075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Rarest WBCs</a:t>
            </a:r>
          </a:p>
          <a:p>
            <a:r>
              <a:rPr lang="en-US" dirty="0" err="1" smtClean="0"/>
              <a:t>Bilobed</a:t>
            </a:r>
            <a:r>
              <a:rPr lang="en-US" dirty="0" smtClean="0"/>
              <a:t> nucleus </a:t>
            </a:r>
          </a:p>
          <a:p>
            <a:r>
              <a:rPr lang="en-US" dirty="0" smtClean="0"/>
              <a:t>Large, purplish-black granules contain histamine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Histamine: inflammatory chemical that acts as vasodilator to attract WBCs to inflamed sites</a:t>
            </a:r>
          </a:p>
          <a:p>
            <a:endParaRPr lang="en-US" dirty="0" smtClean="0"/>
          </a:p>
          <a:p>
            <a:r>
              <a:rPr lang="en-US" dirty="0" smtClean="0"/>
              <a:t>Are functionally similar to </a:t>
            </a:r>
            <a:r>
              <a:rPr lang="en-US" b="1" dirty="0" smtClean="0"/>
              <a:t>mast cells</a:t>
            </a:r>
            <a:endParaRPr lang="en-US" dirty="0" smtClean="0"/>
          </a:p>
        </p:txBody>
      </p:sp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629" y="228600"/>
            <a:ext cx="309037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Agranulocytes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err="1" smtClean="0"/>
              <a:t>Agranulocytes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Lack visible </a:t>
            </a:r>
            <a:r>
              <a:rPr lang="en-US" dirty="0" err="1" smtClean="0">
                <a:ea typeface="ＭＳ Ｐゴシック" pitchFamily="28" charset="-128"/>
              </a:rPr>
              <a:t>cytoplasmic</a:t>
            </a:r>
            <a:r>
              <a:rPr lang="en-US" dirty="0" smtClean="0">
                <a:ea typeface="ＭＳ Ｐゴシック" pitchFamily="28" charset="-128"/>
              </a:rPr>
              <a:t> granules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Have spherical or kidney-shaped nuclei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19800" cy="523220"/>
          </a:xfrm>
        </p:spPr>
        <p:txBody>
          <a:bodyPr/>
          <a:lstStyle/>
          <a:p>
            <a:r>
              <a:rPr lang="en-US" dirty="0" smtClean="0"/>
              <a:t>Lymphocytes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1"/>
            <a:ext cx="5349876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Second most numerous WBC</a:t>
            </a:r>
          </a:p>
          <a:p>
            <a:r>
              <a:rPr lang="en-US" dirty="0" smtClean="0"/>
              <a:t>Large, dark-purple, circular nuclei with thin rim of blue cytoplasm</a:t>
            </a:r>
          </a:p>
          <a:p>
            <a:endParaRPr lang="en-US" dirty="0" smtClean="0"/>
          </a:p>
          <a:p>
            <a:r>
              <a:rPr lang="en-US" dirty="0" smtClean="0"/>
              <a:t>Mostly in lymphoid tissue (e.g., lymph nodes, spleen); few circulate in blood</a:t>
            </a:r>
          </a:p>
          <a:p>
            <a:endParaRPr lang="en-US" dirty="0" smtClean="0"/>
          </a:p>
          <a:p>
            <a:r>
              <a:rPr lang="en-US" dirty="0" smtClean="0"/>
              <a:t>Crucial to immunity</a:t>
            </a:r>
          </a:p>
        </p:txBody>
      </p:sp>
      <p:pic>
        <p:nvPicPr>
          <p:cNvPr id="604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233" y="228600"/>
            <a:ext cx="316076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Lymphocytes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Two types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T lymphocytes (T cells) act against virus-infected cells and tumor cells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B lymphocytes (B cells) give rise to plasma cells, which produce antibodies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943600" cy="523220"/>
          </a:xfrm>
        </p:spPr>
        <p:txBody>
          <a:bodyPr/>
          <a:lstStyle/>
          <a:p>
            <a:r>
              <a:rPr lang="en-US" dirty="0" err="1" smtClean="0"/>
              <a:t>Monocytes</a:t>
            </a:r>
            <a:endParaRPr lang="en-US" dirty="0" smtClean="0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1"/>
            <a:ext cx="4435476" cy="5181600"/>
          </a:xfrm>
        </p:spPr>
        <p:txBody>
          <a:bodyPr/>
          <a:lstStyle/>
          <a:p>
            <a:r>
              <a:rPr lang="en-US" dirty="0" smtClean="0"/>
              <a:t>Largest leukocytes</a:t>
            </a:r>
          </a:p>
          <a:p>
            <a:endParaRPr lang="en-US" dirty="0" smtClean="0"/>
          </a:p>
          <a:p>
            <a:r>
              <a:rPr lang="en-US" dirty="0" smtClean="0"/>
              <a:t>Abundant pale-blue cytoplasm</a:t>
            </a:r>
          </a:p>
          <a:p>
            <a:endParaRPr lang="en-US" dirty="0" smtClean="0"/>
          </a:p>
          <a:p>
            <a:r>
              <a:rPr lang="en-US" dirty="0" smtClean="0"/>
              <a:t>Dark purple-staining, U- or kidney-shaped nuclei</a:t>
            </a:r>
          </a:p>
        </p:txBody>
      </p:sp>
      <p:pic>
        <p:nvPicPr>
          <p:cNvPr id="603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097" y="228600"/>
            <a:ext cx="323590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Monocytes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Leave circulation, enter tissues, and differentiate into </a:t>
            </a:r>
            <a:r>
              <a:rPr lang="en-US" b="1" dirty="0" smtClean="0"/>
              <a:t>macrophages</a:t>
            </a:r>
            <a:endParaRPr lang="en-US" dirty="0" smtClean="0"/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Actively </a:t>
            </a:r>
            <a:r>
              <a:rPr lang="en-US" dirty="0" err="1" smtClean="0">
                <a:ea typeface="ＭＳ Ｐゴシック" pitchFamily="28" charset="-128"/>
              </a:rPr>
              <a:t>phagocytic</a:t>
            </a:r>
            <a:r>
              <a:rPr lang="en-US" dirty="0" smtClean="0">
                <a:ea typeface="ＭＳ Ｐゴシック" pitchFamily="28" charset="-128"/>
              </a:rPr>
              <a:t> cells; crucial against viruses, intracellular bacterial parasites, and chronic infections</a:t>
            </a:r>
          </a:p>
          <a:p>
            <a:endParaRPr lang="en-US" dirty="0" smtClean="0"/>
          </a:p>
          <a:p>
            <a:r>
              <a:rPr lang="en-US" dirty="0" smtClean="0"/>
              <a:t>Activate lymphocytes to mount an immune response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Leukopoiesis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leukocytes originate from </a:t>
            </a:r>
            <a:r>
              <a:rPr lang="en-US" dirty="0" err="1" smtClean="0"/>
              <a:t>hemocytoblasts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Lymphoid stem cells </a:t>
            </a:r>
            <a:r>
              <a:rPr lang="en-US" dirty="0" smtClean="0">
                <a:sym typeface="Wingdings" pitchFamily="28" charset="2"/>
              </a:rPr>
              <a:t> lymphocytes</a:t>
            </a:r>
          </a:p>
          <a:p>
            <a:r>
              <a:rPr lang="en-US" dirty="0" smtClean="0">
                <a:sym typeface="Wingdings" pitchFamily="28" charset="2"/>
              </a:rPr>
              <a:t>Myeloid stem cells  all others</a:t>
            </a:r>
          </a:p>
          <a:p>
            <a:endParaRPr lang="en-US" dirty="0" smtClean="0">
              <a:sym typeface="Wingdings" pitchFamily="28" charset="2"/>
            </a:endParaRPr>
          </a:p>
          <a:p>
            <a:r>
              <a:rPr lang="en-US" dirty="0" smtClean="0">
                <a:sym typeface="Wingdings" pitchFamily="28" charset="2"/>
              </a:rPr>
              <a:t>Progression of all granulocytes</a:t>
            </a:r>
          </a:p>
          <a:p>
            <a:pPr lvl="1"/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Myeloblast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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promyelocyte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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myelocyte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 band  mature cell</a:t>
            </a:r>
          </a:p>
          <a:p>
            <a:r>
              <a:rPr lang="en-US" dirty="0" smtClean="0"/>
              <a:t>Granulocytes stored in bone marrow</a:t>
            </a:r>
          </a:p>
          <a:p>
            <a:endParaRPr lang="en-US" dirty="0" smtClean="0"/>
          </a:p>
          <a:p>
            <a:r>
              <a:rPr lang="en-US" dirty="0" smtClean="0"/>
              <a:t>3 times more WBCs produced than RBCs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Shorter life span; die fighting microbes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Leukopoiesis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Progression of </a:t>
            </a:r>
            <a:r>
              <a:rPr lang="en-US" dirty="0" err="1" smtClean="0"/>
              <a:t>agranulocytes</a:t>
            </a:r>
            <a:r>
              <a:rPr lang="en-US" dirty="0" smtClean="0"/>
              <a:t> differs</a:t>
            </a:r>
          </a:p>
          <a:p>
            <a:endParaRPr lang="en-US" dirty="0" smtClean="0"/>
          </a:p>
          <a:p>
            <a:r>
              <a:rPr lang="en-US" dirty="0" err="1" smtClean="0"/>
              <a:t>Monocytes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live several months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Share common precursor with </a:t>
            </a:r>
            <a:r>
              <a:rPr lang="en-US" dirty="0" err="1" smtClean="0">
                <a:ea typeface="ＭＳ Ｐゴシック" pitchFamily="28" charset="-128"/>
              </a:rPr>
              <a:t>neutrophils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err="1" smtClean="0">
                <a:ea typeface="ＭＳ Ｐゴシック" pitchFamily="28" charset="-128"/>
              </a:rPr>
              <a:t>Monoblast</a:t>
            </a:r>
            <a:r>
              <a:rPr lang="en-US" dirty="0" smtClean="0">
                <a:ea typeface="ＭＳ Ｐゴシック" pitchFamily="28" charset="-128"/>
              </a:rPr>
              <a:t>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promonocyte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  </a:t>
            </a:r>
            <a:r>
              <a:rPr lang="en-US" dirty="0" err="1" smtClean="0">
                <a:ea typeface="ＭＳ Ｐゴシック" pitchFamily="28" charset="-128"/>
                <a:sym typeface="Wingdings" pitchFamily="28" charset="2"/>
              </a:rPr>
              <a:t>monocyte</a:t>
            </a:r>
            <a:endParaRPr lang="en-US" dirty="0" smtClean="0">
              <a:ea typeface="ＭＳ Ｐゴシック" pitchFamily="28" charset="-128"/>
              <a:sym typeface="Wingdings" pitchFamily="28" charset="2"/>
            </a:endParaRPr>
          </a:p>
          <a:p>
            <a:endParaRPr lang="en-US" dirty="0" smtClean="0"/>
          </a:p>
          <a:p>
            <a:r>
              <a:rPr lang="en-US" dirty="0" smtClean="0"/>
              <a:t>Lymphocytes </a:t>
            </a:r>
          </a:p>
          <a:p>
            <a:pPr lvl="1"/>
            <a:r>
              <a:rPr lang="en-US" dirty="0" smtClean="0"/>
              <a:t>live few hours to </a:t>
            </a:r>
            <a:r>
              <a:rPr lang="en-US" b="1" dirty="0" smtClean="0"/>
              <a:t>decades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Lymphoid stem cell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 </a:t>
            </a:r>
            <a:r>
              <a:rPr lang="en-US" dirty="0" smtClean="0">
                <a:ea typeface="ＭＳ Ｐゴシック" pitchFamily="28" charset="-128"/>
              </a:rPr>
              <a:t>T lymphocyte precursors (travel to thymus) and B lymphocyte precursors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Chemical Messengers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Hormones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long-distance chemical signals; travel in blood or lymph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Autocrines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chemicals that exert effects on same cells that secrete them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Paracrines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locally acting chemicals that affect cells other than those that secrete them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Autocrines</a:t>
            </a:r>
            <a:r>
              <a:rPr lang="en-US" dirty="0" smtClean="0"/>
              <a:t> and </a:t>
            </a:r>
            <a:r>
              <a:rPr lang="en-US" dirty="0" err="1" smtClean="0"/>
              <a:t>paracrines</a:t>
            </a:r>
            <a:r>
              <a:rPr lang="en-US" dirty="0" smtClean="0"/>
              <a:t> are local chemical messengers; not considered part of endocrine system</a:t>
            </a:r>
          </a:p>
        </p:txBody>
      </p:sp>
    </p:spTree>
    <p:extLst>
      <p:ext uri="{BB962C8B-B14F-4D97-AF65-F5344CB8AC3E}">
        <p14:creationId xmlns:p14="http://schemas.microsoft.com/office/powerpoint/2010/main" val="28596880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4129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Figure 17.11  Leukocyte formation.</a:t>
            </a:r>
          </a:p>
        </p:txBody>
      </p:sp>
      <p:pic>
        <p:nvPicPr>
          <p:cNvPr id="174174" name="Picture 94" descr="figure_17_11_unlabeled"/>
          <p:cNvPicPr>
            <a:picLocks noChangeAspect="1" noChangeArrowheads="1"/>
          </p:cNvPicPr>
          <p:nvPr/>
        </p:nvPicPr>
        <p:blipFill>
          <a:blip r:embed="rId3" cstate="print"/>
          <a:srcRect b="2536"/>
          <a:stretch>
            <a:fillRect/>
          </a:stretch>
        </p:blipFill>
        <p:spPr bwMode="auto">
          <a:xfrm>
            <a:off x="1766888" y="223838"/>
            <a:ext cx="5608637" cy="6465887"/>
          </a:xfrm>
          <a:prstGeom prst="rect">
            <a:avLst/>
          </a:prstGeom>
          <a:noFill/>
        </p:spPr>
      </p:pic>
      <p:sp>
        <p:nvSpPr>
          <p:cNvPr id="174175" name="Rectangle 95"/>
          <p:cNvSpPr>
            <a:spLocks noChangeArrowheads="1"/>
          </p:cNvSpPr>
          <p:nvPr/>
        </p:nvSpPr>
        <p:spPr bwMode="auto">
          <a:xfrm>
            <a:off x="1789113" y="307975"/>
            <a:ext cx="698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>
                <a:latin typeface="Arial Black" pitchFamily="28" charset="0"/>
              </a:rPr>
              <a:t>Stem cells</a:t>
            </a:r>
          </a:p>
        </p:txBody>
      </p:sp>
      <p:sp>
        <p:nvSpPr>
          <p:cNvPr id="174176" name="Rectangle 96"/>
          <p:cNvSpPr>
            <a:spLocks noChangeArrowheads="1"/>
          </p:cNvSpPr>
          <p:nvPr/>
        </p:nvSpPr>
        <p:spPr bwMode="auto">
          <a:xfrm>
            <a:off x="1822450" y="1677988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>
                <a:latin typeface="Arial Black" pitchFamily="28" charset="0"/>
              </a:rPr>
              <a:t>Committed</a:t>
            </a:r>
          </a:p>
          <a:p>
            <a:r>
              <a:rPr lang="en-US" sz="700">
                <a:latin typeface="Arial Black" pitchFamily="28" charset="0"/>
              </a:rPr>
              <a:t>cells</a:t>
            </a:r>
          </a:p>
        </p:txBody>
      </p:sp>
      <p:sp>
        <p:nvSpPr>
          <p:cNvPr id="174177" name="Rectangle 97"/>
          <p:cNvSpPr>
            <a:spLocks noChangeArrowheads="1"/>
          </p:cNvSpPr>
          <p:nvPr/>
        </p:nvSpPr>
        <p:spPr bwMode="auto">
          <a:xfrm>
            <a:off x="1822450" y="2555875"/>
            <a:ext cx="909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>
                <a:latin typeface="Arial Black" pitchFamily="28" charset="0"/>
              </a:rPr>
              <a:t>Developmental</a:t>
            </a:r>
          </a:p>
          <a:p>
            <a:r>
              <a:rPr lang="en-US" sz="700">
                <a:latin typeface="Arial Black" pitchFamily="28" charset="0"/>
              </a:rPr>
              <a:t>pathway</a:t>
            </a:r>
          </a:p>
        </p:txBody>
      </p:sp>
      <p:sp>
        <p:nvSpPr>
          <p:cNvPr id="174178" name="Rectangle 98"/>
          <p:cNvSpPr>
            <a:spLocks noChangeArrowheads="1"/>
          </p:cNvSpPr>
          <p:nvPr/>
        </p:nvSpPr>
        <p:spPr bwMode="auto">
          <a:xfrm>
            <a:off x="4530725" y="298450"/>
            <a:ext cx="120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Hematopoietic stem cell</a:t>
            </a:r>
          </a:p>
          <a:p>
            <a:pPr algn="ctr"/>
            <a:r>
              <a:rPr lang="en-US" sz="700" b="1">
                <a:latin typeface="Arial" charset="0"/>
              </a:rPr>
              <a:t>(hemocytoblast)</a:t>
            </a:r>
          </a:p>
        </p:txBody>
      </p:sp>
      <p:sp>
        <p:nvSpPr>
          <p:cNvPr id="174179" name="Rectangle 99"/>
          <p:cNvSpPr>
            <a:spLocks noChangeArrowheads="1"/>
          </p:cNvSpPr>
          <p:nvPr/>
        </p:nvSpPr>
        <p:spPr bwMode="auto">
          <a:xfrm>
            <a:off x="3605213" y="1039813"/>
            <a:ext cx="9207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Myeloid stem cell</a:t>
            </a:r>
          </a:p>
        </p:txBody>
      </p:sp>
      <p:sp>
        <p:nvSpPr>
          <p:cNvPr id="174180" name="Rectangle 100"/>
          <p:cNvSpPr>
            <a:spLocks noChangeArrowheads="1"/>
          </p:cNvSpPr>
          <p:nvPr/>
        </p:nvSpPr>
        <p:spPr bwMode="auto">
          <a:xfrm>
            <a:off x="5848350" y="1035050"/>
            <a:ext cx="10144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Lymphoid stem cell</a:t>
            </a:r>
          </a:p>
        </p:txBody>
      </p:sp>
      <p:sp>
        <p:nvSpPr>
          <p:cNvPr id="174181" name="Rectangle 101"/>
          <p:cNvSpPr>
            <a:spLocks noChangeArrowheads="1"/>
          </p:cNvSpPr>
          <p:nvPr/>
        </p:nvSpPr>
        <p:spPr bwMode="auto">
          <a:xfrm>
            <a:off x="2668588" y="1760538"/>
            <a:ext cx="6429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Myeloblast</a:t>
            </a:r>
          </a:p>
        </p:txBody>
      </p:sp>
      <p:sp>
        <p:nvSpPr>
          <p:cNvPr id="174182" name="Rectangle 102"/>
          <p:cNvSpPr>
            <a:spLocks noChangeArrowheads="1"/>
          </p:cNvSpPr>
          <p:nvPr/>
        </p:nvSpPr>
        <p:spPr bwMode="auto">
          <a:xfrm>
            <a:off x="3382963" y="1763713"/>
            <a:ext cx="6429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Myeloblast</a:t>
            </a:r>
          </a:p>
        </p:txBody>
      </p:sp>
      <p:sp>
        <p:nvSpPr>
          <p:cNvPr id="174183" name="Rectangle 103"/>
          <p:cNvSpPr>
            <a:spLocks noChangeArrowheads="1"/>
          </p:cNvSpPr>
          <p:nvPr/>
        </p:nvSpPr>
        <p:spPr bwMode="auto">
          <a:xfrm>
            <a:off x="4073525" y="1763713"/>
            <a:ext cx="6429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Myeloblast</a:t>
            </a:r>
          </a:p>
        </p:txBody>
      </p:sp>
      <p:sp>
        <p:nvSpPr>
          <p:cNvPr id="174184" name="Rectangle 104"/>
          <p:cNvSpPr>
            <a:spLocks noChangeArrowheads="1"/>
          </p:cNvSpPr>
          <p:nvPr/>
        </p:nvSpPr>
        <p:spPr bwMode="auto">
          <a:xfrm>
            <a:off x="4816475" y="1763713"/>
            <a:ext cx="628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Monoblast</a:t>
            </a:r>
          </a:p>
        </p:txBody>
      </p:sp>
      <p:sp>
        <p:nvSpPr>
          <p:cNvPr id="174185" name="Rectangle 105"/>
          <p:cNvSpPr>
            <a:spLocks noChangeArrowheads="1"/>
          </p:cNvSpPr>
          <p:nvPr/>
        </p:nvSpPr>
        <p:spPr bwMode="auto">
          <a:xfrm>
            <a:off x="5568950" y="1770063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B lymphocyte</a:t>
            </a:r>
          </a:p>
          <a:p>
            <a:pPr algn="ctr"/>
            <a:r>
              <a:rPr lang="en-US" sz="700" b="1">
                <a:latin typeface="Arial" charset="0"/>
              </a:rPr>
              <a:t>precursor</a:t>
            </a:r>
          </a:p>
        </p:txBody>
      </p:sp>
      <p:sp>
        <p:nvSpPr>
          <p:cNvPr id="174186" name="Rectangle 106"/>
          <p:cNvSpPr>
            <a:spLocks noChangeArrowheads="1"/>
          </p:cNvSpPr>
          <p:nvPr/>
        </p:nvSpPr>
        <p:spPr bwMode="auto">
          <a:xfrm>
            <a:off x="6302375" y="1760538"/>
            <a:ext cx="757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T lymphocyte</a:t>
            </a:r>
          </a:p>
          <a:p>
            <a:pPr algn="ctr"/>
            <a:r>
              <a:rPr lang="en-US" sz="700" b="1">
                <a:latin typeface="Arial" charset="0"/>
              </a:rPr>
              <a:t>precursor</a:t>
            </a:r>
          </a:p>
        </p:txBody>
      </p:sp>
      <p:sp>
        <p:nvSpPr>
          <p:cNvPr id="174187" name="Rectangle 107"/>
          <p:cNvSpPr>
            <a:spLocks noChangeArrowheads="1"/>
          </p:cNvSpPr>
          <p:nvPr/>
        </p:nvSpPr>
        <p:spPr bwMode="auto">
          <a:xfrm>
            <a:off x="2605088" y="2620963"/>
            <a:ext cx="7667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Promyelocyte</a:t>
            </a:r>
          </a:p>
        </p:txBody>
      </p:sp>
      <p:sp>
        <p:nvSpPr>
          <p:cNvPr id="174188" name="Rectangle 108"/>
          <p:cNvSpPr>
            <a:spLocks noChangeArrowheads="1"/>
          </p:cNvSpPr>
          <p:nvPr/>
        </p:nvSpPr>
        <p:spPr bwMode="auto">
          <a:xfrm>
            <a:off x="3297238" y="2620963"/>
            <a:ext cx="7667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Promyelocyte</a:t>
            </a:r>
          </a:p>
        </p:txBody>
      </p:sp>
      <p:sp>
        <p:nvSpPr>
          <p:cNvPr id="174189" name="Rectangle 109"/>
          <p:cNvSpPr>
            <a:spLocks noChangeArrowheads="1"/>
          </p:cNvSpPr>
          <p:nvPr/>
        </p:nvSpPr>
        <p:spPr bwMode="auto">
          <a:xfrm>
            <a:off x="3997325" y="2620963"/>
            <a:ext cx="7667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Promyelocyte</a:t>
            </a:r>
          </a:p>
        </p:txBody>
      </p:sp>
      <p:sp>
        <p:nvSpPr>
          <p:cNvPr id="174190" name="Rectangle 110"/>
          <p:cNvSpPr>
            <a:spLocks noChangeArrowheads="1"/>
          </p:cNvSpPr>
          <p:nvPr/>
        </p:nvSpPr>
        <p:spPr bwMode="auto">
          <a:xfrm>
            <a:off x="4760913" y="2620963"/>
            <a:ext cx="7524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Promonocyte</a:t>
            </a:r>
          </a:p>
        </p:txBody>
      </p:sp>
      <p:sp>
        <p:nvSpPr>
          <p:cNvPr id="174191" name="Rectangle 111"/>
          <p:cNvSpPr>
            <a:spLocks noChangeArrowheads="1"/>
          </p:cNvSpPr>
          <p:nvPr/>
        </p:nvSpPr>
        <p:spPr bwMode="auto">
          <a:xfrm>
            <a:off x="2662238" y="3336925"/>
            <a:ext cx="712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 b="1">
                <a:latin typeface="Arial" charset="0"/>
              </a:rPr>
              <a:t>Eosinophilic</a:t>
            </a:r>
          </a:p>
          <a:p>
            <a:r>
              <a:rPr lang="en-US" sz="700" b="1">
                <a:latin typeface="Arial" charset="0"/>
              </a:rPr>
              <a:t>myelocyte</a:t>
            </a:r>
          </a:p>
        </p:txBody>
      </p:sp>
      <p:sp>
        <p:nvSpPr>
          <p:cNvPr id="174192" name="Rectangle 112"/>
          <p:cNvSpPr>
            <a:spLocks noChangeArrowheads="1"/>
          </p:cNvSpPr>
          <p:nvPr/>
        </p:nvSpPr>
        <p:spPr bwMode="auto">
          <a:xfrm>
            <a:off x="3376613" y="3332163"/>
            <a:ext cx="633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 b="1">
                <a:latin typeface="Arial" charset="0"/>
              </a:rPr>
              <a:t>Basophilic</a:t>
            </a:r>
          </a:p>
          <a:p>
            <a:r>
              <a:rPr lang="en-US" sz="700" b="1">
                <a:latin typeface="Arial" charset="0"/>
              </a:rPr>
              <a:t>myelocyte</a:t>
            </a:r>
          </a:p>
        </p:txBody>
      </p:sp>
      <p:sp>
        <p:nvSpPr>
          <p:cNvPr id="174193" name="Rectangle 113"/>
          <p:cNvSpPr>
            <a:spLocks noChangeArrowheads="1"/>
          </p:cNvSpPr>
          <p:nvPr/>
        </p:nvSpPr>
        <p:spPr bwMode="auto">
          <a:xfrm>
            <a:off x="4057650" y="3336925"/>
            <a:ext cx="70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 b="1">
                <a:latin typeface="Arial" charset="0"/>
              </a:rPr>
              <a:t>Neutrophilic</a:t>
            </a:r>
          </a:p>
          <a:p>
            <a:r>
              <a:rPr lang="en-US" sz="700" b="1">
                <a:latin typeface="Arial" charset="0"/>
              </a:rPr>
              <a:t>myelocyte</a:t>
            </a:r>
          </a:p>
        </p:txBody>
      </p:sp>
      <p:sp>
        <p:nvSpPr>
          <p:cNvPr id="174194" name="Rectangle 114"/>
          <p:cNvSpPr>
            <a:spLocks noChangeArrowheads="1"/>
          </p:cNvSpPr>
          <p:nvPr/>
        </p:nvSpPr>
        <p:spPr bwMode="auto">
          <a:xfrm>
            <a:off x="2690813" y="4165600"/>
            <a:ext cx="712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 b="1">
                <a:latin typeface="Arial" charset="0"/>
              </a:rPr>
              <a:t>Eosinophilic</a:t>
            </a:r>
          </a:p>
          <a:p>
            <a:r>
              <a:rPr lang="en-US" sz="700" b="1">
                <a:latin typeface="Arial" charset="0"/>
              </a:rPr>
              <a:t>band cells</a:t>
            </a:r>
          </a:p>
        </p:txBody>
      </p:sp>
      <p:sp>
        <p:nvSpPr>
          <p:cNvPr id="174195" name="Rectangle 115"/>
          <p:cNvSpPr>
            <a:spLocks noChangeArrowheads="1"/>
          </p:cNvSpPr>
          <p:nvPr/>
        </p:nvSpPr>
        <p:spPr bwMode="auto">
          <a:xfrm>
            <a:off x="3414713" y="4170363"/>
            <a:ext cx="633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 b="1">
                <a:latin typeface="Arial" charset="0"/>
              </a:rPr>
              <a:t>Basophilic</a:t>
            </a:r>
          </a:p>
          <a:p>
            <a:r>
              <a:rPr lang="en-US" sz="700" b="1">
                <a:latin typeface="Arial" charset="0"/>
              </a:rPr>
              <a:t>band cells</a:t>
            </a:r>
          </a:p>
        </p:txBody>
      </p:sp>
      <p:sp>
        <p:nvSpPr>
          <p:cNvPr id="174196" name="Rectangle 116"/>
          <p:cNvSpPr>
            <a:spLocks noChangeArrowheads="1"/>
          </p:cNvSpPr>
          <p:nvPr/>
        </p:nvSpPr>
        <p:spPr bwMode="auto">
          <a:xfrm>
            <a:off x="4087813" y="4160838"/>
            <a:ext cx="703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 b="1">
                <a:latin typeface="Arial" charset="0"/>
              </a:rPr>
              <a:t>Neutrophilic</a:t>
            </a:r>
          </a:p>
          <a:p>
            <a:r>
              <a:rPr lang="en-US" sz="700" b="1">
                <a:latin typeface="Arial" charset="0"/>
              </a:rPr>
              <a:t>band cells</a:t>
            </a:r>
          </a:p>
        </p:txBody>
      </p:sp>
      <p:sp>
        <p:nvSpPr>
          <p:cNvPr id="174197" name="Rectangle 117"/>
          <p:cNvSpPr>
            <a:spLocks noChangeArrowheads="1"/>
          </p:cNvSpPr>
          <p:nvPr/>
        </p:nvSpPr>
        <p:spPr bwMode="auto">
          <a:xfrm>
            <a:off x="2328863" y="4922838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>
                <a:latin typeface="Arial Black" pitchFamily="28" charset="0"/>
              </a:rPr>
              <a:t>Granular</a:t>
            </a:r>
          </a:p>
          <a:p>
            <a:r>
              <a:rPr lang="en-US" sz="700">
                <a:latin typeface="Arial Black" pitchFamily="28" charset="0"/>
              </a:rPr>
              <a:t>leukocytes</a:t>
            </a:r>
          </a:p>
        </p:txBody>
      </p:sp>
      <p:sp>
        <p:nvSpPr>
          <p:cNvPr id="174198" name="Rectangle 118"/>
          <p:cNvSpPr>
            <a:spLocks noChangeArrowheads="1"/>
          </p:cNvSpPr>
          <p:nvPr/>
        </p:nvSpPr>
        <p:spPr bwMode="auto">
          <a:xfrm>
            <a:off x="4486275" y="4918075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700">
                <a:latin typeface="Arial Black" pitchFamily="28" charset="0"/>
              </a:rPr>
              <a:t>Agranular</a:t>
            </a:r>
          </a:p>
          <a:p>
            <a:r>
              <a:rPr lang="en-US" sz="700">
                <a:latin typeface="Arial Black" pitchFamily="28" charset="0"/>
              </a:rPr>
              <a:t>leukocytes</a:t>
            </a:r>
          </a:p>
        </p:txBody>
      </p:sp>
      <p:sp>
        <p:nvSpPr>
          <p:cNvPr id="174199" name="Rectangle 119"/>
          <p:cNvSpPr>
            <a:spLocks noChangeArrowheads="1"/>
          </p:cNvSpPr>
          <p:nvPr/>
        </p:nvSpPr>
        <p:spPr bwMode="auto">
          <a:xfrm>
            <a:off x="2632075" y="5287963"/>
            <a:ext cx="6873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Eosinophils</a:t>
            </a:r>
          </a:p>
        </p:txBody>
      </p:sp>
      <p:sp>
        <p:nvSpPr>
          <p:cNvPr id="174200" name="Rectangle 120"/>
          <p:cNvSpPr>
            <a:spLocks noChangeArrowheads="1"/>
          </p:cNvSpPr>
          <p:nvPr/>
        </p:nvSpPr>
        <p:spPr bwMode="auto">
          <a:xfrm>
            <a:off x="3398838" y="5287963"/>
            <a:ext cx="609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Basophils</a:t>
            </a:r>
          </a:p>
        </p:txBody>
      </p:sp>
      <p:sp>
        <p:nvSpPr>
          <p:cNvPr id="174201" name="Rectangle 121"/>
          <p:cNvSpPr>
            <a:spLocks noChangeArrowheads="1"/>
          </p:cNvSpPr>
          <p:nvPr/>
        </p:nvSpPr>
        <p:spPr bwMode="auto">
          <a:xfrm>
            <a:off x="4037013" y="5287963"/>
            <a:ext cx="6778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Neutrophils</a:t>
            </a:r>
          </a:p>
        </p:txBody>
      </p:sp>
      <p:sp>
        <p:nvSpPr>
          <p:cNvPr id="174202" name="Rectangle 122"/>
          <p:cNvSpPr>
            <a:spLocks noChangeArrowheads="1"/>
          </p:cNvSpPr>
          <p:nvPr/>
        </p:nvSpPr>
        <p:spPr bwMode="auto">
          <a:xfrm>
            <a:off x="4826000" y="5273675"/>
            <a:ext cx="6477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Monocytes</a:t>
            </a:r>
          </a:p>
        </p:txBody>
      </p:sp>
      <p:sp>
        <p:nvSpPr>
          <p:cNvPr id="174203" name="Rectangle 123"/>
          <p:cNvSpPr>
            <a:spLocks noChangeArrowheads="1"/>
          </p:cNvSpPr>
          <p:nvPr/>
        </p:nvSpPr>
        <p:spPr bwMode="auto">
          <a:xfrm>
            <a:off x="5584825" y="5287963"/>
            <a:ext cx="815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B lymphocytes</a:t>
            </a:r>
          </a:p>
        </p:txBody>
      </p:sp>
      <p:sp>
        <p:nvSpPr>
          <p:cNvPr id="174204" name="Rectangle 124"/>
          <p:cNvSpPr>
            <a:spLocks noChangeArrowheads="1"/>
          </p:cNvSpPr>
          <p:nvPr/>
        </p:nvSpPr>
        <p:spPr bwMode="auto">
          <a:xfrm>
            <a:off x="6318250" y="5287963"/>
            <a:ext cx="8064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T lymphocytes</a:t>
            </a:r>
          </a:p>
        </p:txBody>
      </p:sp>
      <p:sp>
        <p:nvSpPr>
          <p:cNvPr id="174205" name="Rectangle 125"/>
          <p:cNvSpPr>
            <a:spLocks noChangeArrowheads="1"/>
          </p:cNvSpPr>
          <p:nvPr/>
        </p:nvSpPr>
        <p:spPr bwMode="auto">
          <a:xfrm>
            <a:off x="4575175" y="6069013"/>
            <a:ext cx="11477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Macrophages (tissues)</a:t>
            </a:r>
          </a:p>
        </p:txBody>
      </p:sp>
      <p:sp>
        <p:nvSpPr>
          <p:cNvPr id="174206" name="Rectangle 126"/>
          <p:cNvSpPr>
            <a:spLocks noChangeArrowheads="1"/>
          </p:cNvSpPr>
          <p:nvPr/>
        </p:nvSpPr>
        <p:spPr bwMode="auto">
          <a:xfrm>
            <a:off x="5607050" y="6069013"/>
            <a:ext cx="717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Plasma cells</a:t>
            </a:r>
          </a:p>
        </p:txBody>
      </p:sp>
      <p:sp>
        <p:nvSpPr>
          <p:cNvPr id="174207" name="Rectangle 127"/>
          <p:cNvSpPr>
            <a:spLocks noChangeArrowheads="1"/>
          </p:cNvSpPr>
          <p:nvPr/>
        </p:nvSpPr>
        <p:spPr bwMode="auto">
          <a:xfrm>
            <a:off x="6280150" y="6072188"/>
            <a:ext cx="820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Effector T cells</a:t>
            </a:r>
          </a:p>
        </p:txBody>
      </p:sp>
      <p:sp>
        <p:nvSpPr>
          <p:cNvPr id="174208" name="Rectangle 128"/>
          <p:cNvSpPr>
            <a:spLocks noChangeArrowheads="1"/>
          </p:cNvSpPr>
          <p:nvPr/>
        </p:nvSpPr>
        <p:spPr bwMode="auto">
          <a:xfrm>
            <a:off x="5057775" y="5907088"/>
            <a:ext cx="787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 i="1">
                <a:latin typeface="Arial" charset="0"/>
              </a:rPr>
              <a:t>Some become</a:t>
            </a:r>
          </a:p>
        </p:txBody>
      </p:sp>
      <p:sp>
        <p:nvSpPr>
          <p:cNvPr id="174209" name="Rectangle 129"/>
          <p:cNvSpPr>
            <a:spLocks noChangeArrowheads="1"/>
          </p:cNvSpPr>
          <p:nvPr/>
        </p:nvSpPr>
        <p:spPr bwMode="auto">
          <a:xfrm>
            <a:off x="5867400" y="5907088"/>
            <a:ext cx="787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 i="1">
                <a:latin typeface="Arial" charset="0"/>
              </a:rPr>
              <a:t>Some become</a:t>
            </a:r>
          </a:p>
        </p:txBody>
      </p:sp>
      <p:sp>
        <p:nvSpPr>
          <p:cNvPr id="174210" name="Rectangle 130"/>
          <p:cNvSpPr>
            <a:spLocks noChangeArrowheads="1"/>
          </p:cNvSpPr>
          <p:nvPr/>
        </p:nvSpPr>
        <p:spPr bwMode="auto">
          <a:xfrm>
            <a:off x="2552700" y="5394325"/>
            <a:ext cx="3127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>
                <a:latin typeface="Arial Black" pitchFamily="28" charset="0"/>
              </a:rPr>
              <a:t>(a)</a:t>
            </a:r>
          </a:p>
        </p:txBody>
      </p:sp>
      <p:sp>
        <p:nvSpPr>
          <p:cNvPr id="174211" name="Rectangle 131"/>
          <p:cNvSpPr>
            <a:spLocks noChangeArrowheads="1"/>
          </p:cNvSpPr>
          <p:nvPr/>
        </p:nvSpPr>
        <p:spPr bwMode="auto">
          <a:xfrm>
            <a:off x="3248025" y="5399088"/>
            <a:ext cx="312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>
                <a:latin typeface="Arial Black" pitchFamily="28" charset="0"/>
              </a:rPr>
              <a:t>(b)</a:t>
            </a:r>
          </a:p>
        </p:txBody>
      </p:sp>
      <p:sp>
        <p:nvSpPr>
          <p:cNvPr id="174212" name="Rectangle 132"/>
          <p:cNvSpPr>
            <a:spLocks noChangeArrowheads="1"/>
          </p:cNvSpPr>
          <p:nvPr/>
        </p:nvSpPr>
        <p:spPr bwMode="auto">
          <a:xfrm>
            <a:off x="3971925" y="5399088"/>
            <a:ext cx="312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dirty="0">
                <a:latin typeface="Arial Black" pitchFamily="28" charset="0"/>
              </a:rPr>
              <a:t>(c)</a:t>
            </a:r>
          </a:p>
        </p:txBody>
      </p:sp>
      <p:sp>
        <p:nvSpPr>
          <p:cNvPr id="174213" name="Rectangle 133"/>
          <p:cNvSpPr>
            <a:spLocks noChangeArrowheads="1"/>
          </p:cNvSpPr>
          <p:nvPr/>
        </p:nvSpPr>
        <p:spPr bwMode="auto">
          <a:xfrm>
            <a:off x="4691063" y="5399088"/>
            <a:ext cx="3127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>
                <a:latin typeface="Arial Black" pitchFamily="28" charset="0"/>
              </a:rPr>
              <a:t>(d)</a:t>
            </a:r>
          </a:p>
        </p:txBody>
      </p:sp>
      <p:sp>
        <p:nvSpPr>
          <p:cNvPr id="174214" name="Rectangle 134"/>
          <p:cNvSpPr>
            <a:spLocks noChangeArrowheads="1"/>
          </p:cNvSpPr>
          <p:nvPr/>
        </p:nvSpPr>
        <p:spPr bwMode="auto">
          <a:xfrm>
            <a:off x="5538788" y="5399088"/>
            <a:ext cx="3127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>
                <a:latin typeface="Arial Black" pitchFamily="28" charset="0"/>
              </a:rPr>
              <a:t>(e)</a:t>
            </a:r>
          </a:p>
        </p:txBody>
      </p:sp>
      <p:sp>
        <p:nvSpPr>
          <p:cNvPr id="174215" name="Rectangle 135"/>
          <p:cNvSpPr>
            <a:spLocks noChangeArrowheads="1"/>
          </p:cNvSpPr>
          <p:nvPr/>
        </p:nvSpPr>
        <p:spPr bwMode="auto">
          <a:xfrm>
            <a:off x="6256338" y="5399088"/>
            <a:ext cx="2873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>
                <a:latin typeface="Arial Black" pitchFamily="28" charset="0"/>
              </a:rPr>
              <a:t>(f)</a:t>
            </a:r>
          </a:p>
        </p:txBody>
      </p:sp>
      <p:sp>
        <p:nvSpPr>
          <p:cNvPr id="174216" name="Rectangle 136"/>
          <p:cNvSpPr>
            <a:spLocks noChangeArrowheads="1"/>
          </p:cNvSpPr>
          <p:nvPr/>
        </p:nvSpPr>
        <p:spPr bwMode="auto">
          <a:xfrm>
            <a:off x="6596063" y="5907088"/>
            <a:ext cx="787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700" b="1" i="1">
                <a:latin typeface="Arial" charset="0"/>
              </a:rPr>
              <a:t>Some become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Leukocyte disorders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err="1" smtClean="0"/>
              <a:t>Leukopenia</a:t>
            </a:r>
            <a:endParaRPr lang="en-US" sz="2800" dirty="0" smtClean="0"/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Abnormally low WBC count  </a:t>
            </a:r>
          </a:p>
          <a:p>
            <a:r>
              <a:rPr lang="en-US" sz="2800" b="1" dirty="0" err="1" smtClean="0"/>
              <a:t>Leukemias</a:t>
            </a:r>
            <a:r>
              <a:rPr lang="en-US" sz="2800" b="1" dirty="0" smtClean="0"/>
              <a:t> – </a:t>
            </a:r>
            <a:r>
              <a:rPr lang="en-US" sz="2800" dirty="0" smtClean="0"/>
              <a:t>all fatal if untreated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Cancer </a:t>
            </a:r>
            <a:r>
              <a:rPr lang="en-US" sz="2400" dirty="0" smtClean="0">
                <a:ea typeface="ＭＳ Ｐゴシック" pitchFamily="28" charset="-128"/>
                <a:sym typeface="Wingdings" pitchFamily="28" charset="2"/>
              </a:rPr>
              <a:t> overproduction of abnormal </a:t>
            </a:r>
            <a:r>
              <a:rPr lang="en-US" sz="2400" dirty="0" smtClean="0">
                <a:ea typeface="ＭＳ Ｐゴシック" pitchFamily="28" charset="-128"/>
              </a:rPr>
              <a:t>WBCs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Myeloid leukemia </a:t>
            </a:r>
          </a:p>
          <a:p>
            <a:pPr lvl="2"/>
            <a:r>
              <a:rPr lang="en-US" sz="2000" dirty="0" smtClean="0">
                <a:ea typeface="ＭＳ Ｐゴシック" pitchFamily="28" charset="-128"/>
              </a:rPr>
              <a:t>involves </a:t>
            </a:r>
            <a:r>
              <a:rPr lang="en-US" sz="2000" dirty="0" err="1" smtClean="0">
                <a:ea typeface="ＭＳ Ｐゴシック" pitchFamily="28" charset="-128"/>
              </a:rPr>
              <a:t>myeloblast</a:t>
            </a:r>
            <a:r>
              <a:rPr lang="en-US" sz="2000" dirty="0" smtClean="0">
                <a:ea typeface="ＭＳ Ｐゴシック" pitchFamily="28" charset="-128"/>
              </a:rPr>
              <a:t> descendants:  </a:t>
            </a:r>
          </a:p>
          <a:p>
            <a:pPr lvl="3"/>
            <a:r>
              <a:rPr lang="en-US" sz="1800" dirty="0" err="1" smtClean="0">
                <a:ea typeface="ＭＳ Ｐゴシック" pitchFamily="28" charset="-128"/>
              </a:rPr>
              <a:t>neutrophil</a:t>
            </a:r>
            <a:r>
              <a:rPr lang="en-US" sz="1800" dirty="0" smtClean="0">
                <a:ea typeface="ＭＳ Ｐゴシック" pitchFamily="28" charset="-128"/>
              </a:rPr>
              <a:t>, </a:t>
            </a:r>
            <a:r>
              <a:rPr lang="en-US" sz="1800" dirty="0" err="1" smtClean="0">
                <a:ea typeface="ＭＳ Ｐゴシック" pitchFamily="28" charset="-128"/>
              </a:rPr>
              <a:t>eosinophil</a:t>
            </a:r>
            <a:r>
              <a:rPr lang="en-US" sz="1800" dirty="0" smtClean="0">
                <a:ea typeface="ＭＳ Ｐゴシック" pitchFamily="28" charset="-128"/>
              </a:rPr>
              <a:t>, </a:t>
            </a:r>
            <a:r>
              <a:rPr lang="en-US" sz="1800" dirty="0" err="1" smtClean="0">
                <a:ea typeface="ＭＳ Ｐゴシック" pitchFamily="28" charset="-128"/>
              </a:rPr>
              <a:t>basophil</a:t>
            </a:r>
            <a:r>
              <a:rPr lang="en-US" sz="1800" dirty="0" smtClean="0">
                <a:ea typeface="ＭＳ Ｐゴシック" pitchFamily="28" charset="-128"/>
              </a:rPr>
              <a:t>, </a:t>
            </a:r>
            <a:r>
              <a:rPr lang="en-US" sz="1800" dirty="0" err="1" smtClean="0">
                <a:ea typeface="ＭＳ Ｐゴシック" pitchFamily="28" charset="-128"/>
              </a:rPr>
              <a:t>monocyte</a:t>
            </a:r>
            <a:endParaRPr lang="en-US" sz="1800" dirty="0" smtClean="0">
              <a:ea typeface="ＭＳ Ｐゴシック" pitchFamily="28" charset="-128"/>
            </a:endParaRP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Lymphocytic (Lymphoid) leukemia involves lymphocytes</a:t>
            </a:r>
          </a:p>
          <a:p>
            <a:r>
              <a:rPr lang="en-US" sz="2800" dirty="0" smtClean="0"/>
              <a:t>Acute leukemia </a:t>
            </a:r>
          </a:p>
          <a:p>
            <a:pPr lvl="1"/>
            <a:r>
              <a:rPr lang="en-US" sz="2400" dirty="0" smtClean="0"/>
              <a:t>derives from stem cells; primarily affects children</a:t>
            </a:r>
          </a:p>
          <a:p>
            <a:r>
              <a:rPr lang="en-US" sz="2800" dirty="0" smtClean="0"/>
              <a:t>Chronic leukemia </a:t>
            </a:r>
          </a:p>
          <a:p>
            <a:pPr lvl="1"/>
            <a:r>
              <a:rPr lang="en-US" sz="2400" dirty="0" smtClean="0"/>
              <a:t>more prevalent in older people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Leukemia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Cancerous leukocytes fill red bone marrow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Other cells compromised </a:t>
            </a:r>
            <a:endParaRPr lang="en-US" dirty="0" smtClean="0">
              <a:ea typeface="ＭＳ Ｐゴシック" pitchFamily="28" charset="-128"/>
              <a:sym typeface="Wingdings" pitchFamily="28" charset="2"/>
            </a:endParaRPr>
          </a:p>
          <a:p>
            <a:pPr lvl="2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Fewer functional RBCs:  anemia</a:t>
            </a:r>
          </a:p>
          <a:p>
            <a:pPr lvl="2"/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Fewer functional platelets:  bleeding</a:t>
            </a:r>
            <a:endParaRPr lang="en-US" dirty="0" smtClean="0">
              <a:ea typeface="ＭＳ Ｐゴシック" pitchFamily="28" charset="-128"/>
            </a:endParaRPr>
          </a:p>
          <a:p>
            <a:endParaRPr lang="en-US" dirty="0" smtClean="0"/>
          </a:p>
          <a:p>
            <a:r>
              <a:rPr lang="en-US" dirty="0" smtClean="0"/>
              <a:t>Immature nonfunctional WBCs in bloodstream </a:t>
            </a:r>
          </a:p>
          <a:p>
            <a:endParaRPr lang="en-US" dirty="0" smtClean="0"/>
          </a:p>
          <a:p>
            <a:r>
              <a:rPr lang="en-US" dirty="0" smtClean="0"/>
              <a:t>Death from </a:t>
            </a:r>
          </a:p>
          <a:p>
            <a:pPr lvl="1"/>
            <a:r>
              <a:rPr lang="en-US" dirty="0" smtClean="0"/>
              <a:t>internal hemorrhage</a:t>
            </a:r>
          </a:p>
          <a:p>
            <a:pPr lvl="1">
              <a:buNone/>
            </a:pPr>
            <a:r>
              <a:rPr lang="en-US" dirty="0" smtClean="0"/>
              <a:t>overwhelming infections</a:t>
            </a:r>
          </a:p>
          <a:p>
            <a:endParaRPr lang="en-US" dirty="0" smtClean="0"/>
          </a:p>
          <a:p>
            <a:r>
              <a:rPr lang="en-US" dirty="0" smtClean="0"/>
              <a:t>Treatments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Irradiation, </a:t>
            </a:r>
            <a:r>
              <a:rPr lang="en-US" dirty="0" err="1" smtClean="0">
                <a:ea typeface="ＭＳ Ｐゴシック" pitchFamily="28" charset="-128"/>
              </a:rPr>
              <a:t>antileukemic</a:t>
            </a:r>
            <a:r>
              <a:rPr lang="en-US" dirty="0" smtClean="0">
                <a:ea typeface="ＭＳ Ｐゴシック" pitchFamily="28" charset="-128"/>
              </a:rPr>
              <a:t> drugs; stem cell transplants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Infectious Mononucleosis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Highly contagious viral disease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Epstein-Barr virus</a:t>
            </a:r>
          </a:p>
          <a:p>
            <a:endParaRPr lang="en-US" dirty="0" smtClean="0"/>
          </a:p>
          <a:p>
            <a:r>
              <a:rPr lang="en-US" dirty="0" smtClean="0"/>
              <a:t>High numbers atypical </a:t>
            </a:r>
            <a:r>
              <a:rPr lang="en-US" dirty="0" err="1" smtClean="0"/>
              <a:t>agranulocytes</a:t>
            </a:r>
            <a:endParaRPr lang="en-US" dirty="0" smtClean="0"/>
          </a:p>
          <a:p>
            <a:pPr lvl="1"/>
            <a:r>
              <a:rPr lang="en-US" dirty="0" err="1" smtClean="0"/>
              <a:t>monocytes</a:t>
            </a:r>
            <a:r>
              <a:rPr lang="en-US" dirty="0" smtClean="0"/>
              <a:t> and lymphocytes	</a:t>
            </a:r>
          </a:p>
          <a:p>
            <a:endParaRPr lang="en-US" dirty="0" smtClean="0"/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Tired, achy, chronic sore throat, low fever</a:t>
            </a:r>
          </a:p>
          <a:p>
            <a:endParaRPr lang="en-US" dirty="0" smtClean="0"/>
          </a:p>
          <a:p>
            <a:r>
              <a:rPr lang="en-US" dirty="0" smtClean="0"/>
              <a:t>Runs course with rest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Platelets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fragments of </a:t>
            </a:r>
            <a:r>
              <a:rPr lang="en-US" b="1" dirty="0" err="1" smtClean="0"/>
              <a:t>megakaryocytes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Blue-staining outer region; purple granules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82280" name="Picture 8" descr="Plaatel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2857500" cy="186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Form temporary platelet plug that helps seal breaks in blood vessels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Circulating platelets kept inactive until needed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Age quickly; degenerate in about 10 days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r>
              <a:rPr lang="en-US" dirty="0" smtClean="0"/>
              <a:t>Platelets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610599" cy="26669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Formation regulated by </a:t>
            </a:r>
            <a:r>
              <a:rPr lang="en-US" b="1" dirty="0" err="1" smtClean="0"/>
              <a:t>thrombopoietin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Derive from </a:t>
            </a:r>
            <a:r>
              <a:rPr lang="en-US" b="1" dirty="0" err="1" smtClean="0"/>
              <a:t>megakaryoblast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Platelets</a:t>
            </a:r>
          </a:p>
        </p:txBody>
      </p:sp>
      <p:pic>
        <p:nvPicPr>
          <p:cNvPr id="620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8543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Hemostasis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Fast series of reactions for stoppage of bleeding</a:t>
            </a:r>
          </a:p>
          <a:p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b="1" dirty="0" smtClean="0"/>
              <a:t>clotting factors,</a:t>
            </a:r>
            <a:r>
              <a:rPr lang="en-US" dirty="0" smtClean="0"/>
              <a:t> and substances released by platelets and injured tissues</a:t>
            </a:r>
          </a:p>
          <a:p>
            <a:endParaRPr lang="en-US" dirty="0" smtClean="0"/>
          </a:p>
          <a:p>
            <a:r>
              <a:rPr lang="en-US" dirty="0" smtClean="0"/>
              <a:t>Three steps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dirty="0" smtClean="0">
                <a:ea typeface="ＭＳ Ｐゴシック" pitchFamily="28" charset="-128"/>
              </a:rPr>
              <a:t>Vascular spasm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dirty="0" smtClean="0">
                <a:ea typeface="ＭＳ Ｐゴシック" pitchFamily="28" charset="-128"/>
              </a:rPr>
              <a:t>Platelet plug formation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dirty="0" smtClean="0">
                <a:ea typeface="ＭＳ Ｐゴシック" pitchFamily="28" charset="-128"/>
              </a:rPr>
              <a:t>Coagulation (blood clotting)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Hemostasis: Vascular Spasm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Vasoconstriction of damaged blood vessel</a:t>
            </a:r>
          </a:p>
          <a:p>
            <a:endParaRPr lang="en-US" dirty="0" smtClean="0"/>
          </a:p>
          <a:p>
            <a:r>
              <a:rPr lang="en-US" dirty="0" smtClean="0"/>
              <a:t>Triggers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Direct injury to vascular smooth muscle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Chemicals released by endothelial cells and platelets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Pain reflexes</a:t>
            </a:r>
          </a:p>
          <a:p>
            <a:endParaRPr lang="en-US" dirty="0" smtClean="0"/>
          </a:p>
          <a:p>
            <a:r>
              <a:rPr lang="en-US" dirty="0" smtClean="0"/>
              <a:t>Most effective in smaller blood 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Hemostasis: Platelet Plug Formation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Positive feedback cycle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Damaged endothelium exposes collagen fibers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Platelets stick to collagen fibers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Swell, become spiked and sticky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release chemical messengers</a:t>
            </a:r>
          </a:p>
          <a:p>
            <a:pPr lvl="2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Process encourages more vascular spasm and more platelet formation:  Positive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Chemistry of Hormones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main classes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Amino acid-based hormones </a:t>
            </a:r>
            <a:endParaRPr lang="en-US" dirty="0" smtClean="0">
              <a:ea typeface="ＭＳ Ｐゴシック" pitchFamily="1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Amino acid derivatives, peptides, and proteins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Steroids</a:t>
            </a:r>
            <a:endParaRPr lang="en-US" dirty="0" smtClean="0">
              <a:ea typeface="ＭＳ Ｐゴシック" pitchFamily="1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Synthesized from cholesterol</a:t>
            </a:r>
          </a:p>
          <a:p>
            <a:pPr lvl="2" eaLnBrk="1" hangingPunct="1"/>
            <a:r>
              <a:rPr lang="en-US" dirty="0" err="1" smtClean="0">
                <a:ea typeface="ＭＳ Ｐゴシック" pitchFamily="1" charset="-128"/>
              </a:rPr>
              <a:t>Gonadal</a:t>
            </a:r>
            <a:r>
              <a:rPr lang="en-US" dirty="0" smtClean="0">
                <a:ea typeface="ＭＳ Ｐゴシック" pitchFamily="1" charset="-128"/>
              </a:rPr>
              <a:t> and </a:t>
            </a:r>
            <a:r>
              <a:rPr lang="en-US" dirty="0" err="1" smtClean="0">
                <a:ea typeface="ＭＳ Ｐゴシック" pitchFamily="1" charset="-128"/>
              </a:rPr>
              <a:t>adrenocortical</a:t>
            </a:r>
            <a:r>
              <a:rPr lang="en-US" dirty="0" smtClean="0">
                <a:ea typeface="ＭＳ Ｐゴシック" pitchFamily="1" charset="-128"/>
              </a:rPr>
              <a:t> hormones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553795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Hemostasis</a:t>
            </a:r>
            <a:r>
              <a:rPr lang="en-US" dirty="0" smtClean="0">
                <a:hlinkClick r:id="rId3"/>
              </a:rPr>
              <a:t>: Coagulation</a:t>
            </a:r>
            <a:endParaRPr lang="en-US" dirty="0" smtClean="0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Reinforces platelet plug with fibrin threads</a:t>
            </a:r>
          </a:p>
          <a:p>
            <a:endParaRPr lang="en-US" dirty="0" smtClean="0"/>
          </a:p>
          <a:p>
            <a:r>
              <a:rPr lang="en-US" dirty="0" smtClean="0"/>
              <a:t>Blood transformed from liquid to gel</a:t>
            </a:r>
          </a:p>
          <a:p>
            <a:endParaRPr lang="en-US" dirty="0" smtClean="0"/>
          </a:p>
          <a:p>
            <a:r>
              <a:rPr lang="en-US" dirty="0" smtClean="0"/>
              <a:t>Series of reactions using </a:t>
            </a:r>
            <a:r>
              <a:rPr lang="en-US" b="1" dirty="0" smtClean="0"/>
              <a:t>clotting factors</a:t>
            </a:r>
          </a:p>
          <a:p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33506" name="Picture 2" descr="figure_17_13_unlabeled"/>
          <p:cNvPicPr>
            <a:picLocks noChangeAspect="1" noChangeArrowheads="1"/>
          </p:cNvPicPr>
          <p:nvPr/>
        </p:nvPicPr>
        <p:blipFill>
          <a:blip r:embed="rId3" cstate="print"/>
          <a:srcRect b="72960"/>
          <a:stretch>
            <a:fillRect/>
          </a:stretch>
        </p:blipFill>
        <p:spPr bwMode="auto">
          <a:xfrm>
            <a:off x="1774825" y="111125"/>
            <a:ext cx="6035675" cy="1793875"/>
          </a:xfrm>
          <a:prstGeom prst="rect">
            <a:avLst/>
          </a:prstGeom>
          <a:noFill/>
        </p:spPr>
      </p:pic>
      <p:sp>
        <p:nvSpPr>
          <p:cNvPr id="53350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smtClean="0">
                <a:solidFill>
                  <a:schemeClr val="tx1"/>
                </a:solidFill>
              </a:rPr>
              <a:t>Figure 17.13  Events of hemostasis.</a:t>
            </a:r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8272463" y="60325"/>
            <a:ext cx="67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Slide 2</a:t>
            </a:r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4243388" y="533400"/>
            <a:ext cx="328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1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Vascular spasm</a:t>
            </a:r>
            <a:endParaRPr lang="en-US" sz="1800" b="1">
              <a:solidFill>
                <a:srgbClr val="0074A6"/>
              </a:solidFill>
              <a:latin typeface="Arial Black" pitchFamily="28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Smooth muscle contracts, 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causing vasoconstriction.</a:t>
            </a:r>
          </a:p>
        </p:txBody>
      </p:sp>
      <p:sp>
        <p:nvSpPr>
          <p:cNvPr id="533510" name="Oval 6"/>
          <p:cNvSpPr>
            <a:spLocks noChangeArrowheads="1"/>
          </p:cNvSpPr>
          <p:nvPr/>
        </p:nvSpPr>
        <p:spPr bwMode="auto">
          <a:xfrm>
            <a:off x="5059363" y="593725"/>
            <a:ext cx="255587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11" name="Freeform 7"/>
          <p:cNvSpPr>
            <a:spLocks/>
          </p:cNvSpPr>
          <p:nvPr/>
        </p:nvSpPr>
        <p:spPr bwMode="auto">
          <a:xfrm>
            <a:off x="3738563" y="990600"/>
            <a:ext cx="5683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58" y="0"/>
              </a:cxn>
            </a:cxnLst>
            <a:rect l="0" t="0" r="r" b="b"/>
            <a:pathLst>
              <a:path w="358" h="2">
                <a:moveTo>
                  <a:pt x="0" y="2"/>
                </a:moveTo>
                <a:lnTo>
                  <a:pt x="358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12" name="Oval 8"/>
          <p:cNvSpPr>
            <a:spLocks noChangeArrowheads="1"/>
          </p:cNvSpPr>
          <p:nvPr/>
        </p:nvSpPr>
        <p:spPr bwMode="auto">
          <a:xfrm flipH="1" flipV="1">
            <a:off x="3713163" y="973138"/>
            <a:ext cx="46037" cy="46037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35554" name="Picture 2" descr="figure_17_13_unlabeled"/>
          <p:cNvPicPr>
            <a:picLocks noChangeAspect="1" noChangeArrowheads="1"/>
          </p:cNvPicPr>
          <p:nvPr/>
        </p:nvPicPr>
        <p:blipFill>
          <a:blip r:embed="rId3" cstate="print"/>
          <a:srcRect b="51974"/>
          <a:stretch>
            <a:fillRect/>
          </a:stretch>
        </p:blipFill>
        <p:spPr bwMode="auto">
          <a:xfrm>
            <a:off x="1774825" y="111125"/>
            <a:ext cx="6035675" cy="3186113"/>
          </a:xfrm>
          <a:prstGeom prst="rect">
            <a:avLst/>
          </a:prstGeom>
          <a:noFill/>
        </p:spPr>
      </p:pic>
      <p:sp>
        <p:nvSpPr>
          <p:cNvPr id="535555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smtClean="0">
                <a:solidFill>
                  <a:schemeClr val="tx1"/>
                </a:solidFill>
              </a:rPr>
              <a:t>Figure 17.13  Events of hemostasis.</a:t>
            </a:r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8272463" y="60325"/>
            <a:ext cx="67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Slide 3</a:t>
            </a: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4243388" y="533400"/>
            <a:ext cx="328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1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Vascular spasm</a:t>
            </a:r>
            <a:endParaRPr lang="en-US" sz="1800" b="1">
              <a:solidFill>
                <a:srgbClr val="0074A6"/>
              </a:solidFill>
              <a:latin typeface="Arial Black" pitchFamily="28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Smooth muscle contracts, 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causing vasoconstriction.</a:t>
            </a:r>
          </a:p>
        </p:txBody>
      </p:sp>
      <p:sp>
        <p:nvSpPr>
          <p:cNvPr id="535558" name="Oval 6"/>
          <p:cNvSpPr>
            <a:spLocks noChangeArrowheads="1"/>
          </p:cNvSpPr>
          <p:nvPr/>
        </p:nvSpPr>
        <p:spPr bwMode="auto">
          <a:xfrm>
            <a:off x="5059363" y="593725"/>
            <a:ext cx="255587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4243388" y="2193925"/>
            <a:ext cx="3043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2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Platelet plug</a:t>
            </a:r>
          </a:p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formation</a:t>
            </a:r>
            <a:endParaRPr lang="en-US" sz="1800" b="1">
              <a:solidFill>
                <a:srgbClr val="0074A6"/>
              </a:solidFill>
              <a:latin typeface="Arial Black" pitchFamily="28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Injury to lining of vessel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 exposes collagen fibers;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 platelets adhere.</a:t>
            </a:r>
          </a:p>
        </p:txBody>
      </p:sp>
      <p:sp>
        <p:nvSpPr>
          <p:cNvPr id="535560" name="Oval 8"/>
          <p:cNvSpPr>
            <a:spLocks noChangeArrowheads="1"/>
          </p:cNvSpPr>
          <p:nvPr/>
        </p:nvSpPr>
        <p:spPr bwMode="auto">
          <a:xfrm>
            <a:off x="5051425" y="2241550"/>
            <a:ext cx="255588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1744663" y="3079750"/>
            <a:ext cx="1149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Collagen</a:t>
            </a:r>
          </a:p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fibers</a:t>
            </a:r>
          </a:p>
        </p:txBody>
      </p:sp>
      <p:sp>
        <p:nvSpPr>
          <p:cNvPr id="535562" name="Freeform 10"/>
          <p:cNvSpPr>
            <a:spLocks/>
          </p:cNvSpPr>
          <p:nvPr/>
        </p:nvSpPr>
        <p:spPr bwMode="auto">
          <a:xfrm>
            <a:off x="2840038" y="2986088"/>
            <a:ext cx="449262" cy="317500"/>
          </a:xfrm>
          <a:custGeom>
            <a:avLst/>
            <a:gdLst/>
            <a:ahLst/>
            <a:cxnLst>
              <a:cxn ang="0">
                <a:pos x="283" y="0"/>
              </a:cxn>
              <a:cxn ang="0">
                <a:pos x="31" y="199"/>
              </a:cxn>
              <a:cxn ang="0">
                <a:pos x="0" y="200"/>
              </a:cxn>
            </a:cxnLst>
            <a:rect l="0" t="0" r="r" b="b"/>
            <a:pathLst>
              <a:path w="283" h="200">
                <a:moveTo>
                  <a:pt x="283" y="0"/>
                </a:moveTo>
                <a:lnTo>
                  <a:pt x="31" y="199"/>
                </a:lnTo>
                <a:lnTo>
                  <a:pt x="0" y="2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 flipH="1">
            <a:off x="2892425" y="3152775"/>
            <a:ext cx="3810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>
            <a:off x="3738563" y="990600"/>
            <a:ext cx="5683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58" y="0"/>
              </a:cxn>
            </a:cxnLst>
            <a:rect l="0" t="0" r="r" b="b"/>
            <a:pathLst>
              <a:path w="358" h="2">
                <a:moveTo>
                  <a:pt x="0" y="2"/>
                </a:moveTo>
                <a:lnTo>
                  <a:pt x="358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Oval 13"/>
          <p:cNvSpPr>
            <a:spLocks noChangeArrowheads="1"/>
          </p:cNvSpPr>
          <p:nvPr/>
        </p:nvSpPr>
        <p:spPr bwMode="auto">
          <a:xfrm flipH="1" flipV="1">
            <a:off x="3713163" y="973138"/>
            <a:ext cx="46037" cy="46037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6" name="Oval 14"/>
          <p:cNvSpPr>
            <a:spLocks noChangeArrowheads="1"/>
          </p:cNvSpPr>
          <p:nvPr/>
        </p:nvSpPr>
        <p:spPr bwMode="auto">
          <a:xfrm flipH="1" flipV="1">
            <a:off x="3319463" y="2892425"/>
            <a:ext cx="46037" cy="46038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7" name="Freeform 15"/>
          <p:cNvSpPr>
            <a:spLocks/>
          </p:cNvSpPr>
          <p:nvPr/>
        </p:nvSpPr>
        <p:spPr bwMode="auto">
          <a:xfrm>
            <a:off x="3351213" y="2914650"/>
            <a:ext cx="946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6" y="0"/>
              </a:cxn>
            </a:cxnLst>
            <a:rect l="0" t="0" r="r" b="b"/>
            <a:pathLst>
              <a:path w="596" h="1">
                <a:moveTo>
                  <a:pt x="0" y="0"/>
                </a:moveTo>
                <a:lnTo>
                  <a:pt x="596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37602" name="Picture 2" descr="figure_17_13_unlabeled"/>
          <p:cNvPicPr>
            <a:picLocks noChangeAspect="1" noChangeArrowheads="1"/>
          </p:cNvPicPr>
          <p:nvPr/>
        </p:nvPicPr>
        <p:blipFill>
          <a:blip r:embed="rId3" cstate="print"/>
          <a:srcRect b="28906"/>
          <a:stretch>
            <a:fillRect/>
          </a:stretch>
        </p:blipFill>
        <p:spPr bwMode="auto">
          <a:xfrm>
            <a:off x="1774825" y="111125"/>
            <a:ext cx="6035675" cy="4716463"/>
          </a:xfrm>
          <a:prstGeom prst="rect">
            <a:avLst/>
          </a:prstGeom>
          <a:noFill/>
        </p:spPr>
      </p:pic>
      <p:sp>
        <p:nvSpPr>
          <p:cNvPr id="53760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smtClean="0">
                <a:solidFill>
                  <a:schemeClr val="tx1"/>
                </a:solidFill>
              </a:rPr>
              <a:t>Figure 17.13  Events of hemostasis.</a:t>
            </a:r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8272463" y="60325"/>
            <a:ext cx="67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Slide 4</a:t>
            </a:r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4243388" y="533400"/>
            <a:ext cx="328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1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Vascular spasm</a:t>
            </a:r>
            <a:endParaRPr lang="en-US" sz="1800" b="1">
              <a:solidFill>
                <a:srgbClr val="0074A6"/>
              </a:solidFill>
              <a:latin typeface="Arial Black" pitchFamily="28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Smooth muscle contracts, 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causing vasoconstriction.</a:t>
            </a:r>
          </a:p>
        </p:txBody>
      </p:sp>
      <p:sp>
        <p:nvSpPr>
          <p:cNvPr id="537606" name="Oval 6"/>
          <p:cNvSpPr>
            <a:spLocks noChangeArrowheads="1"/>
          </p:cNvSpPr>
          <p:nvPr/>
        </p:nvSpPr>
        <p:spPr bwMode="auto">
          <a:xfrm>
            <a:off x="5059363" y="593725"/>
            <a:ext cx="255587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4243388" y="2193925"/>
            <a:ext cx="3043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2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Platelet plug</a:t>
            </a:r>
          </a:p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formation</a:t>
            </a:r>
            <a:endParaRPr lang="en-US" sz="1800" b="1">
              <a:solidFill>
                <a:srgbClr val="0074A6"/>
              </a:solidFill>
              <a:latin typeface="Arial Black" pitchFamily="28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Injury to lining of vessel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 exposes collagen fibers;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 platelets adhere.</a:t>
            </a:r>
          </a:p>
        </p:txBody>
      </p:sp>
      <p:sp>
        <p:nvSpPr>
          <p:cNvPr id="537608" name="Oval 8"/>
          <p:cNvSpPr>
            <a:spLocks noChangeArrowheads="1"/>
          </p:cNvSpPr>
          <p:nvPr/>
        </p:nvSpPr>
        <p:spPr bwMode="auto">
          <a:xfrm>
            <a:off x="5051425" y="2241550"/>
            <a:ext cx="255588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4287838" y="4103688"/>
            <a:ext cx="341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solidFill>
                  <a:srgbClr val="0074A6"/>
                </a:solidFill>
                <a:latin typeface="Arial" charset="0"/>
              </a:rPr>
              <a:t>• Platelets release chemicals  </a:t>
            </a:r>
          </a:p>
          <a:p>
            <a:pPr algn="ctr"/>
            <a:r>
              <a:rPr lang="en-US" sz="1800" b="1">
                <a:solidFill>
                  <a:srgbClr val="0074A6"/>
                </a:solidFill>
                <a:latin typeface="Arial" charset="0"/>
              </a:rPr>
              <a:t> that make nearby platelets </a:t>
            </a:r>
          </a:p>
          <a:p>
            <a:pPr algn="ctr"/>
            <a:r>
              <a:rPr lang="en-US" sz="1800" b="1">
                <a:solidFill>
                  <a:srgbClr val="0074A6"/>
                </a:solidFill>
                <a:latin typeface="Arial" charset="0"/>
              </a:rPr>
              <a:t> sticky; platelet plug forms.</a:t>
            </a:r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1744663" y="3079750"/>
            <a:ext cx="1149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Collagen</a:t>
            </a:r>
          </a:p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fibers</a:t>
            </a:r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1744663" y="469741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Platelets</a:t>
            </a:r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>
            <a:off x="2840038" y="2986088"/>
            <a:ext cx="449262" cy="317500"/>
          </a:xfrm>
          <a:custGeom>
            <a:avLst/>
            <a:gdLst/>
            <a:ahLst/>
            <a:cxnLst>
              <a:cxn ang="0">
                <a:pos x="283" y="0"/>
              </a:cxn>
              <a:cxn ang="0">
                <a:pos x="31" y="199"/>
              </a:cxn>
              <a:cxn ang="0">
                <a:pos x="0" y="200"/>
              </a:cxn>
            </a:cxnLst>
            <a:rect l="0" t="0" r="r" b="b"/>
            <a:pathLst>
              <a:path w="283" h="200">
                <a:moveTo>
                  <a:pt x="283" y="0"/>
                </a:moveTo>
                <a:lnTo>
                  <a:pt x="31" y="199"/>
                </a:lnTo>
                <a:lnTo>
                  <a:pt x="0" y="2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3" name="Line 13"/>
          <p:cNvSpPr>
            <a:spLocks noChangeShapeType="1"/>
          </p:cNvSpPr>
          <p:nvPr/>
        </p:nvSpPr>
        <p:spPr bwMode="auto">
          <a:xfrm flipH="1">
            <a:off x="2892425" y="3152775"/>
            <a:ext cx="3810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4" name="Freeform 14"/>
          <p:cNvSpPr>
            <a:spLocks/>
          </p:cNvSpPr>
          <p:nvPr/>
        </p:nvSpPr>
        <p:spPr bwMode="auto">
          <a:xfrm>
            <a:off x="2808288" y="4718050"/>
            <a:ext cx="508000" cy="192088"/>
          </a:xfrm>
          <a:custGeom>
            <a:avLst/>
            <a:gdLst/>
            <a:ahLst/>
            <a:cxnLst>
              <a:cxn ang="0">
                <a:pos x="320" y="0"/>
              </a:cxn>
              <a:cxn ang="0">
                <a:pos x="63" y="121"/>
              </a:cxn>
              <a:cxn ang="0">
                <a:pos x="0" y="121"/>
              </a:cxn>
            </a:cxnLst>
            <a:rect l="0" t="0" r="r" b="b"/>
            <a:pathLst>
              <a:path w="320" h="121">
                <a:moveTo>
                  <a:pt x="320" y="0"/>
                </a:moveTo>
                <a:lnTo>
                  <a:pt x="63" y="121"/>
                </a:lnTo>
                <a:lnTo>
                  <a:pt x="0" y="12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5" name="Freeform 15"/>
          <p:cNvSpPr>
            <a:spLocks/>
          </p:cNvSpPr>
          <p:nvPr/>
        </p:nvSpPr>
        <p:spPr bwMode="auto">
          <a:xfrm>
            <a:off x="3738563" y="990600"/>
            <a:ext cx="5683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58" y="0"/>
              </a:cxn>
            </a:cxnLst>
            <a:rect l="0" t="0" r="r" b="b"/>
            <a:pathLst>
              <a:path w="358" h="2">
                <a:moveTo>
                  <a:pt x="0" y="2"/>
                </a:moveTo>
                <a:lnTo>
                  <a:pt x="358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6" name="Oval 16"/>
          <p:cNvSpPr>
            <a:spLocks noChangeArrowheads="1"/>
          </p:cNvSpPr>
          <p:nvPr/>
        </p:nvSpPr>
        <p:spPr bwMode="auto">
          <a:xfrm flipH="1" flipV="1">
            <a:off x="3713163" y="973138"/>
            <a:ext cx="46037" cy="46037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7" name="Oval 17"/>
          <p:cNvSpPr>
            <a:spLocks noChangeArrowheads="1"/>
          </p:cNvSpPr>
          <p:nvPr/>
        </p:nvSpPr>
        <p:spPr bwMode="auto">
          <a:xfrm flipH="1" flipV="1">
            <a:off x="3319463" y="2892425"/>
            <a:ext cx="46037" cy="46038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8" name="Freeform 18"/>
          <p:cNvSpPr>
            <a:spLocks/>
          </p:cNvSpPr>
          <p:nvPr/>
        </p:nvSpPr>
        <p:spPr bwMode="auto">
          <a:xfrm>
            <a:off x="3351213" y="2914650"/>
            <a:ext cx="946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6" y="0"/>
              </a:cxn>
            </a:cxnLst>
            <a:rect l="0" t="0" r="r" b="b"/>
            <a:pathLst>
              <a:path w="596" h="1">
                <a:moveTo>
                  <a:pt x="0" y="0"/>
                </a:moveTo>
                <a:lnTo>
                  <a:pt x="596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9" name="Oval 19"/>
          <p:cNvSpPr>
            <a:spLocks noChangeArrowheads="1"/>
          </p:cNvSpPr>
          <p:nvPr/>
        </p:nvSpPr>
        <p:spPr bwMode="auto">
          <a:xfrm flipH="1" flipV="1">
            <a:off x="3392488" y="4600575"/>
            <a:ext cx="46037" cy="46038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20" name="Freeform 20"/>
          <p:cNvSpPr>
            <a:spLocks/>
          </p:cNvSpPr>
          <p:nvPr/>
        </p:nvSpPr>
        <p:spPr bwMode="auto">
          <a:xfrm>
            <a:off x="3427413" y="4311650"/>
            <a:ext cx="911225" cy="301625"/>
          </a:xfrm>
          <a:custGeom>
            <a:avLst/>
            <a:gdLst/>
            <a:ahLst/>
            <a:cxnLst>
              <a:cxn ang="0">
                <a:pos x="574" y="0"/>
              </a:cxn>
              <a:cxn ang="0">
                <a:pos x="0" y="190"/>
              </a:cxn>
            </a:cxnLst>
            <a:rect l="0" t="0" r="r" b="b"/>
            <a:pathLst>
              <a:path w="574" h="190">
                <a:moveTo>
                  <a:pt x="574" y="0"/>
                </a:moveTo>
                <a:lnTo>
                  <a:pt x="0" y="19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39650" name="Picture 2" descr="figure_17_13_unlabeled"/>
          <p:cNvPicPr>
            <a:picLocks noChangeAspect="1" noChangeArrowheads="1"/>
          </p:cNvPicPr>
          <p:nvPr/>
        </p:nvPicPr>
        <p:blipFill>
          <a:blip r:embed="rId3" cstate="print"/>
          <a:srcRect b="3470"/>
          <a:stretch>
            <a:fillRect/>
          </a:stretch>
        </p:blipFill>
        <p:spPr bwMode="auto">
          <a:xfrm>
            <a:off x="1774825" y="111125"/>
            <a:ext cx="6035675" cy="6403975"/>
          </a:xfrm>
          <a:prstGeom prst="rect">
            <a:avLst/>
          </a:prstGeom>
          <a:noFill/>
        </p:spPr>
      </p:pic>
      <p:sp>
        <p:nvSpPr>
          <p:cNvPr id="53965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smtClean="0">
                <a:solidFill>
                  <a:schemeClr val="tx1"/>
                </a:solidFill>
              </a:rPr>
              <a:t>Figure 17.13  Events of hemostasis.</a:t>
            </a: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8272463" y="60325"/>
            <a:ext cx="67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Slide 5</a:t>
            </a: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4243388" y="533400"/>
            <a:ext cx="328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1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Vascular spasm</a:t>
            </a:r>
            <a:endParaRPr lang="en-US" sz="1800" b="1">
              <a:solidFill>
                <a:srgbClr val="0074A6"/>
              </a:solidFill>
              <a:latin typeface="Arial Black" pitchFamily="28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Smooth muscle contracts, 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causing vasoconstriction.</a:t>
            </a:r>
          </a:p>
        </p:txBody>
      </p:sp>
      <p:sp>
        <p:nvSpPr>
          <p:cNvPr id="539654" name="Oval 6"/>
          <p:cNvSpPr>
            <a:spLocks noChangeArrowheads="1"/>
          </p:cNvSpPr>
          <p:nvPr/>
        </p:nvSpPr>
        <p:spPr bwMode="auto">
          <a:xfrm>
            <a:off x="5059363" y="593725"/>
            <a:ext cx="255587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4243388" y="2193925"/>
            <a:ext cx="30432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2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Platelet plug</a:t>
            </a:r>
          </a:p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formation</a:t>
            </a:r>
            <a:endParaRPr lang="en-US" sz="1800" b="1">
              <a:solidFill>
                <a:srgbClr val="0074A6"/>
              </a:solidFill>
              <a:latin typeface="Arial Black" pitchFamily="28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Injury to lining of vessel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 exposes collagen fibers;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 platelets adhere.</a:t>
            </a:r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5051425" y="2241550"/>
            <a:ext cx="255588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4287838" y="4103688"/>
            <a:ext cx="341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solidFill>
                  <a:srgbClr val="0074A6"/>
                </a:solidFill>
                <a:latin typeface="Arial" charset="0"/>
              </a:rPr>
              <a:t>• Platelets release chemicals  </a:t>
            </a:r>
          </a:p>
          <a:p>
            <a:pPr algn="ctr"/>
            <a:r>
              <a:rPr lang="en-US" sz="1800" b="1">
                <a:solidFill>
                  <a:srgbClr val="0074A6"/>
                </a:solidFill>
                <a:latin typeface="Arial" charset="0"/>
              </a:rPr>
              <a:t> that make nearby platelets </a:t>
            </a:r>
          </a:p>
          <a:p>
            <a:pPr algn="ctr"/>
            <a:r>
              <a:rPr lang="en-US" sz="1800" b="1">
                <a:solidFill>
                  <a:srgbClr val="0074A6"/>
                </a:solidFill>
                <a:latin typeface="Arial" charset="0"/>
              </a:rPr>
              <a:t> sticky; platelet plug forms.</a:t>
            </a:r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4256088" y="5391150"/>
            <a:ext cx="3744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Step</a:t>
            </a:r>
            <a:r>
              <a:rPr lang="en-US" sz="1800">
                <a:solidFill>
                  <a:srgbClr val="0074A6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0074A6"/>
                </a:solidFill>
                <a:latin typeface="Arial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3</a:t>
            </a:r>
            <a:r>
              <a:rPr lang="en-US" sz="1800" b="1">
                <a:solidFill>
                  <a:srgbClr val="0074A6"/>
                </a:solidFill>
                <a:latin typeface="Arial Black" pitchFamily="28" charset="0"/>
              </a:rPr>
              <a:t>  </a:t>
            </a:r>
            <a:r>
              <a:rPr lang="en-US" sz="1800">
                <a:solidFill>
                  <a:srgbClr val="0074A6"/>
                </a:solidFill>
                <a:latin typeface="Arial Black" pitchFamily="28" charset="0"/>
              </a:rPr>
              <a:t>Coagulation</a:t>
            </a:r>
            <a:endParaRPr lang="en-US" sz="1800" b="1">
              <a:solidFill>
                <a:srgbClr val="0074A6"/>
              </a:solidFill>
              <a:latin typeface="Arial" charset="0"/>
            </a:endParaRP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• Fibrin forms a mesh that traps  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red blood cells and platelets, </a:t>
            </a:r>
          </a:p>
          <a:p>
            <a:r>
              <a:rPr lang="en-US" sz="1800" b="1">
                <a:solidFill>
                  <a:srgbClr val="0074A6"/>
                </a:solidFill>
                <a:latin typeface="Arial" charset="0"/>
              </a:rPr>
              <a:t>  forming the clot.</a:t>
            </a:r>
          </a:p>
        </p:txBody>
      </p:sp>
      <p:sp>
        <p:nvSpPr>
          <p:cNvPr id="539659" name="Oval 11"/>
          <p:cNvSpPr>
            <a:spLocks noChangeArrowheads="1"/>
          </p:cNvSpPr>
          <p:nvPr/>
        </p:nvSpPr>
        <p:spPr bwMode="auto">
          <a:xfrm>
            <a:off x="5059363" y="5451475"/>
            <a:ext cx="255587" cy="255588"/>
          </a:xfrm>
          <a:prstGeom prst="ellipse">
            <a:avLst/>
          </a:prstGeom>
          <a:noFill/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1744663" y="3079750"/>
            <a:ext cx="1149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Collagen</a:t>
            </a:r>
          </a:p>
          <a:p>
            <a:pPr>
              <a:lnSpc>
                <a:spcPct val="95000"/>
              </a:lnSpc>
            </a:pPr>
            <a:r>
              <a:rPr lang="en-US" sz="1800" b="1">
                <a:latin typeface="Arial" charset="0"/>
              </a:rPr>
              <a:t>fibers</a:t>
            </a:r>
          </a:p>
        </p:txBody>
      </p:sp>
      <p:sp>
        <p:nvSpPr>
          <p:cNvPr id="539661" name="Rectangle 13"/>
          <p:cNvSpPr>
            <a:spLocks noChangeArrowheads="1"/>
          </p:cNvSpPr>
          <p:nvPr/>
        </p:nvSpPr>
        <p:spPr bwMode="auto">
          <a:xfrm>
            <a:off x="1744663" y="469741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Platelets</a:t>
            </a:r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1738313" y="62722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Fibrin</a:t>
            </a:r>
          </a:p>
        </p:txBody>
      </p:sp>
      <p:sp>
        <p:nvSpPr>
          <p:cNvPr id="539663" name="Freeform 15"/>
          <p:cNvSpPr>
            <a:spLocks/>
          </p:cNvSpPr>
          <p:nvPr/>
        </p:nvSpPr>
        <p:spPr bwMode="auto">
          <a:xfrm>
            <a:off x="2840038" y="2986088"/>
            <a:ext cx="449262" cy="317500"/>
          </a:xfrm>
          <a:custGeom>
            <a:avLst/>
            <a:gdLst/>
            <a:ahLst/>
            <a:cxnLst>
              <a:cxn ang="0">
                <a:pos x="283" y="0"/>
              </a:cxn>
              <a:cxn ang="0">
                <a:pos x="31" y="199"/>
              </a:cxn>
              <a:cxn ang="0">
                <a:pos x="0" y="200"/>
              </a:cxn>
            </a:cxnLst>
            <a:rect l="0" t="0" r="r" b="b"/>
            <a:pathLst>
              <a:path w="283" h="200">
                <a:moveTo>
                  <a:pt x="283" y="0"/>
                </a:moveTo>
                <a:lnTo>
                  <a:pt x="31" y="199"/>
                </a:lnTo>
                <a:lnTo>
                  <a:pt x="0" y="2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4" name="Line 16"/>
          <p:cNvSpPr>
            <a:spLocks noChangeShapeType="1"/>
          </p:cNvSpPr>
          <p:nvPr/>
        </p:nvSpPr>
        <p:spPr bwMode="auto">
          <a:xfrm flipH="1">
            <a:off x="2892425" y="3152775"/>
            <a:ext cx="3810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5" name="Freeform 17"/>
          <p:cNvSpPr>
            <a:spLocks/>
          </p:cNvSpPr>
          <p:nvPr/>
        </p:nvSpPr>
        <p:spPr bwMode="auto">
          <a:xfrm>
            <a:off x="2808288" y="4718050"/>
            <a:ext cx="508000" cy="192088"/>
          </a:xfrm>
          <a:custGeom>
            <a:avLst/>
            <a:gdLst/>
            <a:ahLst/>
            <a:cxnLst>
              <a:cxn ang="0">
                <a:pos x="320" y="0"/>
              </a:cxn>
              <a:cxn ang="0">
                <a:pos x="63" y="121"/>
              </a:cxn>
              <a:cxn ang="0">
                <a:pos x="0" y="121"/>
              </a:cxn>
            </a:cxnLst>
            <a:rect l="0" t="0" r="r" b="b"/>
            <a:pathLst>
              <a:path w="320" h="121">
                <a:moveTo>
                  <a:pt x="320" y="0"/>
                </a:moveTo>
                <a:lnTo>
                  <a:pt x="63" y="121"/>
                </a:lnTo>
                <a:lnTo>
                  <a:pt x="0" y="12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6" name="Freeform 18"/>
          <p:cNvSpPr>
            <a:spLocks/>
          </p:cNvSpPr>
          <p:nvPr/>
        </p:nvSpPr>
        <p:spPr bwMode="auto">
          <a:xfrm>
            <a:off x="2500313" y="6224588"/>
            <a:ext cx="600075" cy="250825"/>
          </a:xfrm>
          <a:custGeom>
            <a:avLst/>
            <a:gdLst/>
            <a:ahLst/>
            <a:cxnLst>
              <a:cxn ang="0">
                <a:pos x="378" y="0"/>
              </a:cxn>
              <a:cxn ang="0">
                <a:pos x="125" y="158"/>
              </a:cxn>
              <a:cxn ang="0">
                <a:pos x="0" y="157"/>
              </a:cxn>
            </a:cxnLst>
            <a:rect l="0" t="0" r="r" b="b"/>
            <a:pathLst>
              <a:path w="378" h="158">
                <a:moveTo>
                  <a:pt x="378" y="0"/>
                </a:moveTo>
                <a:lnTo>
                  <a:pt x="125" y="158"/>
                </a:lnTo>
                <a:lnTo>
                  <a:pt x="0" y="15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7" name="Freeform 19"/>
          <p:cNvSpPr>
            <a:spLocks/>
          </p:cNvSpPr>
          <p:nvPr/>
        </p:nvSpPr>
        <p:spPr bwMode="auto">
          <a:xfrm>
            <a:off x="3738563" y="990600"/>
            <a:ext cx="56832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58" y="0"/>
              </a:cxn>
            </a:cxnLst>
            <a:rect l="0" t="0" r="r" b="b"/>
            <a:pathLst>
              <a:path w="358" h="2">
                <a:moveTo>
                  <a:pt x="0" y="2"/>
                </a:moveTo>
                <a:lnTo>
                  <a:pt x="358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8" name="Oval 20"/>
          <p:cNvSpPr>
            <a:spLocks noChangeArrowheads="1"/>
          </p:cNvSpPr>
          <p:nvPr/>
        </p:nvSpPr>
        <p:spPr bwMode="auto">
          <a:xfrm flipH="1" flipV="1">
            <a:off x="3713163" y="973138"/>
            <a:ext cx="46037" cy="46037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69" name="Oval 21"/>
          <p:cNvSpPr>
            <a:spLocks noChangeArrowheads="1"/>
          </p:cNvSpPr>
          <p:nvPr/>
        </p:nvSpPr>
        <p:spPr bwMode="auto">
          <a:xfrm flipH="1" flipV="1">
            <a:off x="3319463" y="2892425"/>
            <a:ext cx="46037" cy="46038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70" name="Freeform 22"/>
          <p:cNvSpPr>
            <a:spLocks/>
          </p:cNvSpPr>
          <p:nvPr/>
        </p:nvSpPr>
        <p:spPr bwMode="auto">
          <a:xfrm>
            <a:off x="3351213" y="2914650"/>
            <a:ext cx="946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6" y="0"/>
              </a:cxn>
            </a:cxnLst>
            <a:rect l="0" t="0" r="r" b="b"/>
            <a:pathLst>
              <a:path w="596" h="1">
                <a:moveTo>
                  <a:pt x="0" y="0"/>
                </a:moveTo>
                <a:lnTo>
                  <a:pt x="596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71" name="Oval 23"/>
          <p:cNvSpPr>
            <a:spLocks noChangeArrowheads="1"/>
          </p:cNvSpPr>
          <p:nvPr/>
        </p:nvSpPr>
        <p:spPr bwMode="auto">
          <a:xfrm flipH="1" flipV="1">
            <a:off x="3392488" y="4600575"/>
            <a:ext cx="46037" cy="46038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72" name="Freeform 24"/>
          <p:cNvSpPr>
            <a:spLocks/>
          </p:cNvSpPr>
          <p:nvPr/>
        </p:nvSpPr>
        <p:spPr bwMode="auto">
          <a:xfrm>
            <a:off x="3427413" y="4311650"/>
            <a:ext cx="911225" cy="301625"/>
          </a:xfrm>
          <a:custGeom>
            <a:avLst/>
            <a:gdLst/>
            <a:ahLst/>
            <a:cxnLst>
              <a:cxn ang="0">
                <a:pos x="574" y="0"/>
              </a:cxn>
              <a:cxn ang="0">
                <a:pos x="0" y="190"/>
              </a:cxn>
            </a:cxnLst>
            <a:rect l="0" t="0" r="r" b="b"/>
            <a:pathLst>
              <a:path w="574" h="190">
                <a:moveTo>
                  <a:pt x="574" y="0"/>
                </a:moveTo>
                <a:lnTo>
                  <a:pt x="0" y="19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73" name="Oval 25"/>
          <p:cNvSpPr>
            <a:spLocks noChangeArrowheads="1"/>
          </p:cNvSpPr>
          <p:nvPr/>
        </p:nvSpPr>
        <p:spPr bwMode="auto">
          <a:xfrm flipH="1" flipV="1">
            <a:off x="3300413" y="6180138"/>
            <a:ext cx="46037" cy="46037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74" name="Freeform 26"/>
          <p:cNvSpPr>
            <a:spLocks/>
          </p:cNvSpPr>
          <p:nvPr/>
        </p:nvSpPr>
        <p:spPr bwMode="auto">
          <a:xfrm>
            <a:off x="3333750" y="5883275"/>
            <a:ext cx="947738" cy="320675"/>
          </a:xfrm>
          <a:custGeom>
            <a:avLst/>
            <a:gdLst/>
            <a:ahLst/>
            <a:cxnLst>
              <a:cxn ang="0">
                <a:pos x="0" y="202"/>
              </a:cxn>
              <a:cxn ang="0">
                <a:pos x="597" y="0"/>
              </a:cxn>
            </a:cxnLst>
            <a:rect l="0" t="0" r="r" b="b"/>
            <a:pathLst>
              <a:path w="597" h="202">
                <a:moveTo>
                  <a:pt x="0" y="202"/>
                </a:moveTo>
                <a:lnTo>
                  <a:pt x="597" y="0"/>
                </a:lnTo>
              </a:path>
            </a:pathLst>
          </a:cu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Coagulation Phase 1: Two Pathways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Intrinsic pathway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Uses factors present within blood (intrinsic)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Causes clotting outside of the body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Blood in a glass test tube</a:t>
            </a:r>
          </a:p>
          <a:p>
            <a:endParaRPr lang="en-US" dirty="0" smtClean="0"/>
          </a:p>
          <a:p>
            <a:r>
              <a:rPr lang="en-US" dirty="0" smtClean="0"/>
              <a:t>Extrinsic pathway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Typically triggered with tissue damage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Bypasses several steps of intrinsic pathway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Faster</a:t>
            </a:r>
          </a:p>
          <a:p>
            <a:pPr lvl="2"/>
            <a:endParaRPr lang="en-US" dirty="0" smtClean="0"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Both Extrinsic and Intrinsic pathways merge together to create a common pathway that results in coagulation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Coagulation Phase 3: Common Pathway to the Fibrin Mesh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Thrombin converts soluble fibrinogen to fibrin</a:t>
            </a:r>
          </a:p>
          <a:p>
            <a:endParaRPr lang="en-US" dirty="0" smtClean="0"/>
          </a:p>
          <a:p>
            <a:r>
              <a:rPr lang="en-US" dirty="0" smtClean="0"/>
              <a:t>Fibrin strands form structural basis of clot</a:t>
            </a:r>
          </a:p>
          <a:p>
            <a:endParaRPr lang="en-US" dirty="0" smtClean="0"/>
          </a:p>
          <a:p>
            <a:r>
              <a:rPr lang="en-US" dirty="0" smtClean="0"/>
              <a:t>Fibrin causes plasma to become a gel-like trap for formed elements </a:t>
            </a:r>
          </a:p>
          <a:p>
            <a:endParaRPr lang="en-US" dirty="0" smtClean="0"/>
          </a:p>
          <a:p>
            <a:r>
              <a:rPr lang="en-US" dirty="0" smtClean="0"/>
              <a:t>Thrombin with Ca</a:t>
            </a:r>
            <a:r>
              <a:rPr lang="en-US" baseline="30000" dirty="0" smtClean="0"/>
              <a:t>2+</a:t>
            </a:r>
            <a:r>
              <a:rPr lang="en-US" dirty="0" smtClean="0"/>
              <a:t> activates another clotting  factor which: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Cross-links fibrin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Strengthens and stabilizes clot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1505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 smtClean="0">
                <a:solidFill>
                  <a:schemeClr val="tx1"/>
                </a:solidFill>
              </a:rPr>
              <a:t>Figure 17.14  The intrinsic and extrinsic pathways of blood clotting (coagulation). (2 of 2)</a:t>
            </a:r>
          </a:p>
        </p:txBody>
      </p:sp>
      <p:pic>
        <p:nvPicPr>
          <p:cNvPr id="215045" name="Picture 5" descr="figure_17_14_2_unlabeled"/>
          <p:cNvPicPr>
            <a:picLocks noChangeAspect="1" noChangeArrowheads="1"/>
          </p:cNvPicPr>
          <p:nvPr/>
        </p:nvPicPr>
        <p:blipFill>
          <a:blip r:embed="rId3" cstate="print"/>
          <a:srcRect b="2614"/>
          <a:stretch>
            <a:fillRect/>
          </a:stretch>
        </p:blipFill>
        <p:spPr bwMode="auto">
          <a:xfrm>
            <a:off x="273050" y="223838"/>
            <a:ext cx="8597900" cy="6329362"/>
          </a:xfrm>
          <a:prstGeom prst="rect">
            <a:avLst/>
          </a:prstGeom>
          <a:noFill/>
        </p:spPr>
      </p:pic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725488" y="361950"/>
            <a:ext cx="1725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600">
                <a:latin typeface="Arial Black" pitchFamily="28" charset="0"/>
              </a:rPr>
              <a:t>Phase 2 </a:t>
            </a: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2108200" y="1035050"/>
            <a:ext cx="2184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Prothrombin (II)</a:t>
            </a: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5170488" y="1454150"/>
            <a:ext cx="1912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Thrombin (II</a:t>
            </a:r>
            <a:r>
              <a:rPr lang="en-US" sz="2100" b="1" baseline="-25000">
                <a:latin typeface="Arial" charset="0"/>
              </a:rPr>
              <a:t>a</a:t>
            </a:r>
            <a:r>
              <a:rPr lang="en-US" sz="2100" b="1">
                <a:latin typeface="Arial" charset="0"/>
              </a:rPr>
              <a:t>)</a:t>
            </a: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712788" y="2559050"/>
            <a:ext cx="1725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600">
                <a:latin typeface="Arial Black" pitchFamily="28" charset="0"/>
              </a:rPr>
              <a:t>Phase 3 </a:t>
            </a:r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2082800" y="3130550"/>
            <a:ext cx="18875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Fibrinogen (I)</a:t>
            </a:r>
          </a:p>
          <a:p>
            <a:pPr algn="ctr"/>
            <a:r>
              <a:rPr lang="en-US" sz="2100" b="1">
                <a:latin typeface="Arial" charset="0"/>
              </a:rPr>
              <a:t>(soluble)</a:t>
            </a:r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5149850" y="3648075"/>
            <a:ext cx="14430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Fibrin</a:t>
            </a:r>
          </a:p>
          <a:p>
            <a:pPr algn="ctr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(insoluble</a:t>
            </a:r>
          </a:p>
          <a:p>
            <a:pPr algn="ctr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polymer)</a:t>
            </a:r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4992688" y="5486400"/>
            <a:ext cx="1800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Cross-linked</a:t>
            </a:r>
          </a:p>
          <a:p>
            <a:pPr algn="ctr">
              <a:lnSpc>
                <a:spcPct val="90000"/>
              </a:lnSpc>
            </a:pPr>
            <a:r>
              <a:rPr lang="en-US" sz="2100" b="1">
                <a:latin typeface="Arial" charset="0"/>
              </a:rPr>
              <a:t>fibrin mesh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6731000" y="4718050"/>
            <a:ext cx="757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XIII</a:t>
            </a:r>
            <a:r>
              <a:rPr lang="en-US" sz="2100" b="1" baseline="-25000">
                <a:latin typeface="Arial" charset="0"/>
              </a:rPr>
              <a:t>a</a:t>
            </a:r>
            <a:r>
              <a:rPr lang="en-US" sz="2100" b="1">
                <a:latin typeface="Arial" charset="0"/>
              </a:rPr>
              <a:t> 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8016875" y="4083050"/>
            <a:ext cx="6588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XIII 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8001000" y="3587750"/>
            <a:ext cx="7270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Ca</a:t>
            </a:r>
            <a:r>
              <a:rPr lang="en-US" sz="2100" b="1" baseline="30000">
                <a:latin typeface="Arial" charset="0"/>
              </a:rPr>
              <a:t>2+</a:t>
            </a:r>
            <a:endParaRPr lang="en-US" sz="2100" b="1">
              <a:latin typeface="Arial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Clot Retraction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Stabilizes clot</a:t>
            </a:r>
          </a:p>
          <a:p>
            <a:endParaRPr lang="en-US" dirty="0" smtClean="0"/>
          </a:p>
          <a:p>
            <a:r>
              <a:rPr lang="en-US" dirty="0" err="1" smtClean="0"/>
              <a:t>Actin</a:t>
            </a:r>
            <a:r>
              <a:rPr lang="en-US" dirty="0" smtClean="0"/>
              <a:t> and myosin in platelets contract within 30–60 minutes</a:t>
            </a:r>
          </a:p>
          <a:p>
            <a:endParaRPr lang="en-US" dirty="0" smtClean="0"/>
          </a:p>
          <a:p>
            <a:r>
              <a:rPr lang="en-US" dirty="0" smtClean="0"/>
              <a:t>Contraction pulls on fibrin strands, squeezing serum from clot</a:t>
            </a:r>
          </a:p>
          <a:p>
            <a:endParaRPr lang="en-US" dirty="0" smtClean="0"/>
          </a:p>
          <a:p>
            <a:r>
              <a:rPr lang="en-US" dirty="0" smtClean="0"/>
              <a:t>Draws ruptured blood vessel edges together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Fibrinolysis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Removes unneeded clots after healing</a:t>
            </a:r>
          </a:p>
          <a:p>
            <a:endParaRPr lang="en-US" dirty="0" smtClean="0"/>
          </a:p>
          <a:p>
            <a:r>
              <a:rPr lang="en-US" dirty="0" smtClean="0"/>
              <a:t>Begins within two days; continues for several</a:t>
            </a:r>
          </a:p>
          <a:p>
            <a:endParaRPr lang="en-US" dirty="0" smtClean="0"/>
          </a:p>
          <a:p>
            <a:r>
              <a:rPr lang="en-US" dirty="0" err="1" smtClean="0"/>
              <a:t>Plasminogen</a:t>
            </a:r>
            <a:r>
              <a:rPr lang="en-US" dirty="0" smtClean="0"/>
              <a:t> in clot is converted to </a:t>
            </a:r>
            <a:r>
              <a:rPr lang="en-US" dirty="0" err="1" smtClean="0"/>
              <a:t>plasmin</a:t>
            </a:r>
            <a:r>
              <a:rPr lang="en-US" dirty="0" smtClean="0"/>
              <a:t> by tissue </a:t>
            </a:r>
            <a:r>
              <a:rPr lang="en-US" dirty="0" err="1" smtClean="0"/>
              <a:t>plasminogen</a:t>
            </a:r>
            <a:r>
              <a:rPr lang="en-US" dirty="0" smtClean="0"/>
              <a:t> activator, more clotting factors and thrombin </a:t>
            </a:r>
          </a:p>
          <a:p>
            <a:endParaRPr lang="en-US" b="1" dirty="0" smtClean="0"/>
          </a:p>
          <a:p>
            <a:r>
              <a:rPr lang="en-US" b="1" dirty="0" err="1" smtClean="0"/>
              <a:t>Plasmin</a:t>
            </a:r>
            <a:r>
              <a:rPr lang="en-US" dirty="0" smtClean="0"/>
              <a:t> is a fibrin-digesting enzyme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Mechanisms of Hormone Action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Though hormones circulate systemically only cells with receptors for that hormone affected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Target cells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Tissues with receptors for specific hormone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Hormones alter target cell activity</a:t>
            </a:r>
          </a:p>
        </p:txBody>
      </p:sp>
    </p:spTree>
    <p:extLst>
      <p:ext uri="{BB962C8B-B14F-4D97-AF65-F5344CB8AC3E}">
        <p14:creationId xmlns:p14="http://schemas.microsoft.com/office/powerpoint/2010/main" val="18115613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Disorders of Hemostasis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err="1" smtClean="0"/>
              <a:t>Thromboembolic</a:t>
            </a:r>
            <a:r>
              <a:rPr lang="en-US" b="1" dirty="0" smtClean="0"/>
              <a:t> disorders</a:t>
            </a:r>
            <a:endParaRPr lang="en-US" dirty="0" smtClean="0"/>
          </a:p>
          <a:p>
            <a:pPr lvl="1"/>
            <a:r>
              <a:rPr lang="en-US" dirty="0" smtClean="0"/>
              <a:t>undesirable clot formation</a:t>
            </a:r>
          </a:p>
          <a:p>
            <a:endParaRPr lang="en-US" b="1" dirty="0" smtClean="0"/>
          </a:p>
          <a:p>
            <a:r>
              <a:rPr lang="en-US" b="1" dirty="0" smtClean="0"/>
              <a:t>Bleeding disorders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abnormalities that prevent normal clot formation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Disseminated intravascular coagulation (DIC)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Involves both types of disorders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Thromboembolic Conditions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Thrombus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clot that develops and persists in </a:t>
            </a:r>
            <a:r>
              <a:rPr lang="en-US" i="1" dirty="0" smtClean="0"/>
              <a:t>unbroken</a:t>
            </a:r>
            <a:r>
              <a:rPr lang="en-US" dirty="0" smtClean="0"/>
              <a:t> blood vessel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May block circulation leading to tissue death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Embolus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thrombus freely floating in bloodstream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Embolism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embolus obstructing a vessel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E.g., pulmonary and cerebral emboli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Risk factors – atherosclerosis, inflammation, slowly flowing blood or blood stasis from immobility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Bleeding Disorders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066801"/>
            <a:ext cx="6721476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Thrombocytopenia</a:t>
            </a:r>
            <a:r>
              <a:rPr lang="en-US" dirty="0" smtClean="0"/>
              <a:t>: deficient number of circulating platelets</a:t>
            </a:r>
          </a:p>
          <a:p>
            <a:pPr lvl="1"/>
            <a:endParaRPr lang="en-US" b="1" dirty="0" smtClean="0">
              <a:ea typeface="ＭＳ Ｐゴシック" pitchFamily="28" charset="-128"/>
            </a:endParaRPr>
          </a:p>
          <a:p>
            <a:pPr lvl="1"/>
            <a:r>
              <a:rPr lang="en-US" b="1" dirty="0" err="1" smtClean="0">
                <a:ea typeface="ＭＳ Ｐゴシック" pitchFamily="28" charset="-128"/>
              </a:rPr>
              <a:t>Petechiae</a:t>
            </a:r>
            <a:r>
              <a:rPr lang="en-US" dirty="0" smtClean="0">
                <a:ea typeface="ＭＳ Ｐゴシック" pitchFamily="28" charset="-128"/>
              </a:rPr>
              <a:t> appear due to spontaneous, widespread hemorrhage 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Due to suppression or destruction of red bone marrow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Treated with transfusion of concentrated platelets</a:t>
            </a:r>
          </a:p>
        </p:txBody>
      </p:sp>
      <p:pic>
        <p:nvPicPr>
          <p:cNvPr id="2355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0"/>
            <a:ext cx="1905000" cy="28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Bleeding Disorders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Impaired liver function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Inability to synthesize </a:t>
            </a:r>
            <a:r>
              <a:rPr lang="en-US" dirty="0" err="1" smtClean="0">
                <a:ea typeface="ＭＳ Ｐゴシック" pitchFamily="28" charset="-128"/>
              </a:rPr>
              <a:t>procoagulants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Causes include vitamin K deficiency, hepatitis, and cirrhosis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Impaired fat absorption and liver disease can also prevent liver from producing bile, impairing fat and vitamin K absorption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Bleeding Disorders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 smtClean="0"/>
              <a:t>Hemophilia includes several similar hereditary bleeding disorders 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Hemophilia A: most common type (77% of all cases); factor VIII deficiency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Hemophilia B: factor IX deficiency 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Hemophilia C: mild type; factor XI deficiency</a:t>
            </a:r>
          </a:p>
          <a:p>
            <a:r>
              <a:rPr lang="en-US" sz="2800" dirty="0" smtClean="0"/>
              <a:t>Symptoms include prolonged bleeding, especially into joint cavities</a:t>
            </a:r>
          </a:p>
          <a:p>
            <a:r>
              <a:rPr lang="en-US" dirty="0" smtClean="0"/>
              <a:t>Memory tools</a:t>
            </a:r>
          </a:p>
          <a:p>
            <a:pPr lvl="1"/>
            <a:r>
              <a:rPr lang="en-US" sz="2400" dirty="0" smtClean="0"/>
              <a:t>A8</a:t>
            </a:r>
          </a:p>
          <a:p>
            <a:pPr lvl="1"/>
            <a:r>
              <a:rPr lang="en-US" dirty="0" smtClean="0"/>
              <a:t>B9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Disseminated Intravascular Coagulation (DIC)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Clotting causes bleeding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Widespread clotting blocks intact blood vessels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Severe bleeding occurs because residual blood unable to clot</a:t>
            </a:r>
          </a:p>
          <a:p>
            <a:endParaRPr lang="en-US" dirty="0" smtClean="0"/>
          </a:p>
          <a:p>
            <a:r>
              <a:rPr lang="en-US" dirty="0" smtClean="0"/>
              <a:t>Occurs </a:t>
            </a:r>
          </a:p>
          <a:p>
            <a:pPr lvl="1"/>
            <a:r>
              <a:rPr lang="en-US" dirty="0" smtClean="0"/>
              <a:t>as pregnancy complication</a:t>
            </a:r>
          </a:p>
          <a:p>
            <a:pPr lvl="1"/>
            <a:r>
              <a:rPr lang="en-US" dirty="0" smtClean="0"/>
              <a:t>in septicemia</a:t>
            </a:r>
          </a:p>
          <a:p>
            <a:pPr lvl="1"/>
            <a:r>
              <a:rPr lang="en-US" dirty="0" smtClean="0"/>
              <a:t>with incompatible blood transfusions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Transfusions</a:t>
            </a:r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Whole-blood transfusions used when blood loss rapid and substantial </a:t>
            </a:r>
          </a:p>
          <a:p>
            <a:endParaRPr lang="en-US" dirty="0" smtClean="0"/>
          </a:p>
          <a:p>
            <a:r>
              <a:rPr lang="en-US" dirty="0" smtClean="0"/>
              <a:t>Packed red cells (plasma and WBCs removed) transfused to restore oxygen-carrying capacity</a:t>
            </a:r>
          </a:p>
          <a:p>
            <a:endParaRPr lang="en-US" dirty="0" smtClean="0"/>
          </a:p>
          <a:p>
            <a:r>
              <a:rPr lang="en-US" dirty="0" smtClean="0"/>
              <a:t>Transfusion of incompatible blood can be fatal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Human Blood Groups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dirty="0" smtClean="0"/>
              <a:t>RBC membranes bear 30 types of glycoprotein </a:t>
            </a:r>
            <a:r>
              <a:rPr lang="en-US" sz="2800" b="1" dirty="0" smtClean="0"/>
              <a:t>antigens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Anything perceived as foreign; generates an immune response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Promoters of agglutination; called </a:t>
            </a:r>
            <a:r>
              <a:rPr lang="en-US" sz="2400" b="1" dirty="0" err="1" smtClean="0">
                <a:ea typeface="ＭＳ Ｐゴシック" pitchFamily="28" charset="-128"/>
              </a:rPr>
              <a:t>agglutinogens</a:t>
            </a:r>
            <a:r>
              <a:rPr lang="en-US" sz="2400" dirty="0" smtClean="0">
                <a:ea typeface="ＭＳ Ｐゴシック" pitchFamily="28" charset="-128"/>
              </a:rPr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Mismatched transfused blood perceived as foreign</a:t>
            </a:r>
          </a:p>
          <a:p>
            <a:pPr lvl="1"/>
            <a:r>
              <a:rPr lang="en-US" sz="2400" dirty="0" smtClean="0">
                <a:ea typeface="ＭＳ Ｐゴシック" pitchFamily="28" charset="-128"/>
              </a:rPr>
              <a:t>May be agglutinated and destroyed; can be fatal</a:t>
            </a:r>
          </a:p>
          <a:p>
            <a:endParaRPr lang="en-US" sz="2800" dirty="0" smtClean="0"/>
          </a:p>
          <a:p>
            <a:r>
              <a:rPr lang="en-US" sz="2800" dirty="0" smtClean="0"/>
              <a:t>Presence or absence of each antigen is used to classify blood cells into different groups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Blood Groups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Antigens of ABO and </a:t>
            </a:r>
            <a:r>
              <a:rPr lang="en-US" dirty="0" err="1" smtClean="0"/>
              <a:t>Rh</a:t>
            </a:r>
            <a:r>
              <a:rPr lang="en-US" dirty="0" smtClean="0"/>
              <a:t> blood groups cause vigorous transfusion reactions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blood groups (MNS, Duffy, </a:t>
            </a:r>
            <a:r>
              <a:rPr lang="en-US" dirty="0" err="1" smtClean="0"/>
              <a:t>Kell</a:t>
            </a:r>
            <a:r>
              <a:rPr lang="en-US" dirty="0" smtClean="0"/>
              <a:t>, and Lewis) usually weak </a:t>
            </a:r>
            <a:r>
              <a:rPr lang="en-US" dirty="0" err="1" smtClean="0"/>
              <a:t>agglutinogens</a:t>
            </a:r>
            <a:endParaRPr lang="en-US" dirty="0" smtClean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ABO Blood Groups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Types A, B, AB, and O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Based on presence or absence of two </a:t>
            </a:r>
            <a:r>
              <a:rPr lang="en-US" dirty="0" err="1" smtClean="0"/>
              <a:t>agglutinogens</a:t>
            </a:r>
            <a:r>
              <a:rPr lang="en-US" dirty="0" smtClean="0"/>
              <a:t> (A and B) on surface of RBCs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Blood may contain circulating anti-A or anti-B antibodies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Antibodies seek out and attach to non-self markers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Anti-A or anti-B form in blood at about 2 months of 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adult levels by 8-10 years of 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Mechanisms of Hormone Action</a:t>
            </a:r>
          </a:p>
        </p:txBody>
      </p:sp>
      <p:sp>
        <p:nvSpPr>
          <p:cNvPr id="3482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Hormones act at receptors in one of two ways, depending on their chemical nature and receptor location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Water-soluble hormones (all amino acid–based hormones except thyroid hormone)</a:t>
            </a:r>
          </a:p>
          <a:p>
            <a:pPr marL="1371600" lvl="2" indent="-457200" eaLnBrk="1" hangingPunct="1"/>
            <a:r>
              <a:rPr lang="en-US" dirty="0" smtClean="0">
                <a:ea typeface="ＭＳ Ｐゴシック" pitchFamily="1" charset="-128"/>
              </a:rPr>
              <a:t>Act on plasma membrane receptors</a:t>
            </a:r>
          </a:p>
          <a:p>
            <a:pPr marL="1371600" lvl="2" indent="-457200" eaLnBrk="1" hangingPunct="1"/>
            <a:r>
              <a:rPr lang="en-US" dirty="0" smtClean="0">
                <a:ea typeface="ＭＳ Ｐゴシック" pitchFamily="1" charset="-128"/>
              </a:rPr>
              <a:t>Use second messengers</a:t>
            </a:r>
          </a:p>
          <a:p>
            <a:pPr marL="1371600" lvl="2" indent="-457200" eaLnBrk="1" hangingPunct="1"/>
            <a:r>
              <a:rPr lang="en-US" dirty="0" smtClean="0">
                <a:ea typeface="ＭＳ Ｐゴシック" pitchFamily="1" charset="-128"/>
              </a:rPr>
              <a:t>Cannot enter cell</a:t>
            </a:r>
          </a:p>
        </p:txBody>
      </p:sp>
    </p:spTree>
    <p:extLst>
      <p:ext uri="{BB962C8B-B14F-4D97-AF65-F5344CB8AC3E}">
        <p14:creationId xmlns:p14="http://schemas.microsoft.com/office/powerpoint/2010/main" val="105984904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Type A Blood has antigen A on the cell surface</a:t>
            </a:r>
          </a:p>
          <a:p>
            <a:endParaRPr lang="en-US" dirty="0" smtClean="0"/>
          </a:p>
          <a:p>
            <a:r>
              <a:rPr lang="en-US" dirty="0" smtClean="0"/>
              <a:t>It has antibody B circulating in the plasma</a:t>
            </a:r>
          </a:p>
          <a:p>
            <a:pPr lvl="1"/>
            <a:r>
              <a:rPr lang="en-US" dirty="0" smtClean="0"/>
              <a:t>Will attach to any type B antigen</a:t>
            </a:r>
          </a:p>
          <a:p>
            <a:pPr lvl="1"/>
            <a:r>
              <a:rPr lang="en-US" dirty="0" smtClean="0"/>
              <a:t>B antigens would be foreign (non-self) to this individual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will be NO reaction between the Type A antigen on the surface and the Anti-B antibody in the plasma.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21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816" y="0"/>
            <a:ext cx="273218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B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610599" cy="4038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Type B Blood has antigen B on the cell surface</a:t>
            </a:r>
          </a:p>
          <a:p>
            <a:endParaRPr lang="en-US" dirty="0" smtClean="0"/>
          </a:p>
          <a:p>
            <a:r>
              <a:rPr lang="en-US" dirty="0" smtClean="0"/>
              <a:t>It has antibody A circulating in the plasma</a:t>
            </a:r>
          </a:p>
          <a:p>
            <a:pPr lvl="1"/>
            <a:r>
              <a:rPr lang="en-US" dirty="0" smtClean="0"/>
              <a:t>Will attach to any type A antigen</a:t>
            </a:r>
          </a:p>
          <a:p>
            <a:pPr lvl="1"/>
            <a:r>
              <a:rPr lang="en-US" dirty="0" smtClean="0"/>
              <a:t>A antigens would be foreign (non-self) to this individual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will be NO reaction between the Type B antigen on the surface and the Anti-A antibody in the plasma.  </a:t>
            </a:r>
          </a:p>
          <a:p>
            <a:endParaRPr lang="en-US" dirty="0"/>
          </a:p>
        </p:txBody>
      </p:sp>
      <p:pic>
        <p:nvPicPr>
          <p:cNvPr id="622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269" y="0"/>
            <a:ext cx="29747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AB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599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 AB blood has both antigens A and B displayed on the surface</a:t>
            </a:r>
          </a:p>
          <a:p>
            <a:endParaRPr lang="en-US" dirty="0" smtClean="0"/>
          </a:p>
          <a:p>
            <a:r>
              <a:rPr lang="en-US" dirty="0" smtClean="0"/>
              <a:t>There will be NO ABO antibodies circulating in the blood</a:t>
            </a:r>
          </a:p>
          <a:p>
            <a:pPr lvl="1"/>
            <a:r>
              <a:rPr lang="en-US" dirty="0" smtClean="0"/>
              <a:t>(if there were, there would be an agglutination response which could be fatal.)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Because there are NO antibodies in the bloodstream, this blood type is considered a Universal Recipient.</a:t>
            </a:r>
          </a:p>
          <a:p>
            <a:pPr lvl="2"/>
            <a:r>
              <a:rPr lang="en-US" dirty="0" smtClean="0"/>
              <a:t>You can put any blood cell into this environment and not have an agglutination reaction because there are no antibodies in the host plasma. </a:t>
            </a:r>
            <a:endParaRPr lang="en-US" dirty="0"/>
          </a:p>
        </p:txBody>
      </p:sp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599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Type O blood has NO antigens on the cell surface.  </a:t>
            </a:r>
          </a:p>
          <a:p>
            <a:endParaRPr lang="en-US" dirty="0" smtClean="0"/>
          </a:p>
          <a:p>
            <a:r>
              <a:rPr lang="en-US" dirty="0" smtClean="0"/>
              <a:t>Because of this, ANY antigen is considered non-self, so the plasma will have BOTH anti-A and anti-B antibodies. </a:t>
            </a:r>
          </a:p>
          <a:p>
            <a:endParaRPr lang="en-US" dirty="0" smtClean="0"/>
          </a:p>
          <a:p>
            <a:r>
              <a:rPr lang="en-US" dirty="0" smtClean="0"/>
              <a:t>Type O blood is considered a Universal Donor because the Type O blood cell with no antigens can safely go into any other blood type.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no antigens on the surface, there will be no interaction with any of the antibodies found in the host.  </a:t>
            </a:r>
            <a:endParaRPr lang="en-US" dirty="0"/>
          </a:p>
        </p:txBody>
      </p:sp>
      <p:pic>
        <p:nvPicPr>
          <p:cNvPr id="624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5" y="0"/>
            <a:ext cx="2066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Rh Blood Groups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52 named </a:t>
            </a:r>
            <a:r>
              <a:rPr lang="en-US" dirty="0" err="1" smtClean="0"/>
              <a:t>Rh</a:t>
            </a:r>
            <a:r>
              <a:rPr lang="en-US" dirty="0" smtClean="0"/>
              <a:t> factors</a:t>
            </a:r>
          </a:p>
          <a:p>
            <a:r>
              <a:rPr lang="en-US" dirty="0" smtClean="0"/>
              <a:t>C, D, and E are most common</a:t>
            </a:r>
          </a:p>
          <a:p>
            <a:endParaRPr lang="en-US" dirty="0" smtClean="0"/>
          </a:p>
          <a:p>
            <a:r>
              <a:rPr lang="en-US" dirty="0" err="1" smtClean="0"/>
              <a:t>Rh</a:t>
            </a:r>
            <a:r>
              <a:rPr lang="en-US" baseline="30000" dirty="0" smtClean="0"/>
              <a:t>+</a:t>
            </a:r>
            <a:r>
              <a:rPr lang="en-US" dirty="0" smtClean="0"/>
              <a:t> indicates presence of D antigen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85% Americans </a:t>
            </a:r>
            <a:r>
              <a:rPr lang="en-US" dirty="0" err="1" smtClean="0">
                <a:ea typeface="ＭＳ Ｐゴシック" pitchFamily="28" charset="-128"/>
              </a:rPr>
              <a:t>Rh</a:t>
            </a:r>
            <a:r>
              <a:rPr lang="en-US" baseline="30000" dirty="0" smtClean="0">
                <a:ea typeface="ＭＳ Ｐゴシック" pitchFamily="28" charset="-128"/>
              </a:rPr>
              <a:t>+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Rh Blood Groups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An individual with no D antigen on the blood cell surface will NOT have circulating </a:t>
            </a:r>
            <a:r>
              <a:rPr lang="en-US" dirty="0" err="1" smtClean="0"/>
              <a:t>Rh</a:t>
            </a:r>
            <a:r>
              <a:rPr lang="en-US" dirty="0" smtClean="0"/>
              <a:t> antibodies, but they CAN make them following exposure to antigen D.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Second exposure to </a:t>
            </a:r>
            <a:r>
              <a:rPr lang="en-US" dirty="0" err="1" smtClean="0"/>
              <a:t>Rh</a:t>
            </a:r>
            <a:r>
              <a:rPr lang="en-US" baseline="30000" dirty="0" smtClean="0"/>
              <a:t>+</a:t>
            </a:r>
            <a:r>
              <a:rPr lang="en-US" dirty="0" smtClean="0"/>
              <a:t> blood will result in typical transfusion reaction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Homeostatic Imbalance: Hemolytic Disease of the Newborn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371600"/>
            <a:ext cx="8550275" cy="510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Also called </a:t>
            </a:r>
            <a:r>
              <a:rPr lang="en-US" b="1" dirty="0" err="1" smtClean="0"/>
              <a:t>erythroblastosis</a:t>
            </a:r>
            <a:r>
              <a:rPr lang="en-US" b="1" dirty="0" smtClean="0"/>
              <a:t> </a:t>
            </a:r>
            <a:r>
              <a:rPr lang="en-US" b="1" dirty="0" err="1" smtClean="0"/>
              <a:t>fetalis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Only occurs in </a:t>
            </a:r>
            <a:r>
              <a:rPr lang="en-US" dirty="0" err="1" smtClean="0">
                <a:ea typeface="ＭＳ Ｐゴシック" pitchFamily="28" charset="-128"/>
              </a:rPr>
              <a:t>Rh</a:t>
            </a:r>
            <a:r>
              <a:rPr lang="en-US" baseline="30000" dirty="0" smtClean="0">
                <a:ea typeface="ＭＳ Ｐゴシック" pitchFamily="28" charset="-128"/>
              </a:rPr>
              <a:t>–</a:t>
            </a:r>
            <a:r>
              <a:rPr lang="en-US" dirty="0" smtClean="0">
                <a:ea typeface="ＭＳ Ｐゴシック" pitchFamily="28" charset="-128"/>
              </a:rPr>
              <a:t> mom with </a:t>
            </a:r>
            <a:r>
              <a:rPr lang="en-US" dirty="0" err="1" smtClean="0">
                <a:ea typeface="ＭＳ Ｐゴシック" pitchFamily="28" charset="-128"/>
              </a:rPr>
              <a:t>Rh</a:t>
            </a:r>
            <a:r>
              <a:rPr lang="en-US" baseline="30000" dirty="0" smtClean="0">
                <a:ea typeface="ＭＳ Ｐゴシック" pitchFamily="28" charset="-128"/>
              </a:rPr>
              <a:t>+</a:t>
            </a:r>
            <a:r>
              <a:rPr lang="en-US" dirty="0" smtClean="0">
                <a:ea typeface="ＭＳ Ｐゴシック" pitchFamily="28" charset="-128"/>
              </a:rPr>
              <a:t> fetus</a:t>
            </a:r>
          </a:p>
          <a:p>
            <a:endParaRPr lang="en-US" dirty="0" smtClean="0"/>
          </a:p>
          <a:p>
            <a:r>
              <a:rPr lang="en-US" dirty="0" err="1" smtClean="0"/>
              <a:t>Rh</a:t>
            </a:r>
            <a:r>
              <a:rPr lang="en-US" baseline="30000" dirty="0" smtClean="0"/>
              <a:t>–</a:t>
            </a:r>
            <a:r>
              <a:rPr lang="en-US" dirty="0" smtClean="0"/>
              <a:t> mom exposed to </a:t>
            </a:r>
            <a:r>
              <a:rPr lang="en-US" dirty="0" err="1" smtClean="0"/>
              <a:t>Rh</a:t>
            </a:r>
            <a:r>
              <a:rPr lang="en-US" baseline="30000" dirty="0" smtClean="0"/>
              <a:t>+</a:t>
            </a:r>
            <a:r>
              <a:rPr lang="en-US" dirty="0" smtClean="0"/>
              <a:t> blood of fetus during delivery of first baby – baby healthy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Mother synthesizes anti-</a:t>
            </a:r>
            <a:r>
              <a:rPr lang="en-US" dirty="0" err="1" smtClean="0">
                <a:ea typeface="ＭＳ Ｐゴシック" pitchFamily="28" charset="-128"/>
              </a:rPr>
              <a:t>Rh</a:t>
            </a:r>
            <a:r>
              <a:rPr lang="en-US" dirty="0" smtClean="0">
                <a:ea typeface="ＭＳ Ｐゴシック" pitchFamily="28" charset="-128"/>
              </a:rPr>
              <a:t> antibodies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Antibodies are </a:t>
            </a:r>
            <a:r>
              <a:rPr lang="en-US" dirty="0" err="1" smtClean="0">
                <a:ea typeface="ＭＳ Ｐゴシック" pitchFamily="28" charset="-128"/>
              </a:rPr>
              <a:t>IgM</a:t>
            </a:r>
            <a:r>
              <a:rPr lang="en-US" dirty="0" smtClean="0">
                <a:ea typeface="ＭＳ Ｐゴシック" pitchFamily="28" charset="-128"/>
              </a:rPr>
              <a:t> type (huge) and can not cross the placenta</a:t>
            </a:r>
          </a:p>
          <a:p>
            <a:endParaRPr lang="en-US" dirty="0" smtClean="0"/>
          </a:p>
          <a:p>
            <a:r>
              <a:rPr lang="en-US" dirty="0" smtClean="0"/>
              <a:t>Second pregnancy (or second exposure)</a:t>
            </a:r>
          </a:p>
          <a:p>
            <a:pPr lvl="1"/>
            <a:r>
              <a:rPr lang="en-US" dirty="0" smtClean="0"/>
              <a:t>Antibodies formed are </a:t>
            </a:r>
            <a:r>
              <a:rPr lang="en-US" dirty="0" err="1" smtClean="0"/>
              <a:t>IgG</a:t>
            </a:r>
            <a:r>
              <a:rPr lang="en-US" dirty="0" smtClean="0"/>
              <a:t> type (tiny) and CAN cross the placenta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destroy RBCs of </a:t>
            </a:r>
            <a:r>
              <a:rPr lang="en-US" dirty="0" err="1" smtClean="0">
                <a:ea typeface="ＭＳ Ｐゴシック" pitchFamily="28" charset="-128"/>
              </a:rPr>
              <a:t>Rh</a:t>
            </a:r>
            <a:r>
              <a:rPr lang="en-US" baseline="30000" dirty="0" smtClean="0">
                <a:ea typeface="ＭＳ Ｐゴシック" pitchFamily="28" charset="-128"/>
              </a:rPr>
              <a:t>+</a:t>
            </a:r>
            <a:r>
              <a:rPr lang="en-US" dirty="0" smtClean="0">
                <a:ea typeface="ＭＳ Ｐゴシック" pitchFamily="28" charset="-128"/>
              </a:rPr>
              <a:t> baby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Homeostatic Imbalance: Hemolytic Disease of the Newborn</a:t>
            </a: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Baby treated with </a:t>
            </a:r>
            <a:r>
              <a:rPr lang="en-US" dirty="0" err="1" smtClean="0"/>
              <a:t>prebirth</a:t>
            </a:r>
            <a:r>
              <a:rPr lang="en-US" dirty="0" smtClean="0"/>
              <a:t> transfusions and exchange transfusions after birth</a:t>
            </a:r>
          </a:p>
          <a:p>
            <a:endParaRPr lang="en-US" b="1" dirty="0" smtClean="0"/>
          </a:p>
          <a:p>
            <a:r>
              <a:rPr lang="en-US" b="1" dirty="0" err="1" smtClean="0"/>
              <a:t>RhoGAM</a:t>
            </a:r>
            <a:r>
              <a:rPr lang="en-US" dirty="0" smtClean="0"/>
              <a:t> serum containing anti-</a:t>
            </a:r>
            <a:r>
              <a:rPr lang="en-US" dirty="0" err="1" smtClean="0"/>
              <a:t>Rh</a:t>
            </a:r>
            <a:r>
              <a:rPr lang="en-US" dirty="0" smtClean="0"/>
              <a:t> can prevent </a:t>
            </a:r>
            <a:r>
              <a:rPr lang="en-US" dirty="0" err="1" smtClean="0"/>
              <a:t>Rh</a:t>
            </a:r>
            <a:r>
              <a:rPr lang="en-US" baseline="30000" dirty="0" smtClean="0"/>
              <a:t>–</a:t>
            </a:r>
            <a:r>
              <a:rPr lang="en-US" dirty="0" smtClean="0"/>
              <a:t> mother from becoming sensitized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Transfusion Reactions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Occur if mismatched blood infused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Donor's cells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Attacked by recipient's plasma agglutinins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Agglutinate and clog small vessels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Rupture and release hemoglobin into bloodstream</a:t>
            </a:r>
            <a:r>
              <a:rPr lang="en-US" sz="2400" dirty="0" smtClean="0">
                <a:ea typeface="ＭＳ Ｐゴシック" pitchFamily="28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Result in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Diminished oxygen-carrying capacity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Diminished blood flow beyond blocked vessels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Hemoglobin in kidney tubules </a:t>
            </a:r>
            <a:r>
              <a:rPr lang="en-US" dirty="0" smtClean="0">
                <a:ea typeface="ＭＳ Ｐゴシック" pitchFamily="28" charset="-128"/>
                <a:sym typeface="Wingdings" pitchFamily="28" charset="2"/>
              </a:rPr>
              <a:t></a:t>
            </a:r>
            <a:r>
              <a:rPr lang="en-US" dirty="0" smtClean="0">
                <a:ea typeface="ＭＳ Ｐゴシック" pitchFamily="28" charset="-128"/>
              </a:rPr>
              <a:t> renal failure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Transfusion Reactions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Fever, chills, low blood pressure, rapid heartbeat, nausea, vomiting</a:t>
            </a:r>
          </a:p>
          <a:p>
            <a:endParaRPr lang="en-US" dirty="0" smtClean="0"/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Preventing kidney damage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Fluids and diuretics to wash out hemoglobin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Mechanisms of Hormone Action</a:t>
            </a:r>
          </a:p>
        </p:txBody>
      </p:sp>
      <p:sp>
        <p:nvSpPr>
          <p:cNvPr id="3686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 smtClean="0">
                <a:ea typeface="ＭＳ Ｐゴシック" pitchFamily="1" charset="-128"/>
              </a:rPr>
              <a:t>2.	Lipid-soluble hormones (steroid and thyroid hormones)</a:t>
            </a:r>
          </a:p>
          <a:p>
            <a:pPr marL="1371600" lvl="2" indent="-457200" eaLnBrk="1" hangingPunct="1"/>
            <a:r>
              <a:rPr lang="en-US" smtClean="0">
                <a:ea typeface="ＭＳ Ｐゴシック" pitchFamily="1" charset="-128"/>
              </a:rPr>
              <a:t>Act on intracellular receptors that directly activate genes</a:t>
            </a:r>
          </a:p>
          <a:p>
            <a:pPr marL="1371600" lvl="2" indent="-457200" eaLnBrk="1" hangingPunct="1"/>
            <a:r>
              <a:rPr lang="en-US" smtClean="0">
                <a:ea typeface="ＭＳ Ｐゴシック" pitchFamily="1" charset="-128"/>
              </a:rPr>
              <a:t>Can enter cell</a:t>
            </a:r>
          </a:p>
        </p:txBody>
      </p:sp>
    </p:spTree>
    <p:extLst>
      <p:ext uri="{BB962C8B-B14F-4D97-AF65-F5344CB8AC3E}">
        <p14:creationId xmlns:p14="http://schemas.microsoft.com/office/powerpoint/2010/main" val="165761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Intracellular Receptors and Direct Gene Activation</a:t>
            </a:r>
          </a:p>
        </p:txBody>
      </p:sp>
      <p:sp>
        <p:nvSpPr>
          <p:cNvPr id="6144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Steroid hormones and thyroid hormone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Diffuse into target cells and bind with receptors within the cell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err="1" smtClean="0">
                <a:ea typeface="ＭＳ Ｐゴシック" pitchFamily="1" charset="-128"/>
              </a:rPr>
              <a:t>Receptor+hormone</a:t>
            </a:r>
            <a:r>
              <a:rPr lang="en-US" dirty="0" smtClean="0">
                <a:ea typeface="ＭＳ Ｐゴシック" pitchFamily="1" charset="-128"/>
              </a:rPr>
              <a:t> enters nucleus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</a:rPr>
              <a:t>binds to specific region of DNA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Prompts DNA transcription to produce mRNA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mRNA directs protein synthesis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Promote metabolic activities, or promote synthesis of structural proteins or proteins for export from cell</a:t>
            </a:r>
          </a:p>
        </p:txBody>
      </p:sp>
    </p:spTree>
    <p:extLst>
      <p:ext uri="{BB962C8B-B14F-4D97-AF65-F5344CB8AC3E}">
        <p14:creationId xmlns:p14="http://schemas.microsoft.com/office/powerpoint/2010/main" val="333893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Target Cell Specificity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 cells must have specific receptors to which hormone binds, for example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Some hormones have only a few target cells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ACTH receptors found only on certain cells of adrenal cortex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Some hormones have many different target cells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Thyroxin receptors are found on nearly all cells of body</a:t>
            </a:r>
          </a:p>
        </p:txBody>
      </p:sp>
    </p:spTree>
    <p:extLst>
      <p:ext uri="{BB962C8B-B14F-4D97-AF65-F5344CB8AC3E}">
        <p14:creationId xmlns:p14="http://schemas.microsoft.com/office/powerpoint/2010/main" val="317296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Dr. </a:t>
            </a:r>
            <a:r>
              <a:rPr lang="en-US" dirty="0" err="1" smtClean="0"/>
              <a:t>Wargo</a:t>
            </a:r>
            <a:endParaRPr lang="en-US" dirty="0" smtClean="0"/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>
                <a:solidFill>
                  <a:schemeClr val="tx2"/>
                </a:solidFill>
                <a:hlinkClick r:id="rId2"/>
              </a:rPr>
              <a:t>bawargo@ilstu.edu</a:t>
            </a:r>
            <a:endParaRPr lang="en-US" dirty="0" smtClean="0">
              <a:solidFill>
                <a:schemeClr val="tx2"/>
              </a:solidFill>
            </a:endParaRPr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Office hours:  </a:t>
            </a:r>
            <a:r>
              <a:rPr lang="en-US" dirty="0" smtClean="0"/>
              <a:t>MWF 11 – 11:45</a:t>
            </a:r>
            <a:endParaRPr lang="en-US" dirty="0" smtClean="0"/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Background</a:t>
            </a:r>
          </a:p>
          <a:p>
            <a:pPr marL="1120140" lvl="3" indent="-3429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Graduated from ISU 1994</a:t>
            </a:r>
          </a:p>
          <a:p>
            <a:pPr marL="1394460" lvl="4" indent="-3429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dirty="0"/>
              <a:t>Major:  Biology</a:t>
            </a:r>
          </a:p>
          <a:p>
            <a:pPr marL="1120140" lvl="3" indent="-3429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Graduated from National College of Chiropractic 1997</a:t>
            </a:r>
          </a:p>
          <a:p>
            <a:pPr marL="1394460" lvl="4" indent="-3429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dirty="0"/>
              <a:t>B.S. in Human Biology</a:t>
            </a:r>
          </a:p>
          <a:p>
            <a:pPr marL="1394460" lvl="4" indent="-3429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dirty="0"/>
              <a:t>Doctorate for Chiropractic</a:t>
            </a:r>
          </a:p>
        </p:txBody>
      </p:sp>
    </p:spTree>
    <p:extLst>
      <p:ext uri="{BB962C8B-B14F-4D97-AF65-F5344CB8AC3E}">
        <p14:creationId xmlns:p14="http://schemas.microsoft.com/office/powerpoint/2010/main" val="19281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Hormone Release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Blood levels of hormones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Controlled by negative feedback systems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Vary only within narrow, desirable range</a:t>
            </a:r>
          </a:p>
          <a:p>
            <a:pPr eaLnBrk="1" hangingPunct="1"/>
            <a:r>
              <a:rPr lang="en-US" dirty="0" smtClean="0"/>
              <a:t>Endocrine gland stimulated to synthesize and release hormones in response to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Humoral</a:t>
            </a:r>
            <a:r>
              <a:rPr lang="en-US" b="1" dirty="0" smtClean="0">
                <a:ea typeface="ＭＳ Ｐゴシック" pitchFamily="1" charset="-128"/>
              </a:rPr>
              <a:t> stimuli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Neural stimuli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Hormonal stimuli</a:t>
            </a:r>
          </a:p>
        </p:txBody>
      </p:sp>
    </p:spTree>
    <p:extLst>
      <p:ext uri="{BB962C8B-B14F-4D97-AF65-F5344CB8AC3E}">
        <p14:creationId xmlns:p14="http://schemas.microsoft.com/office/powerpoint/2010/main" val="309709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Humoral Stimuli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Changing blood levels of ions and nutrients directly stimulate secretion of hormones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Ca</a:t>
            </a:r>
            <a:r>
              <a:rPr lang="en-US" baseline="30000" dirty="0" smtClean="0"/>
              <a:t>2+</a:t>
            </a:r>
            <a:r>
              <a:rPr lang="en-US" dirty="0" smtClean="0"/>
              <a:t> in blood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Declining blood Ca</a:t>
            </a:r>
            <a:r>
              <a:rPr lang="en-US" baseline="30000" dirty="0" smtClean="0">
                <a:ea typeface="ＭＳ Ｐゴシック" pitchFamily="1" charset="-128"/>
              </a:rPr>
              <a:t>2+</a:t>
            </a:r>
            <a:r>
              <a:rPr lang="en-US" dirty="0" smtClean="0">
                <a:ea typeface="ＭＳ Ｐゴシック" pitchFamily="1" charset="-128"/>
              </a:rPr>
              <a:t> concentration stimulates parathyroid glands to secrete PTH (parathyroid hormone)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PTH causes Ca</a:t>
            </a:r>
            <a:r>
              <a:rPr lang="en-US" baseline="30000" dirty="0" smtClean="0">
                <a:ea typeface="ＭＳ Ｐゴシック" pitchFamily="1" charset="-128"/>
              </a:rPr>
              <a:t>2+</a:t>
            </a:r>
            <a:r>
              <a:rPr lang="en-US" dirty="0" smtClean="0">
                <a:ea typeface="ＭＳ Ｐゴシック" pitchFamily="1" charset="-128"/>
              </a:rPr>
              <a:t> concentrations to rise and stimulus is removed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598" y="1143000"/>
            <a:ext cx="37934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33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Neural Stimuli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Nerve fibers stimulate hormone release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Sympathetic nervous system fibers stimulate adrenal medulla to secrete </a:t>
            </a:r>
            <a:r>
              <a:rPr lang="en-US" dirty="0" err="1" smtClean="0">
                <a:ea typeface="ＭＳ Ｐゴシック" pitchFamily="1" charset="-128"/>
              </a:rPr>
              <a:t>catecholamines</a:t>
            </a:r>
            <a:r>
              <a:rPr lang="en-US" dirty="0" smtClean="0">
                <a:ea typeface="ＭＳ Ｐゴシック" pitchFamily="1" charset="-128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145" y="1143000"/>
            <a:ext cx="36758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330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Hormonal Stimuli</a:t>
            </a: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Hormones stimulate other endocrine organs to release their hormones 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Hypothalamic hormones stimulate release of most anterior pituitary hormones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Anterior pituitary hormones stimulate targets to secrete still more hormones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Hypothalamic-pituitary-target endocrine organ feedback loop: hormones from final target organs inhibit release of anterior pituitary hormones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975" y="1143000"/>
            <a:ext cx="358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05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Nervous System Modulation</a:t>
            </a:r>
          </a:p>
        </p:txBody>
      </p:sp>
      <p:sp>
        <p:nvSpPr>
          <p:cNvPr id="96260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Nervous system modifies stimulation of endocrine glands and their negative feedback mechanisms </a:t>
            </a:r>
          </a:p>
          <a:p>
            <a:pPr lvl="1" eaLnBrk="1" hangingPunct="1"/>
            <a:r>
              <a:rPr lang="en-US" smtClean="0">
                <a:ea typeface="ＭＳ Ｐゴシック" pitchFamily="1" charset="-128"/>
              </a:rPr>
              <a:t>Example: under severe stress, hypothalamus and sympathetic nervous system activated </a:t>
            </a:r>
          </a:p>
          <a:p>
            <a:pPr lvl="2" eaLnBrk="1" hangingPunct="1"/>
            <a:r>
              <a:rPr lang="en-US" smtClean="0">
                <a:ea typeface="ＭＳ Ｐゴシック" pitchFamily="1" charset="-128"/>
              </a:rPr>
              <a:t> </a:t>
            </a:r>
            <a:r>
              <a:rPr lang="en-US" smtClean="0">
                <a:ea typeface="ＭＳ Ｐゴシック" pitchFamily="1" charset="-128"/>
                <a:sym typeface="Wingdings" pitchFamily="1" charset="2"/>
              </a:rPr>
              <a:t></a:t>
            </a:r>
            <a:r>
              <a:rPr lang="en-US" smtClean="0">
                <a:ea typeface="ＭＳ Ｐゴシック" pitchFamily="1" charset="-128"/>
              </a:rPr>
              <a:t> body glucose levels rise </a:t>
            </a:r>
          </a:p>
          <a:p>
            <a:pPr eaLnBrk="1" hangingPunct="1"/>
            <a:r>
              <a:rPr lang="en-US" smtClean="0"/>
              <a:t>Nervous system can override normal endocrine controls</a:t>
            </a:r>
          </a:p>
        </p:txBody>
      </p:sp>
    </p:spTree>
    <p:extLst>
      <p:ext uri="{BB962C8B-B14F-4D97-AF65-F5344CB8AC3E}">
        <p14:creationId xmlns:p14="http://schemas.microsoft.com/office/powerpoint/2010/main" val="4068991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Onset of Hormone Activity</a:t>
            </a:r>
          </a:p>
        </p:txBody>
      </p:sp>
      <p:sp>
        <p:nvSpPr>
          <p:cNvPr id="10240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responses are almost immediate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Some, especially steroid, hours to days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Some must be activated in target cells</a:t>
            </a:r>
          </a:p>
        </p:txBody>
      </p:sp>
    </p:spTree>
    <p:extLst>
      <p:ext uri="{BB962C8B-B14F-4D97-AF65-F5344CB8AC3E}">
        <p14:creationId xmlns:p14="http://schemas.microsoft.com/office/powerpoint/2010/main" val="3926062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Duration of Hormone Activity</a:t>
            </a:r>
          </a:p>
        </p:txBody>
      </p:sp>
      <p:sp>
        <p:nvSpPr>
          <p:cNvPr id="10445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Limited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Ranges from 10 seconds to several hours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Effects may disappear as blood levels drop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Some persist at low blood levels</a:t>
            </a:r>
          </a:p>
        </p:txBody>
      </p:sp>
    </p:spTree>
    <p:extLst>
      <p:ext uri="{BB962C8B-B14F-4D97-AF65-F5344CB8AC3E}">
        <p14:creationId xmlns:p14="http://schemas.microsoft.com/office/powerpoint/2010/main" val="3022156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Pituitary Gland and Hypothalamus</a:t>
            </a:r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3914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Pituitary gland (</a:t>
            </a:r>
            <a:r>
              <a:rPr lang="en-US" b="1" dirty="0" err="1" smtClean="0"/>
              <a:t>hypophysis</a:t>
            </a:r>
            <a:r>
              <a:rPr lang="en-US" b="1" dirty="0" smtClean="0"/>
              <a:t>) </a:t>
            </a:r>
            <a:r>
              <a:rPr lang="en-US" dirty="0" smtClean="0"/>
              <a:t>has two major lobes</a:t>
            </a:r>
          </a:p>
          <a:p>
            <a:pPr lvl="1"/>
            <a:r>
              <a:rPr lang="en-US" sz="3200" b="1" dirty="0" smtClean="0">
                <a:ea typeface="ＭＳ Ｐゴシック" pitchFamily="1" charset="-128"/>
              </a:rPr>
              <a:t>Posterior pituitary </a:t>
            </a:r>
            <a:endParaRPr lang="en-US" sz="3200" dirty="0" smtClean="0">
              <a:ea typeface="ＭＳ Ｐゴシック" pitchFamily="1" charset="-128"/>
            </a:endParaRPr>
          </a:p>
          <a:p>
            <a:pPr lvl="2"/>
            <a:r>
              <a:rPr lang="en-US" sz="2800" dirty="0" err="1" smtClean="0">
                <a:ea typeface="ＭＳ Ｐゴシック" pitchFamily="1" charset="-128"/>
              </a:rPr>
              <a:t>neurohypophysis</a:t>
            </a:r>
            <a:endParaRPr lang="en-US" dirty="0" smtClean="0">
              <a:ea typeface="ＭＳ Ｐゴシック" pitchFamily="1" charset="-128"/>
            </a:endParaRPr>
          </a:p>
          <a:p>
            <a:pPr lvl="2"/>
            <a:r>
              <a:rPr lang="en-US" sz="2800" dirty="0" smtClean="0">
                <a:ea typeface="ＭＳ Ｐゴシック" pitchFamily="1" charset="-128"/>
              </a:rPr>
              <a:t>Neural tissue</a:t>
            </a:r>
          </a:p>
          <a:p>
            <a:pPr lvl="1"/>
            <a:r>
              <a:rPr lang="en-US" sz="3200" b="1" dirty="0" smtClean="0">
                <a:ea typeface="ＭＳ Ｐゴシック" pitchFamily="1" charset="-128"/>
              </a:rPr>
              <a:t>Anterior pituitary </a:t>
            </a:r>
          </a:p>
          <a:p>
            <a:pPr lvl="2"/>
            <a:r>
              <a:rPr lang="en-US" sz="2800" dirty="0" err="1" smtClean="0">
                <a:ea typeface="ＭＳ Ｐゴシック" pitchFamily="1" charset="-128"/>
              </a:rPr>
              <a:t>adenohypophysis</a:t>
            </a:r>
            <a:endParaRPr lang="en-US" dirty="0" smtClean="0">
              <a:ea typeface="ＭＳ Ｐゴシック" pitchFamily="1" charset="-128"/>
            </a:endParaRPr>
          </a:p>
          <a:p>
            <a:pPr lvl="2"/>
            <a:r>
              <a:rPr lang="en-US" sz="2800" dirty="0" smtClean="0">
                <a:ea typeface="ＭＳ Ｐゴシック" pitchFamily="1" charset="-128"/>
              </a:rPr>
              <a:t>Glandular tissue</a:t>
            </a:r>
            <a:r>
              <a:rPr lang="en-US" dirty="0" smtClean="0">
                <a:ea typeface="ＭＳ Ｐゴシック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74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Pituitary-hypothalamic Relationships</a:t>
            </a:r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Posterior pituitary (lobe)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Extension of hypothalamic neural tissue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Neural connection to hypothalamus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hypothalamic-</a:t>
            </a:r>
            <a:r>
              <a:rPr lang="en-US" dirty="0" err="1" smtClean="0">
                <a:ea typeface="ＭＳ Ｐゴシック" pitchFamily="1" charset="-128"/>
              </a:rPr>
              <a:t>hypophyseal</a:t>
            </a:r>
            <a:r>
              <a:rPr lang="en-US" dirty="0" smtClean="0">
                <a:ea typeface="ＭＳ Ｐゴシック" pitchFamily="1" charset="-128"/>
              </a:rPr>
              <a:t> </a:t>
            </a:r>
            <a:r>
              <a:rPr lang="en-US" b="1" dirty="0" smtClean="0">
                <a:ea typeface="ＭＳ Ｐゴシック" pitchFamily="1" charset="-128"/>
              </a:rPr>
              <a:t>tract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Nuclei of hypothalamus make </a:t>
            </a:r>
            <a:r>
              <a:rPr lang="en-US" b="1" dirty="0" err="1" smtClean="0">
                <a:ea typeface="ＭＳ Ｐゴシック" pitchFamily="1" charset="-128"/>
              </a:rPr>
              <a:t>oxytocin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</a:rPr>
              <a:t>and </a:t>
            </a:r>
            <a:r>
              <a:rPr lang="en-US" b="1" dirty="0" err="1" smtClean="0">
                <a:ea typeface="ＭＳ Ｐゴシック" pitchFamily="1" charset="-128"/>
              </a:rPr>
              <a:t>antidiuretic</a:t>
            </a:r>
            <a:r>
              <a:rPr lang="en-US" b="1" dirty="0" smtClean="0">
                <a:ea typeface="ＭＳ Ｐゴシック" pitchFamily="1" charset="-128"/>
              </a:rPr>
              <a:t> hormone  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1" charset="-128"/>
              </a:rPr>
              <a:t>Neurohormones</a:t>
            </a:r>
            <a:r>
              <a:rPr lang="en-US" dirty="0" smtClean="0">
                <a:ea typeface="ＭＳ Ｐゴシック" pitchFamily="1" charset="-128"/>
              </a:rPr>
              <a:t> are </a:t>
            </a:r>
            <a:r>
              <a:rPr lang="en-US" b="1" dirty="0" smtClean="0">
                <a:ea typeface="ＭＳ Ｐゴシック" pitchFamily="1" charset="-128"/>
              </a:rPr>
              <a:t>transported to </a:t>
            </a:r>
            <a:r>
              <a:rPr lang="en-US" dirty="0" smtClean="0">
                <a:ea typeface="ＭＳ Ｐゴシック" pitchFamily="1" charset="-128"/>
              </a:rPr>
              <a:t>and </a:t>
            </a:r>
            <a:r>
              <a:rPr lang="en-US" b="1" dirty="0" smtClean="0">
                <a:ea typeface="ＭＳ Ｐゴシック" pitchFamily="1" charset="-128"/>
              </a:rPr>
              <a:t>stored in </a:t>
            </a:r>
            <a:r>
              <a:rPr lang="en-US" dirty="0" smtClean="0">
                <a:ea typeface="ＭＳ Ｐゴシック" pitchFamily="1" charset="-128"/>
              </a:rPr>
              <a:t>posterior pituitary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189" y="1600200"/>
            <a:ext cx="376781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871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Posterior Pituitary and Hypothalamic Hormones</a:t>
            </a:r>
          </a:p>
        </p:txBody>
      </p:sp>
      <p:sp>
        <p:nvSpPr>
          <p:cNvPr id="1187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Oxytocin</a:t>
            </a:r>
            <a:r>
              <a:rPr lang="en-US" dirty="0" smtClean="0"/>
              <a:t> and </a:t>
            </a:r>
            <a:r>
              <a:rPr lang="en-US" b="1" dirty="0" smtClean="0"/>
              <a:t>ADH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Each composed of nine amino acids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Almost identical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 differ in two amino acids</a:t>
            </a:r>
          </a:p>
        </p:txBody>
      </p:sp>
    </p:spTree>
    <p:extLst>
      <p:ext uri="{BB962C8B-B14F-4D97-AF65-F5344CB8AC3E}">
        <p14:creationId xmlns:p14="http://schemas.microsoft.com/office/powerpoint/2010/main" val="341559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Syllabus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Posted on </a:t>
            </a:r>
            <a:r>
              <a:rPr lang="en-US" dirty="0" err="1" smtClean="0"/>
              <a:t>ReggieNet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Exams</a:t>
            </a:r>
            <a:endParaRPr lang="en-US" dirty="0" smtClean="0"/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Six semester exams worth 100 points</a:t>
            </a:r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Lowest exam from 1 – 5 automatically dropped when calculating grades</a:t>
            </a:r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No make up </a:t>
            </a:r>
            <a:r>
              <a:rPr lang="en-US" dirty="0" smtClean="0"/>
              <a:t>exams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Grading</a:t>
            </a:r>
            <a:endParaRPr lang="en-US" dirty="0" smtClean="0"/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89.5 and up A</a:t>
            </a:r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79.5 – 89.4 B</a:t>
            </a:r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69.5 – 79.5 C</a:t>
            </a:r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59.5 – 69.4 D</a:t>
            </a:r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Below 69.4  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679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Oxytocin</a:t>
            </a: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Strong stimulant of uterine contraction</a:t>
            </a:r>
          </a:p>
          <a:p>
            <a:pPr lvl="1"/>
            <a:r>
              <a:rPr lang="en-US" dirty="0" smtClean="0"/>
              <a:t>Released during childbirth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Hormonal trigger for milk ejection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Acts as neurotransmitter in brain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47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 (Vasopressin)</a:t>
            </a:r>
          </a:p>
        </p:txBody>
      </p:sp>
      <p:sp>
        <p:nvSpPr>
          <p:cNvPr id="1228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prevents urine formation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Regulates water balance</a:t>
            </a:r>
          </a:p>
          <a:p>
            <a:pPr eaLnBrk="1" hangingPunct="1"/>
            <a:endParaRPr lang="en-US" dirty="0" smtClean="0">
              <a:sym typeface="Wingdings" pitchFamily="1" charset="2"/>
            </a:endParaRPr>
          </a:p>
          <a:p>
            <a:pPr eaLnBrk="1" hangingPunct="1"/>
            <a:r>
              <a:rPr lang="en-US" dirty="0" smtClean="0">
                <a:sym typeface="Wingdings" pitchFamily="1" charset="2"/>
              </a:rPr>
              <a:t>Release also triggered by pain, low blood pressure, and drugs</a:t>
            </a:r>
          </a:p>
          <a:p>
            <a:pPr eaLnBrk="1" hangingPunct="1">
              <a:buNone/>
            </a:pPr>
            <a:endParaRPr lang="en-US" dirty="0" smtClean="0">
              <a:sym typeface="Wingdings" pitchFamily="1" charset="2"/>
            </a:endParaRPr>
          </a:p>
          <a:p>
            <a:pPr eaLnBrk="1" hangingPunct="1"/>
            <a:r>
              <a:rPr lang="en-US" dirty="0" smtClean="0">
                <a:sym typeface="Wingdings" pitchFamily="1" charset="2"/>
              </a:rPr>
              <a:t>Inhibited by alcohol, diuretics</a:t>
            </a:r>
          </a:p>
          <a:p>
            <a:pPr eaLnBrk="1" hangingPunct="1"/>
            <a:endParaRPr lang="en-US" dirty="0" smtClean="0">
              <a:sym typeface="Wingdings" pitchFamily="1" charset="2"/>
            </a:endParaRPr>
          </a:p>
          <a:p>
            <a:pPr eaLnBrk="1" hangingPunct="1"/>
            <a:r>
              <a:rPr lang="en-US" dirty="0" smtClean="0">
                <a:sym typeface="Wingdings" pitchFamily="1" charset="2"/>
              </a:rPr>
              <a:t>High concentrations  vasoconstriction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154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Pituitary-hypothalamic Relationships</a:t>
            </a:r>
          </a:p>
        </p:txBody>
      </p:sp>
      <p:sp>
        <p:nvSpPr>
          <p:cNvPr id="1146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Anterior Lobe:</a:t>
            </a:r>
          </a:p>
          <a:p>
            <a:pPr lvl="1" eaLnBrk="1" hangingPunct="1"/>
            <a:r>
              <a:rPr lang="en-US" sz="3400" dirty="0" smtClean="0">
                <a:ea typeface="ＭＳ Ｐゴシック" pitchFamily="1" charset="-128"/>
              </a:rPr>
              <a:t>Vascular connection to hypothalamus</a:t>
            </a:r>
          </a:p>
          <a:p>
            <a:pPr lvl="2" eaLnBrk="1" hangingPunct="1"/>
            <a:r>
              <a:rPr lang="en-US" sz="3400" dirty="0" err="1" smtClean="0">
                <a:ea typeface="ＭＳ Ｐゴシック" pitchFamily="1" charset="-128"/>
              </a:rPr>
              <a:t>Hypophyseal</a:t>
            </a:r>
            <a:r>
              <a:rPr lang="en-US" sz="3400" dirty="0" smtClean="0">
                <a:ea typeface="ＭＳ Ｐゴシック" pitchFamily="1" charset="-128"/>
              </a:rPr>
              <a:t> portal system</a:t>
            </a:r>
          </a:p>
          <a:p>
            <a:pPr lvl="3" eaLnBrk="1" hangingPunct="1"/>
            <a:r>
              <a:rPr lang="en-US" sz="3400" dirty="0" smtClean="0">
                <a:ea typeface="ＭＳ Ｐゴシック" pitchFamily="1" charset="-128"/>
              </a:rPr>
              <a:t>Carries </a:t>
            </a:r>
            <a:r>
              <a:rPr lang="en-US" sz="3400" b="1" dirty="0" smtClean="0">
                <a:ea typeface="ＭＳ Ｐゴシック" pitchFamily="1" charset="-128"/>
              </a:rPr>
              <a:t>releasing and inhibiting hormones</a:t>
            </a:r>
            <a:r>
              <a:rPr lang="en-US" sz="3400" dirty="0" smtClean="0">
                <a:ea typeface="ＭＳ Ｐゴシック" pitchFamily="1" charset="-128"/>
              </a:rPr>
              <a:t> </a:t>
            </a:r>
          </a:p>
          <a:p>
            <a:pPr lvl="3" eaLnBrk="1" hangingPunct="1"/>
            <a:r>
              <a:rPr lang="en-US" sz="3400" dirty="0" smtClean="0">
                <a:ea typeface="ＭＳ Ｐゴシック" pitchFamily="1" charset="-128"/>
              </a:rPr>
              <a:t>regulate hormone secretion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82505"/>
            <a:ext cx="3962400" cy="30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974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Anterior Pituitary Hormones</a:t>
            </a:r>
          </a:p>
        </p:txBody>
      </p:sp>
      <p:sp>
        <p:nvSpPr>
          <p:cNvPr id="1269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Growth hormone </a:t>
            </a:r>
            <a:r>
              <a:rPr lang="en-US" dirty="0" smtClean="0"/>
              <a:t>(GH)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Thyroid-stimulating hormone </a:t>
            </a:r>
            <a:r>
              <a:rPr lang="en-US" dirty="0" smtClean="0"/>
              <a:t>(TSH) or </a:t>
            </a:r>
            <a:r>
              <a:rPr lang="en-US" dirty="0" err="1" smtClean="0"/>
              <a:t>thyrotropin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Adrenocorticotropic</a:t>
            </a:r>
            <a:r>
              <a:rPr lang="en-US" b="1" dirty="0" smtClean="0"/>
              <a:t> hormone </a:t>
            </a:r>
            <a:r>
              <a:rPr lang="en-US" dirty="0" smtClean="0"/>
              <a:t>(ACTH)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Follicle-stimulating hormone </a:t>
            </a:r>
            <a:r>
              <a:rPr lang="en-US" dirty="0" smtClean="0"/>
              <a:t>(FSH)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Luteinizing hormone </a:t>
            </a:r>
            <a:r>
              <a:rPr lang="en-US" dirty="0" smtClean="0"/>
              <a:t>(LH)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Prolactin</a:t>
            </a:r>
            <a:r>
              <a:rPr lang="en-US" b="1" dirty="0" smtClean="0"/>
              <a:t> </a:t>
            </a:r>
            <a:r>
              <a:rPr lang="en-US" dirty="0" smtClean="0"/>
              <a:t>(PRL)</a:t>
            </a:r>
          </a:p>
        </p:txBody>
      </p:sp>
    </p:spTree>
    <p:extLst>
      <p:ext uri="{BB962C8B-B14F-4D97-AF65-F5344CB8AC3E}">
        <p14:creationId xmlns:p14="http://schemas.microsoft.com/office/powerpoint/2010/main" val="3800316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Growth Hormone (GH)</a:t>
            </a:r>
          </a:p>
        </p:txBody>
      </p:sp>
      <p:sp>
        <p:nvSpPr>
          <p:cNvPr id="135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GH release chiefly regulated by hypothalamic hormones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Growth hormone–releasing hormone (GHRH)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Stimulates release 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Growth hormone–inhibiting hormone (GHIH) (</a:t>
            </a:r>
            <a:r>
              <a:rPr lang="en-US" dirty="0" err="1" smtClean="0">
                <a:ea typeface="ＭＳ Ｐゴシック" pitchFamily="1" charset="-128"/>
              </a:rPr>
              <a:t>somatostatin</a:t>
            </a:r>
            <a:r>
              <a:rPr lang="en-US" dirty="0" smtClean="0">
                <a:ea typeface="ＭＳ Ｐゴシック" pitchFamily="1" charset="-128"/>
              </a:rPr>
              <a:t>)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Inhibits release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Ghrelin</a:t>
            </a:r>
            <a:r>
              <a:rPr lang="en-US" dirty="0" smtClean="0"/>
              <a:t> (hunger hormone) also stimulates release</a:t>
            </a:r>
          </a:p>
        </p:txBody>
      </p:sp>
    </p:spTree>
    <p:extLst>
      <p:ext uri="{BB962C8B-B14F-4D97-AF65-F5344CB8AC3E}">
        <p14:creationId xmlns:p14="http://schemas.microsoft.com/office/powerpoint/2010/main" val="1674439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Homeostatic Imbalances of Growth Hormone</a:t>
            </a:r>
          </a:p>
        </p:txBody>
      </p:sp>
      <p:sp>
        <p:nvSpPr>
          <p:cNvPr id="1372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Hypersecretion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 children results in </a:t>
            </a:r>
            <a:r>
              <a:rPr lang="en-US" b="1" dirty="0" smtClean="0">
                <a:ea typeface="ＭＳ Ｐゴシック" pitchFamily="1" charset="-128"/>
              </a:rPr>
              <a:t>gigantism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 adults results in </a:t>
            </a:r>
            <a:r>
              <a:rPr lang="en-US" b="1" dirty="0" err="1" smtClean="0">
                <a:ea typeface="ＭＳ Ｐゴシック" pitchFamily="1" charset="-128"/>
              </a:rPr>
              <a:t>acromegaly</a:t>
            </a:r>
            <a:endParaRPr lang="en-US" dirty="0" smtClean="0">
              <a:ea typeface="ＭＳ Ｐゴシック" pitchFamily="1" charset="-128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Hyposecretion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 children results in </a:t>
            </a:r>
            <a:r>
              <a:rPr lang="en-US" b="1" dirty="0" smtClean="0">
                <a:ea typeface="ＭＳ Ｐゴシック" pitchFamily="1" charset="-128"/>
              </a:rPr>
              <a:t>pituitary dwarfism</a:t>
            </a:r>
            <a:endParaRPr lang="en-US" dirty="0" smtClean="0">
              <a:ea typeface="ＭＳ Ｐゴシック" pitchFamily="1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05" y="1143000"/>
            <a:ext cx="374809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233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Thyroid-stimulating Hormone (Thyrotropin)</a:t>
            </a:r>
          </a:p>
        </p:txBody>
      </p:sp>
      <p:sp>
        <p:nvSpPr>
          <p:cNvPr id="14336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Produced by </a:t>
            </a:r>
            <a:r>
              <a:rPr lang="en-US" dirty="0" err="1" smtClean="0"/>
              <a:t>thyrotropic</a:t>
            </a:r>
            <a:r>
              <a:rPr lang="en-US" dirty="0" smtClean="0"/>
              <a:t> cells of anterior pituitary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Stimulates normal development and </a:t>
            </a:r>
            <a:r>
              <a:rPr lang="en-US" dirty="0" err="1" smtClean="0"/>
              <a:t>secretory</a:t>
            </a:r>
            <a:r>
              <a:rPr lang="en-US" dirty="0" smtClean="0"/>
              <a:t> activity of thyroid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Release triggered by </a:t>
            </a:r>
            <a:r>
              <a:rPr lang="en-US" dirty="0" err="1" smtClean="0"/>
              <a:t>thyrotropin</a:t>
            </a:r>
            <a:r>
              <a:rPr lang="en-US" dirty="0" smtClean="0"/>
              <a:t>-releasing hormone from hypothalamus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Inhibited by rising blood levels of thyroid hormones that act on pituitary and hypothalamus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055" y="1028700"/>
            <a:ext cx="314194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253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Adrenocorticotropic Hormone (Corticotropin)</a:t>
            </a:r>
          </a:p>
        </p:txBody>
      </p:sp>
      <p:sp>
        <p:nvSpPr>
          <p:cNvPr id="14746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Secreted by </a:t>
            </a:r>
            <a:r>
              <a:rPr lang="en-US" dirty="0" err="1" smtClean="0"/>
              <a:t>corticotropic</a:t>
            </a:r>
            <a:r>
              <a:rPr lang="en-US" dirty="0" smtClean="0"/>
              <a:t> cells of anterior pituitary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Stimulates adrenal cortex to release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596184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Adrenocorticotropic Hormone (Corticotropin)</a:t>
            </a:r>
          </a:p>
        </p:txBody>
      </p:sp>
      <p:sp>
        <p:nvSpPr>
          <p:cNvPr id="149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Regulation of ACTH release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Triggered by hypothalamic </a:t>
            </a:r>
            <a:r>
              <a:rPr lang="en-US" dirty="0" err="1" smtClean="0">
                <a:ea typeface="ＭＳ Ｐゴシック" pitchFamily="1" charset="-128"/>
              </a:rPr>
              <a:t>corticotropin</a:t>
            </a:r>
            <a:r>
              <a:rPr lang="en-US" dirty="0" smtClean="0">
                <a:ea typeface="ＭＳ Ｐゴシック" pitchFamily="1" charset="-128"/>
              </a:rPr>
              <a:t>-releasing hormone (CRH) in daily rhythm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Internal and external factors such as fever, hypoglycemia, and stressors can alter release of CRH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6967" y="1005840"/>
            <a:ext cx="3037033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905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Gonadotropins</a:t>
            </a:r>
          </a:p>
        </p:txBody>
      </p:sp>
      <p:sp>
        <p:nvSpPr>
          <p:cNvPr id="1515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Follicle-stimulating hormone (FSH) and luteinizing hormone (LH)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Secreted by </a:t>
            </a:r>
            <a:r>
              <a:rPr lang="en-US" dirty="0" err="1" smtClean="0"/>
              <a:t>gonadotrophs</a:t>
            </a:r>
            <a:r>
              <a:rPr lang="en-US" dirty="0" smtClean="0"/>
              <a:t> of anterior pituitary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FSH stimulates gamete (egg or sperm) production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LH promotes production of </a:t>
            </a:r>
            <a:r>
              <a:rPr lang="en-US" dirty="0" err="1" smtClean="0"/>
              <a:t>gonadal</a:t>
            </a:r>
            <a:r>
              <a:rPr lang="en-US" dirty="0" smtClean="0"/>
              <a:t> hormones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Absent from the blood in </a:t>
            </a:r>
            <a:r>
              <a:rPr lang="en-US" dirty="0" err="1" smtClean="0"/>
              <a:t>prepubertal</a:t>
            </a:r>
            <a:r>
              <a:rPr lang="en-US" dirty="0" smtClean="0"/>
              <a:t> boys and girls</a:t>
            </a:r>
          </a:p>
        </p:txBody>
      </p:sp>
    </p:spTree>
    <p:extLst>
      <p:ext uri="{BB962C8B-B14F-4D97-AF65-F5344CB8AC3E}">
        <p14:creationId xmlns:p14="http://schemas.microsoft.com/office/powerpoint/2010/main" val="406157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76072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Assignments</a:t>
            </a:r>
          </a:p>
          <a:p>
            <a:pPr lvl="1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You  will submit one assignment by each of our six exam dates.  The assignment will be open in </a:t>
            </a:r>
            <a:r>
              <a:rPr lang="en-US" dirty="0" err="1"/>
              <a:t>ReggieNet</a:t>
            </a:r>
            <a:r>
              <a:rPr lang="en-US" dirty="0"/>
              <a:t> several days before the due date.  </a:t>
            </a:r>
            <a:r>
              <a:rPr lang="en-US" dirty="0" smtClean="0"/>
              <a:t>Instructions will be provided.  </a:t>
            </a:r>
            <a:endParaRPr lang="en-US" dirty="0"/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Encourage a type </a:t>
            </a:r>
            <a:r>
              <a:rPr lang="en-US" dirty="0"/>
              <a:t>of Active Study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Ten high-quality quiz questions</a:t>
            </a:r>
          </a:p>
          <a:p>
            <a:pPr marL="1110996" lvl="2" indent="-34290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Eight multiple choice questions that include at least four options.  Indicate the correct response.</a:t>
            </a:r>
          </a:p>
          <a:p>
            <a:pPr marL="1110996" lvl="2" indent="-34290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Two short answer questions.  Asked and answered correctly</a:t>
            </a:r>
          </a:p>
          <a:p>
            <a:pPr lvl="1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 </a:t>
            </a:r>
            <a:r>
              <a:rPr lang="en-US" dirty="0"/>
              <a:t>late assignments will be </a:t>
            </a:r>
            <a:r>
              <a:rPr lang="en-US" dirty="0" smtClean="0"/>
              <a:t>accepted</a:t>
            </a:r>
          </a:p>
          <a:p>
            <a:pPr marL="914400" lvl="2" indent="0">
              <a:buClr>
                <a:schemeClr val="accent4"/>
              </a:buCl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96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Gonadotropins</a:t>
            </a:r>
          </a:p>
        </p:txBody>
      </p:sp>
      <p:sp>
        <p:nvSpPr>
          <p:cNvPr id="1536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Regulation of </a:t>
            </a:r>
            <a:r>
              <a:rPr lang="en-US" dirty="0" err="1" smtClean="0"/>
              <a:t>gonadotropin</a:t>
            </a:r>
            <a:r>
              <a:rPr lang="en-US" dirty="0" smtClean="0"/>
              <a:t> release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Triggered by </a:t>
            </a:r>
            <a:r>
              <a:rPr lang="en-US" dirty="0" err="1" smtClean="0">
                <a:ea typeface="ＭＳ Ｐゴシック" pitchFamily="1" charset="-128"/>
              </a:rPr>
              <a:t>gonadotropin</a:t>
            </a:r>
            <a:r>
              <a:rPr lang="en-US" dirty="0" smtClean="0">
                <a:ea typeface="ＭＳ Ｐゴシック" pitchFamily="1" charset="-128"/>
              </a:rPr>
              <a:t>-releasing hormone (</a:t>
            </a:r>
            <a:r>
              <a:rPr lang="en-US" dirty="0" err="1" smtClean="0">
                <a:ea typeface="ＭＳ Ｐゴシック" pitchFamily="1" charset="-128"/>
              </a:rPr>
              <a:t>GnRH</a:t>
            </a:r>
            <a:r>
              <a:rPr lang="en-US" dirty="0" smtClean="0">
                <a:ea typeface="ＭＳ Ｐゴシック" pitchFamily="1" charset="-128"/>
              </a:rPr>
              <a:t>) during and after puberty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Suppressed by </a:t>
            </a:r>
            <a:r>
              <a:rPr lang="en-US" dirty="0" err="1" smtClean="0">
                <a:ea typeface="ＭＳ Ｐゴシック" pitchFamily="1" charset="-128"/>
              </a:rPr>
              <a:t>gonadal</a:t>
            </a:r>
            <a:r>
              <a:rPr lang="en-US" dirty="0" smtClean="0">
                <a:ea typeface="ＭＳ Ｐゴシック" pitchFamily="1" charset="-128"/>
              </a:rPr>
              <a:t> hormones (feedback)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060" y="1005840"/>
            <a:ext cx="284694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162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Prolactin (PRL)</a:t>
            </a:r>
          </a:p>
        </p:txBody>
      </p:sp>
      <p:sp>
        <p:nvSpPr>
          <p:cNvPr id="15565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Secreted by prolactin cells of anterior pituitary</a:t>
            </a:r>
          </a:p>
          <a:p>
            <a:pPr eaLnBrk="1" hangingPunct="1"/>
            <a:r>
              <a:rPr lang="en-US" smtClean="0"/>
              <a:t>Stimulates milk production</a:t>
            </a:r>
          </a:p>
          <a:p>
            <a:pPr eaLnBrk="1" hangingPunct="1"/>
            <a:r>
              <a:rPr lang="en-US" smtClean="0"/>
              <a:t>Role in males not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2277328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Prolactin (PRL)</a:t>
            </a:r>
          </a:p>
        </p:txBody>
      </p:sp>
      <p:sp>
        <p:nvSpPr>
          <p:cNvPr id="15770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Regulation of PRL release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Primarily controlled by </a:t>
            </a:r>
            <a:r>
              <a:rPr lang="en-US" dirty="0" err="1" smtClean="0">
                <a:ea typeface="ＭＳ Ｐゴシック" pitchFamily="1" charset="-128"/>
              </a:rPr>
              <a:t>prolactin</a:t>
            </a:r>
            <a:r>
              <a:rPr lang="en-US" dirty="0" smtClean="0">
                <a:ea typeface="ＭＳ Ｐゴシック" pitchFamily="1" charset="-128"/>
              </a:rPr>
              <a:t>-inhibiting hormone (PIH) (</a:t>
            </a:r>
            <a:r>
              <a:rPr lang="en-US" b="1" dirty="0" smtClean="0">
                <a:ea typeface="ＭＳ Ｐゴシック" pitchFamily="1" charset="-128"/>
              </a:rPr>
              <a:t>dopamine</a:t>
            </a:r>
            <a:r>
              <a:rPr lang="en-US" dirty="0" smtClean="0">
                <a:ea typeface="ＭＳ Ｐゴシック" pitchFamily="1" charset="-128"/>
              </a:rPr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Blood levels rise toward end of pregnancy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Suckling stimulates PRL release and promotes continued milk production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Hypersecretion</a:t>
            </a:r>
            <a:r>
              <a:rPr lang="en-US" dirty="0" smtClean="0"/>
              <a:t> causes inappropriate lactation, lack of menses, infertility in females, and impotence in males</a:t>
            </a:r>
          </a:p>
        </p:txBody>
      </p:sp>
    </p:spTree>
    <p:extLst>
      <p:ext uri="{BB962C8B-B14F-4D97-AF65-F5344CB8AC3E}">
        <p14:creationId xmlns:p14="http://schemas.microsoft.com/office/powerpoint/2010/main" val="279453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Thyroid Gland</a:t>
            </a:r>
          </a:p>
        </p:txBody>
      </p:sp>
      <p:sp>
        <p:nvSpPr>
          <p:cNvPr id="1638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Two lateral lobes connected by </a:t>
            </a:r>
            <a:r>
              <a:rPr lang="en-US" b="1" dirty="0" smtClean="0"/>
              <a:t>isthmus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Composed of follicles that produce </a:t>
            </a:r>
            <a:r>
              <a:rPr lang="en-US" b="1" dirty="0" err="1" smtClean="0"/>
              <a:t>thyroglobulin</a:t>
            </a:r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Parafollicular</a:t>
            </a:r>
            <a:r>
              <a:rPr lang="en-US" b="1" dirty="0" smtClean="0"/>
              <a:t> cells </a:t>
            </a:r>
            <a:r>
              <a:rPr lang="en-US" dirty="0" smtClean="0"/>
              <a:t>produce the hormone </a:t>
            </a:r>
            <a:r>
              <a:rPr lang="en-US" b="1" dirty="0" err="1" smtClean="0"/>
              <a:t>calcitonin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498" y="0"/>
            <a:ext cx="267850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121" y="3566160"/>
            <a:ext cx="2663879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245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Hormone (TH)</a:t>
            </a: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Actually two related compounds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T</a:t>
            </a:r>
            <a:r>
              <a:rPr lang="en-US" baseline="-25000" dirty="0" smtClean="0">
                <a:ea typeface="ＭＳ Ｐゴシック" pitchFamily="1" charset="-128"/>
              </a:rPr>
              <a:t>4</a:t>
            </a:r>
            <a:r>
              <a:rPr lang="en-US" dirty="0" smtClean="0">
                <a:ea typeface="ＭＳ Ｐゴシック" pitchFamily="1" charset="-128"/>
              </a:rPr>
              <a:t> (</a:t>
            </a:r>
            <a:r>
              <a:rPr lang="en-US" dirty="0" err="1" smtClean="0">
                <a:ea typeface="ＭＳ Ｐゴシック" pitchFamily="1" charset="-128"/>
              </a:rPr>
              <a:t>thyroxine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T</a:t>
            </a:r>
            <a:r>
              <a:rPr lang="en-US" baseline="-25000" dirty="0" smtClean="0">
                <a:ea typeface="ＭＳ Ｐゴシック" pitchFamily="1" charset="-128"/>
              </a:rPr>
              <a:t>3</a:t>
            </a:r>
            <a:r>
              <a:rPr lang="en-US" dirty="0" smtClean="0">
                <a:ea typeface="ＭＳ Ｐゴシック" pitchFamily="1" charset="-128"/>
              </a:rPr>
              <a:t> (</a:t>
            </a:r>
            <a:r>
              <a:rPr lang="en-US" dirty="0" err="1" smtClean="0">
                <a:ea typeface="ＭＳ Ｐゴシック" pitchFamily="1" charset="-128"/>
              </a:rPr>
              <a:t>triiodothyronine</a:t>
            </a:r>
            <a:r>
              <a:rPr lang="en-US" dirty="0" smtClean="0">
                <a:ea typeface="ＭＳ Ｐゴシック" pitchFamily="1" charset="-128"/>
              </a:rPr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Affects virtually every cell in body</a:t>
            </a:r>
          </a:p>
        </p:txBody>
      </p:sp>
    </p:spTree>
    <p:extLst>
      <p:ext uri="{BB962C8B-B14F-4D97-AF65-F5344CB8AC3E}">
        <p14:creationId xmlns:p14="http://schemas.microsoft.com/office/powerpoint/2010/main" val="173590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Hormone</a:t>
            </a:r>
          </a:p>
        </p:txBody>
      </p:sp>
      <p:sp>
        <p:nvSpPr>
          <p:cNvPr id="2253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metabolic hormone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Increases metabolic rate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Regulation of tissue growth and development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Development of skeletal and nervous systems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Reproductive capabilities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Maintenance of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382801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 and Regulation of TH</a:t>
            </a:r>
          </a:p>
        </p:txBody>
      </p:sp>
      <p:sp>
        <p:nvSpPr>
          <p:cNvPr id="471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Negative feedback regulation of TH release 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Rising TH levels provide negative feedback inhibition on release of TSH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Hypothalamic </a:t>
            </a:r>
            <a:r>
              <a:rPr lang="en-US" dirty="0" err="1" smtClean="0">
                <a:ea typeface="ＭＳ Ｐゴシック" pitchFamily="1" charset="-128"/>
              </a:rPr>
              <a:t>thyrotropin</a:t>
            </a:r>
            <a:r>
              <a:rPr lang="en-US" dirty="0" smtClean="0">
                <a:ea typeface="ＭＳ Ｐゴシック" pitchFamily="1" charset="-128"/>
              </a:rPr>
              <a:t>-releasing hormone (TRH) can overcome negative feedback during pregnancy or exposure to cold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892" y="1371600"/>
            <a:ext cx="306810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518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Calcitonin</a:t>
            </a:r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Produced by </a:t>
            </a:r>
            <a:r>
              <a:rPr lang="en-US" dirty="0" err="1" smtClean="0"/>
              <a:t>parafollicular</a:t>
            </a:r>
            <a:r>
              <a:rPr lang="en-US" dirty="0" smtClean="0"/>
              <a:t>*  cells</a:t>
            </a:r>
          </a:p>
          <a:p>
            <a:pPr lvl="1"/>
            <a:r>
              <a:rPr lang="en-US" dirty="0" smtClean="0"/>
              <a:t>*Also called </a:t>
            </a:r>
            <a:r>
              <a:rPr lang="en-US" dirty="0" err="1" smtClean="0"/>
              <a:t>extrafollicular</a:t>
            </a:r>
            <a:r>
              <a:rPr lang="en-US" dirty="0" smtClean="0"/>
              <a:t>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Antagonist to parathyroid hormone (PTH)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higher than normal doses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Helps to keep Ca</a:t>
            </a:r>
            <a:r>
              <a:rPr lang="en-US" baseline="30000" dirty="0" smtClean="0">
                <a:ea typeface="ＭＳ Ｐゴシック" pitchFamily="1" charset="-128"/>
              </a:rPr>
              <a:t>2+  </a:t>
            </a:r>
            <a:r>
              <a:rPr lang="en-US" dirty="0" smtClean="0">
                <a:ea typeface="ＭＳ Ｐゴシック" pitchFamily="1" charset="-128"/>
              </a:rPr>
              <a:t>in bones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Stimulates Ca</a:t>
            </a:r>
            <a:r>
              <a:rPr lang="en-US" baseline="30000" dirty="0" smtClean="0">
                <a:ea typeface="ＭＳ Ｐゴシック" pitchFamily="1" charset="-128"/>
              </a:rPr>
              <a:t>2+</a:t>
            </a:r>
            <a:r>
              <a:rPr lang="en-US" dirty="0" smtClean="0">
                <a:ea typeface="ＭＳ Ｐゴシック" pitchFamily="1" charset="-128"/>
              </a:rPr>
              <a:t> uptake and incorporation into bone matrix </a:t>
            </a:r>
          </a:p>
        </p:txBody>
      </p:sp>
    </p:spTree>
    <p:extLst>
      <p:ext uri="{BB962C8B-B14F-4D97-AF65-F5344CB8AC3E}">
        <p14:creationId xmlns:p14="http://schemas.microsoft.com/office/powerpoint/2010/main" val="2210974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Parathyroid Glands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Four to eight tiny glands embedded in posterior aspect of thyroid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Contain </a:t>
            </a:r>
            <a:r>
              <a:rPr lang="en-US" dirty="0" err="1" smtClean="0"/>
              <a:t>oxyphil</a:t>
            </a:r>
            <a:r>
              <a:rPr lang="en-US" dirty="0" smtClean="0"/>
              <a:t> cells </a:t>
            </a:r>
          </a:p>
          <a:p>
            <a:pPr lvl="1"/>
            <a:r>
              <a:rPr lang="en-US" dirty="0" smtClean="0"/>
              <a:t>function unknown</a:t>
            </a:r>
          </a:p>
          <a:p>
            <a:endParaRPr lang="en-US" dirty="0" smtClean="0"/>
          </a:p>
          <a:p>
            <a:r>
              <a:rPr lang="en-US" dirty="0" smtClean="0"/>
              <a:t>parathyroid cells </a:t>
            </a:r>
          </a:p>
          <a:p>
            <a:pPr lvl="1"/>
            <a:r>
              <a:rPr lang="en-US" dirty="0" smtClean="0"/>
              <a:t>secrete </a:t>
            </a:r>
            <a:r>
              <a:rPr lang="en-US" b="1" dirty="0" smtClean="0"/>
              <a:t>parathyroid hormone (PTH)</a:t>
            </a:r>
            <a:endParaRPr lang="en-US" dirty="0" smtClean="0"/>
          </a:p>
          <a:p>
            <a:pPr lvl="1"/>
            <a:r>
              <a:rPr lang="en-US" dirty="0" smtClean="0"/>
              <a:t>PTH</a:t>
            </a:r>
          </a:p>
          <a:p>
            <a:pPr lvl="2"/>
            <a:r>
              <a:rPr lang="en-US" dirty="0" smtClean="0"/>
              <a:t>most important hormone in Ca</a:t>
            </a:r>
            <a:r>
              <a:rPr lang="en-US" baseline="30000" dirty="0" smtClean="0"/>
              <a:t>2+</a:t>
            </a:r>
            <a:r>
              <a:rPr lang="en-US" dirty="0" smtClean="0"/>
              <a:t> homeostasis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585" y="1005840"/>
            <a:ext cx="3350415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017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Parathyroid Hormone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Functions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Stimulates </a:t>
            </a:r>
            <a:r>
              <a:rPr lang="en-US" dirty="0" err="1" smtClean="0">
                <a:ea typeface="ＭＳ Ｐゴシック" pitchFamily="1" charset="-128"/>
              </a:rPr>
              <a:t>osteoclasts</a:t>
            </a:r>
            <a:r>
              <a:rPr lang="en-US" dirty="0" smtClean="0">
                <a:ea typeface="ＭＳ Ｐゴシック" pitchFamily="1" charset="-128"/>
              </a:rPr>
              <a:t> to digest bone matrix and release Ca</a:t>
            </a:r>
            <a:r>
              <a:rPr lang="en-US" baseline="30000" dirty="0" smtClean="0">
                <a:ea typeface="ＭＳ Ｐゴシック" pitchFamily="1" charset="-128"/>
              </a:rPr>
              <a:t>2+</a:t>
            </a:r>
            <a:r>
              <a:rPr lang="en-US" dirty="0" smtClean="0">
                <a:ea typeface="ＭＳ Ｐゴシック" pitchFamily="1" charset="-128"/>
              </a:rPr>
              <a:t> to blood 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Enhances </a:t>
            </a:r>
            <a:r>
              <a:rPr lang="en-US" dirty="0" err="1" smtClean="0">
                <a:ea typeface="ＭＳ Ｐゴシック" pitchFamily="1" charset="-128"/>
              </a:rPr>
              <a:t>reabsorption</a:t>
            </a:r>
            <a:r>
              <a:rPr lang="en-US" dirty="0" smtClean="0">
                <a:ea typeface="ＭＳ Ｐゴシック" pitchFamily="1" charset="-128"/>
              </a:rPr>
              <a:t> of Ca</a:t>
            </a:r>
            <a:r>
              <a:rPr lang="en-US" baseline="30000" dirty="0" smtClean="0">
                <a:ea typeface="ＭＳ Ｐゴシック" pitchFamily="1" charset="-128"/>
              </a:rPr>
              <a:t>2+</a:t>
            </a:r>
            <a:r>
              <a:rPr lang="en-US" dirty="0" smtClean="0">
                <a:ea typeface="ＭＳ Ｐゴシック" pitchFamily="1" charset="-128"/>
              </a:rPr>
              <a:t> and secretion of phosphate by kidneys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Promotes activation of vitamin D (by kidneys);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increases absorption of Ca</a:t>
            </a:r>
            <a:r>
              <a:rPr lang="en-US" baseline="30000" dirty="0" smtClean="0">
                <a:ea typeface="ＭＳ Ｐゴシック" pitchFamily="1" charset="-128"/>
              </a:rPr>
              <a:t>2+</a:t>
            </a:r>
            <a:r>
              <a:rPr lang="en-US" dirty="0" smtClean="0">
                <a:ea typeface="ＭＳ Ｐゴシック" pitchFamily="1" charset="-128"/>
              </a:rPr>
              <a:t> by intestinal mucosa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Negative feedback control: rising Ca</a:t>
            </a:r>
            <a:r>
              <a:rPr lang="en-US" baseline="30000" dirty="0" smtClean="0"/>
              <a:t>2+</a:t>
            </a:r>
            <a:r>
              <a:rPr lang="en-US" dirty="0" smtClean="0"/>
              <a:t> in blood inhibits PTH release </a:t>
            </a:r>
          </a:p>
        </p:txBody>
      </p:sp>
    </p:spTree>
    <p:extLst>
      <p:ext uri="{BB962C8B-B14F-4D97-AF65-F5344CB8AC3E}">
        <p14:creationId xmlns:p14="http://schemas.microsoft.com/office/powerpoint/2010/main" val="74479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Format</a:t>
            </a:r>
          </a:p>
          <a:p>
            <a:pPr marL="692658" lvl="1" indent="-4572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Class will consist of PowerPoint lecture based on the information from your text book.  </a:t>
            </a:r>
          </a:p>
          <a:p>
            <a:pPr marL="873252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Lectures are intended to help you digest and comprehend the material from your book, not replace it.  </a:t>
            </a:r>
          </a:p>
          <a:p>
            <a:pPr marL="873252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en-US" dirty="0" smtClean="0"/>
          </a:p>
          <a:p>
            <a:pPr marL="873252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Templates </a:t>
            </a:r>
            <a:r>
              <a:rPr lang="en-US" dirty="0" smtClean="0"/>
              <a:t>for the lectures will be available </a:t>
            </a:r>
            <a:r>
              <a:rPr lang="en-US" dirty="0" smtClean="0"/>
              <a:t>through the MODULES section of </a:t>
            </a:r>
            <a:r>
              <a:rPr lang="en-US" dirty="0" err="1" smtClean="0"/>
              <a:t>ReggieNet</a:t>
            </a:r>
            <a:r>
              <a:rPr lang="en-US" dirty="0" smtClean="0"/>
              <a:t> for </a:t>
            </a:r>
            <a:r>
              <a:rPr lang="en-US" dirty="0" smtClean="0"/>
              <a:t>you to download and print.</a:t>
            </a:r>
          </a:p>
          <a:p>
            <a:pPr marL="873252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en-US" dirty="0" smtClean="0"/>
          </a:p>
          <a:p>
            <a:pPr marL="873252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A </a:t>
            </a:r>
            <a:r>
              <a:rPr lang="en-US" dirty="0" smtClean="0"/>
              <a:t>picture is worth a thousand words…</a:t>
            </a:r>
          </a:p>
          <a:p>
            <a:pPr marL="1120140" lvl="3" indent="-3429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Generally, if I draw it on the board, make sure it gets into your notes.  </a:t>
            </a:r>
          </a:p>
        </p:txBody>
      </p:sp>
    </p:spTree>
    <p:extLst>
      <p:ext uri="{BB962C8B-B14F-4D97-AF65-F5344CB8AC3E}">
        <p14:creationId xmlns:p14="http://schemas.microsoft.com/office/powerpoint/2010/main" val="1362378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Imbalances of PTH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Hyperparathyroidism </a:t>
            </a:r>
            <a:r>
              <a:rPr lang="en-US" dirty="0" smtClean="0"/>
              <a:t>due to tumor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Bones soften and deform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Elevated Ca</a:t>
            </a:r>
            <a:r>
              <a:rPr lang="en-US" baseline="30000" dirty="0" smtClean="0">
                <a:ea typeface="ＭＳ Ｐゴシック" pitchFamily="1" charset="-128"/>
              </a:rPr>
              <a:t>2+</a:t>
            </a:r>
            <a:r>
              <a:rPr lang="en-US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depresses nervous system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contributes to formation of kidney stones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Hypoparathyroidism</a:t>
            </a:r>
            <a:r>
              <a:rPr lang="en-US" b="1" dirty="0" smtClean="0"/>
              <a:t> </a:t>
            </a:r>
            <a:r>
              <a:rPr lang="en-US" dirty="0" smtClean="0"/>
              <a:t>following gland trauma or removal or dietary magnesium deficiency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Results in </a:t>
            </a:r>
            <a:r>
              <a:rPr lang="en-US" dirty="0" err="1" smtClean="0">
                <a:ea typeface="ＭＳ Ｐゴシック" pitchFamily="1" charset="-128"/>
              </a:rPr>
              <a:t>tetany</a:t>
            </a:r>
            <a:r>
              <a:rPr lang="en-US" dirty="0" smtClean="0">
                <a:ea typeface="ＭＳ Ｐゴシック" pitchFamily="1" charset="-128"/>
              </a:rPr>
              <a:t>, respiratory paralysis, and death</a:t>
            </a:r>
          </a:p>
        </p:txBody>
      </p:sp>
    </p:spTree>
    <p:extLst>
      <p:ext uri="{BB962C8B-B14F-4D97-AF65-F5344CB8AC3E}">
        <p14:creationId xmlns:p14="http://schemas.microsoft.com/office/powerpoint/2010/main" val="1323943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(Suprarenal) Glands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Paired, pyramid-shaped organs atop kidneys</a:t>
            </a:r>
          </a:p>
          <a:p>
            <a:pPr eaLnBrk="1" hangingPunct="1"/>
            <a:r>
              <a:rPr lang="en-US" dirty="0" smtClean="0"/>
              <a:t>Structurally and functionally are two glands in one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Adrenal medulla</a:t>
            </a:r>
            <a:r>
              <a:rPr lang="en-US" dirty="0" smtClean="0">
                <a:ea typeface="ＭＳ Ｐゴシック" pitchFamily="1" charset="-128"/>
              </a:rPr>
              <a:t>—nervous tissue; part of sympathetic nervous system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Adrenal cortex</a:t>
            </a:r>
            <a:r>
              <a:rPr lang="en-US" dirty="0" smtClean="0">
                <a:ea typeface="ＭＳ Ｐゴシック" pitchFamily="1" charset="-128"/>
              </a:rPr>
              <a:t>—three layers of glandular tissue that synthesize and secrete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2986903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Cortex</a:t>
            </a:r>
          </a:p>
        </p:txBody>
      </p:sp>
      <p:sp>
        <p:nvSpPr>
          <p:cNvPr id="696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Three layers of cortex produce the different corticosteroids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Zona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b="1" dirty="0" err="1" smtClean="0">
                <a:ea typeface="ＭＳ Ｐゴシック" pitchFamily="1" charset="-128"/>
              </a:rPr>
              <a:t>glomerulosa</a:t>
            </a:r>
            <a:endParaRPr lang="en-US" b="1" dirty="0" smtClean="0">
              <a:ea typeface="ＭＳ Ｐゴシック" pitchFamily="1" charset="-128"/>
            </a:endParaRPr>
          </a:p>
          <a:p>
            <a:pPr lvl="2"/>
            <a:r>
              <a:rPr lang="en-US" b="1" dirty="0" err="1" smtClean="0">
                <a:ea typeface="ＭＳ Ｐゴシック" pitchFamily="1" charset="-128"/>
              </a:rPr>
              <a:t>mineralocorticoids</a:t>
            </a:r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Zona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b="1" dirty="0" err="1" smtClean="0">
                <a:ea typeface="ＭＳ Ｐゴシック" pitchFamily="1" charset="-128"/>
              </a:rPr>
              <a:t>fasciculata</a:t>
            </a:r>
            <a:endParaRPr lang="en-US" b="1" dirty="0" smtClean="0">
              <a:ea typeface="ＭＳ Ｐゴシック" pitchFamily="1" charset="-128"/>
            </a:endParaRPr>
          </a:p>
          <a:p>
            <a:pPr lvl="2"/>
            <a:r>
              <a:rPr lang="en-US" b="1" dirty="0" err="1" smtClean="0">
                <a:ea typeface="ＭＳ Ｐゴシック" pitchFamily="1" charset="-128"/>
              </a:rPr>
              <a:t>glucocorticoids</a:t>
            </a:r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Zona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b="1" dirty="0" err="1" smtClean="0">
                <a:ea typeface="ＭＳ Ｐゴシック" pitchFamily="1" charset="-128"/>
              </a:rPr>
              <a:t>reticularis</a:t>
            </a:r>
            <a:endParaRPr lang="en-US" b="1" dirty="0" smtClean="0">
              <a:ea typeface="ＭＳ Ｐゴシック" pitchFamily="1" charset="-128"/>
            </a:endParaRPr>
          </a:p>
          <a:p>
            <a:pPr lvl="2"/>
            <a:r>
              <a:rPr lang="en-US" b="1" dirty="0" err="1" smtClean="0">
                <a:ea typeface="ＭＳ Ｐゴシック" pitchFamily="1" charset="-128"/>
              </a:rPr>
              <a:t>gonadocorticoids</a:t>
            </a:r>
            <a:endParaRPr lang="en-US" b="1" dirty="0" smtClean="0">
              <a:ea typeface="ＭＳ Ｐゴシック" pitchFamily="1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269" y="2133600"/>
            <a:ext cx="4098731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371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Mineralocorticoids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371600"/>
            <a:ext cx="84201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Regulate electrolytes </a:t>
            </a:r>
          </a:p>
          <a:p>
            <a:pPr lvl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 smtClean="0"/>
              <a:t>+</a:t>
            </a:r>
            <a:r>
              <a:rPr lang="en-US" dirty="0" smtClean="0"/>
              <a:t> in extracellular fluid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Aldosterone</a:t>
            </a:r>
            <a:r>
              <a:rPr lang="en-US" b="1" dirty="0" smtClean="0"/>
              <a:t> </a:t>
            </a:r>
            <a:r>
              <a:rPr lang="en-US" dirty="0" smtClean="0"/>
              <a:t>most potent </a:t>
            </a:r>
            <a:r>
              <a:rPr lang="en-US" dirty="0" err="1" smtClean="0"/>
              <a:t>mineralocorticoid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Causes water retention by kidneys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elimination of K</a:t>
            </a:r>
            <a:r>
              <a:rPr lang="en-US" baseline="30000" dirty="0" smtClean="0">
                <a:ea typeface="ＭＳ Ｐゴシック" pitchFamily="1" charset="-128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40721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Aldosterone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Release triggered by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Decreasing blood volume and blood pressure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Rising blood levels of K</a:t>
            </a:r>
            <a:r>
              <a:rPr lang="en-US" baseline="30000" dirty="0" smtClean="0">
                <a:ea typeface="ＭＳ Ｐゴシック" pitchFamily="1" charset="-128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5981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Mechanisms of Aldosterone Secretion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Renin-angiotensin-aldosterone</a:t>
            </a:r>
            <a:r>
              <a:rPr lang="en-US" sz="2800" dirty="0" smtClean="0"/>
              <a:t> mechanism: decreased blood pressure stimulates kidneys to release </a:t>
            </a:r>
            <a:r>
              <a:rPr lang="en-US" sz="2800" dirty="0" err="1" smtClean="0"/>
              <a:t>renin</a:t>
            </a:r>
            <a:r>
              <a:rPr lang="en-US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pitchFamily="1" charset="2"/>
              </a:rPr>
              <a:t></a:t>
            </a:r>
            <a:r>
              <a:rPr lang="en-US" sz="2400" dirty="0" smtClean="0"/>
              <a:t> triggers formation of </a:t>
            </a:r>
            <a:r>
              <a:rPr lang="en-US" sz="2400" dirty="0" err="1" smtClean="0"/>
              <a:t>angiotensin</a:t>
            </a:r>
            <a:r>
              <a:rPr lang="en-US" sz="2400" dirty="0" smtClean="0"/>
              <a:t> II, a potent stimulator of </a:t>
            </a:r>
            <a:r>
              <a:rPr lang="en-US" sz="2400" dirty="0" err="1" smtClean="0"/>
              <a:t>aldosterone</a:t>
            </a:r>
            <a:r>
              <a:rPr lang="en-US" sz="2400" dirty="0" smtClean="0"/>
              <a:t> release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ACTH: causes small increases of </a:t>
            </a:r>
            <a:r>
              <a:rPr lang="en-US" sz="2800" dirty="0" err="1" smtClean="0"/>
              <a:t>aldosterone</a:t>
            </a:r>
            <a:r>
              <a:rPr lang="en-US" sz="2800" dirty="0" smtClean="0"/>
              <a:t> during stress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Atrial</a:t>
            </a:r>
            <a:r>
              <a:rPr lang="en-US" sz="2800" dirty="0" smtClean="0"/>
              <a:t> </a:t>
            </a:r>
            <a:r>
              <a:rPr lang="en-US" sz="2800" dirty="0" err="1" smtClean="0"/>
              <a:t>natriuretic</a:t>
            </a:r>
            <a:r>
              <a:rPr lang="en-US" sz="2800" dirty="0" smtClean="0"/>
              <a:t> peptide (ANP): blocks </a:t>
            </a:r>
            <a:r>
              <a:rPr lang="en-US" sz="2800" dirty="0" err="1" smtClean="0"/>
              <a:t>renin</a:t>
            </a:r>
            <a:r>
              <a:rPr lang="en-US" sz="2800" dirty="0" smtClean="0"/>
              <a:t> and </a:t>
            </a:r>
            <a:r>
              <a:rPr lang="en-US" sz="2800" dirty="0" err="1" smtClean="0"/>
              <a:t>aldosterone</a:t>
            </a:r>
            <a:r>
              <a:rPr lang="en-US" sz="2800" dirty="0" smtClean="0"/>
              <a:t> secretion to decrease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3880499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Glucocorticoids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Keep blood glucose levels relatively constant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Maintain blood pressure by increasing action of vasoconstrictors</a:t>
            </a:r>
          </a:p>
          <a:p>
            <a:pPr lvl="1"/>
            <a:r>
              <a:rPr lang="en-US" b="1" dirty="0" err="1" smtClean="0"/>
              <a:t>Cortisol</a:t>
            </a:r>
            <a:r>
              <a:rPr lang="en-US" b="1" dirty="0" smtClean="0"/>
              <a:t> (hydrocortisone)</a:t>
            </a:r>
            <a:endParaRPr lang="en-US" dirty="0" smtClean="0"/>
          </a:p>
          <a:p>
            <a:pPr lvl="2"/>
            <a:r>
              <a:rPr lang="en-US" dirty="0" smtClean="0">
                <a:ea typeface="ＭＳ Ｐゴシック" pitchFamily="1" charset="-128"/>
              </a:rPr>
              <a:t>Only one in significant amounts in humans</a:t>
            </a:r>
          </a:p>
          <a:p>
            <a:pPr lvl="1"/>
            <a:r>
              <a:rPr lang="en-US" dirty="0" smtClean="0"/>
              <a:t>Cortisone</a:t>
            </a:r>
          </a:p>
          <a:p>
            <a:pPr lvl="1"/>
            <a:r>
              <a:rPr lang="en-US" dirty="0" err="1" smtClean="0"/>
              <a:t>Corticosterone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69980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Glucocorticoids: Cortisol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Released in response to </a:t>
            </a:r>
          </a:p>
          <a:p>
            <a:pPr lvl="1"/>
            <a:r>
              <a:rPr lang="en-US" sz="2400" dirty="0" smtClean="0"/>
              <a:t>ACTH</a:t>
            </a:r>
          </a:p>
          <a:p>
            <a:pPr lvl="1"/>
            <a:r>
              <a:rPr lang="en-US" sz="2400" dirty="0" smtClean="0"/>
              <a:t>Patterns  of eating and activity</a:t>
            </a:r>
          </a:p>
          <a:p>
            <a:pPr lvl="1"/>
            <a:r>
              <a:rPr lang="en-US" sz="2400" dirty="0" smtClean="0"/>
              <a:t>Stress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Prime metabolic effect is </a:t>
            </a:r>
            <a:r>
              <a:rPr lang="en-US" sz="2800" dirty="0" err="1" smtClean="0"/>
              <a:t>gluconeogenesis</a:t>
            </a:r>
            <a:endParaRPr lang="en-US" sz="2800" dirty="0" smtClean="0"/>
          </a:p>
          <a:p>
            <a:pPr lvl="1"/>
            <a:r>
              <a:rPr lang="en-US" sz="2400" dirty="0" smtClean="0"/>
              <a:t>formation of glucose from fats and proteins</a:t>
            </a:r>
          </a:p>
          <a:p>
            <a:pPr lvl="1" eaLnBrk="1" hangingPunct="1"/>
            <a:r>
              <a:rPr lang="en-US" sz="2400" dirty="0" smtClean="0">
                <a:ea typeface="ＭＳ Ｐゴシック" pitchFamily="1" charset="-128"/>
              </a:rPr>
              <a:t>Promotes rises in blood glucose, fatty acids, and amino acids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"Saves" glucose for brain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Enhances vasoconstriction </a:t>
            </a:r>
            <a:r>
              <a:rPr lang="en-US" sz="2800" dirty="0" smtClean="0">
                <a:sym typeface="Wingdings" pitchFamily="1" charset="2"/>
              </a:rPr>
              <a:t> rise in blood pressure to quickly distribute nutrients to cells</a:t>
            </a:r>
          </a:p>
        </p:txBody>
      </p:sp>
    </p:spTree>
    <p:extLst>
      <p:ext uri="{BB962C8B-B14F-4D97-AF65-F5344CB8AC3E}">
        <p14:creationId xmlns:p14="http://schemas.microsoft.com/office/powerpoint/2010/main" val="2589916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Gonadocorticoids (Sex Hormones)</a:t>
            </a: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weak androgens (male sex hormones) converted to testosterone in tissue cells, some to estrogens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May contribute to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Onset of puberty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Appearance of secondary sex characteristics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Sex drive in women 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Estrogens in postmenopausal women</a:t>
            </a:r>
          </a:p>
        </p:txBody>
      </p:sp>
    </p:spTree>
    <p:extLst>
      <p:ext uri="{BB962C8B-B14F-4D97-AF65-F5344CB8AC3E}">
        <p14:creationId xmlns:p14="http://schemas.microsoft.com/office/powerpoint/2010/main" val="2146953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Medulla</a:t>
            </a:r>
          </a:p>
        </p:txBody>
      </p:sp>
      <p:sp>
        <p:nvSpPr>
          <p:cNvPr id="962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Medullary</a:t>
            </a:r>
            <a:r>
              <a:rPr lang="en-US" b="1" dirty="0" smtClean="0"/>
              <a:t> </a:t>
            </a:r>
            <a:r>
              <a:rPr lang="en-US" b="1" dirty="0" err="1" smtClean="0"/>
              <a:t>chromaffin</a:t>
            </a:r>
            <a:r>
              <a:rPr lang="en-US" b="1" dirty="0" smtClean="0"/>
              <a:t> cells </a:t>
            </a:r>
            <a:r>
              <a:rPr lang="en-US" dirty="0" smtClean="0"/>
              <a:t>synthesize epinephrine (80%) and </a:t>
            </a:r>
            <a:r>
              <a:rPr lang="en-US" dirty="0" err="1" smtClean="0"/>
              <a:t>norepinephrine</a:t>
            </a:r>
            <a:r>
              <a:rPr lang="en-US" dirty="0" smtClean="0"/>
              <a:t> (20%)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Effects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Vasoconstriction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Increased heart rate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Increased blood glucose levels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Blood diverted to brain, heart, and skeletal muscle</a:t>
            </a:r>
          </a:p>
        </p:txBody>
      </p:sp>
    </p:spTree>
    <p:extLst>
      <p:ext uri="{BB962C8B-B14F-4D97-AF65-F5344CB8AC3E}">
        <p14:creationId xmlns:p14="http://schemas.microsoft.com/office/powerpoint/2010/main" val="77687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Active versus Passive Studying</a:t>
            </a:r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Passive:  </a:t>
            </a:r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reading or re-reading notes, listening to taped lectures</a:t>
            </a:r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Low energy requirements</a:t>
            </a:r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Begin to understand material</a:t>
            </a:r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endParaRPr lang="en-US" dirty="0" smtClean="0"/>
          </a:p>
          <a:p>
            <a:pPr marL="873252" lvl="2" indent="-342900" fontAlgn="auto">
              <a:spcAft>
                <a:spcPts val="0"/>
              </a:spcAft>
              <a:buClr>
                <a:schemeClr val="accent4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89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Medulla</a:t>
            </a:r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Responses are brief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Epinephrine stimulates metabolic activities, bronchial dilation, and blood flow to skeletal muscles and heart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Norepinephrine</a:t>
            </a:r>
            <a:r>
              <a:rPr lang="en-US" dirty="0" smtClean="0"/>
              <a:t> influences peripheral vasoconstriction and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8490588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Pineal Gland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Small gland hanging from roof of third ventricle </a:t>
            </a:r>
          </a:p>
          <a:p>
            <a:pPr lvl="1"/>
            <a:r>
              <a:rPr lang="en-US" sz="2400" dirty="0" smtClean="0"/>
              <a:t>secretes </a:t>
            </a:r>
            <a:r>
              <a:rPr lang="en-US" sz="2400" b="1" dirty="0" smtClean="0"/>
              <a:t>melatonin</a:t>
            </a:r>
            <a:endParaRPr lang="en-US" sz="2400" dirty="0" smtClean="0"/>
          </a:p>
          <a:p>
            <a:pPr lvl="2"/>
            <a:r>
              <a:rPr lang="en-US" sz="2000" dirty="0" smtClean="0"/>
              <a:t>derived from serotonin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Melatonin may affect</a:t>
            </a:r>
          </a:p>
          <a:p>
            <a:pPr lvl="1" eaLnBrk="1" hangingPunct="1"/>
            <a:r>
              <a:rPr lang="en-US" sz="2400" dirty="0" smtClean="0">
                <a:ea typeface="ＭＳ Ｐゴシック" pitchFamily="1" charset="-128"/>
              </a:rPr>
              <a:t>Timing of sexual maturation and puberty</a:t>
            </a:r>
          </a:p>
          <a:p>
            <a:pPr lvl="1" eaLnBrk="1" hangingPunct="1"/>
            <a:r>
              <a:rPr lang="en-US" sz="2400" dirty="0" smtClean="0">
                <a:ea typeface="ＭＳ Ｐゴシック" pitchFamily="1" charset="-128"/>
              </a:rPr>
              <a:t>Day/night cycles</a:t>
            </a:r>
          </a:p>
          <a:p>
            <a:pPr lvl="1" eaLnBrk="1" hangingPunct="1"/>
            <a:r>
              <a:rPr lang="en-US" sz="2400" dirty="0" smtClean="0">
                <a:ea typeface="ＭＳ Ｐゴシック" pitchFamily="1" charset="-128"/>
              </a:rPr>
              <a:t>Physiological processes that show rhythmic variations </a:t>
            </a: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body temperature, sleep, appetite</a:t>
            </a:r>
          </a:p>
        </p:txBody>
      </p:sp>
    </p:spTree>
    <p:extLst>
      <p:ext uri="{BB962C8B-B14F-4D97-AF65-F5344CB8AC3E}">
        <p14:creationId xmlns:p14="http://schemas.microsoft.com/office/powerpoint/2010/main" val="3973982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Pancreas</a:t>
            </a:r>
          </a:p>
        </p:txBody>
      </p:sp>
      <p:sp>
        <p:nvSpPr>
          <p:cNvPr id="1065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Triangular gland partially behind stomach</a:t>
            </a:r>
          </a:p>
          <a:p>
            <a:pPr eaLnBrk="1" hangingPunct="1"/>
            <a:r>
              <a:rPr lang="en-US" dirty="0" smtClean="0"/>
              <a:t>Has both exocrine and endocrine cells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Acinar</a:t>
            </a:r>
            <a:r>
              <a:rPr lang="en-US" b="1" dirty="0" smtClean="0">
                <a:ea typeface="ＭＳ Ｐゴシック" pitchFamily="1" charset="-128"/>
              </a:rPr>
              <a:t> cells </a:t>
            </a:r>
            <a:r>
              <a:rPr lang="en-US" dirty="0" smtClean="0">
                <a:ea typeface="ＭＳ Ｐゴシック" pitchFamily="1" charset="-128"/>
              </a:rPr>
              <a:t>(exocrine) produce enzyme-rich juice for digestion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Pancreatic islets </a:t>
            </a:r>
            <a:r>
              <a:rPr lang="en-US" dirty="0" smtClean="0">
                <a:ea typeface="ＭＳ Ｐゴシック" pitchFamily="1" charset="-128"/>
              </a:rPr>
              <a:t>(</a:t>
            </a:r>
            <a:r>
              <a:rPr lang="en-US" b="1" dirty="0" smtClean="0">
                <a:ea typeface="ＭＳ Ｐゴシック" pitchFamily="1" charset="-128"/>
              </a:rPr>
              <a:t>islets of </a:t>
            </a:r>
            <a:r>
              <a:rPr lang="en-US" b="1" dirty="0" err="1" smtClean="0">
                <a:ea typeface="ＭＳ Ｐゴシック" pitchFamily="1" charset="-128"/>
              </a:rPr>
              <a:t>Langerhans</a:t>
            </a:r>
            <a:r>
              <a:rPr lang="en-US" dirty="0" smtClean="0">
                <a:ea typeface="ＭＳ Ｐゴシック" pitchFamily="1" charset="-128"/>
              </a:rPr>
              <a:t>)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</a:rPr>
              <a:t>contain endocrine cells</a:t>
            </a:r>
          </a:p>
          <a:p>
            <a:pPr lvl="2" eaLnBrk="1" hangingPunct="1"/>
            <a:r>
              <a:rPr lang="en-US" b="1" dirty="0" smtClean="0">
                <a:ea typeface="ＭＳ Ｐゴシック" pitchFamily="1" charset="-128"/>
              </a:rPr>
              <a:t>Alpha (</a:t>
            </a:r>
            <a:r>
              <a:rPr lang="en-US" b="1" dirty="0" smtClean="0">
                <a:ea typeface="ＭＳ Ｐゴシック" pitchFamily="1" charset="-128"/>
                <a:sym typeface="Symbol" pitchFamily="1" charset="2"/>
              </a:rPr>
              <a:t></a:t>
            </a:r>
            <a:r>
              <a:rPr lang="en-US" b="1" dirty="0" smtClean="0">
                <a:ea typeface="ＭＳ Ｐゴシック" pitchFamily="1" charset="-128"/>
              </a:rPr>
              <a:t>) cells </a:t>
            </a:r>
            <a:r>
              <a:rPr lang="en-US" dirty="0" smtClean="0">
                <a:ea typeface="ＭＳ Ｐゴシック" pitchFamily="1" charset="-128"/>
              </a:rPr>
              <a:t>produce </a:t>
            </a:r>
            <a:r>
              <a:rPr lang="en-US" b="1" dirty="0" smtClean="0">
                <a:ea typeface="ＭＳ Ｐゴシック" pitchFamily="1" charset="-128"/>
              </a:rPr>
              <a:t>glucagon</a:t>
            </a:r>
            <a:endParaRPr lang="en-US" dirty="0" smtClean="0">
              <a:ea typeface="ＭＳ Ｐゴシック" pitchFamily="1" charset="-128"/>
            </a:endParaRPr>
          </a:p>
          <a:p>
            <a:pPr lvl="2" eaLnBrk="1" hangingPunct="1"/>
            <a:r>
              <a:rPr lang="en-US" b="1" dirty="0" smtClean="0">
                <a:ea typeface="ＭＳ Ｐゴシック" pitchFamily="1" charset="-128"/>
              </a:rPr>
              <a:t>Beta (</a:t>
            </a:r>
            <a:r>
              <a:rPr lang="en-US" b="1" dirty="0" smtClean="0">
                <a:ea typeface="ＭＳ Ｐゴシック" pitchFamily="1" charset="-128"/>
                <a:sym typeface="Symbol" pitchFamily="1" charset="2"/>
              </a:rPr>
              <a:t></a:t>
            </a:r>
            <a:r>
              <a:rPr lang="en-US" b="1" dirty="0" smtClean="0">
                <a:ea typeface="ＭＳ Ｐゴシック" pitchFamily="1" charset="-128"/>
              </a:rPr>
              <a:t>) cells </a:t>
            </a:r>
            <a:r>
              <a:rPr lang="en-US" dirty="0" smtClean="0">
                <a:ea typeface="ＭＳ Ｐゴシック" pitchFamily="1" charset="-128"/>
              </a:rPr>
              <a:t>produce </a:t>
            </a:r>
            <a:r>
              <a:rPr lang="en-US" b="1" dirty="0" smtClean="0">
                <a:ea typeface="ＭＳ Ｐゴシック" pitchFamily="1" charset="-128"/>
              </a:rPr>
              <a:t>insulin</a:t>
            </a:r>
            <a:endParaRPr lang="en-US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3796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Glucagon</a:t>
            </a:r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Major target</a:t>
            </a:r>
          </a:p>
          <a:p>
            <a:pPr lvl="1"/>
            <a:r>
              <a:rPr lang="en-US" dirty="0" smtClean="0"/>
              <a:t>liver</a:t>
            </a:r>
          </a:p>
          <a:p>
            <a:pPr eaLnBrk="1" hangingPunct="1"/>
            <a:r>
              <a:rPr lang="en-US" dirty="0" smtClean="0"/>
              <a:t>Causes increased blood glucose levels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Effects:  </a:t>
            </a:r>
            <a:r>
              <a:rPr lang="en-US" dirty="0" smtClean="0">
                <a:ea typeface="ＭＳ Ｐゴシック" pitchFamily="1" charset="-128"/>
              </a:rPr>
              <a:t>Release of glucose to blood </a:t>
            </a:r>
            <a:endParaRPr lang="en-US" dirty="0" smtClean="0"/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Glycogenolysis</a:t>
            </a:r>
            <a:endParaRPr lang="en-US" dirty="0" smtClean="0">
              <a:ea typeface="ＭＳ Ｐゴシック" pitchFamily="1" charset="-128"/>
            </a:endParaRPr>
          </a:p>
          <a:p>
            <a:pPr lvl="2"/>
            <a:r>
              <a:rPr lang="en-US" dirty="0" smtClean="0">
                <a:ea typeface="ＭＳ Ｐゴシック" pitchFamily="1" charset="-128"/>
              </a:rPr>
              <a:t>breakdown of glycogen to glucose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Gluconeogenesis</a:t>
            </a:r>
            <a:endParaRPr lang="en-US" dirty="0" smtClean="0">
              <a:ea typeface="ＭＳ Ｐゴシック" pitchFamily="1" charset="-128"/>
            </a:endParaRPr>
          </a:p>
          <a:p>
            <a:pPr lvl="2"/>
            <a:r>
              <a:rPr lang="en-US" dirty="0" smtClean="0">
                <a:ea typeface="ＭＳ Ｐゴシック" pitchFamily="1" charset="-128"/>
              </a:rPr>
              <a:t>synthesis of glucose from lactic acid and </a:t>
            </a:r>
            <a:r>
              <a:rPr lang="en-US" dirty="0" err="1" smtClean="0">
                <a:ea typeface="ＭＳ Ｐゴシック" pitchFamily="1" charset="-128"/>
              </a:rPr>
              <a:t>noncarbohydrates</a:t>
            </a:r>
            <a:endParaRPr lang="en-US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4046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Insulin</a:t>
            </a:r>
          </a:p>
        </p:txBody>
      </p:sp>
      <p:sp>
        <p:nvSpPr>
          <p:cNvPr id="11264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Effects of insulin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Lowers blood glucose levels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Enhances membrane transport of glucose into fat and muscle cells</a:t>
            </a: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Inhibits </a:t>
            </a:r>
            <a:r>
              <a:rPr lang="en-US" dirty="0" err="1" smtClean="0">
                <a:ea typeface="ＭＳ Ｐゴシック" pitchFamily="1" charset="-128"/>
              </a:rPr>
              <a:t>glycogenolysis</a:t>
            </a:r>
            <a:r>
              <a:rPr lang="en-US" dirty="0" smtClean="0">
                <a:ea typeface="ＭＳ Ｐゴシック" pitchFamily="1" charset="-128"/>
              </a:rPr>
              <a:t> and </a:t>
            </a:r>
            <a:r>
              <a:rPr lang="en-US" dirty="0" err="1" smtClean="0">
                <a:ea typeface="ＭＳ Ｐゴシック" pitchFamily="1" charset="-128"/>
              </a:rPr>
              <a:t>gluconeogenesis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Participates in neuronal development and learning and memory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 needed for glucose uptake in liver, kidney or brain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0250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Imbalances of Insulin</a:t>
            </a: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Diabetes mellitus (DM)</a:t>
            </a:r>
          </a:p>
          <a:p>
            <a:pPr lvl="1" eaLnBrk="1" hangingPunct="1"/>
            <a:r>
              <a:rPr lang="en-US" sz="2400" dirty="0" smtClean="0">
                <a:ea typeface="ＭＳ Ｐゴシック" pitchFamily="1" charset="-128"/>
              </a:rPr>
              <a:t>Due to </a:t>
            </a:r>
            <a:r>
              <a:rPr lang="en-US" sz="2400" dirty="0" err="1" smtClean="0">
                <a:ea typeface="ＭＳ Ｐゴシック" pitchFamily="1" charset="-128"/>
              </a:rPr>
              <a:t>hyposecretion</a:t>
            </a:r>
            <a:r>
              <a:rPr lang="en-US" sz="2400" dirty="0" smtClean="0">
                <a:ea typeface="ＭＳ Ｐゴシック" pitchFamily="1" charset="-128"/>
              </a:rPr>
              <a:t> (type 1) or </a:t>
            </a:r>
            <a:r>
              <a:rPr lang="en-US" sz="2400" dirty="0" err="1" smtClean="0">
                <a:ea typeface="ＭＳ Ｐゴシック" pitchFamily="1" charset="-128"/>
              </a:rPr>
              <a:t>hypoactivity</a:t>
            </a:r>
            <a:r>
              <a:rPr lang="en-US" sz="2400" dirty="0" smtClean="0">
                <a:ea typeface="ＭＳ Ｐゴシック" pitchFamily="1" charset="-128"/>
              </a:rPr>
              <a:t> (type 2) of insulin</a:t>
            </a:r>
          </a:p>
          <a:p>
            <a:pPr lvl="1" eaLnBrk="1" hangingPunct="1"/>
            <a:r>
              <a:rPr lang="en-US" sz="2400" dirty="0" smtClean="0">
                <a:ea typeface="ＭＳ Ｐゴシック" pitchFamily="1" charset="-128"/>
              </a:rPr>
              <a:t>Blood glucose levels remain high </a:t>
            </a:r>
            <a:r>
              <a:rPr lang="en-US" sz="2400" dirty="0" smtClean="0">
                <a:ea typeface="ＭＳ Ｐゴシック" pitchFamily="1" charset="-128"/>
                <a:sym typeface="Wingdings" pitchFamily="1" charset="2"/>
              </a:rPr>
              <a:t> nausea  higher blood glucose levels </a:t>
            </a:r>
          </a:p>
          <a:p>
            <a:pPr lvl="1" eaLnBrk="1" hangingPunct="1"/>
            <a:endParaRPr lang="en-US" sz="2400" b="1" dirty="0" smtClean="0">
              <a:ea typeface="ＭＳ Ｐゴシック" pitchFamily="1" charset="-128"/>
              <a:sym typeface="Wingdings" pitchFamily="1" charset="2"/>
            </a:endParaRPr>
          </a:p>
          <a:p>
            <a:pPr lvl="1" eaLnBrk="1" hangingPunct="1"/>
            <a:r>
              <a:rPr lang="en-US" sz="2400" b="1" dirty="0" err="1" smtClean="0">
                <a:ea typeface="ＭＳ Ｐゴシック" pitchFamily="1" charset="-128"/>
                <a:sym typeface="Wingdings" pitchFamily="1" charset="2"/>
              </a:rPr>
              <a:t>Glycosuria</a:t>
            </a:r>
            <a:r>
              <a:rPr lang="en-US" sz="2400" dirty="0" smtClean="0">
                <a:ea typeface="ＭＳ Ｐゴシック" pitchFamily="1" charset="-128"/>
                <a:sym typeface="Wingdings" pitchFamily="1" charset="2"/>
              </a:rPr>
              <a:t> </a:t>
            </a:r>
          </a:p>
          <a:p>
            <a:pPr lvl="2"/>
            <a:r>
              <a:rPr lang="en-US" sz="2000" dirty="0" smtClean="0">
                <a:ea typeface="ＭＳ Ｐゴシック" pitchFamily="1" charset="-128"/>
                <a:sym typeface="Wingdings" pitchFamily="1" charset="2"/>
              </a:rPr>
              <a:t> glucose spilled into urine</a:t>
            </a:r>
          </a:p>
        </p:txBody>
      </p:sp>
    </p:spTree>
    <p:extLst>
      <p:ext uri="{BB962C8B-B14F-4D97-AF65-F5344CB8AC3E}">
        <p14:creationId xmlns:p14="http://schemas.microsoft.com/office/powerpoint/2010/main" val="8959417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Diabetes Mellitus: Signs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Three cardinal signs of DM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Polyuria</a:t>
            </a:r>
            <a:endParaRPr lang="en-US" dirty="0" smtClean="0">
              <a:ea typeface="ＭＳ Ｐゴシック" pitchFamily="1" charset="-128"/>
            </a:endParaRPr>
          </a:p>
          <a:p>
            <a:pPr lvl="2"/>
            <a:r>
              <a:rPr lang="en-US" dirty="0" smtClean="0">
                <a:ea typeface="ＭＳ Ｐゴシック" pitchFamily="1" charset="-128"/>
              </a:rPr>
              <a:t>huge urine output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Glucose acts as osmotic diuretic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Polydipsia</a:t>
            </a:r>
            <a:endParaRPr lang="en-US" dirty="0" smtClean="0">
              <a:ea typeface="ＭＳ Ｐゴシック" pitchFamily="1" charset="-128"/>
            </a:endParaRPr>
          </a:p>
          <a:p>
            <a:pPr lvl="2"/>
            <a:r>
              <a:rPr lang="en-US" dirty="0" smtClean="0">
                <a:ea typeface="ＭＳ Ｐゴシック" pitchFamily="1" charset="-128"/>
              </a:rPr>
              <a:t>excessive thirst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From water loss due to </a:t>
            </a:r>
            <a:r>
              <a:rPr lang="en-US" dirty="0" err="1" smtClean="0">
                <a:ea typeface="ＭＳ Ｐゴシック" pitchFamily="1" charset="-128"/>
              </a:rPr>
              <a:t>polyuria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Polyphagia</a:t>
            </a:r>
            <a:endParaRPr lang="en-US" dirty="0" smtClean="0">
              <a:ea typeface="ＭＳ Ｐゴシック" pitchFamily="1" charset="-128"/>
            </a:endParaRPr>
          </a:p>
          <a:p>
            <a:pPr lvl="2"/>
            <a:r>
              <a:rPr lang="en-US" dirty="0" smtClean="0">
                <a:ea typeface="ＭＳ Ｐゴシック" pitchFamily="1" charset="-128"/>
              </a:rPr>
              <a:t>excessive hunger and food consumption</a:t>
            </a:r>
          </a:p>
          <a:p>
            <a:pPr lvl="2" eaLnBrk="1" hangingPunct="1"/>
            <a:r>
              <a:rPr lang="en-US" dirty="0" smtClean="0">
                <a:ea typeface="ＭＳ Ｐゴシック" pitchFamily="1" charset="-128"/>
              </a:rPr>
              <a:t>Cells cannot take up glucose; are "starving"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936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Imbalances of Insulin</a:t>
            </a:r>
          </a:p>
        </p:txBody>
      </p:sp>
      <p:sp>
        <p:nvSpPr>
          <p:cNvPr id="1249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Hyperinsulinism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>
                <a:ea typeface="ＭＳ Ｐゴシック" pitchFamily="1" charset="-128"/>
              </a:rPr>
              <a:t>Excessive insulin secretion</a:t>
            </a:r>
          </a:p>
          <a:p>
            <a:pPr lvl="1" eaLnBrk="1" hangingPunct="1"/>
            <a:endParaRPr lang="en-US" smtClean="0">
              <a:ea typeface="ＭＳ Ｐゴシック" pitchFamily="1" charset="-128"/>
            </a:endParaRPr>
          </a:p>
          <a:p>
            <a:pPr lvl="1" eaLnBrk="1" hangingPunct="1"/>
            <a:r>
              <a:rPr lang="en-US" smtClean="0">
                <a:ea typeface="ＭＳ Ｐゴシック" pitchFamily="1" charset="-128"/>
              </a:rPr>
              <a:t>Causes </a:t>
            </a:r>
            <a:r>
              <a:rPr lang="en-US" b="1" smtClean="0">
                <a:ea typeface="ＭＳ Ｐゴシック" pitchFamily="1" charset="-128"/>
              </a:rPr>
              <a:t>hypoglycemia</a:t>
            </a:r>
            <a:endParaRPr lang="en-US" smtClean="0">
              <a:ea typeface="ＭＳ Ｐゴシック" pitchFamily="1" charset="-128"/>
            </a:endParaRPr>
          </a:p>
          <a:p>
            <a:pPr lvl="2" eaLnBrk="1" hangingPunct="1"/>
            <a:r>
              <a:rPr lang="en-US" smtClean="0">
                <a:ea typeface="ＭＳ Ｐゴシック" pitchFamily="1" charset="-128"/>
              </a:rPr>
              <a:t>Low blood glucose levels</a:t>
            </a:r>
          </a:p>
          <a:p>
            <a:pPr lvl="2" eaLnBrk="1" hangingPunct="1"/>
            <a:r>
              <a:rPr lang="en-US" smtClean="0">
                <a:ea typeface="ＭＳ Ｐゴシック" pitchFamily="1" charset="-128"/>
              </a:rPr>
              <a:t>Anxiety, nervousness, disorientation, unconsciousness, even death</a:t>
            </a:r>
          </a:p>
          <a:p>
            <a:pPr lvl="2" eaLnBrk="1" hangingPunct="1"/>
            <a:endParaRPr lang="en-US" smtClean="0">
              <a:ea typeface="ＭＳ Ｐゴシック" pitchFamily="1" charset="-128"/>
            </a:endParaRPr>
          </a:p>
          <a:p>
            <a:pPr lvl="1" eaLnBrk="1" hangingPunct="1"/>
            <a:r>
              <a:rPr lang="en-US" smtClean="0">
                <a:ea typeface="ＭＳ Ｐゴシック" pitchFamily="1" charset="-128"/>
              </a:rPr>
              <a:t>Treated by sugar ingestion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8320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Ovaries and Placenta</a:t>
            </a:r>
          </a:p>
        </p:txBody>
      </p:sp>
      <p:sp>
        <p:nvSpPr>
          <p:cNvPr id="1290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Gonads produce steroid sex hormones</a:t>
            </a:r>
          </a:p>
          <a:p>
            <a:pPr lvl="1" eaLnBrk="1" hangingPunct="1"/>
            <a:r>
              <a:rPr lang="en-US" sz="2400" smtClean="0">
                <a:ea typeface="ＭＳ Ｐゴシック" pitchFamily="1" charset="-128"/>
              </a:rPr>
              <a:t>Same as those of adrenal cortex</a:t>
            </a:r>
          </a:p>
          <a:p>
            <a:pPr eaLnBrk="1" hangingPunct="1"/>
            <a:r>
              <a:rPr lang="en-US" sz="2800" smtClean="0"/>
              <a:t>Ovaries produce </a:t>
            </a:r>
            <a:r>
              <a:rPr lang="en-US" sz="2800" b="1" smtClean="0"/>
              <a:t>estrogens </a:t>
            </a:r>
            <a:r>
              <a:rPr lang="en-US" sz="2800" smtClean="0"/>
              <a:t>and </a:t>
            </a:r>
            <a:r>
              <a:rPr lang="en-US" sz="2800" b="1" smtClean="0"/>
              <a:t>progesterone</a:t>
            </a:r>
            <a:endParaRPr lang="en-US" sz="2800" smtClean="0"/>
          </a:p>
          <a:p>
            <a:pPr lvl="1" eaLnBrk="1" hangingPunct="1"/>
            <a:r>
              <a:rPr lang="en-US" sz="2400" smtClean="0">
                <a:ea typeface="ＭＳ Ｐゴシック" pitchFamily="1" charset="-128"/>
              </a:rPr>
              <a:t>Estrogen</a:t>
            </a:r>
          </a:p>
          <a:p>
            <a:pPr lvl="2" eaLnBrk="1" hangingPunct="1"/>
            <a:r>
              <a:rPr lang="en-US" sz="2000" smtClean="0">
                <a:ea typeface="ＭＳ Ｐゴシック" pitchFamily="1" charset="-128"/>
              </a:rPr>
              <a:t>Maturation of reproductive organs</a:t>
            </a:r>
          </a:p>
          <a:p>
            <a:pPr lvl="2" eaLnBrk="1" hangingPunct="1"/>
            <a:r>
              <a:rPr lang="en-US" sz="2000" smtClean="0">
                <a:ea typeface="ＭＳ Ｐゴシック" pitchFamily="1" charset="-128"/>
              </a:rPr>
              <a:t>Appearance of secondary sexual characteristics </a:t>
            </a:r>
          </a:p>
          <a:p>
            <a:pPr lvl="2" eaLnBrk="1" hangingPunct="1"/>
            <a:r>
              <a:rPr lang="en-US" sz="2000" smtClean="0">
                <a:ea typeface="ＭＳ Ｐゴシック" pitchFamily="1" charset="-128"/>
              </a:rPr>
              <a:t>With progesterone, causes breast development and cyclic changes in uterine mucosa</a:t>
            </a:r>
          </a:p>
          <a:p>
            <a:pPr eaLnBrk="1" hangingPunct="1"/>
            <a:r>
              <a:rPr lang="en-US" sz="2800" b="1" smtClean="0"/>
              <a:t>Placenta </a:t>
            </a:r>
            <a:r>
              <a:rPr lang="en-US" sz="2800" smtClean="0"/>
              <a:t>secretes estrogens, progesterone, and human chorionic gonadotropin (hCG)</a:t>
            </a:r>
          </a:p>
        </p:txBody>
      </p:sp>
    </p:spTree>
    <p:extLst>
      <p:ext uri="{BB962C8B-B14F-4D97-AF65-F5344CB8AC3E}">
        <p14:creationId xmlns:p14="http://schemas.microsoft.com/office/powerpoint/2010/main" val="2636004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Testes </a:t>
            </a:r>
          </a:p>
        </p:txBody>
      </p:sp>
      <p:sp>
        <p:nvSpPr>
          <p:cNvPr id="1310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Testes produce </a:t>
            </a:r>
            <a:r>
              <a:rPr lang="en-US" b="1" dirty="0" smtClean="0"/>
              <a:t>testosterone </a:t>
            </a:r>
            <a:endParaRPr lang="en-US" dirty="0" smtClean="0"/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Initiates maturation of male reproductive organs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Causes appearance of male secondary sexual characteristics and sex drive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Necessary for normal sperm production</a:t>
            </a:r>
          </a:p>
          <a:p>
            <a:pPr lvl="1" eaLnBrk="1" hangingPunct="1"/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1" charset="-128"/>
              </a:rPr>
              <a:t>Maintains reproductive organs in functional state</a:t>
            </a:r>
          </a:p>
        </p:txBody>
      </p:sp>
    </p:spTree>
    <p:extLst>
      <p:ext uri="{BB962C8B-B14F-4D97-AF65-F5344CB8AC3E}">
        <p14:creationId xmlns:p14="http://schemas.microsoft.com/office/powerpoint/2010/main" val="428120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731520" lvl="1" indent="-274320" fontAlgn="auto">
              <a:spcAft>
                <a:spcPts val="0"/>
              </a:spcAft>
              <a:buClr>
                <a:schemeClr val="accent4"/>
              </a:buClr>
              <a:buFont typeface="Wingdings"/>
              <a:buChar char=""/>
              <a:defRPr/>
            </a:pPr>
            <a:r>
              <a:rPr lang="en-US"/>
              <a:t>Active Studying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/>
              <a:t>Developing </a:t>
            </a:r>
            <a:r>
              <a:rPr lang="en-US" i="1"/>
              <a:t>comprehension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/>
              <a:t>Re-writing sections you don’t understand</a:t>
            </a:r>
          </a:p>
          <a:p>
            <a:pPr marL="1216152" lvl="3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1800"/>
              <a:t>Study efficiently!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/>
              <a:t>Note-cards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/>
              <a:t>Study groups</a:t>
            </a:r>
          </a:p>
          <a:p>
            <a:pPr marL="1216152" lvl="3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1800"/>
              <a:t>Discussing pathways or processes</a:t>
            </a:r>
          </a:p>
          <a:p>
            <a:pPr marL="1216152" lvl="3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1800"/>
              <a:t>Explaining to those who don’t get it yet</a:t>
            </a:r>
          </a:p>
          <a:p>
            <a:pPr marL="1216152" lvl="3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1800"/>
              <a:t>Forcing verbal recall of written material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/>
              <a:t>Making exam questions</a:t>
            </a:r>
          </a:p>
          <a:p>
            <a:pPr marL="1216152" lvl="3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1800"/>
              <a:t>Answering exam questions correctly</a:t>
            </a:r>
          </a:p>
          <a:p>
            <a:pPr marL="1216152" lvl="3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1800"/>
              <a:t>Exchanging and reviewing assignments.  </a:t>
            </a:r>
            <a:br>
              <a:rPr lang="en-US" sz="1800"/>
            </a:br>
            <a:r>
              <a:rPr lang="en-US" sz="1800"/>
              <a:t>This then becomes a study guide for class material.  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/>
              <a:t>Using supplemental study sites for practice quizzes</a:t>
            </a:r>
          </a:p>
        </p:txBody>
      </p:sp>
    </p:spTree>
    <p:extLst>
      <p:ext uri="{BB962C8B-B14F-4D97-AF65-F5344CB8AC3E}">
        <p14:creationId xmlns:p14="http://schemas.microsoft.com/office/powerpoint/2010/main" val="27129564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Other Hormone-producing Structures</a:t>
            </a:r>
          </a:p>
        </p:txBody>
      </p:sp>
      <p:sp>
        <p:nvSpPr>
          <p:cNvPr id="133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Adipose tissue</a:t>
            </a:r>
          </a:p>
          <a:p>
            <a:pPr lvl="1" eaLnBrk="1" hangingPunct="1"/>
            <a:r>
              <a:rPr lang="en-US" sz="3200" b="1" dirty="0" err="1" smtClean="0">
                <a:ea typeface="ＭＳ Ｐゴシック" pitchFamily="1" charset="-128"/>
              </a:rPr>
              <a:t>Leptin</a:t>
            </a:r>
            <a:r>
              <a:rPr lang="en-US" sz="3200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sz="2800" dirty="0" smtClean="0">
                <a:ea typeface="ＭＳ Ｐゴシック" pitchFamily="1" charset="-128"/>
              </a:rPr>
              <a:t> appetite control; stimulates increased energy expenditure</a:t>
            </a:r>
            <a:endParaRPr lang="en-US" sz="3200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sz="3200" b="1" dirty="0" err="1" smtClean="0">
                <a:ea typeface="ＭＳ Ｐゴシック" pitchFamily="1" charset="-128"/>
              </a:rPr>
              <a:t>Resistin</a:t>
            </a:r>
            <a:r>
              <a:rPr lang="en-US" sz="3200" b="1" dirty="0" smtClean="0">
                <a:ea typeface="ＭＳ Ｐゴシック" pitchFamily="1" charset="-128"/>
              </a:rPr>
              <a:t> </a:t>
            </a:r>
            <a:endParaRPr lang="en-US" sz="3200" dirty="0" smtClean="0">
              <a:ea typeface="ＭＳ Ｐゴシック" pitchFamily="1" charset="-128"/>
            </a:endParaRPr>
          </a:p>
          <a:p>
            <a:pPr lvl="2"/>
            <a:r>
              <a:rPr lang="en-US" sz="2800" dirty="0" smtClean="0">
                <a:ea typeface="ＭＳ Ｐゴシック" pitchFamily="1" charset="-128"/>
              </a:rPr>
              <a:t> insulin antagonist</a:t>
            </a:r>
          </a:p>
          <a:p>
            <a:pPr lvl="1" eaLnBrk="1" hangingPunct="1"/>
            <a:r>
              <a:rPr lang="en-US" sz="3200" b="1" dirty="0" err="1" smtClean="0">
                <a:ea typeface="ＭＳ Ｐゴシック" pitchFamily="1" charset="-128"/>
              </a:rPr>
              <a:t>Adiponectin</a:t>
            </a:r>
            <a:r>
              <a:rPr lang="en-US" sz="3200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sz="2800" dirty="0" smtClean="0">
                <a:ea typeface="ＭＳ Ｐゴシック" pitchFamily="1" charset="-128"/>
              </a:rPr>
              <a:t> enhances sensitivity to insulin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7401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Other Hormone-producing Structures</a:t>
            </a:r>
          </a:p>
        </p:txBody>
      </p:sp>
      <p:sp>
        <p:nvSpPr>
          <p:cNvPr id="135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err="1" smtClean="0"/>
              <a:t>Enteroendocrine</a:t>
            </a:r>
            <a:r>
              <a:rPr lang="en-US" b="1" dirty="0" smtClean="0"/>
              <a:t> cells </a:t>
            </a:r>
            <a:r>
              <a:rPr lang="en-US" dirty="0" smtClean="0"/>
              <a:t>of gastrointestinal tract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Gastrin</a:t>
            </a:r>
            <a:r>
              <a:rPr lang="en-US" b="1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stimulates release of </a:t>
            </a:r>
            <a:r>
              <a:rPr lang="en-US" dirty="0" err="1" smtClean="0">
                <a:ea typeface="ＭＳ Ｐゴシック" pitchFamily="1" charset="-128"/>
              </a:rPr>
              <a:t>HCl</a:t>
            </a:r>
            <a:endParaRPr lang="en-US" dirty="0" smtClean="0">
              <a:ea typeface="ＭＳ Ｐゴシック" pitchFamily="1" charset="-128"/>
            </a:endParaRP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Secretin</a:t>
            </a:r>
            <a:r>
              <a:rPr lang="en-US" b="1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stimulates liver and pancreas</a:t>
            </a:r>
          </a:p>
          <a:p>
            <a:pPr lvl="1" eaLnBrk="1" hangingPunct="1"/>
            <a:endParaRPr lang="en-US" b="1" dirty="0" smtClean="0">
              <a:ea typeface="ＭＳ Ｐゴシック" pitchFamily="1" charset="-128"/>
            </a:endParaRP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Cholecystokinin</a:t>
            </a:r>
            <a:r>
              <a:rPr lang="en-US" b="1" dirty="0" smtClean="0">
                <a:ea typeface="ＭＳ Ｐゴシック" pitchFamily="1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stimulates pancreas and gallbladder, 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6545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Other Hormone-producing Structures</a:t>
            </a:r>
          </a:p>
        </p:txBody>
      </p:sp>
      <p:sp>
        <p:nvSpPr>
          <p:cNvPr id="1372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Heart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Atrial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b="1" dirty="0" err="1" smtClean="0">
                <a:ea typeface="ＭＳ Ｐゴシック" pitchFamily="1" charset="-128"/>
              </a:rPr>
              <a:t>natriuretic</a:t>
            </a:r>
            <a:r>
              <a:rPr lang="en-US" b="1" dirty="0" smtClean="0">
                <a:ea typeface="ＭＳ Ｐゴシック" pitchFamily="1" charset="-128"/>
              </a:rPr>
              <a:t> peptide </a:t>
            </a:r>
            <a:r>
              <a:rPr lang="en-US" dirty="0" smtClean="0">
                <a:ea typeface="ＭＳ Ｐゴシック" pitchFamily="1" charset="-128"/>
              </a:rPr>
              <a:t>(ANP) decreases blood Na</a:t>
            </a:r>
            <a:r>
              <a:rPr lang="en-US" baseline="30000" dirty="0" smtClean="0">
                <a:ea typeface="ＭＳ Ｐゴシック" pitchFamily="1" charset="-128"/>
              </a:rPr>
              <a:t>+</a:t>
            </a:r>
            <a:r>
              <a:rPr lang="en-US" dirty="0" smtClean="0">
                <a:ea typeface="ＭＳ Ｐゴシック" pitchFamily="1" charset="-128"/>
              </a:rPr>
              <a:t> concentration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blood pressure and blood volume decreases</a:t>
            </a:r>
          </a:p>
          <a:p>
            <a:pPr eaLnBrk="1" hangingPunct="1"/>
            <a:r>
              <a:rPr lang="en-US" dirty="0" smtClean="0"/>
              <a:t>Kidneys</a:t>
            </a:r>
          </a:p>
          <a:p>
            <a:pPr lvl="1" eaLnBrk="1" hangingPunct="1"/>
            <a:r>
              <a:rPr lang="en-US" b="1" dirty="0" smtClean="0">
                <a:ea typeface="ＭＳ Ｐゴシック" pitchFamily="1" charset="-128"/>
              </a:rPr>
              <a:t>Erythropoietin </a:t>
            </a:r>
            <a:r>
              <a:rPr lang="en-US" dirty="0" smtClean="0">
                <a:ea typeface="ＭＳ Ｐゴシック" pitchFamily="1" charset="-128"/>
              </a:rPr>
              <a:t>signals production of red blood cells</a:t>
            </a:r>
          </a:p>
          <a:p>
            <a:pPr lvl="1" eaLnBrk="1" hangingPunct="1"/>
            <a:r>
              <a:rPr lang="en-US" b="1" dirty="0" err="1" smtClean="0">
                <a:ea typeface="ＭＳ Ｐゴシック" pitchFamily="1" charset="-128"/>
              </a:rPr>
              <a:t>Renin</a:t>
            </a: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</a:rPr>
              <a:t>initiates the </a:t>
            </a:r>
            <a:r>
              <a:rPr lang="en-US" dirty="0" err="1" smtClean="0">
                <a:ea typeface="ＭＳ Ｐゴシック" pitchFamily="1" charset="-128"/>
              </a:rPr>
              <a:t>renin-angiotensin-aldosterone</a:t>
            </a:r>
            <a:r>
              <a:rPr lang="en-US" dirty="0" smtClean="0">
                <a:ea typeface="ＭＳ Ｐゴシック" pitchFamily="1" charset="-128"/>
              </a:rPr>
              <a:t> mechanism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Results in increased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31532749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Blood Composition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Blood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Fluid connective tissue</a:t>
            </a:r>
          </a:p>
          <a:p>
            <a:pPr lvl="1"/>
            <a:endParaRPr lang="en-US" b="1" dirty="0" smtClean="0">
              <a:ea typeface="ＭＳ Ｐゴシック" pitchFamily="28" charset="-128"/>
            </a:endParaRPr>
          </a:p>
          <a:p>
            <a:pPr lvl="1"/>
            <a:r>
              <a:rPr lang="en-US" b="1" dirty="0" smtClean="0">
                <a:ea typeface="ＭＳ Ｐゴシック" pitchFamily="28" charset="-128"/>
              </a:rPr>
              <a:t>Plasma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 non-living fluid matrix</a:t>
            </a:r>
          </a:p>
          <a:p>
            <a:pPr lvl="1"/>
            <a:endParaRPr lang="en-US" b="1" dirty="0" smtClean="0">
              <a:ea typeface="ＭＳ Ｐゴシック" pitchFamily="28" charset="-128"/>
            </a:endParaRPr>
          </a:p>
          <a:p>
            <a:pPr lvl="1"/>
            <a:r>
              <a:rPr lang="en-US" b="1" dirty="0" smtClean="0">
                <a:ea typeface="ＭＳ Ｐゴシック" pitchFamily="28" charset="-128"/>
              </a:rPr>
              <a:t>Formed elements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living blood "cells" suspended in plasma</a:t>
            </a:r>
          </a:p>
          <a:p>
            <a:pPr lvl="3"/>
            <a:r>
              <a:rPr lang="en-US" b="1" dirty="0" smtClean="0">
                <a:ea typeface="ＭＳ Ｐゴシック" pitchFamily="28" charset="-128"/>
              </a:rPr>
              <a:t>Erythrocytes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4"/>
            <a:r>
              <a:rPr lang="en-US" dirty="0" smtClean="0">
                <a:ea typeface="ＭＳ Ｐゴシック" pitchFamily="28" charset="-128"/>
              </a:rPr>
              <a:t>red blood cells, or RBCs </a:t>
            </a:r>
          </a:p>
          <a:p>
            <a:pPr lvl="3"/>
            <a:r>
              <a:rPr lang="en-US" b="1" dirty="0" smtClean="0">
                <a:ea typeface="ＭＳ Ｐゴシック" pitchFamily="28" charset="-128"/>
              </a:rPr>
              <a:t>Leukocytes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4"/>
            <a:r>
              <a:rPr lang="en-US" dirty="0" smtClean="0">
                <a:ea typeface="ＭＳ Ｐゴシック" pitchFamily="28" charset="-128"/>
              </a:rPr>
              <a:t>white blood cells, or WBCs </a:t>
            </a:r>
          </a:p>
          <a:p>
            <a:pPr lvl="3"/>
            <a:r>
              <a:rPr lang="en-US" b="1" dirty="0" smtClean="0">
                <a:ea typeface="ＭＳ Ｐゴシック" pitchFamily="28" charset="-128"/>
              </a:rPr>
              <a:t>Platelets</a:t>
            </a: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 Blood Composition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066800"/>
            <a:ext cx="4587875" cy="5410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Spun tube of blood yields three layers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Plasma on top 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Erythrocytes on bottom 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WBCs and platelets in </a:t>
            </a:r>
            <a:r>
              <a:rPr lang="en-US" b="1" dirty="0" smtClean="0">
                <a:ea typeface="ＭＳ Ｐゴシック" pitchFamily="28" charset="-128"/>
              </a:rPr>
              <a:t>Buffy coat</a:t>
            </a:r>
            <a:r>
              <a:rPr lang="en-US" dirty="0" smtClean="0">
                <a:ea typeface="ＭＳ Ｐゴシック" pitchFamily="28" charset="-128"/>
              </a:rPr>
              <a:t>  </a:t>
            </a:r>
          </a:p>
          <a:p>
            <a:endParaRPr lang="en-US" b="1" dirty="0" smtClean="0"/>
          </a:p>
          <a:p>
            <a:r>
              <a:rPr lang="en-US" b="1" dirty="0" err="1" smtClean="0"/>
              <a:t>Hematocrit</a:t>
            </a:r>
            <a:endParaRPr lang="en-US" dirty="0" smtClean="0"/>
          </a:p>
          <a:p>
            <a:pPr lvl="1"/>
            <a:r>
              <a:rPr lang="en-US" dirty="0" smtClean="0">
                <a:ea typeface="ＭＳ Ｐゴシック" pitchFamily="28" charset="-128"/>
              </a:rPr>
              <a:t>Percent of blood volume that is RBCs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47% ± 5% for males; 42% ± 5% for females</a:t>
            </a:r>
          </a:p>
        </p:txBody>
      </p:sp>
      <p:pic>
        <p:nvPicPr>
          <p:cNvPr id="542720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960" y="1981200"/>
            <a:ext cx="371004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Physical Characteristics and Volume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Color varies with O</a:t>
            </a:r>
            <a:r>
              <a:rPr lang="en-US" baseline="-25000" dirty="0" smtClean="0"/>
              <a:t>2</a:t>
            </a:r>
            <a:r>
              <a:rPr lang="en-US" dirty="0" smtClean="0"/>
              <a:t> content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High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scarlet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Low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dark red</a:t>
            </a:r>
          </a:p>
          <a:p>
            <a:r>
              <a:rPr lang="en-US" dirty="0" smtClean="0"/>
              <a:t>pH 7.35–7.45</a:t>
            </a:r>
          </a:p>
          <a:p>
            <a:endParaRPr lang="en-US" dirty="0" smtClean="0"/>
          </a:p>
          <a:p>
            <a:r>
              <a:rPr lang="en-US" dirty="0" smtClean="0"/>
              <a:t>Average volume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5 - 6 L for males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4 - 5 L for females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Blood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include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Distributing substances</a:t>
            </a:r>
          </a:p>
          <a:p>
            <a:pPr lvl="2"/>
            <a:r>
              <a:rPr lang="en-US" dirty="0" smtClean="0"/>
              <a:t>Delivering O</a:t>
            </a:r>
            <a:r>
              <a:rPr lang="en-US" baseline="-25000" dirty="0" smtClean="0"/>
              <a:t>2</a:t>
            </a:r>
            <a:r>
              <a:rPr lang="en-US" dirty="0" smtClean="0"/>
              <a:t> and nutrients to body cells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Transporting metabolic wastes to lungs and kidneys for elimination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Transporting hormones from endocrine organs to target organs</a:t>
            </a:r>
          </a:p>
          <a:p>
            <a:pPr lvl="2"/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ea typeface="ＭＳ Ｐゴシック" pitchFamily="28" charset="-128"/>
              </a:rPr>
              <a:t>Regulating blood levels of substances</a:t>
            </a:r>
          </a:p>
          <a:p>
            <a:pPr lvl="2"/>
            <a:r>
              <a:rPr lang="en-US" dirty="0" smtClean="0"/>
              <a:t>Maintaining body temperature by absorbing and distributing heat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Maintaining normal pH using buffers; alkaline reserve of bicarbonate ions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Maintaining adequate fluid volume in circulatory system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Blood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ea typeface="ＭＳ Ｐゴシック" pitchFamily="28" charset="-128"/>
              </a:rPr>
              <a:t>Protection</a:t>
            </a:r>
          </a:p>
          <a:p>
            <a:pPr lvl="2"/>
            <a:r>
              <a:rPr lang="en-US" dirty="0" smtClean="0"/>
              <a:t>Preventing blood loss</a:t>
            </a:r>
          </a:p>
          <a:p>
            <a:pPr lvl="3"/>
            <a:r>
              <a:rPr lang="en-US" dirty="0" smtClean="0">
                <a:ea typeface="ＭＳ Ｐゴシック" pitchFamily="28" charset="-128"/>
              </a:rPr>
              <a:t>Plasma proteins and platelets initiate clot formation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Preventing infection </a:t>
            </a:r>
          </a:p>
          <a:p>
            <a:pPr lvl="3"/>
            <a:r>
              <a:rPr lang="en-US" dirty="0" smtClean="0">
                <a:ea typeface="ＭＳ Ｐゴシック" pitchFamily="28" charset="-128"/>
              </a:rPr>
              <a:t>Antibodies</a:t>
            </a:r>
          </a:p>
          <a:p>
            <a:pPr lvl="3"/>
            <a:r>
              <a:rPr lang="en-US" dirty="0" smtClean="0">
                <a:ea typeface="ＭＳ Ｐゴシック" pitchFamily="28" charset="-128"/>
              </a:rPr>
              <a:t>Complement proteins</a:t>
            </a:r>
          </a:p>
          <a:p>
            <a:pPr lvl="3"/>
            <a:r>
              <a:rPr lang="en-US" dirty="0" smtClean="0">
                <a:ea typeface="ＭＳ Ｐゴシック" pitchFamily="28" charset="-128"/>
              </a:rPr>
              <a:t>WBCs</a:t>
            </a:r>
          </a:p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Blood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Blood Plasma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90% water</a:t>
            </a:r>
          </a:p>
          <a:p>
            <a:endParaRPr lang="en-US" dirty="0" smtClean="0"/>
          </a:p>
          <a:p>
            <a:r>
              <a:rPr lang="en-US" dirty="0" smtClean="0"/>
              <a:t>Over 100 dissolved solutes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Nutrients, gases, hormones, wastes, proteins, inorganic ions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Plasma proteins most abundant solutes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Remain in blood; not taken up by cells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Proteins produced mostly by liver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 Format</a:t>
            </a:r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Exams will be created </a:t>
            </a:r>
            <a:r>
              <a:rPr lang="en-US" dirty="0" smtClean="0"/>
              <a:t>mostly from </a:t>
            </a:r>
            <a:r>
              <a:rPr lang="en-US" dirty="0" smtClean="0"/>
              <a:t>material presented in </a:t>
            </a:r>
            <a:r>
              <a:rPr lang="en-US" dirty="0" smtClean="0"/>
              <a:t>lecture</a:t>
            </a:r>
          </a:p>
          <a:p>
            <a:pPr marL="1092708" lvl="2" indent="-457200">
              <a:buClr>
                <a:schemeClr val="accent4"/>
              </a:buClr>
              <a:defRPr/>
            </a:pPr>
            <a:r>
              <a:rPr lang="en-US" dirty="0" smtClean="0"/>
              <a:t>We omit certain sections from the textbook chapters.  Review from your class notes/templates.  </a:t>
            </a:r>
            <a:endParaRPr lang="en-US" dirty="0" smtClean="0"/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692658" lvl="1" indent="-45720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You </a:t>
            </a:r>
            <a:r>
              <a:rPr lang="en-US" dirty="0" smtClean="0"/>
              <a:t>will be responsible for diagrams (Anatomy</a:t>
            </a:r>
            <a:r>
              <a:rPr lang="en-US" dirty="0" smtClean="0"/>
              <a:t>)</a:t>
            </a:r>
          </a:p>
          <a:p>
            <a:pPr marL="1092708" lvl="2" indent="-457200">
              <a:buClr>
                <a:schemeClr val="accent4"/>
              </a:buClr>
              <a:defRPr/>
            </a:pPr>
            <a:r>
              <a:rPr lang="en-US" dirty="0" smtClean="0"/>
              <a:t>Images from the lecture presentation will be used.  You will have access to these images through your notes (templates) as well as the through the posted exam </a:t>
            </a:r>
            <a:r>
              <a:rPr lang="en-US" dirty="0" err="1" smtClean="0"/>
              <a:t>reveiws</a:t>
            </a:r>
            <a:endParaRPr lang="en-US" dirty="0" smtClean="0"/>
          </a:p>
          <a:p>
            <a:pPr marL="235458" lvl="1" indent="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7741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Albumin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60% of plasma protein</a:t>
            </a:r>
          </a:p>
          <a:p>
            <a:endParaRPr lang="en-US" dirty="0" smtClean="0"/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Substance carrier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Blood buffer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Major contributor of plasma osmotic pressure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sub-categories</a:t>
            </a:r>
          </a:p>
          <a:p>
            <a:pPr lvl="1"/>
            <a:r>
              <a:rPr lang="en-US" dirty="0" smtClean="0"/>
              <a:t>Alpha</a:t>
            </a:r>
          </a:p>
          <a:p>
            <a:pPr lvl="2"/>
            <a:r>
              <a:rPr lang="en-US" dirty="0" smtClean="0"/>
              <a:t>Transport molecule</a:t>
            </a:r>
          </a:p>
          <a:p>
            <a:pPr lvl="1"/>
            <a:r>
              <a:rPr lang="en-US" dirty="0" smtClean="0"/>
              <a:t>Beta</a:t>
            </a:r>
          </a:p>
          <a:p>
            <a:pPr lvl="2"/>
            <a:r>
              <a:rPr lang="en-US" dirty="0" smtClean="0"/>
              <a:t>Transport molecule</a:t>
            </a:r>
          </a:p>
          <a:p>
            <a:pPr lvl="1"/>
            <a:r>
              <a:rPr lang="en-US" dirty="0" smtClean="0"/>
              <a:t>Gamma</a:t>
            </a:r>
          </a:p>
          <a:p>
            <a:pPr lvl="2"/>
            <a:r>
              <a:rPr lang="en-US" dirty="0" smtClean="0"/>
              <a:t>Antibodies 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b="1" dirty="0" smtClean="0"/>
              <a:t>Transport molecules </a:t>
            </a:r>
            <a:r>
              <a:rPr lang="en-US" dirty="0" smtClean="0"/>
              <a:t>carry those compounds that do not circulate well in a watery (plasma) environment</a:t>
            </a:r>
          </a:p>
          <a:p>
            <a:pPr lvl="2"/>
            <a:r>
              <a:rPr lang="en-US" dirty="0" smtClean="0"/>
              <a:t>Fats, cholesterol, etc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Formed Elements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Only WBCs are complete cells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RBCs have no nuclei or other organelles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Platelets are cell fragments</a:t>
            </a:r>
          </a:p>
          <a:p>
            <a:endParaRPr lang="en-US" dirty="0" smtClean="0"/>
          </a:p>
          <a:p>
            <a:r>
              <a:rPr lang="en-US" dirty="0" smtClean="0"/>
              <a:t>Most formed elements survive in bloodstream only few days</a:t>
            </a:r>
          </a:p>
          <a:p>
            <a:endParaRPr lang="en-US" dirty="0" smtClean="0"/>
          </a:p>
          <a:p>
            <a:r>
              <a:rPr lang="en-US" dirty="0" smtClean="0"/>
              <a:t>Most blood cells originate in bone marrow and do not divide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Erythrocytes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066801"/>
            <a:ext cx="5654675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Biconcave discs</a:t>
            </a:r>
          </a:p>
          <a:p>
            <a:endParaRPr lang="en-US" dirty="0" smtClean="0"/>
          </a:p>
          <a:p>
            <a:r>
              <a:rPr lang="en-US" dirty="0" smtClean="0"/>
              <a:t>Anucleate</a:t>
            </a:r>
          </a:p>
          <a:p>
            <a:pPr lvl="1"/>
            <a:r>
              <a:rPr lang="en-US" dirty="0" smtClean="0"/>
              <a:t>No nucleus</a:t>
            </a:r>
          </a:p>
          <a:p>
            <a:pPr lvl="1"/>
            <a:r>
              <a:rPr lang="en-US" dirty="0" smtClean="0"/>
              <a:t>essentially no organelles</a:t>
            </a:r>
          </a:p>
          <a:p>
            <a:endParaRPr lang="en-US" dirty="0" smtClean="0"/>
          </a:p>
          <a:p>
            <a:r>
              <a:rPr lang="en-US" dirty="0" smtClean="0"/>
              <a:t>Diameters larger than some capillaries</a:t>
            </a:r>
          </a:p>
          <a:p>
            <a:endParaRPr lang="en-US" dirty="0" smtClean="0"/>
          </a:p>
          <a:p>
            <a:r>
              <a:rPr lang="en-US" dirty="0" smtClean="0"/>
              <a:t>Filled with hemoglobin (</a:t>
            </a:r>
            <a:r>
              <a:rPr lang="en-US" dirty="0" err="1" smtClean="0"/>
              <a:t>Hb</a:t>
            </a:r>
            <a:r>
              <a:rPr lang="en-US" dirty="0" smtClean="0"/>
              <a:t>) for gas transport</a:t>
            </a:r>
          </a:p>
          <a:p>
            <a:endParaRPr lang="en-US" dirty="0" smtClean="0"/>
          </a:p>
          <a:p>
            <a:r>
              <a:rPr lang="en-US" dirty="0" smtClean="0"/>
              <a:t>Major factor contributing to blood viscosity</a:t>
            </a: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937" y="990600"/>
            <a:ext cx="305006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Erythrocytes</a:t>
            </a:r>
            <a:endParaRPr lang="en-US" dirty="0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Structural characteristics contribute to gas transport 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Biconcave shape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huge surface area relative to volume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&gt;97% hemoglobin (not counting water)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No mitochondria;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do not consume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they transport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Erythrocyte Function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141413"/>
            <a:ext cx="7712075" cy="5106987"/>
          </a:xfrm>
        </p:spPr>
        <p:txBody>
          <a:bodyPr/>
          <a:lstStyle/>
          <a:p>
            <a:r>
              <a:rPr lang="en-US" dirty="0" smtClean="0"/>
              <a:t>RBCs dedicated to respiratory gas transport</a:t>
            </a:r>
          </a:p>
          <a:p>
            <a:endParaRPr lang="en-US" dirty="0" smtClean="0"/>
          </a:p>
          <a:p>
            <a:r>
              <a:rPr lang="en-US" dirty="0" smtClean="0"/>
              <a:t>Hemoglobin binds reversibly with oxygen</a:t>
            </a:r>
          </a:p>
          <a:p>
            <a:endParaRPr lang="en-US" dirty="0" smtClean="0"/>
          </a:p>
          <a:p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Hemoglobin Structure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Globin</a:t>
            </a:r>
            <a:r>
              <a:rPr lang="en-US" dirty="0" smtClean="0"/>
              <a:t> composed of 4 polypeptide chains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 Two alpha and two beta chains</a:t>
            </a:r>
          </a:p>
          <a:p>
            <a:endParaRPr lang="en-US" b="1" dirty="0" smtClean="0"/>
          </a:p>
          <a:p>
            <a:r>
              <a:rPr lang="en-US" b="1" dirty="0" err="1" smtClean="0"/>
              <a:t>Heme</a:t>
            </a:r>
            <a:r>
              <a:rPr lang="en-US" dirty="0" smtClean="0"/>
              <a:t> pigment bonded to each </a:t>
            </a:r>
            <a:r>
              <a:rPr lang="en-US" dirty="0" err="1" smtClean="0"/>
              <a:t>globin</a:t>
            </a:r>
            <a:r>
              <a:rPr lang="en-US" dirty="0" smtClean="0"/>
              <a:t> chain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Gives blood red color</a:t>
            </a:r>
          </a:p>
          <a:p>
            <a:endParaRPr lang="en-US" dirty="0" smtClean="0"/>
          </a:p>
          <a:p>
            <a:r>
              <a:rPr lang="en-US" dirty="0" err="1" smtClean="0"/>
              <a:t>Heme's</a:t>
            </a:r>
            <a:r>
              <a:rPr lang="en-US" dirty="0" smtClean="0"/>
              <a:t> central iron atom binds one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Hb</a:t>
            </a:r>
            <a:r>
              <a:rPr lang="en-US" dirty="0" smtClean="0"/>
              <a:t> molecule can transport four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RBC contains 250 million </a:t>
            </a:r>
            <a:r>
              <a:rPr lang="en-US" dirty="0" err="1" smtClean="0"/>
              <a:t>Hb</a:t>
            </a:r>
            <a:r>
              <a:rPr lang="en-US" dirty="0" smtClean="0"/>
              <a:t> molecules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Hemoglobin (Hb)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loading in lungs</a:t>
            </a:r>
          </a:p>
          <a:p>
            <a:pPr lvl="1"/>
            <a:r>
              <a:rPr lang="en-US" dirty="0" smtClean="0"/>
              <a:t>Oxygen binds with hemoglobin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Produces </a:t>
            </a:r>
            <a:r>
              <a:rPr lang="en-US" b="1" dirty="0" err="1" smtClean="0">
                <a:ea typeface="ＭＳ Ｐゴシック" pitchFamily="28" charset="-128"/>
              </a:rPr>
              <a:t>oxyhemoglobin</a:t>
            </a:r>
            <a:r>
              <a:rPr lang="en-US" dirty="0" smtClean="0">
                <a:ea typeface="ＭＳ Ｐゴシック" pitchFamily="28" charset="-128"/>
              </a:rPr>
              <a:t> (ruby red)</a:t>
            </a:r>
          </a:p>
          <a:p>
            <a:endParaRPr lang="en-US" dirty="0" smtClean="0"/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unloading in tissues</a:t>
            </a:r>
          </a:p>
          <a:p>
            <a:pPr lvl="1"/>
            <a:r>
              <a:rPr lang="en-US" dirty="0" smtClean="0"/>
              <a:t>Oxygen detaches from hemoglobin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Produces </a:t>
            </a:r>
            <a:r>
              <a:rPr lang="en-US" b="1" dirty="0" err="1" smtClean="0">
                <a:ea typeface="ＭＳ Ｐゴシック" pitchFamily="28" charset="-128"/>
              </a:rPr>
              <a:t>deoxyhemoglobin</a:t>
            </a:r>
            <a:r>
              <a:rPr lang="en-US" dirty="0" smtClean="0">
                <a:ea typeface="ＭＳ Ｐゴシック" pitchFamily="28" charset="-128"/>
              </a:rPr>
              <a:t> or reduced hemoglobin (dark red) </a:t>
            </a:r>
          </a:p>
          <a:p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can also be carried on hemoglobin</a:t>
            </a:r>
          </a:p>
          <a:p>
            <a:pPr lvl="1"/>
            <a:r>
              <a:rPr lang="en-US" dirty="0" smtClean="0"/>
              <a:t>At a site separate from where oxygen binds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Hematopoiesis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Blood cell formation in red bone marrow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adult, found in </a:t>
            </a:r>
          </a:p>
          <a:p>
            <a:pPr lvl="1"/>
            <a:r>
              <a:rPr lang="en-US" dirty="0" smtClean="0"/>
              <a:t>axial skeleton</a:t>
            </a:r>
          </a:p>
          <a:p>
            <a:pPr lvl="1"/>
            <a:r>
              <a:rPr lang="en-US" dirty="0" smtClean="0"/>
              <a:t>Girdles</a:t>
            </a:r>
          </a:p>
          <a:p>
            <a:pPr lvl="1"/>
            <a:r>
              <a:rPr lang="en-US" dirty="0" smtClean="0"/>
              <a:t>proximal epiphyses of </a:t>
            </a:r>
            <a:r>
              <a:rPr lang="en-US" dirty="0" err="1" smtClean="0"/>
              <a:t>humerus</a:t>
            </a:r>
            <a:r>
              <a:rPr lang="en-US" dirty="0" smtClean="0"/>
              <a:t> and femur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Hematopoiesis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/>
              <a:t>Hematopoietic stem cells</a:t>
            </a:r>
            <a:r>
              <a:rPr lang="en-US" dirty="0" smtClean="0"/>
              <a:t> (</a:t>
            </a:r>
            <a:r>
              <a:rPr lang="en-US" dirty="0" err="1" smtClean="0"/>
              <a:t>Hemocytoblasts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Give rise to all formed elements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Hormones and growth factors push cell toward specific pathway of blood cell development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Committed cells cannot change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Lab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There will be lab this week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/>
              </a:buClr>
              <a:buFont typeface="Wingdings"/>
              <a:buChar char=""/>
              <a:defRPr/>
            </a:pPr>
            <a:r>
              <a:rPr lang="en-US" dirty="0" smtClean="0"/>
              <a:t>Please be sure to bring the BSC 182 lab manual with you to lab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/>
              </a:buClr>
              <a:buFont typeface="Wingdings"/>
              <a:buChar char=""/>
              <a:defRPr/>
            </a:pPr>
            <a:r>
              <a:rPr lang="en-US" dirty="0" smtClean="0"/>
              <a:t>Lab manuals can be purchased at the Phi Sigma bookstore (</a:t>
            </a:r>
            <a:r>
              <a:rPr lang="en-US" dirty="0" err="1" smtClean="0"/>
              <a:t>Felmley</a:t>
            </a:r>
            <a:r>
              <a:rPr lang="en-US" dirty="0" smtClean="0"/>
              <a:t> 101A) this week and next for $15.00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/>
              </a:buClr>
              <a:buFont typeface="Wingdings"/>
              <a:buChar char=""/>
              <a:defRPr/>
            </a:pPr>
            <a:r>
              <a:rPr lang="en-US" dirty="0" smtClean="0"/>
              <a:t>Lab format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There will be four lab practicals this semester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Lab assignments (case studies or article summaries) may be assigned throughout the semester.  </a:t>
            </a:r>
          </a:p>
        </p:txBody>
      </p:sp>
    </p:spTree>
    <p:extLst>
      <p:ext uri="{BB962C8B-B14F-4D97-AF65-F5344CB8AC3E}">
        <p14:creationId xmlns:p14="http://schemas.microsoft.com/office/powerpoint/2010/main" val="22768114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Erythropoiesis: Red Blood Cell Production</a:t>
            </a:r>
            <a:br>
              <a:rPr lang="en-US" smtClean="0"/>
            </a:br>
            <a:endParaRPr lang="en-US" smtClean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5124" y="1066801"/>
            <a:ext cx="8550275" cy="2971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Stages</a:t>
            </a:r>
          </a:p>
          <a:p>
            <a:pPr lvl="1"/>
            <a:r>
              <a:rPr lang="en-US" b="1" dirty="0" smtClean="0">
                <a:ea typeface="ＭＳ Ｐゴシック" pitchFamily="28" charset="-128"/>
              </a:rPr>
              <a:t>Myeloid stem cell</a:t>
            </a:r>
            <a:r>
              <a:rPr lang="en-US" dirty="0" smtClean="0">
                <a:ea typeface="ＭＳ Ｐゴシック" pitchFamily="28" charset="-128"/>
              </a:rPr>
              <a:t> transformed into </a:t>
            </a:r>
            <a:r>
              <a:rPr lang="en-US" b="1" dirty="0" err="1" smtClean="0">
                <a:ea typeface="ＭＳ Ｐゴシック" pitchFamily="28" charset="-128"/>
              </a:rPr>
              <a:t>proerythroblast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In 15 days </a:t>
            </a:r>
            <a:r>
              <a:rPr lang="en-US" dirty="0" err="1" smtClean="0">
                <a:ea typeface="ＭＳ Ｐゴシック" pitchFamily="28" charset="-128"/>
              </a:rPr>
              <a:t>proerythroblasts</a:t>
            </a:r>
            <a:r>
              <a:rPr lang="en-US" dirty="0" smtClean="0">
                <a:ea typeface="ＭＳ Ｐゴシック" pitchFamily="28" charset="-128"/>
              </a:rPr>
              <a:t> develop into </a:t>
            </a:r>
          </a:p>
          <a:p>
            <a:pPr lvl="2"/>
            <a:r>
              <a:rPr lang="en-US" b="1" dirty="0" smtClean="0">
                <a:ea typeface="ＭＳ Ｐゴシック" pitchFamily="28" charset="-128"/>
              </a:rPr>
              <a:t>Basophilic erythroblasts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then </a:t>
            </a:r>
            <a:r>
              <a:rPr lang="en-US" b="1" dirty="0" smtClean="0">
                <a:ea typeface="ＭＳ Ｐゴシック" pitchFamily="28" charset="-128"/>
              </a:rPr>
              <a:t>polychromatic erythroblasts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then </a:t>
            </a:r>
            <a:r>
              <a:rPr lang="en-US" b="1" dirty="0" smtClean="0">
                <a:ea typeface="ＭＳ Ｐゴシック" pitchFamily="28" charset="-128"/>
              </a:rPr>
              <a:t>orthochromatic erythroblasts</a:t>
            </a:r>
            <a:endParaRPr lang="en-US" dirty="0" smtClean="0">
              <a:ea typeface="ＭＳ Ｐゴシック" pitchFamily="28" charset="-128"/>
            </a:endParaRPr>
          </a:p>
          <a:p>
            <a:pPr lvl="2"/>
            <a:r>
              <a:rPr lang="en-US" dirty="0" smtClean="0">
                <a:ea typeface="ＭＳ Ｐゴシック" pitchFamily="28" charset="-128"/>
              </a:rPr>
              <a:t>then into </a:t>
            </a:r>
            <a:r>
              <a:rPr lang="en-US" b="1" dirty="0" err="1" smtClean="0">
                <a:ea typeface="ＭＳ Ｐゴシック" pitchFamily="28" charset="-128"/>
              </a:rPr>
              <a:t>reticulocytes</a:t>
            </a:r>
            <a:endParaRPr lang="en-US" dirty="0" smtClean="0">
              <a:ea typeface="ＭＳ Ｐゴシック" pitchFamily="28" charset="-128"/>
            </a:endParaRP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err="1" smtClean="0">
                <a:ea typeface="ＭＳ Ｐゴシック" pitchFamily="28" charset="-128"/>
              </a:rPr>
              <a:t>Reticulocytes</a:t>
            </a:r>
            <a:r>
              <a:rPr lang="en-US" dirty="0" smtClean="0">
                <a:ea typeface="ＭＳ Ｐゴシック" pitchFamily="28" charset="-128"/>
              </a:rPr>
              <a:t> enter bloodstream; in 2 days mature RBC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14825"/>
            <a:ext cx="8496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Regulation of Erythropoiesis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Too few RBCs leads to tissue hypoxia</a:t>
            </a:r>
          </a:p>
          <a:p>
            <a:endParaRPr lang="en-US" dirty="0" smtClean="0"/>
          </a:p>
          <a:p>
            <a:r>
              <a:rPr lang="en-US" dirty="0" smtClean="0"/>
              <a:t>Too many RBCs increases blood viscosity</a:t>
            </a:r>
          </a:p>
          <a:p>
            <a:pPr>
              <a:buNone/>
            </a:pP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17-06ErythrRegulat2.jpg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Homeostasis: Normal blood oxygen levels</a:t>
            </a:r>
            <a:endParaRPr lang="en-US" altLang="en-US" sz="1100" b="1">
              <a:latin typeface="Arial" charset="0"/>
            </a:endParaRPr>
          </a:p>
        </p:txBody>
      </p:sp>
      <p:sp>
        <p:nvSpPr>
          <p:cNvPr id="165892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17.6</a:t>
            </a:r>
          </a:p>
        </p:txBody>
      </p:sp>
    </p:spTree>
    <p:extLst>
      <p:ext uri="{BB962C8B-B14F-4D97-AF65-F5344CB8AC3E}">
        <p14:creationId xmlns:p14="http://schemas.microsoft.com/office/powerpoint/2010/main" val="33799323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17-06ErythrRegulat3.jpg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6273800" y="1744663"/>
            <a:ext cx="1955800" cy="981075"/>
          </a:xfrm>
          <a:prstGeom prst="rect">
            <a:avLst/>
          </a:prstGeom>
          <a:solidFill>
            <a:srgbClr val="CCECF4"/>
          </a:solidFill>
          <a:ln w="19050">
            <a:solidFill>
              <a:srgbClr val="00A0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Homeostasis: Normal blood oxygen levels</a:t>
            </a:r>
            <a:endParaRPr lang="en-US" altLang="en-US" sz="1100" b="1">
              <a:latin typeface="Arial" charset="0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345238" y="1830388"/>
            <a:ext cx="17764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Stimulus: Hypoxia due to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RBC count,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amount of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hemoglobin, or decreased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availability of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7054850" y="1497013"/>
            <a:ext cx="317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Start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66919" name="Text Box 9"/>
          <p:cNvSpPr txBox="1">
            <a:spLocks noChangeArrowheads="1"/>
          </p:cNvSpPr>
          <p:nvPr/>
        </p:nvSpPr>
        <p:spPr bwMode="auto">
          <a:xfrm rot="1481041">
            <a:off x="2644775" y="1103313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6920" name="Text Box 10"/>
          <p:cNvSpPr txBox="1">
            <a:spLocks noChangeArrowheads="1"/>
          </p:cNvSpPr>
          <p:nvPr/>
        </p:nvSpPr>
        <p:spPr bwMode="auto">
          <a:xfrm rot="1481041">
            <a:off x="4786313" y="2098675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6921" name="Text Box 1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17.6</a:t>
            </a:r>
          </a:p>
        </p:txBody>
      </p:sp>
    </p:spTree>
    <p:extLst>
      <p:ext uri="{BB962C8B-B14F-4D97-AF65-F5344CB8AC3E}">
        <p14:creationId xmlns:p14="http://schemas.microsoft.com/office/powerpoint/2010/main" val="1147085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17-06ErythrRegulat4.jpg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273800" y="1744663"/>
            <a:ext cx="1955800" cy="981075"/>
          </a:xfrm>
          <a:prstGeom prst="rect">
            <a:avLst/>
          </a:prstGeom>
          <a:solidFill>
            <a:srgbClr val="CCECF4"/>
          </a:solidFill>
          <a:ln w="19050">
            <a:solidFill>
              <a:srgbClr val="00A0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Homeostasis: Normal blood oxygen levels</a:t>
            </a:r>
            <a:endParaRPr lang="en-US" altLang="en-US" sz="1100" b="1">
              <a:latin typeface="Arial" charset="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110163" y="3592513"/>
            <a:ext cx="1204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Reduces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 levels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 blood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6345238" y="1830388"/>
            <a:ext cx="17764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Stimulus: Hypoxia due to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RBC count,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amount of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hemoglobin, or decreased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availability of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7054850" y="1497013"/>
            <a:ext cx="317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Start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67944" name="Text Box 10"/>
          <p:cNvSpPr txBox="1">
            <a:spLocks noChangeArrowheads="1"/>
          </p:cNvSpPr>
          <p:nvPr/>
        </p:nvSpPr>
        <p:spPr bwMode="auto">
          <a:xfrm rot="1481041">
            <a:off x="2644775" y="1103313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7945" name="Text Box 11"/>
          <p:cNvSpPr txBox="1">
            <a:spLocks noChangeArrowheads="1"/>
          </p:cNvSpPr>
          <p:nvPr/>
        </p:nvSpPr>
        <p:spPr bwMode="auto">
          <a:xfrm rot="1481041">
            <a:off x="4786313" y="2098675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7946" name="Text Box 1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17.6</a:t>
            </a:r>
          </a:p>
        </p:txBody>
      </p:sp>
    </p:spTree>
    <p:extLst>
      <p:ext uri="{BB962C8B-B14F-4D97-AF65-F5344CB8AC3E}">
        <p14:creationId xmlns:p14="http://schemas.microsoft.com/office/powerpoint/2010/main" val="39389228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17-06ErythrRegulat5.jpg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6273800" y="1744663"/>
            <a:ext cx="1955800" cy="981075"/>
          </a:xfrm>
          <a:prstGeom prst="rect">
            <a:avLst/>
          </a:prstGeom>
          <a:solidFill>
            <a:srgbClr val="CCECF4"/>
          </a:solidFill>
          <a:ln w="19050">
            <a:solidFill>
              <a:srgbClr val="00A0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Homeostasis: Normal blood oxygen levels</a:t>
            </a:r>
            <a:endParaRPr lang="en-US" altLang="en-US" sz="1100" b="1">
              <a:latin typeface="Arial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5110163" y="3592513"/>
            <a:ext cx="1204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Reduces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 levels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 blood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6654800" y="486410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Kidney (and liver to a smaller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extent) releases erythropoietin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6345238" y="1830388"/>
            <a:ext cx="17764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Stimulus: Hypoxia due to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RBC count,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amount of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hemoglobin, or decreased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availability of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7054850" y="1497013"/>
            <a:ext cx="317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Start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68969" name="Text Box 11"/>
          <p:cNvSpPr txBox="1">
            <a:spLocks noChangeArrowheads="1"/>
          </p:cNvSpPr>
          <p:nvPr/>
        </p:nvSpPr>
        <p:spPr bwMode="auto">
          <a:xfrm rot="1481041">
            <a:off x="2644775" y="1103313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8970" name="Text Box 12"/>
          <p:cNvSpPr txBox="1">
            <a:spLocks noChangeArrowheads="1"/>
          </p:cNvSpPr>
          <p:nvPr/>
        </p:nvSpPr>
        <p:spPr bwMode="auto">
          <a:xfrm rot="1481041">
            <a:off x="4786313" y="2098675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8971" name="Text Box 1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17.6</a:t>
            </a:r>
          </a:p>
        </p:txBody>
      </p:sp>
    </p:spTree>
    <p:extLst>
      <p:ext uri="{BB962C8B-B14F-4D97-AF65-F5344CB8AC3E}">
        <p14:creationId xmlns:p14="http://schemas.microsoft.com/office/powerpoint/2010/main" val="10394500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17-06ErythrRegulat6.jpg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6273800" y="1744663"/>
            <a:ext cx="1955800" cy="981075"/>
          </a:xfrm>
          <a:prstGeom prst="rect">
            <a:avLst/>
          </a:prstGeom>
          <a:solidFill>
            <a:srgbClr val="CCECF4"/>
          </a:solidFill>
          <a:ln w="19050">
            <a:solidFill>
              <a:srgbClr val="00A0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Homeostasis: Normal blood oxygen levels</a:t>
            </a:r>
            <a:endParaRPr lang="en-US" altLang="en-US" sz="1100" b="1">
              <a:latin typeface="Arial" charset="0"/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3517900" y="5072063"/>
            <a:ext cx="954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Erythropoietin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stimulates red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bone marrow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5110163" y="3592513"/>
            <a:ext cx="1204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Reduces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 levels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 blood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6654800" y="486410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Kidney (and liver to a smaller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extent) releases erythropoietin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345238" y="1830388"/>
            <a:ext cx="17764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Stimulus: Hypoxia due to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RBC count,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amount of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hemoglobin, or decreased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availability of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7054850" y="1497013"/>
            <a:ext cx="317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Start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69994" name="Text Box 12"/>
          <p:cNvSpPr txBox="1">
            <a:spLocks noChangeArrowheads="1"/>
          </p:cNvSpPr>
          <p:nvPr/>
        </p:nvSpPr>
        <p:spPr bwMode="auto">
          <a:xfrm rot="1481041">
            <a:off x="2644775" y="1103313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9995" name="Text Box 13"/>
          <p:cNvSpPr txBox="1">
            <a:spLocks noChangeArrowheads="1"/>
          </p:cNvSpPr>
          <p:nvPr/>
        </p:nvSpPr>
        <p:spPr bwMode="auto">
          <a:xfrm rot="1481041">
            <a:off x="4786313" y="2098675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69996" name="Text Box 1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17.6</a:t>
            </a:r>
          </a:p>
        </p:txBody>
      </p:sp>
    </p:spTree>
    <p:extLst>
      <p:ext uri="{BB962C8B-B14F-4D97-AF65-F5344CB8AC3E}">
        <p14:creationId xmlns:p14="http://schemas.microsoft.com/office/powerpoint/2010/main" val="23633729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17-06ErythrRegulat7.jpg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6273800" y="1744663"/>
            <a:ext cx="1955800" cy="981075"/>
          </a:xfrm>
          <a:prstGeom prst="rect">
            <a:avLst/>
          </a:prstGeom>
          <a:solidFill>
            <a:srgbClr val="CCECF4"/>
          </a:solidFill>
          <a:ln w="19050">
            <a:solidFill>
              <a:srgbClr val="00A0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Homeostasis: Normal blood oxygen levels</a:t>
            </a:r>
            <a:endParaRPr lang="en-US" altLang="en-US" sz="1100" b="1">
              <a:latin typeface="Arial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517900" y="5072063"/>
            <a:ext cx="954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Erythropoietin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stimulates red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bone marrow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110163" y="3592513"/>
            <a:ext cx="1204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Reduces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 levels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 blood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6654800" y="486410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Kidney (and liver to a smaller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extent) releases erythropoietin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39763" y="4889500"/>
            <a:ext cx="9620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Enhanced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erythropoiesis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increases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RBC count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6345238" y="1830388"/>
            <a:ext cx="17764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Stimulus: Hypoxia due to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RBC count,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amount of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hemoglobin, or decreased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availability of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7054850" y="1497013"/>
            <a:ext cx="317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Start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1019" name="Text Box 13"/>
          <p:cNvSpPr txBox="1">
            <a:spLocks noChangeArrowheads="1"/>
          </p:cNvSpPr>
          <p:nvPr/>
        </p:nvSpPr>
        <p:spPr bwMode="auto">
          <a:xfrm rot="1481041">
            <a:off x="2644775" y="1103313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  <p:sp>
        <p:nvSpPr>
          <p:cNvPr id="171020" name="Text Box 14"/>
          <p:cNvSpPr txBox="1">
            <a:spLocks noChangeArrowheads="1"/>
          </p:cNvSpPr>
          <p:nvPr/>
        </p:nvSpPr>
        <p:spPr bwMode="auto">
          <a:xfrm rot="1481041">
            <a:off x="4786313" y="2098675"/>
            <a:ext cx="84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696" tIns="40348" rIns="80696" bIns="40348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latin typeface="Arial" charset="0"/>
              </a:rPr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41350640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17-06ErythrRegulat8.jpg                                        000077CDSeagate                        BEAF77E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36588"/>
            <a:ext cx="86915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273800" y="1744663"/>
            <a:ext cx="1955800" cy="981075"/>
          </a:xfrm>
          <a:prstGeom prst="rect">
            <a:avLst/>
          </a:prstGeom>
          <a:solidFill>
            <a:srgbClr val="CCECF4"/>
          </a:solidFill>
          <a:ln w="19050">
            <a:solidFill>
              <a:srgbClr val="00A0C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747963" y="1697038"/>
            <a:ext cx="28082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Homeostasis: Normal blood oxygen levels</a:t>
            </a:r>
            <a:endParaRPr lang="en-US" altLang="en-US" sz="1100" b="1">
              <a:latin typeface="Arial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1525588" y="2684463"/>
            <a:ext cx="99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Increases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-carrying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ability of blood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517900" y="5072063"/>
            <a:ext cx="954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Erythropoietin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stimulates red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bone marrow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110163" y="3592513"/>
            <a:ext cx="1204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Reduces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 levels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 blood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654800" y="486410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Kidney (and liver to a smaller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extent) releases erythropoietin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639763" y="4889500"/>
            <a:ext cx="9620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Enhanced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erythropoiesis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increases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RBC count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6345238" y="1830388"/>
            <a:ext cx="17764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Stimulus: Hypoxia due to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RBC count,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decreased amount of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hemoglobin, or decreased 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availability of O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100">
              <a:latin typeface="Times" pitchFamily="18" charset="0"/>
            </a:endParaRP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7054850" y="1497013"/>
            <a:ext cx="317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064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Start</a:t>
            </a:r>
            <a:endParaRPr lang="en-US" altLang="en-US" sz="2100">
              <a:latin typeface="Times" pitchFamily="18" charset="0"/>
            </a:endParaRPr>
          </a:p>
        </p:txBody>
      </p:sp>
      <p:sp>
        <p:nvSpPr>
          <p:cNvPr id="172044" name="Text Box 1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chemeClr val="accent2"/>
                </a:solidFill>
                <a:latin typeface="Arial" charset="0"/>
              </a:rPr>
              <a:t>Figure 17.6</a:t>
            </a:r>
          </a:p>
        </p:txBody>
      </p:sp>
    </p:spTree>
    <p:extLst>
      <p:ext uri="{BB962C8B-B14F-4D97-AF65-F5344CB8AC3E}">
        <p14:creationId xmlns:p14="http://schemas.microsoft.com/office/powerpoint/2010/main" val="42794507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7313" y="6553200"/>
            <a:ext cx="5399087" cy="179388"/>
          </a:xfrm>
          <a:prstGeom prst="rect">
            <a:avLst/>
          </a:prstGeo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Hormonal Control of Erythropoiesis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Hormone </a:t>
            </a:r>
            <a:r>
              <a:rPr lang="en-US" b="1" dirty="0" smtClean="0"/>
              <a:t>Erythropoietin</a:t>
            </a:r>
            <a:r>
              <a:rPr lang="en-US" dirty="0" smtClean="0"/>
              <a:t> (EPO)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Direct stimulus for </a:t>
            </a:r>
            <a:r>
              <a:rPr lang="en-US" dirty="0" err="1" smtClean="0">
                <a:ea typeface="ＭＳ Ｐゴシック" pitchFamily="28" charset="-128"/>
              </a:rPr>
              <a:t>erythropoiesis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Always a small amount in blood to maintain basal rate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High RBC or O</a:t>
            </a:r>
            <a:r>
              <a:rPr lang="en-US" baseline="-25000" dirty="0" smtClean="0">
                <a:ea typeface="ＭＳ Ｐゴシック" pitchFamily="28" charset="-128"/>
              </a:rPr>
              <a:t>2</a:t>
            </a:r>
            <a:r>
              <a:rPr lang="en-US" dirty="0" smtClean="0">
                <a:ea typeface="ＭＳ Ｐゴシック" pitchFamily="28" charset="-128"/>
              </a:rPr>
              <a:t> levels depress production</a:t>
            </a:r>
          </a:p>
          <a:p>
            <a:pPr lvl="1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Released by kidneys (some from liver) in response to </a:t>
            </a:r>
            <a:r>
              <a:rPr lang="en-US" b="1" dirty="0" smtClean="0">
                <a:ea typeface="ＭＳ Ｐゴシック" pitchFamily="28" charset="-128"/>
              </a:rPr>
              <a:t>hypoxia</a:t>
            </a:r>
            <a:endParaRPr lang="en-US" dirty="0" smtClean="0">
              <a:ea typeface="ＭＳ Ｐゴシック" pitchFamily="28" charset="-128"/>
            </a:endParaRPr>
          </a:p>
          <a:p>
            <a:pPr lvl="2">
              <a:buNone/>
            </a:pPr>
            <a:endParaRPr lang="en-US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6335</Words>
  <Application>Microsoft Office PowerPoint</Application>
  <PresentationFormat>On-screen Show (4:3)</PresentationFormat>
  <Paragraphs>1734</Paragraphs>
  <Slides>169</Slides>
  <Notes>145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0" baseType="lpstr">
      <vt:lpstr>Office Theme</vt:lpstr>
      <vt:lpstr>BSC 182 Human Physiology &amp; Anatomy II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Lab</vt:lpstr>
      <vt:lpstr>Ready?</vt:lpstr>
      <vt:lpstr>Endocrine System: Overview</vt:lpstr>
      <vt:lpstr>Endocrine System: Overview</vt:lpstr>
      <vt:lpstr>Chemical Messengers</vt:lpstr>
      <vt:lpstr>Chemistry of Hormones</vt:lpstr>
      <vt:lpstr>Mechanisms of Hormone Action</vt:lpstr>
      <vt:lpstr>Mechanisms of Hormone Action</vt:lpstr>
      <vt:lpstr>Mechanisms of Hormone Action</vt:lpstr>
      <vt:lpstr>Intracellular Receptors and Direct Gene Activation</vt:lpstr>
      <vt:lpstr>Target Cell Specificity</vt:lpstr>
      <vt:lpstr>Control of Hormone Release</vt:lpstr>
      <vt:lpstr>Humoral Stimuli</vt:lpstr>
      <vt:lpstr>Neural Stimuli</vt:lpstr>
      <vt:lpstr>Hormonal Stimuli</vt:lpstr>
      <vt:lpstr>Nervous System Modulation</vt:lpstr>
      <vt:lpstr>Onset of Hormone Activity</vt:lpstr>
      <vt:lpstr>Duration of Hormone Activity</vt:lpstr>
      <vt:lpstr>The Pituitary Gland and Hypothalamus</vt:lpstr>
      <vt:lpstr>Pituitary-hypothalamic Relationships</vt:lpstr>
      <vt:lpstr>Posterior Pituitary and Hypothalamic Hormones</vt:lpstr>
      <vt:lpstr>Oxytocin</vt:lpstr>
      <vt:lpstr>ADH (Vasopressin)</vt:lpstr>
      <vt:lpstr>Pituitary-hypothalamic Relationships</vt:lpstr>
      <vt:lpstr>Anterior Pituitary Hormones</vt:lpstr>
      <vt:lpstr>Growth Hormone (GH)</vt:lpstr>
      <vt:lpstr>Homeostatic Imbalances of Growth Hormone</vt:lpstr>
      <vt:lpstr>Thyroid-stimulating Hormone (Thyrotropin)</vt:lpstr>
      <vt:lpstr>Adrenocorticotropic Hormone (Corticotropin)</vt:lpstr>
      <vt:lpstr>Adrenocorticotropic Hormone (Corticotropin)</vt:lpstr>
      <vt:lpstr>Gonadotropins</vt:lpstr>
      <vt:lpstr>Gonadotropins</vt:lpstr>
      <vt:lpstr>Prolactin (PRL)</vt:lpstr>
      <vt:lpstr>Prolactin (PRL)</vt:lpstr>
      <vt:lpstr>Thyroid Gland</vt:lpstr>
      <vt:lpstr>Thyroid Hormone (TH)</vt:lpstr>
      <vt:lpstr>Thyroid Hormone</vt:lpstr>
      <vt:lpstr>Transport and Regulation of TH</vt:lpstr>
      <vt:lpstr>Calcitonin</vt:lpstr>
      <vt:lpstr>Parathyroid Glands</vt:lpstr>
      <vt:lpstr>Parathyroid Hormone</vt:lpstr>
      <vt:lpstr>Homeostatic Imbalances of PTH</vt:lpstr>
      <vt:lpstr>Adrenal (Suprarenal) Glands</vt:lpstr>
      <vt:lpstr>Adrenal Cortex</vt:lpstr>
      <vt:lpstr>Mineralocorticoids</vt:lpstr>
      <vt:lpstr>Aldosterone</vt:lpstr>
      <vt:lpstr>Mechanisms of Aldosterone Secretion</vt:lpstr>
      <vt:lpstr>Glucocorticoids</vt:lpstr>
      <vt:lpstr>Glucocorticoids: Cortisol</vt:lpstr>
      <vt:lpstr>Gonadocorticoids (Sex Hormones)</vt:lpstr>
      <vt:lpstr>Adrenal Medulla</vt:lpstr>
      <vt:lpstr>Adrenal Medulla</vt:lpstr>
      <vt:lpstr>Pineal Gland</vt:lpstr>
      <vt:lpstr>Pancreas</vt:lpstr>
      <vt:lpstr>Glucagon</vt:lpstr>
      <vt:lpstr>Insulin</vt:lpstr>
      <vt:lpstr>Homeostatic Imbalances of Insulin</vt:lpstr>
      <vt:lpstr>Diabetes Mellitus: Signs</vt:lpstr>
      <vt:lpstr>Homeostatic Imbalances of Insulin</vt:lpstr>
      <vt:lpstr>Ovaries and Placenta</vt:lpstr>
      <vt:lpstr>Testes </vt:lpstr>
      <vt:lpstr>Other Hormone-producing Structures</vt:lpstr>
      <vt:lpstr>Other Hormone-producing Structures</vt:lpstr>
      <vt:lpstr>Other Hormone-producing Structures</vt:lpstr>
      <vt:lpstr> Blood Composition</vt:lpstr>
      <vt:lpstr> Blood Composition</vt:lpstr>
      <vt:lpstr>Physical Characteristics and Volume</vt:lpstr>
      <vt:lpstr>Functions of Blood</vt:lpstr>
      <vt:lpstr>Functions of Blood</vt:lpstr>
      <vt:lpstr>Functions of Blood</vt:lpstr>
      <vt:lpstr>Blood Plasma</vt:lpstr>
      <vt:lpstr>Albumin</vt:lpstr>
      <vt:lpstr>Globulins</vt:lpstr>
      <vt:lpstr>Formed Elements</vt:lpstr>
      <vt:lpstr>Erythrocytes</vt:lpstr>
      <vt:lpstr>Erythrocytes</vt:lpstr>
      <vt:lpstr>Erythrocyte Function</vt:lpstr>
      <vt:lpstr>Hemoglobin Structure</vt:lpstr>
      <vt:lpstr>Hemoglobin (Hb)</vt:lpstr>
      <vt:lpstr>Hematopoiesis</vt:lpstr>
      <vt:lpstr>Hematopoiesis</vt:lpstr>
      <vt:lpstr>Erythropoiesis: Red Blood Cell Production </vt:lpstr>
      <vt:lpstr>Regulation of Erythropoiesis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Hormonal Control of Erythropoiesis</vt:lpstr>
      <vt:lpstr>Hormonal Control of Erythropoiesis</vt:lpstr>
      <vt:lpstr>Dietary Requirements for Erythropoiesis</vt:lpstr>
      <vt:lpstr>Fate and Destruction of Erythrocytes</vt:lpstr>
      <vt:lpstr>Fate and Destruction of Erythrocytes</vt:lpstr>
      <vt:lpstr>Erythrocyte Disorders</vt:lpstr>
      <vt:lpstr>Causes of Anemia</vt:lpstr>
      <vt:lpstr>Causes of Anemia: Blood Loss</vt:lpstr>
      <vt:lpstr>Causes of Anemia: Low RBC Production</vt:lpstr>
      <vt:lpstr>Causes of Anemia: Low RBC Production</vt:lpstr>
      <vt:lpstr>Causes of Anemia: Low RBC Production</vt:lpstr>
      <vt:lpstr>Causes of Anemia: Low RBC Production</vt:lpstr>
      <vt:lpstr>Causes of Anemia: High RBC Destruction</vt:lpstr>
      <vt:lpstr>Causes of Anemia: High RBC Destruction</vt:lpstr>
      <vt:lpstr>Causes of Anemia: High RBC Destruction</vt:lpstr>
      <vt:lpstr>Causes of Anemia: High RBC Destruction</vt:lpstr>
      <vt:lpstr>Sickle-cell Anemia</vt:lpstr>
      <vt:lpstr>Erythrocyte Disorders</vt:lpstr>
      <vt:lpstr>Leukocytes </vt:lpstr>
      <vt:lpstr>Leukocytes: Two Categories</vt:lpstr>
      <vt:lpstr>Granulocytes</vt:lpstr>
      <vt:lpstr>Neutrophils</vt:lpstr>
      <vt:lpstr>Eosinophils</vt:lpstr>
      <vt:lpstr>Basophils</vt:lpstr>
      <vt:lpstr>Agranulocytes</vt:lpstr>
      <vt:lpstr>Lymphocytes</vt:lpstr>
      <vt:lpstr>Lymphocytes</vt:lpstr>
      <vt:lpstr>Monocytes</vt:lpstr>
      <vt:lpstr>Monocytes</vt:lpstr>
      <vt:lpstr>Leukopoiesis</vt:lpstr>
      <vt:lpstr>Leukopoiesis</vt:lpstr>
      <vt:lpstr>Figure 17.11  Leukocyte formation.</vt:lpstr>
      <vt:lpstr>Leukocyte disorders</vt:lpstr>
      <vt:lpstr>Leukemia</vt:lpstr>
      <vt:lpstr>Infectious Mononucleosis</vt:lpstr>
      <vt:lpstr>Platelets</vt:lpstr>
      <vt:lpstr>Platelets</vt:lpstr>
      <vt:lpstr>Platelets</vt:lpstr>
      <vt:lpstr>Hemostasis</vt:lpstr>
      <vt:lpstr>Hemostasis: Vascular Spasm</vt:lpstr>
      <vt:lpstr>Hemostasis: Platelet Plug Formation</vt:lpstr>
      <vt:lpstr>Hemostasis: Coagulation</vt:lpstr>
      <vt:lpstr>Figure 17.13  Events of hemostasis.</vt:lpstr>
      <vt:lpstr>Figure 17.13  Events of hemostasis.</vt:lpstr>
      <vt:lpstr>Figure 17.13  Events of hemostasis.</vt:lpstr>
      <vt:lpstr>Figure 17.13  Events of hemostasis.</vt:lpstr>
      <vt:lpstr>Coagulation Phase 1: Two Pathways</vt:lpstr>
      <vt:lpstr>Coagulation Phase 3: Common Pathway to the Fibrin Mesh</vt:lpstr>
      <vt:lpstr>Figure 17.14  The intrinsic and extrinsic pathways of blood clotting (coagulation). (2 of 2)</vt:lpstr>
      <vt:lpstr>Clot Retraction</vt:lpstr>
      <vt:lpstr>Fibrinolysis</vt:lpstr>
      <vt:lpstr>Disorders of Hemostasis</vt:lpstr>
      <vt:lpstr>Thromboembolic Conditions</vt:lpstr>
      <vt:lpstr>Bleeding Disorders</vt:lpstr>
      <vt:lpstr>Bleeding Disorders</vt:lpstr>
      <vt:lpstr>Bleeding Disorders</vt:lpstr>
      <vt:lpstr>Disseminated Intravascular Coagulation (DIC)</vt:lpstr>
      <vt:lpstr>Transfusions</vt:lpstr>
      <vt:lpstr>Human Blood Groups</vt:lpstr>
      <vt:lpstr>Blood Groups</vt:lpstr>
      <vt:lpstr>ABO Blood Groups</vt:lpstr>
      <vt:lpstr>Type A Blood</vt:lpstr>
      <vt:lpstr>Type B Blood</vt:lpstr>
      <vt:lpstr>Type AB Blood</vt:lpstr>
      <vt:lpstr>Type O blood</vt:lpstr>
      <vt:lpstr>Rh Blood Groups</vt:lpstr>
      <vt:lpstr>Rh Blood Groups</vt:lpstr>
      <vt:lpstr>Homeostatic Imbalance: Hemolytic Disease of the Newborn</vt:lpstr>
      <vt:lpstr>Homeostatic Imbalance: Hemolytic Disease of the Newborn</vt:lpstr>
      <vt:lpstr>Transfusion Reactions</vt:lpstr>
      <vt:lpstr>Transfusion Reactions</vt:lpstr>
    </vt:vector>
  </TitlesOfParts>
  <Company>Illinois State University / 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One, 9th ed</dc:title>
  <dc:creator>bawargo</dc:creator>
  <cp:lastModifiedBy>bawargo</cp:lastModifiedBy>
  <cp:revision>22</cp:revision>
  <dcterms:created xsi:type="dcterms:W3CDTF">2013-03-22T16:46:42Z</dcterms:created>
  <dcterms:modified xsi:type="dcterms:W3CDTF">2014-01-10T15:32:14Z</dcterms:modified>
</cp:coreProperties>
</file>