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5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432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39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4" autoAdjust="0"/>
    <p:restoredTop sz="99604" autoAdjust="0"/>
  </p:normalViewPr>
  <p:slideViewPr>
    <p:cSldViewPr>
      <p:cViewPr varScale="1">
        <p:scale>
          <a:sx n="74" d="100"/>
          <a:sy n="74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slide" Target="slides/slide173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77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80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theme" Target="theme/theme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422900" cy="6858000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5399088" y="0"/>
            <a:ext cx="3744912" cy="6858000"/>
          </a:xfrm>
          <a:prstGeom prst="rect">
            <a:avLst/>
          </a:prstGeom>
          <a:solidFill>
            <a:srgbClr val="D39B5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69188" y="2079625"/>
            <a:ext cx="1446212" cy="1414463"/>
          </a:xfrm>
        </p:spPr>
        <p:txBody>
          <a:bodyPr/>
          <a:lstStyle>
            <a:lvl1pPr>
              <a:defRPr sz="7200" i="1">
                <a:solidFill>
                  <a:srgbClr val="4978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56275" y="4086225"/>
            <a:ext cx="3113088" cy="2286000"/>
          </a:xfrm>
        </p:spPr>
        <p:txBody>
          <a:bodyPr/>
          <a:lstStyle>
            <a:lvl1pPr marL="0" indent="0">
              <a:lnSpc>
                <a:spcPct val="90000"/>
              </a:lnSpc>
              <a:buFont typeface="Times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5741988" y="274638"/>
            <a:ext cx="330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2A3872"/>
                </a:solidFill>
                <a:latin typeface="Arial" charset="0"/>
              </a:rPr>
              <a:t>PowerPoint</a:t>
            </a:r>
            <a:r>
              <a:rPr lang="en-US" sz="2000" baseline="30000">
                <a:solidFill>
                  <a:srgbClr val="2A3872"/>
                </a:solidFill>
                <a:latin typeface="Arial" charset="0"/>
              </a:rPr>
              <a:t>®</a:t>
            </a:r>
            <a:r>
              <a:rPr lang="en-US" sz="2000">
                <a:solidFill>
                  <a:srgbClr val="2A3872"/>
                </a:solidFill>
                <a:latin typeface="Arial" charset="0"/>
              </a:rPr>
              <a:t> Lecture Slides </a:t>
            </a:r>
          </a:p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prepared by Vince Austin, </a:t>
            </a:r>
          </a:p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Bluegrass Technical </a:t>
            </a:r>
            <a:br>
              <a:rPr lang="en-US" sz="2000">
                <a:solidFill>
                  <a:schemeClr val="bg1"/>
                </a:solidFill>
                <a:latin typeface="Arial" charset="0"/>
              </a:rPr>
            </a:br>
            <a:r>
              <a:rPr lang="en-US" sz="2000">
                <a:solidFill>
                  <a:schemeClr val="bg1"/>
                </a:solidFill>
                <a:latin typeface="Arial" charset="0"/>
              </a:rPr>
              <a:t>and Community College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751513" y="2741613"/>
            <a:ext cx="1670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2"/>
              <a:buNone/>
            </a:pPr>
            <a:r>
              <a:rPr lang="en-US" sz="1800" b="1">
                <a:latin typeface="Arial" charset="0"/>
              </a:rPr>
              <a:t>C H A P T E R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5359400" y="0"/>
            <a:ext cx="8572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0" y="6664325"/>
            <a:ext cx="5373688" cy="193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0" y="6623050"/>
            <a:ext cx="535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" charset="0"/>
              </a:rPr>
              <a:t>Copyright © 2010 Pearson Education, Inc.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619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2619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 algn="ctr">
              <a:defRPr>
                <a:solidFill>
                  <a:schemeClr val="accent6">
                    <a:lumMod val="1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</p:spPr>
        <p:txBody>
          <a:bodyPr vert="horz"/>
          <a:lstStyle>
            <a:lvl1pPr>
              <a:defRPr>
                <a:solidFill>
                  <a:schemeClr val="accent6">
                    <a:lumMod val="10000"/>
                  </a:schemeClr>
                </a:solidFill>
                <a:latin typeface="Bookman Old Style" pitchFamily="18" charset="0"/>
              </a:defRPr>
            </a:lvl1pPr>
            <a:lvl2pPr>
              <a:defRPr>
                <a:solidFill>
                  <a:schemeClr val="accent6">
                    <a:lumMod val="10000"/>
                  </a:schemeClr>
                </a:solidFill>
                <a:latin typeface="Bookman Old Style" pitchFamily="18" charset="0"/>
              </a:defRPr>
            </a:lvl2pPr>
            <a:lvl3pPr>
              <a:defRPr>
                <a:solidFill>
                  <a:schemeClr val="accent6">
                    <a:lumMod val="10000"/>
                  </a:schemeClr>
                </a:solidFill>
                <a:latin typeface="Bookman Old Style" pitchFamily="18" charset="0"/>
              </a:defRPr>
            </a:lvl3pPr>
            <a:lvl4pPr>
              <a:defRPr>
                <a:solidFill>
                  <a:schemeClr val="accent6">
                    <a:lumMod val="10000"/>
                  </a:schemeClr>
                </a:solidFill>
                <a:latin typeface="Bookman Old Style" pitchFamily="18" charset="0"/>
              </a:defRPr>
            </a:lvl4pPr>
            <a:lvl5pPr>
              <a:defRPr>
                <a:solidFill>
                  <a:schemeClr val="accent6">
                    <a:lumMod val="10000"/>
                  </a:schemeClr>
                </a:solidFill>
                <a:latin typeface="Bookman Old Style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368425"/>
            <a:ext cx="4037013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684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61938"/>
            <a:ext cx="822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368425"/>
            <a:ext cx="82280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6643688"/>
            <a:ext cx="2097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53D76"/>
                </a:solidFill>
                <a:latin typeface="Arial" charset="0"/>
              </a:rPr>
              <a:t>Copyright 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9pPr>
    </p:titleStyle>
    <p:bodyStyle>
      <a:lvl1pPr marL="231775" indent="-231775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9747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3pPr>
      <a:lvl4pPr marL="13176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4pPr>
      <a:lvl5pPr marL="16605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5pPr>
      <a:lvl6pPr marL="21177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6pPr>
      <a:lvl7pPr marL="25749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7pPr>
      <a:lvl8pPr marL="30321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8pPr>
      <a:lvl9pPr marL="34893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3/19/2010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Involves both the respiratory and the circulatory systems</a:t>
            </a:r>
          </a:p>
          <a:p>
            <a:endParaRPr lang="en-US" dirty="0" smtClean="0"/>
          </a:p>
          <a:p>
            <a:r>
              <a:rPr lang="en-US" dirty="0" smtClean="0"/>
              <a:t>Four </a:t>
            </a:r>
            <a:r>
              <a:rPr lang="en-US" dirty="0"/>
              <a:t>processes that supply the body with O</a:t>
            </a:r>
            <a:r>
              <a:rPr lang="en-US" baseline="-25000" dirty="0"/>
              <a:t>2</a:t>
            </a:r>
            <a:r>
              <a:rPr lang="en-US" dirty="0"/>
              <a:t> and dispose of CO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Nose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768350" lvl="1" indent="-414338">
              <a:buFont typeface="Times" charset="0"/>
              <a:buAutoNum type="arabicPeriod" startAt="2"/>
            </a:pPr>
            <a:r>
              <a:rPr lang="en-US" dirty="0"/>
              <a:t>Nasal cavity: in and posterior to the external nose</a:t>
            </a:r>
          </a:p>
          <a:p>
            <a:pPr marL="1079500" lvl="2" indent="-309563"/>
            <a:r>
              <a:rPr lang="en-US" dirty="0"/>
              <a:t>Divided by a midline nasal septum</a:t>
            </a:r>
          </a:p>
          <a:p>
            <a:pPr marL="1079500" lvl="2" indent="-309563"/>
            <a:r>
              <a:rPr lang="en-US" dirty="0"/>
              <a:t>Posterior nasal apertures (</a:t>
            </a:r>
            <a:r>
              <a:rPr lang="en-US" dirty="0" err="1"/>
              <a:t>choanae</a:t>
            </a:r>
            <a:r>
              <a:rPr lang="en-US" dirty="0"/>
              <a:t>) open into the nasal pharynx </a:t>
            </a:r>
          </a:p>
          <a:p>
            <a:pPr marL="1079500" lvl="2" indent="-309563"/>
            <a:r>
              <a:rPr lang="en-US" dirty="0"/>
              <a:t>Roof: </a:t>
            </a:r>
            <a:r>
              <a:rPr lang="en-US" dirty="0" err="1"/>
              <a:t>ethmoid</a:t>
            </a:r>
            <a:r>
              <a:rPr lang="en-US" dirty="0"/>
              <a:t> and sphenoid bones </a:t>
            </a:r>
          </a:p>
          <a:p>
            <a:pPr marL="1079500" lvl="2" indent="-309563"/>
            <a:r>
              <a:rPr lang="en-US" dirty="0"/>
              <a:t>Floor: hard and soft palates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Properties of Gases: Henry’s Law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a mixture of gases is in contact with a liquid, each gas will dissolve in the liquid in proportion to its partial pressure</a:t>
            </a:r>
          </a:p>
          <a:p>
            <a:pPr>
              <a:lnSpc>
                <a:spcPct val="90000"/>
              </a:lnSpc>
            </a:pPr>
            <a:r>
              <a:rPr lang="en-US"/>
              <a:t>At equilibrium, the partial pressures in the two phases will be equal</a:t>
            </a:r>
          </a:p>
          <a:p>
            <a:pPr>
              <a:lnSpc>
                <a:spcPct val="90000"/>
              </a:lnSpc>
            </a:pPr>
            <a:r>
              <a:rPr lang="en-US"/>
              <a:t>The amount of gas that will dissolve in a liquid also depends upon its solubility</a:t>
            </a:r>
          </a:p>
          <a:p>
            <a:pPr lvl="1">
              <a:lnSpc>
                <a:spcPct val="90000"/>
              </a:lnSpc>
            </a:pPr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is 20 times more soluble in water than O</a:t>
            </a:r>
            <a:r>
              <a:rPr lang="en-US" baseline="-25000"/>
              <a:t>2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Very little N</a:t>
            </a:r>
            <a:r>
              <a:rPr lang="en-US" baseline="-25000"/>
              <a:t>2</a:t>
            </a:r>
            <a:r>
              <a:rPr lang="en-US"/>
              <a:t> dissolves in water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Alveolar Gas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Alveoli contain more CO</a:t>
            </a:r>
            <a:r>
              <a:rPr lang="en-US" baseline="-25000"/>
              <a:t>2</a:t>
            </a:r>
            <a:r>
              <a:rPr lang="en-US"/>
              <a:t> and water vapor than atmospheric air, due to</a:t>
            </a:r>
          </a:p>
          <a:p>
            <a:pPr lvl="1"/>
            <a:r>
              <a:rPr lang="en-US"/>
              <a:t>Gas exchanges in the lungs</a:t>
            </a:r>
          </a:p>
          <a:p>
            <a:pPr lvl="1"/>
            <a:r>
              <a:rPr lang="en-US"/>
              <a:t>Humidification of air </a:t>
            </a:r>
          </a:p>
          <a:p>
            <a:pPr lvl="1"/>
            <a:r>
              <a:rPr lang="en-US"/>
              <a:t>Mixing of alveolar gas that occurs with each breath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8220075" y="65801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Table 22.4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3213" y="1092200"/>
            <a:ext cx="8535987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Respiration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Exchange of O</a:t>
            </a:r>
            <a:r>
              <a:rPr lang="en-US" baseline="-25000"/>
              <a:t>2</a:t>
            </a:r>
            <a:r>
              <a:rPr lang="en-US"/>
              <a:t> and CO</a:t>
            </a:r>
            <a:r>
              <a:rPr lang="en-US" baseline="-25000"/>
              <a:t>2</a:t>
            </a:r>
            <a:r>
              <a:rPr lang="en-US"/>
              <a:t> across the respiratory membrane</a:t>
            </a:r>
          </a:p>
          <a:p>
            <a:r>
              <a:rPr lang="en-US"/>
              <a:t>Influenced by</a:t>
            </a:r>
          </a:p>
          <a:p>
            <a:pPr lvl="1"/>
            <a:r>
              <a:rPr lang="en-US"/>
              <a:t>Partial pressure gradients and gas solubilities</a:t>
            </a:r>
          </a:p>
          <a:p>
            <a:pPr lvl="1"/>
            <a:r>
              <a:rPr lang="en-US"/>
              <a:t>Ventilation-perfusion coupling</a:t>
            </a:r>
          </a:p>
          <a:p>
            <a:pPr lvl="1"/>
            <a:r>
              <a:rPr lang="en-US"/>
              <a:t>Structural characteristics of the respiratory membrane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Pressure Gradients and Gas Solubilities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Partial pressure gradient for O</a:t>
            </a:r>
            <a:r>
              <a:rPr lang="en-US" baseline="-25000"/>
              <a:t>2</a:t>
            </a:r>
            <a:r>
              <a:rPr lang="en-US"/>
              <a:t> in the lungs is steep</a:t>
            </a:r>
          </a:p>
          <a:p>
            <a:pPr lvl="1"/>
            <a:r>
              <a:rPr lang="en-US"/>
              <a:t>Venous blood Po</a:t>
            </a:r>
            <a:r>
              <a:rPr lang="en-US" baseline="-25000"/>
              <a:t>2</a:t>
            </a:r>
            <a:r>
              <a:rPr lang="en-US"/>
              <a:t> = 40 mm Hg</a:t>
            </a:r>
          </a:p>
          <a:p>
            <a:pPr lvl="1"/>
            <a:r>
              <a:rPr lang="en-US"/>
              <a:t>Alveolar Po</a:t>
            </a:r>
            <a:r>
              <a:rPr lang="en-US" baseline="-25000"/>
              <a:t>2</a:t>
            </a:r>
            <a:r>
              <a:rPr lang="en-US"/>
              <a:t> = 104 mm Hg</a:t>
            </a:r>
          </a:p>
          <a:p>
            <a:pPr lvl="2"/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partial pressures reach equilibrium of 104 mm Hg in ~0.25 seconds, about 1/3 the time a red blood cell is in a pulmonary capillary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22.18</a:t>
            </a:r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73088"/>
            <a:ext cx="8231187" cy="5883275"/>
          </a:xfrm>
          <a:prstGeom prst="rect">
            <a:avLst/>
          </a:prstGeom>
          <a:noFill/>
        </p:spPr>
      </p:pic>
      <p:sp>
        <p:nvSpPr>
          <p:cNvPr id="38924" name="Freeform 12"/>
          <p:cNvSpPr>
            <a:spLocks/>
          </p:cNvSpPr>
          <p:nvPr/>
        </p:nvSpPr>
        <p:spPr bwMode="auto">
          <a:xfrm>
            <a:off x="488950" y="3368675"/>
            <a:ext cx="206375" cy="179388"/>
          </a:xfrm>
          <a:custGeom>
            <a:avLst/>
            <a:gdLst/>
            <a:ahLst/>
            <a:cxnLst>
              <a:cxn ang="0">
                <a:pos x="130" y="113"/>
              </a:cxn>
              <a:cxn ang="0">
                <a:pos x="130" y="73"/>
              </a:cxn>
              <a:cxn ang="0">
                <a:pos x="82" y="73"/>
              </a:cxn>
              <a:cxn ang="0">
                <a:pos x="82" y="51"/>
              </a:cxn>
              <a:cxn ang="0">
                <a:pos x="82" y="39"/>
              </a:cxn>
              <a:cxn ang="0">
                <a:pos x="80" y="28"/>
              </a:cxn>
              <a:cxn ang="0">
                <a:pos x="76" y="20"/>
              </a:cxn>
              <a:cxn ang="0">
                <a:pos x="70" y="12"/>
              </a:cxn>
              <a:cxn ang="0">
                <a:pos x="64" y="8"/>
              </a:cxn>
              <a:cxn ang="0">
                <a:pos x="58" y="4"/>
              </a:cxn>
              <a:cxn ang="0">
                <a:pos x="50" y="2"/>
              </a:cxn>
              <a:cxn ang="0">
                <a:pos x="40" y="0"/>
              </a:cxn>
              <a:cxn ang="0">
                <a:pos x="30" y="2"/>
              </a:cxn>
              <a:cxn ang="0">
                <a:pos x="22" y="4"/>
              </a:cxn>
              <a:cxn ang="0">
                <a:pos x="16" y="8"/>
              </a:cxn>
              <a:cxn ang="0">
                <a:pos x="10" y="12"/>
              </a:cxn>
              <a:cxn ang="0">
                <a:pos x="6" y="18"/>
              </a:cxn>
              <a:cxn ang="0">
                <a:pos x="2" y="26"/>
              </a:cxn>
              <a:cxn ang="0">
                <a:pos x="0" y="34"/>
              </a:cxn>
              <a:cxn ang="0">
                <a:pos x="0" y="45"/>
              </a:cxn>
              <a:cxn ang="0">
                <a:pos x="0" y="113"/>
              </a:cxn>
              <a:cxn ang="0">
                <a:pos x="128" y="113"/>
              </a:cxn>
              <a:cxn ang="0">
                <a:pos x="130" y="113"/>
              </a:cxn>
              <a:cxn ang="0">
                <a:pos x="26" y="73"/>
              </a:cxn>
              <a:cxn ang="0">
                <a:pos x="26" y="61"/>
              </a:cxn>
              <a:cxn ang="0">
                <a:pos x="28" y="51"/>
              </a:cxn>
              <a:cxn ang="0">
                <a:pos x="30" y="45"/>
              </a:cxn>
              <a:cxn ang="0">
                <a:pos x="36" y="43"/>
              </a:cxn>
              <a:cxn ang="0">
                <a:pos x="40" y="41"/>
              </a:cxn>
              <a:cxn ang="0">
                <a:pos x="46" y="43"/>
              </a:cxn>
              <a:cxn ang="0">
                <a:pos x="52" y="47"/>
              </a:cxn>
              <a:cxn ang="0">
                <a:pos x="54" y="53"/>
              </a:cxn>
              <a:cxn ang="0">
                <a:pos x="56" y="63"/>
              </a:cxn>
              <a:cxn ang="0">
                <a:pos x="56" y="73"/>
              </a:cxn>
              <a:cxn ang="0">
                <a:pos x="26" y="73"/>
              </a:cxn>
              <a:cxn ang="0">
                <a:pos x="130" y="113"/>
              </a:cxn>
            </a:cxnLst>
            <a:rect l="0" t="0" r="r" b="b"/>
            <a:pathLst>
              <a:path w="130" h="113">
                <a:moveTo>
                  <a:pt x="130" y="113"/>
                </a:moveTo>
                <a:lnTo>
                  <a:pt x="130" y="73"/>
                </a:lnTo>
                <a:lnTo>
                  <a:pt x="82" y="73"/>
                </a:lnTo>
                <a:lnTo>
                  <a:pt x="82" y="51"/>
                </a:lnTo>
                <a:lnTo>
                  <a:pt x="82" y="39"/>
                </a:lnTo>
                <a:lnTo>
                  <a:pt x="80" y="28"/>
                </a:lnTo>
                <a:lnTo>
                  <a:pt x="76" y="20"/>
                </a:lnTo>
                <a:lnTo>
                  <a:pt x="70" y="12"/>
                </a:lnTo>
                <a:lnTo>
                  <a:pt x="64" y="8"/>
                </a:lnTo>
                <a:lnTo>
                  <a:pt x="58" y="4"/>
                </a:lnTo>
                <a:lnTo>
                  <a:pt x="50" y="2"/>
                </a:lnTo>
                <a:lnTo>
                  <a:pt x="40" y="0"/>
                </a:lnTo>
                <a:lnTo>
                  <a:pt x="30" y="2"/>
                </a:lnTo>
                <a:lnTo>
                  <a:pt x="22" y="4"/>
                </a:lnTo>
                <a:lnTo>
                  <a:pt x="16" y="8"/>
                </a:lnTo>
                <a:lnTo>
                  <a:pt x="10" y="12"/>
                </a:lnTo>
                <a:lnTo>
                  <a:pt x="6" y="18"/>
                </a:lnTo>
                <a:lnTo>
                  <a:pt x="2" y="26"/>
                </a:lnTo>
                <a:lnTo>
                  <a:pt x="0" y="34"/>
                </a:lnTo>
                <a:lnTo>
                  <a:pt x="0" y="45"/>
                </a:lnTo>
                <a:lnTo>
                  <a:pt x="0" y="113"/>
                </a:lnTo>
                <a:lnTo>
                  <a:pt x="128" y="113"/>
                </a:lnTo>
                <a:lnTo>
                  <a:pt x="130" y="113"/>
                </a:lnTo>
                <a:lnTo>
                  <a:pt x="26" y="73"/>
                </a:lnTo>
                <a:lnTo>
                  <a:pt x="26" y="61"/>
                </a:lnTo>
                <a:lnTo>
                  <a:pt x="28" y="51"/>
                </a:lnTo>
                <a:lnTo>
                  <a:pt x="30" y="45"/>
                </a:lnTo>
                <a:lnTo>
                  <a:pt x="36" y="43"/>
                </a:lnTo>
                <a:lnTo>
                  <a:pt x="40" y="41"/>
                </a:lnTo>
                <a:lnTo>
                  <a:pt x="46" y="43"/>
                </a:lnTo>
                <a:lnTo>
                  <a:pt x="52" y="47"/>
                </a:lnTo>
                <a:lnTo>
                  <a:pt x="54" y="53"/>
                </a:lnTo>
                <a:lnTo>
                  <a:pt x="56" y="63"/>
                </a:lnTo>
                <a:lnTo>
                  <a:pt x="56" y="73"/>
                </a:lnTo>
                <a:lnTo>
                  <a:pt x="26" y="73"/>
                </a:lnTo>
                <a:lnTo>
                  <a:pt x="130" y="11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647700" y="3187700"/>
            <a:ext cx="161925" cy="161925"/>
          </a:xfrm>
          <a:custGeom>
            <a:avLst/>
            <a:gdLst/>
            <a:ahLst/>
            <a:cxnLst>
              <a:cxn ang="0">
                <a:pos x="80" y="94"/>
              </a:cxn>
              <a:cxn ang="0">
                <a:pos x="90" y="86"/>
              </a:cxn>
              <a:cxn ang="0">
                <a:pos x="96" y="76"/>
              </a:cxn>
              <a:cxn ang="0">
                <a:pos x="100" y="64"/>
              </a:cxn>
              <a:cxn ang="0">
                <a:pos x="102" y="50"/>
              </a:cxn>
              <a:cxn ang="0">
                <a:pos x="100" y="34"/>
              </a:cxn>
              <a:cxn ang="0">
                <a:pos x="96" y="22"/>
              </a:cxn>
              <a:cxn ang="0">
                <a:pos x="88" y="12"/>
              </a:cxn>
              <a:cxn ang="0">
                <a:pos x="78" y="6"/>
              </a:cxn>
              <a:cxn ang="0">
                <a:pos x="66" y="2"/>
              </a:cxn>
              <a:cxn ang="0">
                <a:pos x="50" y="0"/>
              </a:cxn>
              <a:cxn ang="0">
                <a:pos x="40" y="2"/>
              </a:cxn>
              <a:cxn ang="0">
                <a:pos x="30" y="4"/>
              </a:cxn>
              <a:cxn ang="0">
                <a:pos x="22" y="8"/>
              </a:cxn>
              <a:cxn ang="0">
                <a:pos x="14" y="14"/>
              </a:cxn>
              <a:cxn ang="0">
                <a:pos x="8" y="20"/>
              </a:cxn>
              <a:cxn ang="0">
                <a:pos x="4" y="30"/>
              </a:cxn>
              <a:cxn ang="0">
                <a:pos x="2" y="40"/>
              </a:cxn>
              <a:cxn ang="0">
                <a:pos x="0" y="50"/>
              </a:cxn>
              <a:cxn ang="0">
                <a:pos x="2" y="62"/>
              </a:cxn>
              <a:cxn ang="0">
                <a:pos x="4" y="72"/>
              </a:cxn>
              <a:cxn ang="0">
                <a:pos x="8" y="80"/>
              </a:cxn>
              <a:cxn ang="0">
                <a:pos x="14" y="88"/>
              </a:cxn>
              <a:cxn ang="0">
                <a:pos x="22" y="94"/>
              </a:cxn>
              <a:cxn ang="0">
                <a:pos x="30" y="98"/>
              </a:cxn>
              <a:cxn ang="0">
                <a:pos x="40" y="100"/>
              </a:cxn>
              <a:cxn ang="0">
                <a:pos x="52" y="102"/>
              </a:cxn>
              <a:cxn ang="0">
                <a:pos x="66" y="100"/>
              </a:cxn>
              <a:cxn ang="0">
                <a:pos x="78" y="94"/>
              </a:cxn>
              <a:cxn ang="0">
                <a:pos x="80" y="94"/>
              </a:cxn>
              <a:cxn ang="0">
                <a:pos x="30" y="66"/>
              </a:cxn>
              <a:cxn ang="0">
                <a:pos x="26" y="60"/>
              </a:cxn>
              <a:cxn ang="0">
                <a:pos x="24" y="50"/>
              </a:cxn>
              <a:cxn ang="0">
                <a:pos x="26" y="42"/>
              </a:cxn>
              <a:cxn ang="0">
                <a:pos x="30" y="36"/>
              </a:cxn>
              <a:cxn ang="0">
                <a:pos x="38" y="32"/>
              </a:cxn>
              <a:cxn ang="0">
                <a:pos x="50" y="30"/>
              </a:cxn>
              <a:cxn ang="0">
                <a:pos x="64" y="32"/>
              </a:cxn>
              <a:cxn ang="0">
                <a:pos x="72" y="36"/>
              </a:cxn>
              <a:cxn ang="0">
                <a:pos x="78" y="42"/>
              </a:cxn>
              <a:cxn ang="0">
                <a:pos x="78" y="50"/>
              </a:cxn>
              <a:cxn ang="0">
                <a:pos x="78" y="60"/>
              </a:cxn>
              <a:cxn ang="0">
                <a:pos x="72" y="66"/>
              </a:cxn>
              <a:cxn ang="0">
                <a:pos x="64" y="70"/>
              </a:cxn>
              <a:cxn ang="0">
                <a:pos x="52" y="70"/>
              </a:cxn>
              <a:cxn ang="0">
                <a:pos x="38" y="70"/>
              </a:cxn>
              <a:cxn ang="0">
                <a:pos x="30" y="66"/>
              </a:cxn>
              <a:cxn ang="0">
                <a:pos x="80" y="94"/>
              </a:cxn>
            </a:cxnLst>
            <a:rect l="0" t="0" r="r" b="b"/>
            <a:pathLst>
              <a:path w="102" h="102">
                <a:moveTo>
                  <a:pt x="80" y="94"/>
                </a:moveTo>
                <a:lnTo>
                  <a:pt x="90" y="86"/>
                </a:lnTo>
                <a:lnTo>
                  <a:pt x="96" y="76"/>
                </a:lnTo>
                <a:lnTo>
                  <a:pt x="100" y="64"/>
                </a:lnTo>
                <a:lnTo>
                  <a:pt x="102" y="50"/>
                </a:lnTo>
                <a:lnTo>
                  <a:pt x="100" y="34"/>
                </a:lnTo>
                <a:lnTo>
                  <a:pt x="96" y="22"/>
                </a:lnTo>
                <a:lnTo>
                  <a:pt x="88" y="12"/>
                </a:lnTo>
                <a:lnTo>
                  <a:pt x="78" y="6"/>
                </a:lnTo>
                <a:lnTo>
                  <a:pt x="66" y="2"/>
                </a:lnTo>
                <a:lnTo>
                  <a:pt x="50" y="0"/>
                </a:lnTo>
                <a:lnTo>
                  <a:pt x="40" y="2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0"/>
                </a:lnTo>
                <a:lnTo>
                  <a:pt x="4" y="30"/>
                </a:lnTo>
                <a:lnTo>
                  <a:pt x="2" y="40"/>
                </a:lnTo>
                <a:lnTo>
                  <a:pt x="0" y="50"/>
                </a:lnTo>
                <a:lnTo>
                  <a:pt x="2" y="62"/>
                </a:lnTo>
                <a:lnTo>
                  <a:pt x="4" y="72"/>
                </a:lnTo>
                <a:lnTo>
                  <a:pt x="8" y="80"/>
                </a:lnTo>
                <a:lnTo>
                  <a:pt x="14" y="88"/>
                </a:lnTo>
                <a:lnTo>
                  <a:pt x="22" y="94"/>
                </a:lnTo>
                <a:lnTo>
                  <a:pt x="30" y="98"/>
                </a:lnTo>
                <a:lnTo>
                  <a:pt x="40" y="100"/>
                </a:lnTo>
                <a:lnTo>
                  <a:pt x="52" y="102"/>
                </a:lnTo>
                <a:lnTo>
                  <a:pt x="66" y="100"/>
                </a:lnTo>
                <a:lnTo>
                  <a:pt x="78" y="94"/>
                </a:lnTo>
                <a:lnTo>
                  <a:pt x="80" y="94"/>
                </a:lnTo>
                <a:lnTo>
                  <a:pt x="30" y="66"/>
                </a:lnTo>
                <a:lnTo>
                  <a:pt x="26" y="60"/>
                </a:lnTo>
                <a:lnTo>
                  <a:pt x="24" y="50"/>
                </a:lnTo>
                <a:lnTo>
                  <a:pt x="26" y="42"/>
                </a:lnTo>
                <a:lnTo>
                  <a:pt x="30" y="36"/>
                </a:lnTo>
                <a:lnTo>
                  <a:pt x="38" y="32"/>
                </a:lnTo>
                <a:lnTo>
                  <a:pt x="50" y="30"/>
                </a:lnTo>
                <a:lnTo>
                  <a:pt x="64" y="32"/>
                </a:lnTo>
                <a:lnTo>
                  <a:pt x="72" y="36"/>
                </a:lnTo>
                <a:lnTo>
                  <a:pt x="78" y="42"/>
                </a:lnTo>
                <a:lnTo>
                  <a:pt x="78" y="50"/>
                </a:lnTo>
                <a:lnTo>
                  <a:pt x="78" y="60"/>
                </a:lnTo>
                <a:lnTo>
                  <a:pt x="72" y="66"/>
                </a:lnTo>
                <a:lnTo>
                  <a:pt x="64" y="70"/>
                </a:lnTo>
                <a:lnTo>
                  <a:pt x="52" y="70"/>
                </a:lnTo>
                <a:lnTo>
                  <a:pt x="38" y="70"/>
                </a:lnTo>
                <a:lnTo>
                  <a:pt x="30" y="66"/>
                </a:lnTo>
                <a:lnTo>
                  <a:pt x="80" y="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758825" y="3041650"/>
            <a:ext cx="155575" cy="127000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76" y="42"/>
              </a:cxn>
              <a:cxn ang="0">
                <a:pos x="70" y="36"/>
              </a:cxn>
              <a:cxn ang="0">
                <a:pos x="62" y="24"/>
              </a:cxn>
              <a:cxn ang="0">
                <a:pos x="54" y="12"/>
              </a:cxn>
              <a:cxn ang="0">
                <a:pos x="46" y="6"/>
              </a:cxn>
              <a:cxn ang="0">
                <a:pos x="36" y="2"/>
              </a:cxn>
              <a:cxn ang="0">
                <a:pos x="28" y="0"/>
              </a:cxn>
              <a:cxn ang="0">
                <a:pos x="20" y="2"/>
              </a:cxn>
              <a:cxn ang="0">
                <a:pos x="12" y="4"/>
              </a:cxn>
              <a:cxn ang="0">
                <a:pos x="8" y="10"/>
              </a:cxn>
              <a:cxn ang="0">
                <a:pos x="2" y="18"/>
              </a:cxn>
              <a:cxn ang="0">
                <a:pos x="0" y="26"/>
              </a:cxn>
              <a:cxn ang="0">
                <a:pos x="0" y="40"/>
              </a:cxn>
              <a:cxn ang="0">
                <a:pos x="0" y="52"/>
              </a:cxn>
              <a:cxn ang="0">
                <a:pos x="4" y="62"/>
              </a:cxn>
              <a:cxn ang="0">
                <a:pos x="8" y="68"/>
              </a:cxn>
              <a:cxn ang="0">
                <a:pos x="12" y="74"/>
              </a:cxn>
              <a:cxn ang="0">
                <a:pos x="20" y="76"/>
              </a:cxn>
              <a:cxn ang="0">
                <a:pos x="30" y="78"/>
              </a:cxn>
              <a:cxn ang="0">
                <a:pos x="32" y="52"/>
              </a:cxn>
              <a:cxn ang="0">
                <a:pos x="26" y="50"/>
              </a:cxn>
              <a:cxn ang="0">
                <a:pos x="22" y="48"/>
              </a:cxn>
              <a:cxn ang="0">
                <a:pos x="20" y="44"/>
              </a:cxn>
              <a:cxn ang="0">
                <a:pos x="18" y="38"/>
              </a:cxn>
              <a:cxn ang="0">
                <a:pos x="18" y="34"/>
              </a:cxn>
              <a:cxn ang="0">
                <a:pos x="22" y="30"/>
              </a:cxn>
              <a:cxn ang="0">
                <a:pos x="24" y="28"/>
              </a:cxn>
              <a:cxn ang="0">
                <a:pos x="28" y="28"/>
              </a:cxn>
              <a:cxn ang="0">
                <a:pos x="34" y="28"/>
              </a:cxn>
              <a:cxn ang="0">
                <a:pos x="38" y="30"/>
              </a:cxn>
              <a:cxn ang="0">
                <a:pos x="44" y="36"/>
              </a:cxn>
              <a:cxn ang="0">
                <a:pos x="52" y="46"/>
              </a:cxn>
              <a:cxn ang="0">
                <a:pos x="64" y="62"/>
              </a:cxn>
              <a:cxn ang="0">
                <a:pos x="76" y="72"/>
              </a:cxn>
              <a:cxn ang="0">
                <a:pos x="88" y="78"/>
              </a:cxn>
              <a:cxn ang="0">
                <a:pos x="98" y="80"/>
              </a:cxn>
              <a:cxn ang="0">
                <a:pos x="98" y="0"/>
              </a:cxn>
              <a:cxn ang="0">
                <a:pos x="78" y="0"/>
              </a:cxn>
              <a:cxn ang="0">
                <a:pos x="76" y="0"/>
              </a:cxn>
            </a:cxnLst>
            <a:rect l="0" t="0" r="r" b="b"/>
            <a:pathLst>
              <a:path w="98" h="80">
                <a:moveTo>
                  <a:pt x="76" y="0"/>
                </a:moveTo>
                <a:lnTo>
                  <a:pt x="76" y="42"/>
                </a:lnTo>
                <a:lnTo>
                  <a:pt x="70" y="36"/>
                </a:lnTo>
                <a:lnTo>
                  <a:pt x="62" y="24"/>
                </a:lnTo>
                <a:lnTo>
                  <a:pt x="54" y="12"/>
                </a:lnTo>
                <a:lnTo>
                  <a:pt x="46" y="6"/>
                </a:lnTo>
                <a:lnTo>
                  <a:pt x="36" y="2"/>
                </a:lnTo>
                <a:lnTo>
                  <a:pt x="28" y="0"/>
                </a:lnTo>
                <a:lnTo>
                  <a:pt x="20" y="2"/>
                </a:lnTo>
                <a:lnTo>
                  <a:pt x="12" y="4"/>
                </a:lnTo>
                <a:lnTo>
                  <a:pt x="8" y="10"/>
                </a:lnTo>
                <a:lnTo>
                  <a:pt x="2" y="18"/>
                </a:lnTo>
                <a:lnTo>
                  <a:pt x="0" y="26"/>
                </a:lnTo>
                <a:lnTo>
                  <a:pt x="0" y="40"/>
                </a:lnTo>
                <a:lnTo>
                  <a:pt x="0" y="52"/>
                </a:lnTo>
                <a:lnTo>
                  <a:pt x="4" y="62"/>
                </a:lnTo>
                <a:lnTo>
                  <a:pt x="8" y="68"/>
                </a:lnTo>
                <a:lnTo>
                  <a:pt x="12" y="74"/>
                </a:lnTo>
                <a:lnTo>
                  <a:pt x="20" y="76"/>
                </a:lnTo>
                <a:lnTo>
                  <a:pt x="30" y="78"/>
                </a:lnTo>
                <a:lnTo>
                  <a:pt x="32" y="52"/>
                </a:lnTo>
                <a:lnTo>
                  <a:pt x="26" y="50"/>
                </a:lnTo>
                <a:lnTo>
                  <a:pt x="22" y="48"/>
                </a:lnTo>
                <a:lnTo>
                  <a:pt x="20" y="44"/>
                </a:lnTo>
                <a:lnTo>
                  <a:pt x="18" y="38"/>
                </a:lnTo>
                <a:lnTo>
                  <a:pt x="18" y="34"/>
                </a:lnTo>
                <a:lnTo>
                  <a:pt x="22" y="30"/>
                </a:lnTo>
                <a:lnTo>
                  <a:pt x="24" y="28"/>
                </a:lnTo>
                <a:lnTo>
                  <a:pt x="28" y="28"/>
                </a:lnTo>
                <a:lnTo>
                  <a:pt x="34" y="28"/>
                </a:lnTo>
                <a:lnTo>
                  <a:pt x="38" y="30"/>
                </a:lnTo>
                <a:lnTo>
                  <a:pt x="44" y="36"/>
                </a:lnTo>
                <a:lnTo>
                  <a:pt x="52" y="46"/>
                </a:lnTo>
                <a:lnTo>
                  <a:pt x="64" y="62"/>
                </a:lnTo>
                <a:lnTo>
                  <a:pt x="76" y="72"/>
                </a:lnTo>
                <a:lnTo>
                  <a:pt x="88" y="78"/>
                </a:lnTo>
                <a:lnTo>
                  <a:pt x="98" y="80"/>
                </a:lnTo>
                <a:lnTo>
                  <a:pt x="98" y="0"/>
                </a:lnTo>
                <a:lnTo>
                  <a:pt x="78" y="0"/>
                </a:lnTo>
                <a:lnTo>
                  <a:pt x="7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482600" y="2828925"/>
            <a:ext cx="276225" cy="88900"/>
          </a:xfrm>
          <a:custGeom>
            <a:avLst/>
            <a:gdLst/>
            <a:ahLst/>
            <a:cxnLst>
              <a:cxn ang="0">
                <a:pos x="44" y="48"/>
              </a:cxn>
              <a:cxn ang="0">
                <a:pos x="64" y="54"/>
              </a:cxn>
              <a:cxn ang="0">
                <a:pos x="88" y="56"/>
              </a:cxn>
              <a:cxn ang="0">
                <a:pos x="108" y="54"/>
              </a:cxn>
              <a:cxn ang="0">
                <a:pos x="128" y="48"/>
              </a:cxn>
              <a:cxn ang="0">
                <a:pos x="150" y="38"/>
              </a:cxn>
              <a:cxn ang="0">
                <a:pos x="174" y="24"/>
              </a:cxn>
              <a:cxn ang="0">
                <a:pos x="174" y="0"/>
              </a:cxn>
              <a:cxn ang="0">
                <a:pos x="152" y="10"/>
              </a:cxn>
              <a:cxn ang="0">
                <a:pos x="130" y="16"/>
              </a:cxn>
              <a:cxn ang="0">
                <a:pos x="110" y="20"/>
              </a:cxn>
              <a:cxn ang="0">
                <a:pos x="90" y="22"/>
              </a:cxn>
              <a:cxn ang="0">
                <a:pos x="68" y="22"/>
              </a:cxn>
              <a:cxn ang="0">
                <a:pos x="50" y="18"/>
              </a:cxn>
              <a:cxn ang="0">
                <a:pos x="26" y="10"/>
              </a:cxn>
              <a:cxn ang="0">
                <a:pos x="0" y="0"/>
              </a:cxn>
              <a:cxn ang="0">
                <a:pos x="0" y="24"/>
              </a:cxn>
              <a:cxn ang="0">
                <a:pos x="22" y="38"/>
              </a:cxn>
              <a:cxn ang="0">
                <a:pos x="42" y="48"/>
              </a:cxn>
              <a:cxn ang="0">
                <a:pos x="44" y="48"/>
              </a:cxn>
            </a:cxnLst>
            <a:rect l="0" t="0" r="r" b="b"/>
            <a:pathLst>
              <a:path w="174" h="56">
                <a:moveTo>
                  <a:pt x="44" y="48"/>
                </a:moveTo>
                <a:lnTo>
                  <a:pt x="64" y="54"/>
                </a:lnTo>
                <a:lnTo>
                  <a:pt x="88" y="56"/>
                </a:lnTo>
                <a:lnTo>
                  <a:pt x="108" y="54"/>
                </a:lnTo>
                <a:lnTo>
                  <a:pt x="128" y="48"/>
                </a:lnTo>
                <a:lnTo>
                  <a:pt x="150" y="38"/>
                </a:lnTo>
                <a:lnTo>
                  <a:pt x="174" y="24"/>
                </a:lnTo>
                <a:lnTo>
                  <a:pt x="174" y="0"/>
                </a:lnTo>
                <a:lnTo>
                  <a:pt x="152" y="10"/>
                </a:lnTo>
                <a:lnTo>
                  <a:pt x="130" y="16"/>
                </a:lnTo>
                <a:lnTo>
                  <a:pt x="110" y="20"/>
                </a:lnTo>
                <a:lnTo>
                  <a:pt x="90" y="22"/>
                </a:lnTo>
                <a:lnTo>
                  <a:pt x="68" y="22"/>
                </a:lnTo>
                <a:lnTo>
                  <a:pt x="50" y="18"/>
                </a:lnTo>
                <a:lnTo>
                  <a:pt x="26" y="10"/>
                </a:lnTo>
                <a:lnTo>
                  <a:pt x="0" y="0"/>
                </a:lnTo>
                <a:lnTo>
                  <a:pt x="0" y="24"/>
                </a:lnTo>
                <a:lnTo>
                  <a:pt x="22" y="38"/>
                </a:lnTo>
                <a:lnTo>
                  <a:pt x="42" y="48"/>
                </a:lnTo>
                <a:lnTo>
                  <a:pt x="44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542925" y="2543175"/>
            <a:ext cx="152400" cy="257175"/>
          </a:xfrm>
          <a:custGeom>
            <a:avLst/>
            <a:gdLst/>
            <a:ahLst/>
            <a:cxnLst>
              <a:cxn ang="0">
                <a:pos x="96" y="162"/>
              </a:cxn>
              <a:cxn ang="0">
                <a:pos x="96" y="126"/>
              </a:cxn>
              <a:cxn ang="0">
                <a:pos x="48" y="126"/>
              </a:cxn>
              <a:cxn ang="0">
                <a:pos x="38" y="124"/>
              </a:cxn>
              <a:cxn ang="0">
                <a:pos x="32" y="122"/>
              </a:cxn>
              <a:cxn ang="0">
                <a:pos x="28" y="116"/>
              </a:cxn>
              <a:cxn ang="0">
                <a:pos x="28" y="112"/>
              </a:cxn>
              <a:cxn ang="0">
                <a:pos x="30" y="104"/>
              </a:cxn>
              <a:cxn ang="0">
                <a:pos x="36" y="100"/>
              </a:cxn>
              <a:cxn ang="0">
                <a:pos x="44" y="100"/>
              </a:cxn>
              <a:cxn ang="0">
                <a:pos x="96" y="100"/>
              </a:cxn>
              <a:cxn ang="0">
                <a:pos x="96" y="62"/>
              </a:cxn>
              <a:cxn ang="0">
                <a:pos x="48" y="62"/>
              </a:cxn>
              <a:cxn ang="0">
                <a:pos x="38" y="62"/>
              </a:cxn>
              <a:cxn ang="0">
                <a:pos x="32" y="60"/>
              </a:cxn>
              <a:cxn ang="0">
                <a:pos x="30" y="54"/>
              </a:cxn>
              <a:cxn ang="0">
                <a:pos x="28" y="48"/>
              </a:cxn>
              <a:cxn ang="0">
                <a:pos x="30" y="44"/>
              </a:cxn>
              <a:cxn ang="0">
                <a:pos x="32" y="40"/>
              </a:cxn>
              <a:cxn ang="0">
                <a:pos x="36" y="38"/>
              </a:cxn>
              <a:cxn ang="0">
                <a:pos x="42" y="38"/>
              </a:cxn>
              <a:cxn ang="0">
                <a:pos x="96" y="38"/>
              </a:cxn>
              <a:cxn ang="0">
                <a:pos x="96" y="0"/>
              </a:cxn>
              <a:cxn ang="0">
                <a:pos x="36" y="0"/>
              </a:cxn>
              <a:cxn ang="0">
                <a:pos x="28" y="0"/>
              </a:cxn>
              <a:cxn ang="0">
                <a:pos x="20" y="2"/>
              </a:cxn>
              <a:cxn ang="0">
                <a:pos x="14" y="6"/>
              </a:cxn>
              <a:cxn ang="0">
                <a:pos x="8" y="8"/>
              </a:cxn>
              <a:cxn ang="0">
                <a:pos x="4" y="14"/>
              </a:cxn>
              <a:cxn ang="0">
                <a:pos x="2" y="20"/>
              </a:cxn>
              <a:cxn ang="0">
                <a:pos x="0" y="26"/>
              </a:cxn>
              <a:cxn ang="0">
                <a:pos x="0" y="32"/>
              </a:cxn>
              <a:cxn ang="0">
                <a:pos x="0" y="42"/>
              </a:cxn>
              <a:cxn ang="0">
                <a:pos x="2" y="50"/>
              </a:cxn>
              <a:cxn ang="0">
                <a:pos x="8" y="58"/>
              </a:cxn>
              <a:cxn ang="0">
                <a:pos x="16" y="66"/>
              </a:cxn>
              <a:cxn ang="0">
                <a:pos x="8" y="70"/>
              </a:cxn>
              <a:cxn ang="0">
                <a:pos x="4" y="76"/>
              </a:cxn>
              <a:cxn ang="0">
                <a:pos x="0" y="84"/>
              </a:cxn>
              <a:cxn ang="0">
                <a:pos x="0" y="96"/>
              </a:cxn>
              <a:cxn ang="0">
                <a:pos x="0" y="104"/>
              </a:cxn>
              <a:cxn ang="0">
                <a:pos x="4" y="114"/>
              </a:cxn>
              <a:cxn ang="0">
                <a:pos x="8" y="120"/>
              </a:cxn>
              <a:cxn ang="0">
                <a:pos x="16" y="128"/>
              </a:cxn>
              <a:cxn ang="0">
                <a:pos x="2" y="128"/>
              </a:cxn>
              <a:cxn ang="0">
                <a:pos x="2" y="162"/>
              </a:cxn>
              <a:cxn ang="0">
                <a:pos x="94" y="162"/>
              </a:cxn>
              <a:cxn ang="0">
                <a:pos x="96" y="162"/>
              </a:cxn>
            </a:cxnLst>
            <a:rect l="0" t="0" r="r" b="b"/>
            <a:pathLst>
              <a:path w="96" h="162">
                <a:moveTo>
                  <a:pt x="96" y="162"/>
                </a:moveTo>
                <a:lnTo>
                  <a:pt x="96" y="126"/>
                </a:lnTo>
                <a:lnTo>
                  <a:pt x="48" y="126"/>
                </a:lnTo>
                <a:lnTo>
                  <a:pt x="38" y="124"/>
                </a:lnTo>
                <a:lnTo>
                  <a:pt x="32" y="122"/>
                </a:lnTo>
                <a:lnTo>
                  <a:pt x="28" y="116"/>
                </a:lnTo>
                <a:lnTo>
                  <a:pt x="28" y="112"/>
                </a:lnTo>
                <a:lnTo>
                  <a:pt x="30" y="104"/>
                </a:lnTo>
                <a:lnTo>
                  <a:pt x="36" y="100"/>
                </a:lnTo>
                <a:lnTo>
                  <a:pt x="44" y="100"/>
                </a:lnTo>
                <a:lnTo>
                  <a:pt x="96" y="100"/>
                </a:lnTo>
                <a:lnTo>
                  <a:pt x="96" y="62"/>
                </a:lnTo>
                <a:lnTo>
                  <a:pt x="48" y="62"/>
                </a:lnTo>
                <a:lnTo>
                  <a:pt x="38" y="62"/>
                </a:lnTo>
                <a:lnTo>
                  <a:pt x="32" y="60"/>
                </a:lnTo>
                <a:lnTo>
                  <a:pt x="30" y="54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6" y="38"/>
                </a:lnTo>
                <a:lnTo>
                  <a:pt x="42" y="38"/>
                </a:lnTo>
                <a:lnTo>
                  <a:pt x="96" y="38"/>
                </a:lnTo>
                <a:lnTo>
                  <a:pt x="96" y="0"/>
                </a:lnTo>
                <a:lnTo>
                  <a:pt x="36" y="0"/>
                </a:lnTo>
                <a:lnTo>
                  <a:pt x="28" y="0"/>
                </a:lnTo>
                <a:lnTo>
                  <a:pt x="20" y="2"/>
                </a:lnTo>
                <a:lnTo>
                  <a:pt x="14" y="6"/>
                </a:lnTo>
                <a:lnTo>
                  <a:pt x="8" y="8"/>
                </a:lnTo>
                <a:lnTo>
                  <a:pt x="4" y="14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42"/>
                </a:lnTo>
                <a:lnTo>
                  <a:pt x="2" y="50"/>
                </a:lnTo>
                <a:lnTo>
                  <a:pt x="8" y="58"/>
                </a:lnTo>
                <a:lnTo>
                  <a:pt x="16" y="66"/>
                </a:lnTo>
                <a:lnTo>
                  <a:pt x="8" y="70"/>
                </a:lnTo>
                <a:lnTo>
                  <a:pt x="4" y="76"/>
                </a:lnTo>
                <a:lnTo>
                  <a:pt x="0" y="84"/>
                </a:lnTo>
                <a:lnTo>
                  <a:pt x="0" y="96"/>
                </a:lnTo>
                <a:lnTo>
                  <a:pt x="0" y="104"/>
                </a:lnTo>
                <a:lnTo>
                  <a:pt x="4" y="114"/>
                </a:lnTo>
                <a:lnTo>
                  <a:pt x="8" y="120"/>
                </a:lnTo>
                <a:lnTo>
                  <a:pt x="16" y="128"/>
                </a:lnTo>
                <a:lnTo>
                  <a:pt x="2" y="128"/>
                </a:lnTo>
                <a:lnTo>
                  <a:pt x="2" y="162"/>
                </a:lnTo>
                <a:lnTo>
                  <a:pt x="94" y="162"/>
                </a:lnTo>
                <a:lnTo>
                  <a:pt x="96" y="1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542925" y="2251075"/>
            <a:ext cx="152400" cy="257175"/>
          </a:xfrm>
          <a:custGeom>
            <a:avLst/>
            <a:gdLst/>
            <a:ahLst/>
            <a:cxnLst>
              <a:cxn ang="0">
                <a:pos x="96" y="162"/>
              </a:cxn>
              <a:cxn ang="0">
                <a:pos x="96" y="126"/>
              </a:cxn>
              <a:cxn ang="0">
                <a:pos x="48" y="126"/>
              </a:cxn>
              <a:cxn ang="0">
                <a:pos x="38" y="124"/>
              </a:cxn>
              <a:cxn ang="0">
                <a:pos x="32" y="122"/>
              </a:cxn>
              <a:cxn ang="0">
                <a:pos x="28" y="116"/>
              </a:cxn>
              <a:cxn ang="0">
                <a:pos x="28" y="112"/>
              </a:cxn>
              <a:cxn ang="0">
                <a:pos x="30" y="104"/>
              </a:cxn>
              <a:cxn ang="0">
                <a:pos x="36" y="100"/>
              </a:cxn>
              <a:cxn ang="0">
                <a:pos x="44" y="100"/>
              </a:cxn>
              <a:cxn ang="0">
                <a:pos x="96" y="100"/>
              </a:cxn>
              <a:cxn ang="0">
                <a:pos x="96" y="62"/>
              </a:cxn>
              <a:cxn ang="0">
                <a:pos x="48" y="62"/>
              </a:cxn>
              <a:cxn ang="0">
                <a:pos x="38" y="62"/>
              </a:cxn>
              <a:cxn ang="0">
                <a:pos x="32" y="60"/>
              </a:cxn>
              <a:cxn ang="0">
                <a:pos x="30" y="54"/>
              </a:cxn>
              <a:cxn ang="0">
                <a:pos x="28" y="48"/>
              </a:cxn>
              <a:cxn ang="0">
                <a:pos x="30" y="44"/>
              </a:cxn>
              <a:cxn ang="0">
                <a:pos x="32" y="40"/>
              </a:cxn>
              <a:cxn ang="0">
                <a:pos x="36" y="38"/>
              </a:cxn>
              <a:cxn ang="0">
                <a:pos x="42" y="38"/>
              </a:cxn>
              <a:cxn ang="0">
                <a:pos x="96" y="38"/>
              </a:cxn>
              <a:cxn ang="0">
                <a:pos x="96" y="0"/>
              </a:cxn>
              <a:cxn ang="0">
                <a:pos x="36" y="0"/>
              </a:cxn>
              <a:cxn ang="0">
                <a:pos x="28" y="0"/>
              </a:cxn>
              <a:cxn ang="0">
                <a:pos x="20" y="2"/>
              </a:cxn>
              <a:cxn ang="0">
                <a:pos x="14" y="6"/>
              </a:cxn>
              <a:cxn ang="0">
                <a:pos x="8" y="8"/>
              </a:cxn>
              <a:cxn ang="0">
                <a:pos x="4" y="14"/>
              </a:cxn>
              <a:cxn ang="0">
                <a:pos x="2" y="20"/>
              </a:cxn>
              <a:cxn ang="0">
                <a:pos x="0" y="26"/>
              </a:cxn>
              <a:cxn ang="0">
                <a:pos x="0" y="32"/>
              </a:cxn>
              <a:cxn ang="0">
                <a:pos x="0" y="42"/>
              </a:cxn>
              <a:cxn ang="0">
                <a:pos x="2" y="50"/>
              </a:cxn>
              <a:cxn ang="0">
                <a:pos x="8" y="58"/>
              </a:cxn>
              <a:cxn ang="0">
                <a:pos x="16" y="66"/>
              </a:cxn>
              <a:cxn ang="0">
                <a:pos x="8" y="70"/>
              </a:cxn>
              <a:cxn ang="0">
                <a:pos x="4" y="76"/>
              </a:cxn>
              <a:cxn ang="0">
                <a:pos x="0" y="84"/>
              </a:cxn>
              <a:cxn ang="0">
                <a:pos x="0" y="96"/>
              </a:cxn>
              <a:cxn ang="0">
                <a:pos x="0" y="104"/>
              </a:cxn>
              <a:cxn ang="0">
                <a:pos x="4" y="114"/>
              </a:cxn>
              <a:cxn ang="0">
                <a:pos x="8" y="120"/>
              </a:cxn>
              <a:cxn ang="0">
                <a:pos x="16" y="128"/>
              </a:cxn>
              <a:cxn ang="0">
                <a:pos x="2" y="128"/>
              </a:cxn>
              <a:cxn ang="0">
                <a:pos x="2" y="162"/>
              </a:cxn>
              <a:cxn ang="0">
                <a:pos x="94" y="162"/>
              </a:cxn>
              <a:cxn ang="0">
                <a:pos x="96" y="162"/>
              </a:cxn>
            </a:cxnLst>
            <a:rect l="0" t="0" r="r" b="b"/>
            <a:pathLst>
              <a:path w="96" h="162">
                <a:moveTo>
                  <a:pt x="96" y="162"/>
                </a:moveTo>
                <a:lnTo>
                  <a:pt x="96" y="126"/>
                </a:lnTo>
                <a:lnTo>
                  <a:pt x="48" y="126"/>
                </a:lnTo>
                <a:lnTo>
                  <a:pt x="38" y="124"/>
                </a:lnTo>
                <a:lnTo>
                  <a:pt x="32" y="122"/>
                </a:lnTo>
                <a:lnTo>
                  <a:pt x="28" y="116"/>
                </a:lnTo>
                <a:lnTo>
                  <a:pt x="28" y="112"/>
                </a:lnTo>
                <a:lnTo>
                  <a:pt x="30" y="104"/>
                </a:lnTo>
                <a:lnTo>
                  <a:pt x="36" y="100"/>
                </a:lnTo>
                <a:lnTo>
                  <a:pt x="44" y="100"/>
                </a:lnTo>
                <a:lnTo>
                  <a:pt x="96" y="100"/>
                </a:lnTo>
                <a:lnTo>
                  <a:pt x="96" y="62"/>
                </a:lnTo>
                <a:lnTo>
                  <a:pt x="48" y="62"/>
                </a:lnTo>
                <a:lnTo>
                  <a:pt x="38" y="62"/>
                </a:lnTo>
                <a:lnTo>
                  <a:pt x="32" y="60"/>
                </a:lnTo>
                <a:lnTo>
                  <a:pt x="30" y="54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6" y="38"/>
                </a:lnTo>
                <a:lnTo>
                  <a:pt x="42" y="38"/>
                </a:lnTo>
                <a:lnTo>
                  <a:pt x="96" y="38"/>
                </a:lnTo>
                <a:lnTo>
                  <a:pt x="96" y="0"/>
                </a:lnTo>
                <a:lnTo>
                  <a:pt x="36" y="0"/>
                </a:lnTo>
                <a:lnTo>
                  <a:pt x="28" y="0"/>
                </a:lnTo>
                <a:lnTo>
                  <a:pt x="20" y="2"/>
                </a:lnTo>
                <a:lnTo>
                  <a:pt x="14" y="6"/>
                </a:lnTo>
                <a:lnTo>
                  <a:pt x="8" y="8"/>
                </a:lnTo>
                <a:lnTo>
                  <a:pt x="4" y="14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42"/>
                </a:lnTo>
                <a:lnTo>
                  <a:pt x="2" y="50"/>
                </a:lnTo>
                <a:lnTo>
                  <a:pt x="8" y="58"/>
                </a:lnTo>
                <a:lnTo>
                  <a:pt x="16" y="66"/>
                </a:lnTo>
                <a:lnTo>
                  <a:pt x="8" y="70"/>
                </a:lnTo>
                <a:lnTo>
                  <a:pt x="4" y="76"/>
                </a:lnTo>
                <a:lnTo>
                  <a:pt x="0" y="84"/>
                </a:lnTo>
                <a:lnTo>
                  <a:pt x="0" y="96"/>
                </a:lnTo>
                <a:lnTo>
                  <a:pt x="0" y="104"/>
                </a:lnTo>
                <a:lnTo>
                  <a:pt x="4" y="114"/>
                </a:lnTo>
                <a:lnTo>
                  <a:pt x="8" y="120"/>
                </a:lnTo>
                <a:lnTo>
                  <a:pt x="16" y="128"/>
                </a:lnTo>
                <a:lnTo>
                  <a:pt x="2" y="128"/>
                </a:lnTo>
                <a:lnTo>
                  <a:pt x="2" y="162"/>
                </a:lnTo>
                <a:lnTo>
                  <a:pt x="94" y="162"/>
                </a:lnTo>
                <a:lnTo>
                  <a:pt x="96" y="1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488950" y="1914525"/>
            <a:ext cx="206375" cy="200025"/>
          </a:xfrm>
          <a:custGeom>
            <a:avLst/>
            <a:gdLst/>
            <a:ahLst/>
            <a:cxnLst>
              <a:cxn ang="0">
                <a:pos x="130" y="126"/>
              </a:cxn>
              <a:cxn ang="0">
                <a:pos x="130" y="86"/>
              </a:cxn>
              <a:cxn ang="0">
                <a:pos x="78" y="86"/>
              </a:cxn>
              <a:cxn ang="0">
                <a:pos x="78" y="42"/>
              </a:cxn>
              <a:cxn ang="0">
                <a:pos x="130" y="42"/>
              </a:cxn>
              <a:cxn ang="0">
                <a:pos x="130" y="0"/>
              </a:cxn>
              <a:cxn ang="0">
                <a:pos x="0" y="0"/>
              </a:cxn>
              <a:cxn ang="0">
                <a:pos x="0" y="42"/>
              </a:cxn>
              <a:cxn ang="0">
                <a:pos x="46" y="42"/>
              </a:cxn>
              <a:cxn ang="0">
                <a:pos x="46" y="86"/>
              </a:cxn>
              <a:cxn ang="0">
                <a:pos x="0" y="86"/>
              </a:cxn>
              <a:cxn ang="0">
                <a:pos x="0" y="126"/>
              </a:cxn>
              <a:cxn ang="0">
                <a:pos x="128" y="126"/>
              </a:cxn>
              <a:cxn ang="0">
                <a:pos x="130" y="126"/>
              </a:cxn>
            </a:cxnLst>
            <a:rect l="0" t="0" r="r" b="b"/>
            <a:pathLst>
              <a:path w="130" h="126">
                <a:moveTo>
                  <a:pt x="130" y="126"/>
                </a:moveTo>
                <a:lnTo>
                  <a:pt x="130" y="86"/>
                </a:lnTo>
                <a:lnTo>
                  <a:pt x="78" y="86"/>
                </a:lnTo>
                <a:lnTo>
                  <a:pt x="78" y="42"/>
                </a:lnTo>
                <a:lnTo>
                  <a:pt x="130" y="42"/>
                </a:lnTo>
                <a:lnTo>
                  <a:pt x="130" y="0"/>
                </a:lnTo>
                <a:lnTo>
                  <a:pt x="0" y="0"/>
                </a:lnTo>
                <a:lnTo>
                  <a:pt x="0" y="42"/>
                </a:lnTo>
                <a:lnTo>
                  <a:pt x="46" y="42"/>
                </a:lnTo>
                <a:lnTo>
                  <a:pt x="46" y="86"/>
                </a:lnTo>
                <a:lnTo>
                  <a:pt x="0" y="86"/>
                </a:lnTo>
                <a:lnTo>
                  <a:pt x="0" y="126"/>
                </a:lnTo>
                <a:lnTo>
                  <a:pt x="128" y="126"/>
                </a:lnTo>
                <a:lnTo>
                  <a:pt x="130" y="1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542925" y="1717675"/>
            <a:ext cx="215900" cy="165100"/>
          </a:xfrm>
          <a:custGeom>
            <a:avLst/>
            <a:gdLst/>
            <a:ahLst/>
            <a:cxnLst>
              <a:cxn ang="0">
                <a:pos x="8" y="40"/>
              </a:cxn>
              <a:cxn ang="0">
                <a:pos x="0" y="56"/>
              </a:cxn>
              <a:cxn ang="0">
                <a:pos x="0" y="74"/>
              </a:cxn>
              <a:cxn ang="0">
                <a:pos x="6" y="88"/>
              </a:cxn>
              <a:cxn ang="0">
                <a:pos x="18" y="98"/>
              </a:cxn>
              <a:cxn ang="0">
                <a:pos x="34" y="104"/>
              </a:cxn>
              <a:cxn ang="0">
                <a:pos x="62" y="102"/>
              </a:cxn>
              <a:cxn ang="0">
                <a:pos x="76" y="96"/>
              </a:cxn>
              <a:cxn ang="0">
                <a:pos x="88" y="82"/>
              </a:cxn>
              <a:cxn ang="0">
                <a:pos x="94" y="66"/>
              </a:cxn>
              <a:cxn ang="0">
                <a:pos x="88" y="46"/>
              </a:cxn>
              <a:cxn ang="0">
                <a:pos x="80" y="36"/>
              </a:cxn>
              <a:cxn ang="0">
                <a:pos x="102" y="38"/>
              </a:cxn>
              <a:cxn ang="0">
                <a:pos x="112" y="44"/>
              </a:cxn>
              <a:cxn ang="0">
                <a:pos x="112" y="58"/>
              </a:cxn>
              <a:cxn ang="0">
                <a:pos x="108" y="64"/>
              </a:cxn>
              <a:cxn ang="0">
                <a:pos x="100" y="102"/>
              </a:cxn>
              <a:cxn ang="0">
                <a:pos x="110" y="102"/>
              </a:cxn>
              <a:cxn ang="0">
                <a:pos x="122" y="96"/>
              </a:cxn>
              <a:cxn ang="0">
                <a:pos x="130" y="84"/>
              </a:cxn>
              <a:cxn ang="0">
                <a:pos x="136" y="64"/>
              </a:cxn>
              <a:cxn ang="0">
                <a:pos x="136" y="40"/>
              </a:cxn>
              <a:cxn ang="0">
                <a:pos x="130" y="20"/>
              </a:cxn>
              <a:cxn ang="0">
                <a:pos x="120" y="8"/>
              </a:cxn>
              <a:cxn ang="0">
                <a:pos x="104" y="0"/>
              </a:cxn>
              <a:cxn ang="0">
                <a:pos x="92" y="0"/>
              </a:cxn>
              <a:cxn ang="0">
                <a:pos x="2" y="34"/>
              </a:cxn>
              <a:cxn ang="0">
                <a:pos x="16" y="34"/>
              </a:cxn>
              <a:cxn ang="0">
                <a:pos x="28" y="58"/>
              </a:cxn>
              <a:cxn ang="0">
                <a:pos x="28" y="46"/>
              </a:cxn>
              <a:cxn ang="0">
                <a:pos x="38" y="38"/>
              </a:cxn>
              <a:cxn ang="0">
                <a:pos x="56" y="36"/>
              </a:cxn>
              <a:cxn ang="0">
                <a:pos x="66" y="46"/>
              </a:cxn>
              <a:cxn ang="0">
                <a:pos x="66" y="58"/>
              </a:cxn>
              <a:cxn ang="0">
                <a:pos x="56" y="66"/>
              </a:cxn>
              <a:cxn ang="0">
                <a:pos x="38" y="66"/>
              </a:cxn>
              <a:cxn ang="0">
                <a:pos x="16" y="34"/>
              </a:cxn>
            </a:cxnLst>
            <a:rect l="0" t="0" r="r" b="b"/>
            <a:pathLst>
              <a:path w="136" h="104">
                <a:moveTo>
                  <a:pt x="16" y="34"/>
                </a:moveTo>
                <a:lnTo>
                  <a:pt x="8" y="40"/>
                </a:lnTo>
                <a:lnTo>
                  <a:pt x="4" y="48"/>
                </a:lnTo>
                <a:lnTo>
                  <a:pt x="0" y="56"/>
                </a:lnTo>
                <a:lnTo>
                  <a:pt x="0" y="66"/>
                </a:lnTo>
                <a:lnTo>
                  <a:pt x="0" y="74"/>
                </a:lnTo>
                <a:lnTo>
                  <a:pt x="2" y="82"/>
                </a:lnTo>
                <a:lnTo>
                  <a:pt x="6" y="88"/>
                </a:lnTo>
                <a:lnTo>
                  <a:pt x="10" y="94"/>
                </a:lnTo>
                <a:lnTo>
                  <a:pt x="18" y="98"/>
                </a:lnTo>
                <a:lnTo>
                  <a:pt x="26" y="102"/>
                </a:lnTo>
                <a:lnTo>
                  <a:pt x="34" y="104"/>
                </a:lnTo>
                <a:lnTo>
                  <a:pt x="44" y="104"/>
                </a:lnTo>
                <a:lnTo>
                  <a:pt x="62" y="102"/>
                </a:lnTo>
                <a:lnTo>
                  <a:pt x="70" y="100"/>
                </a:lnTo>
                <a:lnTo>
                  <a:pt x="76" y="96"/>
                </a:lnTo>
                <a:lnTo>
                  <a:pt x="84" y="90"/>
                </a:lnTo>
                <a:lnTo>
                  <a:pt x="88" y="82"/>
                </a:lnTo>
                <a:lnTo>
                  <a:pt x="92" y="74"/>
                </a:lnTo>
                <a:lnTo>
                  <a:pt x="94" y="66"/>
                </a:lnTo>
                <a:lnTo>
                  <a:pt x="92" y="56"/>
                </a:lnTo>
                <a:lnTo>
                  <a:pt x="88" y="46"/>
                </a:lnTo>
                <a:lnTo>
                  <a:pt x="84" y="42"/>
                </a:lnTo>
                <a:lnTo>
                  <a:pt x="80" y="36"/>
                </a:lnTo>
                <a:lnTo>
                  <a:pt x="94" y="36"/>
                </a:lnTo>
                <a:lnTo>
                  <a:pt x="102" y="38"/>
                </a:lnTo>
                <a:lnTo>
                  <a:pt x="108" y="40"/>
                </a:lnTo>
                <a:lnTo>
                  <a:pt x="112" y="44"/>
                </a:lnTo>
                <a:lnTo>
                  <a:pt x="112" y="52"/>
                </a:lnTo>
                <a:lnTo>
                  <a:pt x="112" y="58"/>
                </a:lnTo>
                <a:lnTo>
                  <a:pt x="110" y="62"/>
                </a:lnTo>
                <a:lnTo>
                  <a:pt x="108" y="64"/>
                </a:lnTo>
                <a:lnTo>
                  <a:pt x="104" y="66"/>
                </a:lnTo>
                <a:lnTo>
                  <a:pt x="100" y="102"/>
                </a:lnTo>
                <a:lnTo>
                  <a:pt x="104" y="102"/>
                </a:lnTo>
                <a:lnTo>
                  <a:pt x="110" y="102"/>
                </a:lnTo>
                <a:lnTo>
                  <a:pt x="116" y="100"/>
                </a:lnTo>
                <a:lnTo>
                  <a:pt x="122" y="96"/>
                </a:lnTo>
                <a:lnTo>
                  <a:pt x="126" y="92"/>
                </a:lnTo>
                <a:lnTo>
                  <a:pt x="130" y="84"/>
                </a:lnTo>
                <a:lnTo>
                  <a:pt x="134" y="76"/>
                </a:lnTo>
                <a:lnTo>
                  <a:pt x="136" y="64"/>
                </a:lnTo>
                <a:lnTo>
                  <a:pt x="136" y="52"/>
                </a:lnTo>
                <a:lnTo>
                  <a:pt x="136" y="40"/>
                </a:lnTo>
                <a:lnTo>
                  <a:pt x="134" y="30"/>
                </a:lnTo>
                <a:lnTo>
                  <a:pt x="130" y="20"/>
                </a:lnTo>
                <a:lnTo>
                  <a:pt x="126" y="14"/>
                </a:lnTo>
                <a:lnTo>
                  <a:pt x="120" y="8"/>
                </a:lnTo>
                <a:lnTo>
                  <a:pt x="112" y="2"/>
                </a:lnTo>
                <a:lnTo>
                  <a:pt x="104" y="0"/>
                </a:lnTo>
                <a:lnTo>
                  <a:pt x="96" y="0"/>
                </a:lnTo>
                <a:lnTo>
                  <a:pt x="92" y="0"/>
                </a:lnTo>
                <a:lnTo>
                  <a:pt x="2" y="0"/>
                </a:lnTo>
                <a:lnTo>
                  <a:pt x="2" y="34"/>
                </a:lnTo>
                <a:lnTo>
                  <a:pt x="14" y="34"/>
                </a:lnTo>
                <a:lnTo>
                  <a:pt x="16" y="34"/>
                </a:lnTo>
                <a:lnTo>
                  <a:pt x="30" y="64"/>
                </a:lnTo>
                <a:lnTo>
                  <a:pt x="28" y="58"/>
                </a:lnTo>
                <a:lnTo>
                  <a:pt x="26" y="52"/>
                </a:lnTo>
                <a:lnTo>
                  <a:pt x="28" y="46"/>
                </a:lnTo>
                <a:lnTo>
                  <a:pt x="32" y="40"/>
                </a:lnTo>
                <a:lnTo>
                  <a:pt x="38" y="38"/>
                </a:lnTo>
                <a:lnTo>
                  <a:pt x="48" y="36"/>
                </a:lnTo>
                <a:lnTo>
                  <a:pt x="56" y="36"/>
                </a:lnTo>
                <a:lnTo>
                  <a:pt x="62" y="40"/>
                </a:lnTo>
                <a:lnTo>
                  <a:pt x="66" y="46"/>
                </a:lnTo>
                <a:lnTo>
                  <a:pt x="68" y="52"/>
                </a:lnTo>
                <a:lnTo>
                  <a:pt x="66" y="58"/>
                </a:lnTo>
                <a:lnTo>
                  <a:pt x="64" y="64"/>
                </a:lnTo>
                <a:lnTo>
                  <a:pt x="56" y="66"/>
                </a:lnTo>
                <a:lnTo>
                  <a:pt x="48" y="68"/>
                </a:lnTo>
                <a:lnTo>
                  <a:pt x="38" y="66"/>
                </a:lnTo>
                <a:lnTo>
                  <a:pt x="30" y="64"/>
                </a:lnTo>
                <a:lnTo>
                  <a:pt x="16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482600" y="1600200"/>
            <a:ext cx="276225" cy="88900"/>
          </a:xfrm>
          <a:custGeom>
            <a:avLst/>
            <a:gdLst/>
            <a:ahLst/>
            <a:cxnLst>
              <a:cxn ang="0">
                <a:pos x="44" y="8"/>
              </a:cxn>
              <a:cxn ang="0">
                <a:pos x="64" y="2"/>
              </a:cxn>
              <a:cxn ang="0">
                <a:pos x="88" y="0"/>
              </a:cxn>
              <a:cxn ang="0">
                <a:pos x="108" y="2"/>
              </a:cxn>
              <a:cxn ang="0">
                <a:pos x="128" y="8"/>
              </a:cxn>
              <a:cxn ang="0">
                <a:pos x="150" y="18"/>
              </a:cxn>
              <a:cxn ang="0">
                <a:pos x="174" y="32"/>
              </a:cxn>
              <a:cxn ang="0">
                <a:pos x="174" y="56"/>
              </a:cxn>
              <a:cxn ang="0">
                <a:pos x="152" y="46"/>
              </a:cxn>
              <a:cxn ang="0">
                <a:pos x="130" y="38"/>
              </a:cxn>
              <a:cxn ang="0">
                <a:pos x="110" y="34"/>
              </a:cxn>
              <a:cxn ang="0">
                <a:pos x="90" y="34"/>
              </a:cxn>
              <a:cxn ang="0">
                <a:pos x="68" y="34"/>
              </a:cxn>
              <a:cxn ang="0">
                <a:pos x="50" y="38"/>
              </a:cxn>
              <a:cxn ang="0">
                <a:pos x="26" y="44"/>
              </a:cxn>
              <a:cxn ang="0">
                <a:pos x="0" y="56"/>
              </a:cxn>
              <a:cxn ang="0">
                <a:pos x="0" y="32"/>
              </a:cxn>
              <a:cxn ang="0">
                <a:pos x="22" y="18"/>
              </a:cxn>
              <a:cxn ang="0">
                <a:pos x="42" y="8"/>
              </a:cxn>
              <a:cxn ang="0">
                <a:pos x="44" y="8"/>
              </a:cxn>
            </a:cxnLst>
            <a:rect l="0" t="0" r="r" b="b"/>
            <a:pathLst>
              <a:path w="174" h="56">
                <a:moveTo>
                  <a:pt x="44" y="8"/>
                </a:moveTo>
                <a:lnTo>
                  <a:pt x="64" y="2"/>
                </a:lnTo>
                <a:lnTo>
                  <a:pt x="88" y="0"/>
                </a:lnTo>
                <a:lnTo>
                  <a:pt x="108" y="2"/>
                </a:lnTo>
                <a:lnTo>
                  <a:pt x="128" y="8"/>
                </a:lnTo>
                <a:lnTo>
                  <a:pt x="150" y="18"/>
                </a:lnTo>
                <a:lnTo>
                  <a:pt x="174" y="32"/>
                </a:lnTo>
                <a:lnTo>
                  <a:pt x="174" y="56"/>
                </a:lnTo>
                <a:lnTo>
                  <a:pt x="152" y="46"/>
                </a:lnTo>
                <a:lnTo>
                  <a:pt x="130" y="38"/>
                </a:lnTo>
                <a:lnTo>
                  <a:pt x="110" y="34"/>
                </a:lnTo>
                <a:lnTo>
                  <a:pt x="90" y="34"/>
                </a:lnTo>
                <a:lnTo>
                  <a:pt x="68" y="34"/>
                </a:lnTo>
                <a:lnTo>
                  <a:pt x="50" y="38"/>
                </a:lnTo>
                <a:lnTo>
                  <a:pt x="26" y="44"/>
                </a:lnTo>
                <a:lnTo>
                  <a:pt x="0" y="56"/>
                </a:lnTo>
                <a:lnTo>
                  <a:pt x="0" y="32"/>
                </a:lnTo>
                <a:lnTo>
                  <a:pt x="22" y="18"/>
                </a:lnTo>
                <a:lnTo>
                  <a:pt x="42" y="8"/>
                </a:lnTo>
                <a:lnTo>
                  <a:pt x="44" y="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160713" y="4992688"/>
            <a:ext cx="3749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Time in the</a:t>
            </a:r>
          </a:p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pulmonary capillary (s) 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211763" y="2100263"/>
            <a:ext cx="21574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231F20"/>
                </a:solidFill>
                <a:latin typeface="Arial" charset="0"/>
              </a:rPr>
              <a:t>P     104 mm Hg</a:t>
            </a:r>
            <a:endParaRPr lang="en-US" sz="1800" b="1">
              <a:latin typeface="Arial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5405438" y="2278063"/>
            <a:ext cx="2460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7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7453313" y="5707063"/>
            <a:ext cx="1263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231F20"/>
                </a:solidFill>
                <a:latin typeface="Arial" charset="0"/>
              </a:rPr>
              <a:t>End of</a:t>
            </a:r>
          </a:p>
          <a:p>
            <a:r>
              <a:rPr lang="en-US" sz="2300" b="1">
                <a:solidFill>
                  <a:srgbClr val="231F20"/>
                </a:solidFill>
                <a:latin typeface="Arial" charset="0"/>
              </a:rPr>
              <a:t>capillary 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1055688" y="5707063"/>
            <a:ext cx="1182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231F20"/>
                </a:solidFill>
                <a:latin typeface="Arial" charset="0"/>
              </a:rPr>
              <a:t>Start of</a:t>
            </a:r>
          </a:p>
          <a:p>
            <a:r>
              <a:rPr lang="en-US" sz="2300" b="1">
                <a:solidFill>
                  <a:srgbClr val="231F20"/>
                </a:solidFill>
                <a:latin typeface="Arial" charset="0"/>
              </a:rPr>
              <a:t>capillary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Pressure Gradients and Gas Solubilities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Partial pressure gradient for CO</a:t>
            </a:r>
            <a:r>
              <a:rPr lang="en-US" baseline="-25000"/>
              <a:t>2</a:t>
            </a:r>
            <a:r>
              <a:rPr lang="en-US"/>
              <a:t> in the lungs is less steep:</a:t>
            </a:r>
          </a:p>
          <a:p>
            <a:pPr lvl="1"/>
            <a:r>
              <a:rPr lang="en-US"/>
              <a:t>Venous blood Pco</a:t>
            </a:r>
            <a:r>
              <a:rPr lang="en-US" baseline="-35000"/>
              <a:t>2</a:t>
            </a:r>
            <a:r>
              <a:rPr lang="en-US"/>
              <a:t> = 45 mm Hg</a:t>
            </a:r>
          </a:p>
          <a:p>
            <a:pPr lvl="1"/>
            <a:r>
              <a:rPr lang="en-US"/>
              <a:t>Alveolar Pco</a:t>
            </a:r>
            <a:r>
              <a:rPr lang="en-US" baseline="-35000"/>
              <a:t>2</a:t>
            </a:r>
            <a:r>
              <a:rPr lang="en-US"/>
              <a:t> = 40 mm Hg</a:t>
            </a:r>
          </a:p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is 20 times more soluble in plasma than oxygen</a:t>
            </a:r>
          </a:p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diffuses in equal amounts with oxygen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22.17</a:t>
            </a: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77850"/>
            <a:ext cx="8231187" cy="5875338"/>
          </a:xfrm>
          <a:prstGeom prst="rect">
            <a:avLst/>
          </a:prstGeom>
          <a:noFill/>
        </p:spPr>
      </p:pic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554538" y="2801938"/>
            <a:ext cx="306387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560888" y="5337175"/>
            <a:ext cx="296862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2909888" y="2801938"/>
            <a:ext cx="30480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811463" y="5337175"/>
            <a:ext cx="4159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028825" y="577850"/>
            <a:ext cx="1028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Inspired air: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160 mm Hg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0.3 mm Hg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781550" y="3400425"/>
            <a:ext cx="1028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Blood leaving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lungs and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entering tissue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capillaries: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100 mm Hg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40 mm Hg</a:t>
            </a:r>
            <a:endParaRPr lang="en-US" sz="1800" b="1">
              <a:latin typeface="Arial" charset="0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759325" y="615950"/>
            <a:ext cx="1084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Alveoli of lungs: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104 mm Hg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40 mm Hg</a:t>
            </a:r>
            <a:endParaRPr lang="en-US" sz="1800" b="1">
              <a:latin typeface="Arial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854575" y="860425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762375" y="4803775"/>
            <a:ext cx="395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Heart </a:t>
            </a:r>
            <a:endParaRPr lang="en-US" sz="1800" b="1">
              <a:latin typeface="Arial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2019300" y="3400425"/>
            <a:ext cx="10271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Blood leaving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tissues and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entering lungs: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40 mm Hg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45 mm Hg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2162175" y="52641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Systemic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veins</a:t>
            </a:r>
            <a:endParaRPr lang="en-US" sz="1800" b="1">
              <a:latin typeface="Arial" charset="0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4889500" y="52705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Systemic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arteries</a:t>
            </a:r>
            <a:endParaRPr lang="en-US" sz="1800" b="1">
              <a:latin typeface="Arial" charset="0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5289550" y="5895975"/>
            <a:ext cx="1833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Tissues: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less than 40 mm Hg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greater than 45 mm Hg</a:t>
            </a:r>
            <a:endParaRPr lang="en-US" sz="1800" b="1">
              <a:latin typeface="Arial" charset="0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1968500" y="5664200"/>
            <a:ext cx="877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Internal</a:t>
            </a:r>
          </a:p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respiration </a:t>
            </a:r>
            <a:endParaRPr lang="en-US" sz="1800">
              <a:latin typeface="Arial" charset="0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1962150" y="2317750"/>
            <a:ext cx="877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External</a:t>
            </a:r>
          </a:p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respiration </a:t>
            </a:r>
            <a:endParaRPr lang="en-US" sz="1800">
              <a:latin typeface="Arial" charset="0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892675" y="2733675"/>
            <a:ext cx="790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Pulmonary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veins (P</a:t>
            </a:r>
            <a:endParaRPr lang="en-US" sz="18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100 mm Hg)</a:t>
            </a:r>
            <a:endParaRPr lang="en-US" sz="1800" b="1">
              <a:latin typeface="Arial" charset="0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2152650" y="2727325"/>
            <a:ext cx="722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Pulmonary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arteries</a:t>
            </a:r>
            <a:endParaRPr lang="en-US" sz="1800" b="1">
              <a:latin typeface="Arial" charset="0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4854575" y="1035050"/>
            <a:ext cx="187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2120900" y="822325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2120900" y="996950"/>
            <a:ext cx="187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2105025" y="3975100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2105025" y="4149725"/>
            <a:ext cx="187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873625" y="4100513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4873625" y="4275138"/>
            <a:ext cx="187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5384800" y="614203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5384800" y="6316663"/>
            <a:ext cx="187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5426075" y="297973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Ventilation: amount of gas reaching the alveoli</a:t>
            </a:r>
          </a:p>
          <a:p>
            <a:r>
              <a:rPr lang="en-US"/>
              <a:t>Perfusion: blood flow reaching the alveoli</a:t>
            </a:r>
          </a:p>
          <a:p>
            <a:r>
              <a:rPr lang="en-US"/>
              <a:t>Ventilation and perfusion must be matched (coupled) for efficient gas exchange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Changes in Po</a:t>
            </a:r>
            <a:r>
              <a:rPr lang="en-US" baseline="-25000"/>
              <a:t>2</a:t>
            </a:r>
            <a:r>
              <a:rPr lang="en-US"/>
              <a:t> in the alveoli cause changes in the diameters of the arterioles</a:t>
            </a:r>
          </a:p>
          <a:p>
            <a:pPr lvl="1"/>
            <a:r>
              <a:rPr lang="en-US"/>
              <a:t>Where alveolar O</a:t>
            </a:r>
            <a:r>
              <a:rPr lang="en-US" baseline="-25000"/>
              <a:t>2</a:t>
            </a:r>
            <a:r>
              <a:rPr lang="en-US"/>
              <a:t> is high, arterioles dilate</a:t>
            </a:r>
          </a:p>
          <a:p>
            <a:pPr lvl="1"/>
            <a:r>
              <a:rPr lang="en-US"/>
              <a:t>Where alveolar O</a:t>
            </a:r>
            <a:r>
              <a:rPr lang="en-US" baseline="-25000"/>
              <a:t>2</a:t>
            </a:r>
            <a:r>
              <a:rPr lang="en-US"/>
              <a:t> is low, arterioles constrict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Vestibule: </a:t>
            </a:r>
            <a:endParaRPr lang="en-US" dirty="0" smtClean="0"/>
          </a:p>
          <a:p>
            <a:pPr lvl="1"/>
            <a:r>
              <a:rPr lang="en-US" dirty="0" smtClean="0"/>
              <a:t>nasal </a:t>
            </a:r>
            <a:r>
              <a:rPr lang="en-US" dirty="0"/>
              <a:t>cavity superior to the nostrils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Vibrissae </a:t>
            </a:r>
          </a:p>
          <a:p>
            <a:pPr lvl="2"/>
            <a:r>
              <a:rPr lang="en-US" dirty="0" smtClean="0"/>
              <a:t>Nose hair</a:t>
            </a:r>
          </a:p>
          <a:p>
            <a:pPr lvl="2"/>
            <a:r>
              <a:rPr lang="en-US" dirty="0" smtClean="0"/>
              <a:t>filter </a:t>
            </a:r>
            <a:r>
              <a:rPr lang="en-US" dirty="0"/>
              <a:t>coarse particles from inspired air</a:t>
            </a:r>
          </a:p>
          <a:p>
            <a:endParaRPr lang="en-US" dirty="0" smtClean="0"/>
          </a:p>
          <a:p>
            <a:r>
              <a:rPr lang="en-US" dirty="0" smtClean="0"/>
              <a:t>Olfactory </a:t>
            </a:r>
            <a:r>
              <a:rPr lang="en-US" dirty="0"/>
              <a:t>mucosa</a:t>
            </a:r>
          </a:p>
          <a:p>
            <a:pPr lvl="1"/>
            <a:r>
              <a:rPr lang="en-US" dirty="0"/>
              <a:t>Lines the superior nasal cavity </a:t>
            </a:r>
          </a:p>
          <a:p>
            <a:pPr lvl="1"/>
            <a:r>
              <a:rPr lang="en-US" dirty="0"/>
              <a:t>Contains smell receptors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Changes in Pco</a:t>
            </a:r>
            <a:r>
              <a:rPr lang="en-US" baseline="-25000"/>
              <a:t>2</a:t>
            </a:r>
            <a:r>
              <a:rPr lang="en-US"/>
              <a:t> in the alveoli cause changes in the diameters of the bronchioles</a:t>
            </a:r>
          </a:p>
          <a:p>
            <a:pPr lvl="1"/>
            <a:r>
              <a:rPr lang="en-US"/>
              <a:t>Where alveolar CO</a:t>
            </a:r>
            <a:r>
              <a:rPr lang="en-US" baseline="-25000"/>
              <a:t>2</a:t>
            </a:r>
            <a:r>
              <a:rPr lang="en-US"/>
              <a:t> is high, bronchioles dilate</a:t>
            </a:r>
          </a:p>
          <a:p>
            <a:pPr lvl="1"/>
            <a:r>
              <a:rPr lang="en-US"/>
              <a:t>Where alveolar CO</a:t>
            </a:r>
            <a:r>
              <a:rPr lang="en-US" baseline="-25000"/>
              <a:t>2</a:t>
            </a:r>
            <a:r>
              <a:rPr lang="en-US"/>
              <a:t> is low, bronchioles constrict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22.19</a:t>
            </a:r>
          </a:p>
        </p:txBody>
      </p: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7350" y="717550"/>
            <a:ext cx="8369300" cy="5484813"/>
          </a:xfrm>
          <a:prstGeom prst="rect">
            <a:avLst/>
          </a:prstGeom>
          <a:noFill/>
        </p:spPr>
      </p:pic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1390650" y="955675"/>
            <a:ext cx="1588" cy="88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Freeform 13"/>
          <p:cNvSpPr>
            <a:spLocks/>
          </p:cNvSpPr>
          <p:nvPr/>
        </p:nvSpPr>
        <p:spPr bwMode="auto">
          <a:xfrm>
            <a:off x="1368425" y="1028700"/>
            <a:ext cx="44450" cy="539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0"/>
              </a:cxn>
              <a:cxn ang="0">
                <a:pos x="14" y="34"/>
              </a:cxn>
              <a:cxn ang="0">
                <a:pos x="28" y="0"/>
              </a:cxn>
            </a:cxnLst>
            <a:rect l="0" t="0" r="r" b="b"/>
            <a:pathLst>
              <a:path w="28" h="34">
                <a:moveTo>
                  <a:pt x="28" y="0"/>
                </a:moveTo>
                <a:lnTo>
                  <a:pt x="0" y="0"/>
                </a:lnTo>
                <a:lnTo>
                  <a:pt x="14" y="34"/>
                </a:lnTo>
                <a:lnTo>
                  <a:pt x="2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549275" y="1139825"/>
            <a:ext cx="47625" cy="53975"/>
          </a:xfrm>
          <a:custGeom>
            <a:avLst/>
            <a:gdLst/>
            <a:ahLst/>
            <a:cxnLst>
              <a:cxn ang="0">
                <a:pos x="30" y="34"/>
              </a:cxn>
              <a:cxn ang="0">
                <a:pos x="0" y="34"/>
              </a:cxn>
              <a:cxn ang="0">
                <a:pos x="16" y="0"/>
              </a:cxn>
              <a:cxn ang="0">
                <a:pos x="30" y="34"/>
              </a:cxn>
            </a:cxnLst>
            <a:rect l="0" t="0" r="r" b="b"/>
            <a:pathLst>
              <a:path w="30" h="34">
                <a:moveTo>
                  <a:pt x="30" y="34"/>
                </a:moveTo>
                <a:lnTo>
                  <a:pt x="0" y="34"/>
                </a:lnTo>
                <a:lnTo>
                  <a:pt x="16" y="0"/>
                </a:lnTo>
                <a:lnTo>
                  <a:pt x="30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574675" y="1177925"/>
            <a:ext cx="1588" cy="88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571500" y="1354138"/>
            <a:ext cx="1588" cy="85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549275" y="1312863"/>
            <a:ext cx="44450" cy="57150"/>
          </a:xfrm>
          <a:custGeom>
            <a:avLst/>
            <a:gdLst/>
            <a:ahLst/>
            <a:cxnLst>
              <a:cxn ang="0">
                <a:pos x="28" y="36"/>
              </a:cxn>
              <a:cxn ang="0">
                <a:pos x="0" y="36"/>
              </a:cxn>
              <a:cxn ang="0">
                <a:pos x="14" y="0"/>
              </a:cxn>
              <a:cxn ang="0">
                <a:pos x="28" y="36"/>
              </a:cxn>
            </a:cxnLst>
            <a:rect l="0" t="0" r="r" b="b"/>
            <a:pathLst>
              <a:path w="28" h="36">
                <a:moveTo>
                  <a:pt x="28" y="36"/>
                </a:moveTo>
                <a:lnTo>
                  <a:pt x="0" y="36"/>
                </a:lnTo>
                <a:lnTo>
                  <a:pt x="14" y="0"/>
                </a:lnTo>
                <a:lnTo>
                  <a:pt x="28" y="3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>
            <a:off x="1425575" y="1395413"/>
            <a:ext cx="44450" cy="571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0"/>
              </a:cxn>
              <a:cxn ang="0">
                <a:pos x="14" y="36"/>
              </a:cxn>
              <a:cxn ang="0">
                <a:pos x="28" y="0"/>
              </a:cxn>
            </a:cxnLst>
            <a:rect l="0" t="0" r="r" b="b"/>
            <a:pathLst>
              <a:path w="28" h="36">
                <a:moveTo>
                  <a:pt x="28" y="0"/>
                </a:moveTo>
                <a:lnTo>
                  <a:pt x="0" y="0"/>
                </a:lnTo>
                <a:lnTo>
                  <a:pt x="14" y="36"/>
                </a:lnTo>
                <a:lnTo>
                  <a:pt x="2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1447800" y="1325563"/>
            <a:ext cx="1588" cy="85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531813" y="750888"/>
            <a:ext cx="25177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Mismatch of ventilation and 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perfusion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ventilation and/or    </a:t>
            </a:r>
            <a:endParaRPr lang="en-US" sz="1800" b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perfusion of alveoli causes local</a:t>
            </a:r>
            <a:endParaRPr lang="en-US" sz="1800" b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   P        and    P</a:t>
            </a:r>
            <a:endParaRPr lang="en-US" sz="1800">
              <a:latin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760413" y="1309688"/>
            <a:ext cx="285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1636713" y="1309688"/>
            <a:ext cx="176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4668838" y="855663"/>
            <a:ext cx="15144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Pulmonary arterioles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serving these alveoli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constrict</a:t>
            </a:r>
            <a:endParaRPr lang="en-US" sz="1800" b="1">
              <a:latin typeface="Arial" charset="0"/>
            </a:endParaRP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3400425" y="709613"/>
            <a:ext cx="998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autoregulates</a:t>
            </a:r>
            <a:endParaRPr lang="en-US" sz="1800" b="1">
              <a:latin typeface="Arial" charset="0"/>
            </a:endParaRPr>
          </a:p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arteriole </a:t>
            </a:r>
            <a:endParaRPr lang="en-US" sz="1800" b="1">
              <a:latin typeface="Arial" charset="0"/>
            </a:endParaRPr>
          </a:p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diameter</a:t>
            </a:r>
            <a:endParaRPr lang="en-US" sz="1800" b="1">
              <a:latin typeface="Arial" charset="0"/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6827838" y="855663"/>
            <a:ext cx="1758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Match of ventilation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and perfusion</a:t>
            </a:r>
            <a:endParaRPr lang="en-US" sz="18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   ventilation,   perfusion</a:t>
            </a:r>
            <a:endParaRPr lang="en-US" sz="1800">
              <a:latin typeface="Arial" charset="0"/>
            </a:endParaRPr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6881813" y="1222375"/>
            <a:ext cx="1587" cy="85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6859588" y="1292225"/>
            <a:ext cx="44450" cy="571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0"/>
              </a:cxn>
              <a:cxn ang="0">
                <a:pos x="14" y="36"/>
              </a:cxn>
              <a:cxn ang="0">
                <a:pos x="28" y="0"/>
              </a:cxn>
            </a:cxnLst>
            <a:rect l="0" t="0" r="r" b="b"/>
            <a:pathLst>
              <a:path w="28" h="36">
                <a:moveTo>
                  <a:pt x="28" y="0"/>
                </a:moveTo>
                <a:lnTo>
                  <a:pt x="0" y="0"/>
                </a:lnTo>
                <a:lnTo>
                  <a:pt x="14" y="36"/>
                </a:lnTo>
                <a:lnTo>
                  <a:pt x="2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Freeform 28"/>
          <p:cNvSpPr>
            <a:spLocks/>
          </p:cNvSpPr>
          <p:nvPr/>
        </p:nvSpPr>
        <p:spPr bwMode="auto">
          <a:xfrm>
            <a:off x="7796213" y="1292225"/>
            <a:ext cx="44450" cy="571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0"/>
              </a:cxn>
              <a:cxn ang="0">
                <a:pos x="14" y="36"/>
              </a:cxn>
              <a:cxn ang="0">
                <a:pos x="28" y="0"/>
              </a:cxn>
            </a:cxnLst>
            <a:rect l="0" t="0" r="r" b="b"/>
            <a:pathLst>
              <a:path w="28" h="36">
                <a:moveTo>
                  <a:pt x="28" y="0"/>
                </a:moveTo>
                <a:lnTo>
                  <a:pt x="0" y="0"/>
                </a:lnTo>
                <a:lnTo>
                  <a:pt x="14" y="36"/>
                </a:lnTo>
                <a:lnTo>
                  <a:pt x="2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7818438" y="1222375"/>
            <a:ext cx="1587" cy="85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455613" y="3071813"/>
            <a:ext cx="219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charset="0"/>
              </a:rPr>
              <a:t>(a)</a:t>
            </a:r>
            <a:endParaRPr lang="en-US" sz="1800">
              <a:latin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455613" y="6135688"/>
            <a:ext cx="219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charset="0"/>
              </a:rPr>
              <a:t>(b)</a:t>
            </a:r>
            <a:endParaRPr lang="en-US" sz="1800">
              <a:latin typeface="Arial" charset="0"/>
            </a:endParaRPr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V="1">
            <a:off x="1450975" y="4059238"/>
            <a:ext cx="1588" cy="85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5" name="Freeform 33"/>
          <p:cNvSpPr>
            <a:spLocks/>
          </p:cNvSpPr>
          <p:nvPr/>
        </p:nvSpPr>
        <p:spPr bwMode="auto">
          <a:xfrm>
            <a:off x="1428750" y="4017963"/>
            <a:ext cx="44450" cy="57150"/>
          </a:xfrm>
          <a:custGeom>
            <a:avLst/>
            <a:gdLst/>
            <a:ahLst/>
            <a:cxnLst>
              <a:cxn ang="0">
                <a:pos x="28" y="36"/>
              </a:cxn>
              <a:cxn ang="0">
                <a:pos x="0" y="36"/>
              </a:cxn>
              <a:cxn ang="0">
                <a:pos x="14" y="0"/>
              </a:cxn>
              <a:cxn ang="0">
                <a:pos x="28" y="36"/>
              </a:cxn>
            </a:cxnLst>
            <a:rect l="0" t="0" r="r" b="b"/>
            <a:pathLst>
              <a:path w="28" h="36">
                <a:moveTo>
                  <a:pt x="28" y="36"/>
                </a:moveTo>
                <a:lnTo>
                  <a:pt x="0" y="36"/>
                </a:lnTo>
                <a:lnTo>
                  <a:pt x="14" y="0"/>
                </a:lnTo>
                <a:lnTo>
                  <a:pt x="28" y="3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6" name="Freeform 34"/>
          <p:cNvSpPr>
            <a:spLocks/>
          </p:cNvSpPr>
          <p:nvPr/>
        </p:nvSpPr>
        <p:spPr bwMode="auto">
          <a:xfrm>
            <a:off x="539750" y="4097338"/>
            <a:ext cx="47625" cy="539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0"/>
              </a:cxn>
              <a:cxn ang="0">
                <a:pos x="16" y="34"/>
              </a:cxn>
              <a:cxn ang="0">
                <a:pos x="30" y="0"/>
              </a:cxn>
            </a:cxnLst>
            <a:rect l="0" t="0" r="r" b="b"/>
            <a:pathLst>
              <a:path w="30" h="34">
                <a:moveTo>
                  <a:pt x="30" y="0"/>
                </a:moveTo>
                <a:lnTo>
                  <a:pt x="0" y="0"/>
                </a:lnTo>
                <a:lnTo>
                  <a:pt x="16" y="34"/>
                </a:lnTo>
                <a:lnTo>
                  <a:pt x="3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565150" y="4024313"/>
            <a:ext cx="1588" cy="88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V="1">
            <a:off x="1358900" y="3716338"/>
            <a:ext cx="1588" cy="85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9" name="Freeform 37"/>
          <p:cNvSpPr>
            <a:spLocks/>
          </p:cNvSpPr>
          <p:nvPr/>
        </p:nvSpPr>
        <p:spPr bwMode="auto">
          <a:xfrm>
            <a:off x="1336675" y="3675063"/>
            <a:ext cx="47625" cy="57150"/>
          </a:xfrm>
          <a:custGeom>
            <a:avLst/>
            <a:gdLst/>
            <a:ahLst/>
            <a:cxnLst>
              <a:cxn ang="0">
                <a:pos x="30" y="36"/>
              </a:cxn>
              <a:cxn ang="0">
                <a:pos x="0" y="36"/>
              </a:cxn>
              <a:cxn ang="0">
                <a:pos x="14" y="0"/>
              </a:cxn>
              <a:cxn ang="0">
                <a:pos x="30" y="36"/>
              </a:cxn>
            </a:cxnLst>
            <a:rect l="0" t="0" r="r" b="b"/>
            <a:pathLst>
              <a:path w="30" h="36">
                <a:moveTo>
                  <a:pt x="30" y="36"/>
                </a:moveTo>
                <a:lnTo>
                  <a:pt x="0" y="36"/>
                </a:lnTo>
                <a:lnTo>
                  <a:pt x="14" y="0"/>
                </a:lnTo>
                <a:lnTo>
                  <a:pt x="30" y="3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0" name="Freeform 38"/>
          <p:cNvSpPr>
            <a:spLocks/>
          </p:cNvSpPr>
          <p:nvPr/>
        </p:nvSpPr>
        <p:spPr bwMode="auto">
          <a:xfrm>
            <a:off x="533400" y="3929063"/>
            <a:ext cx="47625" cy="539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0"/>
              </a:cxn>
              <a:cxn ang="0">
                <a:pos x="16" y="34"/>
              </a:cxn>
              <a:cxn ang="0">
                <a:pos x="30" y="0"/>
              </a:cxn>
            </a:cxnLst>
            <a:rect l="0" t="0" r="r" b="b"/>
            <a:pathLst>
              <a:path w="30" h="34">
                <a:moveTo>
                  <a:pt x="30" y="0"/>
                </a:moveTo>
                <a:lnTo>
                  <a:pt x="0" y="0"/>
                </a:lnTo>
                <a:lnTo>
                  <a:pt x="16" y="34"/>
                </a:lnTo>
                <a:lnTo>
                  <a:pt x="3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555625" y="3856038"/>
            <a:ext cx="1588" cy="85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506413" y="3492500"/>
            <a:ext cx="25352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Mismatch of ventilation and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perfusion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ventilation and/or </a:t>
            </a:r>
            <a:endParaRPr lang="en-US" sz="1800" b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perfusion of alveoli causes local </a:t>
            </a:r>
            <a:endParaRPr lang="en-US" sz="1800" b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   P        and    P</a:t>
            </a:r>
            <a:endParaRPr lang="en-US" sz="1200">
              <a:solidFill>
                <a:srgbClr val="231F20"/>
              </a:solidFill>
              <a:latin typeface="Arial Black" charset="0"/>
            </a:endParaRPr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735013" y="4027488"/>
            <a:ext cx="285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1611313" y="4027488"/>
            <a:ext cx="176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4668838" y="3570288"/>
            <a:ext cx="15144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Pulmonary arterioles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serving these alveoli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dilate</a:t>
            </a:r>
            <a:endParaRPr lang="en-US" sz="1800" b="1">
              <a:latin typeface="Arial" charset="0"/>
            </a:endParaRPr>
          </a:p>
        </p:txBody>
      </p:sp>
      <p:sp>
        <p:nvSpPr>
          <p:cNvPr id="49196" name="Rectangle 44"/>
          <p:cNvSpPr>
            <a:spLocks noChangeArrowheads="1"/>
          </p:cNvSpPr>
          <p:nvPr/>
        </p:nvSpPr>
        <p:spPr bwMode="auto">
          <a:xfrm>
            <a:off x="6840538" y="3570288"/>
            <a:ext cx="1758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Match of ventilation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 charset="0"/>
              </a:rPr>
              <a:t>and perfusion</a:t>
            </a:r>
            <a:endParaRPr lang="en-US" sz="18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   ventilation,   perfusion</a:t>
            </a:r>
            <a:endParaRPr lang="en-US" sz="1800">
              <a:latin typeface="Arial" charset="0"/>
            </a:endParaRPr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V="1">
            <a:off x="6907213" y="3951288"/>
            <a:ext cx="1587" cy="88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8" name="Freeform 46"/>
          <p:cNvSpPr>
            <a:spLocks/>
          </p:cNvSpPr>
          <p:nvPr/>
        </p:nvSpPr>
        <p:spPr bwMode="auto">
          <a:xfrm>
            <a:off x="6884988" y="3913188"/>
            <a:ext cx="44450" cy="53975"/>
          </a:xfrm>
          <a:custGeom>
            <a:avLst/>
            <a:gdLst/>
            <a:ahLst/>
            <a:cxnLst>
              <a:cxn ang="0">
                <a:pos x="28" y="34"/>
              </a:cxn>
              <a:cxn ang="0">
                <a:pos x="0" y="34"/>
              </a:cxn>
              <a:cxn ang="0">
                <a:pos x="14" y="0"/>
              </a:cxn>
              <a:cxn ang="0">
                <a:pos x="28" y="34"/>
              </a:cxn>
            </a:cxnLst>
            <a:rect l="0" t="0" r="r" b="b"/>
            <a:pathLst>
              <a:path w="28" h="34">
                <a:moveTo>
                  <a:pt x="28" y="34"/>
                </a:moveTo>
                <a:lnTo>
                  <a:pt x="0" y="34"/>
                </a:lnTo>
                <a:lnTo>
                  <a:pt x="14" y="0"/>
                </a:lnTo>
                <a:lnTo>
                  <a:pt x="28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9" name="Freeform 47"/>
          <p:cNvSpPr>
            <a:spLocks/>
          </p:cNvSpPr>
          <p:nvPr/>
        </p:nvSpPr>
        <p:spPr bwMode="auto">
          <a:xfrm>
            <a:off x="7808913" y="3913188"/>
            <a:ext cx="44450" cy="53975"/>
          </a:xfrm>
          <a:custGeom>
            <a:avLst/>
            <a:gdLst/>
            <a:ahLst/>
            <a:cxnLst>
              <a:cxn ang="0">
                <a:pos x="28" y="34"/>
              </a:cxn>
              <a:cxn ang="0">
                <a:pos x="0" y="34"/>
              </a:cxn>
              <a:cxn ang="0">
                <a:pos x="14" y="0"/>
              </a:cxn>
              <a:cxn ang="0">
                <a:pos x="28" y="34"/>
              </a:cxn>
            </a:cxnLst>
            <a:rect l="0" t="0" r="r" b="b"/>
            <a:pathLst>
              <a:path w="28" h="34">
                <a:moveTo>
                  <a:pt x="28" y="34"/>
                </a:moveTo>
                <a:lnTo>
                  <a:pt x="0" y="34"/>
                </a:lnTo>
                <a:lnTo>
                  <a:pt x="14" y="0"/>
                </a:lnTo>
                <a:lnTo>
                  <a:pt x="28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 flipV="1">
            <a:off x="7831138" y="3951288"/>
            <a:ext cx="1587" cy="88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3389313" y="3405188"/>
            <a:ext cx="998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autoregulates</a:t>
            </a:r>
            <a:endParaRPr lang="en-US" sz="1800" b="1">
              <a:latin typeface="Arial" charset="0"/>
            </a:endParaRPr>
          </a:p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arteriole </a:t>
            </a:r>
            <a:endParaRPr lang="en-US" sz="1800" b="1">
              <a:latin typeface="Arial" charset="0"/>
            </a:endParaRPr>
          </a:p>
          <a:p>
            <a:pPr algn="ctr"/>
            <a:r>
              <a:rPr lang="en-US" sz="1200" b="1">
                <a:solidFill>
                  <a:srgbClr val="231F20"/>
                </a:solidFill>
                <a:latin typeface="Arial" charset="0"/>
              </a:rPr>
              <a:t>diameter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Thickness and Surface Area of the Respiratory Membrane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Respiratory membranes</a:t>
            </a:r>
          </a:p>
          <a:p>
            <a:pPr lvl="1">
              <a:lnSpc>
                <a:spcPct val="90000"/>
              </a:lnSpc>
            </a:pPr>
            <a:r>
              <a:rPr lang="en-US"/>
              <a:t>0.5 to 1 </a:t>
            </a:r>
            <a:r>
              <a:rPr lang="en-US">
                <a:sym typeface="Symbol" charset="2"/>
              </a:rPr>
              <a:t></a:t>
            </a:r>
            <a:r>
              <a:rPr lang="en-US"/>
              <a:t>m thick</a:t>
            </a:r>
          </a:p>
          <a:p>
            <a:pPr lvl="1">
              <a:lnSpc>
                <a:spcPct val="90000"/>
              </a:lnSpc>
            </a:pPr>
            <a:r>
              <a:rPr lang="en-US"/>
              <a:t>Large total surface area (40 times that of one’s skin)</a:t>
            </a:r>
          </a:p>
          <a:p>
            <a:pPr>
              <a:lnSpc>
                <a:spcPct val="90000"/>
              </a:lnSpc>
            </a:pPr>
            <a:r>
              <a:rPr lang="en-US"/>
              <a:t>Thicken if lungs become waterlogged and edematous, and gas exchange becomes inadequate </a:t>
            </a:r>
          </a:p>
          <a:p>
            <a:pPr>
              <a:lnSpc>
                <a:spcPct val="90000"/>
              </a:lnSpc>
            </a:pPr>
            <a:r>
              <a:rPr lang="en-US"/>
              <a:t>Reduction in surface area with emphysema, when walls of adjacent alveoli break down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Respiration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Capillary gas exchange in body tissues</a:t>
            </a:r>
          </a:p>
          <a:p>
            <a:r>
              <a:rPr lang="en-US"/>
              <a:t>Partial pressures and diffusion gradients are reversed compared to external respiration</a:t>
            </a:r>
          </a:p>
          <a:p>
            <a:pPr lvl="1"/>
            <a:r>
              <a:rPr lang="en-US"/>
              <a:t>Po</a:t>
            </a:r>
            <a:r>
              <a:rPr lang="en-US" baseline="-25000"/>
              <a:t>2</a:t>
            </a:r>
            <a:r>
              <a:rPr lang="en-US"/>
              <a:t> in tissue is always lower than in systemic arterial blood</a:t>
            </a:r>
          </a:p>
          <a:p>
            <a:pPr lvl="1"/>
            <a:r>
              <a:rPr lang="en-US"/>
              <a:t>Po</a:t>
            </a:r>
            <a:r>
              <a:rPr lang="en-US" baseline="-25000"/>
              <a:t>2</a:t>
            </a:r>
            <a:r>
              <a:rPr lang="en-US"/>
              <a:t> of venous blood is 40 mm Hg and Pco</a:t>
            </a:r>
            <a:r>
              <a:rPr lang="en-US" baseline="-25000"/>
              <a:t>2</a:t>
            </a:r>
            <a:r>
              <a:rPr lang="en-US"/>
              <a:t> is 45 mm Hg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22.17</a:t>
            </a:r>
          </a:p>
        </p:txBody>
      </p:sp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77850"/>
            <a:ext cx="8231187" cy="5875338"/>
          </a:xfrm>
          <a:prstGeom prst="rect">
            <a:avLst/>
          </a:prstGeom>
          <a:noFill/>
        </p:spPr>
      </p:pic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4554538" y="2801938"/>
            <a:ext cx="306387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4560888" y="5337175"/>
            <a:ext cx="296862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2909888" y="2801938"/>
            <a:ext cx="30480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2811463" y="5337175"/>
            <a:ext cx="4159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2028825" y="577850"/>
            <a:ext cx="1028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Inspired air: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160 mm Hg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0.3 mm Hg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4781550" y="3400425"/>
            <a:ext cx="10287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Blood leaving</a:t>
            </a:r>
          </a:p>
          <a:p>
            <a:pPr eaLnBrk="1" hangingPunct="1">
              <a:lnSpc>
                <a:spcPct val="80000"/>
              </a:lnSpc>
            </a:pPr>
            <a:r>
              <a:rPr lang="en-US" sz="1100" b="1">
                <a:solidFill>
                  <a:srgbClr val="231F20"/>
                </a:solidFill>
                <a:latin typeface="Arial" charset="0"/>
              </a:rPr>
              <a:t>lungs and</a:t>
            </a:r>
            <a:endParaRPr lang="en-US" sz="1800" b="1">
              <a:latin typeface="Arial" charset="0"/>
            </a:endParaRP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entering tissue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b="1">
                <a:solidFill>
                  <a:srgbClr val="231F20"/>
                </a:solidFill>
                <a:latin typeface="Arial" charset="0"/>
              </a:rPr>
              <a:t>capillaries:</a:t>
            </a:r>
            <a:endParaRPr lang="en-US" sz="1800" b="1">
              <a:latin typeface="Arial" charset="0"/>
            </a:endParaRP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100 mm Hg</a:t>
            </a:r>
            <a:endParaRPr lang="en-US" sz="1800" b="1">
              <a:latin typeface="Arial" charset="0"/>
            </a:endParaRP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40 mm Hg</a:t>
            </a:r>
            <a:endParaRPr lang="en-US" sz="1800" b="1">
              <a:latin typeface="Arial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4759325" y="615950"/>
            <a:ext cx="1084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Alveoli of lungs: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104 mm Hg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40 mm Hg</a:t>
            </a:r>
            <a:endParaRPr lang="en-US" sz="1800" b="1">
              <a:latin typeface="Arial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4854575" y="860425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3762375" y="4803775"/>
            <a:ext cx="395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Heart </a:t>
            </a:r>
            <a:endParaRPr lang="en-US" sz="1800" b="1">
              <a:latin typeface="Arial" charset="0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2019300" y="3400425"/>
            <a:ext cx="10271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Blood leaving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tissues and</a:t>
            </a:r>
            <a:endParaRPr lang="en-US" sz="1800" b="1">
              <a:latin typeface="Arial" charset="0"/>
            </a:endParaRP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entering lungs: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40 mm Hg</a:t>
            </a:r>
            <a:endParaRPr lang="en-US" sz="1800" b="1">
              <a:latin typeface="Arial" charset="0"/>
            </a:endParaRP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 45 mm Hg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2162175" y="52641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Systemic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veins</a:t>
            </a:r>
            <a:endParaRPr lang="en-US" sz="1800" b="1">
              <a:latin typeface="Arial" charset="0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4889500" y="52705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Systemic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arteries</a:t>
            </a:r>
            <a:endParaRPr lang="en-US" sz="1800" b="1">
              <a:latin typeface="Arial" charset="0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5289550" y="5895975"/>
            <a:ext cx="1833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Tissues: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less than 40 mm Hg</a:t>
            </a:r>
            <a:endParaRPr lang="en-US" sz="1800" b="1">
              <a:latin typeface="Arial" charset="0"/>
            </a:endParaRP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      greater than 45 mm Hg</a:t>
            </a:r>
            <a:endParaRPr lang="en-US" sz="1800" b="1">
              <a:latin typeface="Arial" charset="0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1968500" y="5664200"/>
            <a:ext cx="877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>
                <a:solidFill>
                  <a:srgbClr val="231F20"/>
                </a:solidFill>
                <a:latin typeface="Arial Black" charset="0"/>
              </a:rPr>
              <a:t>Internal</a:t>
            </a:r>
          </a:p>
          <a:p>
            <a:pPr eaLnBrk="1" hangingPunct="1"/>
            <a:r>
              <a:rPr lang="en-US" sz="1100">
                <a:solidFill>
                  <a:srgbClr val="231F20"/>
                </a:solidFill>
                <a:latin typeface="Arial Black" charset="0"/>
              </a:rPr>
              <a:t>respiration </a:t>
            </a:r>
            <a:endParaRPr lang="en-US" sz="1800">
              <a:latin typeface="Arial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1962150" y="2317750"/>
            <a:ext cx="877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>
                <a:solidFill>
                  <a:srgbClr val="231F20"/>
                </a:solidFill>
                <a:latin typeface="Arial Black" charset="0"/>
              </a:rPr>
              <a:t>External</a:t>
            </a:r>
          </a:p>
          <a:p>
            <a:pPr eaLnBrk="1" hangingPunct="1"/>
            <a:r>
              <a:rPr lang="en-US" sz="1100">
                <a:solidFill>
                  <a:srgbClr val="231F20"/>
                </a:solidFill>
                <a:latin typeface="Arial Black" charset="0"/>
              </a:rPr>
              <a:t>respiration </a:t>
            </a:r>
            <a:endParaRPr lang="en-US" sz="1800">
              <a:latin typeface="Arial" charset="0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4892675" y="2733675"/>
            <a:ext cx="790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Pulmonary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veins (P</a:t>
            </a:r>
            <a:endParaRPr lang="en-US" sz="1800" b="1">
              <a:latin typeface="Arial" charset="0"/>
            </a:endParaRP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100 mm Hg)</a:t>
            </a:r>
            <a:endParaRPr lang="en-US" sz="1800" b="1">
              <a:latin typeface="Arial" charset="0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2152650" y="2727325"/>
            <a:ext cx="722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Pulmonary</a:t>
            </a:r>
          </a:p>
          <a:p>
            <a:pPr eaLnBrk="1" hangingPunct="1"/>
            <a:r>
              <a:rPr lang="en-US" sz="1100" b="1">
                <a:solidFill>
                  <a:srgbClr val="231F20"/>
                </a:solidFill>
                <a:latin typeface="Arial" charset="0"/>
              </a:rPr>
              <a:t>arteries</a:t>
            </a:r>
            <a:endParaRPr lang="en-US" sz="1800" b="1">
              <a:latin typeface="Arial" charset="0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4854575" y="1035050"/>
            <a:ext cx="187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2120900" y="822325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2120900" y="996950"/>
            <a:ext cx="187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105025" y="3975100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2105025" y="4149725"/>
            <a:ext cx="187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4873625" y="4100513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4873625" y="4275138"/>
            <a:ext cx="187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5384800" y="614203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5384800" y="6316663"/>
            <a:ext cx="187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5426075" y="297973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of Respiratory Gases by Blood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Oxygen (O</a:t>
            </a:r>
            <a:r>
              <a:rPr lang="en-US" baseline="-25000"/>
              <a:t>2</a:t>
            </a:r>
            <a:r>
              <a:rPr lang="en-US"/>
              <a:t>) transport</a:t>
            </a:r>
          </a:p>
          <a:p>
            <a:r>
              <a:rPr lang="en-US"/>
              <a:t>Carbon dioxide (CO</a:t>
            </a:r>
            <a:r>
              <a:rPr lang="en-US" baseline="-25000"/>
              <a:t>2</a:t>
            </a:r>
            <a:r>
              <a:rPr lang="en-US"/>
              <a:t>) transport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Transport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Molecular O</a:t>
            </a:r>
            <a:r>
              <a:rPr lang="en-US" baseline="-25000"/>
              <a:t>2</a:t>
            </a:r>
            <a:r>
              <a:rPr lang="en-US"/>
              <a:t> is carried in the blood </a:t>
            </a:r>
          </a:p>
          <a:p>
            <a:pPr lvl="1"/>
            <a:r>
              <a:rPr lang="en-US"/>
              <a:t>1.5% dissolved in plasma</a:t>
            </a:r>
          </a:p>
          <a:p>
            <a:pPr lvl="1"/>
            <a:r>
              <a:rPr lang="en-US"/>
              <a:t>98.5% loosely bound to each Fe of hemoglobin (Hb) in RBCs</a:t>
            </a:r>
          </a:p>
          <a:p>
            <a:pPr lvl="1"/>
            <a:r>
              <a:rPr lang="en-US"/>
              <a:t>4 O</a:t>
            </a:r>
            <a:r>
              <a:rPr lang="en-US" baseline="-25000"/>
              <a:t>2</a:t>
            </a:r>
            <a:r>
              <a:rPr lang="en-US"/>
              <a:t> per Hb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and Hemoglobin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Oxyhemoglobin (HbO</a:t>
            </a:r>
            <a:r>
              <a:rPr lang="en-US" baseline="-25000"/>
              <a:t>2</a:t>
            </a:r>
            <a:r>
              <a:rPr lang="en-US"/>
              <a:t>): hemoglobin-O</a:t>
            </a:r>
            <a:r>
              <a:rPr lang="en-US" baseline="-25000"/>
              <a:t>2</a:t>
            </a:r>
            <a:r>
              <a:rPr lang="en-US"/>
              <a:t> combination </a:t>
            </a:r>
          </a:p>
          <a:p>
            <a:r>
              <a:rPr lang="en-US"/>
              <a:t>Reduced hemoglobin (HHb): hemoglobin that has released O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 lvl="1"/>
            <a:endParaRPr lang="en-US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262063" y="3886200"/>
          <a:ext cx="6619875" cy="2033588"/>
        </p:xfrm>
        <a:graphic>
          <a:graphicData uri="http://schemas.openxmlformats.org/presentationml/2006/ole">
            <p:oleObj spid="_x0000_s160770" name="Document" r:id="rId3" imgW="3788664" imgH="116433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and Hemoglobin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Loading and unloading of O</a:t>
            </a:r>
            <a:r>
              <a:rPr lang="en-US" baseline="-25000"/>
              <a:t>2</a:t>
            </a:r>
            <a:r>
              <a:rPr lang="en-US"/>
              <a:t> is facilitated by change in shape of Hb </a:t>
            </a:r>
          </a:p>
          <a:p>
            <a:pPr lvl="1"/>
            <a:r>
              <a:rPr lang="en-US"/>
              <a:t>As O</a:t>
            </a:r>
            <a:r>
              <a:rPr lang="en-US" baseline="-25000"/>
              <a:t>2</a:t>
            </a:r>
            <a:r>
              <a:rPr lang="en-US"/>
              <a:t> binds, Hb affinity for O</a:t>
            </a:r>
            <a:r>
              <a:rPr lang="en-US" baseline="-25000"/>
              <a:t>2</a:t>
            </a:r>
            <a:r>
              <a:rPr lang="en-US"/>
              <a:t> increases</a:t>
            </a:r>
          </a:p>
          <a:p>
            <a:pPr lvl="1"/>
            <a:r>
              <a:rPr lang="en-US"/>
              <a:t>As O</a:t>
            </a:r>
            <a:r>
              <a:rPr lang="en-US" baseline="-25000"/>
              <a:t>2</a:t>
            </a:r>
            <a:r>
              <a:rPr lang="en-US"/>
              <a:t> is released, Hb affinity for O</a:t>
            </a:r>
            <a:r>
              <a:rPr lang="en-US" baseline="-25000"/>
              <a:t>2</a:t>
            </a:r>
            <a:r>
              <a:rPr lang="en-US"/>
              <a:t> decreases</a:t>
            </a:r>
          </a:p>
          <a:p>
            <a:r>
              <a:rPr lang="en-US"/>
              <a:t>Fully (100%) saturated if all four heme groups carry O</a:t>
            </a:r>
            <a:r>
              <a:rPr lang="en-US" baseline="-25000"/>
              <a:t>2</a:t>
            </a:r>
            <a:endParaRPr lang="en-US"/>
          </a:p>
          <a:p>
            <a:r>
              <a:rPr lang="en-US"/>
              <a:t>Partially saturated when one to three hemes carry O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and Hemoglobin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Rate of loading and unloading of O</a:t>
            </a:r>
            <a:r>
              <a:rPr lang="en-US" baseline="-25000"/>
              <a:t>2</a:t>
            </a:r>
            <a:r>
              <a:rPr lang="en-US"/>
              <a:t> is regulated by</a:t>
            </a:r>
          </a:p>
          <a:p>
            <a:pPr lvl="1"/>
            <a:r>
              <a:rPr lang="en-US"/>
              <a:t>Po</a:t>
            </a:r>
            <a:r>
              <a:rPr lang="en-US" baseline="-25000"/>
              <a:t>2</a:t>
            </a:r>
            <a:endParaRPr lang="en-US"/>
          </a:p>
          <a:p>
            <a:pPr lvl="1"/>
            <a:r>
              <a:rPr lang="en-US"/>
              <a:t>Temperature</a:t>
            </a:r>
          </a:p>
          <a:p>
            <a:pPr lvl="1"/>
            <a:r>
              <a:rPr lang="en-US"/>
              <a:t>Blood pH</a:t>
            </a:r>
          </a:p>
          <a:p>
            <a:pPr lvl="1"/>
            <a:r>
              <a:rPr lang="en-US"/>
              <a:t>Pco</a:t>
            </a:r>
            <a:r>
              <a:rPr lang="en-US" baseline="-25000"/>
              <a:t>2</a:t>
            </a:r>
            <a:endParaRPr lang="en-US"/>
          </a:p>
          <a:p>
            <a:pPr lvl="1"/>
            <a:r>
              <a:rPr lang="en-US"/>
              <a:t>Concentration of BPG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Respiratory mucosa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Pseudostratified</a:t>
            </a:r>
            <a:r>
              <a:rPr lang="en-US" dirty="0"/>
              <a:t> ciliated columnar epithelium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Mucous </a:t>
            </a:r>
            <a:r>
              <a:rPr lang="en-US" dirty="0"/>
              <a:t>and serous secretions contain </a:t>
            </a:r>
            <a:r>
              <a:rPr lang="en-US" dirty="0" err="1"/>
              <a:t>lysozyme</a:t>
            </a:r>
            <a:r>
              <a:rPr lang="en-US" dirty="0"/>
              <a:t> and </a:t>
            </a:r>
            <a:r>
              <a:rPr lang="en-US" dirty="0" err="1"/>
              <a:t>defensins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Cilia </a:t>
            </a:r>
            <a:r>
              <a:rPr lang="en-US" dirty="0"/>
              <a:t>move contaminated mucus </a:t>
            </a:r>
            <a:r>
              <a:rPr lang="en-US" dirty="0" err="1"/>
              <a:t>posteriorly</a:t>
            </a:r>
            <a:r>
              <a:rPr lang="en-US" dirty="0"/>
              <a:t> to throat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Inspired </a:t>
            </a:r>
            <a:r>
              <a:rPr lang="en-US" dirty="0"/>
              <a:t>air is warmed by </a:t>
            </a:r>
            <a:r>
              <a:rPr lang="en-US" dirty="0" smtClean="0"/>
              <a:t>blood vessels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Sensory </a:t>
            </a:r>
            <a:r>
              <a:rPr lang="en-US" dirty="0"/>
              <a:t>nerve endings triggers sneezing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r>
              <a:rPr lang="en-US"/>
              <a:t> on Hemoglobin Saturation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Oxygen-hemoglobin dissociation curve</a:t>
            </a:r>
          </a:p>
          <a:p>
            <a:r>
              <a:rPr lang="en-US"/>
              <a:t>Hemoglobin saturation plotted against Po</a:t>
            </a:r>
            <a:r>
              <a:rPr lang="en-US" baseline="-25000"/>
              <a:t>2</a:t>
            </a:r>
            <a:r>
              <a:rPr lang="en-US"/>
              <a:t> is not linear</a:t>
            </a:r>
          </a:p>
          <a:p>
            <a:r>
              <a:rPr lang="en-US"/>
              <a:t>S-shaped curve </a:t>
            </a:r>
          </a:p>
          <a:p>
            <a:r>
              <a:rPr lang="en-US"/>
              <a:t>Shows how binding and release of O</a:t>
            </a:r>
            <a:r>
              <a:rPr lang="en-US" baseline="-25000"/>
              <a:t>2</a:t>
            </a:r>
            <a:r>
              <a:rPr lang="en-US"/>
              <a:t> is influenced by the Po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22.20</a:t>
            </a:r>
          </a:p>
        </p:txBody>
      </p: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1713" y="520700"/>
            <a:ext cx="5789612" cy="5597525"/>
          </a:xfrm>
          <a:prstGeom prst="rect">
            <a:avLst/>
          </a:prstGeom>
          <a:noFill/>
        </p:spPr>
      </p:pic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6497638" y="1244600"/>
            <a:ext cx="17462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6497638" y="2984500"/>
            <a:ext cx="17462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738938" y="1106488"/>
            <a:ext cx="1341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8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 unloaded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to resting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6015038" y="60626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Lungs</a:t>
            </a:r>
            <a:endParaRPr lang="en-US" sz="1800" b="1">
              <a:latin typeface="Arial" charset="0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1150938" y="5948363"/>
            <a:ext cx="1155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Exercising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2674938" y="5948363"/>
            <a:ext cx="83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Resting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6738938" y="2843213"/>
            <a:ext cx="1409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Additional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8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 unloaded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to exercising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67603" name="AutoShape 19"/>
          <p:cNvSpPr>
            <a:spLocks/>
          </p:cNvSpPr>
          <p:nvPr/>
        </p:nvSpPr>
        <p:spPr bwMode="auto">
          <a:xfrm>
            <a:off x="6340475" y="654050"/>
            <a:ext cx="155575" cy="1158875"/>
          </a:xfrm>
          <a:prstGeom prst="righ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AutoShape 20"/>
          <p:cNvSpPr>
            <a:spLocks/>
          </p:cNvSpPr>
          <p:nvPr/>
        </p:nvSpPr>
        <p:spPr bwMode="auto">
          <a:xfrm>
            <a:off x="6340475" y="1857375"/>
            <a:ext cx="155575" cy="2263775"/>
          </a:xfrm>
          <a:prstGeom prst="righ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r>
              <a:rPr lang="en-US"/>
              <a:t> on Hemoglobin Saturation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 arterial blood</a:t>
            </a:r>
          </a:p>
          <a:p>
            <a:pPr lvl="1"/>
            <a:r>
              <a:rPr lang="en-US"/>
              <a:t>Po</a:t>
            </a:r>
            <a:r>
              <a:rPr lang="en-US" baseline="-25000"/>
              <a:t>2</a:t>
            </a:r>
            <a:r>
              <a:rPr lang="en-US"/>
              <a:t> = 100 mm Hg</a:t>
            </a:r>
          </a:p>
          <a:p>
            <a:pPr lvl="1"/>
            <a:r>
              <a:rPr lang="en-US"/>
              <a:t>Contains 20 ml oxygen per 100 ml blood (20 vol %)</a:t>
            </a:r>
          </a:p>
          <a:p>
            <a:pPr lvl="1"/>
            <a:r>
              <a:rPr lang="en-US"/>
              <a:t>Hb is 98% saturated</a:t>
            </a:r>
          </a:p>
          <a:p>
            <a:r>
              <a:rPr lang="en-US"/>
              <a:t>Further increases in Po</a:t>
            </a:r>
            <a:r>
              <a:rPr lang="en-US" baseline="-25000"/>
              <a:t>2</a:t>
            </a:r>
            <a:r>
              <a:rPr lang="en-US"/>
              <a:t> (e.g., breathing deeply) produce minimal increases in O</a:t>
            </a:r>
            <a:r>
              <a:rPr lang="en-US" baseline="-25000"/>
              <a:t>2</a:t>
            </a:r>
            <a:r>
              <a:rPr lang="en-US"/>
              <a:t> binding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r>
              <a:rPr lang="en-US"/>
              <a:t> on Hemoglobin Saturation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 venous blood</a:t>
            </a:r>
          </a:p>
          <a:p>
            <a:pPr lvl="1"/>
            <a:r>
              <a:rPr lang="en-US"/>
              <a:t>Po</a:t>
            </a:r>
            <a:r>
              <a:rPr lang="en-US" baseline="-25000"/>
              <a:t>2</a:t>
            </a:r>
            <a:r>
              <a:rPr lang="en-US"/>
              <a:t> = 40 mm Hg</a:t>
            </a:r>
          </a:p>
          <a:p>
            <a:pPr lvl="1"/>
            <a:r>
              <a:rPr lang="en-US"/>
              <a:t>Contains 15 vol % oxygen </a:t>
            </a:r>
          </a:p>
          <a:p>
            <a:pPr lvl="1"/>
            <a:r>
              <a:rPr lang="en-US"/>
              <a:t>Hb is 75% saturated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r>
              <a:rPr lang="en-US"/>
              <a:t> on Hemoglobin Saturation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Hemoglobin is almost completely saturated at a Po</a:t>
            </a:r>
            <a:r>
              <a:rPr lang="en-US" baseline="-25000"/>
              <a:t>2</a:t>
            </a:r>
            <a:r>
              <a:rPr lang="en-US"/>
              <a:t> of 70 mm Hg</a:t>
            </a:r>
          </a:p>
          <a:p>
            <a:r>
              <a:rPr lang="en-US"/>
              <a:t>Further increases in Po</a:t>
            </a:r>
            <a:r>
              <a:rPr lang="en-US" baseline="-25000"/>
              <a:t>2</a:t>
            </a:r>
            <a:r>
              <a:rPr lang="en-US"/>
              <a:t> produce only small increases in O</a:t>
            </a:r>
            <a:r>
              <a:rPr lang="en-US" baseline="-25000"/>
              <a:t>2</a:t>
            </a:r>
            <a:r>
              <a:rPr lang="en-US"/>
              <a:t> binding</a:t>
            </a:r>
          </a:p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loading and delivery to tissues is adequate when Po</a:t>
            </a:r>
            <a:r>
              <a:rPr lang="en-US" baseline="-25000"/>
              <a:t>2</a:t>
            </a:r>
            <a:r>
              <a:rPr lang="en-US"/>
              <a:t> is below normal levels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r>
              <a:rPr lang="en-US"/>
              <a:t> on Hemoglobin Saturation 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Only 20–25% of bound O</a:t>
            </a:r>
            <a:r>
              <a:rPr lang="en-US" baseline="-25000"/>
              <a:t>2</a:t>
            </a:r>
            <a:r>
              <a:rPr lang="en-US"/>
              <a:t> is unloaded during one systemic circulation</a:t>
            </a:r>
          </a:p>
          <a:p>
            <a:r>
              <a:rPr lang="en-US"/>
              <a:t>If O</a:t>
            </a:r>
            <a:r>
              <a:rPr lang="en-US" baseline="-25000"/>
              <a:t>2</a:t>
            </a:r>
            <a:r>
              <a:rPr lang="en-US"/>
              <a:t> levels in tissues drop:</a:t>
            </a:r>
          </a:p>
          <a:p>
            <a:pPr lvl="1"/>
            <a:r>
              <a:rPr lang="en-US"/>
              <a:t>More oxygen dissociates from hemoglobin and is used by cells </a:t>
            </a:r>
          </a:p>
          <a:p>
            <a:pPr lvl="1"/>
            <a:r>
              <a:rPr lang="en-US"/>
              <a:t>Respiratory rate or cardiac output need not increase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22.20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1713" y="520700"/>
            <a:ext cx="5789612" cy="5597525"/>
          </a:xfrm>
          <a:prstGeom prst="rect">
            <a:avLst/>
          </a:prstGeom>
          <a:noFill/>
        </p:spPr>
      </p:pic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6497638" y="1244600"/>
            <a:ext cx="17462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6497638" y="2984500"/>
            <a:ext cx="17462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6738938" y="1106488"/>
            <a:ext cx="1341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8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 unloaded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to resting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015038" y="60626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Lungs</a:t>
            </a:r>
            <a:endParaRPr lang="en-US" sz="1800" b="1">
              <a:latin typeface="Arial" charset="0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1150938" y="5948363"/>
            <a:ext cx="1155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Exercising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2674938" y="5948363"/>
            <a:ext cx="83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Resting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6738938" y="2843213"/>
            <a:ext cx="1409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Additional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8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 unloaded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to exercising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tissues</a:t>
            </a:r>
            <a:endParaRPr lang="en-US" sz="1800" b="1">
              <a:latin typeface="Arial" charset="0"/>
            </a:endParaRPr>
          </a:p>
        </p:txBody>
      </p:sp>
      <p:sp>
        <p:nvSpPr>
          <p:cNvPr id="76819" name="AutoShape 19"/>
          <p:cNvSpPr>
            <a:spLocks/>
          </p:cNvSpPr>
          <p:nvPr/>
        </p:nvSpPr>
        <p:spPr bwMode="auto">
          <a:xfrm>
            <a:off x="6340475" y="654050"/>
            <a:ext cx="155575" cy="1158875"/>
          </a:xfrm>
          <a:prstGeom prst="righ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AutoShape 20"/>
          <p:cNvSpPr>
            <a:spLocks/>
          </p:cNvSpPr>
          <p:nvPr/>
        </p:nvSpPr>
        <p:spPr bwMode="auto">
          <a:xfrm>
            <a:off x="6340475" y="1857375"/>
            <a:ext cx="155575" cy="2263775"/>
          </a:xfrm>
          <a:prstGeom prst="righ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Factors Influencing Hemoglobin Saturation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/>
              <a:t>Increases in temperature, H</a:t>
            </a:r>
            <a:r>
              <a:rPr lang="en-US" sz="2600" baseline="30000"/>
              <a:t>+</a:t>
            </a:r>
            <a:r>
              <a:rPr lang="en-US" sz="2600"/>
              <a:t>, Pco</a:t>
            </a:r>
            <a:r>
              <a:rPr lang="en-US" sz="2600" baseline="-25000"/>
              <a:t>2</a:t>
            </a:r>
            <a:r>
              <a:rPr lang="en-US" sz="2600"/>
              <a:t>, and BPG</a:t>
            </a:r>
          </a:p>
          <a:p>
            <a:pPr lvl="1"/>
            <a:r>
              <a:rPr lang="en-US" sz="2400"/>
              <a:t>Modify the structure of hemoglobin and decrease its affinity for O</a:t>
            </a:r>
            <a:r>
              <a:rPr lang="en-US" sz="2400" baseline="-25000"/>
              <a:t>2</a:t>
            </a:r>
            <a:endParaRPr lang="en-US" sz="2400"/>
          </a:p>
          <a:p>
            <a:pPr lvl="1"/>
            <a:r>
              <a:rPr lang="en-US" sz="2400"/>
              <a:t>Occur in systemic capillaries</a:t>
            </a:r>
          </a:p>
          <a:p>
            <a:pPr lvl="1"/>
            <a:r>
              <a:rPr lang="en-US" sz="2400"/>
              <a:t>Enhance O</a:t>
            </a:r>
            <a:r>
              <a:rPr lang="en-US" sz="2400" baseline="-25000"/>
              <a:t>2</a:t>
            </a:r>
            <a:r>
              <a:rPr lang="en-US" sz="2400"/>
              <a:t> unloading </a:t>
            </a:r>
          </a:p>
          <a:p>
            <a:pPr lvl="1"/>
            <a:r>
              <a:rPr lang="en-US" sz="2400"/>
              <a:t>Shift the O</a:t>
            </a:r>
            <a:r>
              <a:rPr lang="en-US" sz="2400" baseline="-25000"/>
              <a:t>2</a:t>
            </a:r>
            <a:r>
              <a:rPr lang="en-US" sz="2400"/>
              <a:t>-hemoglobin dissociation curve to the right</a:t>
            </a:r>
          </a:p>
          <a:p>
            <a:r>
              <a:rPr lang="en-US" sz="2600"/>
              <a:t>Decreases in these factors shift the curve to the left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22.21</a:t>
            </a:r>
          </a:p>
        </p:txBody>
      </p:sp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8300" y="1306513"/>
            <a:ext cx="8266113" cy="4357687"/>
          </a:xfrm>
          <a:prstGeom prst="rect">
            <a:avLst/>
          </a:prstGeom>
          <a:noFill/>
        </p:spPr>
      </p:pic>
      <p:sp>
        <p:nvSpPr>
          <p:cNvPr id="79884" name="Freeform 12"/>
          <p:cNvSpPr>
            <a:spLocks/>
          </p:cNvSpPr>
          <p:nvPr/>
        </p:nvSpPr>
        <p:spPr bwMode="auto">
          <a:xfrm>
            <a:off x="1695450" y="3430588"/>
            <a:ext cx="155575" cy="101600"/>
          </a:xfrm>
          <a:custGeom>
            <a:avLst/>
            <a:gdLst/>
            <a:ahLst/>
            <a:cxnLst>
              <a:cxn ang="0">
                <a:pos x="84" y="32"/>
              </a:cxn>
              <a:cxn ang="0">
                <a:pos x="84" y="40"/>
              </a:cxn>
              <a:cxn ang="0">
                <a:pos x="86" y="46"/>
              </a:cxn>
              <a:cxn ang="0">
                <a:pos x="90" y="56"/>
              </a:cxn>
              <a:cxn ang="0">
                <a:pos x="96" y="62"/>
              </a:cxn>
              <a:cxn ang="0">
                <a:pos x="98" y="64"/>
              </a:cxn>
              <a:cxn ang="0">
                <a:pos x="0" y="32"/>
              </a:cxn>
              <a:cxn ang="0">
                <a:pos x="96" y="0"/>
              </a:cxn>
              <a:cxn ang="0">
                <a:pos x="94" y="2"/>
              </a:cxn>
              <a:cxn ang="0">
                <a:pos x="90" y="8"/>
              </a:cxn>
              <a:cxn ang="0">
                <a:pos x="86" y="18"/>
              </a:cxn>
              <a:cxn ang="0">
                <a:pos x="86" y="32"/>
              </a:cxn>
              <a:cxn ang="0">
                <a:pos x="84" y="32"/>
              </a:cxn>
            </a:cxnLst>
            <a:rect l="0" t="0" r="r" b="b"/>
            <a:pathLst>
              <a:path w="98" h="64">
                <a:moveTo>
                  <a:pt x="84" y="32"/>
                </a:moveTo>
                <a:lnTo>
                  <a:pt x="84" y="40"/>
                </a:lnTo>
                <a:lnTo>
                  <a:pt x="86" y="46"/>
                </a:lnTo>
                <a:lnTo>
                  <a:pt x="90" y="56"/>
                </a:lnTo>
                <a:lnTo>
                  <a:pt x="96" y="62"/>
                </a:lnTo>
                <a:lnTo>
                  <a:pt x="98" y="64"/>
                </a:lnTo>
                <a:lnTo>
                  <a:pt x="0" y="32"/>
                </a:lnTo>
                <a:lnTo>
                  <a:pt x="96" y="0"/>
                </a:lnTo>
                <a:lnTo>
                  <a:pt x="94" y="2"/>
                </a:lnTo>
                <a:lnTo>
                  <a:pt x="90" y="8"/>
                </a:lnTo>
                <a:lnTo>
                  <a:pt x="86" y="18"/>
                </a:lnTo>
                <a:lnTo>
                  <a:pt x="86" y="32"/>
                </a:lnTo>
                <a:lnTo>
                  <a:pt x="84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>
            <a:off x="1816100" y="3481388"/>
            <a:ext cx="638175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>
            <a:off x="6392863" y="2833688"/>
            <a:ext cx="638175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6294438" y="2782888"/>
            <a:ext cx="155575" cy="101600"/>
          </a:xfrm>
          <a:custGeom>
            <a:avLst/>
            <a:gdLst/>
            <a:ahLst/>
            <a:cxnLst>
              <a:cxn ang="0">
                <a:pos x="82" y="32"/>
              </a:cxn>
              <a:cxn ang="0">
                <a:pos x="84" y="40"/>
              </a:cxn>
              <a:cxn ang="0">
                <a:pos x="84" y="46"/>
              </a:cxn>
              <a:cxn ang="0">
                <a:pos x="90" y="56"/>
              </a:cxn>
              <a:cxn ang="0">
                <a:pos x="94" y="62"/>
              </a:cxn>
              <a:cxn ang="0">
                <a:pos x="98" y="64"/>
              </a:cxn>
              <a:cxn ang="0">
                <a:pos x="0" y="32"/>
              </a:cxn>
              <a:cxn ang="0">
                <a:pos x="96" y="0"/>
              </a:cxn>
              <a:cxn ang="0">
                <a:pos x="94" y="2"/>
              </a:cxn>
              <a:cxn ang="0">
                <a:pos x="88" y="8"/>
              </a:cxn>
              <a:cxn ang="0">
                <a:pos x="84" y="18"/>
              </a:cxn>
              <a:cxn ang="0">
                <a:pos x="84" y="32"/>
              </a:cxn>
              <a:cxn ang="0">
                <a:pos x="82" y="32"/>
              </a:cxn>
            </a:cxnLst>
            <a:rect l="0" t="0" r="r" b="b"/>
            <a:pathLst>
              <a:path w="98" h="64">
                <a:moveTo>
                  <a:pt x="82" y="32"/>
                </a:moveTo>
                <a:lnTo>
                  <a:pt x="84" y="40"/>
                </a:lnTo>
                <a:lnTo>
                  <a:pt x="84" y="46"/>
                </a:lnTo>
                <a:lnTo>
                  <a:pt x="90" y="56"/>
                </a:lnTo>
                <a:lnTo>
                  <a:pt x="94" y="62"/>
                </a:lnTo>
                <a:lnTo>
                  <a:pt x="98" y="64"/>
                </a:lnTo>
                <a:lnTo>
                  <a:pt x="0" y="32"/>
                </a:lnTo>
                <a:lnTo>
                  <a:pt x="96" y="0"/>
                </a:lnTo>
                <a:lnTo>
                  <a:pt x="94" y="2"/>
                </a:lnTo>
                <a:lnTo>
                  <a:pt x="88" y="8"/>
                </a:lnTo>
                <a:lnTo>
                  <a:pt x="84" y="18"/>
                </a:lnTo>
                <a:lnTo>
                  <a:pt x="84" y="32"/>
                </a:lnTo>
                <a:lnTo>
                  <a:pt x="82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>
            <a:off x="6059488" y="3849688"/>
            <a:ext cx="155575" cy="104775"/>
          </a:xfrm>
          <a:custGeom>
            <a:avLst/>
            <a:gdLst/>
            <a:ahLst/>
            <a:cxnLst>
              <a:cxn ang="0">
                <a:pos x="82" y="32"/>
              </a:cxn>
              <a:cxn ang="0">
                <a:pos x="84" y="40"/>
              </a:cxn>
              <a:cxn ang="0">
                <a:pos x="86" y="46"/>
              </a:cxn>
              <a:cxn ang="0">
                <a:pos x="90" y="56"/>
              </a:cxn>
              <a:cxn ang="0">
                <a:pos x="96" y="64"/>
              </a:cxn>
              <a:cxn ang="0">
                <a:pos x="98" y="66"/>
              </a:cxn>
              <a:cxn ang="0">
                <a:pos x="0" y="32"/>
              </a:cxn>
              <a:cxn ang="0">
                <a:pos x="96" y="0"/>
              </a:cxn>
              <a:cxn ang="0">
                <a:pos x="94" y="2"/>
              </a:cxn>
              <a:cxn ang="0">
                <a:pos x="90" y="8"/>
              </a:cxn>
              <a:cxn ang="0">
                <a:pos x="84" y="18"/>
              </a:cxn>
              <a:cxn ang="0">
                <a:pos x="84" y="32"/>
              </a:cxn>
              <a:cxn ang="0">
                <a:pos x="82" y="32"/>
              </a:cxn>
            </a:cxnLst>
            <a:rect l="0" t="0" r="r" b="b"/>
            <a:pathLst>
              <a:path w="98" h="66">
                <a:moveTo>
                  <a:pt x="82" y="32"/>
                </a:moveTo>
                <a:lnTo>
                  <a:pt x="84" y="40"/>
                </a:lnTo>
                <a:lnTo>
                  <a:pt x="86" y="46"/>
                </a:lnTo>
                <a:lnTo>
                  <a:pt x="90" y="56"/>
                </a:lnTo>
                <a:lnTo>
                  <a:pt x="96" y="64"/>
                </a:lnTo>
                <a:lnTo>
                  <a:pt x="98" y="66"/>
                </a:lnTo>
                <a:lnTo>
                  <a:pt x="0" y="32"/>
                </a:lnTo>
                <a:lnTo>
                  <a:pt x="96" y="0"/>
                </a:lnTo>
                <a:lnTo>
                  <a:pt x="94" y="2"/>
                </a:lnTo>
                <a:lnTo>
                  <a:pt x="90" y="8"/>
                </a:lnTo>
                <a:lnTo>
                  <a:pt x="84" y="18"/>
                </a:lnTo>
                <a:lnTo>
                  <a:pt x="84" y="32"/>
                </a:lnTo>
                <a:lnTo>
                  <a:pt x="82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>
            <a:off x="6157913" y="3900488"/>
            <a:ext cx="228600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6815138" y="1768475"/>
            <a:ext cx="1587" cy="11430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Freeform 19"/>
          <p:cNvSpPr>
            <a:spLocks/>
          </p:cNvSpPr>
          <p:nvPr/>
        </p:nvSpPr>
        <p:spPr bwMode="auto">
          <a:xfrm>
            <a:off x="6761163" y="1847850"/>
            <a:ext cx="104775" cy="155575"/>
          </a:xfrm>
          <a:custGeom>
            <a:avLst/>
            <a:gdLst/>
            <a:ahLst/>
            <a:cxnLst>
              <a:cxn ang="0">
                <a:pos x="34" y="14"/>
              </a:cxn>
              <a:cxn ang="0">
                <a:pos x="40" y="14"/>
              </a:cxn>
              <a:cxn ang="0">
                <a:pos x="48" y="12"/>
              </a:cxn>
              <a:cxn ang="0">
                <a:pos x="58" y="8"/>
              </a:cxn>
              <a:cxn ang="0">
                <a:pos x="64" y="2"/>
              </a:cxn>
              <a:cxn ang="0">
                <a:pos x="66" y="0"/>
              </a:cxn>
              <a:cxn ang="0">
                <a:pos x="34" y="98"/>
              </a:cxn>
              <a:cxn ang="0">
                <a:pos x="0" y="2"/>
              </a:cxn>
              <a:cxn ang="0">
                <a:pos x="2" y="4"/>
              </a:cxn>
              <a:cxn ang="0">
                <a:pos x="10" y="8"/>
              </a:cxn>
              <a:cxn ang="0">
                <a:pos x="20" y="12"/>
              </a:cxn>
              <a:cxn ang="0">
                <a:pos x="32" y="14"/>
              </a:cxn>
              <a:cxn ang="0">
                <a:pos x="34" y="14"/>
              </a:cxn>
            </a:cxnLst>
            <a:rect l="0" t="0" r="r" b="b"/>
            <a:pathLst>
              <a:path w="66" h="98">
                <a:moveTo>
                  <a:pt x="34" y="14"/>
                </a:moveTo>
                <a:lnTo>
                  <a:pt x="40" y="14"/>
                </a:lnTo>
                <a:lnTo>
                  <a:pt x="48" y="12"/>
                </a:lnTo>
                <a:lnTo>
                  <a:pt x="58" y="8"/>
                </a:lnTo>
                <a:lnTo>
                  <a:pt x="64" y="2"/>
                </a:lnTo>
                <a:lnTo>
                  <a:pt x="66" y="0"/>
                </a:lnTo>
                <a:lnTo>
                  <a:pt x="34" y="98"/>
                </a:lnTo>
                <a:lnTo>
                  <a:pt x="0" y="2"/>
                </a:lnTo>
                <a:lnTo>
                  <a:pt x="2" y="4"/>
                </a:lnTo>
                <a:lnTo>
                  <a:pt x="10" y="8"/>
                </a:lnTo>
                <a:lnTo>
                  <a:pt x="20" y="12"/>
                </a:lnTo>
                <a:lnTo>
                  <a:pt x="32" y="14"/>
                </a:lnTo>
                <a:lnTo>
                  <a:pt x="34" y="1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2" name="Freeform 20"/>
          <p:cNvSpPr>
            <a:spLocks/>
          </p:cNvSpPr>
          <p:nvPr/>
        </p:nvSpPr>
        <p:spPr bwMode="auto">
          <a:xfrm>
            <a:off x="400050" y="4751388"/>
            <a:ext cx="127000" cy="107950"/>
          </a:xfrm>
          <a:custGeom>
            <a:avLst/>
            <a:gdLst/>
            <a:ahLst/>
            <a:cxnLst>
              <a:cxn ang="0">
                <a:pos x="80" y="68"/>
              </a:cxn>
              <a:cxn ang="0">
                <a:pos x="80" y="44"/>
              </a:cxn>
              <a:cxn ang="0">
                <a:pos x="50" y="44"/>
              </a:cxn>
              <a:cxn ang="0">
                <a:pos x="50" y="30"/>
              </a:cxn>
              <a:cxn ang="0">
                <a:pos x="48" y="16"/>
              </a:cxn>
              <a:cxn ang="0">
                <a:pos x="46" y="12"/>
              </a:cxn>
              <a:cxn ang="0">
                <a:pos x="44" y="8"/>
              </a:cxn>
              <a:cxn ang="0">
                <a:pos x="36" y="2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6"/>
              </a:cxn>
              <a:cxn ang="0">
                <a:pos x="0" y="26"/>
              </a:cxn>
              <a:cxn ang="0">
                <a:pos x="0" y="68"/>
              </a:cxn>
              <a:cxn ang="0">
                <a:pos x="78" y="68"/>
              </a:cxn>
              <a:cxn ang="0">
                <a:pos x="80" y="68"/>
              </a:cxn>
              <a:cxn ang="0">
                <a:pos x="16" y="44"/>
              </a:cxn>
              <a:cxn ang="0">
                <a:pos x="16" y="36"/>
              </a:cxn>
              <a:cxn ang="0">
                <a:pos x="16" y="30"/>
              </a:cxn>
              <a:cxn ang="0">
                <a:pos x="18" y="26"/>
              </a:cxn>
              <a:cxn ang="0">
                <a:pos x="22" y="24"/>
              </a:cxn>
              <a:cxn ang="0">
                <a:pos x="26" y="24"/>
              </a:cxn>
              <a:cxn ang="0">
                <a:pos x="28" y="24"/>
              </a:cxn>
              <a:cxn ang="0">
                <a:pos x="32" y="28"/>
              </a:cxn>
              <a:cxn ang="0">
                <a:pos x="34" y="32"/>
              </a:cxn>
              <a:cxn ang="0">
                <a:pos x="34" y="38"/>
              </a:cxn>
              <a:cxn ang="0">
                <a:pos x="34" y="44"/>
              </a:cxn>
              <a:cxn ang="0">
                <a:pos x="16" y="44"/>
              </a:cxn>
              <a:cxn ang="0">
                <a:pos x="80" y="68"/>
              </a:cxn>
            </a:cxnLst>
            <a:rect l="0" t="0" r="r" b="b"/>
            <a:pathLst>
              <a:path w="80" h="68">
                <a:moveTo>
                  <a:pt x="80" y="68"/>
                </a:moveTo>
                <a:lnTo>
                  <a:pt x="80" y="44"/>
                </a:lnTo>
                <a:lnTo>
                  <a:pt x="50" y="44"/>
                </a:lnTo>
                <a:lnTo>
                  <a:pt x="50" y="30"/>
                </a:lnTo>
                <a:lnTo>
                  <a:pt x="48" y="16"/>
                </a:lnTo>
                <a:lnTo>
                  <a:pt x="46" y="12"/>
                </a:lnTo>
                <a:lnTo>
                  <a:pt x="44" y="8"/>
                </a:lnTo>
                <a:lnTo>
                  <a:pt x="36" y="2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6"/>
                </a:lnTo>
                <a:lnTo>
                  <a:pt x="0" y="26"/>
                </a:lnTo>
                <a:lnTo>
                  <a:pt x="0" y="68"/>
                </a:lnTo>
                <a:lnTo>
                  <a:pt x="78" y="68"/>
                </a:lnTo>
                <a:lnTo>
                  <a:pt x="80" y="68"/>
                </a:lnTo>
                <a:lnTo>
                  <a:pt x="16" y="44"/>
                </a:lnTo>
                <a:lnTo>
                  <a:pt x="16" y="36"/>
                </a:lnTo>
                <a:lnTo>
                  <a:pt x="16" y="30"/>
                </a:lnTo>
                <a:lnTo>
                  <a:pt x="18" y="26"/>
                </a:lnTo>
                <a:lnTo>
                  <a:pt x="22" y="24"/>
                </a:lnTo>
                <a:lnTo>
                  <a:pt x="26" y="24"/>
                </a:lnTo>
                <a:lnTo>
                  <a:pt x="28" y="24"/>
                </a:lnTo>
                <a:lnTo>
                  <a:pt x="32" y="28"/>
                </a:lnTo>
                <a:lnTo>
                  <a:pt x="34" y="32"/>
                </a:lnTo>
                <a:lnTo>
                  <a:pt x="34" y="38"/>
                </a:lnTo>
                <a:lnTo>
                  <a:pt x="34" y="44"/>
                </a:lnTo>
                <a:lnTo>
                  <a:pt x="16" y="44"/>
                </a:lnTo>
                <a:lnTo>
                  <a:pt x="80" y="6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431800" y="4630738"/>
            <a:ext cx="98425" cy="1079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4" y="2"/>
              </a:cxn>
              <a:cxn ang="0">
                <a:pos x="16" y="4"/>
              </a:cxn>
              <a:cxn ang="0">
                <a:pos x="8" y="8"/>
              </a:cxn>
              <a:cxn ang="0">
                <a:pos x="4" y="14"/>
              </a:cxn>
              <a:cxn ang="0">
                <a:pos x="2" y="24"/>
              </a:cxn>
              <a:cxn ang="0">
                <a:pos x="0" y="34"/>
              </a:cxn>
              <a:cxn ang="0">
                <a:pos x="2" y="48"/>
              </a:cxn>
              <a:cxn ang="0">
                <a:pos x="6" y="54"/>
              </a:cxn>
              <a:cxn ang="0">
                <a:pos x="8" y="58"/>
              </a:cxn>
              <a:cxn ang="0">
                <a:pos x="14" y="62"/>
              </a:cxn>
              <a:cxn ang="0">
                <a:pos x="18" y="66"/>
              </a:cxn>
              <a:cxn ang="0">
                <a:pos x="32" y="68"/>
              </a:cxn>
              <a:cxn ang="0">
                <a:pos x="40" y="66"/>
              </a:cxn>
              <a:cxn ang="0">
                <a:pos x="48" y="64"/>
              </a:cxn>
              <a:cxn ang="0">
                <a:pos x="54" y="58"/>
              </a:cxn>
              <a:cxn ang="0">
                <a:pos x="58" y="52"/>
              </a:cxn>
              <a:cxn ang="0">
                <a:pos x="60" y="44"/>
              </a:cxn>
              <a:cxn ang="0">
                <a:pos x="62" y="34"/>
              </a:cxn>
              <a:cxn ang="0">
                <a:pos x="60" y="22"/>
              </a:cxn>
              <a:cxn ang="0">
                <a:pos x="58" y="14"/>
              </a:cxn>
              <a:cxn ang="0">
                <a:pos x="52" y="6"/>
              </a:cxn>
              <a:cxn ang="0">
                <a:pos x="44" y="2"/>
              </a:cxn>
              <a:cxn ang="0">
                <a:pos x="42" y="24"/>
              </a:cxn>
              <a:cxn ang="0">
                <a:pos x="46" y="28"/>
              </a:cxn>
              <a:cxn ang="0">
                <a:pos x="48" y="34"/>
              </a:cxn>
              <a:cxn ang="0">
                <a:pos x="48" y="38"/>
              </a:cxn>
              <a:cxn ang="0">
                <a:pos x="44" y="42"/>
              </a:cxn>
              <a:cxn ang="0">
                <a:pos x="42" y="44"/>
              </a:cxn>
              <a:cxn ang="0">
                <a:pos x="36" y="44"/>
              </a:cxn>
              <a:cxn ang="0">
                <a:pos x="36" y="0"/>
              </a:cxn>
              <a:cxn ang="0">
                <a:pos x="36" y="0"/>
              </a:cxn>
              <a:cxn ang="0">
                <a:pos x="34" y="0"/>
              </a:cxn>
              <a:cxn ang="0">
                <a:pos x="26" y="44"/>
              </a:cxn>
              <a:cxn ang="0">
                <a:pos x="18" y="42"/>
              </a:cxn>
              <a:cxn ang="0">
                <a:pos x="14" y="38"/>
              </a:cxn>
              <a:cxn ang="0">
                <a:pos x="14" y="34"/>
              </a:cxn>
              <a:cxn ang="0">
                <a:pos x="14" y="30"/>
              </a:cxn>
              <a:cxn ang="0">
                <a:pos x="16" y="26"/>
              </a:cxn>
              <a:cxn ang="0">
                <a:pos x="20" y="24"/>
              </a:cxn>
              <a:cxn ang="0">
                <a:pos x="26" y="22"/>
              </a:cxn>
              <a:cxn ang="0">
                <a:pos x="26" y="44"/>
              </a:cxn>
              <a:cxn ang="0">
                <a:pos x="34" y="0"/>
              </a:cxn>
            </a:cxnLst>
            <a:rect l="0" t="0" r="r" b="b"/>
            <a:pathLst>
              <a:path w="62" h="68">
                <a:moveTo>
                  <a:pt x="34" y="0"/>
                </a:moveTo>
                <a:lnTo>
                  <a:pt x="24" y="2"/>
                </a:lnTo>
                <a:lnTo>
                  <a:pt x="16" y="4"/>
                </a:lnTo>
                <a:lnTo>
                  <a:pt x="8" y="8"/>
                </a:lnTo>
                <a:lnTo>
                  <a:pt x="4" y="14"/>
                </a:lnTo>
                <a:lnTo>
                  <a:pt x="2" y="24"/>
                </a:lnTo>
                <a:lnTo>
                  <a:pt x="0" y="34"/>
                </a:lnTo>
                <a:lnTo>
                  <a:pt x="2" y="48"/>
                </a:lnTo>
                <a:lnTo>
                  <a:pt x="6" y="54"/>
                </a:lnTo>
                <a:lnTo>
                  <a:pt x="8" y="58"/>
                </a:lnTo>
                <a:lnTo>
                  <a:pt x="14" y="62"/>
                </a:lnTo>
                <a:lnTo>
                  <a:pt x="18" y="66"/>
                </a:lnTo>
                <a:lnTo>
                  <a:pt x="32" y="68"/>
                </a:lnTo>
                <a:lnTo>
                  <a:pt x="40" y="66"/>
                </a:lnTo>
                <a:lnTo>
                  <a:pt x="48" y="64"/>
                </a:lnTo>
                <a:lnTo>
                  <a:pt x="54" y="58"/>
                </a:lnTo>
                <a:lnTo>
                  <a:pt x="58" y="52"/>
                </a:lnTo>
                <a:lnTo>
                  <a:pt x="60" y="44"/>
                </a:lnTo>
                <a:lnTo>
                  <a:pt x="62" y="34"/>
                </a:lnTo>
                <a:lnTo>
                  <a:pt x="60" y="22"/>
                </a:lnTo>
                <a:lnTo>
                  <a:pt x="58" y="14"/>
                </a:lnTo>
                <a:lnTo>
                  <a:pt x="52" y="6"/>
                </a:lnTo>
                <a:lnTo>
                  <a:pt x="44" y="2"/>
                </a:lnTo>
                <a:lnTo>
                  <a:pt x="42" y="24"/>
                </a:lnTo>
                <a:lnTo>
                  <a:pt x="46" y="28"/>
                </a:lnTo>
                <a:lnTo>
                  <a:pt x="48" y="34"/>
                </a:lnTo>
                <a:lnTo>
                  <a:pt x="48" y="38"/>
                </a:lnTo>
                <a:lnTo>
                  <a:pt x="44" y="42"/>
                </a:lnTo>
                <a:lnTo>
                  <a:pt x="42" y="44"/>
                </a:lnTo>
                <a:lnTo>
                  <a:pt x="36" y="44"/>
                </a:lnTo>
                <a:lnTo>
                  <a:pt x="36" y="0"/>
                </a:lnTo>
                <a:lnTo>
                  <a:pt x="36" y="0"/>
                </a:lnTo>
                <a:lnTo>
                  <a:pt x="34" y="0"/>
                </a:lnTo>
                <a:lnTo>
                  <a:pt x="26" y="44"/>
                </a:lnTo>
                <a:lnTo>
                  <a:pt x="18" y="42"/>
                </a:lnTo>
                <a:lnTo>
                  <a:pt x="14" y="38"/>
                </a:lnTo>
                <a:lnTo>
                  <a:pt x="14" y="34"/>
                </a:lnTo>
                <a:lnTo>
                  <a:pt x="14" y="30"/>
                </a:lnTo>
                <a:lnTo>
                  <a:pt x="16" y="26"/>
                </a:lnTo>
                <a:lnTo>
                  <a:pt x="20" y="24"/>
                </a:lnTo>
                <a:lnTo>
                  <a:pt x="26" y="22"/>
                </a:lnTo>
                <a:lnTo>
                  <a:pt x="26" y="44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Freeform 22"/>
          <p:cNvSpPr>
            <a:spLocks/>
          </p:cNvSpPr>
          <p:nvPr/>
        </p:nvSpPr>
        <p:spPr bwMode="auto">
          <a:xfrm>
            <a:off x="431800" y="4541838"/>
            <a:ext cx="95250" cy="73025"/>
          </a:xfrm>
          <a:custGeom>
            <a:avLst/>
            <a:gdLst/>
            <a:ahLst/>
            <a:cxnLst>
              <a:cxn ang="0">
                <a:pos x="60" y="46"/>
              </a:cxn>
              <a:cxn ang="0">
                <a:pos x="60" y="24"/>
              </a:cxn>
              <a:cxn ang="0">
                <a:pos x="40" y="24"/>
              </a:cxn>
              <a:cxn ang="0">
                <a:pos x="28" y="22"/>
              </a:cxn>
              <a:cxn ang="0">
                <a:pos x="22" y="20"/>
              </a:cxn>
              <a:cxn ang="0">
                <a:pos x="18" y="16"/>
              </a:cxn>
              <a:cxn ang="0">
                <a:pos x="18" y="14"/>
              </a:cxn>
              <a:cxn ang="0">
                <a:pos x="20" y="6"/>
              </a:cxn>
              <a:cxn ang="0">
                <a:pos x="4" y="0"/>
              </a:cxn>
              <a:cxn ang="0">
                <a:pos x="2" y="6"/>
              </a:cxn>
              <a:cxn ang="0">
                <a:pos x="0" y="10"/>
              </a:cxn>
              <a:cxn ang="0">
                <a:pos x="2" y="16"/>
              </a:cxn>
              <a:cxn ang="0">
                <a:pos x="2" y="18"/>
              </a:cxn>
              <a:cxn ang="0">
                <a:pos x="6" y="22"/>
              </a:cxn>
              <a:cxn ang="0">
                <a:pos x="12" y="24"/>
              </a:cxn>
              <a:cxn ang="0">
                <a:pos x="2" y="24"/>
              </a:cxn>
              <a:cxn ang="0">
                <a:pos x="2" y="46"/>
              </a:cxn>
              <a:cxn ang="0">
                <a:pos x="58" y="46"/>
              </a:cxn>
              <a:cxn ang="0">
                <a:pos x="60" y="46"/>
              </a:cxn>
            </a:cxnLst>
            <a:rect l="0" t="0" r="r" b="b"/>
            <a:pathLst>
              <a:path w="60" h="46">
                <a:moveTo>
                  <a:pt x="60" y="46"/>
                </a:moveTo>
                <a:lnTo>
                  <a:pt x="60" y="24"/>
                </a:lnTo>
                <a:lnTo>
                  <a:pt x="40" y="24"/>
                </a:lnTo>
                <a:lnTo>
                  <a:pt x="28" y="22"/>
                </a:lnTo>
                <a:lnTo>
                  <a:pt x="22" y="20"/>
                </a:lnTo>
                <a:lnTo>
                  <a:pt x="18" y="16"/>
                </a:lnTo>
                <a:lnTo>
                  <a:pt x="18" y="14"/>
                </a:lnTo>
                <a:lnTo>
                  <a:pt x="20" y="6"/>
                </a:lnTo>
                <a:lnTo>
                  <a:pt x="4" y="0"/>
                </a:lnTo>
                <a:lnTo>
                  <a:pt x="2" y="6"/>
                </a:lnTo>
                <a:lnTo>
                  <a:pt x="0" y="10"/>
                </a:lnTo>
                <a:lnTo>
                  <a:pt x="2" y="16"/>
                </a:lnTo>
                <a:lnTo>
                  <a:pt x="2" y="18"/>
                </a:lnTo>
                <a:lnTo>
                  <a:pt x="6" y="22"/>
                </a:lnTo>
                <a:lnTo>
                  <a:pt x="12" y="24"/>
                </a:lnTo>
                <a:lnTo>
                  <a:pt x="2" y="24"/>
                </a:lnTo>
                <a:lnTo>
                  <a:pt x="2" y="46"/>
                </a:lnTo>
                <a:lnTo>
                  <a:pt x="58" y="46"/>
                </a:lnTo>
                <a:lnTo>
                  <a:pt x="60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Freeform 23"/>
          <p:cNvSpPr>
            <a:spLocks/>
          </p:cNvSpPr>
          <p:nvPr/>
        </p:nvSpPr>
        <p:spPr bwMode="auto">
          <a:xfrm>
            <a:off x="431800" y="4433888"/>
            <a:ext cx="98425" cy="104775"/>
          </a:xfrm>
          <a:custGeom>
            <a:avLst/>
            <a:gdLst/>
            <a:ahLst/>
            <a:cxnLst>
              <a:cxn ang="0">
                <a:pos x="44" y="26"/>
              </a:cxn>
              <a:cxn ang="0">
                <a:pos x="46" y="28"/>
              </a:cxn>
              <a:cxn ang="0">
                <a:pos x="46" y="32"/>
              </a:cxn>
              <a:cxn ang="0">
                <a:pos x="46" y="38"/>
              </a:cxn>
              <a:cxn ang="0">
                <a:pos x="42" y="42"/>
              </a:cxn>
              <a:cxn ang="0">
                <a:pos x="38" y="44"/>
              </a:cxn>
              <a:cxn ang="0">
                <a:pos x="32" y="44"/>
              </a:cxn>
              <a:cxn ang="0">
                <a:pos x="24" y="44"/>
              </a:cxn>
              <a:cxn ang="0">
                <a:pos x="20" y="42"/>
              </a:cxn>
              <a:cxn ang="0">
                <a:pos x="16" y="38"/>
              </a:cxn>
              <a:cxn ang="0">
                <a:pos x="16" y="32"/>
              </a:cxn>
              <a:cxn ang="0">
                <a:pos x="18" y="26"/>
              </a:cxn>
              <a:cxn ang="0">
                <a:pos x="24" y="22"/>
              </a:cxn>
              <a:cxn ang="0">
                <a:pos x="20" y="0"/>
              </a:cxn>
              <a:cxn ang="0">
                <a:pos x="12" y="4"/>
              </a:cxn>
              <a:cxn ang="0">
                <a:pos x="6" y="12"/>
              </a:cxn>
              <a:cxn ang="0">
                <a:pos x="2" y="20"/>
              </a:cxn>
              <a:cxn ang="0">
                <a:pos x="0" y="32"/>
              </a:cxn>
              <a:cxn ang="0">
                <a:pos x="2" y="42"/>
              </a:cxn>
              <a:cxn ang="0">
                <a:pos x="4" y="50"/>
              </a:cxn>
              <a:cxn ang="0">
                <a:pos x="8" y="58"/>
              </a:cxn>
              <a:cxn ang="0">
                <a:pos x="16" y="64"/>
              </a:cxn>
              <a:cxn ang="0">
                <a:pos x="22" y="66"/>
              </a:cxn>
              <a:cxn ang="0">
                <a:pos x="32" y="66"/>
              </a:cxn>
              <a:cxn ang="0">
                <a:pos x="38" y="66"/>
              </a:cxn>
              <a:cxn ang="0">
                <a:pos x="44" y="64"/>
              </a:cxn>
              <a:cxn ang="0">
                <a:pos x="54" y="58"/>
              </a:cxn>
              <a:cxn ang="0">
                <a:pos x="58" y="52"/>
              </a:cxn>
              <a:cxn ang="0">
                <a:pos x="60" y="46"/>
              </a:cxn>
              <a:cxn ang="0">
                <a:pos x="62" y="32"/>
              </a:cxn>
              <a:cxn ang="0">
                <a:pos x="60" y="22"/>
              </a:cxn>
              <a:cxn ang="0">
                <a:pos x="58" y="16"/>
              </a:cxn>
              <a:cxn ang="0">
                <a:pos x="56" y="10"/>
              </a:cxn>
              <a:cxn ang="0">
                <a:pos x="52" y="6"/>
              </a:cxn>
              <a:cxn ang="0">
                <a:pos x="46" y="2"/>
              </a:cxn>
              <a:cxn ang="0">
                <a:pos x="40" y="0"/>
              </a:cxn>
              <a:cxn ang="0">
                <a:pos x="38" y="20"/>
              </a:cxn>
              <a:cxn ang="0">
                <a:pos x="42" y="22"/>
              </a:cxn>
              <a:cxn ang="0">
                <a:pos x="42" y="26"/>
              </a:cxn>
              <a:cxn ang="0">
                <a:pos x="44" y="26"/>
              </a:cxn>
            </a:cxnLst>
            <a:rect l="0" t="0" r="r" b="b"/>
            <a:pathLst>
              <a:path w="62" h="66">
                <a:moveTo>
                  <a:pt x="44" y="26"/>
                </a:moveTo>
                <a:lnTo>
                  <a:pt x="46" y="28"/>
                </a:lnTo>
                <a:lnTo>
                  <a:pt x="46" y="32"/>
                </a:lnTo>
                <a:lnTo>
                  <a:pt x="46" y="38"/>
                </a:lnTo>
                <a:lnTo>
                  <a:pt x="42" y="42"/>
                </a:lnTo>
                <a:lnTo>
                  <a:pt x="38" y="44"/>
                </a:lnTo>
                <a:lnTo>
                  <a:pt x="32" y="44"/>
                </a:lnTo>
                <a:lnTo>
                  <a:pt x="24" y="44"/>
                </a:lnTo>
                <a:lnTo>
                  <a:pt x="20" y="42"/>
                </a:lnTo>
                <a:lnTo>
                  <a:pt x="16" y="38"/>
                </a:lnTo>
                <a:lnTo>
                  <a:pt x="16" y="32"/>
                </a:lnTo>
                <a:lnTo>
                  <a:pt x="18" y="26"/>
                </a:lnTo>
                <a:lnTo>
                  <a:pt x="24" y="22"/>
                </a:lnTo>
                <a:lnTo>
                  <a:pt x="20" y="0"/>
                </a:lnTo>
                <a:lnTo>
                  <a:pt x="12" y="4"/>
                </a:lnTo>
                <a:lnTo>
                  <a:pt x="6" y="12"/>
                </a:lnTo>
                <a:lnTo>
                  <a:pt x="2" y="20"/>
                </a:lnTo>
                <a:lnTo>
                  <a:pt x="0" y="32"/>
                </a:lnTo>
                <a:lnTo>
                  <a:pt x="2" y="42"/>
                </a:lnTo>
                <a:lnTo>
                  <a:pt x="4" y="50"/>
                </a:lnTo>
                <a:lnTo>
                  <a:pt x="8" y="58"/>
                </a:lnTo>
                <a:lnTo>
                  <a:pt x="16" y="64"/>
                </a:lnTo>
                <a:lnTo>
                  <a:pt x="22" y="66"/>
                </a:lnTo>
                <a:lnTo>
                  <a:pt x="32" y="66"/>
                </a:lnTo>
                <a:lnTo>
                  <a:pt x="38" y="66"/>
                </a:lnTo>
                <a:lnTo>
                  <a:pt x="44" y="64"/>
                </a:lnTo>
                <a:lnTo>
                  <a:pt x="54" y="58"/>
                </a:lnTo>
                <a:lnTo>
                  <a:pt x="58" y="52"/>
                </a:lnTo>
                <a:lnTo>
                  <a:pt x="60" y="46"/>
                </a:lnTo>
                <a:lnTo>
                  <a:pt x="62" y="32"/>
                </a:lnTo>
                <a:lnTo>
                  <a:pt x="60" y="22"/>
                </a:lnTo>
                <a:lnTo>
                  <a:pt x="58" y="16"/>
                </a:lnTo>
                <a:lnTo>
                  <a:pt x="56" y="10"/>
                </a:lnTo>
                <a:lnTo>
                  <a:pt x="52" y="6"/>
                </a:lnTo>
                <a:lnTo>
                  <a:pt x="46" y="2"/>
                </a:lnTo>
                <a:lnTo>
                  <a:pt x="40" y="0"/>
                </a:lnTo>
                <a:lnTo>
                  <a:pt x="38" y="20"/>
                </a:lnTo>
                <a:lnTo>
                  <a:pt x="42" y="22"/>
                </a:lnTo>
                <a:lnTo>
                  <a:pt x="42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6" name="Freeform 24"/>
          <p:cNvSpPr>
            <a:spLocks/>
          </p:cNvSpPr>
          <p:nvPr/>
        </p:nvSpPr>
        <p:spPr bwMode="auto">
          <a:xfrm>
            <a:off x="431800" y="4313238"/>
            <a:ext cx="98425" cy="1079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4" y="2"/>
              </a:cxn>
              <a:cxn ang="0">
                <a:pos x="16" y="4"/>
              </a:cxn>
              <a:cxn ang="0">
                <a:pos x="8" y="10"/>
              </a:cxn>
              <a:cxn ang="0">
                <a:pos x="4" y="16"/>
              </a:cxn>
              <a:cxn ang="0">
                <a:pos x="2" y="24"/>
              </a:cxn>
              <a:cxn ang="0">
                <a:pos x="0" y="36"/>
              </a:cxn>
              <a:cxn ang="0">
                <a:pos x="2" y="50"/>
              </a:cxn>
              <a:cxn ang="0">
                <a:pos x="6" y="54"/>
              </a:cxn>
              <a:cxn ang="0">
                <a:pos x="8" y="60"/>
              </a:cxn>
              <a:cxn ang="0">
                <a:pos x="14" y="64"/>
              </a:cxn>
              <a:cxn ang="0">
                <a:pos x="18" y="66"/>
              </a:cxn>
              <a:cxn ang="0">
                <a:pos x="32" y="68"/>
              </a:cxn>
              <a:cxn ang="0">
                <a:pos x="40" y="68"/>
              </a:cxn>
              <a:cxn ang="0">
                <a:pos x="48" y="64"/>
              </a:cxn>
              <a:cxn ang="0">
                <a:pos x="54" y="58"/>
              </a:cxn>
              <a:cxn ang="0">
                <a:pos x="58" y="52"/>
              </a:cxn>
              <a:cxn ang="0">
                <a:pos x="60" y="46"/>
              </a:cxn>
              <a:cxn ang="0">
                <a:pos x="62" y="34"/>
              </a:cxn>
              <a:cxn ang="0">
                <a:pos x="60" y="24"/>
              </a:cxn>
              <a:cxn ang="0">
                <a:pos x="58" y="14"/>
              </a:cxn>
              <a:cxn ang="0">
                <a:pos x="52" y="8"/>
              </a:cxn>
              <a:cxn ang="0">
                <a:pos x="44" y="2"/>
              </a:cxn>
              <a:cxn ang="0">
                <a:pos x="42" y="24"/>
              </a:cxn>
              <a:cxn ang="0">
                <a:pos x="46" y="28"/>
              </a:cxn>
              <a:cxn ang="0">
                <a:pos x="48" y="34"/>
              </a:cxn>
              <a:cxn ang="0">
                <a:pos x="48" y="38"/>
              </a:cxn>
              <a:cxn ang="0">
                <a:pos x="44" y="42"/>
              </a:cxn>
              <a:cxn ang="0">
                <a:pos x="42" y="44"/>
              </a:cxn>
              <a:cxn ang="0">
                <a:pos x="36" y="46"/>
              </a:cxn>
              <a:cxn ang="0">
                <a:pos x="36" y="0"/>
              </a:cxn>
              <a:cxn ang="0">
                <a:pos x="36" y="0"/>
              </a:cxn>
              <a:cxn ang="0">
                <a:pos x="34" y="0"/>
              </a:cxn>
              <a:cxn ang="0">
                <a:pos x="26" y="46"/>
              </a:cxn>
              <a:cxn ang="0">
                <a:pos x="18" y="42"/>
              </a:cxn>
              <a:cxn ang="0">
                <a:pos x="14" y="40"/>
              </a:cxn>
              <a:cxn ang="0">
                <a:pos x="14" y="34"/>
              </a:cxn>
              <a:cxn ang="0">
                <a:pos x="14" y="30"/>
              </a:cxn>
              <a:cxn ang="0">
                <a:pos x="16" y="28"/>
              </a:cxn>
              <a:cxn ang="0">
                <a:pos x="20" y="24"/>
              </a:cxn>
              <a:cxn ang="0">
                <a:pos x="26" y="24"/>
              </a:cxn>
              <a:cxn ang="0">
                <a:pos x="26" y="46"/>
              </a:cxn>
              <a:cxn ang="0">
                <a:pos x="34" y="0"/>
              </a:cxn>
            </a:cxnLst>
            <a:rect l="0" t="0" r="r" b="b"/>
            <a:pathLst>
              <a:path w="62" h="68">
                <a:moveTo>
                  <a:pt x="34" y="0"/>
                </a:moveTo>
                <a:lnTo>
                  <a:pt x="24" y="2"/>
                </a:lnTo>
                <a:lnTo>
                  <a:pt x="16" y="4"/>
                </a:lnTo>
                <a:lnTo>
                  <a:pt x="8" y="10"/>
                </a:lnTo>
                <a:lnTo>
                  <a:pt x="4" y="16"/>
                </a:lnTo>
                <a:lnTo>
                  <a:pt x="2" y="24"/>
                </a:lnTo>
                <a:lnTo>
                  <a:pt x="0" y="36"/>
                </a:lnTo>
                <a:lnTo>
                  <a:pt x="2" y="50"/>
                </a:lnTo>
                <a:lnTo>
                  <a:pt x="6" y="54"/>
                </a:lnTo>
                <a:lnTo>
                  <a:pt x="8" y="60"/>
                </a:lnTo>
                <a:lnTo>
                  <a:pt x="14" y="64"/>
                </a:lnTo>
                <a:lnTo>
                  <a:pt x="18" y="66"/>
                </a:lnTo>
                <a:lnTo>
                  <a:pt x="32" y="68"/>
                </a:lnTo>
                <a:lnTo>
                  <a:pt x="40" y="68"/>
                </a:lnTo>
                <a:lnTo>
                  <a:pt x="48" y="64"/>
                </a:lnTo>
                <a:lnTo>
                  <a:pt x="54" y="58"/>
                </a:lnTo>
                <a:lnTo>
                  <a:pt x="58" y="52"/>
                </a:lnTo>
                <a:lnTo>
                  <a:pt x="60" y="46"/>
                </a:lnTo>
                <a:lnTo>
                  <a:pt x="62" y="34"/>
                </a:lnTo>
                <a:lnTo>
                  <a:pt x="60" y="24"/>
                </a:lnTo>
                <a:lnTo>
                  <a:pt x="58" y="14"/>
                </a:lnTo>
                <a:lnTo>
                  <a:pt x="52" y="8"/>
                </a:lnTo>
                <a:lnTo>
                  <a:pt x="44" y="2"/>
                </a:lnTo>
                <a:lnTo>
                  <a:pt x="42" y="24"/>
                </a:lnTo>
                <a:lnTo>
                  <a:pt x="46" y="28"/>
                </a:lnTo>
                <a:lnTo>
                  <a:pt x="48" y="34"/>
                </a:lnTo>
                <a:lnTo>
                  <a:pt x="48" y="38"/>
                </a:lnTo>
                <a:lnTo>
                  <a:pt x="44" y="42"/>
                </a:lnTo>
                <a:lnTo>
                  <a:pt x="42" y="44"/>
                </a:lnTo>
                <a:lnTo>
                  <a:pt x="36" y="46"/>
                </a:lnTo>
                <a:lnTo>
                  <a:pt x="36" y="0"/>
                </a:lnTo>
                <a:lnTo>
                  <a:pt x="36" y="0"/>
                </a:lnTo>
                <a:lnTo>
                  <a:pt x="34" y="0"/>
                </a:lnTo>
                <a:lnTo>
                  <a:pt x="26" y="46"/>
                </a:lnTo>
                <a:lnTo>
                  <a:pt x="18" y="42"/>
                </a:lnTo>
                <a:lnTo>
                  <a:pt x="14" y="40"/>
                </a:lnTo>
                <a:lnTo>
                  <a:pt x="14" y="34"/>
                </a:lnTo>
                <a:lnTo>
                  <a:pt x="14" y="30"/>
                </a:lnTo>
                <a:lnTo>
                  <a:pt x="16" y="28"/>
                </a:lnTo>
                <a:lnTo>
                  <a:pt x="20" y="24"/>
                </a:lnTo>
                <a:lnTo>
                  <a:pt x="26" y="24"/>
                </a:lnTo>
                <a:lnTo>
                  <a:pt x="26" y="46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7" name="Freeform 25"/>
          <p:cNvSpPr>
            <a:spLocks/>
          </p:cNvSpPr>
          <p:nvPr/>
        </p:nvSpPr>
        <p:spPr bwMode="auto">
          <a:xfrm>
            <a:off x="431800" y="4202113"/>
            <a:ext cx="95250" cy="95250"/>
          </a:xfrm>
          <a:custGeom>
            <a:avLst/>
            <a:gdLst/>
            <a:ahLst/>
            <a:cxnLst>
              <a:cxn ang="0">
                <a:pos x="60" y="60"/>
              </a:cxn>
              <a:cxn ang="0">
                <a:pos x="60" y="38"/>
              </a:cxn>
              <a:cxn ang="0">
                <a:pos x="32" y="38"/>
              </a:cxn>
              <a:cxn ang="0">
                <a:pos x="26" y="38"/>
              </a:cxn>
              <a:cxn ang="0">
                <a:pos x="22" y="36"/>
              </a:cxn>
              <a:cxn ang="0">
                <a:pos x="18" y="34"/>
              </a:cxn>
              <a:cxn ang="0">
                <a:pos x="18" y="30"/>
              </a:cxn>
              <a:cxn ang="0">
                <a:pos x="18" y="26"/>
              </a:cxn>
              <a:cxn ang="0">
                <a:pos x="20" y="24"/>
              </a:cxn>
              <a:cxn ang="0">
                <a:pos x="24" y="22"/>
              </a:cxn>
              <a:cxn ang="0">
                <a:pos x="28" y="22"/>
              </a:cxn>
              <a:cxn ang="0">
                <a:pos x="60" y="22"/>
              </a:cxn>
              <a:cxn ang="0">
                <a:pos x="60" y="0"/>
              </a:cxn>
              <a:cxn ang="0">
                <a:pos x="24" y="0"/>
              </a:cxn>
              <a:cxn ang="0">
                <a:pos x="14" y="0"/>
              </a:cxn>
              <a:cxn ang="0">
                <a:pos x="6" y="4"/>
              </a:cxn>
              <a:cxn ang="0">
                <a:pos x="2" y="10"/>
              </a:cxn>
              <a:cxn ang="0">
                <a:pos x="0" y="20"/>
              </a:cxn>
              <a:cxn ang="0">
                <a:pos x="2" y="26"/>
              </a:cxn>
              <a:cxn ang="0">
                <a:pos x="4" y="30"/>
              </a:cxn>
              <a:cxn ang="0">
                <a:pos x="6" y="36"/>
              </a:cxn>
              <a:cxn ang="0">
                <a:pos x="12" y="40"/>
              </a:cxn>
              <a:cxn ang="0">
                <a:pos x="2" y="40"/>
              </a:cxn>
              <a:cxn ang="0">
                <a:pos x="2" y="60"/>
              </a:cxn>
              <a:cxn ang="0">
                <a:pos x="58" y="60"/>
              </a:cxn>
              <a:cxn ang="0">
                <a:pos x="60" y="60"/>
              </a:cxn>
            </a:cxnLst>
            <a:rect l="0" t="0" r="r" b="b"/>
            <a:pathLst>
              <a:path w="60" h="60">
                <a:moveTo>
                  <a:pt x="60" y="60"/>
                </a:moveTo>
                <a:lnTo>
                  <a:pt x="60" y="38"/>
                </a:lnTo>
                <a:lnTo>
                  <a:pt x="32" y="38"/>
                </a:lnTo>
                <a:lnTo>
                  <a:pt x="26" y="38"/>
                </a:lnTo>
                <a:lnTo>
                  <a:pt x="22" y="36"/>
                </a:lnTo>
                <a:lnTo>
                  <a:pt x="18" y="34"/>
                </a:lnTo>
                <a:lnTo>
                  <a:pt x="18" y="30"/>
                </a:lnTo>
                <a:lnTo>
                  <a:pt x="18" y="26"/>
                </a:lnTo>
                <a:lnTo>
                  <a:pt x="20" y="24"/>
                </a:lnTo>
                <a:lnTo>
                  <a:pt x="24" y="22"/>
                </a:lnTo>
                <a:lnTo>
                  <a:pt x="28" y="22"/>
                </a:lnTo>
                <a:lnTo>
                  <a:pt x="60" y="22"/>
                </a:lnTo>
                <a:lnTo>
                  <a:pt x="60" y="0"/>
                </a:lnTo>
                <a:lnTo>
                  <a:pt x="24" y="0"/>
                </a:lnTo>
                <a:lnTo>
                  <a:pt x="14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2" y="26"/>
                </a:lnTo>
                <a:lnTo>
                  <a:pt x="4" y="30"/>
                </a:lnTo>
                <a:lnTo>
                  <a:pt x="6" y="36"/>
                </a:lnTo>
                <a:lnTo>
                  <a:pt x="12" y="40"/>
                </a:lnTo>
                <a:lnTo>
                  <a:pt x="2" y="40"/>
                </a:lnTo>
                <a:lnTo>
                  <a:pt x="2" y="60"/>
                </a:lnTo>
                <a:lnTo>
                  <a:pt x="58" y="60"/>
                </a:lnTo>
                <a:lnTo>
                  <a:pt x="60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8" name="Freeform 26"/>
          <p:cNvSpPr>
            <a:spLocks/>
          </p:cNvSpPr>
          <p:nvPr/>
        </p:nvSpPr>
        <p:spPr bwMode="auto">
          <a:xfrm>
            <a:off x="400050" y="4116388"/>
            <a:ext cx="130175" cy="69850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22" y="36"/>
              </a:cxn>
              <a:cxn ang="0">
                <a:pos x="22" y="44"/>
              </a:cxn>
              <a:cxn ang="0">
                <a:pos x="38" y="44"/>
              </a:cxn>
              <a:cxn ang="0">
                <a:pos x="38" y="36"/>
              </a:cxn>
              <a:cxn ang="0">
                <a:pos x="58" y="36"/>
              </a:cxn>
              <a:cxn ang="0">
                <a:pos x="66" y="36"/>
              </a:cxn>
              <a:cxn ang="0">
                <a:pos x="72" y="34"/>
              </a:cxn>
              <a:cxn ang="0">
                <a:pos x="76" y="32"/>
              </a:cxn>
              <a:cxn ang="0">
                <a:pos x="80" y="28"/>
              </a:cxn>
              <a:cxn ang="0">
                <a:pos x="80" y="22"/>
              </a:cxn>
              <a:cxn ang="0">
                <a:pos x="82" y="16"/>
              </a:cxn>
              <a:cxn ang="0">
                <a:pos x="80" y="0"/>
              </a:cxn>
              <a:cxn ang="0">
                <a:pos x="64" y="2"/>
              </a:cxn>
              <a:cxn ang="0">
                <a:pos x="66" y="8"/>
              </a:cxn>
              <a:cxn ang="0">
                <a:pos x="64" y="12"/>
              </a:cxn>
              <a:cxn ang="0">
                <a:pos x="58" y="14"/>
              </a:cxn>
              <a:cxn ang="0">
                <a:pos x="38" y="14"/>
              </a:cxn>
              <a:cxn ang="0">
                <a:pos x="38" y="0"/>
              </a:cxn>
              <a:cxn ang="0">
                <a:pos x="22" y="0"/>
              </a:cxn>
              <a:cxn ang="0">
                <a:pos x="22" y="14"/>
              </a:cxn>
              <a:cxn ang="0">
                <a:pos x="0" y="14"/>
              </a:cxn>
              <a:cxn ang="0">
                <a:pos x="10" y="36"/>
              </a:cxn>
              <a:cxn ang="0">
                <a:pos x="12" y="36"/>
              </a:cxn>
            </a:cxnLst>
            <a:rect l="0" t="0" r="r" b="b"/>
            <a:pathLst>
              <a:path w="82" h="44">
                <a:moveTo>
                  <a:pt x="12" y="36"/>
                </a:moveTo>
                <a:lnTo>
                  <a:pt x="22" y="36"/>
                </a:lnTo>
                <a:lnTo>
                  <a:pt x="22" y="44"/>
                </a:lnTo>
                <a:lnTo>
                  <a:pt x="38" y="44"/>
                </a:lnTo>
                <a:lnTo>
                  <a:pt x="38" y="36"/>
                </a:lnTo>
                <a:lnTo>
                  <a:pt x="58" y="36"/>
                </a:lnTo>
                <a:lnTo>
                  <a:pt x="66" y="36"/>
                </a:lnTo>
                <a:lnTo>
                  <a:pt x="72" y="34"/>
                </a:lnTo>
                <a:lnTo>
                  <a:pt x="76" y="32"/>
                </a:lnTo>
                <a:lnTo>
                  <a:pt x="80" y="28"/>
                </a:lnTo>
                <a:lnTo>
                  <a:pt x="80" y="22"/>
                </a:lnTo>
                <a:lnTo>
                  <a:pt x="82" y="16"/>
                </a:lnTo>
                <a:lnTo>
                  <a:pt x="80" y="0"/>
                </a:lnTo>
                <a:lnTo>
                  <a:pt x="64" y="2"/>
                </a:lnTo>
                <a:lnTo>
                  <a:pt x="66" y="8"/>
                </a:lnTo>
                <a:lnTo>
                  <a:pt x="64" y="12"/>
                </a:lnTo>
                <a:lnTo>
                  <a:pt x="58" y="14"/>
                </a:lnTo>
                <a:lnTo>
                  <a:pt x="38" y="14"/>
                </a:lnTo>
                <a:lnTo>
                  <a:pt x="38" y="0"/>
                </a:lnTo>
                <a:lnTo>
                  <a:pt x="22" y="0"/>
                </a:lnTo>
                <a:lnTo>
                  <a:pt x="22" y="14"/>
                </a:lnTo>
                <a:lnTo>
                  <a:pt x="0" y="14"/>
                </a:lnTo>
                <a:lnTo>
                  <a:pt x="1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396875" y="3913188"/>
            <a:ext cx="133350" cy="130175"/>
          </a:xfrm>
          <a:custGeom>
            <a:avLst/>
            <a:gdLst/>
            <a:ahLst/>
            <a:cxnLst>
              <a:cxn ang="0">
                <a:pos x="66" y="78"/>
              </a:cxn>
              <a:cxn ang="0">
                <a:pos x="74" y="70"/>
              </a:cxn>
              <a:cxn ang="0">
                <a:pos x="80" y="62"/>
              </a:cxn>
              <a:cxn ang="0">
                <a:pos x="82" y="52"/>
              </a:cxn>
              <a:cxn ang="0">
                <a:pos x="84" y="40"/>
              </a:cxn>
              <a:cxn ang="0">
                <a:pos x="82" y="28"/>
              </a:cxn>
              <a:cxn ang="0">
                <a:pos x="78" y="18"/>
              </a:cxn>
              <a:cxn ang="0">
                <a:pos x="72" y="10"/>
              </a:cxn>
              <a:cxn ang="0">
                <a:pos x="64" y="4"/>
              </a:cxn>
              <a:cxn ang="0">
                <a:pos x="54" y="0"/>
              </a:cxn>
              <a:cxn ang="0">
                <a:pos x="42" y="0"/>
              </a:cxn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10"/>
              </a:cxn>
              <a:cxn ang="0">
                <a:pos x="6" y="16"/>
              </a:cxn>
              <a:cxn ang="0">
                <a:pos x="4" y="24"/>
              </a:cxn>
              <a:cxn ang="0">
                <a:pos x="2" y="32"/>
              </a:cxn>
              <a:cxn ang="0">
                <a:pos x="0" y="42"/>
              </a:cxn>
              <a:cxn ang="0">
                <a:pos x="2" y="50"/>
              </a:cxn>
              <a:cxn ang="0">
                <a:pos x="4" y="58"/>
              </a:cxn>
              <a:cxn ang="0">
                <a:pos x="6" y="66"/>
              </a:cxn>
              <a:cxn ang="0">
                <a:pos x="12" y="72"/>
              </a:cxn>
              <a:cxn ang="0">
                <a:pos x="18" y="76"/>
              </a:cxn>
              <a:cxn ang="0">
                <a:pos x="24" y="80"/>
              </a:cxn>
              <a:cxn ang="0">
                <a:pos x="32" y="82"/>
              </a:cxn>
              <a:cxn ang="0">
                <a:pos x="42" y="82"/>
              </a:cxn>
              <a:cxn ang="0">
                <a:pos x="54" y="82"/>
              </a:cxn>
              <a:cxn ang="0">
                <a:pos x="64" y="78"/>
              </a:cxn>
              <a:cxn ang="0">
                <a:pos x="66" y="78"/>
              </a:cxn>
              <a:cxn ang="0">
                <a:pos x="24" y="54"/>
              </a:cxn>
              <a:cxn ang="0">
                <a:pos x="20" y="48"/>
              </a:cxn>
              <a:cxn ang="0">
                <a:pos x="20" y="42"/>
              </a:cxn>
              <a:cxn ang="0">
                <a:pos x="20" y="34"/>
              </a:cxn>
              <a:cxn ang="0">
                <a:pos x="24" y="28"/>
              </a:cxn>
              <a:cxn ang="0">
                <a:pos x="32" y="26"/>
              </a:cxn>
              <a:cxn ang="0">
                <a:pos x="40" y="24"/>
              </a:cxn>
              <a:cxn ang="0">
                <a:pos x="52" y="26"/>
              </a:cxn>
              <a:cxn ang="0">
                <a:pos x="60" y="28"/>
              </a:cxn>
              <a:cxn ang="0">
                <a:pos x="64" y="34"/>
              </a:cxn>
              <a:cxn ang="0">
                <a:pos x="64" y="42"/>
              </a:cxn>
              <a:cxn ang="0">
                <a:pos x="64" y="48"/>
              </a:cxn>
              <a:cxn ang="0">
                <a:pos x="60" y="54"/>
              </a:cxn>
              <a:cxn ang="0">
                <a:pos x="52" y="56"/>
              </a:cxn>
              <a:cxn ang="0">
                <a:pos x="42" y="58"/>
              </a:cxn>
              <a:cxn ang="0">
                <a:pos x="32" y="56"/>
              </a:cxn>
              <a:cxn ang="0">
                <a:pos x="24" y="54"/>
              </a:cxn>
              <a:cxn ang="0">
                <a:pos x="66" y="78"/>
              </a:cxn>
            </a:cxnLst>
            <a:rect l="0" t="0" r="r" b="b"/>
            <a:pathLst>
              <a:path w="84" h="82">
                <a:moveTo>
                  <a:pt x="66" y="78"/>
                </a:moveTo>
                <a:lnTo>
                  <a:pt x="74" y="70"/>
                </a:lnTo>
                <a:lnTo>
                  <a:pt x="80" y="62"/>
                </a:lnTo>
                <a:lnTo>
                  <a:pt x="82" y="52"/>
                </a:lnTo>
                <a:lnTo>
                  <a:pt x="84" y="40"/>
                </a:lnTo>
                <a:lnTo>
                  <a:pt x="82" y="28"/>
                </a:lnTo>
                <a:lnTo>
                  <a:pt x="78" y="18"/>
                </a:lnTo>
                <a:lnTo>
                  <a:pt x="72" y="10"/>
                </a:lnTo>
                <a:lnTo>
                  <a:pt x="64" y="4"/>
                </a:lnTo>
                <a:lnTo>
                  <a:pt x="54" y="0"/>
                </a:lnTo>
                <a:lnTo>
                  <a:pt x="42" y="0"/>
                </a:lnTo>
                <a:lnTo>
                  <a:pt x="32" y="0"/>
                </a:lnTo>
                <a:lnTo>
                  <a:pt x="24" y="2"/>
                </a:lnTo>
                <a:lnTo>
                  <a:pt x="18" y="6"/>
                </a:lnTo>
                <a:lnTo>
                  <a:pt x="12" y="10"/>
                </a:lnTo>
                <a:lnTo>
                  <a:pt x="6" y="16"/>
                </a:lnTo>
                <a:lnTo>
                  <a:pt x="4" y="24"/>
                </a:lnTo>
                <a:lnTo>
                  <a:pt x="2" y="32"/>
                </a:lnTo>
                <a:lnTo>
                  <a:pt x="0" y="42"/>
                </a:lnTo>
                <a:lnTo>
                  <a:pt x="2" y="50"/>
                </a:lnTo>
                <a:lnTo>
                  <a:pt x="4" y="58"/>
                </a:lnTo>
                <a:lnTo>
                  <a:pt x="6" y="66"/>
                </a:lnTo>
                <a:lnTo>
                  <a:pt x="12" y="72"/>
                </a:lnTo>
                <a:lnTo>
                  <a:pt x="18" y="76"/>
                </a:lnTo>
                <a:lnTo>
                  <a:pt x="24" y="80"/>
                </a:lnTo>
                <a:lnTo>
                  <a:pt x="32" y="82"/>
                </a:lnTo>
                <a:lnTo>
                  <a:pt x="42" y="82"/>
                </a:lnTo>
                <a:lnTo>
                  <a:pt x="54" y="82"/>
                </a:lnTo>
                <a:lnTo>
                  <a:pt x="64" y="78"/>
                </a:lnTo>
                <a:lnTo>
                  <a:pt x="66" y="78"/>
                </a:lnTo>
                <a:lnTo>
                  <a:pt x="24" y="54"/>
                </a:lnTo>
                <a:lnTo>
                  <a:pt x="20" y="48"/>
                </a:lnTo>
                <a:lnTo>
                  <a:pt x="20" y="42"/>
                </a:lnTo>
                <a:lnTo>
                  <a:pt x="20" y="34"/>
                </a:lnTo>
                <a:lnTo>
                  <a:pt x="24" y="28"/>
                </a:lnTo>
                <a:lnTo>
                  <a:pt x="32" y="26"/>
                </a:lnTo>
                <a:lnTo>
                  <a:pt x="40" y="24"/>
                </a:lnTo>
                <a:lnTo>
                  <a:pt x="52" y="26"/>
                </a:lnTo>
                <a:lnTo>
                  <a:pt x="60" y="28"/>
                </a:lnTo>
                <a:lnTo>
                  <a:pt x="64" y="34"/>
                </a:lnTo>
                <a:lnTo>
                  <a:pt x="64" y="42"/>
                </a:lnTo>
                <a:lnTo>
                  <a:pt x="64" y="48"/>
                </a:lnTo>
                <a:lnTo>
                  <a:pt x="60" y="54"/>
                </a:lnTo>
                <a:lnTo>
                  <a:pt x="52" y="56"/>
                </a:lnTo>
                <a:lnTo>
                  <a:pt x="42" y="58"/>
                </a:lnTo>
                <a:lnTo>
                  <a:pt x="32" y="56"/>
                </a:lnTo>
                <a:lnTo>
                  <a:pt x="24" y="54"/>
                </a:lnTo>
                <a:lnTo>
                  <a:pt x="66" y="7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0" name="Freeform 28"/>
          <p:cNvSpPr>
            <a:spLocks/>
          </p:cNvSpPr>
          <p:nvPr/>
        </p:nvSpPr>
        <p:spPr bwMode="auto">
          <a:xfrm>
            <a:off x="469900" y="3817938"/>
            <a:ext cx="101600" cy="8255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26"/>
              </a:cxn>
              <a:cxn ang="0">
                <a:pos x="46" y="22"/>
              </a:cxn>
              <a:cxn ang="0">
                <a:pos x="40" y="16"/>
              </a:cxn>
              <a:cxn ang="0">
                <a:pos x="34" y="8"/>
              </a:cxn>
              <a:cxn ang="0">
                <a:pos x="30" y="4"/>
              </a:cxn>
              <a:cxn ang="0">
                <a:pos x="24" y="0"/>
              </a:cxn>
              <a:cxn ang="0">
                <a:pos x="18" y="0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2" y="12"/>
              </a:cxn>
              <a:cxn ang="0">
                <a:pos x="0" y="18"/>
              </a:cxn>
              <a:cxn ang="0">
                <a:pos x="0" y="26"/>
              </a:cxn>
              <a:cxn ang="0">
                <a:pos x="0" y="34"/>
              </a:cxn>
              <a:cxn ang="0">
                <a:pos x="2" y="40"/>
              </a:cxn>
              <a:cxn ang="0">
                <a:pos x="4" y="44"/>
              </a:cxn>
              <a:cxn ang="0">
                <a:pos x="8" y="48"/>
              </a:cxn>
              <a:cxn ang="0">
                <a:pos x="14" y="50"/>
              </a:cxn>
              <a:cxn ang="0">
                <a:pos x="20" y="50"/>
              </a:cxn>
              <a:cxn ang="0">
                <a:pos x="22" y="34"/>
              </a:cxn>
              <a:cxn ang="0">
                <a:pos x="16" y="32"/>
              </a:cxn>
              <a:cxn ang="0">
                <a:pos x="14" y="30"/>
              </a:cxn>
              <a:cxn ang="0">
                <a:pos x="12" y="28"/>
              </a:cxn>
              <a:cxn ang="0">
                <a:pos x="12" y="24"/>
              </a:cxn>
              <a:cxn ang="0">
                <a:pos x="14" y="20"/>
              </a:cxn>
              <a:cxn ang="0">
                <a:pos x="18" y="18"/>
              </a:cxn>
              <a:cxn ang="0">
                <a:pos x="24" y="20"/>
              </a:cxn>
              <a:cxn ang="0">
                <a:pos x="34" y="30"/>
              </a:cxn>
              <a:cxn ang="0">
                <a:pos x="42" y="40"/>
              </a:cxn>
              <a:cxn ang="0">
                <a:pos x="50" y="46"/>
              </a:cxn>
              <a:cxn ang="0">
                <a:pos x="56" y="50"/>
              </a:cxn>
              <a:cxn ang="0">
                <a:pos x="64" y="52"/>
              </a:cxn>
              <a:cxn ang="0">
                <a:pos x="64" y="0"/>
              </a:cxn>
              <a:cxn ang="0">
                <a:pos x="52" y="0"/>
              </a:cxn>
              <a:cxn ang="0">
                <a:pos x="50" y="0"/>
              </a:cxn>
            </a:cxnLst>
            <a:rect l="0" t="0" r="r" b="b"/>
            <a:pathLst>
              <a:path w="64" h="52">
                <a:moveTo>
                  <a:pt x="50" y="0"/>
                </a:moveTo>
                <a:lnTo>
                  <a:pt x="50" y="26"/>
                </a:lnTo>
                <a:lnTo>
                  <a:pt x="46" y="22"/>
                </a:lnTo>
                <a:lnTo>
                  <a:pt x="40" y="16"/>
                </a:lnTo>
                <a:lnTo>
                  <a:pt x="34" y="8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2" y="12"/>
                </a:lnTo>
                <a:lnTo>
                  <a:pt x="0" y="18"/>
                </a:lnTo>
                <a:lnTo>
                  <a:pt x="0" y="26"/>
                </a:lnTo>
                <a:lnTo>
                  <a:pt x="0" y="34"/>
                </a:lnTo>
                <a:lnTo>
                  <a:pt x="2" y="40"/>
                </a:lnTo>
                <a:lnTo>
                  <a:pt x="4" y="44"/>
                </a:lnTo>
                <a:lnTo>
                  <a:pt x="8" y="48"/>
                </a:lnTo>
                <a:lnTo>
                  <a:pt x="14" y="50"/>
                </a:lnTo>
                <a:lnTo>
                  <a:pt x="20" y="50"/>
                </a:lnTo>
                <a:lnTo>
                  <a:pt x="22" y="34"/>
                </a:lnTo>
                <a:lnTo>
                  <a:pt x="16" y="32"/>
                </a:lnTo>
                <a:lnTo>
                  <a:pt x="14" y="30"/>
                </a:lnTo>
                <a:lnTo>
                  <a:pt x="12" y="28"/>
                </a:lnTo>
                <a:lnTo>
                  <a:pt x="12" y="24"/>
                </a:lnTo>
                <a:lnTo>
                  <a:pt x="14" y="20"/>
                </a:lnTo>
                <a:lnTo>
                  <a:pt x="18" y="18"/>
                </a:lnTo>
                <a:lnTo>
                  <a:pt x="24" y="20"/>
                </a:lnTo>
                <a:lnTo>
                  <a:pt x="34" y="30"/>
                </a:lnTo>
                <a:lnTo>
                  <a:pt x="42" y="40"/>
                </a:lnTo>
                <a:lnTo>
                  <a:pt x="50" y="46"/>
                </a:lnTo>
                <a:lnTo>
                  <a:pt x="56" y="50"/>
                </a:lnTo>
                <a:lnTo>
                  <a:pt x="64" y="52"/>
                </a:lnTo>
                <a:lnTo>
                  <a:pt x="64" y="0"/>
                </a:lnTo>
                <a:lnTo>
                  <a:pt x="52" y="0"/>
                </a:lnTo>
                <a:lnTo>
                  <a:pt x="5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1" name="Freeform 29"/>
          <p:cNvSpPr>
            <a:spLocks/>
          </p:cNvSpPr>
          <p:nvPr/>
        </p:nvSpPr>
        <p:spPr bwMode="auto">
          <a:xfrm>
            <a:off x="431800" y="3652838"/>
            <a:ext cx="98425" cy="98425"/>
          </a:xfrm>
          <a:custGeom>
            <a:avLst/>
            <a:gdLst/>
            <a:ahLst/>
            <a:cxnLst>
              <a:cxn ang="0">
                <a:pos x="56" y="54"/>
              </a:cxn>
              <a:cxn ang="0">
                <a:pos x="60" y="44"/>
              </a:cxn>
              <a:cxn ang="0">
                <a:pos x="62" y="30"/>
              </a:cxn>
              <a:cxn ang="0">
                <a:pos x="60" y="20"/>
              </a:cxn>
              <a:cxn ang="0">
                <a:pos x="58" y="14"/>
              </a:cxn>
              <a:cxn ang="0">
                <a:pos x="56" y="8"/>
              </a:cxn>
              <a:cxn ang="0">
                <a:pos x="50" y="4"/>
              </a:cxn>
              <a:cxn ang="0">
                <a:pos x="46" y="2"/>
              </a:cxn>
              <a:cxn ang="0">
                <a:pos x="42" y="0"/>
              </a:cxn>
              <a:cxn ang="0">
                <a:pos x="36" y="2"/>
              </a:cxn>
              <a:cxn ang="0">
                <a:pos x="32" y="4"/>
              </a:cxn>
              <a:cxn ang="0">
                <a:pos x="28" y="6"/>
              </a:cxn>
              <a:cxn ang="0">
                <a:pos x="26" y="12"/>
              </a:cxn>
              <a:cxn ang="0">
                <a:pos x="22" y="28"/>
              </a:cxn>
              <a:cxn ang="0">
                <a:pos x="20" y="38"/>
              </a:cxn>
              <a:cxn ang="0">
                <a:pos x="16" y="40"/>
              </a:cxn>
              <a:cxn ang="0">
                <a:pos x="14" y="38"/>
              </a:cxn>
              <a:cxn ang="0">
                <a:pos x="12" y="32"/>
              </a:cxn>
              <a:cxn ang="0">
                <a:pos x="14" y="26"/>
              </a:cxn>
              <a:cxn ang="0">
                <a:pos x="18" y="24"/>
              </a:cxn>
              <a:cxn ang="0">
                <a:pos x="16" y="2"/>
              </a:cxn>
              <a:cxn ang="0">
                <a:pos x="8" y="8"/>
              </a:cxn>
              <a:cxn ang="0">
                <a:pos x="2" y="16"/>
              </a:cxn>
              <a:cxn ang="0">
                <a:pos x="0" y="32"/>
              </a:cxn>
              <a:cxn ang="0">
                <a:pos x="2" y="40"/>
              </a:cxn>
              <a:cxn ang="0">
                <a:pos x="2" y="48"/>
              </a:cxn>
              <a:cxn ang="0">
                <a:pos x="6" y="52"/>
              </a:cxn>
              <a:cxn ang="0">
                <a:pos x="8" y="56"/>
              </a:cxn>
              <a:cxn ang="0">
                <a:pos x="14" y="58"/>
              </a:cxn>
              <a:cxn ang="0">
                <a:pos x="18" y="60"/>
              </a:cxn>
              <a:cxn ang="0">
                <a:pos x="24" y="58"/>
              </a:cxn>
              <a:cxn ang="0">
                <a:pos x="28" y="56"/>
              </a:cxn>
              <a:cxn ang="0">
                <a:pos x="32" y="54"/>
              </a:cxn>
              <a:cxn ang="0">
                <a:pos x="34" y="50"/>
              </a:cxn>
              <a:cxn ang="0">
                <a:pos x="38" y="32"/>
              </a:cxn>
              <a:cxn ang="0">
                <a:pos x="40" y="24"/>
              </a:cxn>
              <a:cxn ang="0">
                <a:pos x="42" y="22"/>
              </a:cxn>
              <a:cxn ang="0">
                <a:pos x="44" y="20"/>
              </a:cxn>
              <a:cxn ang="0">
                <a:pos x="48" y="22"/>
              </a:cxn>
              <a:cxn ang="0">
                <a:pos x="50" y="30"/>
              </a:cxn>
              <a:cxn ang="0">
                <a:pos x="48" y="36"/>
              </a:cxn>
              <a:cxn ang="0">
                <a:pos x="42" y="40"/>
              </a:cxn>
              <a:cxn ang="0">
                <a:pos x="44" y="62"/>
              </a:cxn>
              <a:cxn ang="0">
                <a:pos x="52" y="60"/>
              </a:cxn>
              <a:cxn ang="0">
                <a:pos x="54" y="54"/>
              </a:cxn>
              <a:cxn ang="0">
                <a:pos x="56" y="54"/>
              </a:cxn>
            </a:cxnLst>
            <a:rect l="0" t="0" r="r" b="b"/>
            <a:pathLst>
              <a:path w="62" h="62">
                <a:moveTo>
                  <a:pt x="56" y="54"/>
                </a:moveTo>
                <a:lnTo>
                  <a:pt x="60" y="44"/>
                </a:lnTo>
                <a:lnTo>
                  <a:pt x="62" y="30"/>
                </a:lnTo>
                <a:lnTo>
                  <a:pt x="60" y="20"/>
                </a:lnTo>
                <a:lnTo>
                  <a:pt x="58" y="14"/>
                </a:lnTo>
                <a:lnTo>
                  <a:pt x="56" y="8"/>
                </a:lnTo>
                <a:lnTo>
                  <a:pt x="50" y="4"/>
                </a:lnTo>
                <a:lnTo>
                  <a:pt x="46" y="2"/>
                </a:lnTo>
                <a:lnTo>
                  <a:pt x="42" y="0"/>
                </a:lnTo>
                <a:lnTo>
                  <a:pt x="36" y="2"/>
                </a:lnTo>
                <a:lnTo>
                  <a:pt x="32" y="4"/>
                </a:lnTo>
                <a:lnTo>
                  <a:pt x="28" y="6"/>
                </a:lnTo>
                <a:lnTo>
                  <a:pt x="26" y="12"/>
                </a:lnTo>
                <a:lnTo>
                  <a:pt x="22" y="28"/>
                </a:lnTo>
                <a:lnTo>
                  <a:pt x="20" y="38"/>
                </a:lnTo>
                <a:lnTo>
                  <a:pt x="16" y="40"/>
                </a:lnTo>
                <a:lnTo>
                  <a:pt x="14" y="38"/>
                </a:lnTo>
                <a:lnTo>
                  <a:pt x="12" y="32"/>
                </a:lnTo>
                <a:lnTo>
                  <a:pt x="14" y="26"/>
                </a:lnTo>
                <a:lnTo>
                  <a:pt x="18" y="24"/>
                </a:ln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32"/>
                </a:lnTo>
                <a:lnTo>
                  <a:pt x="2" y="40"/>
                </a:lnTo>
                <a:lnTo>
                  <a:pt x="2" y="48"/>
                </a:lnTo>
                <a:lnTo>
                  <a:pt x="6" y="52"/>
                </a:lnTo>
                <a:lnTo>
                  <a:pt x="8" y="56"/>
                </a:lnTo>
                <a:lnTo>
                  <a:pt x="14" y="58"/>
                </a:lnTo>
                <a:lnTo>
                  <a:pt x="18" y="60"/>
                </a:lnTo>
                <a:lnTo>
                  <a:pt x="24" y="58"/>
                </a:lnTo>
                <a:lnTo>
                  <a:pt x="28" y="56"/>
                </a:lnTo>
                <a:lnTo>
                  <a:pt x="32" y="54"/>
                </a:lnTo>
                <a:lnTo>
                  <a:pt x="34" y="50"/>
                </a:lnTo>
                <a:lnTo>
                  <a:pt x="38" y="32"/>
                </a:lnTo>
                <a:lnTo>
                  <a:pt x="40" y="24"/>
                </a:lnTo>
                <a:lnTo>
                  <a:pt x="42" y="22"/>
                </a:lnTo>
                <a:lnTo>
                  <a:pt x="44" y="20"/>
                </a:lnTo>
                <a:lnTo>
                  <a:pt x="48" y="22"/>
                </a:lnTo>
                <a:lnTo>
                  <a:pt x="50" y="30"/>
                </a:lnTo>
                <a:lnTo>
                  <a:pt x="48" y="36"/>
                </a:lnTo>
                <a:lnTo>
                  <a:pt x="42" y="40"/>
                </a:lnTo>
                <a:lnTo>
                  <a:pt x="44" y="62"/>
                </a:lnTo>
                <a:lnTo>
                  <a:pt x="52" y="60"/>
                </a:lnTo>
                <a:lnTo>
                  <a:pt x="54" y="54"/>
                </a:lnTo>
                <a:lnTo>
                  <a:pt x="56" y="5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2" name="Freeform 30"/>
          <p:cNvSpPr>
            <a:spLocks/>
          </p:cNvSpPr>
          <p:nvPr/>
        </p:nvSpPr>
        <p:spPr bwMode="auto">
          <a:xfrm>
            <a:off x="431800" y="3535363"/>
            <a:ext cx="98425" cy="104775"/>
          </a:xfrm>
          <a:custGeom>
            <a:avLst/>
            <a:gdLst/>
            <a:ahLst/>
            <a:cxnLst>
              <a:cxn ang="0">
                <a:pos x="16" y="40"/>
              </a:cxn>
              <a:cxn ang="0">
                <a:pos x="14" y="32"/>
              </a:cxn>
              <a:cxn ang="0">
                <a:pos x="16" y="26"/>
              </a:cxn>
              <a:cxn ang="0">
                <a:pos x="22" y="24"/>
              </a:cxn>
              <a:cxn ang="0">
                <a:pos x="24" y="32"/>
              </a:cxn>
              <a:cxn ang="0">
                <a:pos x="28" y="48"/>
              </a:cxn>
              <a:cxn ang="0">
                <a:pos x="30" y="58"/>
              </a:cxn>
              <a:cxn ang="0">
                <a:pos x="34" y="62"/>
              </a:cxn>
              <a:cxn ang="0">
                <a:pos x="38" y="66"/>
              </a:cxn>
              <a:cxn ang="0">
                <a:pos x="44" y="66"/>
              </a:cxn>
              <a:cxn ang="0">
                <a:pos x="52" y="66"/>
              </a:cxn>
              <a:cxn ang="0">
                <a:pos x="56" y="62"/>
              </a:cxn>
              <a:cxn ang="0">
                <a:pos x="60" y="54"/>
              </a:cxn>
              <a:cxn ang="0">
                <a:pos x="62" y="46"/>
              </a:cxn>
              <a:cxn ang="0">
                <a:pos x="60" y="38"/>
              </a:cxn>
              <a:cxn ang="0">
                <a:pos x="58" y="32"/>
              </a:cxn>
              <a:cxn ang="0">
                <a:pos x="52" y="24"/>
              </a:cxn>
              <a:cxn ang="0">
                <a:pos x="56" y="22"/>
              </a:cxn>
              <a:cxn ang="0">
                <a:pos x="60" y="20"/>
              </a:cxn>
              <a:cxn ang="0">
                <a:pos x="60" y="0"/>
              </a:cxn>
              <a:cxn ang="0">
                <a:pos x="54" y="2"/>
              </a:cxn>
              <a:cxn ang="0">
                <a:pos x="48" y="2"/>
              </a:cxn>
              <a:cxn ang="0">
                <a:pos x="22" y="2"/>
              </a:cxn>
              <a:cxn ang="0">
                <a:pos x="14" y="4"/>
              </a:cxn>
              <a:cxn ang="0">
                <a:pos x="6" y="8"/>
              </a:cxn>
              <a:cxn ang="0">
                <a:pos x="4" y="14"/>
              </a:cxn>
              <a:cxn ang="0">
                <a:pos x="2" y="18"/>
              </a:cxn>
              <a:cxn ang="0">
                <a:pos x="0" y="34"/>
              </a:cxn>
              <a:cxn ang="0">
                <a:pos x="2" y="46"/>
              </a:cxn>
              <a:cxn ang="0">
                <a:pos x="4" y="54"/>
              </a:cxn>
              <a:cxn ang="0">
                <a:pos x="10" y="62"/>
              </a:cxn>
              <a:cxn ang="0">
                <a:pos x="18" y="64"/>
              </a:cxn>
              <a:cxn ang="0">
                <a:pos x="20" y="44"/>
              </a:cxn>
              <a:cxn ang="0">
                <a:pos x="18" y="40"/>
              </a:cxn>
              <a:cxn ang="0">
                <a:pos x="16" y="40"/>
              </a:cxn>
              <a:cxn ang="0">
                <a:pos x="36" y="24"/>
              </a:cxn>
              <a:cxn ang="0">
                <a:pos x="42" y="26"/>
              </a:cxn>
              <a:cxn ang="0">
                <a:pos x="48" y="30"/>
              </a:cxn>
              <a:cxn ang="0">
                <a:pos x="48" y="38"/>
              </a:cxn>
              <a:cxn ang="0">
                <a:pos x="48" y="42"/>
              </a:cxn>
              <a:cxn ang="0">
                <a:pos x="42" y="44"/>
              </a:cxn>
              <a:cxn ang="0">
                <a:pos x="38" y="42"/>
              </a:cxn>
              <a:cxn ang="0">
                <a:pos x="36" y="34"/>
              </a:cxn>
              <a:cxn ang="0">
                <a:pos x="32" y="24"/>
              </a:cxn>
              <a:cxn ang="0">
                <a:pos x="36" y="24"/>
              </a:cxn>
              <a:cxn ang="0">
                <a:pos x="16" y="40"/>
              </a:cxn>
            </a:cxnLst>
            <a:rect l="0" t="0" r="r" b="b"/>
            <a:pathLst>
              <a:path w="62" h="66">
                <a:moveTo>
                  <a:pt x="16" y="40"/>
                </a:moveTo>
                <a:lnTo>
                  <a:pt x="14" y="32"/>
                </a:lnTo>
                <a:lnTo>
                  <a:pt x="16" y="26"/>
                </a:lnTo>
                <a:lnTo>
                  <a:pt x="22" y="24"/>
                </a:lnTo>
                <a:lnTo>
                  <a:pt x="24" y="32"/>
                </a:lnTo>
                <a:lnTo>
                  <a:pt x="28" y="48"/>
                </a:lnTo>
                <a:lnTo>
                  <a:pt x="30" y="58"/>
                </a:lnTo>
                <a:lnTo>
                  <a:pt x="34" y="62"/>
                </a:lnTo>
                <a:lnTo>
                  <a:pt x="38" y="66"/>
                </a:lnTo>
                <a:lnTo>
                  <a:pt x="44" y="66"/>
                </a:lnTo>
                <a:lnTo>
                  <a:pt x="52" y="66"/>
                </a:lnTo>
                <a:lnTo>
                  <a:pt x="56" y="62"/>
                </a:lnTo>
                <a:lnTo>
                  <a:pt x="60" y="54"/>
                </a:lnTo>
                <a:lnTo>
                  <a:pt x="62" y="46"/>
                </a:lnTo>
                <a:lnTo>
                  <a:pt x="60" y="38"/>
                </a:lnTo>
                <a:lnTo>
                  <a:pt x="58" y="32"/>
                </a:lnTo>
                <a:lnTo>
                  <a:pt x="52" y="24"/>
                </a:lnTo>
                <a:lnTo>
                  <a:pt x="56" y="22"/>
                </a:lnTo>
                <a:lnTo>
                  <a:pt x="60" y="20"/>
                </a:lnTo>
                <a:lnTo>
                  <a:pt x="60" y="0"/>
                </a:lnTo>
                <a:lnTo>
                  <a:pt x="54" y="2"/>
                </a:lnTo>
                <a:lnTo>
                  <a:pt x="48" y="2"/>
                </a:lnTo>
                <a:lnTo>
                  <a:pt x="22" y="2"/>
                </a:lnTo>
                <a:lnTo>
                  <a:pt x="14" y="4"/>
                </a:lnTo>
                <a:lnTo>
                  <a:pt x="6" y="8"/>
                </a:lnTo>
                <a:lnTo>
                  <a:pt x="4" y="14"/>
                </a:lnTo>
                <a:lnTo>
                  <a:pt x="2" y="18"/>
                </a:lnTo>
                <a:lnTo>
                  <a:pt x="0" y="34"/>
                </a:lnTo>
                <a:lnTo>
                  <a:pt x="2" y="46"/>
                </a:lnTo>
                <a:lnTo>
                  <a:pt x="4" y="54"/>
                </a:lnTo>
                <a:lnTo>
                  <a:pt x="10" y="62"/>
                </a:lnTo>
                <a:lnTo>
                  <a:pt x="18" y="64"/>
                </a:lnTo>
                <a:lnTo>
                  <a:pt x="20" y="44"/>
                </a:lnTo>
                <a:lnTo>
                  <a:pt x="18" y="40"/>
                </a:lnTo>
                <a:lnTo>
                  <a:pt x="16" y="40"/>
                </a:lnTo>
                <a:lnTo>
                  <a:pt x="36" y="24"/>
                </a:lnTo>
                <a:lnTo>
                  <a:pt x="42" y="26"/>
                </a:lnTo>
                <a:lnTo>
                  <a:pt x="48" y="30"/>
                </a:lnTo>
                <a:lnTo>
                  <a:pt x="48" y="38"/>
                </a:lnTo>
                <a:lnTo>
                  <a:pt x="48" y="42"/>
                </a:lnTo>
                <a:lnTo>
                  <a:pt x="42" y="44"/>
                </a:lnTo>
                <a:lnTo>
                  <a:pt x="38" y="42"/>
                </a:lnTo>
                <a:lnTo>
                  <a:pt x="36" y="34"/>
                </a:lnTo>
                <a:lnTo>
                  <a:pt x="32" y="24"/>
                </a:lnTo>
                <a:lnTo>
                  <a:pt x="36" y="24"/>
                </a:lnTo>
                <a:lnTo>
                  <a:pt x="16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3" name="Freeform 31"/>
          <p:cNvSpPr>
            <a:spLocks/>
          </p:cNvSpPr>
          <p:nvPr/>
        </p:nvSpPr>
        <p:spPr bwMode="auto">
          <a:xfrm>
            <a:off x="400050" y="3455988"/>
            <a:ext cx="130175" cy="66675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22" y="34"/>
              </a:cxn>
              <a:cxn ang="0">
                <a:pos x="22" y="42"/>
              </a:cxn>
              <a:cxn ang="0">
                <a:pos x="38" y="42"/>
              </a:cxn>
              <a:cxn ang="0">
                <a:pos x="38" y="34"/>
              </a:cxn>
              <a:cxn ang="0">
                <a:pos x="58" y="34"/>
              </a:cxn>
              <a:cxn ang="0">
                <a:pos x="66" y="34"/>
              </a:cxn>
              <a:cxn ang="0">
                <a:pos x="72" y="32"/>
              </a:cxn>
              <a:cxn ang="0">
                <a:pos x="76" y="30"/>
              </a:cxn>
              <a:cxn ang="0">
                <a:pos x="80" y="26"/>
              </a:cxn>
              <a:cxn ang="0">
                <a:pos x="80" y="22"/>
              </a:cxn>
              <a:cxn ang="0">
                <a:pos x="82" y="14"/>
              </a:cxn>
              <a:cxn ang="0">
                <a:pos x="80" y="0"/>
              </a:cxn>
              <a:cxn ang="0">
                <a:pos x="64" y="0"/>
              </a:cxn>
              <a:cxn ang="0">
                <a:pos x="66" y="8"/>
              </a:cxn>
              <a:cxn ang="0">
                <a:pos x="64" y="12"/>
              </a:cxn>
              <a:cxn ang="0">
                <a:pos x="58" y="12"/>
              </a:cxn>
              <a:cxn ang="0">
                <a:pos x="38" y="12"/>
              </a:cxn>
              <a:cxn ang="0">
                <a:pos x="38" y="0"/>
              </a:cxn>
              <a:cxn ang="0">
                <a:pos x="22" y="0"/>
              </a:cxn>
              <a:cxn ang="0">
                <a:pos x="22" y="12"/>
              </a:cxn>
              <a:cxn ang="0">
                <a:pos x="0" y="12"/>
              </a:cxn>
              <a:cxn ang="0">
                <a:pos x="10" y="34"/>
              </a:cxn>
              <a:cxn ang="0">
                <a:pos x="12" y="34"/>
              </a:cxn>
            </a:cxnLst>
            <a:rect l="0" t="0" r="r" b="b"/>
            <a:pathLst>
              <a:path w="82" h="42">
                <a:moveTo>
                  <a:pt x="12" y="34"/>
                </a:moveTo>
                <a:lnTo>
                  <a:pt x="22" y="34"/>
                </a:lnTo>
                <a:lnTo>
                  <a:pt x="22" y="42"/>
                </a:lnTo>
                <a:lnTo>
                  <a:pt x="38" y="42"/>
                </a:lnTo>
                <a:lnTo>
                  <a:pt x="38" y="34"/>
                </a:lnTo>
                <a:lnTo>
                  <a:pt x="58" y="34"/>
                </a:lnTo>
                <a:lnTo>
                  <a:pt x="66" y="34"/>
                </a:lnTo>
                <a:lnTo>
                  <a:pt x="72" y="32"/>
                </a:lnTo>
                <a:lnTo>
                  <a:pt x="76" y="30"/>
                </a:lnTo>
                <a:lnTo>
                  <a:pt x="80" y="26"/>
                </a:lnTo>
                <a:lnTo>
                  <a:pt x="80" y="22"/>
                </a:lnTo>
                <a:lnTo>
                  <a:pt x="82" y="14"/>
                </a:lnTo>
                <a:lnTo>
                  <a:pt x="80" y="0"/>
                </a:lnTo>
                <a:lnTo>
                  <a:pt x="64" y="0"/>
                </a:lnTo>
                <a:lnTo>
                  <a:pt x="66" y="8"/>
                </a:lnTo>
                <a:lnTo>
                  <a:pt x="64" y="12"/>
                </a:lnTo>
                <a:lnTo>
                  <a:pt x="58" y="12"/>
                </a:lnTo>
                <a:lnTo>
                  <a:pt x="38" y="12"/>
                </a:lnTo>
                <a:lnTo>
                  <a:pt x="38" y="0"/>
                </a:lnTo>
                <a:lnTo>
                  <a:pt x="22" y="0"/>
                </a:lnTo>
                <a:lnTo>
                  <a:pt x="22" y="12"/>
                </a:lnTo>
                <a:lnTo>
                  <a:pt x="0" y="12"/>
                </a:lnTo>
                <a:lnTo>
                  <a:pt x="10" y="34"/>
                </a:lnTo>
                <a:lnTo>
                  <a:pt x="12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4" name="Freeform 32"/>
          <p:cNvSpPr>
            <a:spLocks/>
          </p:cNvSpPr>
          <p:nvPr/>
        </p:nvSpPr>
        <p:spPr bwMode="auto">
          <a:xfrm>
            <a:off x="434975" y="3341688"/>
            <a:ext cx="9525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28" y="22"/>
              </a:cxn>
              <a:cxn ang="0">
                <a:pos x="34" y="24"/>
              </a:cxn>
              <a:cxn ang="0">
                <a:pos x="38" y="26"/>
              </a:cxn>
              <a:cxn ang="0">
                <a:pos x="42" y="28"/>
              </a:cxn>
              <a:cxn ang="0">
                <a:pos x="42" y="32"/>
              </a:cxn>
              <a:cxn ang="0">
                <a:pos x="42" y="34"/>
              </a:cxn>
              <a:cxn ang="0">
                <a:pos x="40" y="38"/>
              </a:cxn>
              <a:cxn ang="0">
                <a:pos x="36" y="38"/>
              </a:cxn>
              <a:cxn ang="0">
                <a:pos x="32" y="40"/>
              </a:cxn>
              <a:cxn ang="0">
                <a:pos x="0" y="40"/>
              </a:cxn>
              <a:cxn ang="0">
                <a:pos x="0" y="62"/>
              </a:cxn>
              <a:cxn ang="0">
                <a:pos x="36" y="62"/>
              </a:cxn>
              <a:cxn ang="0">
                <a:pos x="46" y="60"/>
              </a:cxn>
              <a:cxn ang="0">
                <a:pos x="54" y="56"/>
              </a:cxn>
              <a:cxn ang="0">
                <a:pos x="58" y="50"/>
              </a:cxn>
              <a:cxn ang="0">
                <a:pos x="60" y="42"/>
              </a:cxn>
              <a:cxn ang="0">
                <a:pos x="58" y="36"/>
              </a:cxn>
              <a:cxn ang="0">
                <a:pos x="56" y="30"/>
              </a:cxn>
              <a:cxn ang="0">
                <a:pos x="54" y="26"/>
              </a:cxn>
              <a:cxn ang="0">
                <a:pos x="48" y="22"/>
              </a:cxn>
              <a:cxn ang="0">
                <a:pos x="58" y="22"/>
              </a:cxn>
              <a:cxn ang="0">
                <a:pos x="58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0" h="62">
                <a:moveTo>
                  <a:pt x="0" y="0"/>
                </a:moveTo>
                <a:lnTo>
                  <a:pt x="0" y="22"/>
                </a:lnTo>
                <a:lnTo>
                  <a:pt x="28" y="22"/>
                </a:lnTo>
                <a:lnTo>
                  <a:pt x="34" y="24"/>
                </a:lnTo>
                <a:lnTo>
                  <a:pt x="38" y="26"/>
                </a:lnTo>
                <a:lnTo>
                  <a:pt x="42" y="28"/>
                </a:lnTo>
                <a:lnTo>
                  <a:pt x="42" y="32"/>
                </a:lnTo>
                <a:lnTo>
                  <a:pt x="42" y="34"/>
                </a:lnTo>
                <a:lnTo>
                  <a:pt x="40" y="38"/>
                </a:lnTo>
                <a:lnTo>
                  <a:pt x="36" y="38"/>
                </a:lnTo>
                <a:lnTo>
                  <a:pt x="32" y="40"/>
                </a:lnTo>
                <a:lnTo>
                  <a:pt x="0" y="40"/>
                </a:lnTo>
                <a:lnTo>
                  <a:pt x="0" y="62"/>
                </a:lnTo>
                <a:lnTo>
                  <a:pt x="36" y="62"/>
                </a:lnTo>
                <a:lnTo>
                  <a:pt x="46" y="60"/>
                </a:lnTo>
                <a:lnTo>
                  <a:pt x="54" y="56"/>
                </a:lnTo>
                <a:lnTo>
                  <a:pt x="58" y="50"/>
                </a:lnTo>
                <a:lnTo>
                  <a:pt x="60" y="42"/>
                </a:lnTo>
                <a:lnTo>
                  <a:pt x="58" y="36"/>
                </a:lnTo>
                <a:lnTo>
                  <a:pt x="56" y="30"/>
                </a:lnTo>
                <a:lnTo>
                  <a:pt x="54" y="26"/>
                </a:lnTo>
                <a:lnTo>
                  <a:pt x="48" y="22"/>
                </a:lnTo>
                <a:lnTo>
                  <a:pt x="58" y="22"/>
                </a:lnTo>
                <a:lnTo>
                  <a:pt x="58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5" name="Freeform 33"/>
          <p:cNvSpPr>
            <a:spLocks/>
          </p:cNvSpPr>
          <p:nvPr/>
        </p:nvSpPr>
        <p:spPr bwMode="auto">
          <a:xfrm>
            <a:off x="431800" y="3246438"/>
            <a:ext cx="95250" cy="73025"/>
          </a:xfrm>
          <a:custGeom>
            <a:avLst/>
            <a:gdLst/>
            <a:ahLst/>
            <a:cxnLst>
              <a:cxn ang="0">
                <a:pos x="60" y="46"/>
              </a:cxn>
              <a:cxn ang="0">
                <a:pos x="60" y="24"/>
              </a:cxn>
              <a:cxn ang="0">
                <a:pos x="40" y="24"/>
              </a:cxn>
              <a:cxn ang="0">
                <a:pos x="28" y="24"/>
              </a:cxn>
              <a:cxn ang="0">
                <a:pos x="22" y="20"/>
              </a:cxn>
              <a:cxn ang="0">
                <a:pos x="18" y="18"/>
              </a:cxn>
              <a:cxn ang="0">
                <a:pos x="18" y="14"/>
              </a:cxn>
              <a:cxn ang="0">
                <a:pos x="20" y="8"/>
              </a:cxn>
              <a:cxn ang="0">
                <a:pos x="4" y="0"/>
              </a:cxn>
              <a:cxn ang="0">
                <a:pos x="2" y="6"/>
              </a:cxn>
              <a:cxn ang="0">
                <a:pos x="0" y="12"/>
              </a:cxn>
              <a:cxn ang="0">
                <a:pos x="2" y="16"/>
              </a:cxn>
              <a:cxn ang="0">
                <a:pos x="2" y="20"/>
              </a:cxn>
              <a:cxn ang="0">
                <a:pos x="6" y="22"/>
              </a:cxn>
              <a:cxn ang="0">
                <a:pos x="12" y="26"/>
              </a:cxn>
              <a:cxn ang="0">
                <a:pos x="2" y="26"/>
              </a:cxn>
              <a:cxn ang="0">
                <a:pos x="2" y="46"/>
              </a:cxn>
              <a:cxn ang="0">
                <a:pos x="58" y="46"/>
              </a:cxn>
              <a:cxn ang="0">
                <a:pos x="60" y="46"/>
              </a:cxn>
            </a:cxnLst>
            <a:rect l="0" t="0" r="r" b="b"/>
            <a:pathLst>
              <a:path w="60" h="46">
                <a:moveTo>
                  <a:pt x="60" y="46"/>
                </a:moveTo>
                <a:lnTo>
                  <a:pt x="60" y="24"/>
                </a:lnTo>
                <a:lnTo>
                  <a:pt x="40" y="24"/>
                </a:lnTo>
                <a:lnTo>
                  <a:pt x="28" y="24"/>
                </a:lnTo>
                <a:lnTo>
                  <a:pt x="22" y="20"/>
                </a:lnTo>
                <a:lnTo>
                  <a:pt x="18" y="18"/>
                </a:lnTo>
                <a:lnTo>
                  <a:pt x="18" y="14"/>
                </a:lnTo>
                <a:lnTo>
                  <a:pt x="20" y="8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6"/>
                </a:lnTo>
                <a:lnTo>
                  <a:pt x="2" y="20"/>
                </a:lnTo>
                <a:lnTo>
                  <a:pt x="6" y="22"/>
                </a:lnTo>
                <a:lnTo>
                  <a:pt x="12" y="26"/>
                </a:lnTo>
                <a:lnTo>
                  <a:pt x="2" y="26"/>
                </a:lnTo>
                <a:lnTo>
                  <a:pt x="2" y="46"/>
                </a:lnTo>
                <a:lnTo>
                  <a:pt x="58" y="46"/>
                </a:lnTo>
                <a:lnTo>
                  <a:pt x="60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6" name="Freeform 34"/>
          <p:cNvSpPr>
            <a:spLocks/>
          </p:cNvSpPr>
          <p:nvPr/>
        </p:nvSpPr>
        <p:spPr bwMode="auto">
          <a:xfrm>
            <a:off x="431800" y="3138488"/>
            <a:ext cx="98425" cy="107950"/>
          </a:xfrm>
          <a:custGeom>
            <a:avLst/>
            <a:gdLst/>
            <a:ahLst/>
            <a:cxnLst>
              <a:cxn ang="0">
                <a:pos x="16" y="42"/>
              </a:cxn>
              <a:cxn ang="0">
                <a:pos x="14" y="34"/>
              </a:cxn>
              <a:cxn ang="0">
                <a:pos x="16" y="28"/>
              </a:cxn>
              <a:cxn ang="0">
                <a:pos x="22" y="26"/>
              </a:cxn>
              <a:cxn ang="0">
                <a:pos x="24" y="34"/>
              </a:cxn>
              <a:cxn ang="0">
                <a:pos x="28" y="50"/>
              </a:cxn>
              <a:cxn ang="0">
                <a:pos x="30" y="58"/>
              </a:cxn>
              <a:cxn ang="0">
                <a:pos x="34" y="64"/>
              </a:cxn>
              <a:cxn ang="0">
                <a:pos x="38" y="66"/>
              </a:cxn>
              <a:cxn ang="0">
                <a:pos x="44" y="68"/>
              </a:cxn>
              <a:cxn ang="0">
                <a:pos x="52" y="66"/>
              </a:cxn>
              <a:cxn ang="0">
                <a:pos x="56" y="62"/>
              </a:cxn>
              <a:cxn ang="0">
                <a:pos x="60" y="56"/>
              </a:cxn>
              <a:cxn ang="0">
                <a:pos x="62" y="46"/>
              </a:cxn>
              <a:cxn ang="0">
                <a:pos x="60" y="40"/>
              </a:cxn>
              <a:cxn ang="0">
                <a:pos x="58" y="32"/>
              </a:cxn>
              <a:cxn ang="0">
                <a:pos x="52" y="24"/>
              </a:cxn>
              <a:cxn ang="0">
                <a:pos x="56" y="24"/>
              </a:cxn>
              <a:cxn ang="0">
                <a:pos x="60" y="22"/>
              </a:cxn>
              <a:cxn ang="0">
                <a:pos x="60" y="0"/>
              </a:cxn>
              <a:cxn ang="0">
                <a:pos x="54" y="4"/>
              </a:cxn>
              <a:cxn ang="0">
                <a:pos x="48" y="4"/>
              </a:cxn>
              <a:cxn ang="0">
                <a:pos x="22" y="4"/>
              </a:cxn>
              <a:cxn ang="0">
                <a:pos x="14" y="6"/>
              </a:cxn>
              <a:cxn ang="0">
                <a:pos x="6" y="10"/>
              </a:cxn>
              <a:cxn ang="0">
                <a:pos x="4" y="14"/>
              </a:cxn>
              <a:cxn ang="0">
                <a:pos x="2" y="20"/>
              </a:cxn>
              <a:cxn ang="0">
                <a:pos x="0" y="36"/>
              </a:cxn>
              <a:cxn ang="0">
                <a:pos x="2" y="48"/>
              </a:cxn>
              <a:cxn ang="0">
                <a:pos x="4" y="56"/>
              </a:cxn>
              <a:cxn ang="0">
                <a:pos x="10" y="62"/>
              </a:cxn>
              <a:cxn ang="0">
                <a:pos x="18" y="66"/>
              </a:cxn>
              <a:cxn ang="0">
                <a:pos x="20" y="44"/>
              </a:cxn>
              <a:cxn ang="0">
                <a:pos x="18" y="42"/>
              </a:cxn>
              <a:cxn ang="0">
                <a:pos x="16" y="42"/>
              </a:cxn>
              <a:cxn ang="0">
                <a:pos x="36" y="26"/>
              </a:cxn>
              <a:cxn ang="0">
                <a:pos x="42" y="26"/>
              </a:cxn>
              <a:cxn ang="0">
                <a:pos x="48" y="32"/>
              </a:cxn>
              <a:cxn ang="0">
                <a:pos x="48" y="38"/>
              </a:cxn>
              <a:cxn ang="0">
                <a:pos x="48" y="44"/>
              </a:cxn>
              <a:cxn ang="0">
                <a:pos x="42" y="46"/>
              </a:cxn>
              <a:cxn ang="0">
                <a:pos x="38" y="44"/>
              </a:cxn>
              <a:cxn ang="0">
                <a:pos x="36" y="36"/>
              </a:cxn>
              <a:cxn ang="0">
                <a:pos x="32" y="26"/>
              </a:cxn>
              <a:cxn ang="0">
                <a:pos x="36" y="26"/>
              </a:cxn>
              <a:cxn ang="0">
                <a:pos x="16" y="42"/>
              </a:cxn>
            </a:cxnLst>
            <a:rect l="0" t="0" r="r" b="b"/>
            <a:pathLst>
              <a:path w="62" h="68">
                <a:moveTo>
                  <a:pt x="16" y="42"/>
                </a:moveTo>
                <a:lnTo>
                  <a:pt x="14" y="34"/>
                </a:lnTo>
                <a:lnTo>
                  <a:pt x="16" y="28"/>
                </a:lnTo>
                <a:lnTo>
                  <a:pt x="22" y="26"/>
                </a:lnTo>
                <a:lnTo>
                  <a:pt x="24" y="34"/>
                </a:lnTo>
                <a:lnTo>
                  <a:pt x="28" y="50"/>
                </a:lnTo>
                <a:lnTo>
                  <a:pt x="30" y="58"/>
                </a:lnTo>
                <a:lnTo>
                  <a:pt x="34" y="64"/>
                </a:lnTo>
                <a:lnTo>
                  <a:pt x="38" y="66"/>
                </a:lnTo>
                <a:lnTo>
                  <a:pt x="44" y="68"/>
                </a:lnTo>
                <a:lnTo>
                  <a:pt x="52" y="66"/>
                </a:lnTo>
                <a:lnTo>
                  <a:pt x="56" y="62"/>
                </a:lnTo>
                <a:lnTo>
                  <a:pt x="60" y="56"/>
                </a:lnTo>
                <a:lnTo>
                  <a:pt x="62" y="46"/>
                </a:lnTo>
                <a:lnTo>
                  <a:pt x="60" y="40"/>
                </a:lnTo>
                <a:lnTo>
                  <a:pt x="58" y="32"/>
                </a:lnTo>
                <a:lnTo>
                  <a:pt x="52" y="24"/>
                </a:lnTo>
                <a:lnTo>
                  <a:pt x="56" y="24"/>
                </a:lnTo>
                <a:lnTo>
                  <a:pt x="60" y="22"/>
                </a:lnTo>
                <a:lnTo>
                  <a:pt x="60" y="0"/>
                </a:lnTo>
                <a:lnTo>
                  <a:pt x="54" y="4"/>
                </a:lnTo>
                <a:lnTo>
                  <a:pt x="48" y="4"/>
                </a:lnTo>
                <a:lnTo>
                  <a:pt x="22" y="4"/>
                </a:lnTo>
                <a:lnTo>
                  <a:pt x="14" y="6"/>
                </a:lnTo>
                <a:lnTo>
                  <a:pt x="6" y="10"/>
                </a:lnTo>
                <a:lnTo>
                  <a:pt x="4" y="14"/>
                </a:lnTo>
                <a:lnTo>
                  <a:pt x="2" y="20"/>
                </a:lnTo>
                <a:lnTo>
                  <a:pt x="0" y="36"/>
                </a:lnTo>
                <a:lnTo>
                  <a:pt x="2" y="48"/>
                </a:lnTo>
                <a:lnTo>
                  <a:pt x="4" y="56"/>
                </a:lnTo>
                <a:lnTo>
                  <a:pt x="10" y="62"/>
                </a:lnTo>
                <a:lnTo>
                  <a:pt x="18" y="66"/>
                </a:lnTo>
                <a:lnTo>
                  <a:pt x="20" y="44"/>
                </a:lnTo>
                <a:lnTo>
                  <a:pt x="18" y="42"/>
                </a:lnTo>
                <a:lnTo>
                  <a:pt x="16" y="42"/>
                </a:lnTo>
                <a:lnTo>
                  <a:pt x="36" y="26"/>
                </a:lnTo>
                <a:lnTo>
                  <a:pt x="42" y="26"/>
                </a:lnTo>
                <a:lnTo>
                  <a:pt x="48" y="32"/>
                </a:lnTo>
                <a:lnTo>
                  <a:pt x="48" y="38"/>
                </a:lnTo>
                <a:lnTo>
                  <a:pt x="48" y="44"/>
                </a:lnTo>
                <a:lnTo>
                  <a:pt x="42" y="46"/>
                </a:lnTo>
                <a:lnTo>
                  <a:pt x="38" y="44"/>
                </a:lnTo>
                <a:lnTo>
                  <a:pt x="36" y="36"/>
                </a:lnTo>
                <a:lnTo>
                  <a:pt x="32" y="26"/>
                </a:lnTo>
                <a:lnTo>
                  <a:pt x="36" y="26"/>
                </a:lnTo>
                <a:lnTo>
                  <a:pt x="16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7" name="Freeform 35"/>
          <p:cNvSpPr>
            <a:spLocks/>
          </p:cNvSpPr>
          <p:nvPr/>
        </p:nvSpPr>
        <p:spPr bwMode="auto">
          <a:xfrm>
            <a:off x="400050" y="3059113"/>
            <a:ext cx="130175" cy="69850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22" y="36"/>
              </a:cxn>
              <a:cxn ang="0">
                <a:pos x="22" y="44"/>
              </a:cxn>
              <a:cxn ang="0">
                <a:pos x="38" y="44"/>
              </a:cxn>
              <a:cxn ang="0">
                <a:pos x="38" y="36"/>
              </a:cxn>
              <a:cxn ang="0">
                <a:pos x="58" y="36"/>
              </a:cxn>
              <a:cxn ang="0">
                <a:pos x="66" y="36"/>
              </a:cxn>
              <a:cxn ang="0">
                <a:pos x="72" y="34"/>
              </a:cxn>
              <a:cxn ang="0">
                <a:pos x="76" y="32"/>
              </a:cxn>
              <a:cxn ang="0">
                <a:pos x="80" y="28"/>
              </a:cxn>
              <a:cxn ang="0">
                <a:pos x="80" y="24"/>
              </a:cxn>
              <a:cxn ang="0">
                <a:pos x="82" y="16"/>
              </a:cxn>
              <a:cxn ang="0">
                <a:pos x="80" y="0"/>
              </a:cxn>
              <a:cxn ang="0">
                <a:pos x="64" y="2"/>
              </a:cxn>
              <a:cxn ang="0">
                <a:pos x="66" y="8"/>
              </a:cxn>
              <a:cxn ang="0">
                <a:pos x="64" y="12"/>
              </a:cxn>
              <a:cxn ang="0">
                <a:pos x="58" y="14"/>
              </a:cxn>
              <a:cxn ang="0">
                <a:pos x="38" y="14"/>
              </a:cxn>
              <a:cxn ang="0">
                <a:pos x="38" y="2"/>
              </a:cxn>
              <a:cxn ang="0">
                <a:pos x="22" y="2"/>
              </a:cxn>
              <a:cxn ang="0">
                <a:pos x="22" y="14"/>
              </a:cxn>
              <a:cxn ang="0">
                <a:pos x="0" y="14"/>
              </a:cxn>
              <a:cxn ang="0">
                <a:pos x="10" y="36"/>
              </a:cxn>
              <a:cxn ang="0">
                <a:pos x="12" y="36"/>
              </a:cxn>
            </a:cxnLst>
            <a:rect l="0" t="0" r="r" b="b"/>
            <a:pathLst>
              <a:path w="82" h="44">
                <a:moveTo>
                  <a:pt x="12" y="36"/>
                </a:moveTo>
                <a:lnTo>
                  <a:pt x="22" y="36"/>
                </a:lnTo>
                <a:lnTo>
                  <a:pt x="22" y="44"/>
                </a:lnTo>
                <a:lnTo>
                  <a:pt x="38" y="44"/>
                </a:lnTo>
                <a:lnTo>
                  <a:pt x="38" y="36"/>
                </a:lnTo>
                <a:lnTo>
                  <a:pt x="58" y="36"/>
                </a:lnTo>
                <a:lnTo>
                  <a:pt x="66" y="36"/>
                </a:lnTo>
                <a:lnTo>
                  <a:pt x="72" y="34"/>
                </a:lnTo>
                <a:lnTo>
                  <a:pt x="76" y="32"/>
                </a:lnTo>
                <a:lnTo>
                  <a:pt x="80" y="28"/>
                </a:lnTo>
                <a:lnTo>
                  <a:pt x="80" y="24"/>
                </a:lnTo>
                <a:lnTo>
                  <a:pt x="82" y="16"/>
                </a:lnTo>
                <a:lnTo>
                  <a:pt x="80" y="0"/>
                </a:lnTo>
                <a:lnTo>
                  <a:pt x="64" y="2"/>
                </a:lnTo>
                <a:lnTo>
                  <a:pt x="66" y="8"/>
                </a:lnTo>
                <a:lnTo>
                  <a:pt x="64" y="12"/>
                </a:lnTo>
                <a:lnTo>
                  <a:pt x="58" y="14"/>
                </a:lnTo>
                <a:lnTo>
                  <a:pt x="38" y="14"/>
                </a:lnTo>
                <a:lnTo>
                  <a:pt x="38" y="2"/>
                </a:lnTo>
                <a:lnTo>
                  <a:pt x="22" y="2"/>
                </a:lnTo>
                <a:lnTo>
                  <a:pt x="22" y="14"/>
                </a:lnTo>
                <a:lnTo>
                  <a:pt x="0" y="14"/>
                </a:lnTo>
                <a:lnTo>
                  <a:pt x="1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8" name="Freeform 36"/>
          <p:cNvSpPr>
            <a:spLocks/>
          </p:cNvSpPr>
          <p:nvPr/>
        </p:nvSpPr>
        <p:spPr bwMode="auto">
          <a:xfrm>
            <a:off x="400050" y="3008313"/>
            <a:ext cx="127000" cy="34925"/>
          </a:xfrm>
          <a:custGeom>
            <a:avLst/>
            <a:gdLst/>
            <a:ahLst/>
            <a:cxnLst>
              <a:cxn ang="0">
                <a:pos x="14" y="22"/>
              </a:cxn>
              <a:cxn ang="0">
                <a:pos x="14" y="0"/>
              </a:cxn>
              <a:cxn ang="0">
                <a:pos x="0" y="0"/>
              </a:cxn>
              <a:cxn ang="0">
                <a:pos x="0" y="22"/>
              </a:cxn>
              <a:cxn ang="0">
                <a:pos x="12" y="22"/>
              </a:cxn>
              <a:cxn ang="0">
                <a:pos x="14" y="22"/>
              </a:cxn>
              <a:cxn ang="0">
                <a:pos x="80" y="22"/>
              </a:cxn>
              <a:cxn ang="0">
                <a:pos x="80" y="0"/>
              </a:cxn>
              <a:cxn ang="0">
                <a:pos x="22" y="0"/>
              </a:cxn>
              <a:cxn ang="0">
                <a:pos x="22" y="22"/>
              </a:cxn>
              <a:cxn ang="0">
                <a:pos x="80" y="22"/>
              </a:cxn>
              <a:cxn ang="0">
                <a:pos x="14" y="22"/>
              </a:cxn>
            </a:cxnLst>
            <a:rect l="0" t="0" r="r" b="b"/>
            <a:pathLst>
              <a:path w="80" h="22">
                <a:moveTo>
                  <a:pt x="14" y="22"/>
                </a:moveTo>
                <a:lnTo>
                  <a:pt x="14" y="0"/>
                </a:lnTo>
                <a:lnTo>
                  <a:pt x="0" y="0"/>
                </a:lnTo>
                <a:lnTo>
                  <a:pt x="0" y="22"/>
                </a:lnTo>
                <a:lnTo>
                  <a:pt x="12" y="22"/>
                </a:lnTo>
                <a:lnTo>
                  <a:pt x="14" y="22"/>
                </a:lnTo>
                <a:lnTo>
                  <a:pt x="80" y="22"/>
                </a:lnTo>
                <a:lnTo>
                  <a:pt x="80" y="0"/>
                </a:lnTo>
                <a:lnTo>
                  <a:pt x="22" y="0"/>
                </a:lnTo>
                <a:lnTo>
                  <a:pt x="22" y="22"/>
                </a:lnTo>
                <a:lnTo>
                  <a:pt x="80" y="22"/>
                </a:lnTo>
                <a:lnTo>
                  <a:pt x="14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9" name="Freeform 37"/>
          <p:cNvSpPr>
            <a:spLocks/>
          </p:cNvSpPr>
          <p:nvPr/>
        </p:nvSpPr>
        <p:spPr bwMode="auto">
          <a:xfrm>
            <a:off x="431800" y="2884488"/>
            <a:ext cx="98425" cy="104775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2"/>
              </a:cxn>
              <a:cxn ang="0">
                <a:pos x="60" y="18"/>
              </a:cxn>
              <a:cxn ang="0">
                <a:pos x="56" y="14"/>
              </a:cxn>
              <a:cxn ang="0">
                <a:pos x="52" y="8"/>
              </a:cxn>
              <a:cxn ang="0">
                <a:pos x="48" y="4"/>
              </a:cxn>
              <a:cxn ang="0">
                <a:pos x="42" y="2"/>
              </a:cxn>
              <a:cxn ang="0">
                <a:pos x="38" y="0"/>
              </a:cxn>
              <a:cxn ang="0">
                <a:pos x="30" y="0"/>
              </a:cxn>
              <a:cxn ang="0">
                <a:pos x="20" y="2"/>
              </a:cxn>
              <a:cxn ang="0">
                <a:pos x="10" y="6"/>
              </a:cxn>
              <a:cxn ang="0">
                <a:pos x="6" y="12"/>
              </a:cxn>
              <a:cxn ang="0">
                <a:pos x="4" y="18"/>
              </a:cxn>
              <a:cxn ang="0">
                <a:pos x="2" y="24"/>
              </a:cxn>
              <a:cxn ang="0">
                <a:pos x="0" y="32"/>
              </a:cxn>
              <a:cxn ang="0">
                <a:pos x="2" y="46"/>
              </a:cxn>
              <a:cxn ang="0">
                <a:pos x="6" y="52"/>
              </a:cxn>
              <a:cxn ang="0">
                <a:pos x="10" y="58"/>
              </a:cxn>
              <a:cxn ang="0">
                <a:pos x="14" y="62"/>
              </a:cxn>
              <a:cxn ang="0">
                <a:pos x="18" y="64"/>
              </a:cxn>
              <a:cxn ang="0">
                <a:pos x="24" y="66"/>
              </a:cxn>
              <a:cxn ang="0">
                <a:pos x="32" y="66"/>
              </a:cxn>
              <a:cxn ang="0">
                <a:pos x="38" y="66"/>
              </a:cxn>
              <a:cxn ang="0">
                <a:pos x="44" y="64"/>
              </a:cxn>
              <a:cxn ang="0">
                <a:pos x="50" y="60"/>
              </a:cxn>
              <a:cxn ang="0">
                <a:pos x="52" y="56"/>
              </a:cxn>
              <a:cxn ang="0">
                <a:pos x="54" y="56"/>
              </a:cxn>
              <a:cxn ang="0">
                <a:pos x="20" y="40"/>
              </a:cxn>
              <a:cxn ang="0">
                <a:pos x="16" y="36"/>
              </a:cxn>
              <a:cxn ang="0">
                <a:pos x="16" y="32"/>
              </a:cxn>
              <a:cxn ang="0">
                <a:pos x="16" y="28"/>
              </a:cxn>
              <a:cxn ang="0">
                <a:pos x="20" y="24"/>
              </a:cxn>
              <a:cxn ang="0">
                <a:pos x="24" y="22"/>
              </a:cxn>
              <a:cxn ang="0">
                <a:pos x="30" y="22"/>
              </a:cxn>
              <a:cxn ang="0">
                <a:pos x="38" y="22"/>
              </a:cxn>
              <a:cxn ang="0">
                <a:pos x="42" y="24"/>
              </a:cxn>
              <a:cxn ang="0">
                <a:pos x="46" y="28"/>
              </a:cxn>
              <a:cxn ang="0">
                <a:pos x="46" y="32"/>
              </a:cxn>
              <a:cxn ang="0">
                <a:pos x="46" y="38"/>
              </a:cxn>
              <a:cxn ang="0">
                <a:pos x="42" y="40"/>
              </a:cxn>
              <a:cxn ang="0">
                <a:pos x="38" y="42"/>
              </a:cxn>
              <a:cxn ang="0">
                <a:pos x="32" y="44"/>
              </a:cxn>
              <a:cxn ang="0">
                <a:pos x="24" y="42"/>
              </a:cxn>
              <a:cxn ang="0">
                <a:pos x="20" y="40"/>
              </a:cxn>
              <a:cxn ang="0">
                <a:pos x="54" y="56"/>
              </a:cxn>
            </a:cxnLst>
            <a:rect l="0" t="0" r="r" b="b"/>
            <a:pathLst>
              <a:path w="62" h="66">
                <a:moveTo>
                  <a:pt x="54" y="56"/>
                </a:moveTo>
                <a:lnTo>
                  <a:pt x="60" y="46"/>
                </a:lnTo>
                <a:lnTo>
                  <a:pt x="62" y="32"/>
                </a:lnTo>
                <a:lnTo>
                  <a:pt x="60" y="18"/>
                </a:lnTo>
                <a:lnTo>
                  <a:pt x="56" y="14"/>
                </a:lnTo>
                <a:lnTo>
                  <a:pt x="52" y="8"/>
                </a:lnTo>
                <a:lnTo>
                  <a:pt x="48" y="4"/>
                </a:lnTo>
                <a:lnTo>
                  <a:pt x="42" y="2"/>
                </a:lnTo>
                <a:lnTo>
                  <a:pt x="38" y="0"/>
                </a:lnTo>
                <a:lnTo>
                  <a:pt x="30" y="0"/>
                </a:lnTo>
                <a:lnTo>
                  <a:pt x="20" y="2"/>
                </a:lnTo>
                <a:lnTo>
                  <a:pt x="10" y="6"/>
                </a:lnTo>
                <a:lnTo>
                  <a:pt x="6" y="12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2" y="46"/>
                </a:lnTo>
                <a:lnTo>
                  <a:pt x="6" y="52"/>
                </a:lnTo>
                <a:lnTo>
                  <a:pt x="10" y="58"/>
                </a:lnTo>
                <a:lnTo>
                  <a:pt x="14" y="62"/>
                </a:lnTo>
                <a:lnTo>
                  <a:pt x="18" y="64"/>
                </a:lnTo>
                <a:lnTo>
                  <a:pt x="24" y="66"/>
                </a:lnTo>
                <a:lnTo>
                  <a:pt x="32" y="66"/>
                </a:lnTo>
                <a:lnTo>
                  <a:pt x="38" y="66"/>
                </a:lnTo>
                <a:lnTo>
                  <a:pt x="44" y="64"/>
                </a:lnTo>
                <a:lnTo>
                  <a:pt x="50" y="60"/>
                </a:lnTo>
                <a:lnTo>
                  <a:pt x="52" y="56"/>
                </a:lnTo>
                <a:lnTo>
                  <a:pt x="54" y="56"/>
                </a:lnTo>
                <a:lnTo>
                  <a:pt x="20" y="40"/>
                </a:lnTo>
                <a:lnTo>
                  <a:pt x="16" y="36"/>
                </a:lnTo>
                <a:lnTo>
                  <a:pt x="16" y="32"/>
                </a:lnTo>
                <a:lnTo>
                  <a:pt x="16" y="28"/>
                </a:lnTo>
                <a:lnTo>
                  <a:pt x="20" y="24"/>
                </a:lnTo>
                <a:lnTo>
                  <a:pt x="24" y="22"/>
                </a:lnTo>
                <a:lnTo>
                  <a:pt x="30" y="22"/>
                </a:lnTo>
                <a:lnTo>
                  <a:pt x="38" y="22"/>
                </a:lnTo>
                <a:lnTo>
                  <a:pt x="42" y="24"/>
                </a:lnTo>
                <a:lnTo>
                  <a:pt x="46" y="28"/>
                </a:lnTo>
                <a:lnTo>
                  <a:pt x="46" y="32"/>
                </a:lnTo>
                <a:lnTo>
                  <a:pt x="46" y="38"/>
                </a:lnTo>
                <a:lnTo>
                  <a:pt x="42" y="40"/>
                </a:lnTo>
                <a:lnTo>
                  <a:pt x="38" y="42"/>
                </a:lnTo>
                <a:lnTo>
                  <a:pt x="32" y="44"/>
                </a:lnTo>
                <a:lnTo>
                  <a:pt x="24" y="42"/>
                </a:lnTo>
                <a:lnTo>
                  <a:pt x="20" y="40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Freeform 38"/>
          <p:cNvSpPr>
            <a:spLocks/>
          </p:cNvSpPr>
          <p:nvPr/>
        </p:nvSpPr>
        <p:spPr bwMode="auto">
          <a:xfrm>
            <a:off x="431800" y="2770188"/>
            <a:ext cx="95250" cy="95250"/>
          </a:xfrm>
          <a:custGeom>
            <a:avLst/>
            <a:gdLst/>
            <a:ahLst/>
            <a:cxnLst>
              <a:cxn ang="0">
                <a:pos x="60" y="60"/>
              </a:cxn>
              <a:cxn ang="0">
                <a:pos x="60" y="38"/>
              </a:cxn>
              <a:cxn ang="0">
                <a:pos x="32" y="38"/>
              </a:cxn>
              <a:cxn ang="0">
                <a:pos x="26" y="38"/>
              </a:cxn>
              <a:cxn ang="0">
                <a:pos x="22" y="36"/>
              </a:cxn>
              <a:cxn ang="0">
                <a:pos x="18" y="32"/>
              </a:cxn>
              <a:cxn ang="0">
                <a:pos x="18" y="30"/>
              </a:cxn>
              <a:cxn ang="0">
                <a:pos x="18" y="26"/>
              </a:cxn>
              <a:cxn ang="0">
                <a:pos x="20" y="24"/>
              </a:cxn>
              <a:cxn ang="0">
                <a:pos x="24" y="22"/>
              </a:cxn>
              <a:cxn ang="0">
                <a:pos x="28" y="22"/>
              </a:cxn>
              <a:cxn ang="0">
                <a:pos x="60" y="22"/>
              </a:cxn>
              <a:cxn ang="0">
                <a:pos x="60" y="0"/>
              </a:cxn>
              <a:cxn ang="0">
                <a:pos x="24" y="0"/>
              </a:cxn>
              <a:cxn ang="0">
                <a:pos x="14" y="0"/>
              </a:cxn>
              <a:cxn ang="0">
                <a:pos x="6" y="4"/>
              </a:cxn>
              <a:cxn ang="0">
                <a:pos x="2" y="10"/>
              </a:cxn>
              <a:cxn ang="0">
                <a:pos x="0" y="18"/>
              </a:cxn>
              <a:cxn ang="0">
                <a:pos x="2" y="26"/>
              </a:cxn>
              <a:cxn ang="0">
                <a:pos x="4" y="30"/>
              </a:cxn>
              <a:cxn ang="0">
                <a:pos x="6" y="36"/>
              </a:cxn>
              <a:cxn ang="0">
                <a:pos x="12" y="40"/>
              </a:cxn>
              <a:cxn ang="0">
                <a:pos x="2" y="40"/>
              </a:cxn>
              <a:cxn ang="0">
                <a:pos x="2" y="60"/>
              </a:cxn>
              <a:cxn ang="0">
                <a:pos x="58" y="60"/>
              </a:cxn>
              <a:cxn ang="0">
                <a:pos x="60" y="60"/>
              </a:cxn>
            </a:cxnLst>
            <a:rect l="0" t="0" r="r" b="b"/>
            <a:pathLst>
              <a:path w="60" h="60">
                <a:moveTo>
                  <a:pt x="60" y="60"/>
                </a:moveTo>
                <a:lnTo>
                  <a:pt x="60" y="38"/>
                </a:lnTo>
                <a:lnTo>
                  <a:pt x="32" y="38"/>
                </a:lnTo>
                <a:lnTo>
                  <a:pt x="26" y="38"/>
                </a:lnTo>
                <a:lnTo>
                  <a:pt x="22" y="36"/>
                </a:lnTo>
                <a:lnTo>
                  <a:pt x="18" y="32"/>
                </a:lnTo>
                <a:lnTo>
                  <a:pt x="18" y="30"/>
                </a:lnTo>
                <a:lnTo>
                  <a:pt x="18" y="26"/>
                </a:lnTo>
                <a:lnTo>
                  <a:pt x="20" y="24"/>
                </a:lnTo>
                <a:lnTo>
                  <a:pt x="24" y="22"/>
                </a:lnTo>
                <a:lnTo>
                  <a:pt x="28" y="22"/>
                </a:lnTo>
                <a:lnTo>
                  <a:pt x="60" y="22"/>
                </a:lnTo>
                <a:lnTo>
                  <a:pt x="60" y="0"/>
                </a:lnTo>
                <a:lnTo>
                  <a:pt x="24" y="0"/>
                </a:lnTo>
                <a:lnTo>
                  <a:pt x="14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6"/>
                </a:lnTo>
                <a:lnTo>
                  <a:pt x="4" y="30"/>
                </a:lnTo>
                <a:lnTo>
                  <a:pt x="6" y="36"/>
                </a:lnTo>
                <a:lnTo>
                  <a:pt x="12" y="40"/>
                </a:lnTo>
                <a:lnTo>
                  <a:pt x="2" y="40"/>
                </a:lnTo>
                <a:lnTo>
                  <a:pt x="2" y="60"/>
                </a:lnTo>
                <a:lnTo>
                  <a:pt x="58" y="60"/>
                </a:lnTo>
                <a:lnTo>
                  <a:pt x="60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1" name="Freeform 39"/>
          <p:cNvSpPr>
            <a:spLocks/>
          </p:cNvSpPr>
          <p:nvPr/>
        </p:nvSpPr>
        <p:spPr bwMode="auto">
          <a:xfrm>
            <a:off x="431800" y="2584450"/>
            <a:ext cx="98425" cy="107950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4"/>
              </a:cxn>
              <a:cxn ang="0">
                <a:pos x="60" y="20"/>
              </a:cxn>
              <a:cxn ang="0">
                <a:pos x="56" y="14"/>
              </a:cxn>
              <a:cxn ang="0">
                <a:pos x="52" y="10"/>
              </a:cxn>
              <a:cxn ang="0">
                <a:pos x="48" y="6"/>
              </a:cxn>
              <a:cxn ang="0">
                <a:pos x="42" y="2"/>
              </a:cxn>
              <a:cxn ang="0">
                <a:pos x="38" y="2"/>
              </a:cxn>
              <a:cxn ang="0">
                <a:pos x="30" y="0"/>
              </a:cxn>
              <a:cxn ang="0">
                <a:pos x="20" y="2"/>
              </a:cxn>
              <a:cxn ang="0">
                <a:pos x="10" y="8"/>
              </a:cxn>
              <a:cxn ang="0">
                <a:pos x="6" y="12"/>
              </a:cxn>
              <a:cxn ang="0">
                <a:pos x="4" y="18"/>
              </a:cxn>
              <a:cxn ang="0">
                <a:pos x="2" y="26"/>
              </a:cxn>
              <a:cxn ang="0">
                <a:pos x="0" y="34"/>
              </a:cxn>
              <a:cxn ang="0">
                <a:pos x="2" y="48"/>
              </a:cxn>
              <a:cxn ang="0">
                <a:pos x="6" y="54"/>
              </a:cxn>
              <a:cxn ang="0">
                <a:pos x="10" y="58"/>
              </a:cxn>
              <a:cxn ang="0">
                <a:pos x="14" y="62"/>
              </a:cxn>
              <a:cxn ang="0">
                <a:pos x="18" y="66"/>
              </a:cxn>
              <a:cxn ang="0">
                <a:pos x="24" y="66"/>
              </a:cxn>
              <a:cxn ang="0">
                <a:pos x="32" y="68"/>
              </a:cxn>
              <a:cxn ang="0">
                <a:pos x="38" y="66"/>
              </a:cxn>
              <a:cxn ang="0">
                <a:pos x="44" y="64"/>
              </a:cxn>
              <a:cxn ang="0">
                <a:pos x="50" y="62"/>
              </a:cxn>
              <a:cxn ang="0">
                <a:pos x="52" y="56"/>
              </a:cxn>
              <a:cxn ang="0">
                <a:pos x="54" y="56"/>
              </a:cxn>
              <a:cxn ang="0">
                <a:pos x="20" y="42"/>
              </a:cxn>
              <a:cxn ang="0">
                <a:pos x="16" y="38"/>
              </a:cxn>
              <a:cxn ang="0">
                <a:pos x="16" y="34"/>
              </a:cxn>
              <a:cxn ang="0">
                <a:pos x="16" y="30"/>
              </a:cxn>
              <a:cxn ang="0">
                <a:pos x="20" y="26"/>
              </a:cxn>
              <a:cxn ang="0">
                <a:pos x="24" y="24"/>
              </a:cxn>
              <a:cxn ang="0">
                <a:pos x="30" y="22"/>
              </a:cxn>
              <a:cxn ang="0">
                <a:pos x="38" y="24"/>
              </a:cxn>
              <a:cxn ang="0">
                <a:pos x="42" y="26"/>
              </a:cxn>
              <a:cxn ang="0">
                <a:pos x="46" y="30"/>
              </a:cxn>
              <a:cxn ang="0">
                <a:pos x="46" y="34"/>
              </a:cxn>
              <a:cxn ang="0">
                <a:pos x="46" y="38"/>
              </a:cxn>
              <a:cxn ang="0">
                <a:pos x="42" y="42"/>
              </a:cxn>
              <a:cxn ang="0">
                <a:pos x="38" y="44"/>
              </a:cxn>
              <a:cxn ang="0">
                <a:pos x="32" y="44"/>
              </a:cxn>
              <a:cxn ang="0">
                <a:pos x="24" y="44"/>
              </a:cxn>
              <a:cxn ang="0">
                <a:pos x="20" y="42"/>
              </a:cxn>
              <a:cxn ang="0">
                <a:pos x="54" y="56"/>
              </a:cxn>
            </a:cxnLst>
            <a:rect l="0" t="0" r="r" b="b"/>
            <a:pathLst>
              <a:path w="62" h="68">
                <a:moveTo>
                  <a:pt x="54" y="56"/>
                </a:moveTo>
                <a:lnTo>
                  <a:pt x="60" y="46"/>
                </a:lnTo>
                <a:lnTo>
                  <a:pt x="62" y="34"/>
                </a:lnTo>
                <a:lnTo>
                  <a:pt x="60" y="20"/>
                </a:lnTo>
                <a:lnTo>
                  <a:pt x="56" y="14"/>
                </a:lnTo>
                <a:lnTo>
                  <a:pt x="52" y="10"/>
                </a:lnTo>
                <a:lnTo>
                  <a:pt x="48" y="6"/>
                </a:lnTo>
                <a:lnTo>
                  <a:pt x="42" y="2"/>
                </a:lnTo>
                <a:lnTo>
                  <a:pt x="38" y="2"/>
                </a:lnTo>
                <a:lnTo>
                  <a:pt x="30" y="0"/>
                </a:lnTo>
                <a:lnTo>
                  <a:pt x="20" y="2"/>
                </a:lnTo>
                <a:lnTo>
                  <a:pt x="10" y="8"/>
                </a:lnTo>
                <a:lnTo>
                  <a:pt x="6" y="12"/>
                </a:lnTo>
                <a:lnTo>
                  <a:pt x="4" y="18"/>
                </a:lnTo>
                <a:lnTo>
                  <a:pt x="2" y="26"/>
                </a:lnTo>
                <a:lnTo>
                  <a:pt x="0" y="34"/>
                </a:lnTo>
                <a:lnTo>
                  <a:pt x="2" y="48"/>
                </a:lnTo>
                <a:lnTo>
                  <a:pt x="6" y="54"/>
                </a:lnTo>
                <a:lnTo>
                  <a:pt x="10" y="58"/>
                </a:lnTo>
                <a:lnTo>
                  <a:pt x="14" y="62"/>
                </a:lnTo>
                <a:lnTo>
                  <a:pt x="18" y="66"/>
                </a:lnTo>
                <a:lnTo>
                  <a:pt x="24" y="66"/>
                </a:lnTo>
                <a:lnTo>
                  <a:pt x="32" y="68"/>
                </a:lnTo>
                <a:lnTo>
                  <a:pt x="38" y="66"/>
                </a:lnTo>
                <a:lnTo>
                  <a:pt x="44" y="64"/>
                </a:lnTo>
                <a:lnTo>
                  <a:pt x="50" y="62"/>
                </a:lnTo>
                <a:lnTo>
                  <a:pt x="52" y="56"/>
                </a:lnTo>
                <a:lnTo>
                  <a:pt x="54" y="56"/>
                </a:lnTo>
                <a:lnTo>
                  <a:pt x="20" y="42"/>
                </a:lnTo>
                <a:lnTo>
                  <a:pt x="16" y="38"/>
                </a:lnTo>
                <a:lnTo>
                  <a:pt x="16" y="34"/>
                </a:lnTo>
                <a:lnTo>
                  <a:pt x="16" y="30"/>
                </a:lnTo>
                <a:lnTo>
                  <a:pt x="20" y="26"/>
                </a:lnTo>
                <a:lnTo>
                  <a:pt x="24" y="24"/>
                </a:lnTo>
                <a:lnTo>
                  <a:pt x="30" y="22"/>
                </a:lnTo>
                <a:lnTo>
                  <a:pt x="38" y="24"/>
                </a:lnTo>
                <a:lnTo>
                  <a:pt x="42" y="26"/>
                </a:lnTo>
                <a:lnTo>
                  <a:pt x="46" y="30"/>
                </a:lnTo>
                <a:lnTo>
                  <a:pt x="46" y="34"/>
                </a:lnTo>
                <a:lnTo>
                  <a:pt x="46" y="38"/>
                </a:lnTo>
                <a:lnTo>
                  <a:pt x="42" y="42"/>
                </a:lnTo>
                <a:lnTo>
                  <a:pt x="38" y="44"/>
                </a:lnTo>
                <a:lnTo>
                  <a:pt x="32" y="44"/>
                </a:lnTo>
                <a:lnTo>
                  <a:pt x="24" y="44"/>
                </a:lnTo>
                <a:lnTo>
                  <a:pt x="20" y="42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2" name="Freeform 40"/>
          <p:cNvSpPr>
            <a:spLocks/>
          </p:cNvSpPr>
          <p:nvPr/>
        </p:nvSpPr>
        <p:spPr bwMode="auto">
          <a:xfrm>
            <a:off x="396875" y="2505075"/>
            <a:ext cx="130175" cy="73025"/>
          </a:xfrm>
          <a:custGeom>
            <a:avLst/>
            <a:gdLst/>
            <a:ahLst/>
            <a:cxnLst>
              <a:cxn ang="0">
                <a:pos x="18" y="14"/>
              </a:cxn>
              <a:cxn ang="0">
                <a:pos x="16" y="12"/>
              </a:cxn>
              <a:cxn ang="0">
                <a:pos x="14" y="8"/>
              </a:cxn>
              <a:cxn ang="0">
                <a:pos x="16" y="2"/>
              </a:cxn>
              <a:cxn ang="0">
                <a:pos x="2" y="0"/>
              </a:cxn>
              <a:cxn ang="0">
                <a:pos x="0" y="16"/>
              </a:cxn>
              <a:cxn ang="0">
                <a:pos x="2" y="28"/>
              </a:cxn>
              <a:cxn ang="0">
                <a:pos x="6" y="34"/>
              </a:cxn>
              <a:cxn ang="0">
                <a:pos x="14" y="36"/>
              </a:cxn>
              <a:cxn ang="0">
                <a:pos x="22" y="38"/>
              </a:cxn>
              <a:cxn ang="0">
                <a:pos x="24" y="38"/>
              </a:cxn>
              <a:cxn ang="0">
                <a:pos x="24" y="46"/>
              </a:cxn>
              <a:cxn ang="0">
                <a:pos x="40" y="46"/>
              </a:cxn>
              <a:cxn ang="0">
                <a:pos x="40" y="38"/>
              </a:cxn>
              <a:cxn ang="0">
                <a:pos x="82" y="38"/>
              </a:cxn>
              <a:cxn ang="0">
                <a:pos x="82" y="16"/>
              </a:cxn>
              <a:cxn ang="0">
                <a:pos x="40" y="16"/>
              </a:cxn>
              <a:cxn ang="0">
                <a:pos x="40" y="4"/>
              </a:cxn>
              <a:cxn ang="0">
                <a:pos x="24" y="4"/>
              </a:cxn>
              <a:cxn ang="0">
                <a:pos x="24" y="16"/>
              </a:cxn>
              <a:cxn ang="0">
                <a:pos x="20" y="14"/>
              </a:cxn>
              <a:cxn ang="0">
                <a:pos x="18" y="14"/>
              </a:cxn>
            </a:cxnLst>
            <a:rect l="0" t="0" r="r" b="b"/>
            <a:pathLst>
              <a:path w="82" h="46">
                <a:moveTo>
                  <a:pt x="18" y="14"/>
                </a:moveTo>
                <a:lnTo>
                  <a:pt x="16" y="12"/>
                </a:lnTo>
                <a:lnTo>
                  <a:pt x="14" y="8"/>
                </a:lnTo>
                <a:lnTo>
                  <a:pt x="16" y="2"/>
                </a:lnTo>
                <a:lnTo>
                  <a:pt x="2" y="0"/>
                </a:lnTo>
                <a:lnTo>
                  <a:pt x="0" y="16"/>
                </a:lnTo>
                <a:lnTo>
                  <a:pt x="2" y="28"/>
                </a:lnTo>
                <a:lnTo>
                  <a:pt x="6" y="34"/>
                </a:lnTo>
                <a:lnTo>
                  <a:pt x="14" y="36"/>
                </a:lnTo>
                <a:lnTo>
                  <a:pt x="22" y="38"/>
                </a:lnTo>
                <a:lnTo>
                  <a:pt x="24" y="38"/>
                </a:lnTo>
                <a:lnTo>
                  <a:pt x="24" y="46"/>
                </a:lnTo>
                <a:lnTo>
                  <a:pt x="40" y="46"/>
                </a:lnTo>
                <a:lnTo>
                  <a:pt x="40" y="38"/>
                </a:lnTo>
                <a:lnTo>
                  <a:pt x="82" y="38"/>
                </a:lnTo>
                <a:lnTo>
                  <a:pt x="82" y="16"/>
                </a:lnTo>
                <a:lnTo>
                  <a:pt x="40" y="16"/>
                </a:lnTo>
                <a:lnTo>
                  <a:pt x="40" y="4"/>
                </a:lnTo>
                <a:lnTo>
                  <a:pt x="24" y="4"/>
                </a:lnTo>
                <a:lnTo>
                  <a:pt x="24" y="16"/>
                </a:lnTo>
                <a:lnTo>
                  <a:pt x="20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3" name="Freeform 41"/>
          <p:cNvSpPr>
            <a:spLocks/>
          </p:cNvSpPr>
          <p:nvPr/>
        </p:nvSpPr>
        <p:spPr bwMode="auto">
          <a:xfrm>
            <a:off x="400050" y="2343150"/>
            <a:ext cx="127000" cy="95250"/>
          </a:xfrm>
          <a:custGeom>
            <a:avLst/>
            <a:gdLst/>
            <a:ahLst/>
            <a:cxnLst>
              <a:cxn ang="0">
                <a:pos x="80" y="60"/>
              </a:cxn>
              <a:cxn ang="0">
                <a:pos x="80" y="38"/>
              </a:cxn>
              <a:cxn ang="0">
                <a:pos x="52" y="38"/>
              </a:cxn>
              <a:cxn ang="0">
                <a:pos x="46" y="38"/>
              </a:cxn>
              <a:cxn ang="0">
                <a:pos x="42" y="36"/>
              </a:cxn>
              <a:cxn ang="0">
                <a:pos x="38" y="34"/>
              </a:cxn>
              <a:cxn ang="0">
                <a:pos x="38" y="30"/>
              </a:cxn>
              <a:cxn ang="0">
                <a:pos x="38" y="26"/>
              </a:cxn>
              <a:cxn ang="0">
                <a:pos x="40" y="24"/>
              </a:cxn>
              <a:cxn ang="0">
                <a:pos x="44" y="22"/>
              </a:cxn>
              <a:cxn ang="0">
                <a:pos x="48" y="22"/>
              </a:cxn>
              <a:cxn ang="0">
                <a:pos x="80" y="22"/>
              </a:cxn>
              <a:cxn ang="0">
                <a:pos x="80" y="0"/>
              </a:cxn>
              <a:cxn ang="0">
                <a:pos x="44" y="0"/>
              </a:cxn>
              <a:cxn ang="0">
                <a:pos x="34" y="0"/>
              </a:cxn>
              <a:cxn ang="0">
                <a:pos x="26" y="4"/>
              </a:cxn>
              <a:cxn ang="0">
                <a:pos x="22" y="10"/>
              </a:cxn>
              <a:cxn ang="0">
                <a:pos x="20" y="20"/>
              </a:cxn>
              <a:cxn ang="0">
                <a:pos x="22" y="30"/>
              </a:cxn>
              <a:cxn ang="0">
                <a:pos x="30" y="38"/>
              </a:cxn>
              <a:cxn ang="0">
                <a:pos x="0" y="38"/>
              </a:cxn>
              <a:cxn ang="0">
                <a:pos x="0" y="60"/>
              </a:cxn>
              <a:cxn ang="0">
                <a:pos x="78" y="60"/>
              </a:cxn>
              <a:cxn ang="0">
                <a:pos x="80" y="60"/>
              </a:cxn>
            </a:cxnLst>
            <a:rect l="0" t="0" r="r" b="b"/>
            <a:pathLst>
              <a:path w="80" h="60">
                <a:moveTo>
                  <a:pt x="80" y="60"/>
                </a:moveTo>
                <a:lnTo>
                  <a:pt x="80" y="38"/>
                </a:lnTo>
                <a:lnTo>
                  <a:pt x="52" y="38"/>
                </a:lnTo>
                <a:lnTo>
                  <a:pt x="46" y="38"/>
                </a:lnTo>
                <a:lnTo>
                  <a:pt x="42" y="36"/>
                </a:lnTo>
                <a:lnTo>
                  <a:pt x="38" y="34"/>
                </a:lnTo>
                <a:lnTo>
                  <a:pt x="38" y="30"/>
                </a:lnTo>
                <a:lnTo>
                  <a:pt x="38" y="26"/>
                </a:lnTo>
                <a:lnTo>
                  <a:pt x="40" y="24"/>
                </a:lnTo>
                <a:lnTo>
                  <a:pt x="44" y="22"/>
                </a:lnTo>
                <a:lnTo>
                  <a:pt x="48" y="22"/>
                </a:lnTo>
                <a:lnTo>
                  <a:pt x="80" y="22"/>
                </a:lnTo>
                <a:lnTo>
                  <a:pt x="80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2" y="10"/>
                </a:lnTo>
                <a:lnTo>
                  <a:pt x="20" y="20"/>
                </a:lnTo>
                <a:lnTo>
                  <a:pt x="22" y="30"/>
                </a:lnTo>
                <a:lnTo>
                  <a:pt x="30" y="38"/>
                </a:lnTo>
                <a:lnTo>
                  <a:pt x="0" y="38"/>
                </a:lnTo>
                <a:lnTo>
                  <a:pt x="0" y="60"/>
                </a:lnTo>
                <a:lnTo>
                  <a:pt x="78" y="60"/>
                </a:lnTo>
                <a:lnTo>
                  <a:pt x="80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4" name="Freeform 42"/>
          <p:cNvSpPr>
            <a:spLocks/>
          </p:cNvSpPr>
          <p:nvPr/>
        </p:nvSpPr>
        <p:spPr bwMode="auto">
          <a:xfrm>
            <a:off x="431800" y="2219325"/>
            <a:ext cx="98425" cy="1079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4" y="0"/>
              </a:cxn>
              <a:cxn ang="0">
                <a:pos x="16" y="4"/>
              </a:cxn>
              <a:cxn ang="0">
                <a:pos x="8" y="8"/>
              </a:cxn>
              <a:cxn ang="0">
                <a:pos x="4" y="14"/>
              </a:cxn>
              <a:cxn ang="0">
                <a:pos x="2" y="24"/>
              </a:cxn>
              <a:cxn ang="0">
                <a:pos x="0" y="34"/>
              </a:cxn>
              <a:cxn ang="0">
                <a:pos x="2" y="48"/>
              </a:cxn>
              <a:cxn ang="0">
                <a:pos x="6" y="54"/>
              </a:cxn>
              <a:cxn ang="0">
                <a:pos x="8" y="58"/>
              </a:cxn>
              <a:cxn ang="0">
                <a:pos x="14" y="62"/>
              </a:cxn>
              <a:cxn ang="0">
                <a:pos x="18" y="64"/>
              </a:cxn>
              <a:cxn ang="0">
                <a:pos x="32" y="68"/>
              </a:cxn>
              <a:cxn ang="0">
                <a:pos x="40" y="66"/>
              </a:cxn>
              <a:cxn ang="0">
                <a:pos x="48" y="62"/>
              </a:cxn>
              <a:cxn ang="0">
                <a:pos x="54" y="58"/>
              </a:cxn>
              <a:cxn ang="0">
                <a:pos x="58" y="52"/>
              </a:cxn>
              <a:cxn ang="0">
                <a:pos x="60" y="44"/>
              </a:cxn>
              <a:cxn ang="0">
                <a:pos x="62" y="34"/>
              </a:cxn>
              <a:cxn ang="0">
                <a:pos x="60" y="22"/>
              </a:cxn>
              <a:cxn ang="0">
                <a:pos x="58" y="14"/>
              </a:cxn>
              <a:cxn ang="0">
                <a:pos x="52" y="6"/>
              </a:cxn>
              <a:cxn ang="0">
                <a:pos x="44" y="2"/>
              </a:cxn>
              <a:cxn ang="0">
                <a:pos x="42" y="22"/>
              </a:cxn>
              <a:cxn ang="0">
                <a:pos x="46" y="26"/>
              </a:cxn>
              <a:cxn ang="0">
                <a:pos x="48" y="34"/>
              </a:cxn>
              <a:cxn ang="0">
                <a:pos x="48" y="38"/>
              </a:cxn>
              <a:cxn ang="0">
                <a:pos x="44" y="42"/>
              </a:cxn>
              <a:cxn ang="0">
                <a:pos x="42" y="44"/>
              </a:cxn>
              <a:cxn ang="0">
                <a:pos x="36" y="44"/>
              </a:cxn>
              <a:cxn ang="0">
                <a:pos x="36" y="0"/>
              </a:cxn>
              <a:cxn ang="0">
                <a:pos x="36" y="0"/>
              </a:cxn>
              <a:cxn ang="0">
                <a:pos x="34" y="0"/>
              </a:cxn>
              <a:cxn ang="0">
                <a:pos x="26" y="44"/>
              </a:cxn>
              <a:cxn ang="0">
                <a:pos x="18" y="42"/>
              </a:cxn>
              <a:cxn ang="0">
                <a:pos x="14" y="38"/>
              </a:cxn>
              <a:cxn ang="0">
                <a:pos x="14" y="34"/>
              </a:cxn>
              <a:cxn ang="0">
                <a:pos x="14" y="30"/>
              </a:cxn>
              <a:cxn ang="0">
                <a:pos x="16" y="26"/>
              </a:cxn>
              <a:cxn ang="0">
                <a:pos x="20" y="24"/>
              </a:cxn>
              <a:cxn ang="0">
                <a:pos x="26" y="22"/>
              </a:cxn>
              <a:cxn ang="0">
                <a:pos x="26" y="44"/>
              </a:cxn>
              <a:cxn ang="0">
                <a:pos x="34" y="0"/>
              </a:cxn>
            </a:cxnLst>
            <a:rect l="0" t="0" r="r" b="b"/>
            <a:pathLst>
              <a:path w="62" h="68">
                <a:moveTo>
                  <a:pt x="34" y="0"/>
                </a:moveTo>
                <a:lnTo>
                  <a:pt x="24" y="0"/>
                </a:lnTo>
                <a:lnTo>
                  <a:pt x="16" y="4"/>
                </a:lnTo>
                <a:lnTo>
                  <a:pt x="8" y="8"/>
                </a:lnTo>
                <a:lnTo>
                  <a:pt x="4" y="14"/>
                </a:lnTo>
                <a:lnTo>
                  <a:pt x="2" y="24"/>
                </a:lnTo>
                <a:lnTo>
                  <a:pt x="0" y="34"/>
                </a:lnTo>
                <a:lnTo>
                  <a:pt x="2" y="48"/>
                </a:lnTo>
                <a:lnTo>
                  <a:pt x="6" y="54"/>
                </a:lnTo>
                <a:lnTo>
                  <a:pt x="8" y="58"/>
                </a:lnTo>
                <a:lnTo>
                  <a:pt x="14" y="62"/>
                </a:lnTo>
                <a:lnTo>
                  <a:pt x="18" y="64"/>
                </a:lnTo>
                <a:lnTo>
                  <a:pt x="32" y="68"/>
                </a:lnTo>
                <a:lnTo>
                  <a:pt x="40" y="66"/>
                </a:lnTo>
                <a:lnTo>
                  <a:pt x="48" y="62"/>
                </a:lnTo>
                <a:lnTo>
                  <a:pt x="54" y="58"/>
                </a:lnTo>
                <a:lnTo>
                  <a:pt x="58" y="52"/>
                </a:lnTo>
                <a:lnTo>
                  <a:pt x="60" y="44"/>
                </a:lnTo>
                <a:lnTo>
                  <a:pt x="62" y="34"/>
                </a:lnTo>
                <a:lnTo>
                  <a:pt x="60" y="22"/>
                </a:lnTo>
                <a:lnTo>
                  <a:pt x="58" y="14"/>
                </a:lnTo>
                <a:lnTo>
                  <a:pt x="52" y="6"/>
                </a:lnTo>
                <a:lnTo>
                  <a:pt x="44" y="2"/>
                </a:lnTo>
                <a:lnTo>
                  <a:pt x="42" y="22"/>
                </a:lnTo>
                <a:lnTo>
                  <a:pt x="46" y="26"/>
                </a:lnTo>
                <a:lnTo>
                  <a:pt x="48" y="34"/>
                </a:lnTo>
                <a:lnTo>
                  <a:pt x="48" y="38"/>
                </a:lnTo>
                <a:lnTo>
                  <a:pt x="44" y="42"/>
                </a:lnTo>
                <a:lnTo>
                  <a:pt x="42" y="44"/>
                </a:lnTo>
                <a:lnTo>
                  <a:pt x="36" y="44"/>
                </a:lnTo>
                <a:lnTo>
                  <a:pt x="36" y="0"/>
                </a:lnTo>
                <a:lnTo>
                  <a:pt x="36" y="0"/>
                </a:lnTo>
                <a:lnTo>
                  <a:pt x="34" y="0"/>
                </a:lnTo>
                <a:lnTo>
                  <a:pt x="26" y="44"/>
                </a:lnTo>
                <a:lnTo>
                  <a:pt x="18" y="42"/>
                </a:lnTo>
                <a:lnTo>
                  <a:pt x="14" y="38"/>
                </a:lnTo>
                <a:lnTo>
                  <a:pt x="14" y="34"/>
                </a:lnTo>
                <a:lnTo>
                  <a:pt x="14" y="30"/>
                </a:lnTo>
                <a:lnTo>
                  <a:pt x="16" y="26"/>
                </a:lnTo>
                <a:lnTo>
                  <a:pt x="20" y="24"/>
                </a:lnTo>
                <a:lnTo>
                  <a:pt x="26" y="22"/>
                </a:lnTo>
                <a:lnTo>
                  <a:pt x="26" y="44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5" name="Freeform 43"/>
          <p:cNvSpPr>
            <a:spLocks/>
          </p:cNvSpPr>
          <p:nvPr/>
        </p:nvSpPr>
        <p:spPr bwMode="auto">
          <a:xfrm>
            <a:off x="431800" y="2044700"/>
            <a:ext cx="95250" cy="158750"/>
          </a:xfrm>
          <a:custGeom>
            <a:avLst/>
            <a:gdLst/>
            <a:ahLst/>
            <a:cxnLst>
              <a:cxn ang="0">
                <a:pos x="60" y="100"/>
              </a:cxn>
              <a:cxn ang="0">
                <a:pos x="60" y="78"/>
              </a:cxn>
              <a:cxn ang="0">
                <a:pos x="30" y="78"/>
              </a:cxn>
              <a:cxn ang="0">
                <a:pos x="24" y="76"/>
              </a:cxn>
              <a:cxn ang="0">
                <a:pos x="20" y="74"/>
              </a:cxn>
              <a:cxn ang="0">
                <a:pos x="18" y="72"/>
              </a:cxn>
              <a:cxn ang="0">
                <a:pos x="18" y="68"/>
              </a:cxn>
              <a:cxn ang="0">
                <a:pos x="20" y="64"/>
              </a:cxn>
              <a:cxn ang="0">
                <a:pos x="22" y="62"/>
              </a:cxn>
              <a:cxn ang="0">
                <a:pos x="28" y="62"/>
              </a:cxn>
              <a:cxn ang="0">
                <a:pos x="60" y="62"/>
              </a:cxn>
              <a:cxn ang="0">
                <a:pos x="60" y="38"/>
              </a:cxn>
              <a:cxn ang="0">
                <a:pos x="30" y="38"/>
              </a:cxn>
              <a:cxn ang="0">
                <a:pos x="24" y="38"/>
              </a:cxn>
              <a:cxn ang="0">
                <a:pos x="20" y="36"/>
              </a:cxn>
              <a:cxn ang="0">
                <a:pos x="18" y="34"/>
              </a:cxn>
              <a:cxn ang="0">
                <a:pos x="18" y="30"/>
              </a:cxn>
              <a:cxn ang="0">
                <a:pos x="18" y="28"/>
              </a:cxn>
              <a:cxn ang="0">
                <a:pos x="22" y="24"/>
              </a:cxn>
              <a:cxn ang="0">
                <a:pos x="26" y="24"/>
              </a:cxn>
              <a:cxn ang="0">
                <a:pos x="60" y="24"/>
              </a:cxn>
              <a:cxn ang="0">
                <a:pos x="60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2" y="32"/>
              </a:cxn>
              <a:cxn ang="0">
                <a:pos x="10" y="40"/>
              </a:cxn>
              <a:cxn ang="0">
                <a:pos x="6" y="44"/>
              </a:cxn>
              <a:cxn ang="0">
                <a:pos x="4" y="48"/>
              </a:cxn>
              <a:cxn ang="0">
                <a:pos x="2" y="52"/>
              </a:cxn>
              <a:cxn ang="0">
                <a:pos x="0" y="58"/>
              </a:cxn>
              <a:cxn ang="0">
                <a:pos x="2" y="64"/>
              </a:cxn>
              <a:cxn ang="0">
                <a:pos x="2" y="70"/>
              </a:cxn>
              <a:cxn ang="0">
                <a:pos x="6" y="74"/>
              </a:cxn>
              <a:cxn ang="0">
                <a:pos x="10" y="78"/>
              </a:cxn>
              <a:cxn ang="0">
                <a:pos x="2" y="78"/>
              </a:cxn>
              <a:cxn ang="0">
                <a:pos x="2" y="100"/>
              </a:cxn>
              <a:cxn ang="0">
                <a:pos x="58" y="100"/>
              </a:cxn>
              <a:cxn ang="0">
                <a:pos x="60" y="100"/>
              </a:cxn>
            </a:cxnLst>
            <a:rect l="0" t="0" r="r" b="b"/>
            <a:pathLst>
              <a:path w="60" h="100">
                <a:moveTo>
                  <a:pt x="60" y="100"/>
                </a:moveTo>
                <a:lnTo>
                  <a:pt x="60" y="78"/>
                </a:lnTo>
                <a:lnTo>
                  <a:pt x="30" y="78"/>
                </a:lnTo>
                <a:lnTo>
                  <a:pt x="24" y="76"/>
                </a:lnTo>
                <a:lnTo>
                  <a:pt x="20" y="74"/>
                </a:lnTo>
                <a:lnTo>
                  <a:pt x="18" y="72"/>
                </a:lnTo>
                <a:lnTo>
                  <a:pt x="18" y="68"/>
                </a:lnTo>
                <a:lnTo>
                  <a:pt x="20" y="64"/>
                </a:lnTo>
                <a:lnTo>
                  <a:pt x="22" y="62"/>
                </a:lnTo>
                <a:lnTo>
                  <a:pt x="28" y="62"/>
                </a:lnTo>
                <a:lnTo>
                  <a:pt x="60" y="62"/>
                </a:lnTo>
                <a:lnTo>
                  <a:pt x="60" y="38"/>
                </a:lnTo>
                <a:lnTo>
                  <a:pt x="30" y="38"/>
                </a:lnTo>
                <a:lnTo>
                  <a:pt x="24" y="38"/>
                </a:lnTo>
                <a:lnTo>
                  <a:pt x="20" y="36"/>
                </a:lnTo>
                <a:lnTo>
                  <a:pt x="18" y="34"/>
                </a:lnTo>
                <a:lnTo>
                  <a:pt x="18" y="30"/>
                </a:lnTo>
                <a:lnTo>
                  <a:pt x="18" y="28"/>
                </a:lnTo>
                <a:lnTo>
                  <a:pt x="22" y="24"/>
                </a:lnTo>
                <a:lnTo>
                  <a:pt x="26" y="24"/>
                </a:lnTo>
                <a:lnTo>
                  <a:pt x="60" y="24"/>
                </a:lnTo>
                <a:lnTo>
                  <a:pt x="60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2" y="32"/>
                </a:lnTo>
                <a:lnTo>
                  <a:pt x="10" y="40"/>
                </a:lnTo>
                <a:lnTo>
                  <a:pt x="6" y="44"/>
                </a:lnTo>
                <a:lnTo>
                  <a:pt x="4" y="48"/>
                </a:lnTo>
                <a:lnTo>
                  <a:pt x="2" y="52"/>
                </a:lnTo>
                <a:lnTo>
                  <a:pt x="0" y="58"/>
                </a:lnTo>
                <a:lnTo>
                  <a:pt x="2" y="64"/>
                </a:lnTo>
                <a:lnTo>
                  <a:pt x="2" y="70"/>
                </a:lnTo>
                <a:lnTo>
                  <a:pt x="6" y="74"/>
                </a:lnTo>
                <a:lnTo>
                  <a:pt x="10" y="78"/>
                </a:lnTo>
                <a:lnTo>
                  <a:pt x="2" y="78"/>
                </a:lnTo>
                <a:lnTo>
                  <a:pt x="2" y="100"/>
                </a:lnTo>
                <a:lnTo>
                  <a:pt x="58" y="100"/>
                </a:lnTo>
                <a:lnTo>
                  <a:pt x="60" y="10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6" name="Freeform 44"/>
          <p:cNvSpPr>
            <a:spLocks/>
          </p:cNvSpPr>
          <p:nvPr/>
        </p:nvSpPr>
        <p:spPr bwMode="auto">
          <a:xfrm>
            <a:off x="431800" y="1924050"/>
            <a:ext cx="98425" cy="104775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4"/>
              </a:cxn>
              <a:cxn ang="0">
                <a:pos x="60" y="20"/>
              </a:cxn>
              <a:cxn ang="0">
                <a:pos x="56" y="14"/>
              </a:cxn>
              <a:cxn ang="0">
                <a:pos x="52" y="8"/>
              </a:cxn>
              <a:cxn ang="0">
                <a:pos x="48" y="4"/>
              </a:cxn>
              <a:cxn ang="0">
                <a:pos x="42" y="2"/>
              </a:cxn>
              <a:cxn ang="0">
                <a:pos x="38" y="0"/>
              </a:cxn>
              <a:cxn ang="0">
                <a:pos x="30" y="0"/>
              </a:cxn>
              <a:cxn ang="0">
                <a:pos x="20" y="2"/>
              </a:cxn>
              <a:cxn ang="0">
                <a:pos x="10" y="6"/>
              </a:cxn>
              <a:cxn ang="0">
                <a:pos x="6" y="12"/>
              </a:cxn>
              <a:cxn ang="0">
                <a:pos x="4" y="18"/>
              </a:cxn>
              <a:cxn ang="0">
                <a:pos x="2" y="24"/>
              </a:cxn>
              <a:cxn ang="0">
                <a:pos x="0" y="34"/>
              </a:cxn>
              <a:cxn ang="0">
                <a:pos x="2" y="46"/>
              </a:cxn>
              <a:cxn ang="0">
                <a:pos x="6" y="52"/>
              </a:cxn>
              <a:cxn ang="0">
                <a:pos x="10" y="58"/>
              </a:cxn>
              <a:cxn ang="0">
                <a:pos x="14" y="62"/>
              </a:cxn>
              <a:cxn ang="0">
                <a:pos x="18" y="64"/>
              </a:cxn>
              <a:cxn ang="0">
                <a:pos x="24" y="66"/>
              </a:cxn>
              <a:cxn ang="0">
                <a:pos x="32" y="66"/>
              </a:cxn>
              <a:cxn ang="0">
                <a:pos x="38" y="66"/>
              </a:cxn>
              <a:cxn ang="0">
                <a:pos x="44" y="64"/>
              </a:cxn>
              <a:cxn ang="0">
                <a:pos x="50" y="60"/>
              </a:cxn>
              <a:cxn ang="0">
                <a:pos x="52" y="56"/>
              </a:cxn>
              <a:cxn ang="0">
                <a:pos x="54" y="56"/>
              </a:cxn>
              <a:cxn ang="0">
                <a:pos x="20" y="40"/>
              </a:cxn>
              <a:cxn ang="0">
                <a:pos x="16" y="38"/>
              </a:cxn>
              <a:cxn ang="0">
                <a:pos x="16" y="32"/>
              </a:cxn>
              <a:cxn ang="0">
                <a:pos x="16" y="28"/>
              </a:cxn>
              <a:cxn ang="0">
                <a:pos x="20" y="26"/>
              </a:cxn>
              <a:cxn ang="0">
                <a:pos x="24" y="22"/>
              </a:cxn>
              <a:cxn ang="0">
                <a:pos x="30" y="22"/>
              </a:cxn>
              <a:cxn ang="0">
                <a:pos x="38" y="22"/>
              </a:cxn>
              <a:cxn ang="0">
                <a:pos x="42" y="24"/>
              </a:cxn>
              <a:cxn ang="0">
                <a:pos x="46" y="28"/>
              </a:cxn>
              <a:cxn ang="0">
                <a:pos x="46" y="32"/>
              </a:cxn>
              <a:cxn ang="0">
                <a:pos x="46" y="38"/>
              </a:cxn>
              <a:cxn ang="0">
                <a:pos x="42" y="40"/>
              </a:cxn>
              <a:cxn ang="0">
                <a:pos x="38" y="44"/>
              </a:cxn>
              <a:cxn ang="0">
                <a:pos x="32" y="44"/>
              </a:cxn>
              <a:cxn ang="0">
                <a:pos x="24" y="44"/>
              </a:cxn>
              <a:cxn ang="0">
                <a:pos x="20" y="40"/>
              </a:cxn>
              <a:cxn ang="0">
                <a:pos x="54" y="56"/>
              </a:cxn>
            </a:cxnLst>
            <a:rect l="0" t="0" r="r" b="b"/>
            <a:pathLst>
              <a:path w="62" h="66">
                <a:moveTo>
                  <a:pt x="54" y="56"/>
                </a:moveTo>
                <a:lnTo>
                  <a:pt x="60" y="46"/>
                </a:lnTo>
                <a:lnTo>
                  <a:pt x="62" y="34"/>
                </a:lnTo>
                <a:lnTo>
                  <a:pt x="60" y="20"/>
                </a:lnTo>
                <a:lnTo>
                  <a:pt x="56" y="14"/>
                </a:lnTo>
                <a:lnTo>
                  <a:pt x="52" y="8"/>
                </a:lnTo>
                <a:lnTo>
                  <a:pt x="48" y="4"/>
                </a:lnTo>
                <a:lnTo>
                  <a:pt x="42" y="2"/>
                </a:lnTo>
                <a:lnTo>
                  <a:pt x="38" y="0"/>
                </a:lnTo>
                <a:lnTo>
                  <a:pt x="30" y="0"/>
                </a:lnTo>
                <a:lnTo>
                  <a:pt x="20" y="2"/>
                </a:lnTo>
                <a:lnTo>
                  <a:pt x="10" y="6"/>
                </a:lnTo>
                <a:lnTo>
                  <a:pt x="6" y="12"/>
                </a:lnTo>
                <a:lnTo>
                  <a:pt x="4" y="18"/>
                </a:lnTo>
                <a:lnTo>
                  <a:pt x="2" y="24"/>
                </a:lnTo>
                <a:lnTo>
                  <a:pt x="0" y="34"/>
                </a:lnTo>
                <a:lnTo>
                  <a:pt x="2" y="46"/>
                </a:lnTo>
                <a:lnTo>
                  <a:pt x="6" y="52"/>
                </a:lnTo>
                <a:lnTo>
                  <a:pt x="10" y="58"/>
                </a:lnTo>
                <a:lnTo>
                  <a:pt x="14" y="62"/>
                </a:lnTo>
                <a:lnTo>
                  <a:pt x="18" y="64"/>
                </a:lnTo>
                <a:lnTo>
                  <a:pt x="24" y="66"/>
                </a:lnTo>
                <a:lnTo>
                  <a:pt x="32" y="66"/>
                </a:lnTo>
                <a:lnTo>
                  <a:pt x="38" y="66"/>
                </a:lnTo>
                <a:lnTo>
                  <a:pt x="44" y="64"/>
                </a:lnTo>
                <a:lnTo>
                  <a:pt x="50" y="60"/>
                </a:lnTo>
                <a:lnTo>
                  <a:pt x="52" y="56"/>
                </a:lnTo>
                <a:lnTo>
                  <a:pt x="54" y="56"/>
                </a:lnTo>
                <a:lnTo>
                  <a:pt x="20" y="40"/>
                </a:lnTo>
                <a:lnTo>
                  <a:pt x="16" y="38"/>
                </a:lnTo>
                <a:lnTo>
                  <a:pt x="16" y="32"/>
                </a:lnTo>
                <a:lnTo>
                  <a:pt x="16" y="28"/>
                </a:lnTo>
                <a:lnTo>
                  <a:pt x="20" y="26"/>
                </a:lnTo>
                <a:lnTo>
                  <a:pt x="24" y="22"/>
                </a:lnTo>
                <a:lnTo>
                  <a:pt x="30" y="22"/>
                </a:lnTo>
                <a:lnTo>
                  <a:pt x="38" y="22"/>
                </a:lnTo>
                <a:lnTo>
                  <a:pt x="42" y="24"/>
                </a:lnTo>
                <a:lnTo>
                  <a:pt x="46" y="28"/>
                </a:lnTo>
                <a:lnTo>
                  <a:pt x="46" y="32"/>
                </a:lnTo>
                <a:lnTo>
                  <a:pt x="46" y="38"/>
                </a:lnTo>
                <a:lnTo>
                  <a:pt x="42" y="40"/>
                </a:lnTo>
                <a:lnTo>
                  <a:pt x="38" y="44"/>
                </a:lnTo>
                <a:lnTo>
                  <a:pt x="32" y="44"/>
                </a:lnTo>
                <a:lnTo>
                  <a:pt x="24" y="44"/>
                </a:lnTo>
                <a:lnTo>
                  <a:pt x="20" y="40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7" name="Freeform 45"/>
          <p:cNvSpPr>
            <a:spLocks/>
          </p:cNvSpPr>
          <p:nvPr/>
        </p:nvSpPr>
        <p:spPr bwMode="auto">
          <a:xfrm>
            <a:off x="431800" y="1809750"/>
            <a:ext cx="133350" cy="101600"/>
          </a:xfrm>
          <a:custGeom>
            <a:avLst/>
            <a:gdLst/>
            <a:ahLst/>
            <a:cxnLst>
              <a:cxn ang="0">
                <a:pos x="10" y="20"/>
              </a:cxn>
              <a:cxn ang="0">
                <a:pos x="6" y="24"/>
              </a:cxn>
              <a:cxn ang="0">
                <a:pos x="2" y="28"/>
              </a:cxn>
              <a:cxn ang="0">
                <a:pos x="2" y="34"/>
              </a:cxn>
              <a:cxn ang="0">
                <a:pos x="0" y="40"/>
              </a:cxn>
              <a:cxn ang="0">
                <a:pos x="2" y="50"/>
              </a:cxn>
              <a:cxn ang="0">
                <a:pos x="8" y="56"/>
              </a:cxn>
              <a:cxn ang="0">
                <a:pos x="16" y="62"/>
              </a:cxn>
              <a:cxn ang="0">
                <a:pos x="28" y="64"/>
              </a:cxn>
              <a:cxn ang="0">
                <a:pos x="40" y="62"/>
              </a:cxn>
              <a:cxn ang="0">
                <a:pos x="48" y="58"/>
              </a:cxn>
              <a:cxn ang="0">
                <a:pos x="52" y="54"/>
              </a:cxn>
              <a:cxn ang="0">
                <a:pos x="56" y="50"/>
              </a:cxn>
              <a:cxn ang="0">
                <a:pos x="56" y="46"/>
              </a:cxn>
              <a:cxn ang="0">
                <a:pos x="58" y="40"/>
              </a:cxn>
              <a:cxn ang="0">
                <a:pos x="56" y="34"/>
              </a:cxn>
              <a:cxn ang="0">
                <a:pos x="54" y="28"/>
              </a:cxn>
              <a:cxn ang="0">
                <a:pos x="50" y="22"/>
              </a:cxn>
              <a:cxn ang="0">
                <a:pos x="58" y="22"/>
              </a:cxn>
              <a:cxn ang="0">
                <a:pos x="64" y="22"/>
              </a:cxn>
              <a:cxn ang="0">
                <a:pos x="68" y="24"/>
              </a:cxn>
              <a:cxn ang="0">
                <a:pos x="68" y="28"/>
              </a:cxn>
              <a:cxn ang="0">
                <a:pos x="70" y="32"/>
              </a:cxn>
              <a:cxn ang="0">
                <a:pos x="68" y="38"/>
              </a:cxn>
              <a:cxn ang="0">
                <a:pos x="64" y="40"/>
              </a:cxn>
              <a:cxn ang="0">
                <a:pos x="62" y="62"/>
              </a:cxn>
              <a:cxn ang="0">
                <a:pos x="64" y="62"/>
              </a:cxn>
              <a:cxn ang="0">
                <a:pos x="72" y="60"/>
              </a:cxn>
              <a:cxn ang="0">
                <a:pos x="78" y="56"/>
              </a:cxn>
              <a:cxn ang="0">
                <a:pos x="82" y="46"/>
              </a:cxn>
              <a:cxn ang="0">
                <a:pos x="84" y="32"/>
              </a:cxn>
              <a:cxn ang="0">
                <a:pos x="82" y="18"/>
              </a:cxn>
              <a:cxn ang="0">
                <a:pos x="80" y="12"/>
              </a:cxn>
              <a:cxn ang="0">
                <a:pos x="78" y="8"/>
              </a:cxn>
              <a:cxn ang="0">
                <a:pos x="70" y="2"/>
              </a:cxn>
              <a:cxn ang="0">
                <a:pos x="60" y="0"/>
              </a:cxn>
              <a:cxn ang="0">
                <a:pos x="56" y="0"/>
              </a:cxn>
              <a:cxn ang="0">
                <a:pos x="2" y="0"/>
              </a:cxn>
              <a:cxn ang="0">
                <a:pos x="2" y="20"/>
              </a:cxn>
              <a:cxn ang="0">
                <a:pos x="8" y="20"/>
              </a:cxn>
              <a:cxn ang="0">
                <a:pos x="10" y="20"/>
              </a:cxn>
              <a:cxn ang="0">
                <a:pos x="20" y="38"/>
              </a:cxn>
              <a:cxn ang="0">
                <a:pos x="18" y="36"/>
              </a:cxn>
              <a:cxn ang="0">
                <a:pos x="16" y="32"/>
              </a:cxn>
              <a:cxn ang="0">
                <a:pos x="18" y="28"/>
              </a:cxn>
              <a:cxn ang="0">
                <a:pos x="20" y="24"/>
              </a:cxn>
              <a:cxn ang="0">
                <a:pos x="24" y="22"/>
              </a:cxn>
              <a:cxn ang="0">
                <a:pos x="30" y="22"/>
              </a:cxn>
              <a:cxn ang="0">
                <a:pos x="36" y="22"/>
              </a:cxn>
              <a:cxn ang="0">
                <a:pos x="40" y="24"/>
              </a:cxn>
              <a:cxn ang="0">
                <a:pos x="42" y="28"/>
              </a:cxn>
              <a:cxn ang="0">
                <a:pos x="42" y="32"/>
              </a:cxn>
              <a:cxn ang="0">
                <a:pos x="42" y="36"/>
              </a:cxn>
              <a:cxn ang="0">
                <a:pos x="40" y="38"/>
              </a:cxn>
              <a:cxn ang="0">
                <a:pos x="36" y="40"/>
              </a:cxn>
              <a:cxn ang="0">
                <a:pos x="30" y="42"/>
              </a:cxn>
              <a:cxn ang="0">
                <a:pos x="24" y="40"/>
              </a:cxn>
              <a:cxn ang="0">
                <a:pos x="20" y="38"/>
              </a:cxn>
              <a:cxn ang="0">
                <a:pos x="10" y="20"/>
              </a:cxn>
            </a:cxnLst>
            <a:rect l="0" t="0" r="r" b="b"/>
            <a:pathLst>
              <a:path w="84" h="64">
                <a:moveTo>
                  <a:pt x="10" y="20"/>
                </a:moveTo>
                <a:lnTo>
                  <a:pt x="6" y="24"/>
                </a:lnTo>
                <a:lnTo>
                  <a:pt x="2" y="28"/>
                </a:lnTo>
                <a:lnTo>
                  <a:pt x="2" y="34"/>
                </a:lnTo>
                <a:lnTo>
                  <a:pt x="0" y="40"/>
                </a:lnTo>
                <a:lnTo>
                  <a:pt x="2" y="50"/>
                </a:lnTo>
                <a:lnTo>
                  <a:pt x="8" y="56"/>
                </a:lnTo>
                <a:lnTo>
                  <a:pt x="16" y="62"/>
                </a:lnTo>
                <a:lnTo>
                  <a:pt x="28" y="64"/>
                </a:lnTo>
                <a:lnTo>
                  <a:pt x="40" y="62"/>
                </a:lnTo>
                <a:lnTo>
                  <a:pt x="48" y="58"/>
                </a:lnTo>
                <a:lnTo>
                  <a:pt x="52" y="54"/>
                </a:lnTo>
                <a:lnTo>
                  <a:pt x="56" y="50"/>
                </a:lnTo>
                <a:lnTo>
                  <a:pt x="56" y="46"/>
                </a:lnTo>
                <a:lnTo>
                  <a:pt x="58" y="40"/>
                </a:lnTo>
                <a:lnTo>
                  <a:pt x="56" y="34"/>
                </a:lnTo>
                <a:lnTo>
                  <a:pt x="54" y="28"/>
                </a:lnTo>
                <a:lnTo>
                  <a:pt x="50" y="22"/>
                </a:lnTo>
                <a:lnTo>
                  <a:pt x="58" y="22"/>
                </a:lnTo>
                <a:lnTo>
                  <a:pt x="64" y="22"/>
                </a:lnTo>
                <a:lnTo>
                  <a:pt x="68" y="24"/>
                </a:lnTo>
                <a:lnTo>
                  <a:pt x="68" y="28"/>
                </a:lnTo>
                <a:lnTo>
                  <a:pt x="70" y="32"/>
                </a:lnTo>
                <a:lnTo>
                  <a:pt x="68" y="38"/>
                </a:lnTo>
                <a:lnTo>
                  <a:pt x="64" y="40"/>
                </a:lnTo>
                <a:lnTo>
                  <a:pt x="62" y="62"/>
                </a:lnTo>
                <a:lnTo>
                  <a:pt x="64" y="62"/>
                </a:lnTo>
                <a:lnTo>
                  <a:pt x="72" y="60"/>
                </a:lnTo>
                <a:lnTo>
                  <a:pt x="78" y="56"/>
                </a:lnTo>
                <a:lnTo>
                  <a:pt x="82" y="46"/>
                </a:lnTo>
                <a:lnTo>
                  <a:pt x="84" y="32"/>
                </a:lnTo>
                <a:lnTo>
                  <a:pt x="82" y="18"/>
                </a:lnTo>
                <a:lnTo>
                  <a:pt x="80" y="12"/>
                </a:lnTo>
                <a:lnTo>
                  <a:pt x="78" y="8"/>
                </a:lnTo>
                <a:lnTo>
                  <a:pt x="70" y="2"/>
                </a:lnTo>
                <a:lnTo>
                  <a:pt x="60" y="0"/>
                </a:lnTo>
                <a:lnTo>
                  <a:pt x="56" y="0"/>
                </a:lnTo>
                <a:lnTo>
                  <a:pt x="2" y="0"/>
                </a:lnTo>
                <a:lnTo>
                  <a:pt x="2" y="20"/>
                </a:lnTo>
                <a:lnTo>
                  <a:pt x="8" y="20"/>
                </a:lnTo>
                <a:lnTo>
                  <a:pt x="10" y="20"/>
                </a:lnTo>
                <a:lnTo>
                  <a:pt x="20" y="38"/>
                </a:lnTo>
                <a:lnTo>
                  <a:pt x="18" y="36"/>
                </a:lnTo>
                <a:lnTo>
                  <a:pt x="16" y="32"/>
                </a:lnTo>
                <a:lnTo>
                  <a:pt x="18" y="28"/>
                </a:lnTo>
                <a:lnTo>
                  <a:pt x="20" y="24"/>
                </a:lnTo>
                <a:lnTo>
                  <a:pt x="24" y="22"/>
                </a:lnTo>
                <a:lnTo>
                  <a:pt x="30" y="22"/>
                </a:lnTo>
                <a:lnTo>
                  <a:pt x="36" y="22"/>
                </a:lnTo>
                <a:lnTo>
                  <a:pt x="40" y="24"/>
                </a:lnTo>
                <a:lnTo>
                  <a:pt x="42" y="28"/>
                </a:lnTo>
                <a:lnTo>
                  <a:pt x="42" y="32"/>
                </a:lnTo>
                <a:lnTo>
                  <a:pt x="42" y="36"/>
                </a:lnTo>
                <a:lnTo>
                  <a:pt x="40" y="38"/>
                </a:lnTo>
                <a:lnTo>
                  <a:pt x="36" y="40"/>
                </a:lnTo>
                <a:lnTo>
                  <a:pt x="30" y="42"/>
                </a:lnTo>
                <a:lnTo>
                  <a:pt x="24" y="40"/>
                </a:lnTo>
                <a:lnTo>
                  <a:pt x="20" y="38"/>
                </a:lnTo>
                <a:lnTo>
                  <a:pt x="10" y="2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8" name="Freeform 46"/>
          <p:cNvSpPr>
            <a:spLocks/>
          </p:cNvSpPr>
          <p:nvPr/>
        </p:nvSpPr>
        <p:spPr bwMode="auto">
          <a:xfrm>
            <a:off x="400050" y="1752600"/>
            <a:ext cx="127000" cy="34925"/>
          </a:xfrm>
          <a:custGeom>
            <a:avLst/>
            <a:gdLst/>
            <a:ahLst/>
            <a:cxnLst>
              <a:cxn ang="0">
                <a:pos x="80" y="22"/>
              </a:cxn>
              <a:cxn ang="0">
                <a:pos x="80" y="0"/>
              </a:cxn>
              <a:cxn ang="0">
                <a:pos x="0" y="0"/>
              </a:cxn>
              <a:cxn ang="0">
                <a:pos x="0" y="22"/>
              </a:cxn>
              <a:cxn ang="0">
                <a:pos x="78" y="22"/>
              </a:cxn>
              <a:cxn ang="0">
                <a:pos x="80" y="22"/>
              </a:cxn>
            </a:cxnLst>
            <a:rect l="0" t="0" r="r" b="b"/>
            <a:pathLst>
              <a:path w="80" h="22">
                <a:moveTo>
                  <a:pt x="80" y="22"/>
                </a:moveTo>
                <a:lnTo>
                  <a:pt x="80" y="0"/>
                </a:lnTo>
                <a:lnTo>
                  <a:pt x="0" y="0"/>
                </a:lnTo>
                <a:lnTo>
                  <a:pt x="0" y="22"/>
                </a:lnTo>
                <a:lnTo>
                  <a:pt x="78" y="22"/>
                </a:lnTo>
                <a:lnTo>
                  <a:pt x="80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9" name="Freeform 47"/>
          <p:cNvSpPr>
            <a:spLocks/>
          </p:cNvSpPr>
          <p:nvPr/>
        </p:nvSpPr>
        <p:spPr bwMode="auto">
          <a:xfrm>
            <a:off x="431800" y="1625600"/>
            <a:ext cx="98425" cy="107950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4"/>
              </a:cxn>
              <a:cxn ang="0">
                <a:pos x="60" y="20"/>
              </a:cxn>
              <a:cxn ang="0">
                <a:pos x="56" y="14"/>
              </a:cxn>
              <a:cxn ang="0">
                <a:pos x="52" y="10"/>
              </a:cxn>
              <a:cxn ang="0">
                <a:pos x="48" y="6"/>
              </a:cxn>
              <a:cxn ang="0">
                <a:pos x="42" y="4"/>
              </a:cxn>
              <a:cxn ang="0">
                <a:pos x="38" y="2"/>
              </a:cxn>
              <a:cxn ang="0">
                <a:pos x="30" y="0"/>
              </a:cxn>
              <a:cxn ang="0">
                <a:pos x="20" y="2"/>
              </a:cxn>
              <a:cxn ang="0">
                <a:pos x="10" y="8"/>
              </a:cxn>
              <a:cxn ang="0">
                <a:pos x="6" y="12"/>
              </a:cxn>
              <a:cxn ang="0">
                <a:pos x="4" y="20"/>
              </a:cxn>
              <a:cxn ang="0">
                <a:pos x="2" y="26"/>
              </a:cxn>
              <a:cxn ang="0">
                <a:pos x="0" y="34"/>
              </a:cxn>
              <a:cxn ang="0">
                <a:pos x="2" y="48"/>
              </a:cxn>
              <a:cxn ang="0">
                <a:pos x="6" y="54"/>
              </a:cxn>
              <a:cxn ang="0">
                <a:pos x="10" y="58"/>
              </a:cxn>
              <a:cxn ang="0">
                <a:pos x="14" y="62"/>
              </a:cxn>
              <a:cxn ang="0">
                <a:pos x="18" y="66"/>
              </a:cxn>
              <a:cxn ang="0">
                <a:pos x="24" y="66"/>
              </a:cxn>
              <a:cxn ang="0">
                <a:pos x="32" y="68"/>
              </a:cxn>
              <a:cxn ang="0">
                <a:pos x="38" y="66"/>
              </a:cxn>
              <a:cxn ang="0">
                <a:pos x="44" y="64"/>
              </a:cxn>
              <a:cxn ang="0">
                <a:pos x="50" y="62"/>
              </a:cxn>
              <a:cxn ang="0">
                <a:pos x="52" y="56"/>
              </a:cxn>
              <a:cxn ang="0">
                <a:pos x="54" y="56"/>
              </a:cxn>
              <a:cxn ang="0">
                <a:pos x="20" y="42"/>
              </a:cxn>
              <a:cxn ang="0">
                <a:pos x="16" y="38"/>
              </a:cxn>
              <a:cxn ang="0">
                <a:pos x="16" y="34"/>
              </a:cxn>
              <a:cxn ang="0">
                <a:pos x="16" y="30"/>
              </a:cxn>
              <a:cxn ang="0">
                <a:pos x="20" y="26"/>
              </a:cxn>
              <a:cxn ang="0">
                <a:pos x="24" y="24"/>
              </a:cxn>
              <a:cxn ang="0">
                <a:pos x="30" y="24"/>
              </a:cxn>
              <a:cxn ang="0">
                <a:pos x="38" y="24"/>
              </a:cxn>
              <a:cxn ang="0">
                <a:pos x="42" y="26"/>
              </a:cxn>
              <a:cxn ang="0">
                <a:pos x="46" y="30"/>
              </a:cxn>
              <a:cxn ang="0">
                <a:pos x="46" y="34"/>
              </a:cxn>
              <a:cxn ang="0">
                <a:pos x="46" y="38"/>
              </a:cxn>
              <a:cxn ang="0">
                <a:pos x="42" y="42"/>
              </a:cxn>
              <a:cxn ang="0">
                <a:pos x="38" y="44"/>
              </a:cxn>
              <a:cxn ang="0">
                <a:pos x="32" y="46"/>
              </a:cxn>
              <a:cxn ang="0">
                <a:pos x="24" y="44"/>
              </a:cxn>
              <a:cxn ang="0">
                <a:pos x="20" y="42"/>
              </a:cxn>
              <a:cxn ang="0">
                <a:pos x="54" y="56"/>
              </a:cxn>
            </a:cxnLst>
            <a:rect l="0" t="0" r="r" b="b"/>
            <a:pathLst>
              <a:path w="62" h="68">
                <a:moveTo>
                  <a:pt x="54" y="56"/>
                </a:moveTo>
                <a:lnTo>
                  <a:pt x="60" y="46"/>
                </a:lnTo>
                <a:lnTo>
                  <a:pt x="62" y="34"/>
                </a:lnTo>
                <a:lnTo>
                  <a:pt x="60" y="20"/>
                </a:lnTo>
                <a:lnTo>
                  <a:pt x="56" y="14"/>
                </a:lnTo>
                <a:lnTo>
                  <a:pt x="52" y="10"/>
                </a:lnTo>
                <a:lnTo>
                  <a:pt x="48" y="6"/>
                </a:lnTo>
                <a:lnTo>
                  <a:pt x="42" y="4"/>
                </a:lnTo>
                <a:lnTo>
                  <a:pt x="38" y="2"/>
                </a:lnTo>
                <a:lnTo>
                  <a:pt x="30" y="0"/>
                </a:lnTo>
                <a:lnTo>
                  <a:pt x="20" y="2"/>
                </a:lnTo>
                <a:lnTo>
                  <a:pt x="10" y="8"/>
                </a:lnTo>
                <a:lnTo>
                  <a:pt x="6" y="12"/>
                </a:lnTo>
                <a:lnTo>
                  <a:pt x="4" y="20"/>
                </a:lnTo>
                <a:lnTo>
                  <a:pt x="2" y="26"/>
                </a:lnTo>
                <a:lnTo>
                  <a:pt x="0" y="34"/>
                </a:lnTo>
                <a:lnTo>
                  <a:pt x="2" y="48"/>
                </a:lnTo>
                <a:lnTo>
                  <a:pt x="6" y="54"/>
                </a:lnTo>
                <a:lnTo>
                  <a:pt x="10" y="58"/>
                </a:lnTo>
                <a:lnTo>
                  <a:pt x="14" y="62"/>
                </a:lnTo>
                <a:lnTo>
                  <a:pt x="18" y="66"/>
                </a:lnTo>
                <a:lnTo>
                  <a:pt x="24" y="66"/>
                </a:lnTo>
                <a:lnTo>
                  <a:pt x="32" y="68"/>
                </a:lnTo>
                <a:lnTo>
                  <a:pt x="38" y="66"/>
                </a:lnTo>
                <a:lnTo>
                  <a:pt x="44" y="64"/>
                </a:lnTo>
                <a:lnTo>
                  <a:pt x="50" y="62"/>
                </a:lnTo>
                <a:lnTo>
                  <a:pt x="52" y="56"/>
                </a:lnTo>
                <a:lnTo>
                  <a:pt x="54" y="56"/>
                </a:lnTo>
                <a:lnTo>
                  <a:pt x="20" y="42"/>
                </a:lnTo>
                <a:lnTo>
                  <a:pt x="16" y="38"/>
                </a:lnTo>
                <a:lnTo>
                  <a:pt x="16" y="34"/>
                </a:lnTo>
                <a:lnTo>
                  <a:pt x="16" y="30"/>
                </a:lnTo>
                <a:lnTo>
                  <a:pt x="20" y="26"/>
                </a:lnTo>
                <a:lnTo>
                  <a:pt x="24" y="24"/>
                </a:lnTo>
                <a:lnTo>
                  <a:pt x="30" y="24"/>
                </a:lnTo>
                <a:lnTo>
                  <a:pt x="38" y="24"/>
                </a:lnTo>
                <a:lnTo>
                  <a:pt x="42" y="26"/>
                </a:lnTo>
                <a:lnTo>
                  <a:pt x="46" y="30"/>
                </a:lnTo>
                <a:lnTo>
                  <a:pt x="46" y="34"/>
                </a:lnTo>
                <a:lnTo>
                  <a:pt x="46" y="38"/>
                </a:lnTo>
                <a:lnTo>
                  <a:pt x="42" y="42"/>
                </a:lnTo>
                <a:lnTo>
                  <a:pt x="38" y="44"/>
                </a:lnTo>
                <a:lnTo>
                  <a:pt x="32" y="46"/>
                </a:lnTo>
                <a:lnTo>
                  <a:pt x="24" y="44"/>
                </a:lnTo>
                <a:lnTo>
                  <a:pt x="20" y="42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0" name="Freeform 48"/>
          <p:cNvSpPr>
            <a:spLocks/>
          </p:cNvSpPr>
          <p:nvPr/>
        </p:nvSpPr>
        <p:spPr bwMode="auto">
          <a:xfrm>
            <a:off x="400050" y="1508125"/>
            <a:ext cx="130175" cy="101600"/>
          </a:xfrm>
          <a:custGeom>
            <a:avLst/>
            <a:gdLst/>
            <a:ahLst/>
            <a:cxnLst>
              <a:cxn ang="0">
                <a:pos x="80" y="64"/>
              </a:cxn>
              <a:cxn ang="0">
                <a:pos x="80" y="44"/>
              </a:cxn>
              <a:cxn ang="0">
                <a:pos x="72" y="44"/>
              </a:cxn>
              <a:cxn ang="0">
                <a:pos x="78" y="36"/>
              </a:cxn>
              <a:cxn ang="0">
                <a:pos x="80" y="30"/>
              </a:cxn>
              <a:cxn ang="0">
                <a:pos x="82" y="24"/>
              </a:cxn>
              <a:cxn ang="0">
                <a:pos x="80" y="18"/>
              </a:cxn>
              <a:cxn ang="0">
                <a:pos x="78" y="12"/>
              </a:cxn>
              <a:cxn ang="0">
                <a:pos x="74" y="8"/>
              </a:cxn>
              <a:cxn ang="0">
                <a:pos x="66" y="4"/>
              </a:cxn>
              <a:cxn ang="0">
                <a:pos x="60" y="0"/>
              </a:cxn>
              <a:cxn ang="0">
                <a:pos x="50" y="0"/>
              </a:cxn>
              <a:cxn ang="0">
                <a:pos x="38" y="2"/>
              </a:cxn>
              <a:cxn ang="0">
                <a:pos x="28" y="8"/>
              </a:cxn>
              <a:cxn ang="0">
                <a:pos x="22" y="14"/>
              </a:cxn>
              <a:cxn ang="0">
                <a:pos x="20" y="24"/>
              </a:cxn>
              <a:cxn ang="0">
                <a:pos x="22" y="34"/>
              </a:cxn>
              <a:cxn ang="0">
                <a:pos x="28" y="42"/>
              </a:cxn>
              <a:cxn ang="0">
                <a:pos x="0" y="42"/>
              </a:cxn>
              <a:cxn ang="0">
                <a:pos x="0" y="64"/>
              </a:cxn>
              <a:cxn ang="0">
                <a:pos x="78" y="64"/>
              </a:cxn>
              <a:cxn ang="0">
                <a:pos x="80" y="64"/>
              </a:cxn>
              <a:cxn ang="0">
                <a:pos x="40" y="38"/>
              </a:cxn>
              <a:cxn ang="0">
                <a:pos x="38" y="36"/>
              </a:cxn>
              <a:cxn ang="0">
                <a:pos x="38" y="32"/>
              </a:cxn>
              <a:cxn ang="0">
                <a:pos x="38" y="28"/>
              </a:cxn>
              <a:cxn ang="0">
                <a:pos x="40" y="24"/>
              </a:cxn>
              <a:cxn ang="0">
                <a:pos x="44" y="22"/>
              </a:cxn>
              <a:cxn ang="0">
                <a:pos x="50" y="22"/>
              </a:cxn>
              <a:cxn ang="0">
                <a:pos x="58" y="24"/>
              </a:cxn>
              <a:cxn ang="0">
                <a:pos x="62" y="26"/>
              </a:cxn>
              <a:cxn ang="0">
                <a:pos x="64" y="28"/>
              </a:cxn>
              <a:cxn ang="0">
                <a:pos x="64" y="32"/>
              </a:cxn>
              <a:cxn ang="0">
                <a:pos x="64" y="36"/>
              </a:cxn>
              <a:cxn ang="0">
                <a:pos x="62" y="38"/>
              </a:cxn>
              <a:cxn ang="0">
                <a:pos x="58" y="40"/>
              </a:cxn>
              <a:cxn ang="0">
                <a:pos x="50" y="42"/>
              </a:cxn>
              <a:cxn ang="0">
                <a:pos x="44" y="40"/>
              </a:cxn>
              <a:cxn ang="0">
                <a:pos x="40" y="38"/>
              </a:cxn>
              <a:cxn ang="0">
                <a:pos x="80" y="64"/>
              </a:cxn>
            </a:cxnLst>
            <a:rect l="0" t="0" r="r" b="b"/>
            <a:pathLst>
              <a:path w="82" h="64">
                <a:moveTo>
                  <a:pt x="80" y="64"/>
                </a:moveTo>
                <a:lnTo>
                  <a:pt x="80" y="44"/>
                </a:lnTo>
                <a:lnTo>
                  <a:pt x="72" y="44"/>
                </a:lnTo>
                <a:lnTo>
                  <a:pt x="78" y="36"/>
                </a:lnTo>
                <a:lnTo>
                  <a:pt x="80" y="30"/>
                </a:lnTo>
                <a:lnTo>
                  <a:pt x="82" y="24"/>
                </a:lnTo>
                <a:lnTo>
                  <a:pt x="80" y="18"/>
                </a:lnTo>
                <a:lnTo>
                  <a:pt x="78" y="12"/>
                </a:lnTo>
                <a:lnTo>
                  <a:pt x="74" y="8"/>
                </a:lnTo>
                <a:lnTo>
                  <a:pt x="66" y="4"/>
                </a:lnTo>
                <a:lnTo>
                  <a:pt x="60" y="0"/>
                </a:lnTo>
                <a:lnTo>
                  <a:pt x="50" y="0"/>
                </a:lnTo>
                <a:lnTo>
                  <a:pt x="38" y="2"/>
                </a:lnTo>
                <a:lnTo>
                  <a:pt x="28" y="8"/>
                </a:lnTo>
                <a:lnTo>
                  <a:pt x="22" y="14"/>
                </a:lnTo>
                <a:lnTo>
                  <a:pt x="20" y="24"/>
                </a:lnTo>
                <a:lnTo>
                  <a:pt x="22" y="34"/>
                </a:lnTo>
                <a:lnTo>
                  <a:pt x="28" y="42"/>
                </a:lnTo>
                <a:lnTo>
                  <a:pt x="0" y="42"/>
                </a:lnTo>
                <a:lnTo>
                  <a:pt x="0" y="64"/>
                </a:lnTo>
                <a:lnTo>
                  <a:pt x="78" y="64"/>
                </a:lnTo>
                <a:lnTo>
                  <a:pt x="80" y="64"/>
                </a:lnTo>
                <a:lnTo>
                  <a:pt x="40" y="38"/>
                </a:lnTo>
                <a:lnTo>
                  <a:pt x="38" y="36"/>
                </a:lnTo>
                <a:lnTo>
                  <a:pt x="38" y="32"/>
                </a:lnTo>
                <a:lnTo>
                  <a:pt x="38" y="28"/>
                </a:lnTo>
                <a:lnTo>
                  <a:pt x="40" y="24"/>
                </a:lnTo>
                <a:lnTo>
                  <a:pt x="44" y="22"/>
                </a:lnTo>
                <a:lnTo>
                  <a:pt x="50" y="22"/>
                </a:lnTo>
                <a:lnTo>
                  <a:pt x="58" y="24"/>
                </a:lnTo>
                <a:lnTo>
                  <a:pt x="62" y="26"/>
                </a:lnTo>
                <a:lnTo>
                  <a:pt x="64" y="28"/>
                </a:lnTo>
                <a:lnTo>
                  <a:pt x="64" y="32"/>
                </a:lnTo>
                <a:lnTo>
                  <a:pt x="64" y="36"/>
                </a:lnTo>
                <a:lnTo>
                  <a:pt x="62" y="38"/>
                </a:lnTo>
                <a:lnTo>
                  <a:pt x="58" y="40"/>
                </a:lnTo>
                <a:lnTo>
                  <a:pt x="50" y="42"/>
                </a:lnTo>
                <a:lnTo>
                  <a:pt x="44" y="40"/>
                </a:lnTo>
                <a:lnTo>
                  <a:pt x="40" y="38"/>
                </a:lnTo>
                <a:lnTo>
                  <a:pt x="80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1" name="Freeform 49"/>
          <p:cNvSpPr>
            <a:spLocks/>
          </p:cNvSpPr>
          <p:nvPr/>
        </p:nvSpPr>
        <p:spPr bwMode="auto">
          <a:xfrm>
            <a:off x="400050" y="1454150"/>
            <a:ext cx="127000" cy="34925"/>
          </a:xfrm>
          <a:custGeom>
            <a:avLst/>
            <a:gdLst/>
            <a:ahLst/>
            <a:cxnLst>
              <a:cxn ang="0">
                <a:pos x="14" y="22"/>
              </a:cxn>
              <a:cxn ang="0">
                <a:pos x="14" y="0"/>
              </a:cxn>
              <a:cxn ang="0">
                <a:pos x="0" y="0"/>
              </a:cxn>
              <a:cxn ang="0">
                <a:pos x="0" y="22"/>
              </a:cxn>
              <a:cxn ang="0">
                <a:pos x="12" y="22"/>
              </a:cxn>
              <a:cxn ang="0">
                <a:pos x="14" y="22"/>
              </a:cxn>
              <a:cxn ang="0">
                <a:pos x="80" y="22"/>
              </a:cxn>
              <a:cxn ang="0">
                <a:pos x="80" y="0"/>
              </a:cxn>
              <a:cxn ang="0">
                <a:pos x="22" y="0"/>
              </a:cxn>
              <a:cxn ang="0">
                <a:pos x="22" y="22"/>
              </a:cxn>
              <a:cxn ang="0">
                <a:pos x="80" y="22"/>
              </a:cxn>
              <a:cxn ang="0">
                <a:pos x="14" y="22"/>
              </a:cxn>
            </a:cxnLst>
            <a:rect l="0" t="0" r="r" b="b"/>
            <a:pathLst>
              <a:path w="80" h="22">
                <a:moveTo>
                  <a:pt x="14" y="22"/>
                </a:moveTo>
                <a:lnTo>
                  <a:pt x="14" y="0"/>
                </a:lnTo>
                <a:lnTo>
                  <a:pt x="0" y="0"/>
                </a:lnTo>
                <a:lnTo>
                  <a:pt x="0" y="22"/>
                </a:lnTo>
                <a:lnTo>
                  <a:pt x="12" y="22"/>
                </a:lnTo>
                <a:lnTo>
                  <a:pt x="14" y="22"/>
                </a:lnTo>
                <a:lnTo>
                  <a:pt x="80" y="22"/>
                </a:lnTo>
                <a:lnTo>
                  <a:pt x="80" y="0"/>
                </a:lnTo>
                <a:lnTo>
                  <a:pt x="22" y="0"/>
                </a:lnTo>
                <a:lnTo>
                  <a:pt x="22" y="22"/>
                </a:lnTo>
                <a:lnTo>
                  <a:pt x="80" y="22"/>
                </a:lnTo>
                <a:lnTo>
                  <a:pt x="14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2" name="Freeform 50"/>
          <p:cNvSpPr>
            <a:spLocks/>
          </p:cNvSpPr>
          <p:nvPr/>
        </p:nvSpPr>
        <p:spPr bwMode="auto">
          <a:xfrm>
            <a:off x="431800" y="1333500"/>
            <a:ext cx="95250" cy="98425"/>
          </a:xfrm>
          <a:custGeom>
            <a:avLst/>
            <a:gdLst/>
            <a:ahLst/>
            <a:cxnLst>
              <a:cxn ang="0">
                <a:pos x="60" y="62"/>
              </a:cxn>
              <a:cxn ang="0">
                <a:pos x="60" y="40"/>
              </a:cxn>
              <a:cxn ang="0">
                <a:pos x="32" y="40"/>
              </a:cxn>
              <a:cxn ang="0">
                <a:pos x="26" y="40"/>
              </a:cxn>
              <a:cxn ang="0">
                <a:pos x="22" y="38"/>
              </a:cxn>
              <a:cxn ang="0">
                <a:pos x="18" y="34"/>
              </a:cxn>
              <a:cxn ang="0">
                <a:pos x="18" y="30"/>
              </a:cxn>
              <a:cxn ang="0">
                <a:pos x="18" y="28"/>
              </a:cxn>
              <a:cxn ang="0">
                <a:pos x="20" y="26"/>
              </a:cxn>
              <a:cxn ang="0">
                <a:pos x="24" y="24"/>
              </a:cxn>
              <a:cxn ang="0">
                <a:pos x="28" y="24"/>
              </a:cxn>
              <a:cxn ang="0">
                <a:pos x="60" y="24"/>
              </a:cxn>
              <a:cxn ang="0">
                <a:pos x="60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2" y="26"/>
              </a:cxn>
              <a:cxn ang="0">
                <a:pos x="4" y="32"/>
              </a:cxn>
              <a:cxn ang="0">
                <a:pos x="6" y="36"/>
              </a:cxn>
              <a:cxn ang="0">
                <a:pos x="12" y="42"/>
              </a:cxn>
              <a:cxn ang="0">
                <a:pos x="2" y="42"/>
              </a:cxn>
              <a:cxn ang="0">
                <a:pos x="2" y="62"/>
              </a:cxn>
              <a:cxn ang="0">
                <a:pos x="58" y="62"/>
              </a:cxn>
              <a:cxn ang="0">
                <a:pos x="60" y="62"/>
              </a:cxn>
            </a:cxnLst>
            <a:rect l="0" t="0" r="r" b="b"/>
            <a:pathLst>
              <a:path w="60" h="62">
                <a:moveTo>
                  <a:pt x="60" y="62"/>
                </a:moveTo>
                <a:lnTo>
                  <a:pt x="60" y="40"/>
                </a:lnTo>
                <a:lnTo>
                  <a:pt x="32" y="40"/>
                </a:lnTo>
                <a:lnTo>
                  <a:pt x="26" y="40"/>
                </a:lnTo>
                <a:lnTo>
                  <a:pt x="22" y="38"/>
                </a:lnTo>
                <a:lnTo>
                  <a:pt x="18" y="34"/>
                </a:lnTo>
                <a:lnTo>
                  <a:pt x="18" y="30"/>
                </a:lnTo>
                <a:lnTo>
                  <a:pt x="18" y="28"/>
                </a:lnTo>
                <a:lnTo>
                  <a:pt x="20" y="26"/>
                </a:lnTo>
                <a:lnTo>
                  <a:pt x="24" y="24"/>
                </a:lnTo>
                <a:lnTo>
                  <a:pt x="28" y="24"/>
                </a:lnTo>
                <a:lnTo>
                  <a:pt x="60" y="24"/>
                </a:lnTo>
                <a:lnTo>
                  <a:pt x="60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2" y="26"/>
                </a:lnTo>
                <a:lnTo>
                  <a:pt x="4" y="32"/>
                </a:lnTo>
                <a:lnTo>
                  <a:pt x="6" y="36"/>
                </a:lnTo>
                <a:lnTo>
                  <a:pt x="12" y="42"/>
                </a:lnTo>
                <a:lnTo>
                  <a:pt x="2" y="42"/>
                </a:lnTo>
                <a:lnTo>
                  <a:pt x="2" y="62"/>
                </a:lnTo>
                <a:lnTo>
                  <a:pt x="58" y="62"/>
                </a:lnTo>
                <a:lnTo>
                  <a:pt x="60" y="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3" name="Freeform 51"/>
          <p:cNvSpPr>
            <a:spLocks/>
          </p:cNvSpPr>
          <p:nvPr/>
        </p:nvSpPr>
        <p:spPr bwMode="auto">
          <a:xfrm>
            <a:off x="4602163" y="4811713"/>
            <a:ext cx="127000" cy="107950"/>
          </a:xfrm>
          <a:custGeom>
            <a:avLst/>
            <a:gdLst/>
            <a:ahLst/>
            <a:cxnLst>
              <a:cxn ang="0">
                <a:pos x="80" y="68"/>
              </a:cxn>
              <a:cxn ang="0">
                <a:pos x="80" y="42"/>
              </a:cxn>
              <a:cxn ang="0">
                <a:pos x="50" y="42"/>
              </a:cxn>
              <a:cxn ang="0">
                <a:pos x="50" y="30"/>
              </a:cxn>
              <a:cxn ang="0">
                <a:pos x="48" y="16"/>
              </a:cxn>
              <a:cxn ang="0">
                <a:pos x="46" y="12"/>
              </a:cxn>
              <a:cxn ang="0">
                <a:pos x="44" y="8"/>
              </a:cxn>
              <a:cxn ang="0">
                <a:pos x="36" y="2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4"/>
              </a:cxn>
              <a:cxn ang="0">
                <a:pos x="0" y="26"/>
              </a:cxn>
              <a:cxn ang="0">
                <a:pos x="0" y="68"/>
              </a:cxn>
              <a:cxn ang="0">
                <a:pos x="78" y="68"/>
              </a:cxn>
              <a:cxn ang="0">
                <a:pos x="80" y="68"/>
              </a:cxn>
              <a:cxn ang="0">
                <a:pos x="16" y="42"/>
              </a:cxn>
              <a:cxn ang="0">
                <a:pos x="16" y="36"/>
              </a:cxn>
              <a:cxn ang="0">
                <a:pos x="18" y="30"/>
              </a:cxn>
              <a:cxn ang="0">
                <a:pos x="20" y="26"/>
              </a:cxn>
              <a:cxn ang="0">
                <a:pos x="22" y="24"/>
              </a:cxn>
              <a:cxn ang="0">
                <a:pos x="26" y="24"/>
              </a:cxn>
              <a:cxn ang="0">
                <a:pos x="28" y="24"/>
              </a:cxn>
              <a:cxn ang="0">
                <a:pos x="32" y="26"/>
              </a:cxn>
              <a:cxn ang="0">
                <a:pos x="34" y="30"/>
              </a:cxn>
              <a:cxn ang="0">
                <a:pos x="34" y="36"/>
              </a:cxn>
              <a:cxn ang="0">
                <a:pos x="34" y="42"/>
              </a:cxn>
              <a:cxn ang="0">
                <a:pos x="16" y="42"/>
              </a:cxn>
              <a:cxn ang="0">
                <a:pos x="80" y="68"/>
              </a:cxn>
            </a:cxnLst>
            <a:rect l="0" t="0" r="r" b="b"/>
            <a:pathLst>
              <a:path w="80" h="68">
                <a:moveTo>
                  <a:pt x="80" y="68"/>
                </a:moveTo>
                <a:lnTo>
                  <a:pt x="80" y="42"/>
                </a:lnTo>
                <a:lnTo>
                  <a:pt x="50" y="42"/>
                </a:lnTo>
                <a:lnTo>
                  <a:pt x="50" y="30"/>
                </a:lnTo>
                <a:lnTo>
                  <a:pt x="48" y="16"/>
                </a:lnTo>
                <a:lnTo>
                  <a:pt x="46" y="12"/>
                </a:lnTo>
                <a:lnTo>
                  <a:pt x="44" y="8"/>
                </a:lnTo>
                <a:lnTo>
                  <a:pt x="36" y="2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6"/>
                </a:lnTo>
                <a:lnTo>
                  <a:pt x="0" y="68"/>
                </a:lnTo>
                <a:lnTo>
                  <a:pt x="78" y="68"/>
                </a:lnTo>
                <a:lnTo>
                  <a:pt x="80" y="68"/>
                </a:lnTo>
                <a:lnTo>
                  <a:pt x="16" y="42"/>
                </a:lnTo>
                <a:lnTo>
                  <a:pt x="16" y="36"/>
                </a:lnTo>
                <a:lnTo>
                  <a:pt x="18" y="30"/>
                </a:lnTo>
                <a:lnTo>
                  <a:pt x="20" y="26"/>
                </a:lnTo>
                <a:lnTo>
                  <a:pt x="22" y="24"/>
                </a:lnTo>
                <a:lnTo>
                  <a:pt x="26" y="24"/>
                </a:lnTo>
                <a:lnTo>
                  <a:pt x="28" y="24"/>
                </a:lnTo>
                <a:lnTo>
                  <a:pt x="32" y="26"/>
                </a:lnTo>
                <a:lnTo>
                  <a:pt x="34" y="30"/>
                </a:lnTo>
                <a:lnTo>
                  <a:pt x="34" y="36"/>
                </a:lnTo>
                <a:lnTo>
                  <a:pt x="34" y="42"/>
                </a:lnTo>
                <a:lnTo>
                  <a:pt x="16" y="42"/>
                </a:lnTo>
                <a:lnTo>
                  <a:pt x="80" y="6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4" name="Freeform 52"/>
          <p:cNvSpPr>
            <a:spLocks/>
          </p:cNvSpPr>
          <p:nvPr/>
        </p:nvSpPr>
        <p:spPr bwMode="auto">
          <a:xfrm>
            <a:off x="4633913" y="4691063"/>
            <a:ext cx="98425" cy="1079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4" y="0"/>
              </a:cxn>
              <a:cxn ang="0">
                <a:pos x="16" y="4"/>
              </a:cxn>
              <a:cxn ang="0">
                <a:pos x="10" y="8"/>
              </a:cxn>
              <a:cxn ang="0">
                <a:pos x="4" y="14"/>
              </a:cxn>
              <a:cxn ang="0">
                <a:pos x="2" y="24"/>
              </a:cxn>
              <a:cxn ang="0">
                <a:pos x="0" y="34"/>
              </a:cxn>
              <a:cxn ang="0">
                <a:pos x="4" y="48"/>
              </a:cxn>
              <a:cxn ang="0">
                <a:pos x="6" y="54"/>
              </a:cxn>
              <a:cxn ang="0">
                <a:pos x="10" y="58"/>
              </a:cxn>
              <a:cxn ang="0">
                <a:pos x="14" y="62"/>
              </a:cxn>
              <a:cxn ang="0">
                <a:pos x="20" y="64"/>
              </a:cxn>
              <a:cxn ang="0">
                <a:pos x="32" y="68"/>
              </a:cxn>
              <a:cxn ang="0">
                <a:pos x="40" y="66"/>
              </a:cxn>
              <a:cxn ang="0">
                <a:pos x="48" y="62"/>
              </a:cxn>
              <a:cxn ang="0">
                <a:pos x="54" y="58"/>
              </a:cxn>
              <a:cxn ang="0">
                <a:pos x="58" y="52"/>
              </a:cxn>
              <a:cxn ang="0">
                <a:pos x="60" y="44"/>
              </a:cxn>
              <a:cxn ang="0">
                <a:pos x="62" y="34"/>
              </a:cxn>
              <a:cxn ang="0">
                <a:pos x="60" y="22"/>
              </a:cxn>
              <a:cxn ang="0">
                <a:pos x="58" y="14"/>
              </a:cxn>
              <a:cxn ang="0">
                <a:pos x="52" y="6"/>
              </a:cxn>
              <a:cxn ang="0">
                <a:pos x="46" y="2"/>
              </a:cxn>
              <a:cxn ang="0">
                <a:pos x="44" y="24"/>
              </a:cxn>
              <a:cxn ang="0">
                <a:pos x="46" y="26"/>
              </a:cxn>
              <a:cxn ang="0">
                <a:pos x="48" y="34"/>
              </a:cxn>
              <a:cxn ang="0">
                <a:pos x="48" y="38"/>
              </a:cxn>
              <a:cxn ang="0">
                <a:pos x="44" y="42"/>
              </a:cxn>
              <a:cxn ang="0">
                <a:pos x="42" y="44"/>
              </a:cxn>
              <a:cxn ang="0">
                <a:pos x="36" y="44"/>
              </a:cxn>
              <a:cxn ang="0">
                <a:pos x="36" y="0"/>
              </a:cxn>
              <a:cxn ang="0">
                <a:pos x="36" y="0"/>
              </a:cxn>
              <a:cxn ang="0">
                <a:pos x="34" y="0"/>
              </a:cxn>
              <a:cxn ang="0">
                <a:pos x="26" y="44"/>
              </a:cxn>
              <a:cxn ang="0">
                <a:pos x="18" y="42"/>
              </a:cxn>
              <a:cxn ang="0">
                <a:pos x="16" y="38"/>
              </a:cxn>
              <a:cxn ang="0">
                <a:pos x="14" y="34"/>
              </a:cxn>
              <a:cxn ang="0">
                <a:pos x="14" y="30"/>
              </a:cxn>
              <a:cxn ang="0">
                <a:pos x="16" y="26"/>
              </a:cxn>
              <a:cxn ang="0">
                <a:pos x="20" y="24"/>
              </a:cxn>
              <a:cxn ang="0">
                <a:pos x="26" y="22"/>
              </a:cxn>
              <a:cxn ang="0">
                <a:pos x="26" y="44"/>
              </a:cxn>
              <a:cxn ang="0">
                <a:pos x="34" y="0"/>
              </a:cxn>
            </a:cxnLst>
            <a:rect l="0" t="0" r="r" b="b"/>
            <a:pathLst>
              <a:path w="62" h="68">
                <a:moveTo>
                  <a:pt x="34" y="0"/>
                </a:moveTo>
                <a:lnTo>
                  <a:pt x="24" y="0"/>
                </a:lnTo>
                <a:lnTo>
                  <a:pt x="16" y="4"/>
                </a:lnTo>
                <a:lnTo>
                  <a:pt x="10" y="8"/>
                </a:lnTo>
                <a:lnTo>
                  <a:pt x="4" y="14"/>
                </a:lnTo>
                <a:lnTo>
                  <a:pt x="2" y="24"/>
                </a:lnTo>
                <a:lnTo>
                  <a:pt x="0" y="34"/>
                </a:lnTo>
                <a:lnTo>
                  <a:pt x="4" y="48"/>
                </a:lnTo>
                <a:lnTo>
                  <a:pt x="6" y="54"/>
                </a:lnTo>
                <a:lnTo>
                  <a:pt x="10" y="58"/>
                </a:lnTo>
                <a:lnTo>
                  <a:pt x="14" y="62"/>
                </a:lnTo>
                <a:lnTo>
                  <a:pt x="20" y="64"/>
                </a:lnTo>
                <a:lnTo>
                  <a:pt x="32" y="68"/>
                </a:lnTo>
                <a:lnTo>
                  <a:pt x="40" y="66"/>
                </a:lnTo>
                <a:lnTo>
                  <a:pt x="48" y="62"/>
                </a:lnTo>
                <a:lnTo>
                  <a:pt x="54" y="58"/>
                </a:lnTo>
                <a:lnTo>
                  <a:pt x="58" y="52"/>
                </a:lnTo>
                <a:lnTo>
                  <a:pt x="60" y="44"/>
                </a:lnTo>
                <a:lnTo>
                  <a:pt x="62" y="34"/>
                </a:lnTo>
                <a:lnTo>
                  <a:pt x="60" y="22"/>
                </a:lnTo>
                <a:lnTo>
                  <a:pt x="58" y="14"/>
                </a:lnTo>
                <a:lnTo>
                  <a:pt x="52" y="6"/>
                </a:lnTo>
                <a:lnTo>
                  <a:pt x="46" y="2"/>
                </a:lnTo>
                <a:lnTo>
                  <a:pt x="44" y="24"/>
                </a:lnTo>
                <a:lnTo>
                  <a:pt x="46" y="26"/>
                </a:lnTo>
                <a:lnTo>
                  <a:pt x="48" y="34"/>
                </a:lnTo>
                <a:lnTo>
                  <a:pt x="48" y="38"/>
                </a:lnTo>
                <a:lnTo>
                  <a:pt x="44" y="42"/>
                </a:lnTo>
                <a:lnTo>
                  <a:pt x="42" y="44"/>
                </a:lnTo>
                <a:lnTo>
                  <a:pt x="36" y="44"/>
                </a:lnTo>
                <a:lnTo>
                  <a:pt x="36" y="0"/>
                </a:lnTo>
                <a:lnTo>
                  <a:pt x="36" y="0"/>
                </a:lnTo>
                <a:lnTo>
                  <a:pt x="34" y="0"/>
                </a:lnTo>
                <a:lnTo>
                  <a:pt x="26" y="44"/>
                </a:lnTo>
                <a:lnTo>
                  <a:pt x="18" y="42"/>
                </a:lnTo>
                <a:lnTo>
                  <a:pt x="16" y="38"/>
                </a:lnTo>
                <a:lnTo>
                  <a:pt x="14" y="34"/>
                </a:lnTo>
                <a:lnTo>
                  <a:pt x="14" y="30"/>
                </a:lnTo>
                <a:lnTo>
                  <a:pt x="16" y="26"/>
                </a:lnTo>
                <a:lnTo>
                  <a:pt x="20" y="24"/>
                </a:lnTo>
                <a:lnTo>
                  <a:pt x="26" y="22"/>
                </a:lnTo>
                <a:lnTo>
                  <a:pt x="26" y="44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5" name="Freeform 53"/>
          <p:cNvSpPr>
            <a:spLocks/>
          </p:cNvSpPr>
          <p:nvPr/>
        </p:nvSpPr>
        <p:spPr bwMode="auto">
          <a:xfrm>
            <a:off x="4633913" y="4602163"/>
            <a:ext cx="95250" cy="73025"/>
          </a:xfrm>
          <a:custGeom>
            <a:avLst/>
            <a:gdLst/>
            <a:ahLst/>
            <a:cxnLst>
              <a:cxn ang="0">
                <a:pos x="60" y="46"/>
              </a:cxn>
              <a:cxn ang="0">
                <a:pos x="60" y="24"/>
              </a:cxn>
              <a:cxn ang="0">
                <a:pos x="40" y="24"/>
              </a:cxn>
              <a:cxn ang="0">
                <a:pos x="30" y="22"/>
              </a:cxn>
              <a:cxn ang="0">
                <a:pos x="22" y="20"/>
              </a:cxn>
              <a:cxn ang="0">
                <a:pos x="20" y="16"/>
              </a:cxn>
              <a:cxn ang="0">
                <a:pos x="18" y="12"/>
              </a:cxn>
              <a:cxn ang="0">
                <a:pos x="20" y="6"/>
              </a:cxn>
              <a:cxn ang="0">
                <a:pos x="4" y="0"/>
              </a:cxn>
              <a:cxn ang="0">
                <a:pos x="2" y="6"/>
              </a:cxn>
              <a:cxn ang="0">
                <a:pos x="0" y="10"/>
              </a:cxn>
              <a:cxn ang="0">
                <a:pos x="2" y="14"/>
              </a:cxn>
              <a:cxn ang="0">
                <a:pos x="4" y="18"/>
              </a:cxn>
              <a:cxn ang="0">
                <a:pos x="6" y="22"/>
              </a:cxn>
              <a:cxn ang="0">
                <a:pos x="12" y="24"/>
              </a:cxn>
              <a:cxn ang="0">
                <a:pos x="2" y="24"/>
              </a:cxn>
              <a:cxn ang="0">
                <a:pos x="2" y="46"/>
              </a:cxn>
              <a:cxn ang="0">
                <a:pos x="58" y="46"/>
              </a:cxn>
              <a:cxn ang="0">
                <a:pos x="60" y="46"/>
              </a:cxn>
            </a:cxnLst>
            <a:rect l="0" t="0" r="r" b="b"/>
            <a:pathLst>
              <a:path w="60" h="46">
                <a:moveTo>
                  <a:pt x="60" y="46"/>
                </a:moveTo>
                <a:lnTo>
                  <a:pt x="60" y="24"/>
                </a:lnTo>
                <a:lnTo>
                  <a:pt x="40" y="24"/>
                </a:lnTo>
                <a:lnTo>
                  <a:pt x="30" y="22"/>
                </a:lnTo>
                <a:lnTo>
                  <a:pt x="22" y="20"/>
                </a:lnTo>
                <a:lnTo>
                  <a:pt x="20" y="16"/>
                </a:lnTo>
                <a:lnTo>
                  <a:pt x="18" y="12"/>
                </a:lnTo>
                <a:lnTo>
                  <a:pt x="20" y="6"/>
                </a:lnTo>
                <a:lnTo>
                  <a:pt x="4" y="0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8"/>
                </a:lnTo>
                <a:lnTo>
                  <a:pt x="6" y="22"/>
                </a:lnTo>
                <a:lnTo>
                  <a:pt x="12" y="24"/>
                </a:lnTo>
                <a:lnTo>
                  <a:pt x="2" y="24"/>
                </a:lnTo>
                <a:lnTo>
                  <a:pt x="2" y="46"/>
                </a:lnTo>
                <a:lnTo>
                  <a:pt x="58" y="46"/>
                </a:lnTo>
                <a:lnTo>
                  <a:pt x="60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6" name="Freeform 54"/>
          <p:cNvSpPr>
            <a:spLocks/>
          </p:cNvSpPr>
          <p:nvPr/>
        </p:nvSpPr>
        <p:spPr bwMode="auto">
          <a:xfrm>
            <a:off x="4633913" y="4494213"/>
            <a:ext cx="98425" cy="104775"/>
          </a:xfrm>
          <a:custGeom>
            <a:avLst/>
            <a:gdLst/>
            <a:ahLst/>
            <a:cxnLst>
              <a:cxn ang="0">
                <a:pos x="44" y="26"/>
              </a:cxn>
              <a:cxn ang="0">
                <a:pos x="46" y="28"/>
              </a:cxn>
              <a:cxn ang="0">
                <a:pos x="46" y="32"/>
              </a:cxn>
              <a:cxn ang="0">
                <a:pos x="46" y="38"/>
              </a:cxn>
              <a:cxn ang="0">
                <a:pos x="42" y="42"/>
              </a:cxn>
              <a:cxn ang="0">
                <a:pos x="38" y="44"/>
              </a:cxn>
              <a:cxn ang="0">
                <a:pos x="32" y="44"/>
              </a:cxn>
              <a:cxn ang="0">
                <a:pos x="26" y="44"/>
              </a:cxn>
              <a:cxn ang="0">
                <a:pos x="20" y="42"/>
              </a:cxn>
              <a:cxn ang="0">
                <a:pos x="18" y="38"/>
              </a:cxn>
              <a:cxn ang="0">
                <a:pos x="16" y="32"/>
              </a:cxn>
              <a:cxn ang="0">
                <a:pos x="18" y="26"/>
              </a:cxn>
              <a:cxn ang="0">
                <a:pos x="24" y="22"/>
              </a:cxn>
              <a:cxn ang="0">
                <a:pos x="20" y="0"/>
              </a:cxn>
              <a:cxn ang="0">
                <a:pos x="12" y="4"/>
              </a:cxn>
              <a:cxn ang="0">
                <a:pos x="6" y="12"/>
              </a:cxn>
              <a:cxn ang="0">
                <a:pos x="2" y="20"/>
              </a:cxn>
              <a:cxn ang="0">
                <a:pos x="0" y="32"/>
              </a:cxn>
              <a:cxn ang="0">
                <a:pos x="2" y="42"/>
              </a:cxn>
              <a:cxn ang="0">
                <a:pos x="4" y="50"/>
              </a:cxn>
              <a:cxn ang="0">
                <a:pos x="8" y="58"/>
              </a:cxn>
              <a:cxn ang="0">
                <a:pos x="16" y="64"/>
              </a:cxn>
              <a:cxn ang="0">
                <a:pos x="24" y="66"/>
              </a:cxn>
              <a:cxn ang="0">
                <a:pos x="32" y="66"/>
              </a:cxn>
              <a:cxn ang="0">
                <a:pos x="40" y="66"/>
              </a:cxn>
              <a:cxn ang="0">
                <a:pos x="46" y="64"/>
              </a:cxn>
              <a:cxn ang="0">
                <a:pos x="54" y="58"/>
              </a:cxn>
              <a:cxn ang="0">
                <a:pos x="58" y="52"/>
              </a:cxn>
              <a:cxn ang="0">
                <a:pos x="60" y="46"/>
              </a:cxn>
              <a:cxn ang="0">
                <a:pos x="62" y="32"/>
              </a:cxn>
              <a:cxn ang="0">
                <a:pos x="60" y="22"/>
              </a:cxn>
              <a:cxn ang="0">
                <a:pos x="58" y="16"/>
              </a:cxn>
              <a:cxn ang="0">
                <a:pos x="56" y="10"/>
              </a:cxn>
              <a:cxn ang="0">
                <a:pos x="52" y="6"/>
              </a:cxn>
              <a:cxn ang="0">
                <a:pos x="46" y="2"/>
              </a:cxn>
              <a:cxn ang="0">
                <a:pos x="40" y="0"/>
              </a:cxn>
              <a:cxn ang="0">
                <a:pos x="38" y="20"/>
              </a:cxn>
              <a:cxn ang="0">
                <a:pos x="42" y="22"/>
              </a:cxn>
              <a:cxn ang="0">
                <a:pos x="42" y="26"/>
              </a:cxn>
              <a:cxn ang="0">
                <a:pos x="44" y="26"/>
              </a:cxn>
            </a:cxnLst>
            <a:rect l="0" t="0" r="r" b="b"/>
            <a:pathLst>
              <a:path w="62" h="66">
                <a:moveTo>
                  <a:pt x="44" y="26"/>
                </a:moveTo>
                <a:lnTo>
                  <a:pt x="46" y="28"/>
                </a:lnTo>
                <a:lnTo>
                  <a:pt x="46" y="32"/>
                </a:lnTo>
                <a:lnTo>
                  <a:pt x="46" y="38"/>
                </a:lnTo>
                <a:lnTo>
                  <a:pt x="42" y="42"/>
                </a:lnTo>
                <a:lnTo>
                  <a:pt x="38" y="44"/>
                </a:lnTo>
                <a:lnTo>
                  <a:pt x="32" y="44"/>
                </a:lnTo>
                <a:lnTo>
                  <a:pt x="26" y="44"/>
                </a:lnTo>
                <a:lnTo>
                  <a:pt x="20" y="42"/>
                </a:lnTo>
                <a:lnTo>
                  <a:pt x="18" y="38"/>
                </a:lnTo>
                <a:lnTo>
                  <a:pt x="16" y="32"/>
                </a:lnTo>
                <a:lnTo>
                  <a:pt x="18" y="26"/>
                </a:lnTo>
                <a:lnTo>
                  <a:pt x="24" y="22"/>
                </a:lnTo>
                <a:lnTo>
                  <a:pt x="20" y="0"/>
                </a:lnTo>
                <a:lnTo>
                  <a:pt x="12" y="4"/>
                </a:lnTo>
                <a:lnTo>
                  <a:pt x="6" y="12"/>
                </a:lnTo>
                <a:lnTo>
                  <a:pt x="2" y="20"/>
                </a:lnTo>
                <a:lnTo>
                  <a:pt x="0" y="32"/>
                </a:lnTo>
                <a:lnTo>
                  <a:pt x="2" y="42"/>
                </a:lnTo>
                <a:lnTo>
                  <a:pt x="4" y="50"/>
                </a:lnTo>
                <a:lnTo>
                  <a:pt x="8" y="58"/>
                </a:lnTo>
                <a:lnTo>
                  <a:pt x="16" y="64"/>
                </a:lnTo>
                <a:lnTo>
                  <a:pt x="24" y="66"/>
                </a:lnTo>
                <a:lnTo>
                  <a:pt x="32" y="66"/>
                </a:lnTo>
                <a:lnTo>
                  <a:pt x="40" y="66"/>
                </a:lnTo>
                <a:lnTo>
                  <a:pt x="46" y="64"/>
                </a:lnTo>
                <a:lnTo>
                  <a:pt x="54" y="58"/>
                </a:lnTo>
                <a:lnTo>
                  <a:pt x="58" y="52"/>
                </a:lnTo>
                <a:lnTo>
                  <a:pt x="60" y="46"/>
                </a:lnTo>
                <a:lnTo>
                  <a:pt x="62" y="32"/>
                </a:lnTo>
                <a:lnTo>
                  <a:pt x="60" y="22"/>
                </a:lnTo>
                <a:lnTo>
                  <a:pt x="58" y="16"/>
                </a:lnTo>
                <a:lnTo>
                  <a:pt x="56" y="10"/>
                </a:lnTo>
                <a:lnTo>
                  <a:pt x="52" y="6"/>
                </a:lnTo>
                <a:lnTo>
                  <a:pt x="46" y="2"/>
                </a:lnTo>
                <a:lnTo>
                  <a:pt x="40" y="0"/>
                </a:lnTo>
                <a:lnTo>
                  <a:pt x="38" y="20"/>
                </a:lnTo>
                <a:lnTo>
                  <a:pt x="42" y="22"/>
                </a:lnTo>
                <a:lnTo>
                  <a:pt x="42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7" name="Freeform 55"/>
          <p:cNvSpPr>
            <a:spLocks/>
          </p:cNvSpPr>
          <p:nvPr/>
        </p:nvSpPr>
        <p:spPr bwMode="auto">
          <a:xfrm>
            <a:off x="4633913" y="4373563"/>
            <a:ext cx="98425" cy="1079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4" y="2"/>
              </a:cxn>
              <a:cxn ang="0">
                <a:pos x="16" y="4"/>
              </a:cxn>
              <a:cxn ang="0">
                <a:pos x="10" y="10"/>
              </a:cxn>
              <a:cxn ang="0">
                <a:pos x="4" y="16"/>
              </a:cxn>
              <a:cxn ang="0">
                <a:pos x="2" y="24"/>
              </a:cxn>
              <a:cxn ang="0">
                <a:pos x="0" y="36"/>
              </a:cxn>
              <a:cxn ang="0">
                <a:pos x="4" y="48"/>
              </a:cxn>
              <a:cxn ang="0">
                <a:pos x="6" y="54"/>
              </a:cxn>
              <a:cxn ang="0">
                <a:pos x="10" y="60"/>
              </a:cxn>
              <a:cxn ang="0">
                <a:pos x="14" y="64"/>
              </a:cxn>
              <a:cxn ang="0">
                <a:pos x="20" y="66"/>
              </a:cxn>
              <a:cxn ang="0">
                <a:pos x="32" y="68"/>
              </a:cxn>
              <a:cxn ang="0">
                <a:pos x="40" y="66"/>
              </a:cxn>
              <a:cxn ang="0">
                <a:pos x="48" y="64"/>
              </a:cxn>
              <a:cxn ang="0">
                <a:pos x="54" y="58"/>
              </a:cxn>
              <a:cxn ang="0">
                <a:pos x="58" y="52"/>
              </a:cxn>
              <a:cxn ang="0">
                <a:pos x="60" y="44"/>
              </a:cxn>
              <a:cxn ang="0">
                <a:pos x="62" y="34"/>
              </a:cxn>
              <a:cxn ang="0">
                <a:pos x="60" y="22"/>
              </a:cxn>
              <a:cxn ang="0">
                <a:pos x="58" y="14"/>
              </a:cxn>
              <a:cxn ang="0">
                <a:pos x="52" y="8"/>
              </a:cxn>
              <a:cxn ang="0">
                <a:pos x="46" y="2"/>
              </a:cxn>
              <a:cxn ang="0">
                <a:pos x="44" y="24"/>
              </a:cxn>
              <a:cxn ang="0">
                <a:pos x="46" y="28"/>
              </a:cxn>
              <a:cxn ang="0">
                <a:pos x="48" y="34"/>
              </a:cxn>
              <a:cxn ang="0">
                <a:pos x="48" y="38"/>
              </a:cxn>
              <a:cxn ang="0">
                <a:pos x="44" y="42"/>
              </a:cxn>
              <a:cxn ang="0">
                <a:pos x="42" y="44"/>
              </a:cxn>
              <a:cxn ang="0">
                <a:pos x="36" y="46"/>
              </a:cxn>
              <a:cxn ang="0">
                <a:pos x="36" y="0"/>
              </a:cxn>
              <a:cxn ang="0">
                <a:pos x="36" y="0"/>
              </a:cxn>
              <a:cxn ang="0">
                <a:pos x="34" y="0"/>
              </a:cxn>
              <a:cxn ang="0">
                <a:pos x="26" y="46"/>
              </a:cxn>
              <a:cxn ang="0">
                <a:pos x="18" y="42"/>
              </a:cxn>
              <a:cxn ang="0">
                <a:pos x="16" y="40"/>
              </a:cxn>
              <a:cxn ang="0">
                <a:pos x="14" y="34"/>
              </a:cxn>
              <a:cxn ang="0">
                <a:pos x="14" y="30"/>
              </a:cxn>
              <a:cxn ang="0">
                <a:pos x="16" y="26"/>
              </a:cxn>
              <a:cxn ang="0">
                <a:pos x="20" y="24"/>
              </a:cxn>
              <a:cxn ang="0">
                <a:pos x="26" y="24"/>
              </a:cxn>
              <a:cxn ang="0">
                <a:pos x="26" y="46"/>
              </a:cxn>
              <a:cxn ang="0">
                <a:pos x="34" y="0"/>
              </a:cxn>
            </a:cxnLst>
            <a:rect l="0" t="0" r="r" b="b"/>
            <a:pathLst>
              <a:path w="62" h="68">
                <a:moveTo>
                  <a:pt x="34" y="0"/>
                </a:move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6"/>
                </a:lnTo>
                <a:lnTo>
                  <a:pt x="4" y="48"/>
                </a:lnTo>
                <a:lnTo>
                  <a:pt x="6" y="54"/>
                </a:lnTo>
                <a:lnTo>
                  <a:pt x="10" y="60"/>
                </a:lnTo>
                <a:lnTo>
                  <a:pt x="14" y="64"/>
                </a:lnTo>
                <a:lnTo>
                  <a:pt x="20" y="66"/>
                </a:lnTo>
                <a:lnTo>
                  <a:pt x="32" y="68"/>
                </a:lnTo>
                <a:lnTo>
                  <a:pt x="40" y="66"/>
                </a:lnTo>
                <a:lnTo>
                  <a:pt x="48" y="64"/>
                </a:lnTo>
                <a:lnTo>
                  <a:pt x="54" y="58"/>
                </a:lnTo>
                <a:lnTo>
                  <a:pt x="58" y="52"/>
                </a:lnTo>
                <a:lnTo>
                  <a:pt x="60" y="44"/>
                </a:lnTo>
                <a:lnTo>
                  <a:pt x="62" y="34"/>
                </a:lnTo>
                <a:lnTo>
                  <a:pt x="60" y="22"/>
                </a:lnTo>
                <a:lnTo>
                  <a:pt x="58" y="14"/>
                </a:lnTo>
                <a:lnTo>
                  <a:pt x="52" y="8"/>
                </a:lnTo>
                <a:lnTo>
                  <a:pt x="46" y="2"/>
                </a:lnTo>
                <a:lnTo>
                  <a:pt x="44" y="24"/>
                </a:lnTo>
                <a:lnTo>
                  <a:pt x="46" y="28"/>
                </a:lnTo>
                <a:lnTo>
                  <a:pt x="48" y="34"/>
                </a:lnTo>
                <a:lnTo>
                  <a:pt x="48" y="38"/>
                </a:lnTo>
                <a:lnTo>
                  <a:pt x="44" y="42"/>
                </a:lnTo>
                <a:lnTo>
                  <a:pt x="42" y="44"/>
                </a:lnTo>
                <a:lnTo>
                  <a:pt x="36" y="46"/>
                </a:lnTo>
                <a:lnTo>
                  <a:pt x="36" y="0"/>
                </a:lnTo>
                <a:lnTo>
                  <a:pt x="36" y="0"/>
                </a:lnTo>
                <a:lnTo>
                  <a:pt x="34" y="0"/>
                </a:lnTo>
                <a:lnTo>
                  <a:pt x="26" y="46"/>
                </a:lnTo>
                <a:lnTo>
                  <a:pt x="18" y="42"/>
                </a:lnTo>
                <a:lnTo>
                  <a:pt x="16" y="40"/>
                </a:lnTo>
                <a:lnTo>
                  <a:pt x="14" y="34"/>
                </a:lnTo>
                <a:lnTo>
                  <a:pt x="14" y="30"/>
                </a:lnTo>
                <a:lnTo>
                  <a:pt x="16" y="26"/>
                </a:lnTo>
                <a:lnTo>
                  <a:pt x="20" y="24"/>
                </a:lnTo>
                <a:lnTo>
                  <a:pt x="26" y="24"/>
                </a:lnTo>
                <a:lnTo>
                  <a:pt x="26" y="46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8" name="Freeform 56"/>
          <p:cNvSpPr>
            <a:spLocks/>
          </p:cNvSpPr>
          <p:nvPr/>
        </p:nvSpPr>
        <p:spPr bwMode="auto">
          <a:xfrm>
            <a:off x="4633913" y="4262438"/>
            <a:ext cx="95250" cy="95250"/>
          </a:xfrm>
          <a:custGeom>
            <a:avLst/>
            <a:gdLst/>
            <a:ahLst/>
            <a:cxnLst>
              <a:cxn ang="0">
                <a:pos x="60" y="60"/>
              </a:cxn>
              <a:cxn ang="0">
                <a:pos x="60" y="38"/>
              </a:cxn>
              <a:cxn ang="0">
                <a:pos x="32" y="38"/>
              </a:cxn>
              <a:cxn ang="0">
                <a:pos x="26" y="38"/>
              </a:cxn>
              <a:cxn ang="0">
                <a:pos x="22" y="36"/>
              </a:cxn>
              <a:cxn ang="0">
                <a:pos x="20" y="32"/>
              </a:cxn>
              <a:cxn ang="0">
                <a:pos x="18" y="30"/>
              </a:cxn>
              <a:cxn ang="0">
                <a:pos x="18" y="26"/>
              </a:cxn>
              <a:cxn ang="0">
                <a:pos x="20" y="24"/>
              </a:cxn>
              <a:cxn ang="0">
                <a:pos x="24" y="22"/>
              </a:cxn>
              <a:cxn ang="0">
                <a:pos x="28" y="22"/>
              </a:cxn>
              <a:cxn ang="0">
                <a:pos x="60" y="22"/>
              </a:cxn>
              <a:cxn ang="0">
                <a:pos x="60" y="0"/>
              </a:cxn>
              <a:cxn ang="0">
                <a:pos x="24" y="0"/>
              </a:cxn>
              <a:cxn ang="0">
                <a:pos x="14" y="0"/>
              </a:cxn>
              <a:cxn ang="0">
                <a:pos x="6" y="4"/>
              </a:cxn>
              <a:cxn ang="0">
                <a:pos x="2" y="10"/>
              </a:cxn>
              <a:cxn ang="0">
                <a:pos x="0" y="18"/>
              </a:cxn>
              <a:cxn ang="0">
                <a:pos x="2" y="26"/>
              </a:cxn>
              <a:cxn ang="0">
                <a:pos x="4" y="30"/>
              </a:cxn>
              <a:cxn ang="0">
                <a:pos x="6" y="36"/>
              </a:cxn>
              <a:cxn ang="0">
                <a:pos x="12" y="40"/>
              </a:cxn>
              <a:cxn ang="0">
                <a:pos x="2" y="40"/>
              </a:cxn>
              <a:cxn ang="0">
                <a:pos x="2" y="60"/>
              </a:cxn>
              <a:cxn ang="0">
                <a:pos x="58" y="60"/>
              </a:cxn>
              <a:cxn ang="0">
                <a:pos x="60" y="60"/>
              </a:cxn>
            </a:cxnLst>
            <a:rect l="0" t="0" r="r" b="b"/>
            <a:pathLst>
              <a:path w="60" h="60">
                <a:moveTo>
                  <a:pt x="60" y="60"/>
                </a:moveTo>
                <a:lnTo>
                  <a:pt x="60" y="38"/>
                </a:lnTo>
                <a:lnTo>
                  <a:pt x="32" y="38"/>
                </a:lnTo>
                <a:lnTo>
                  <a:pt x="26" y="38"/>
                </a:lnTo>
                <a:lnTo>
                  <a:pt x="22" y="36"/>
                </a:lnTo>
                <a:lnTo>
                  <a:pt x="20" y="32"/>
                </a:lnTo>
                <a:lnTo>
                  <a:pt x="18" y="30"/>
                </a:lnTo>
                <a:lnTo>
                  <a:pt x="18" y="26"/>
                </a:lnTo>
                <a:lnTo>
                  <a:pt x="20" y="24"/>
                </a:lnTo>
                <a:lnTo>
                  <a:pt x="24" y="22"/>
                </a:lnTo>
                <a:lnTo>
                  <a:pt x="28" y="22"/>
                </a:lnTo>
                <a:lnTo>
                  <a:pt x="60" y="22"/>
                </a:lnTo>
                <a:lnTo>
                  <a:pt x="60" y="0"/>
                </a:lnTo>
                <a:lnTo>
                  <a:pt x="24" y="0"/>
                </a:lnTo>
                <a:lnTo>
                  <a:pt x="14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6"/>
                </a:lnTo>
                <a:lnTo>
                  <a:pt x="4" y="30"/>
                </a:lnTo>
                <a:lnTo>
                  <a:pt x="6" y="36"/>
                </a:lnTo>
                <a:lnTo>
                  <a:pt x="12" y="40"/>
                </a:lnTo>
                <a:lnTo>
                  <a:pt x="2" y="40"/>
                </a:lnTo>
                <a:lnTo>
                  <a:pt x="2" y="60"/>
                </a:lnTo>
                <a:lnTo>
                  <a:pt x="58" y="60"/>
                </a:lnTo>
                <a:lnTo>
                  <a:pt x="60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9" name="Freeform 57"/>
          <p:cNvSpPr>
            <a:spLocks/>
          </p:cNvSpPr>
          <p:nvPr/>
        </p:nvSpPr>
        <p:spPr bwMode="auto">
          <a:xfrm>
            <a:off x="4602163" y="4176713"/>
            <a:ext cx="130175" cy="69850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22" y="36"/>
              </a:cxn>
              <a:cxn ang="0">
                <a:pos x="22" y="44"/>
              </a:cxn>
              <a:cxn ang="0">
                <a:pos x="38" y="44"/>
              </a:cxn>
              <a:cxn ang="0">
                <a:pos x="38" y="36"/>
              </a:cxn>
              <a:cxn ang="0">
                <a:pos x="58" y="36"/>
              </a:cxn>
              <a:cxn ang="0">
                <a:pos x="68" y="34"/>
              </a:cxn>
              <a:cxn ang="0">
                <a:pos x="72" y="34"/>
              </a:cxn>
              <a:cxn ang="0">
                <a:pos x="76" y="32"/>
              </a:cxn>
              <a:cxn ang="0">
                <a:pos x="80" y="28"/>
              </a:cxn>
              <a:cxn ang="0">
                <a:pos x="82" y="22"/>
              </a:cxn>
              <a:cxn ang="0">
                <a:pos x="82" y="16"/>
              </a:cxn>
              <a:cxn ang="0">
                <a:pos x="80" y="0"/>
              </a:cxn>
              <a:cxn ang="0">
                <a:pos x="64" y="2"/>
              </a:cxn>
              <a:cxn ang="0">
                <a:pos x="66" y="8"/>
              </a:cxn>
              <a:cxn ang="0">
                <a:pos x="64" y="12"/>
              </a:cxn>
              <a:cxn ang="0">
                <a:pos x="60" y="12"/>
              </a:cxn>
              <a:cxn ang="0">
                <a:pos x="38" y="12"/>
              </a:cxn>
              <a:cxn ang="0">
                <a:pos x="38" y="0"/>
              </a:cxn>
              <a:cxn ang="0">
                <a:pos x="22" y="0"/>
              </a:cxn>
              <a:cxn ang="0">
                <a:pos x="22" y="12"/>
              </a:cxn>
              <a:cxn ang="0">
                <a:pos x="0" y="12"/>
              </a:cxn>
              <a:cxn ang="0">
                <a:pos x="10" y="36"/>
              </a:cxn>
              <a:cxn ang="0">
                <a:pos x="12" y="36"/>
              </a:cxn>
            </a:cxnLst>
            <a:rect l="0" t="0" r="r" b="b"/>
            <a:pathLst>
              <a:path w="82" h="44">
                <a:moveTo>
                  <a:pt x="12" y="36"/>
                </a:moveTo>
                <a:lnTo>
                  <a:pt x="22" y="36"/>
                </a:lnTo>
                <a:lnTo>
                  <a:pt x="22" y="44"/>
                </a:lnTo>
                <a:lnTo>
                  <a:pt x="38" y="44"/>
                </a:lnTo>
                <a:lnTo>
                  <a:pt x="38" y="36"/>
                </a:lnTo>
                <a:lnTo>
                  <a:pt x="58" y="36"/>
                </a:lnTo>
                <a:lnTo>
                  <a:pt x="68" y="34"/>
                </a:lnTo>
                <a:lnTo>
                  <a:pt x="72" y="34"/>
                </a:lnTo>
                <a:lnTo>
                  <a:pt x="76" y="32"/>
                </a:lnTo>
                <a:lnTo>
                  <a:pt x="80" y="28"/>
                </a:lnTo>
                <a:lnTo>
                  <a:pt x="82" y="22"/>
                </a:lnTo>
                <a:lnTo>
                  <a:pt x="82" y="16"/>
                </a:lnTo>
                <a:lnTo>
                  <a:pt x="80" y="0"/>
                </a:lnTo>
                <a:lnTo>
                  <a:pt x="64" y="2"/>
                </a:lnTo>
                <a:lnTo>
                  <a:pt x="66" y="8"/>
                </a:lnTo>
                <a:lnTo>
                  <a:pt x="64" y="12"/>
                </a:lnTo>
                <a:lnTo>
                  <a:pt x="60" y="12"/>
                </a:lnTo>
                <a:lnTo>
                  <a:pt x="38" y="12"/>
                </a:lnTo>
                <a:lnTo>
                  <a:pt x="38" y="0"/>
                </a:lnTo>
                <a:lnTo>
                  <a:pt x="22" y="0"/>
                </a:lnTo>
                <a:lnTo>
                  <a:pt x="22" y="12"/>
                </a:lnTo>
                <a:lnTo>
                  <a:pt x="0" y="12"/>
                </a:lnTo>
                <a:lnTo>
                  <a:pt x="1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0" name="Freeform 58"/>
          <p:cNvSpPr>
            <a:spLocks/>
          </p:cNvSpPr>
          <p:nvPr/>
        </p:nvSpPr>
        <p:spPr bwMode="auto">
          <a:xfrm>
            <a:off x="4598988" y="3973513"/>
            <a:ext cx="133350" cy="130175"/>
          </a:xfrm>
          <a:custGeom>
            <a:avLst/>
            <a:gdLst/>
            <a:ahLst/>
            <a:cxnLst>
              <a:cxn ang="0">
                <a:pos x="66" y="76"/>
              </a:cxn>
              <a:cxn ang="0">
                <a:pos x="74" y="70"/>
              </a:cxn>
              <a:cxn ang="0">
                <a:pos x="80" y="62"/>
              </a:cxn>
              <a:cxn ang="0">
                <a:pos x="82" y="52"/>
              </a:cxn>
              <a:cxn ang="0">
                <a:pos x="84" y="40"/>
              </a:cxn>
              <a:cxn ang="0">
                <a:pos x="82" y="28"/>
              </a:cxn>
              <a:cxn ang="0">
                <a:pos x="78" y="18"/>
              </a:cxn>
              <a:cxn ang="0">
                <a:pos x="72" y="10"/>
              </a:cxn>
              <a:cxn ang="0">
                <a:pos x="64" y="4"/>
              </a:cxn>
              <a:cxn ang="0">
                <a:pos x="54" y="0"/>
              </a:cxn>
              <a:cxn ang="0">
                <a:pos x="42" y="0"/>
              </a:cxn>
              <a:cxn ang="0">
                <a:pos x="32" y="0"/>
              </a:cxn>
              <a:cxn ang="0">
                <a:pos x="24" y="2"/>
              </a:cxn>
              <a:cxn ang="0">
                <a:pos x="18" y="6"/>
              </a:cxn>
              <a:cxn ang="0">
                <a:pos x="12" y="10"/>
              </a:cxn>
              <a:cxn ang="0">
                <a:pos x="6" y="16"/>
              </a:cxn>
              <a:cxn ang="0">
                <a:pos x="4" y="24"/>
              </a:cxn>
              <a:cxn ang="0">
                <a:pos x="2" y="32"/>
              </a:cxn>
              <a:cxn ang="0">
                <a:pos x="0" y="42"/>
              </a:cxn>
              <a:cxn ang="0">
                <a:pos x="2" y="50"/>
              </a:cxn>
              <a:cxn ang="0">
                <a:pos x="4" y="58"/>
              </a:cxn>
              <a:cxn ang="0">
                <a:pos x="6" y="66"/>
              </a:cxn>
              <a:cxn ang="0">
                <a:pos x="12" y="72"/>
              </a:cxn>
              <a:cxn ang="0">
                <a:pos x="18" y="76"/>
              </a:cxn>
              <a:cxn ang="0">
                <a:pos x="24" y="80"/>
              </a:cxn>
              <a:cxn ang="0">
                <a:pos x="32" y="82"/>
              </a:cxn>
              <a:cxn ang="0">
                <a:pos x="42" y="82"/>
              </a:cxn>
              <a:cxn ang="0">
                <a:pos x="56" y="82"/>
              </a:cxn>
              <a:cxn ang="0">
                <a:pos x="64" y="76"/>
              </a:cxn>
              <a:cxn ang="0">
                <a:pos x="66" y="76"/>
              </a:cxn>
              <a:cxn ang="0">
                <a:pos x="24" y="54"/>
              </a:cxn>
              <a:cxn ang="0">
                <a:pos x="20" y="48"/>
              </a:cxn>
              <a:cxn ang="0">
                <a:pos x="20" y="42"/>
              </a:cxn>
              <a:cxn ang="0">
                <a:pos x="20" y="34"/>
              </a:cxn>
              <a:cxn ang="0">
                <a:pos x="24" y="28"/>
              </a:cxn>
              <a:cxn ang="0">
                <a:pos x="32" y="26"/>
              </a:cxn>
              <a:cxn ang="0">
                <a:pos x="42" y="24"/>
              </a:cxn>
              <a:cxn ang="0">
                <a:pos x="52" y="26"/>
              </a:cxn>
              <a:cxn ang="0">
                <a:pos x="60" y="28"/>
              </a:cxn>
              <a:cxn ang="0">
                <a:pos x="64" y="34"/>
              </a:cxn>
              <a:cxn ang="0">
                <a:pos x="66" y="40"/>
              </a:cxn>
              <a:cxn ang="0">
                <a:pos x="64" y="48"/>
              </a:cxn>
              <a:cxn ang="0">
                <a:pos x="60" y="54"/>
              </a:cxn>
              <a:cxn ang="0">
                <a:pos x="52" y="56"/>
              </a:cxn>
              <a:cxn ang="0">
                <a:pos x="42" y="58"/>
              </a:cxn>
              <a:cxn ang="0">
                <a:pos x="32" y="56"/>
              </a:cxn>
              <a:cxn ang="0">
                <a:pos x="24" y="54"/>
              </a:cxn>
              <a:cxn ang="0">
                <a:pos x="66" y="76"/>
              </a:cxn>
            </a:cxnLst>
            <a:rect l="0" t="0" r="r" b="b"/>
            <a:pathLst>
              <a:path w="84" h="82">
                <a:moveTo>
                  <a:pt x="66" y="76"/>
                </a:moveTo>
                <a:lnTo>
                  <a:pt x="74" y="70"/>
                </a:lnTo>
                <a:lnTo>
                  <a:pt x="80" y="62"/>
                </a:lnTo>
                <a:lnTo>
                  <a:pt x="82" y="52"/>
                </a:lnTo>
                <a:lnTo>
                  <a:pt x="84" y="40"/>
                </a:lnTo>
                <a:lnTo>
                  <a:pt x="82" y="28"/>
                </a:lnTo>
                <a:lnTo>
                  <a:pt x="78" y="18"/>
                </a:lnTo>
                <a:lnTo>
                  <a:pt x="72" y="10"/>
                </a:lnTo>
                <a:lnTo>
                  <a:pt x="64" y="4"/>
                </a:lnTo>
                <a:lnTo>
                  <a:pt x="54" y="0"/>
                </a:lnTo>
                <a:lnTo>
                  <a:pt x="42" y="0"/>
                </a:lnTo>
                <a:lnTo>
                  <a:pt x="32" y="0"/>
                </a:lnTo>
                <a:lnTo>
                  <a:pt x="24" y="2"/>
                </a:lnTo>
                <a:lnTo>
                  <a:pt x="18" y="6"/>
                </a:lnTo>
                <a:lnTo>
                  <a:pt x="12" y="10"/>
                </a:lnTo>
                <a:lnTo>
                  <a:pt x="6" y="16"/>
                </a:lnTo>
                <a:lnTo>
                  <a:pt x="4" y="24"/>
                </a:lnTo>
                <a:lnTo>
                  <a:pt x="2" y="32"/>
                </a:lnTo>
                <a:lnTo>
                  <a:pt x="0" y="42"/>
                </a:lnTo>
                <a:lnTo>
                  <a:pt x="2" y="50"/>
                </a:lnTo>
                <a:lnTo>
                  <a:pt x="4" y="58"/>
                </a:lnTo>
                <a:lnTo>
                  <a:pt x="6" y="66"/>
                </a:lnTo>
                <a:lnTo>
                  <a:pt x="12" y="72"/>
                </a:lnTo>
                <a:lnTo>
                  <a:pt x="18" y="76"/>
                </a:lnTo>
                <a:lnTo>
                  <a:pt x="24" y="80"/>
                </a:lnTo>
                <a:lnTo>
                  <a:pt x="32" y="82"/>
                </a:lnTo>
                <a:lnTo>
                  <a:pt x="42" y="82"/>
                </a:lnTo>
                <a:lnTo>
                  <a:pt x="56" y="82"/>
                </a:lnTo>
                <a:lnTo>
                  <a:pt x="64" y="76"/>
                </a:lnTo>
                <a:lnTo>
                  <a:pt x="66" y="76"/>
                </a:lnTo>
                <a:lnTo>
                  <a:pt x="24" y="54"/>
                </a:lnTo>
                <a:lnTo>
                  <a:pt x="20" y="48"/>
                </a:lnTo>
                <a:lnTo>
                  <a:pt x="20" y="42"/>
                </a:lnTo>
                <a:lnTo>
                  <a:pt x="20" y="34"/>
                </a:lnTo>
                <a:lnTo>
                  <a:pt x="24" y="28"/>
                </a:lnTo>
                <a:lnTo>
                  <a:pt x="32" y="26"/>
                </a:lnTo>
                <a:lnTo>
                  <a:pt x="42" y="24"/>
                </a:lnTo>
                <a:lnTo>
                  <a:pt x="52" y="26"/>
                </a:lnTo>
                <a:lnTo>
                  <a:pt x="60" y="28"/>
                </a:lnTo>
                <a:lnTo>
                  <a:pt x="64" y="34"/>
                </a:lnTo>
                <a:lnTo>
                  <a:pt x="66" y="40"/>
                </a:lnTo>
                <a:lnTo>
                  <a:pt x="64" y="48"/>
                </a:lnTo>
                <a:lnTo>
                  <a:pt x="60" y="54"/>
                </a:lnTo>
                <a:lnTo>
                  <a:pt x="52" y="56"/>
                </a:lnTo>
                <a:lnTo>
                  <a:pt x="42" y="58"/>
                </a:lnTo>
                <a:lnTo>
                  <a:pt x="32" y="56"/>
                </a:lnTo>
                <a:lnTo>
                  <a:pt x="24" y="54"/>
                </a:lnTo>
                <a:lnTo>
                  <a:pt x="66" y="7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1" name="Freeform 59"/>
          <p:cNvSpPr>
            <a:spLocks/>
          </p:cNvSpPr>
          <p:nvPr/>
        </p:nvSpPr>
        <p:spPr bwMode="auto">
          <a:xfrm>
            <a:off x="4672013" y="3878263"/>
            <a:ext cx="101600" cy="8255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26"/>
              </a:cxn>
              <a:cxn ang="0">
                <a:pos x="46" y="22"/>
              </a:cxn>
              <a:cxn ang="0">
                <a:pos x="42" y="16"/>
              </a:cxn>
              <a:cxn ang="0">
                <a:pos x="36" y="8"/>
              </a:cxn>
              <a:cxn ang="0">
                <a:pos x="30" y="4"/>
              </a:cxn>
              <a:cxn ang="0">
                <a:pos x="24" y="0"/>
              </a:cxn>
              <a:cxn ang="0">
                <a:pos x="18" y="0"/>
              </a:cxn>
              <a:cxn ang="0">
                <a:pos x="14" y="0"/>
              </a:cxn>
              <a:cxn ang="0">
                <a:pos x="8" y="2"/>
              </a:cxn>
              <a:cxn ang="0">
                <a:pos x="4" y="6"/>
              </a:cxn>
              <a:cxn ang="0">
                <a:pos x="2" y="10"/>
              </a:cxn>
              <a:cxn ang="0">
                <a:pos x="0" y="16"/>
              </a:cxn>
              <a:cxn ang="0">
                <a:pos x="0" y="26"/>
              </a:cxn>
              <a:cxn ang="0">
                <a:pos x="0" y="34"/>
              </a:cxn>
              <a:cxn ang="0">
                <a:pos x="2" y="40"/>
              </a:cxn>
              <a:cxn ang="0">
                <a:pos x="6" y="44"/>
              </a:cxn>
              <a:cxn ang="0">
                <a:pos x="8" y="46"/>
              </a:cxn>
              <a:cxn ang="0">
                <a:pos x="14" y="50"/>
              </a:cxn>
              <a:cxn ang="0">
                <a:pos x="20" y="50"/>
              </a:cxn>
              <a:cxn ang="0">
                <a:pos x="22" y="34"/>
              </a:cxn>
              <a:cxn ang="0">
                <a:pos x="18" y="32"/>
              </a:cxn>
              <a:cxn ang="0">
                <a:pos x="14" y="30"/>
              </a:cxn>
              <a:cxn ang="0">
                <a:pos x="12" y="28"/>
              </a:cxn>
              <a:cxn ang="0">
                <a:pos x="12" y="24"/>
              </a:cxn>
              <a:cxn ang="0">
                <a:pos x="14" y="20"/>
              </a:cxn>
              <a:cxn ang="0">
                <a:pos x="20" y="18"/>
              </a:cxn>
              <a:cxn ang="0">
                <a:pos x="24" y="20"/>
              </a:cxn>
              <a:cxn ang="0">
                <a:pos x="34" y="30"/>
              </a:cxn>
              <a:cxn ang="0">
                <a:pos x="42" y="40"/>
              </a:cxn>
              <a:cxn ang="0">
                <a:pos x="50" y="46"/>
              </a:cxn>
              <a:cxn ang="0">
                <a:pos x="56" y="50"/>
              </a:cxn>
              <a:cxn ang="0">
                <a:pos x="64" y="52"/>
              </a:cxn>
              <a:cxn ang="0">
                <a:pos x="64" y="0"/>
              </a:cxn>
              <a:cxn ang="0">
                <a:pos x="52" y="0"/>
              </a:cxn>
              <a:cxn ang="0">
                <a:pos x="50" y="0"/>
              </a:cxn>
            </a:cxnLst>
            <a:rect l="0" t="0" r="r" b="b"/>
            <a:pathLst>
              <a:path w="64" h="52">
                <a:moveTo>
                  <a:pt x="50" y="0"/>
                </a:moveTo>
                <a:lnTo>
                  <a:pt x="50" y="26"/>
                </a:lnTo>
                <a:lnTo>
                  <a:pt x="46" y="22"/>
                </a:lnTo>
                <a:lnTo>
                  <a:pt x="42" y="16"/>
                </a:lnTo>
                <a:lnTo>
                  <a:pt x="36" y="8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4" y="0"/>
                </a:lnTo>
                <a:lnTo>
                  <a:pt x="8" y="2"/>
                </a:lnTo>
                <a:lnTo>
                  <a:pt x="4" y="6"/>
                </a:lnTo>
                <a:lnTo>
                  <a:pt x="2" y="10"/>
                </a:lnTo>
                <a:lnTo>
                  <a:pt x="0" y="16"/>
                </a:lnTo>
                <a:lnTo>
                  <a:pt x="0" y="26"/>
                </a:lnTo>
                <a:lnTo>
                  <a:pt x="0" y="34"/>
                </a:lnTo>
                <a:lnTo>
                  <a:pt x="2" y="40"/>
                </a:lnTo>
                <a:lnTo>
                  <a:pt x="6" y="44"/>
                </a:lnTo>
                <a:lnTo>
                  <a:pt x="8" y="46"/>
                </a:lnTo>
                <a:lnTo>
                  <a:pt x="14" y="50"/>
                </a:lnTo>
                <a:lnTo>
                  <a:pt x="20" y="50"/>
                </a:lnTo>
                <a:lnTo>
                  <a:pt x="22" y="34"/>
                </a:lnTo>
                <a:lnTo>
                  <a:pt x="18" y="32"/>
                </a:lnTo>
                <a:lnTo>
                  <a:pt x="14" y="30"/>
                </a:lnTo>
                <a:lnTo>
                  <a:pt x="12" y="28"/>
                </a:lnTo>
                <a:lnTo>
                  <a:pt x="12" y="24"/>
                </a:lnTo>
                <a:lnTo>
                  <a:pt x="14" y="20"/>
                </a:lnTo>
                <a:lnTo>
                  <a:pt x="20" y="18"/>
                </a:lnTo>
                <a:lnTo>
                  <a:pt x="24" y="20"/>
                </a:lnTo>
                <a:lnTo>
                  <a:pt x="34" y="30"/>
                </a:lnTo>
                <a:lnTo>
                  <a:pt x="42" y="40"/>
                </a:lnTo>
                <a:lnTo>
                  <a:pt x="50" y="46"/>
                </a:lnTo>
                <a:lnTo>
                  <a:pt x="56" y="50"/>
                </a:lnTo>
                <a:lnTo>
                  <a:pt x="64" y="52"/>
                </a:lnTo>
                <a:lnTo>
                  <a:pt x="64" y="0"/>
                </a:lnTo>
                <a:lnTo>
                  <a:pt x="52" y="0"/>
                </a:lnTo>
                <a:lnTo>
                  <a:pt x="5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2" name="Freeform 60"/>
          <p:cNvSpPr>
            <a:spLocks/>
          </p:cNvSpPr>
          <p:nvPr/>
        </p:nvSpPr>
        <p:spPr bwMode="auto">
          <a:xfrm>
            <a:off x="4633913" y="3713163"/>
            <a:ext cx="98425" cy="98425"/>
          </a:xfrm>
          <a:custGeom>
            <a:avLst/>
            <a:gdLst/>
            <a:ahLst/>
            <a:cxnLst>
              <a:cxn ang="0">
                <a:pos x="58" y="54"/>
              </a:cxn>
              <a:cxn ang="0">
                <a:pos x="60" y="44"/>
              </a:cxn>
              <a:cxn ang="0">
                <a:pos x="62" y="30"/>
              </a:cxn>
              <a:cxn ang="0">
                <a:pos x="60" y="20"/>
              </a:cxn>
              <a:cxn ang="0">
                <a:pos x="58" y="12"/>
              </a:cxn>
              <a:cxn ang="0">
                <a:pos x="56" y="8"/>
              </a:cxn>
              <a:cxn ang="0">
                <a:pos x="52" y="4"/>
              </a:cxn>
              <a:cxn ang="0">
                <a:pos x="46" y="2"/>
              </a:cxn>
              <a:cxn ang="0">
                <a:pos x="42" y="0"/>
              </a:cxn>
              <a:cxn ang="0">
                <a:pos x="36" y="0"/>
              </a:cxn>
              <a:cxn ang="0">
                <a:pos x="32" y="4"/>
              </a:cxn>
              <a:cxn ang="0">
                <a:pos x="28" y="6"/>
              </a:cxn>
              <a:cxn ang="0">
                <a:pos x="26" y="12"/>
              </a:cxn>
              <a:cxn ang="0">
                <a:pos x="22" y="28"/>
              </a:cxn>
              <a:cxn ang="0">
                <a:pos x="20" y="38"/>
              </a:cxn>
              <a:cxn ang="0">
                <a:pos x="18" y="40"/>
              </a:cxn>
              <a:cxn ang="0">
                <a:pos x="14" y="38"/>
              </a:cxn>
              <a:cxn ang="0">
                <a:pos x="12" y="32"/>
              </a:cxn>
              <a:cxn ang="0">
                <a:pos x="14" y="26"/>
              </a:cxn>
              <a:cxn ang="0">
                <a:pos x="18" y="24"/>
              </a:cxn>
              <a:cxn ang="0">
                <a:pos x="16" y="2"/>
              </a:cxn>
              <a:cxn ang="0">
                <a:pos x="8" y="8"/>
              </a:cxn>
              <a:cxn ang="0">
                <a:pos x="2" y="16"/>
              </a:cxn>
              <a:cxn ang="0">
                <a:pos x="0" y="32"/>
              </a:cxn>
              <a:cxn ang="0">
                <a:pos x="2" y="40"/>
              </a:cxn>
              <a:cxn ang="0">
                <a:pos x="2" y="48"/>
              </a:cxn>
              <a:cxn ang="0">
                <a:pos x="6" y="52"/>
              </a:cxn>
              <a:cxn ang="0">
                <a:pos x="10" y="56"/>
              </a:cxn>
              <a:cxn ang="0">
                <a:pos x="14" y="58"/>
              </a:cxn>
              <a:cxn ang="0">
                <a:pos x="20" y="60"/>
              </a:cxn>
              <a:cxn ang="0">
                <a:pos x="24" y="58"/>
              </a:cxn>
              <a:cxn ang="0">
                <a:pos x="28" y="56"/>
              </a:cxn>
              <a:cxn ang="0">
                <a:pos x="32" y="54"/>
              </a:cxn>
              <a:cxn ang="0">
                <a:pos x="34" y="48"/>
              </a:cxn>
              <a:cxn ang="0">
                <a:pos x="38" y="32"/>
              </a:cxn>
              <a:cxn ang="0">
                <a:pos x="40" y="24"/>
              </a:cxn>
              <a:cxn ang="0">
                <a:pos x="42" y="22"/>
              </a:cxn>
              <a:cxn ang="0">
                <a:pos x="44" y="20"/>
              </a:cxn>
              <a:cxn ang="0">
                <a:pos x="48" y="22"/>
              </a:cxn>
              <a:cxn ang="0">
                <a:pos x="50" y="30"/>
              </a:cxn>
              <a:cxn ang="0">
                <a:pos x="48" y="36"/>
              </a:cxn>
              <a:cxn ang="0">
                <a:pos x="42" y="40"/>
              </a:cxn>
              <a:cxn ang="0">
                <a:pos x="44" y="62"/>
              </a:cxn>
              <a:cxn ang="0">
                <a:pos x="52" y="58"/>
              </a:cxn>
              <a:cxn ang="0">
                <a:pos x="56" y="54"/>
              </a:cxn>
              <a:cxn ang="0">
                <a:pos x="58" y="54"/>
              </a:cxn>
            </a:cxnLst>
            <a:rect l="0" t="0" r="r" b="b"/>
            <a:pathLst>
              <a:path w="62" h="62">
                <a:moveTo>
                  <a:pt x="58" y="54"/>
                </a:moveTo>
                <a:lnTo>
                  <a:pt x="60" y="44"/>
                </a:lnTo>
                <a:lnTo>
                  <a:pt x="62" y="30"/>
                </a:lnTo>
                <a:lnTo>
                  <a:pt x="60" y="20"/>
                </a:lnTo>
                <a:lnTo>
                  <a:pt x="58" y="12"/>
                </a:lnTo>
                <a:lnTo>
                  <a:pt x="56" y="8"/>
                </a:lnTo>
                <a:lnTo>
                  <a:pt x="52" y="4"/>
                </a:lnTo>
                <a:lnTo>
                  <a:pt x="46" y="2"/>
                </a:lnTo>
                <a:lnTo>
                  <a:pt x="42" y="0"/>
                </a:lnTo>
                <a:lnTo>
                  <a:pt x="36" y="0"/>
                </a:lnTo>
                <a:lnTo>
                  <a:pt x="32" y="4"/>
                </a:lnTo>
                <a:lnTo>
                  <a:pt x="28" y="6"/>
                </a:lnTo>
                <a:lnTo>
                  <a:pt x="26" y="12"/>
                </a:lnTo>
                <a:lnTo>
                  <a:pt x="22" y="28"/>
                </a:lnTo>
                <a:lnTo>
                  <a:pt x="20" y="38"/>
                </a:lnTo>
                <a:lnTo>
                  <a:pt x="18" y="40"/>
                </a:lnTo>
                <a:lnTo>
                  <a:pt x="14" y="38"/>
                </a:lnTo>
                <a:lnTo>
                  <a:pt x="12" y="32"/>
                </a:lnTo>
                <a:lnTo>
                  <a:pt x="14" y="26"/>
                </a:lnTo>
                <a:lnTo>
                  <a:pt x="18" y="24"/>
                </a:ln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32"/>
                </a:lnTo>
                <a:lnTo>
                  <a:pt x="2" y="40"/>
                </a:lnTo>
                <a:lnTo>
                  <a:pt x="2" y="48"/>
                </a:lnTo>
                <a:lnTo>
                  <a:pt x="6" y="52"/>
                </a:lnTo>
                <a:lnTo>
                  <a:pt x="10" y="56"/>
                </a:lnTo>
                <a:lnTo>
                  <a:pt x="14" y="58"/>
                </a:lnTo>
                <a:lnTo>
                  <a:pt x="20" y="60"/>
                </a:lnTo>
                <a:lnTo>
                  <a:pt x="24" y="58"/>
                </a:lnTo>
                <a:lnTo>
                  <a:pt x="28" y="56"/>
                </a:lnTo>
                <a:lnTo>
                  <a:pt x="32" y="54"/>
                </a:lnTo>
                <a:lnTo>
                  <a:pt x="34" y="48"/>
                </a:lnTo>
                <a:lnTo>
                  <a:pt x="38" y="32"/>
                </a:lnTo>
                <a:lnTo>
                  <a:pt x="40" y="24"/>
                </a:lnTo>
                <a:lnTo>
                  <a:pt x="42" y="22"/>
                </a:lnTo>
                <a:lnTo>
                  <a:pt x="44" y="20"/>
                </a:lnTo>
                <a:lnTo>
                  <a:pt x="48" y="22"/>
                </a:lnTo>
                <a:lnTo>
                  <a:pt x="50" y="30"/>
                </a:lnTo>
                <a:lnTo>
                  <a:pt x="48" y="36"/>
                </a:lnTo>
                <a:lnTo>
                  <a:pt x="42" y="40"/>
                </a:lnTo>
                <a:lnTo>
                  <a:pt x="44" y="62"/>
                </a:lnTo>
                <a:lnTo>
                  <a:pt x="52" y="58"/>
                </a:lnTo>
                <a:lnTo>
                  <a:pt x="56" y="54"/>
                </a:lnTo>
                <a:lnTo>
                  <a:pt x="58" y="5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3" name="Freeform 61"/>
          <p:cNvSpPr>
            <a:spLocks/>
          </p:cNvSpPr>
          <p:nvPr/>
        </p:nvSpPr>
        <p:spPr bwMode="auto">
          <a:xfrm>
            <a:off x="4633913" y="3595688"/>
            <a:ext cx="98425" cy="104775"/>
          </a:xfrm>
          <a:custGeom>
            <a:avLst/>
            <a:gdLst/>
            <a:ahLst/>
            <a:cxnLst>
              <a:cxn ang="0">
                <a:pos x="16" y="40"/>
              </a:cxn>
              <a:cxn ang="0">
                <a:pos x="14" y="32"/>
              </a:cxn>
              <a:cxn ang="0">
                <a:pos x="16" y="26"/>
              </a:cxn>
              <a:cxn ang="0">
                <a:pos x="22" y="24"/>
              </a:cxn>
              <a:cxn ang="0">
                <a:pos x="24" y="32"/>
              </a:cxn>
              <a:cxn ang="0">
                <a:pos x="28" y="48"/>
              </a:cxn>
              <a:cxn ang="0">
                <a:pos x="30" y="56"/>
              </a:cxn>
              <a:cxn ang="0">
                <a:pos x="34" y="62"/>
              </a:cxn>
              <a:cxn ang="0">
                <a:pos x="38" y="66"/>
              </a:cxn>
              <a:cxn ang="0">
                <a:pos x="44" y="66"/>
              </a:cxn>
              <a:cxn ang="0">
                <a:pos x="52" y="66"/>
              </a:cxn>
              <a:cxn ang="0">
                <a:pos x="56" y="62"/>
              </a:cxn>
              <a:cxn ang="0">
                <a:pos x="60" y="54"/>
              </a:cxn>
              <a:cxn ang="0">
                <a:pos x="62" y="46"/>
              </a:cxn>
              <a:cxn ang="0">
                <a:pos x="62" y="38"/>
              </a:cxn>
              <a:cxn ang="0">
                <a:pos x="60" y="32"/>
              </a:cxn>
              <a:cxn ang="0">
                <a:pos x="54" y="22"/>
              </a:cxn>
              <a:cxn ang="0">
                <a:pos x="56" y="22"/>
              </a:cxn>
              <a:cxn ang="0">
                <a:pos x="60" y="20"/>
              </a:cxn>
              <a:cxn ang="0">
                <a:pos x="60" y="0"/>
              </a:cxn>
              <a:cxn ang="0">
                <a:pos x="54" y="2"/>
              </a:cxn>
              <a:cxn ang="0">
                <a:pos x="48" y="2"/>
              </a:cxn>
              <a:cxn ang="0">
                <a:pos x="22" y="2"/>
              </a:cxn>
              <a:cxn ang="0">
                <a:pos x="14" y="4"/>
              </a:cxn>
              <a:cxn ang="0">
                <a:pos x="6" y="8"/>
              </a:cxn>
              <a:cxn ang="0">
                <a:pos x="4" y="12"/>
              </a:cxn>
              <a:cxn ang="0">
                <a:pos x="2" y="18"/>
              </a:cxn>
              <a:cxn ang="0">
                <a:pos x="0" y="34"/>
              </a:cxn>
              <a:cxn ang="0">
                <a:pos x="2" y="46"/>
              </a:cxn>
              <a:cxn ang="0">
                <a:pos x="4" y="54"/>
              </a:cxn>
              <a:cxn ang="0">
                <a:pos x="10" y="62"/>
              </a:cxn>
              <a:cxn ang="0">
                <a:pos x="18" y="64"/>
              </a:cxn>
              <a:cxn ang="0">
                <a:pos x="22" y="44"/>
              </a:cxn>
              <a:cxn ang="0">
                <a:pos x="18" y="40"/>
              </a:cxn>
              <a:cxn ang="0">
                <a:pos x="16" y="40"/>
              </a:cxn>
              <a:cxn ang="0">
                <a:pos x="36" y="24"/>
              </a:cxn>
              <a:cxn ang="0">
                <a:pos x="44" y="26"/>
              </a:cxn>
              <a:cxn ang="0">
                <a:pos x="48" y="30"/>
              </a:cxn>
              <a:cxn ang="0">
                <a:pos x="50" y="36"/>
              </a:cxn>
              <a:cxn ang="0">
                <a:pos x="48" y="42"/>
              </a:cxn>
              <a:cxn ang="0">
                <a:pos x="44" y="44"/>
              </a:cxn>
              <a:cxn ang="0">
                <a:pos x="40" y="42"/>
              </a:cxn>
              <a:cxn ang="0">
                <a:pos x="36" y="34"/>
              </a:cxn>
              <a:cxn ang="0">
                <a:pos x="32" y="24"/>
              </a:cxn>
              <a:cxn ang="0">
                <a:pos x="36" y="24"/>
              </a:cxn>
              <a:cxn ang="0">
                <a:pos x="16" y="40"/>
              </a:cxn>
            </a:cxnLst>
            <a:rect l="0" t="0" r="r" b="b"/>
            <a:pathLst>
              <a:path w="62" h="66">
                <a:moveTo>
                  <a:pt x="16" y="40"/>
                </a:moveTo>
                <a:lnTo>
                  <a:pt x="14" y="32"/>
                </a:lnTo>
                <a:lnTo>
                  <a:pt x="16" y="26"/>
                </a:lnTo>
                <a:lnTo>
                  <a:pt x="22" y="24"/>
                </a:lnTo>
                <a:lnTo>
                  <a:pt x="24" y="32"/>
                </a:lnTo>
                <a:lnTo>
                  <a:pt x="28" y="48"/>
                </a:lnTo>
                <a:lnTo>
                  <a:pt x="30" y="56"/>
                </a:lnTo>
                <a:lnTo>
                  <a:pt x="34" y="62"/>
                </a:lnTo>
                <a:lnTo>
                  <a:pt x="38" y="66"/>
                </a:lnTo>
                <a:lnTo>
                  <a:pt x="44" y="66"/>
                </a:lnTo>
                <a:lnTo>
                  <a:pt x="52" y="66"/>
                </a:lnTo>
                <a:lnTo>
                  <a:pt x="56" y="62"/>
                </a:lnTo>
                <a:lnTo>
                  <a:pt x="60" y="54"/>
                </a:lnTo>
                <a:lnTo>
                  <a:pt x="62" y="46"/>
                </a:lnTo>
                <a:lnTo>
                  <a:pt x="62" y="38"/>
                </a:lnTo>
                <a:lnTo>
                  <a:pt x="60" y="32"/>
                </a:lnTo>
                <a:lnTo>
                  <a:pt x="54" y="22"/>
                </a:lnTo>
                <a:lnTo>
                  <a:pt x="56" y="22"/>
                </a:lnTo>
                <a:lnTo>
                  <a:pt x="60" y="20"/>
                </a:lnTo>
                <a:lnTo>
                  <a:pt x="60" y="0"/>
                </a:lnTo>
                <a:lnTo>
                  <a:pt x="54" y="2"/>
                </a:lnTo>
                <a:lnTo>
                  <a:pt x="48" y="2"/>
                </a:lnTo>
                <a:lnTo>
                  <a:pt x="22" y="2"/>
                </a:lnTo>
                <a:lnTo>
                  <a:pt x="14" y="4"/>
                </a:lnTo>
                <a:lnTo>
                  <a:pt x="6" y="8"/>
                </a:lnTo>
                <a:lnTo>
                  <a:pt x="4" y="12"/>
                </a:lnTo>
                <a:lnTo>
                  <a:pt x="2" y="18"/>
                </a:lnTo>
                <a:lnTo>
                  <a:pt x="0" y="34"/>
                </a:lnTo>
                <a:lnTo>
                  <a:pt x="2" y="46"/>
                </a:lnTo>
                <a:lnTo>
                  <a:pt x="4" y="54"/>
                </a:lnTo>
                <a:lnTo>
                  <a:pt x="10" y="62"/>
                </a:lnTo>
                <a:lnTo>
                  <a:pt x="18" y="64"/>
                </a:lnTo>
                <a:lnTo>
                  <a:pt x="22" y="44"/>
                </a:lnTo>
                <a:lnTo>
                  <a:pt x="18" y="40"/>
                </a:lnTo>
                <a:lnTo>
                  <a:pt x="16" y="40"/>
                </a:lnTo>
                <a:lnTo>
                  <a:pt x="36" y="24"/>
                </a:lnTo>
                <a:lnTo>
                  <a:pt x="44" y="26"/>
                </a:lnTo>
                <a:lnTo>
                  <a:pt x="48" y="30"/>
                </a:lnTo>
                <a:lnTo>
                  <a:pt x="50" y="36"/>
                </a:lnTo>
                <a:lnTo>
                  <a:pt x="48" y="42"/>
                </a:lnTo>
                <a:lnTo>
                  <a:pt x="44" y="44"/>
                </a:lnTo>
                <a:lnTo>
                  <a:pt x="40" y="42"/>
                </a:lnTo>
                <a:lnTo>
                  <a:pt x="36" y="34"/>
                </a:lnTo>
                <a:lnTo>
                  <a:pt x="32" y="24"/>
                </a:lnTo>
                <a:lnTo>
                  <a:pt x="36" y="24"/>
                </a:lnTo>
                <a:lnTo>
                  <a:pt x="16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4" name="Freeform 62"/>
          <p:cNvSpPr>
            <a:spLocks/>
          </p:cNvSpPr>
          <p:nvPr/>
        </p:nvSpPr>
        <p:spPr bwMode="auto">
          <a:xfrm>
            <a:off x="4602163" y="3516313"/>
            <a:ext cx="130175" cy="66675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22" y="34"/>
              </a:cxn>
              <a:cxn ang="0">
                <a:pos x="22" y="42"/>
              </a:cxn>
              <a:cxn ang="0">
                <a:pos x="38" y="42"/>
              </a:cxn>
              <a:cxn ang="0">
                <a:pos x="38" y="34"/>
              </a:cxn>
              <a:cxn ang="0">
                <a:pos x="58" y="34"/>
              </a:cxn>
              <a:cxn ang="0">
                <a:pos x="68" y="34"/>
              </a:cxn>
              <a:cxn ang="0">
                <a:pos x="72" y="32"/>
              </a:cxn>
              <a:cxn ang="0">
                <a:pos x="76" y="30"/>
              </a:cxn>
              <a:cxn ang="0">
                <a:pos x="80" y="26"/>
              </a:cxn>
              <a:cxn ang="0">
                <a:pos x="82" y="22"/>
              </a:cxn>
              <a:cxn ang="0">
                <a:pos x="82" y="14"/>
              </a:cxn>
              <a:cxn ang="0">
                <a:pos x="80" y="0"/>
              </a:cxn>
              <a:cxn ang="0">
                <a:pos x="64" y="0"/>
              </a:cxn>
              <a:cxn ang="0">
                <a:pos x="66" y="8"/>
              </a:cxn>
              <a:cxn ang="0">
                <a:pos x="64" y="12"/>
              </a:cxn>
              <a:cxn ang="0">
                <a:pos x="60" y="12"/>
              </a:cxn>
              <a:cxn ang="0">
                <a:pos x="38" y="12"/>
              </a:cxn>
              <a:cxn ang="0">
                <a:pos x="38" y="0"/>
              </a:cxn>
              <a:cxn ang="0">
                <a:pos x="22" y="0"/>
              </a:cxn>
              <a:cxn ang="0">
                <a:pos x="22" y="12"/>
              </a:cxn>
              <a:cxn ang="0">
                <a:pos x="0" y="12"/>
              </a:cxn>
              <a:cxn ang="0">
                <a:pos x="10" y="34"/>
              </a:cxn>
              <a:cxn ang="0">
                <a:pos x="12" y="34"/>
              </a:cxn>
            </a:cxnLst>
            <a:rect l="0" t="0" r="r" b="b"/>
            <a:pathLst>
              <a:path w="82" h="42">
                <a:moveTo>
                  <a:pt x="12" y="34"/>
                </a:moveTo>
                <a:lnTo>
                  <a:pt x="22" y="34"/>
                </a:lnTo>
                <a:lnTo>
                  <a:pt x="22" y="42"/>
                </a:lnTo>
                <a:lnTo>
                  <a:pt x="38" y="42"/>
                </a:lnTo>
                <a:lnTo>
                  <a:pt x="38" y="34"/>
                </a:lnTo>
                <a:lnTo>
                  <a:pt x="58" y="34"/>
                </a:lnTo>
                <a:lnTo>
                  <a:pt x="68" y="34"/>
                </a:lnTo>
                <a:lnTo>
                  <a:pt x="72" y="32"/>
                </a:lnTo>
                <a:lnTo>
                  <a:pt x="76" y="30"/>
                </a:lnTo>
                <a:lnTo>
                  <a:pt x="80" y="26"/>
                </a:lnTo>
                <a:lnTo>
                  <a:pt x="82" y="22"/>
                </a:lnTo>
                <a:lnTo>
                  <a:pt x="82" y="14"/>
                </a:lnTo>
                <a:lnTo>
                  <a:pt x="80" y="0"/>
                </a:lnTo>
                <a:lnTo>
                  <a:pt x="64" y="0"/>
                </a:lnTo>
                <a:lnTo>
                  <a:pt x="66" y="8"/>
                </a:lnTo>
                <a:lnTo>
                  <a:pt x="64" y="12"/>
                </a:lnTo>
                <a:lnTo>
                  <a:pt x="60" y="12"/>
                </a:lnTo>
                <a:lnTo>
                  <a:pt x="38" y="12"/>
                </a:lnTo>
                <a:lnTo>
                  <a:pt x="38" y="0"/>
                </a:lnTo>
                <a:lnTo>
                  <a:pt x="22" y="0"/>
                </a:lnTo>
                <a:lnTo>
                  <a:pt x="22" y="12"/>
                </a:lnTo>
                <a:lnTo>
                  <a:pt x="0" y="12"/>
                </a:lnTo>
                <a:lnTo>
                  <a:pt x="10" y="34"/>
                </a:lnTo>
                <a:lnTo>
                  <a:pt x="12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5" name="Freeform 63"/>
          <p:cNvSpPr>
            <a:spLocks/>
          </p:cNvSpPr>
          <p:nvPr/>
        </p:nvSpPr>
        <p:spPr bwMode="auto">
          <a:xfrm>
            <a:off x="4637088" y="3402013"/>
            <a:ext cx="9525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28" y="22"/>
              </a:cxn>
              <a:cxn ang="0">
                <a:pos x="34" y="22"/>
              </a:cxn>
              <a:cxn ang="0">
                <a:pos x="40" y="24"/>
              </a:cxn>
              <a:cxn ang="0">
                <a:pos x="42" y="28"/>
              </a:cxn>
              <a:cxn ang="0">
                <a:pos x="42" y="32"/>
              </a:cxn>
              <a:cxn ang="0">
                <a:pos x="42" y="34"/>
              </a:cxn>
              <a:cxn ang="0">
                <a:pos x="40" y="38"/>
              </a:cxn>
              <a:cxn ang="0">
                <a:pos x="36" y="38"/>
              </a:cxn>
              <a:cxn ang="0">
                <a:pos x="32" y="40"/>
              </a:cxn>
              <a:cxn ang="0">
                <a:pos x="0" y="40"/>
              </a:cxn>
              <a:cxn ang="0">
                <a:pos x="0" y="62"/>
              </a:cxn>
              <a:cxn ang="0">
                <a:pos x="38" y="62"/>
              </a:cxn>
              <a:cxn ang="0">
                <a:pos x="48" y="60"/>
              </a:cxn>
              <a:cxn ang="0">
                <a:pos x="54" y="56"/>
              </a:cxn>
              <a:cxn ang="0">
                <a:pos x="58" y="50"/>
              </a:cxn>
              <a:cxn ang="0">
                <a:pos x="60" y="42"/>
              </a:cxn>
              <a:cxn ang="0">
                <a:pos x="58" y="36"/>
              </a:cxn>
              <a:cxn ang="0">
                <a:pos x="58" y="30"/>
              </a:cxn>
              <a:cxn ang="0">
                <a:pos x="54" y="26"/>
              </a:cxn>
              <a:cxn ang="0">
                <a:pos x="48" y="20"/>
              </a:cxn>
              <a:cxn ang="0">
                <a:pos x="58" y="20"/>
              </a:cxn>
              <a:cxn ang="0">
                <a:pos x="58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0" h="62">
                <a:moveTo>
                  <a:pt x="0" y="0"/>
                </a:moveTo>
                <a:lnTo>
                  <a:pt x="0" y="22"/>
                </a:lnTo>
                <a:lnTo>
                  <a:pt x="28" y="22"/>
                </a:lnTo>
                <a:lnTo>
                  <a:pt x="34" y="22"/>
                </a:lnTo>
                <a:lnTo>
                  <a:pt x="40" y="24"/>
                </a:lnTo>
                <a:lnTo>
                  <a:pt x="42" y="28"/>
                </a:lnTo>
                <a:lnTo>
                  <a:pt x="42" y="32"/>
                </a:lnTo>
                <a:lnTo>
                  <a:pt x="42" y="34"/>
                </a:lnTo>
                <a:lnTo>
                  <a:pt x="40" y="38"/>
                </a:lnTo>
                <a:lnTo>
                  <a:pt x="36" y="38"/>
                </a:lnTo>
                <a:lnTo>
                  <a:pt x="32" y="40"/>
                </a:lnTo>
                <a:lnTo>
                  <a:pt x="0" y="40"/>
                </a:lnTo>
                <a:lnTo>
                  <a:pt x="0" y="62"/>
                </a:lnTo>
                <a:lnTo>
                  <a:pt x="38" y="62"/>
                </a:lnTo>
                <a:lnTo>
                  <a:pt x="48" y="60"/>
                </a:lnTo>
                <a:lnTo>
                  <a:pt x="54" y="56"/>
                </a:lnTo>
                <a:lnTo>
                  <a:pt x="58" y="50"/>
                </a:lnTo>
                <a:lnTo>
                  <a:pt x="60" y="42"/>
                </a:lnTo>
                <a:lnTo>
                  <a:pt x="58" y="36"/>
                </a:lnTo>
                <a:lnTo>
                  <a:pt x="58" y="30"/>
                </a:lnTo>
                <a:lnTo>
                  <a:pt x="54" y="26"/>
                </a:lnTo>
                <a:lnTo>
                  <a:pt x="48" y="20"/>
                </a:lnTo>
                <a:lnTo>
                  <a:pt x="58" y="20"/>
                </a:lnTo>
                <a:lnTo>
                  <a:pt x="58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6" name="Freeform 64"/>
          <p:cNvSpPr>
            <a:spLocks/>
          </p:cNvSpPr>
          <p:nvPr/>
        </p:nvSpPr>
        <p:spPr bwMode="auto">
          <a:xfrm>
            <a:off x="4633913" y="3306763"/>
            <a:ext cx="95250" cy="73025"/>
          </a:xfrm>
          <a:custGeom>
            <a:avLst/>
            <a:gdLst/>
            <a:ahLst/>
            <a:cxnLst>
              <a:cxn ang="0">
                <a:pos x="60" y="46"/>
              </a:cxn>
              <a:cxn ang="0">
                <a:pos x="60" y="24"/>
              </a:cxn>
              <a:cxn ang="0">
                <a:pos x="40" y="24"/>
              </a:cxn>
              <a:cxn ang="0">
                <a:pos x="30" y="24"/>
              </a:cxn>
              <a:cxn ang="0">
                <a:pos x="22" y="20"/>
              </a:cxn>
              <a:cxn ang="0">
                <a:pos x="20" y="18"/>
              </a:cxn>
              <a:cxn ang="0">
                <a:pos x="18" y="14"/>
              </a:cxn>
              <a:cxn ang="0">
                <a:pos x="20" y="8"/>
              </a:cxn>
              <a:cxn ang="0">
                <a:pos x="4" y="0"/>
              </a:cxn>
              <a:cxn ang="0">
                <a:pos x="2" y="6"/>
              </a:cxn>
              <a:cxn ang="0">
                <a:pos x="0" y="12"/>
              </a:cxn>
              <a:cxn ang="0">
                <a:pos x="2" y="16"/>
              </a:cxn>
              <a:cxn ang="0">
                <a:pos x="4" y="20"/>
              </a:cxn>
              <a:cxn ang="0">
                <a:pos x="6" y="22"/>
              </a:cxn>
              <a:cxn ang="0">
                <a:pos x="12" y="26"/>
              </a:cxn>
              <a:cxn ang="0">
                <a:pos x="2" y="26"/>
              </a:cxn>
              <a:cxn ang="0">
                <a:pos x="2" y="46"/>
              </a:cxn>
              <a:cxn ang="0">
                <a:pos x="58" y="46"/>
              </a:cxn>
              <a:cxn ang="0">
                <a:pos x="60" y="46"/>
              </a:cxn>
            </a:cxnLst>
            <a:rect l="0" t="0" r="r" b="b"/>
            <a:pathLst>
              <a:path w="60" h="46">
                <a:moveTo>
                  <a:pt x="60" y="46"/>
                </a:moveTo>
                <a:lnTo>
                  <a:pt x="60" y="24"/>
                </a:lnTo>
                <a:lnTo>
                  <a:pt x="40" y="24"/>
                </a:lnTo>
                <a:lnTo>
                  <a:pt x="30" y="24"/>
                </a:lnTo>
                <a:lnTo>
                  <a:pt x="22" y="20"/>
                </a:lnTo>
                <a:lnTo>
                  <a:pt x="20" y="18"/>
                </a:lnTo>
                <a:lnTo>
                  <a:pt x="18" y="14"/>
                </a:lnTo>
                <a:lnTo>
                  <a:pt x="20" y="8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6"/>
                </a:lnTo>
                <a:lnTo>
                  <a:pt x="4" y="20"/>
                </a:lnTo>
                <a:lnTo>
                  <a:pt x="6" y="22"/>
                </a:lnTo>
                <a:lnTo>
                  <a:pt x="12" y="26"/>
                </a:lnTo>
                <a:lnTo>
                  <a:pt x="2" y="26"/>
                </a:lnTo>
                <a:lnTo>
                  <a:pt x="2" y="46"/>
                </a:lnTo>
                <a:lnTo>
                  <a:pt x="58" y="46"/>
                </a:lnTo>
                <a:lnTo>
                  <a:pt x="60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7" name="Freeform 65"/>
          <p:cNvSpPr>
            <a:spLocks/>
          </p:cNvSpPr>
          <p:nvPr/>
        </p:nvSpPr>
        <p:spPr bwMode="auto">
          <a:xfrm>
            <a:off x="4633913" y="3198813"/>
            <a:ext cx="98425" cy="107950"/>
          </a:xfrm>
          <a:custGeom>
            <a:avLst/>
            <a:gdLst/>
            <a:ahLst/>
            <a:cxnLst>
              <a:cxn ang="0">
                <a:pos x="16" y="42"/>
              </a:cxn>
              <a:cxn ang="0">
                <a:pos x="14" y="32"/>
              </a:cxn>
              <a:cxn ang="0">
                <a:pos x="16" y="26"/>
              </a:cxn>
              <a:cxn ang="0">
                <a:pos x="22" y="26"/>
              </a:cxn>
              <a:cxn ang="0">
                <a:pos x="24" y="34"/>
              </a:cxn>
              <a:cxn ang="0">
                <a:pos x="28" y="50"/>
              </a:cxn>
              <a:cxn ang="0">
                <a:pos x="30" y="58"/>
              </a:cxn>
              <a:cxn ang="0">
                <a:pos x="34" y="64"/>
              </a:cxn>
              <a:cxn ang="0">
                <a:pos x="38" y="66"/>
              </a:cxn>
              <a:cxn ang="0">
                <a:pos x="44" y="68"/>
              </a:cxn>
              <a:cxn ang="0">
                <a:pos x="52" y="66"/>
              </a:cxn>
              <a:cxn ang="0">
                <a:pos x="56" y="62"/>
              </a:cxn>
              <a:cxn ang="0">
                <a:pos x="60" y="56"/>
              </a:cxn>
              <a:cxn ang="0">
                <a:pos x="62" y="46"/>
              </a:cxn>
              <a:cxn ang="0">
                <a:pos x="62" y="40"/>
              </a:cxn>
              <a:cxn ang="0">
                <a:pos x="60" y="32"/>
              </a:cxn>
              <a:cxn ang="0">
                <a:pos x="54" y="24"/>
              </a:cxn>
              <a:cxn ang="0">
                <a:pos x="56" y="24"/>
              </a:cxn>
              <a:cxn ang="0">
                <a:pos x="60" y="22"/>
              </a:cxn>
              <a:cxn ang="0">
                <a:pos x="60" y="0"/>
              </a:cxn>
              <a:cxn ang="0">
                <a:pos x="54" y="2"/>
              </a:cxn>
              <a:cxn ang="0">
                <a:pos x="48" y="4"/>
              </a:cxn>
              <a:cxn ang="0">
                <a:pos x="22" y="4"/>
              </a:cxn>
              <a:cxn ang="0">
                <a:pos x="14" y="6"/>
              </a:cxn>
              <a:cxn ang="0">
                <a:pos x="6" y="10"/>
              </a:cxn>
              <a:cxn ang="0">
                <a:pos x="4" y="14"/>
              </a:cxn>
              <a:cxn ang="0">
                <a:pos x="2" y="20"/>
              </a:cxn>
              <a:cxn ang="0">
                <a:pos x="0" y="36"/>
              </a:cxn>
              <a:cxn ang="0">
                <a:pos x="2" y="48"/>
              </a:cxn>
              <a:cxn ang="0">
                <a:pos x="4" y="56"/>
              </a:cxn>
              <a:cxn ang="0">
                <a:pos x="10" y="62"/>
              </a:cxn>
              <a:cxn ang="0">
                <a:pos x="18" y="66"/>
              </a:cxn>
              <a:cxn ang="0">
                <a:pos x="22" y="44"/>
              </a:cxn>
              <a:cxn ang="0">
                <a:pos x="18" y="42"/>
              </a:cxn>
              <a:cxn ang="0">
                <a:pos x="16" y="42"/>
              </a:cxn>
              <a:cxn ang="0">
                <a:pos x="36" y="26"/>
              </a:cxn>
              <a:cxn ang="0">
                <a:pos x="44" y="26"/>
              </a:cxn>
              <a:cxn ang="0">
                <a:pos x="48" y="32"/>
              </a:cxn>
              <a:cxn ang="0">
                <a:pos x="50" y="38"/>
              </a:cxn>
              <a:cxn ang="0">
                <a:pos x="48" y="44"/>
              </a:cxn>
              <a:cxn ang="0">
                <a:pos x="44" y="46"/>
              </a:cxn>
              <a:cxn ang="0">
                <a:pos x="40" y="44"/>
              </a:cxn>
              <a:cxn ang="0">
                <a:pos x="36" y="34"/>
              </a:cxn>
              <a:cxn ang="0">
                <a:pos x="32" y="26"/>
              </a:cxn>
              <a:cxn ang="0">
                <a:pos x="36" y="26"/>
              </a:cxn>
              <a:cxn ang="0">
                <a:pos x="16" y="42"/>
              </a:cxn>
            </a:cxnLst>
            <a:rect l="0" t="0" r="r" b="b"/>
            <a:pathLst>
              <a:path w="62" h="68">
                <a:moveTo>
                  <a:pt x="16" y="42"/>
                </a:moveTo>
                <a:lnTo>
                  <a:pt x="14" y="32"/>
                </a:lnTo>
                <a:lnTo>
                  <a:pt x="16" y="26"/>
                </a:lnTo>
                <a:lnTo>
                  <a:pt x="22" y="26"/>
                </a:lnTo>
                <a:lnTo>
                  <a:pt x="24" y="34"/>
                </a:lnTo>
                <a:lnTo>
                  <a:pt x="28" y="50"/>
                </a:lnTo>
                <a:lnTo>
                  <a:pt x="30" y="58"/>
                </a:lnTo>
                <a:lnTo>
                  <a:pt x="34" y="64"/>
                </a:lnTo>
                <a:lnTo>
                  <a:pt x="38" y="66"/>
                </a:lnTo>
                <a:lnTo>
                  <a:pt x="44" y="68"/>
                </a:lnTo>
                <a:lnTo>
                  <a:pt x="52" y="66"/>
                </a:lnTo>
                <a:lnTo>
                  <a:pt x="56" y="62"/>
                </a:lnTo>
                <a:lnTo>
                  <a:pt x="60" y="56"/>
                </a:lnTo>
                <a:lnTo>
                  <a:pt x="62" y="46"/>
                </a:lnTo>
                <a:lnTo>
                  <a:pt x="62" y="40"/>
                </a:lnTo>
                <a:lnTo>
                  <a:pt x="60" y="32"/>
                </a:lnTo>
                <a:lnTo>
                  <a:pt x="54" y="24"/>
                </a:lnTo>
                <a:lnTo>
                  <a:pt x="56" y="24"/>
                </a:lnTo>
                <a:lnTo>
                  <a:pt x="60" y="22"/>
                </a:lnTo>
                <a:lnTo>
                  <a:pt x="60" y="0"/>
                </a:lnTo>
                <a:lnTo>
                  <a:pt x="54" y="2"/>
                </a:lnTo>
                <a:lnTo>
                  <a:pt x="48" y="4"/>
                </a:lnTo>
                <a:lnTo>
                  <a:pt x="22" y="4"/>
                </a:lnTo>
                <a:lnTo>
                  <a:pt x="14" y="6"/>
                </a:lnTo>
                <a:lnTo>
                  <a:pt x="6" y="10"/>
                </a:lnTo>
                <a:lnTo>
                  <a:pt x="4" y="14"/>
                </a:lnTo>
                <a:lnTo>
                  <a:pt x="2" y="20"/>
                </a:lnTo>
                <a:lnTo>
                  <a:pt x="0" y="36"/>
                </a:lnTo>
                <a:lnTo>
                  <a:pt x="2" y="48"/>
                </a:lnTo>
                <a:lnTo>
                  <a:pt x="4" y="56"/>
                </a:lnTo>
                <a:lnTo>
                  <a:pt x="10" y="62"/>
                </a:lnTo>
                <a:lnTo>
                  <a:pt x="18" y="66"/>
                </a:lnTo>
                <a:lnTo>
                  <a:pt x="22" y="44"/>
                </a:lnTo>
                <a:lnTo>
                  <a:pt x="18" y="42"/>
                </a:lnTo>
                <a:lnTo>
                  <a:pt x="16" y="42"/>
                </a:lnTo>
                <a:lnTo>
                  <a:pt x="36" y="26"/>
                </a:lnTo>
                <a:lnTo>
                  <a:pt x="44" y="26"/>
                </a:lnTo>
                <a:lnTo>
                  <a:pt x="48" y="32"/>
                </a:lnTo>
                <a:lnTo>
                  <a:pt x="50" y="38"/>
                </a:lnTo>
                <a:lnTo>
                  <a:pt x="48" y="44"/>
                </a:lnTo>
                <a:lnTo>
                  <a:pt x="44" y="46"/>
                </a:lnTo>
                <a:lnTo>
                  <a:pt x="40" y="44"/>
                </a:lnTo>
                <a:lnTo>
                  <a:pt x="36" y="34"/>
                </a:lnTo>
                <a:lnTo>
                  <a:pt x="32" y="26"/>
                </a:lnTo>
                <a:lnTo>
                  <a:pt x="36" y="26"/>
                </a:lnTo>
                <a:lnTo>
                  <a:pt x="16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8" name="Freeform 66"/>
          <p:cNvSpPr>
            <a:spLocks/>
          </p:cNvSpPr>
          <p:nvPr/>
        </p:nvSpPr>
        <p:spPr bwMode="auto">
          <a:xfrm>
            <a:off x="4602163" y="3119438"/>
            <a:ext cx="130175" cy="69850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22" y="36"/>
              </a:cxn>
              <a:cxn ang="0">
                <a:pos x="22" y="44"/>
              </a:cxn>
              <a:cxn ang="0">
                <a:pos x="38" y="44"/>
              </a:cxn>
              <a:cxn ang="0">
                <a:pos x="38" y="36"/>
              </a:cxn>
              <a:cxn ang="0">
                <a:pos x="58" y="36"/>
              </a:cxn>
              <a:cxn ang="0">
                <a:pos x="68" y="36"/>
              </a:cxn>
              <a:cxn ang="0">
                <a:pos x="72" y="34"/>
              </a:cxn>
              <a:cxn ang="0">
                <a:pos x="76" y="32"/>
              </a:cxn>
              <a:cxn ang="0">
                <a:pos x="80" y="28"/>
              </a:cxn>
              <a:cxn ang="0">
                <a:pos x="82" y="22"/>
              </a:cxn>
              <a:cxn ang="0">
                <a:pos x="82" y="16"/>
              </a:cxn>
              <a:cxn ang="0">
                <a:pos x="80" y="0"/>
              </a:cxn>
              <a:cxn ang="0">
                <a:pos x="64" y="2"/>
              </a:cxn>
              <a:cxn ang="0">
                <a:pos x="66" y="8"/>
              </a:cxn>
              <a:cxn ang="0">
                <a:pos x="64" y="12"/>
              </a:cxn>
              <a:cxn ang="0">
                <a:pos x="60" y="14"/>
              </a:cxn>
              <a:cxn ang="0">
                <a:pos x="38" y="14"/>
              </a:cxn>
              <a:cxn ang="0">
                <a:pos x="38" y="2"/>
              </a:cxn>
              <a:cxn ang="0">
                <a:pos x="22" y="2"/>
              </a:cxn>
              <a:cxn ang="0">
                <a:pos x="22" y="14"/>
              </a:cxn>
              <a:cxn ang="0">
                <a:pos x="0" y="14"/>
              </a:cxn>
              <a:cxn ang="0">
                <a:pos x="10" y="36"/>
              </a:cxn>
              <a:cxn ang="0">
                <a:pos x="12" y="36"/>
              </a:cxn>
            </a:cxnLst>
            <a:rect l="0" t="0" r="r" b="b"/>
            <a:pathLst>
              <a:path w="82" h="44">
                <a:moveTo>
                  <a:pt x="12" y="36"/>
                </a:moveTo>
                <a:lnTo>
                  <a:pt x="22" y="36"/>
                </a:lnTo>
                <a:lnTo>
                  <a:pt x="22" y="44"/>
                </a:lnTo>
                <a:lnTo>
                  <a:pt x="38" y="44"/>
                </a:lnTo>
                <a:lnTo>
                  <a:pt x="38" y="36"/>
                </a:lnTo>
                <a:lnTo>
                  <a:pt x="58" y="36"/>
                </a:lnTo>
                <a:lnTo>
                  <a:pt x="68" y="36"/>
                </a:lnTo>
                <a:lnTo>
                  <a:pt x="72" y="34"/>
                </a:lnTo>
                <a:lnTo>
                  <a:pt x="76" y="32"/>
                </a:lnTo>
                <a:lnTo>
                  <a:pt x="80" y="28"/>
                </a:lnTo>
                <a:lnTo>
                  <a:pt x="82" y="22"/>
                </a:lnTo>
                <a:lnTo>
                  <a:pt x="82" y="16"/>
                </a:lnTo>
                <a:lnTo>
                  <a:pt x="80" y="0"/>
                </a:lnTo>
                <a:lnTo>
                  <a:pt x="64" y="2"/>
                </a:lnTo>
                <a:lnTo>
                  <a:pt x="66" y="8"/>
                </a:lnTo>
                <a:lnTo>
                  <a:pt x="64" y="12"/>
                </a:lnTo>
                <a:lnTo>
                  <a:pt x="60" y="14"/>
                </a:lnTo>
                <a:lnTo>
                  <a:pt x="38" y="14"/>
                </a:lnTo>
                <a:lnTo>
                  <a:pt x="38" y="2"/>
                </a:lnTo>
                <a:lnTo>
                  <a:pt x="22" y="2"/>
                </a:lnTo>
                <a:lnTo>
                  <a:pt x="22" y="14"/>
                </a:lnTo>
                <a:lnTo>
                  <a:pt x="0" y="14"/>
                </a:lnTo>
                <a:lnTo>
                  <a:pt x="1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9" name="Freeform 67"/>
          <p:cNvSpPr>
            <a:spLocks/>
          </p:cNvSpPr>
          <p:nvPr/>
        </p:nvSpPr>
        <p:spPr bwMode="auto">
          <a:xfrm>
            <a:off x="4602163" y="3068638"/>
            <a:ext cx="127000" cy="34925"/>
          </a:xfrm>
          <a:custGeom>
            <a:avLst/>
            <a:gdLst/>
            <a:ahLst/>
            <a:cxnLst>
              <a:cxn ang="0">
                <a:pos x="16" y="22"/>
              </a:cxn>
              <a:cxn ang="0">
                <a:pos x="16" y="0"/>
              </a:cxn>
              <a:cxn ang="0">
                <a:pos x="0" y="0"/>
              </a:cxn>
              <a:cxn ang="0">
                <a:pos x="0" y="22"/>
              </a:cxn>
              <a:cxn ang="0">
                <a:pos x="14" y="22"/>
              </a:cxn>
              <a:cxn ang="0">
                <a:pos x="16" y="22"/>
              </a:cxn>
              <a:cxn ang="0">
                <a:pos x="80" y="22"/>
              </a:cxn>
              <a:cxn ang="0">
                <a:pos x="80" y="0"/>
              </a:cxn>
              <a:cxn ang="0">
                <a:pos x="22" y="0"/>
              </a:cxn>
              <a:cxn ang="0">
                <a:pos x="22" y="22"/>
              </a:cxn>
              <a:cxn ang="0">
                <a:pos x="80" y="22"/>
              </a:cxn>
              <a:cxn ang="0">
                <a:pos x="16" y="22"/>
              </a:cxn>
            </a:cxnLst>
            <a:rect l="0" t="0" r="r" b="b"/>
            <a:pathLst>
              <a:path w="80" h="22">
                <a:moveTo>
                  <a:pt x="16" y="22"/>
                </a:moveTo>
                <a:lnTo>
                  <a:pt x="16" y="0"/>
                </a:lnTo>
                <a:lnTo>
                  <a:pt x="0" y="0"/>
                </a:lnTo>
                <a:lnTo>
                  <a:pt x="0" y="22"/>
                </a:lnTo>
                <a:lnTo>
                  <a:pt x="14" y="22"/>
                </a:lnTo>
                <a:lnTo>
                  <a:pt x="16" y="22"/>
                </a:lnTo>
                <a:lnTo>
                  <a:pt x="80" y="22"/>
                </a:lnTo>
                <a:lnTo>
                  <a:pt x="80" y="0"/>
                </a:lnTo>
                <a:lnTo>
                  <a:pt x="22" y="0"/>
                </a:lnTo>
                <a:lnTo>
                  <a:pt x="22" y="22"/>
                </a:lnTo>
                <a:lnTo>
                  <a:pt x="80" y="22"/>
                </a:lnTo>
                <a:lnTo>
                  <a:pt x="16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0" name="Freeform 68"/>
          <p:cNvSpPr>
            <a:spLocks/>
          </p:cNvSpPr>
          <p:nvPr/>
        </p:nvSpPr>
        <p:spPr bwMode="auto">
          <a:xfrm>
            <a:off x="4633913" y="2944813"/>
            <a:ext cx="98425" cy="104775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2"/>
              </a:cxn>
              <a:cxn ang="0">
                <a:pos x="60" y="18"/>
              </a:cxn>
              <a:cxn ang="0">
                <a:pos x="56" y="12"/>
              </a:cxn>
              <a:cxn ang="0">
                <a:pos x="54" y="8"/>
              </a:cxn>
              <a:cxn ang="0">
                <a:pos x="48" y="4"/>
              </a:cxn>
              <a:cxn ang="0">
                <a:pos x="44" y="2"/>
              </a:cxn>
              <a:cxn ang="0">
                <a:pos x="38" y="0"/>
              </a:cxn>
              <a:cxn ang="0">
                <a:pos x="32" y="0"/>
              </a:cxn>
              <a:cxn ang="0">
                <a:pos x="20" y="0"/>
              </a:cxn>
              <a:cxn ang="0">
                <a:pos x="12" y="6"/>
              </a:cxn>
              <a:cxn ang="0">
                <a:pos x="6" y="12"/>
              </a:cxn>
              <a:cxn ang="0">
                <a:pos x="4" y="18"/>
              </a:cxn>
              <a:cxn ang="0">
                <a:pos x="2" y="24"/>
              </a:cxn>
              <a:cxn ang="0">
                <a:pos x="0" y="32"/>
              </a:cxn>
              <a:cxn ang="0">
                <a:pos x="4" y="46"/>
              </a:cxn>
              <a:cxn ang="0">
                <a:pos x="6" y="52"/>
              </a:cxn>
              <a:cxn ang="0">
                <a:pos x="10" y="56"/>
              </a:cxn>
              <a:cxn ang="0">
                <a:pos x="14" y="60"/>
              </a:cxn>
              <a:cxn ang="0">
                <a:pos x="20" y="64"/>
              </a:cxn>
              <a:cxn ang="0">
                <a:pos x="26" y="66"/>
              </a:cxn>
              <a:cxn ang="0">
                <a:pos x="32" y="66"/>
              </a:cxn>
              <a:cxn ang="0">
                <a:pos x="38" y="66"/>
              </a:cxn>
              <a:cxn ang="0">
                <a:pos x="44" y="64"/>
              </a:cxn>
              <a:cxn ang="0">
                <a:pos x="50" y="60"/>
              </a:cxn>
              <a:cxn ang="0">
                <a:pos x="52" y="56"/>
              </a:cxn>
              <a:cxn ang="0">
                <a:pos x="54" y="56"/>
              </a:cxn>
              <a:cxn ang="0">
                <a:pos x="20" y="40"/>
              </a:cxn>
              <a:cxn ang="0">
                <a:pos x="18" y="36"/>
              </a:cxn>
              <a:cxn ang="0">
                <a:pos x="16" y="32"/>
              </a:cxn>
              <a:cxn ang="0">
                <a:pos x="18" y="28"/>
              </a:cxn>
              <a:cxn ang="0">
                <a:pos x="20" y="24"/>
              </a:cxn>
              <a:cxn ang="0">
                <a:pos x="24" y="22"/>
              </a:cxn>
              <a:cxn ang="0">
                <a:pos x="32" y="22"/>
              </a:cxn>
              <a:cxn ang="0">
                <a:pos x="38" y="22"/>
              </a:cxn>
              <a:cxn ang="0">
                <a:pos x="42" y="24"/>
              </a:cxn>
              <a:cxn ang="0">
                <a:pos x="46" y="28"/>
              </a:cxn>
              <a:cxn ang="0">
                <a:pos x="46" y="32"/>
              </a:cxn>
              <a:cxn ang="0">
                <a:pos x="46" y="36"/>
              </a:cxn>
              <a:cxn ang="0">
                <a:pos x="42" y="40"/>
              </a:cxn>
              <a:cxn ang="0">
                <a:pos x="38" y="42"/>
              </a:cxn>
              <a:cxn ang="0">
                <a:pos x="32" y="44"/>
              </a:cxn>
              <a:cxn ang="0">
                <a:pos x="24" y="42"/>
              </a:cxn>
              <a:cxn ang="0">
                <a:pos x="20" y="40"/>
              </a:cxn>
              <a:cxn ang="0">
                <a:pos x="54" y="56"/>
              </a:cxn>
            </a:cxnLst>
            <a:rect l="0" t="0" r="r" b="b"/>
            <a:pathLst>
              <a:path w="62" h="66">
                <a:moveTo>
                  <a:pt x="54" y="56"/>
                </a:moveTo>
                <a:lnTo>
                  <a:pt x="60" y="46"/>
                </a:lnTo>
                <a:lnTo>
                  <a:pt x="62" y="32"/>
                </a:lnTo>
                <a:lnTo>
                  <a:pt x="60" y="18"/>
                </a:lnTo>
                <a:lnTo>
                  <a:pt x="56" y="12"/>
                </a:lnTo>
                <a:lnTo>
                  <a:pt x="54" y="8"/>
                </a:lnTo>
                <a:lnTo>
                  <a:pt x="48" y="4"/>
                </a:lnTo>
                <a:lnTo>
                  <a:pt x="44" y="2"/>
                </a:lnTo>
                <a:lnTo>
                  <a:pt x="38" y="0"/>
                </a:lnTo>
                <a:lnTo>
                  <a:pt x="32" y="0"/>
                </a:lnTo>
                <a:lnTo>
                  <a:pt x="20" y="0"/>
                </a:lnTo>
                <a:lnTo>
                  <a:pt x="12" y="6"/>
                </a:lnTo>
                <a:lnTo>
                  <a:pt x="6" y="12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4" y="46"/>
                </a:lnTo>
                <a:lnTo>
                  <a:pt x="6" y="52"/>
                </a:lnTo>
                <a:lnTo>
                  <a:pt x="10" y="56"/>
                </a:lnTo>
                <a:lnTo>
                  <a:pt x="14" y="60"/>
                </a:lnTo>
                <a:lnTo>
                  <a:pt x="20" y="64"/>
                </a:lnTo>
                <a:lnTo>
                  <a:pt x="26" y="66"/>
                </a:lnTo>
                <a:lnTo>
                  <a:pt x="32" y="66"/>
                </a:lnTo>
                <a:lnTo>
                  <a:pt x="38" y="66"/>
                </a:lnTo>
                <a:lnTo>
                  <a:pt x="44" y="64"/>
                </a:lnTo>
                <a:lnTo>
                  <a:pt x="50" y="60"/>
                </a:lnTo>
                <a:lnTo>
                  <a:pt x="52" y="56"/>
                </a:lnTo>
                <a:lnTo>
                  <a:pt x="54" y="56"/>
                </a:lnTo>
                <a:lnTo>
                  <a:pt x="20" y="40"/>
                </a:lnTo>
                <a:lnTo>
                  <a:pt x="18" y="36"/>
                </a:lnTo>
                <a:lnTo>
                  <a:pt x="16" y="32"/>
                </a:lnTo>
                <a:lnTo>
                  <a:pt x="18" y="28"/>
                </a:lnTo>
                <a:lnTo>
                  <a:pt x="20" y="24"/>
                </a:lnTo>
                <a:lnTo>
                  <a:pt x="24" y="22"/>
                </a:lnTo>
                <a:lnTo>
                  <a:pt x="32" y="22"/>
                </a:lnTo>
                <a:lnTo>
                  <a:pt x="38" y="22"/>
                </a:lnTo>
                <a:lnTo>
                  <a:pt x="42" y="24"/>
                </a:lnTo>
                <a:lnTo>
                  <a:pt x="46" y="28"/>
                </a:lnTo>
                <a:lnTo>
                  <a:pt x="46" y="32"/>
                </a:lnTo>
                <a:lnTo>
                  <a:pt x="46" y="36"/>
                </a:lnTo>
                <a:lnTo>
                  <a:pt x="42" y="40"/>
                </a:lnTo>
                <a:lnTo>
                  <a:pt x="38" y="42"/>
                </a:lnTo>
                <a:lnTo>
                  <a:pt x="32" y="44"/>
                </a:lnTo>
                <a:lnTo>
                  <a:pt x="24" y="42"/>
                </a:lnTo>
                <a:lnTo>
                  <a:pt x="20" y="40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1" name="Freeform 69"/>
          <p:cNvSpPr>
            <a:spLocks/>
          </p:cNvSpPr>
          <p:nvPr/>
        </p:nvSpPr>
        <p:spPr bwMode="auto">
          <a:xfrm>
            <a:off x="4633913" y="2830513"/>
            <a:ext cx="95250" cy="95250"/>
          </a:xfrm>
          <a:custGeom>
            <a:avLst/>
            <a:gdLst/>
            <a:ahLst/>
            <a:cxnLst>
              <a:cxn ang="0">
                <a:pos x="60" y="60"/>
              </a:cxn>
              <a:cxn ang="0">
                <a:pos x="60" y="38"/>
              </a:cxn>
              <a:cxn ang="0">
                <a:pos x="32" y="38"/>
              </a:cxn>
              <a:cxn ang="0">
                <a:pos x="26" y="38"/>
              </a:cxn>
              <a:cxn ang="0">
                <a:pos x="22" y="36"/>
              </a:cxn>
              <a:cxn ang="0">
                <a:pos x="20" y="32"/>
              </a:cxn>
              <a:cxn ang="0">
                <a:pos x="18" y="30"/>
              </a:cxn>
              <a:cxn ang="0">
                <a:pos x="18" y="26"/>
              </a:cxn>
              <a:cxn ang="0">
                <a:pos x="20" y="24"/>
              </a:cxn>
              <a:cxn ang="0">
                <a:pos x="24" y="22"/>
              </a:cxn>
              <a:cxn ang="0">
                <a:pos x="28" y="22"/>
              </a:cxn>
              <a:cxn ang="0">
                <a:pos x="60" y="22"/>
              </a:cxn>
              <a:cxn ang="0">
                <a:pos x="60" y="0"/>
              </a:cxn>
              <a:cxn ang="0">
                <a:pos x="24" y="0"/>
              </a:cxn>
              <a:cxn ang="0">
                <a:pos x="14" y="0"/>
              </a:cxn>
              <a:cxn ang="0">
                <a:pos x="6" y="4"/>
              </a:cxn>
              <a:cxn ang="0">
                <a:pos x="2" y="10"/>
              </a:cxn>
              <a:cxn ang="0">
                <a:pos x="0" y="18"/>
              </a:cxn>
              <a:cxn ang="0">
                <a:pos x="2" y="26"/>
              </a:cxn>
              <a:cxn ang="0">
                <a:pos x="4" y="30"/>
              </a:cxn>
              <a:cxn ang="0">
                <a:pos x="6" y="36"/>
              </a:cxn>
              <a:cxn ang="0">
                <a:pos x="12" y="40"/>
              </a:cxn>
              <a:cxn ang="0">
                <a:pos x="2" y="40"/>
              </a:cxn>
              <a:cxn ang="0">
                <a:pos x="2" y="60"/>
              </a:cxn>
              <a:cxn ang="0">
                <a:pos x="58" y="60"/>
              </a:cxn>
              <a:cxn ang="0">
                <a:pos x="60" y="60"/>
              </a:cxn>
            </a:cxnLst>
            <a:rect l="0" t="0" r="r" b="b"/>
            <a:pathLst>
              <a:path w="60" h="60">
                <a:moveTo>
                  <a:pt x="60" y="60"/>
                </a:moveTo>
                <a:lnTo>
                  <a:pt x="60" y="38"/>
                </a:lnTo>
                <a:lnTo>
                  <a:pt x="32" y="38"/>
                </a:lnTo>
                <a:lnTo>
                  <a:pt x="26" y="38"/>
                </a:lnTo>
                <a:lnTo>
                  <a:pt x="22" y="36"/>
                </a:lnTo>
                <a:lnTo>
                  <a:pt x="20" y="32"/>
                </a:lnTo>
                <a:lnTo>
                  <a:pt x="18" y="30"/>
                </a:lnTo>
                <a:lnTo>
                  <a:pt x="18" y="26"/>
                </a:lnTo>
                <a:lnTo>
                  <a:pt x="20" y="24"/>
                </a:lnTo>
                <a:lnTo>
                  <a:pt x="24" y="22"/>
                </a:lnTo>
                <a:lnTo>
                  <a:pt x="28" y="22"/>
                </a:lnTo>
                <a:lnTo>
                  <a:pt x="60" y="22"/>
                </a:lnTo>
                <a:lnTo>
                  <a:pt x="60" y="0"/>
                </a:lnTo>
                <a:lnTo>
                  <a:pt x="24" y="0"/>
                </a:lnTo>
                <a:lnTo>
                  <a:pt x="14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6"/>
                </a:lnTo>
                <a:lnTo>
                  <a:pt x="4" y="30"/>
                </a:lnTo>
                <a:lnTo>
                  <a:pt x="6" y="36"/>
                </a:lnTo>
                <a:lnTo>
                  <a:pt x="12" y="40"/>
                </a:lnTo>
                <a:lnTo>
                  <a:pt x="2" y="40"/>
                </a:lnTo>
                <a:lnTo>
                  <a:pt x="2" y="60"/>
                </a:lnTo>
                <a:lnTo>
                  <a:pt x="58" y="60"/>
                </a:lnTo>
                <a:lnTo>
                  <a:pt x="60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2" name="Freeform 70"/>
          <p:cNvSpPr>
            <a:spLocks/>
          </p:cNvSpPr>
          <p:nvPr/>
        </p:nvSpPr>
        <p:spPr bwMode="auto">
          <a:xfrm>
            <a:off x="4633913" y="2644775"/>
            <a:ext cx="98425" cy="109538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4"/>
              </a:cxn>
              <a:cxn ang="0">
                <a:pos x="60" y="20"/>
              </a:cxn>
              <a:cxn ang="0">
                <a:pos x="56" y="14"/>
              </a:cxn>
              <a:cxn ang="0">
                <a:pos x="54" y="10"/>
              </a:cxn>
              <a:cxn ang="0">
                <a:pos x="48" y="6"/>
              </a:cxn>
              <a:cxn ang="0">
                <a:pos x="44" y="2"/>
              </a:cxn>
              <a:cxn ang="0">
                <a:pos x="38" y="0"/>
              </a:cxn>
              <a:cxn ang="0">
                <a:pos x="32" y="0"/>
              </a:cxn>
              <a:cxn ang="0">
                <a:pos x="20" y="2"/>
              </a:cxn>
              <a:cxn ang="0">
                <a:pos x="12" y="8"/>
              </a:cxn>
              <a:cxn ang="0">
                <a:pos x="6" y="12"/>
              </a:cxn>
              <a:cxn ang="0">
                <a:pos x="4" y="18"/>
              </a:cxn>
              <a:cxn ang="0">
                <a:pos x="2" y="26"/>
              </a:cxn>
              <a:cxn ang="0">
                <a:pos x="0" y="34"/>
              </a:cxn>
              <a:cxn ang="0">
                <a:pos x="4" y="48"/>
              </a:cxn>
              <a:cxn ang="0">
                <a:pos x="6" y="54"/>
              </a:cxn>
              <a:cxn ang="0">
                <a:pos x="10" y="59"/>
              </a:cxn>
              <a:cxn ang="0">
                <a:pos x="14" y="63"/>
              </a:cxn>
              <a:cxn ang="0">
                <a:pos x="20" y="65"/>
              </a:cxn>
              <a:cxn ang="0">
                <a:pos x="26" y="67"/>
              </a:cxn>
              <a:cxn ang="0">
                <a:pos x="32" y="69"/>
              </a:cxn>
              <a:cxn ang="0">
                <a:pos x="38" y="67"/>
              </a:cxn>
              <a:cxn ang="0">
                <a:pos x="44" y="65"/>
              </a:cxn>
              <a:cxn ang="0">
                <a:pos x="50" y="63"/>
              </a:cxn>
              <a:cxn ang="0">
                <a:pos x="52" y="56"/>
              </a:cxn>
              <a:cxn ang="0">
                <a:pos x="54" y="56"/>
              </a:cxn>
              <a:cxn ang="0">
                <a:pos x="20" y="42"/>
              </a:cxn>
              <a:cxn ang="0">
                <a:pos x="18" y="38"/>
              </a:cxn>
              <a:cxn ang="0">
                <a:pos x="16" y="34"/>
              </a:cxn>
              <a:cxn ang="0">
                <a:pos x="18" y="30"/>
              </a:cxn>
              <a:cxn ang="0">
                <a:pos x="20" y="26"/>
              </a:cxn>
              <a:cxn ang="0">
                <a:pos x="24" y="24"/>
              </a:cxn>
              <a:cxn ang="0">
                <a:pos x="32" y="22"/>
              </a:cxn>
              <a:cxn ang="0">
                <a:pos x="38" y="24"/>
              </a:cxn>
              <a:cxn ang="0">
                <a:pos x="42" y="26"/>
              </a:cxn>
              <a:cxn ang="0">
                <a:pos x="46" y="30"/>
              </a:cxn>
              <a:cxn ang="0">
                <a:pos x="46" y="34"/>
              </a:cxn>
              <a:cxn ang="0">
                <a:pos x="46" y="38"/>
              </a:cxn>
              <a:cxn ang="0">
                <a:pos x="42" y="42"/>
              </a:cxn>
              <a:cxn ang="0">
                <a:pos x="38" y="44"/>
              </a:cxn>
              <a:cxn ang="0">
                <a:pos x="32" y="44"/>
              </a:cxn>
              <a:cxn ang="0">
                <a:pos x="24" y="44"/>
              </a:cxn>
              <a:cxn ang="0">
                <a:pos x="20" y="42"/>
              </a:cxn>
              <a:cxn ang="0">
                <a:pos x="54" y="56"/>
              </a:cxn>
            </a:cxnLst>
            <a:rect l="0" t="0" r="r" b="b"/>
            <a:pathLst>
              <a:path w="62" h="69">
                <a:moveTo>
                  <a:pt x="54" y="56"/>
                </a:moveTo>
                <a:lnTo>
                  <a:pt x="60" y="46"/>
                </a:lnTo>
                <a:lnTo>
                  <a:pt x="62" y="34"/>
                </a:lnTo>
                <a:lnTo>
                  <a:pt x="60" y="20"/>
                </a:lnTo>
                <a:lnTo>
                  <a:pt x="56" y="14"/>
                </a:lnTo>
                <a:lnTo>
                  <a:pt x="54" y="10"/>
                </a:lnTo>
                <a:lnTo>
                  <a:pt x="48" y="6"/>
                </a:lnTo>
                <a:lnTo>
                  <a:pt x="44" y="2"/>
                </a:lnTo>
                <a:lnTo>
                  <a:pt x="38" y="0"/>
                </a:lnTo>
                <a:lnTo>
                  <a:pt x="32" y="0"/>
                </a:lnTo>
                <a:lnTo>
                  <a:pt x="20" y="2"/>
                </a:lnTo>
                <a:lnTo>
                  <a:pt x="12" y="8"/>
                </a:lnTo>
                <a:lnTo>
                  <a:pt x="6" y="12"/>
                </a:lnTo>
                <a:lnTo>
                  <a:pt x="4" y="18"/>
                </a:lnTo>
                <a:lnTo>
                  <a:pt x="2" y="26"/>
                </a:lnTo>
                <a:lnTo>
                  <a:pt x="0" y="34"/>
                </a:lnTo>
                <a:lnTo>
                  <a:pt x="4" y="48"/>
                </a:lnTo>
                <a:lnTo>
                  <a:pt x="6" y="54"/>
                </a:lnTo>
                <a:lnTo>
                  <a:pt x="10" y="59"/>
                </a:lnTo>
                <a:lnTo>
                  <a:pt x="14" y="63"/>
                </a:lnTo>
                <a:lnTo>
                  <a:pt x="20" y="65"/>
                </a:lnTo>
                <a:lnTo>
                  <a:pt x="26" y="67"/>
                </a:lnTo>
                <a:lnTo>
                  <a:pt x="32" y="69"/>
                </a:lnTo>
                <a:lnTo>
                  <a:pt x="38" y="67"/>
                </a:lnTo>
                <a:lnTo>
                  <a:pt x="44" y="65"/>
                </a:lnTo>
                <a:lnTo>
                  <a:pt x="50" y="63"/>
                </a:lnTo>
                <a:lnTo>
                  <a:pt x="52" y="56"/>
                </a:lnTo>
                <a:lnTo>
                  <a:pt x="54" y="56"/>
                </a:lnTo>
                <a:lnTo>
                  <a:pt x="20" y="42"/>
                </a:lnTo>
                <a:lnTo>
                  <a:pt x="18" y="38"/>
                </a:lnTo>
                <a:lnTo>
                  <a:pt x="16" y="34"/>
                </a:lnTo>
                <a:lnTo>
                  <a:pt x="18" y="30"/>
                </a:lnTo>
                <a:lnTo>
                  <a:pt x="20" y="26"/>
                </a:lnTo>
                <a:lnTo>
                  <a:pt x="24" y="24"/>
                </a:lnTo>
                <a:lnTo>
                  <a:pt x="32" y="22"/>
                </a:lnTo>
                <a:lnTo>
                  <a:pt x="38" y="24"/>
                </a:lnTo>
                <a:lnTo>
                  <a:pt x="42" y="26"/>
                </a:lnTo>
                <a:lnTo>
                  <a:pt x="46" y="30"/>
                </a:lnTo>
                <a:lnTo>
                  <a:pt x="46" y="34"/>
                </a:lnTo>
                <a:lnTo>
                  <a:pt x="46" y="38"/>
                </a:lnTo>
                <a:lnTo>
                  <a:pt x="42" y="42"/>
                </a:lnTo>
                <a:lnTo>
                  <a:pt x="38" y="44"/>
                </a:lnTo>
                <a:lnTo>
                  <a:pt x="32" y="44"/>
                </a:lnTo>
                <a:lnTo>
                  <a:pt x="24" y="44"/>
                </a:lnTo>
                <a:lnTo>
                  <a:pt x="20" y="42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3" name="Freeform 71"/>
          <p:cNvSpPr>
            <a:spLocks/>
          </p:cNvSpPr>
          <p:nvPr/>
        </p:nvSpPr>
        <p:spPr bwMode="auto">
          <a:xfrm>
            <a:off x="4598988" y="2565400"/>
            <a:ext cx="130175" cy="73025"/>
          </a:xfrm>
          <a:custGeom>
            <a:avLst/>
            <a:gdLst/>
            <a:ahLst/>
            <a:cxnLst>
              <a:cxn ang="0">
                <a:pos x="20" y="14"/>
              </a:cxn>
              <a:cxn ang="0">
                <a:pos x="16" y="12"/>
              </a:cxn>
              <a:cxn ang="0">
                <a:pos x="14" y="8"/>
              </a:cxn>
              <a:cxn ang="0">
                <a:pos x="16" y="2"/>
              </a:cxn>
              <a:cxn ang="0">
                <a:pos x="2" y="0"/>
              </a:cxn>
              <a:cxn ang="0">
                <a:pos x="0" y="16"/>
              </a:cxn>
              <a:cxn ang="0">
                <a:pos x="2" y="28"/>
              </a:cxn>
              <a:cxn ang="0">
                <a:pos x="6" y="34"/>
              </a:cxn>
              <a:cxn ang="0">
                <a:pos x="14" y="36"/>
              </a:cxn>
              <a:cxn ang="0">
                <a:pos x="22" y="38"/>
              </a:cxn>
              <a:cxn ang="0">
                <a:pos x="24" y="38"/>
              </a:cxn>
              <a:cxn ang="0">
                <a:pos x="24" y="46"/>
              </a:cxn>
              <a:cxn ang="0">
                <a:pos x="40" y="46"/>
              </a:cxn>
              <a:cxn ang="0">
                <a:pos x="40" y="38"/>
              </a:cxn>
              <a:cxn ang="0">
                <a:pos x="82" y="38"/>
              </a:cxn>
              <a:cxn ang="0">
                <a:pos x="82" y="14"/>
              </a:cxn>
              <a:cxn ang="0">
                <a:pos x="40" y="14"/>
              </a:cxn>
              <a:cxn ang="0">
                <a:pos x="40" y="4"/>
              </a:cxn>
              <a:cxn ang="0">
                <a:pos x="24" y="4"/>
              </a:cxn>
              <a:cxn ang="0">
                <a:pos x="24" y="14"/>
              </a:cxn>
              <a:cxn ang="0">
                <a:pos x="22" y="14"/>
              </a:cxn>
              <a:cxn ang="0">
                <a:pos x="20" y="14"/>
              </a:cxn>
            </a:cxnLst>
            <a:rect l="0" t="0" r="r" b="b"/>
            <a:pathLst>
              <a:path w="82" h="46">
                <a:moveTo>
                  <a:pt x="20" y="14"/>
                </a:moveTo>
                <a:lnTo>
                  <a:pt x="16" y="12"/>
                </a:lnTo>
                <a:lnTo>
                  <a:pt x="14" y="8"/>
                </a:lnTo>
                <a:lnTo>
                  <a:pt x="16" y="2"/>
                </a:lnTo>
                <a:lnTo>
                  <a:pt x="2" y="0"/>
                </a:lnTo>
                <a:lnTo>
                  <a:pt x="0" y="16"/>
                </a:lnTo>
                <a:lnTo>
                  <a:pt x="2" y="28"/>
                </a:lnTo>
                <a:lnTo>
                  <a:pt x="6" y="34"/>
                </a:lnTo>
                <a:lnTo>
                  <a:pt x="14" y="36"/>
                </a:lnTo>
                <a:lnTo>
                  <a:pt x="22" y="38"/>
                </a:lnTo>
                <a:lnTo>
                  <a:pt x="24" y="38"/>
                </a:lnTo>
                <a:lnTo>
                  <a:pt x="24" y="46"/>
                </a:lnTo>
                <a:lnTo>
                  <a:pt x="40" y="46"/>
                </a:lnTo>
                <a:lnTo>
                  <a:pt x="40" y="38"/>
                </a:lnTo>
                <a:lnTo>
                  <a:pt x="82" y="38"/>
                </a:lnTo>
                <a:lnTo>
                  <a:pt x="82" y="14"/>
                </a:lnTo>
                <a:lnTo>
                  <a:pt x="40" y="14"/>
                </a:lnTo>
                <a:lnTo>
                  <a:pt x="40" y="4"/>
                </a:lnTo>
                <a:lnTo>
                  <a:pt x="24" y="4"/>
                </a:lnTo>
                <a:lnTo>
                  <a:pt x="24" y="14"/>
                </a:lnTo>
                <a:lnTo>
                  <a:pt x="22" y="14"/>
                </a:lnTo>
                <a:lnTo>
                  <a:pt x="20" y="1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4" name="Freeform 72"/>
          <p:cNvSpPr>
            <a:spLocks/>
          </p:cNvSpPr>
          <p:nvPr/>
        </p:nvSpPr>
        <p:spPr bwMode="auto">
          <a:xfrm>
            <a:off x="4602163" y="2403475"/>
            <a:ext cx="127000" cy="95250"/>
          </a:xfrm>
          <a:custGeom>
            <a:avLst/>
            <a:gdLst/>
            <a:ahLst/>
            <a:cxnLst>
              <a:cxn ang="0">
                <a:pos x="80" y="60"/>
              </a:cxn>
              <a:cxn ang="0">
                <a:pos x="80" y="38"/>
              </a:cxn>
              <a:cxn ang="0">
                <a:pos x="52" y="38"/>
              </a:cxn>
              <a:cxn ang="0">
                <a:pos x="46" y="38"/>
              </a:cxn>
              <a:cxn ang="0">
                <a:pos x="42" y="36"/>
              </a:cxn>
              <a:cxn ang="0">
                <a:pos x="40" y="34"/>
              </a:cxn>
              <a:cxn ang="0">
                <a:pos x="38" y="30"/>
              </a:cxn>
              <a:cxn ang="0">
                <a:pos x="38" y="26"/>
              </a:cxn>
              <a:cxn ang="0">
                <a:pos x="40" y="24"/>
              </a:cxn>
              <a:cxn ang="0">
                <a:pos x="44" y="22"/>
              </a:cxn>
              <a:cxn ang="0">
                <a:pos x="48" y="22"/>
              </a:cxn>
              <a:cxn ang="0">
                <a:pos x="80" y="22"/>
              </a:cxn>
              <a:cxn ang="0">
                <a:pos x="80" y="0"/>
              </a:cxn>
              <a:cxn ang="0">
                <a:pos x="44" y="0"/>
              </a:cxn>
              <a:cxn ang="0">
                <a:pos x="34" y="0"/>
              </a:cxn>
              <a:cxn ang="0">
                <a:pos x="26" y="4"/>
              </a:cxn>
              <a:cxn ang="0">
                <a:pos x="22" y="10"/>
              </a:cxn>
              <a:cxn ang="0">
                <a:pos x="20" y="18"/>
              </a:cxn>
              <a:cxn ang="0">
                <a:pos x="22" y="30"/>
              </a:cxn>
              <a:cxn ang="0">
                <a:pos x="30" y="38"/>
              </a:cxn>
              <a:cxn ang="0">
                <a:pos x="0" y="38"/>
              </a:cxn>
              <a:cxn ang="0">
                <a:pos x="0" y="60"/>
              </a:cxn>
              <a:cxn ang="0">
                <a:pos x="78" y="60"/>
              </a:cxn>
              <a:cxn ang="0">
                <a:pos x="80" y="60"/>
              </a:cxn>
            </a:cxnLst>
            <a:rect l="0" t="0" r="r" b="b"/>
            <a:pathLst>
              <a:path w="80" h="60">
                <a:moveTo>
                  <a:pt x="80" y="60"/>
                </a:moveTo>
                <a:lnTo>
                  <a:pt x="80" y="38"/>
                </a:lnTo>
                <a:lnTo>
                  <a:pt x="52" y="38"/>
                </a:lnTo>
                <a:lnTo>
                  <a:pt x="46" y="38"/>
                </a:lnTo>
                <a:lnTo>
                  <a:pt x="42" y="36"/>
                </a:lnTo>
                <a:lnTo>
                  <a:pt x="40" y="34"/>
                </a:lnTo>
                <a:lnTo>
                  <a:pt x="38" y="30"/>
                </a:lnTo>
                <a:lnTo>
                  <a:pt x="38" y="26"/>
                </a:lnTo>
                <a:lnTo>
                  <a:pt x="40" y="24"/>
                </a:lnTo>
                <a:lnTo>
                  <a:pt x="44" y="22"/>
                </a:lnTo>
                <a:lnTo>
                  <a:pt x="48" y="22"/>
                </a:lnTo>
                <a:lnTo>
                  <a:pt x="80" y="22"/>
                </a:lnTo>
                <a:lnTo>
                  <a:pt x="80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2" y="10"/>
                </a:lnTo>
                <a:lnTo>
                  <a:pt x="20" y="18"/>
                </a:lnTo>
                <a:lnTo>
                  <a:pt x="22" y="30"/>
                </a:lnTo>
                <a:lnTo>
                  <a:pt x="30" y="38"/>
                </a:lnTo>
                <a:lnTo>
                  <a:pt x="0" y="38"/>
                </a:lnTo>
                <a:lnTo>
                  <a:pt x="0" y="60"/>
                </a:lnTo>
                <a:lnTo>
                  <a:pt x="78" y="60"/>
                </a:lnTo>
                <a:lnTo>
                  <a:pt x="80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5" name="Freeform 73"/>
          <p:cNvSpPr>
            <a:spLocks/>
          </p:cNvSpPr>
          <p:nvPr/>
        </p:nvSpPr>
        <p:spPr bwMode="auto">
          <a:xfrm>
            <a:off x="4633913" y="2279650"/>
            <a:ext cx="98425" cy="1047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4" y="0"/>
              </a:cxn>
              <a:cxn ang="0">
                <a:pos x="16" y="4"/>
              </a:cxn>
              <a:cxn ang="0">
                <a:pos x="10" y="8"/>
              </a:cxn>
              <a:cxn ang="0">
                <a:pos x="4" y="14"/>
              </a:cxn>
              <a:cxn ang="0">
                <a:pos x="2" y="22"/>
              </a:cxn>
              <a:cxn ang="0">
                <a:pos x="0" y="34"/>
              </a:cxn>
              <a:cxn ang="0">
                <a:pos x="4" y="48"/>
              </a:cxn>
              <a:cxn ang="0">
                <a:pos x="6" y="54"/>
              </a:cxn>
              <a:cxn ang="0">
                <a:pos x="10" y="58"/>
              </a:cxn>
              <a:cxn ang="0">
                <a:pos x="14" y="62"/>
              </a:cxn>
              <a:cxn ang="0">
                <a:pos x="20" y="64"/>
              </a:cxn>
              <a:cxn ang="0">
                <a:pos x="32" y="66"/>
              </a:cxn>
              <a:cxn ang="0">
                <a:pos x="40" y="66"/>
              </a:cxn>
              <a:cxn ang="0">
                <a:pos x="48" y="62"/>
              </a:cxn>
              <a:cxn ang="0">
                <a:pos x="54" y="58"/>
              </a:cxn>
              <a:cxn ang="0">
                <a:pos x="58" y="52"/>
              </a:cxn>
              <a:cxn ang="0">
                <a:pos x="60" y="44"/>
              </a:cxn>
              <a:cxn ang="0">
                <a:pos x="62" y="34"/>
              </a:cxn>
              <a:cxn ang="0">
                <a:pos x="60" y="22"/>
              </a:cxn>
              <a:cxn ang="0">
                <a:pos x="58" y="12"/>
              </a:cxn>
              <a:cxn ang="0">
                <a:pos x="52" y="6"/>
              </a:cxn>
              <a:cxn ang="0">
                <a:pos x="46" y="0"/>
              </a:cxn>
              <a:cxn ang="0">
                <a:pos x="44" y="22"/>
              </a:cxn>
              <a:cxn ang="0">
                <a:pos x="46" y="26"/>
              </a:cxn>
              <a:cxn ang="0">
                <a:pos x="48" y="32"/>
              </a:cxn>
              <a:cxn ang="0">
                <a:pos x="48" y="38"/>
              </a:cxn>
              <a:cxn ang="0">
                <a:pos x="44" y="42"/>
              </a:cxn>
              <a:cxn ang="0">
                <a:pos x="42" y="44"/>
              </a:cxn>
              <a:cxn ang="0">
                <a:pos x="36" y="44"/>
              </a:cxn>
              <a:cxn ang="0">
                <a:pos x="36" y="0"/>
              </a:cxn>
              <a:cxn ang="0">
                <a:pos x="36" y="0"/>
              </a:cxn>
              <a:cxn ang="0">
                <a:pos x="34" y="0"/>
              </a:cxn>
              <a:cxn ang="0">
                <a:pos x="26" y="44"/>
              </a:cxn>
              <a:cxn ang="0">
                <a:pos x="18" y="42"/>
              </a:cxn>
              <a:cxn ang="0">
                <a:pos x="16" y="38"/>
              </a:cxn>
              <a:cxn ang="0">
                <a:pos x="14" y="34"/>
              </a:cxn>
              <a:cxn ang="0">
                <a:pos x="14" y="28"/>
              </a:cxn>
              <a:cxn ang="0">
                <a:pos x="16" y="26"/>
              </a:cxn>
              <a:cxn ang="0">
                <a:pos x="20" y="24"/>
              </a:cxn>
              <a:cxn ang="0">
                <a:pos x="26" y="22"/>
              </a:cxn>
              <a:cxn ang="0">
                <a:pos x="26" y="44"/>
              </a:cxn>
              <a:cxn ang="0">
                <a:pos x="34" y="0"/>
              </a:cxn>
            </a:cxnLst>
            <a:rect l="0" t="0" r="r" b="b"/>
            <a:pathLst>
              <a:path w="62" h="66">
                <a:moveTo>
                  <a:pt x="34" y="0"/>
                </a:moveTo>
                <a:lnTo>
                  <a:pt x="24" y="0"/>
                </a:lnTo>
                <a:lnTo>
                  <a:pt x="16" y="4"/>
                </a:lnTo>
                <a:lnTo>
                  <a:pt x="10" y="8"/>
                </a:lnTo>
                <a:lnTo>
                  <a:pt x="4" y="14"/>
                </a:lnTo>
                <a:lnTo>
                  <a:pt x="2" y="22"/>
                </a:lnTo>
                <a:lnTo>
                  <a:pt x="0" y="34"/>
                </a:lnTo>
                <a:lnTo>
                  <a:pt x="4" y="48"/>
                </a:lnTo>
                <a:lnTo>
                  <a:pt x="6" y="54"/>
                </a:lnTo>
                <a:lnTo>
                  <a:pt x="10" y="58"/>
                </a:lnTo>
                <a:lnTo>
                  <a:pt x="14" y="62"/>
                </a:lnTo>
                <a:lnTo>
                  <a:pt x="20" y="64"/>
                </a:lnTo>
                <a:lnTo>
                  <a:pt x="32" y="66"/>
                </a:lnTo>
                <a:lnTo>
                  <a:pt x="40" y="66"/>
                </a:lnTo>
                <a:lnTo>
                  <a:pt x="48" y="62"/>
                </a:lnTo>
                <a:lnTo>
                  <a:pt x="54" y="58"/>
                </a:lnTo>
                <a:lnTo>
                  <a:pt x="58" y="52"/>
                </a:lnTo>
                <a:lnTo>
                  <a:pt x="60" y="44"/>
                </a:lnTo>
                <a:lnTo>
                  <a:pt x="62" y="34"/>
                </a:lnTo>
                <a:lnTo>
                  <a:pt x="60" y="22"/>
                </a:lnTo>
                <a:lnTo>
                  <a:pt x="58" y="12"/>
                </a:lnTo>
                <a:lnTo>
                  <a:pt x="52" y="6"/>
                </a:lnTo>
                <a:lnTo>
                  <a:pt x="46" y="0"/>
                </a:lnTo>
                <a:lnTo>
                  <a:pt x="44" y="22"/>
                </a:lnTo>
                <a:lnTo>
                  <a:pt x="46" y="26"/>
                </a:lnTo>
                <a:lnTo>
                  <a:pt x="48" y="32"/>
                </a:lnTo>
                <a:lnTo>
                  <a:pt x="48" y="38"/>
                </a:lnTo>
                <a:lnTo>
                  <a:pt x="44" y="42"/>
                </a:lnTo>
                <a:lnTo>
                  <a:pt x="42" y="44"/>
                </a:lnTo>
                <a:lnTo>
                  <a:pt x="36" y="44"/>
                </a:lnTo>
                <a:lnTo>
                  <a:pt x="36" y="0"/>
                </a:lnTo>
                <a:lnTo>
                  <a:pt x="36" y="0"/>
                </a:lnTo>
                <a:lnTo>
                  <a:pt x="34" y="0"/>
                </a:lnTo>
                <a:lnTo>
                  <a:pt x="26" y="44"/>
                </a:lnTo>
                <a:lnTo>
                  <a:pt x="18" y="42"/>
                </a:lnTo>
                <a:lnTo>
                  <a:pt x="16" y="38"/>
                </a:lnTo>
                <a:lnTo>
                  <a:pt x="14" y="34"/>
                </a:lnTo>
                <a:lnTo>
                  <a:pt x="14" y="28"/>
                </a:lnTo>
                <a:lnTo>
                  <a:pt x="16" y="26"/>
                </a:lnTo>
                <a:lnTo>
                  <a:pt x="20" y="24"/>
                </a:lnTo>
                <a:lnTo>
                  <a:pt x="26" y="22"/>
                </a:lnTo>
                <a:lnTo>
                  <a:pt x="26" y="44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6" name="Freeform 74"/>
          <p:cNvSpPr>
            <a:spLocks/>
          </p:cNvSpPr>
          <p:nvPr/>
        </p:nvSpPr>
        <p:spPr bwMode="auto">
          <a:xfrm>
            <a:off x="4633913" y="2105025"/>
            <a:ext cx="95250" cy="158750"/>
          </a:xfrm>
          <a:custGeom>
            <a:avLst/>
            <a:gdLst/>
            <a:ahLst/>
            <a:cxnLst>
              <a:cxn ang="0">
                <a:pos x="60" y="100"/>
              </a:cxn>
              <a:cxn ang="0">
                <a:pos x="60" y="76"/>
              </a:cxn>
              <a:cxn ang="0">
                <a:pos x="30" y="76"/>
              </a:cxn>
              <a:cxn ang="0">
                <a:pos x="24" y="76"/>
              </a:cxn>
              <a:cxn ang="0">
                <a:pos x="22" y="74"/>
              </a:cxn>
              <a:cxn ang="0">
                <a:pos x="18" y="72"/>
              </a:cxn>
              <a:cxn ang="0">
                <a:pos x="18" y="68"/>
              </a:cxn>
              <a:cxn ang="0">
                <a:pos x="20" y="64"/>
              </a:cxn>
              <a:cxn ang="0">
                <a:pos x="24" y="62"/>
              </a:cxn>
              <a:cxn ang="0">
                <a:pos x="28" y="62"/>
              </a:cxn>
              <a:cxn ang="0">
                <a:pos x="60" y="62"/>
              </a:cxn>
              <a:cxn ang="0">
                <a:pos x="60" y="38"/>
              </a:cxn>
              <a:cxn ang="0">
                <a:pos x="30" y="38"/>
              </a:cxn>
              <a:cxn ang="0">
                <a:pos x="24" y="38"/>
              </a:cxn>
              <a:cxn ang="0">
                <a:pos x="22" y="36"/>
              </a:cxn>
              <a:cxn ang="0">
                <a:pos x="20" y="34"/>
              </a:cxn>
              <a:cxn ang="0">
                <a:pos x="18" y="30"/>
              </a:cxn>
              <a:cxn ang="0">
                <a:pos x="20" y="26"/>
              </a:cxn>
              <a:cxn ang="0">
                <a:pos x="22" y="24"/>
              </a:cxn>
              <a:cxn ang="0">
                <a:pos x="28" y="22"/>
              </a:cxn>
              <a:cxn ang="0">
                <a:pos x="60" y="22"/>
              </a:cxn>
              <a:cxn ang="0">
                <a:pos x="60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2" y="32"/>
              </a:cxn>
              <a:cxn ang="0">
                <a:pos x="10" y="40"/>
              </a:cxn>
              <a:cxn ang="0">
                <a:pos x="6" y="44"/>
              </a:cxn>
              <a:cxn ang="0">
                <a:pos x="4" y="48"/>
              </a:cxn>
              <a:cxn ang="0">
                <a:pos x="2" y="52"/>
              </a:cxn>
              <a:cxn ang="0">
                <a:pos x="0" y="58"/>
              </a:cxn>
              <a:cxn ang="0">
                <a:pos x="2" y="64"/>
              </a:cxn>
              <a:cxn ang="0">
                <a:pos x="4" y="70"/>
              </a:cxn>
              <a:cxn ang="0">
                <a:pos x="6" y="74"/>
              </a:cxn>
              <a:cxn ang="0">
                <a:pos x="10" y="78"/>
              </a:cxn>
              <a:cxn ang="0">
                <a:pos x="2" y="78"/>
              </a:cxn>
              <a:cxn ang="0">
                <a:pos x="2" y="100"/>
              </a:cxn>
              <a:cxn ang="0">
                <a:pos x="58" y="100"/>
              </a:cxn>
              <a:cxn ang="0">
                <a:pos x="60" y="100"/>
              </a:cxn>
            </a:cxnLst>
            <a:rect l="0" t="0" r="r" b="b"/>
            <a:pathLst>
              <a:path w="60" h="100">
                <a:moveTo>
                  <a:pt x="60" y="100"/>
                </a:moveTo>
                <a:lnTo>
                  <a:pt x="60" y="76"/>
                </a:lnTo>
                <a:lnTo>
                  <a:pt x="30" y="76"/>
                </a:lnTo>
                <a:lnTo>
                  <a:pt x="24" y="76"/>
                </a:lnTo>
                <a:lnTo>
                  <a:pt x="22" y="74"/>
                </a:lnTo>
                <a:lnTo>
                  <a:pt x="18" y="72"/>
                </a:lnTo>
                <a:lnTo>
                  <a:pt x="18" y="68"/>
                </a:lnTo>
                <a:lnTo>
                  <a:pt x="20" y="64"/>
                </a:lnTo>
                <a:lnTo>
                  <a:pt x="24" y="62"/>
                </a:lnTo>
                <a:lnTo>
                  <a:pt x="28" y="62"/>
                </a:lnTo>
                <a:lnTo>
                  <a:pt x="60" y="62"/>
                </a:lnTo>
                <a:lnTo>
                  <a:pt x="60" y="38"/>
                </a:lnTo>
                <a:lnTo>
                  <a:pt x="30" y="38"/>
                </a:lnTo>
                <a:lnTo>
                  <a:pt x="24" y="38"/>
                </a:lnTo>
                <a:lnTo>
                  <a:pt x="22" y="36"/>
                </a:lnTo>
                <a:lnTo>
                  <a:pt x="20" y="34"/>
                </a:lnTo>
                <a:lnTo>
                  <a:pt x="18" y="30"/>
                </a:lnTo>
                <a:lnTo>
                  <a:pt x="20" y="26"/>
                </a:lnTo>
                <a:lnTo>
                  <a:pt x="22" y="24"/>
                </a:lnTo>
                <a:lnTo>
                  <a:pt x="28" y="22"/>
                </a:lnTo>
                <a:lnTo>
                  <a:pt x="60" y="22"/>
                </a:lnTo>
                <a:lnTo>
                  <a:pt x="60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2" y="32"/>
                </a:lnTo>
                <a:lnTo>
                  <a:pt x="10" y="40"/>
                </a:lnTo>
                <a:lnTo>
                  <a:pt x="6" y="44"/>
                </a:lnTo>
                <a:lnTo>
                  <a:pt x="4" y="48"/>
                </a:lnTo>
                <a:lnTo>
                  <a:pt x="2" y="52"/>
                </a:lnTo>
                <a:lnTo>
                  <a:pt x="0" y="58"/>
                </a:lnTo>
                <a:lnTo>
                  <a:pt x="2" y="64"/>
                </a:lnTo>
                <a:lnTo>
                  <a:pt x="4" y="70"/>
                </a:lnTo>
                <a:lnTo>
                  <a:pt x="6" y="74"/>
                </a:lnTo>
                <a:lnTo>
                  <a:pt x="10" y="78"/>
                </a:lnTo>
                <a:lnTo>
                  <a:pt x="2" y="78"/>
                </a:lnTo>
                <a:lnTo>
                  <a:pt x="2" y="100"/>
                </a:lnTo>
                <a:lnTo>
                  <a:pt x="58" y="100"/>
                </a:lnTo>
                <a:lnTo>
                  <a:pt x="60" y="10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7" name="Freeform 75"/>
          <p:cNvSpPr>
            <a:spLocks/>
          </p:cNvSpPr>
          <p:nvPr/>
        </p:nvSpPr>
        <p:spPr bwMode="auto">
          <a:xfrm>
            <a:off x="4633913" y="1984375"/>
            <a:ext cx="98425" cy="104775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2"/>
              </a:cxn>
              <a:cxn ang="0">
                <a:pos x="60" y="18"/>
              </a:cxn>
              <a:cxn ang="0">
                <a:pos x="56" y="14"/>
              </a:cxn>
              <a:cxn ang="0">
                <a:pos x="54" y="8"/>
              </a:cxn>
              <a:cxn ang="0">
                <a:pos x="48" y="4"/>
              </a:cxn>
              <a:cxn ang="0">
                <a:pos x="44" y="2"/>
              </a:cxn>
              <a:cxn ang="0">
                <a:pos x="38" y="0"/>
              </a:cxn>
              <a:cxn ang="0">
                <a:pos x="32" y="0"/>
              </a:cxn>
              <a:cxn ang="0">
                <a:pos x="20" y="2"/>
              </a:cxn>
              <a:cxn ang="0">
                <a:pos x="12" y="6"/>
              </a:cxn>
              <a:cxn ang="0">
                <a:pos x="6" y="12"/>
              </a:cxn>
              <a:cxn ang="0">
                <a:pos x="4" y="18"/>
              </a:cxn>
              <a:cxn ang="0">
                <a:pos x="2" y="24"/>
              </a:cxn>
              <a:cxn ang="0">
                <a:pos x="0" y="32"/>
              </a:cxn>
              <a:cxn ang="0">
                <a:pos x="4" y="46"/>
              </a:cxn>
              <a:cxn ang="0">
                <a:pos x="6" y="52"/>
              </a:cxn>
              <a:cxn ang="0">
                <a:pos x="10" y="58"/>
              </a:cxn>
              <a:cxn ang="0">
                <a:pos x="14" y="62"/>
              </a:cxn>
              <a:cxn ang="0">
                <a:pos x="20" y="64"/>
              </a:cxn>
              <a:cxn ang="0">
                <a:pos x="26" y="66"/>
              </a:cxn>
              <a:cxn ang="0">
                <a:pos x="32" y="66"/>
              </a:cxn>
              <a:cxn ang="0">
                <a:pos x="38" y="66"/>
              </a:cxn>
              <a:cxn ang="0">
                <a:pos x="44" y="64"/>
              </a:cxn>
              <a:cxn ang="0">
                <a:pos x="50" y="60"/>
              </a:cxn>
              <a:cxn ang="0">
                <a:pos x="52" y="56"/>
              </a:cxn>
              <a:cxn ang="0">
                <a:pos x="54" y="56"/>
              </a:cxn>
              <a:cxn ang="0">
                <a:pos x="20" y="40"/>
              </a:cxn>
              <a:cxn ang="0">
                <a:pos x="18" y="36"/>
              </a:cxn>
              <a:cxn ang="0">
                <a:pos x="16" y="32"/>
              </a:cxn>
              <a:cxn ang="0">
                <a:pos x="18" y="28"/>
              </a:cxn>
              <a:cxn ang="0">
                <a:pos x="20" y="24"/>
              </a:cxn>
              <a:cxn ang="0">
                <a:pos x="24" y="22"/>
              </a:cxn>
              <a:cxn ang="0">
                <a:pos x="32" y="22"/>
              </a:cxn>
              <a:cxn ang="0">
                <a:pos x="38" y="22"/>
              </a:cxn>
              <a:cxn ang="0">
                <a:pos x="42" y="24"/>
              </a:cxn>
              <a:cxn ang="0">
                <a:pos x="46" y="28"/>
              </a:cxn>
              <a:cxn ang="0">
                <a:pos x="46" y="32"/>
              </a:cxn>
              <a:cxn ang="0">
                <a:pos x="46" y="38"/>
              </a:cxn>
              <a:cxn ang="0">
                <a:pos x="42" y="40"/>
              </a:cxn>
              <a:cxn ang="0">
                <a:pos x="38" y="42"/>
              </a:cxn>
              <a:cxn ang="0">
                <a:pos x="32" y="44"/>
              </a:cxn>
              <a:cxn ang="0">
                <a:pos x="24" y="42"/>
              </a:cxn>
              <a:cxn ang="0">
                <a:pos x="20" y="40"/>
              </a:cxn>
              <a:cxn ang="0">
                <a:pos x="54" y="56"/>
              </a:cxn>
            </a:cxnLst>
            <a:rect l="0" t="0" r="r" b="b"/>
            <a:pathLst>
              <a:path w="62" h="66">
                <a:moveTo>
                  <a:pt x="54" y="56"/>
                </a:moveTo>
                <a:lnTo>
                  <a:pt x="60" y="46"/>
                </a:lnTo>
                <a:lnTo>
                  <a:pt x="62" y="32"/>
                </a:lnTo>
                <a:lnTo>
                  <a:pt x="60" y="18"/>
                </a:lnTo>
                <a:lnTo>
                  <a:pt x="56" y="14"/>
                </a:lnTo>
                <a:lnTo>
                  <a:pt x="54" y="8"/>
                </a:lnTo>
                <a:lnTo>
                  <a:pt x="48" y="4"/>
                </a:lnTo>
                <a:lnTo>
                  <a:pt x="44" y="2"/>
                </a:lnTo>
                <a:lnTo>
                  <a:pt x="38" y="0"/>
                </a:lnTo>
                <a:lnTo>
                  <a:pt x="32" y="0"/>
                </a:lnTo>
                <a:lnTo>
                  <a:pt x="20" y="2"/>
                </a:lnTo>
                <a:lnTo>
                  <a:pt x="12" y="6"/>
                </a:lnTo>
                <a:lnTo>
                  <a:pt x="6" y="12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4" y="46"/>
                </a:lnTo>
                <a:lnTo>
                  <a:pt x="6" y="52"/>
                </a:lnTo>
                <a:lnTo>
                  <a:pt x="10" y="58"/>
                </a:lnTo>
                <a:lnTo>
                  <a:pt x="14" y="62"/>
                </a:lnTo>
                <a:lnTo>
                  <a:pt x="20" y="64"/>
                </a:lnTo>
                <a:lnTo>
                  <a:pt x="26" y="66"/>
                </a:lnTo>
                <a:lnTo>
                  <a:pt x="32" y="66"/>
                </a:lnTo>
                <a:lnTo>
                  <a:pt x="38" y="66"/>
                </a:lnTo>
                <a:lnTo>
                  <a:pt x="44" y="64"/>
                </a:lnTo>
                <a:lnTo>
                  <a:pt x="50" y="60"/>
                </a:lnTo>
                <a:lnTo>
                  <a:pt x="52" y="56"/>
                </a:lnTo>
                <a:lnTo>
                  <a:pt x="54" y="56"/>
                </a:lnTo>
                <a:lnTo>
                  <a:pt x="20" y="40"/>
                </a:lnTo>
                <a:lnTo>
                  <a:pt x="18" y="36"/>
                </a:lnTo>
                <a:lnTo>
                  <a:pt x="16" y="32"/>
                </a:lnTo>
                <a:lnTo>
                  <a:pt x="18" y="28"/>
                </a:lnTo>
                <a:lnTo>
                  <a:pt x="20" y="24"/>
                </a:lnTo>
                <a:lnTo>
                  <a:pt x="24" y="22"/>
                </a:lnTo>
                <a:lnTo>
                  <a:pt x="32" y="22"/>
                </a:lnTo>
                <a:lnTo>
                  <a:pt x="38" y="22"/>
                </a:lnTo>
                <a:lnTo>
                  <a:pt x="42" y="24"/>
                </a:lnTo>
                <a:lnTo>
                  <a:pt x="46" y="28"/>
                </a:lnTo>
                <a:lnTo>
                  <a:pt x="46" y="32"/>
                </a:lnTo>
                <a:lnTo>
                  <a:pt x="46" y="38"/>
                </a:lnTo>
                <a:lnTo>
                  <a:pt x="42" y="40"/>
                </a:lnTo>
                <a:lnTo>
                  <a:pt x="38" y="42"/>
                </a:lnTo>
                <a:lnTo>
                  <a:pt x="32" y="44"/>
                </a:lnTo>
                <a:lnTo>
                  <a:pt x="24" y="42"/>
                </a:lnTo>
                <a:lnTo>
                  <a:pt x="20" y="40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8" name="Freeform 76"/>
          <p:cNvSpPr>
            <a:spLocks/>
          </p:cNvSpPr>
          <p:nvPr/>
        </p:nvSpPr>
        <p:spPr bwMode="auto">
          <a:xfrm>
            <a:off x="4633913" y="1870075"/>
            <a:ext cx="133350" cy="101600"/>
          </a:xfrm>
          <a:custGeom>
            <a:avLst/>
            <a:gdLst/>
            <a:ahLst/>
            <a:cxnLst>
              <a:cxn ang="0">
                <a:pos x="10" y="20"/>
              </a:cxn>
              <a:cxn ang="0">
                <a:pos x="6" y="24"/>
              </a:cxn>
              <a:cxn ang="0">
                <a:pos x="4" y="28"/>
              </a:cxn>
              <a:cxn ang="0">
                <a:pos x="2" y="34"/>
              </a:cxn>
              <a:cxn ang="0">
                <a:pos x="0" y="40"/>
              </a:cxn>
              <a:cxn ang="0">
                <a:pos x="2" y="50"/>
              </a:cxn>
              <a:cxn ang="0">
                <a:pos x="8" y="56"/>
              </a:cxn>
              <a:cxn ang="0">
                <a:pos x="16" y="62"/>
              </a:cxn>
              <a:cxn ang="0">
                <a:pos x="28" y="64"/>
              </a:cxn>
              <a:cxn ang="0">
                <a:pos x="40" y="62"/>
              </a:cxn>
              <a:cxn ang="0">
                <a:pos x="48" y="58"/>
              </a:cxn>
              <a:cxn ang="0">
                <a:pos x="52" y="54"/>
              </a:cxn>
              <a:cxn ang="0">
                <a:pos x="56" y="50"/>
              </a:cxn>
              <a:cxn ang="0">
                <a:pos x="58" y="44"/>
              </a:cxn>
              <a:cxn ang="0">
                <a:pos x="58" y="40"/>
              </a:cxn>
              <a:cxn ang="0">
                <a:pos x="58" y="34"/>
              </a:cxn>
              <a:cxn ang="0">
                <a:pos x="56" y="28"/>
              </a:cxn>
              <a:cxn ang="0">
                <a:pos x="50" y="22"/>
              </a:cxn>
              <a:cxn ang="0">
                <a:pos x="58" y="22"/>
              </a:cxn>
              <a:cxn ang="0">
                <a:pos x="64" y="22"/>
              </a:cxn>
              <a:cxn ang="0">
                <a:pos x="68" y="24"/>
              </a:cxn>
              <a:cxn ang="0">
                <a:pos x="70" y="28"/>
              </a:cxn>
              <a:cxn ang="0">
                <a:pos x="70" y="32"/>
              </a:cxn>
              <a:cxn ang="0">
                <a:pos x="68" y="38"/>
              </a:cxn>
              <a:cxn ang="0">
                <a:pos x="64" y="40"/>
              </a:cxn>
              <a:cxn ang="0">
                <a:pos x="62" y="62"/>
              </a:cxn>
              <a:cxn ang="0">
                <a:pos x="64" y="62"/>
              </a:cxn>
              <a:cxn ang="0">
                <a:pos x="72" y="60"/>
              </a:cxn>
              <a:cxn ang="0">
                <a:pos x="78" y="56"/>
              </a:cxn>
              <a:cxn ang="0">
                <a:pos x="82" y="46"/>
              </a:cxn>
              <a:cxn ang="0">
                <a:pos x="84" y="32"/>
              </a:cxn>
              <a:cxn ang="0">
                <a:pos x="82" y="18"/>
              </a:cxn>
              <a:cxn ang="0">
                <a:pos x="80" y="12"/>
              </a:cxn>
              <a:cxn ang="0">
                <a:pos x="78" y="8"/>
              </a:cxn>
              <a:cxn ang="0">
                <a:pos x="70" y="2"/>
              </a:cxn>
              <a:cxn ang="0">
                <a:pos x="60" y="0"/>
              </a:cxn>
              <a:cxn ang="0">
                <a:pos x="58" y="0"/>
              </a:cxn>
              <a:cxn ang="0">
                <a:pos x="2" y="0"/>
              </a:cxn>
              <a:cxn ang="0">
                <a:pos x="2" y="20"/>
              </a:cxn>
              <a:cxn ang="0">
                <a:pos x="8" y="20"/>
              </a:cxn>
              <a:cxn ang="0">
                <a:pos x="10" y="20"/>
              </a:cxn>
              <a:cxn ang="0">
                <a:pos x="20" y="38"/>
              </a:cxn>
              <a:cxn ang="0">
                <a:pos x="18" y="36"/>
              </a:cxn>
              <a:cxn ang="0">
                <a:pos x="18" y="32"/>
              </a:cxn>
              <a:cxn ang="0">
                <a:pos x="18" y="28"/>
              </a:cxn>
              <a:cxn ang="0">
                <a:pos x="20" y="24"/>
              </a:cxn>
              <a:cxn ang="0">
                <a:pos x="24" y="22"/>
              </a:cxn>
              <a:cxn ang="0">
                <a:pos x="30" y="22"/>
              </a:cxn>
              <a:cxn ang="0">
                <a:pos x="36" y="22"/>
              </a:cxn>
              <a:cxn ang="0">
                <a:pos x="40" y="24"/>
              </a:cxn>
              <a:cxn ang="0">
                <a:pos x="42" y="28"/>
              </a:cxn>
              <a:cxn ang="0">
                <a:pos x="42" y="32"/>
              </a:cxn>
              <a:cxn ang="0">
                <a:pos x="42" y="36"/>
              </a:cxn>
              <a:cxn ang="0">
                <a:pos x="40" y="38"/>
              </a:cxn>
              <a:cxn ang="0">
                <a:pos x="36" y="40"/>
              </a:cxn>
              <a:cxn ang="0">
                <a:pos x="30" y="42"/>
              </a:cxn>
              <a:cxn ang="0">
                <a:pos x="24" y="40"/>
              </a:cxn>
              <a:cxn ang="0">
                <a:pos x="20" y="38"/>
              </a:cxn>
              <a:cxn ang="0">
                <a:pos x="10" y="20"/>
              </a:cxn>
            </a:cxnLst>
            <a:rect l="0" t="0" r="r" b="b"/>
            <a:pathLst>
              <a:path w="84" h="64">
                <a:moveTo>
                  <a:pt x="10" y="20"/>
                </a:moveTo>
                <a:lnTo>
                  <a:pt x="6" y="24"/>
                </a:lnTo>
                <a:lnTo>
                  <a:pt x="4" y="28"/>
                </a:lnTo>
                <a:lnTo>
                  <a:pt x="2" y="34"/>
                </a:lnTo>
                <a:lnTo>
                  <a:pt x="0" y="40"/>
                </a:lnTo>
                <a:lnTo>
                  <a:pt x="2" y="50"/>
                </a:lnTo>
                <a:lnTo>
                  <a:pt x="8" y="56"/>
                </a:lnTo>
                <a:lnTo>
                  <a:pt x="16" y="62"/>
                </a:lnTo>
                <a:lnTo>
                  <a:pt x="28" y="64"/>
                </a:lnTo>
                <a:lnTo>
                  <a:pt x="40" y="62"/>
                </a:lnTo>
                <a:lnTo>
                  <a:pt x="48" y="58"/>
                </a:lnTo>
                <a:lnTo>
                  <a:pt x="52" y="54"/>
                </a:lnTo>
                <a:lnTo>
                  <a:pt x="56" y="50"/>
                </a:lnTo>
                <a:lnTo>
                  <a:pt x="58" y="44"/>
                </a:lnTo>
                <a:lnTo>
                  <a:pt x="58" y="40"/>
                </a:lnTo>
                <a:lnTo>
                  <a:pt x="58" y="34"/>
                </a:lnTo>
                <a:lnTo>
                  <a:pt x="56" y="28"/>
                </a:lnTo>
                <a:lnTo>
                  <a:pt x="50" y="22"/>
                </a:lnTo>
                <a:lnTo>
                  <a:pt x="58" y="22"/>
                </a:lnTo>
                <a:lnTo>
                  <a:pt x="64" y="22"/>
                </a:lnTo>
                <a:lnTo>
                  <a:pt x="68" y="24"/>
                </a:lnTo>
                <a:lnTo>
                  <a:pt x="70" y="28"/>
                </a:lnTo>
                <a:lnTo>
                  <a:pt x="70" y="32"/>
                </a:lnTo>
                <a:lnTo>
                  <a:pt x="68" y="38"/>
                </a:lnTo>
                <a:lnTo>
                  <a:pt x="64" y="40"/>
                </a:lnTo>
                <a:lnTo>
                  <a:pt x="62" y="62"/>
                </a:lnTo>
                <a:lnTo>
                  <a:pt x="64" y="62"/>
                </a:lnTo>
                <a:lnTo>
                  <a:pt x="72" y="60"/>
                </a:lnTo>
                <a:lnTo>
                  <a:pt x="78" y="56"/>
                </a:lnTo>
                <a:lnTo>
                  <a:pt x="82" y="46"/>
                </a:lnTo>
                <a:lnTo>
                  <a:pt x="84" y="32"/>
                </a:lnTo>
                <a:lnTo>
                  <a:pt x="82" y="18"/>
                </a:lnTo>
                <a:lnTo>
                  <a:pt x="80" y="12"/>
                </a:lnTo>
                <a:lnTo>
                  <a:pt x="78" y="8"/>
                </a:lnTo>
                <a:lnTo>
                  <a:pt x="70" y="2"/>
                </a:lnTo>
                <a:lnTo>
                  <a:pt x="60" y="0"/>
                </a:lnTo>
                <a:lnTo>
                  <a:pt x="58" y="0"/>
                </a:lnTo>
                <a:lnTo>
                  <a:pt x="2" y="0"/>
                </a:lnTo>
                <a:lnTo>
                  <a:pt x="2" y="20"/>
                </a:lnTo>
                <a:lnTo>
                  <a:pt x="8" y="20"/>
                </a:lnTo>
                <a:lnTo>
                  <a:pt x="10" y="20"/>
                </a:lnTo>
                <a:lnTo>
                  <a:pt x="20" y="38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20" y="24"/>
                </a:lnTo>
                <a:lnTo>
                  <a:pt x="24" y="22"/>
                </a:lnTo>
                <a:lnTo>
                  <a:pt x="30" y="22"/>
                </a:lnTo>
                <a:lnTo>
                  <a:pt x="36" y="22"/>
                </a:lnTo>
                <a:lnTo>
                  <a:pt x="40" y="24"/>
                </a:lnTo>
                <a:lnTo>
                  <a:pt x="42" y="28"/>
                </a:lnTo>
                <a:lnTo>
                  <a:pt x="42" y="32"/>
                </a:lnTo>
                <a:lnTo>
                  <a:pt x="42" y="36"/>
                </a:lnTo>
                <a:lnTo>
                  <a:pt x="40" y="38"/>
                </a:lnTo>
                <a:lnTo>
                  <a:pt x="36" y="40"/>
                </a:lnTo>
                <a:lnTo>
                  <a:pt x="30" y="42"/>
                </a:lnTo>
                <a:lnTo>
                  <a:pt x="24" y="40"/>
                </a:lnTo>
                <a:lnTo>
                  <a:pt x="20" y="38"/>
                </a:lnTo>
                <a:lnTo>
                  <a:pt x="10" y="2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9" name="Freeform 77"/>
          <p:cNvSpPr>
            <a:spLocks/>
          </p:cNvSpPr>
          <p:nvPr/>
        </p:nvSpPr>
        <p:spPr bwMode="auto">
          <a:xfrm>
            <a:off x="4602163" y="1809750"/>
            <a:ext cx="127000" cy="38100"/>
          </a:xfrm>
          <a:custGeom>
            <a:avLst/>
            <a:gdLst/>
            <a:ahLst/>
            <a:cxnLst>
              <a:cxn ang="0">
                <a:pos x="80" y="24"/>
              </a:cxn>
              <a:cxn ang="0">
                <a:pos x="80" y="0"/>
              </a:cxn>
              <a:cxn ang="0">
                <a:pos x="0" y="0"/>
              </a:cxn>
              <a:cxn ang="0">
                <a:pos x="0" y="24"/>
              </a:cxn>
              <a:cxn ang="0">
                <a:pos x="78" y="24"/>
              </a:cxn>
              <a:cxn ang="0">
                <a:pos x="80" y="24"/>
              </a:cxn>
            </a:cxnLst>
            <a:rect l="0" t="0" r="r" b="b"/>
            <a:pathLst>
              <a:path w="80" h="24">
                <a:moveTo>
                  <a:pt x="80" y="24"/>
                </a:moveTo>
                <a:lnTo>
                  <a:pt x="80" y="0"/>
                </a:lnTo>
                <a:lnTo>
                  <a:pt x="0" y="0"/>
                </a:lnTo>
                <a:lnTo>
                  <a:pt x="0" y="24"/>
                </a:lnTo>
                <a:lnTo>
                  <a:pt x="78" y="24"/>
                </a:lnTo>
                <a:lnTo>
                  <a:pt x="80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0" name="Freeform 78"/>
          <p:cNvSpPr>
            <a:spLocks/>
          </p:cNvSpPr>
          <p:nvPr/>
        </p:nvSpPr>
        <p:spPr bwMode="auto">
          <a:xfrm>
            <a:off x="4633913" y="1685925"/>
            <a:ext cx="98425" cy="107950"/>
          </a:xfrm>
          <a:custGeom>
            <a:avLst/>
            <a:gdLst/>
            <a:ahLst/>
            <a:cxnLst>
              <a:cxn ang="0">
                <a:pos x="54" y="56"/>
              </a:cxn>
              <a:cxn ang="0">
                <a:pos x="60" y="46"/>
              </a:cxn>
              <a:cxn ang="0">
                <a:pos x="62" y="34"/>
              </a:cxn>
              <a:cxn ang="0">
                <a:pos x="60" y="20"/>
              </a:cxn>
              <a:cxn ang="0">
                <a:pos x="56" y="14"/>
              </a:cxn>
              <a:cxn ang="0">
                <a:pos x="54" y="10"/>
              </a:cxn>
              <a:cxn ang="0">
                <a:pos x="48" y="6"/>
              </a:cxn>
              <a:cxn ang="0">
                <a:pos x="44" y="2"/>
              </a:cxn>
              <a:cxn ang="0">
                <a:pos x="38" y="2"/>
              </a:cxn>
              <a:cxn ang="0">
                <a:pos x="32" y="0"/>
              </a:cxn>
              <a:cxn ang="0">
                <a:pos x="20" y="2"/>
              </a:cxn>
              <a:cxn ang="0">
                <a:pos x="12" y="8"/>
              </a:cxn>
              <a:cxn ang="0">
                <a:pos x="6" y="12"/>
              </a:cxn>
              <a:cxn ang="0">
                <a:pos x="4" y="18"/>
              </a:cxn>
              <a:cxn ang="0">
                <a:pos x="2" y="26"/>
              </a:cxn>
              <a:cxn ang="0">
                <a:pos x="0" y="34"/>
              </a:cxn>
              <a:cxn ang="0">
                <a:pos x="4" y="48"/>
              </a:cxn>
              <a:cxn ang="0">
                <a:pos x="6" y="54"/>
              </a:cxn>
              <a:cxn ang="0">
                <a:pos x="10" y="58"/>
              </a:cxn>
              <a:cxn ang="0">
                <a:pos x="14" y="62"/>
              </a:cxn>
              <a:cxn ang="0">
                <a:pos x="20" y="66"/>
              </a:cxn>
              <a:cxn ang="0">
                <a:pos x="26" y="66"/>
              </a:cxn>
              <a:cxn ang="0">
                <a:pos x="32" y="68"/>
              </a:cxn>
              <a:cxn ang="0">
                <a:pos x="38" y="66"/>
              </a:cxn>
              <a:cxn ang="0">
                <a:pos x="44" y="64"/>
              </a:cxn>
              <a:cxn ang="0">
                <a:pos x="50" y="62"/>
              </a:cxn>
              <a:cxn ang="0">
                <a:pos x="52" y="56"/>
              </a:cxn>
              <a:cxn ang="0">
                <a:pos x="54" y="56"/>
              </a:cxn>
              <a:cxn ang="0">
                <a:pos x="20" y="42"/>
              </a:cxn>
              <a:cxn ang="0">
                <a:pos x="18" y="38"/>
              </a:cxn>
              <a:cxn ang="0">
                <a:pos x="16" y="34"/>
              </a:cxn>
              <a:cxn ang="0">
                <a:pos x="18" y="30"/>
              </a:cxn>
              <a:cxn ang="0">
                <a:pos x="20" y="26"/>
              </a:cxn>
              <a:cxn ang="0">
                <a:pos x="24" y="24"/>
              </a:cxn>
              <a:cxn ang="0">
                <a:pos x="32" y="24"/>
              </a:cxn>
              <a:cxn ang="0">
                <a:pos x="38" y="24"/>
              </a:cxn>
              <a:cxn ang="0">
                <a:pos x="42" y="26"/>
              </a:cxn>
              <a:cxn ang="0">
                <a:pos x="46" y="30"/>
              </a:cxn>
              <a:cxn ang="0">
                <a:pos x="46" y="34"/>
              </a:cxn>
              <a:cxn ang="0">
                <a:pos x="46" y="38"/>
              </a:cxn>
              <a:cxn ang="0">
                <a:pos x="42" y="42"/>
              </a:cxn>
              <a:cxn ang="0">
                <a:pos x="38" y="44"/>
              </a:cxn>
              <a:cxn ang="0">
                <a:pos x="32" y="46"/>
              </a:cxn>
              <a:cxn ang="0">
                <a:pos x="24" y="44"/>
              </a:cxn>
              <a:cxn ang="0">
                <a:pos x="20" y="42"/>
              </a:cxn>
              <a:cxn ang="0">
                <a:pos x="54" y="56"/>
              </a:cxn>
            </a:cxnLst>
            <a:rect l="0" t="0" r="r" b="b"/>
            <a:pathLst>
              <a:path w="62" h="68">
                <a:moveTo>
                  <a:pt x="54" y="56"/>
                </a:moveTo>
                <a:lnTo>
                  <a:pt x="60" y="46"/>
                </a:lnTo>
                <a:lnTo>
                  <a:pt x="62" y="34"/>
                </a:lnTo>
                <a:lnTo>
                  <a:pt x="60" y="20"/>
                </a:lnTo>
                <a:lnTo>
                  <a:pt x="56" y="14"/>
                </a:lnTo>
                <a:lnTo>
                  <a:pt x="54" y="10"/>
                </a:lnTo>
                <a:lnTo>
                  <a:pt x="48" y="6"/>
                </a:lnTo>
                <a:lnTo>
                  <a:pt x="44" y="2"/>
                </a:lnTo>
                <a:lnTo>
                  <a:pt x="38" y="2"/>
                </a:lnTo>
                <a:lnTo>
                  <a:pt x="32" y="0"/>
                </a:lnTo>
                <a:lnTo>
                  <a:pt x="20" y="2"/>
                </a:lnTo>
                <a:lnTo>
                  <a:pt x="12" y="8"/>
                </a:lnTo>
                <a:lnTo>
                  <a:pt x="6" y="12"/>
                </a:lnTo>
                <a:lnTo>
                  <a:pt x="4" y="18"/>
                </a:lnTo>
                <a:lnTo>
                  <a:pt x="2" y="26"/>
                </a:lnTo>
                <a:lnTo>
                  <a:pt x="0" y="34"/>
                </a:lnTo>
                <a:lnTo>
                  <a:pt x="4" y="48"/>
                </a:lnTo>
                <a:lnTo>
                  <a:pt x="6" y="54"/>
                </a:lnTo>
                <a:lnTo>
                  <a:pt x="10" y="58"/>
                </a:lnTo>
                <a:lnTo>
                  <a:pt x="14" y="62"/>
                </a:lnTo>
                <a:lnTo>
                  <a:pt x="20" y="66"/>
                </a:lnTo>
                <a:lnTo>
                  <a:pt x="26" y="66"/>
                </a:lnTo>
                <a:lnTo>
                  <a:pt x="32" y="68"/>
                </a:lnTo>
                <a:lnTo>
                  <a:pt x="38" y="66"/>
                </a:lnTo>
                <a:lnTo>
                  <a:pt x="44" y="64"/>
                </a:lnTo>
                <a:lnTo>
                  <a:pt x="50" y="62"/>
                </a:lnTo>
                <a:lnTo>
                  <a:pt x="52" y="56"/>
                </a:lnTo>
                <a:lnTo>
                  <a:pt x="54" y="56"/>
                </a:lnTo>
                <a:lnTo>
                  <a:pt x="20" y="42"/>
                </a:lnTo>
                <a:lnTo>
                  <a:pt x="18" y="38"/>
                </a:lnTo>
                <a:lnTo>
                  <a:pt x="16" y="34"/>
                </a:lnTo>
                <a:lnTo>
                  <a:pt x="18" y="30"/>
                </a:lnTo>
                <a:lnTo>
                  <a:pt x="20" y="26"/>
                </a:lnTo>
                <a:lnTo>
                  <a:pt x="24" y="24"/>
                </a:lnTo>
                <a:lnTo>
                  <a:pt x="32" y="24"/>
                </a:lnTo>
                <a:lnTo>
                  <a:pt x="38" y="24"/>
                </a:lnTo>
                <a:lnTo>
                  <a:pt x="42" y="26"/>
                </a:lnTo>
                <a:lnTo>
                  <a:pt x="46" y="30"/>
                </a:lnTo>
                <a:lnTo>
                  <a:pt x="46" y="34"/>
                </a:lnTo>
                <a:lnTo>
                  <a:pt x="46" y="38"/>
                </a:lnTo>
                <a:lnTo>
                  <a:pt x="42" y="42"/>
                </a:lnTo>
                <a:lnTo>
                  <a:pt x="38" y="44"/>
                </a:lnTo>
                <a:lnTo>
                  <a:pt x="32" y="46"/>
                </a:lnTo>
                <a:lnTo>
                  <a:pt x="24" y="44"/>
                </a:lnTo>
                <a:lnTo>
                  <a:pt x="20" y="42"/>
                </a:lnTo>
                <a:lnTo>
                  <a:pt x="54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1" name="Freeform 79"/>
          <p:cNvSpPr>
            <a:spLocks/>
          </p:cNvSpPr>
          <p:nvPr/>
        </p:nvSpPr>
        <p:spPr bwMode="auto">
          <a:xfrm>
            <a:off x="4602163" y="1568450"/>
            <a:ext cx="130175" cy="101600"/>
          </a:xfrm>
          <a:custGeom>
            <a:avLst/>
            <a:gdLst/>
            <a:ahLst/>
            <a:cxnLst>
              <a:cxn ang="0">
                <a:pos x="80" y="64"/>
              </a:cxn>
              <a:cxn ang="0">
                <a:pos x="80" y="42"/>
              </a:cxn>
              <a:cxn ang="0">
                <a:pos x="72" y="42"/>
              </a:cxn>
              <a:cxn ang="0">
                <a:pos x="80" y="34"/>
              </a:cxn>
              <a:cxn ang="0">
                <a:pos x="80" y="30"/>
              </a:cxn>
              <a:cxn ang="0">
                <a:pos x="82" y="24"/>
              </a:cxn>
              <a:cxn ang="0">
                <a:pos x="80" y="18"/>
              </a:cxn>
              <a:cxn ang="0">
                <a:pos x="78" y="12"/>
              </a:cxn>
              <a:cxn ang="0">
                <a:pos x="74" y="6"/>
              </a:cxn>
              <a:cxn ang="0">
                <a:pos x="68" y="4"/>
              </a:cxn>
              <a:cxn ang="0">
                <a:pos x="60" y="0"/>
              </a:cxn>
              <a:cxn ang="0">
                <a:pos x="50" y="0"/>
              </a:cxn>
              <a:cxn ang="0">
                <a:pos x="38" y="2"/>
              </a:cxn>
              <a:cxn ang="0">
                <a:pos x="28" y="6"/>
              </a:cxn>
              <a:cxn ang="0">
                <a:pos x="22" y="14"/>
              </a:cxn>
              <a:cxn ang="0">
                <a:pos x="20" y="24"/>
              </a:cxn>
              <a:cxn ang="0">
                <a:pos x="22" y="34"/>
              </a:cxn>
              <a:cxn ang="0">
                <a:pos x="28" y="42"/>
              </a:cxn>
              <a:cxn ang="0">
                <a:pos x="0" y="42"/>
              </a:cxn>
              <a:cxn ang="0">
                <a:pos x="0" y="64"/>
              </a:cxn>
              <a:cxn ang="0">
                <a:pos x="78" y="64"/>
              </a:cxn>
              <a:cxn ang="0">
                <a:pos x="80" y="64"/>
              </a:cxn>
              <a:cxn ang="0">
                <a:pos x="40" y="38"/>
              </a:cxn>
              <a:cxn ang="0">
                <a:pos x="38" y="36"/>
              </a:cxn>
              <a:cxn ang="0">
                <a:pos x="38" y="32"/>
              </a:cxn>
              <a:cxn ang="0">
                <a:pos x="38" y="28"/>
              </a:cxn>
              <a:cxn ang="0">
                <a:pos x="40" y="24"/>
              </a:cxn>
              <a:cxn ang="0">
                <a:pos x="44" y="22"/>
              </a:cxn>
              <a:cxn ang="0">
                <a:pos x="50" y="22"/>
              </a:cxn>
              <a:cxn ang="0">
                <a:pos x="58" y="22"/>
              </a:cxn>
              <a:cxn ang="0">
                <a:pos x="62" y="24"/>
              </a:cxn>
              <a:cxn ang="0">
                <a:pos x="64" y="28"/>
              </a:cxn>
              <a:cxn ang="0">
                <a:pos x="66" y="32"/>
              </a:cxn>
              <a:cxn ang="0">
                <a:pos x="64" y="36"/>
              </a:cxn>
              <a:cxn ang="0">
                <a:pos x="62" y="38"/>
              </a:cxn>
              <a:cxn ang="0">
                <a:pos x="58" y="40"/>
              </a:cxn>
              <a:cxn ang="0">
                <a:pos x="52" y="42"/>
              </a:cxn>
              <a:cxn ang="0">
                <a:pos x="46" y="40"/>
              </a:cxn>
              <a:cxn ang="0">
                <a:pos x="40" y="38"/>
              </a:cxn>
              <a:cxn ang="0">
                <a:pos x="80" y="64"/>
              </a:cxn>
            </a:cxnLst>
            <a:rect l="0" t="0" r="r" b="b"/>
            <a:pathLst>
              <a:path w="82" h="64">
                <a:moveTo>
                  <a:pt x="80" y="64"/>
                </a:moveTo>
                <a:lnTo>
                  <a:pt x="80" y="42"/>
                </a:lnTo>
                <a:lnTo>
                  <a:pt x="72" y="42"/>
                </a:lnTo>
                <a:lnTo>
                  <a:pt x="80" y="34"/>
                </a:lnTo>
                <a:lnTo>
                  <a:pt x="80" y="30"/>
                </a:lnTo>
                <a:lnTo>
                  <a:pt x="82" y="24"/>
                </a:lnTo>
                <a:lnTo>
                  <a:pt x="80" y="18"/>
                </a:lnTo>
                <a:lnTo>
                  <a:pt x="78" y="12"/>
                </a:lnTo>
                <a:lnTo>
                  <a:pt x="74" y="6"/>
                </a:lnTo>
                <a:lnTo>
                  <a:pt x="68" y="4"/>
                </a:lnTo>
                <a:lnTo>
                  <a:pt x="60" y="0"/>
                </a:lnTo>
                <a:lnTo>
                  <a:pt x="50" y="0"/>
                </a:lnTo>
                <a:lnTo>
                  <a:pt x="38" y="2"/>
                </a:lnTo>
                <a:lnTo>
                  <a:pt x="28" y="6"/>
                </a:lnTo>
                <a:lnTo>
                  <a:pt x="22" y="14"/>
                </a:lnTo>
                <a:lnTo>
                  <a:pt x="20" y="24"/>
                </a:lnTo>
                <a:lnTo>
                  <a:pt x="22" y="34"/>
                </a:lnTo>
                <a:lnTo>
                  <a:pt x="28" y="42"/>
                </a:lnTo>
                <a:lnTo>
                  <a:pt x="0" y="42"/>
                </a:lnTo>
                <a:lnTo>
                  <a:pt x="0" y="64"/>
                </a:lnTo>
                <a:lnTo>
                  <a:pt x="78" y="64"/>
                </a:lnTo>
                <a:lnTo>
                  <a:pt x="80" y="64"/>
                </a:lnTo>
                <a:lnTo>
                  <a:pt x="40" y="38"/>
                </a:lnTo>
                <a:lnTo>
                  <a:pt x="38" y="36"/>
                </a:lnTo>
                <a:lnTo>
                  <a:pt x="38" y="32"/>
                </a:lnTo>
                <a:lnTo>
                  <a:pt x="38" y="28"/>
                </a:lnTo>
                <a:lnTo>
                  <a:pt x="40" y="24"/>
                </a:lnTo>
                <a:lnTo>
                  <a:pt x="44" y="22"/>
                </a:lnTo>
                <a:lnTo>
                  <a:pt x="50" y="22"/>
                </a:lnTo>
                <a:lnTo>
                  <a:pt x="58" y="22"/>
                </a:lnTo>
                <a:lnTo>
                  <a:pt x="62" y="24"/>
                </a:lnTo>
                <a:lnTo>
                  <a:pt x="64" y="28"/>
                </a:lnTo>
                <a:lnTo>
                  <a:pt x="66" y="32"/>
                </a:lnTo>
                <a:lnTo>
                  <a:pt x="64" y="36"/>
                </a:lnTo>
                <a:lnTo>
                  <a:pt x="62" y="38"/>
                </a:lnTo>
                <a:lnTo>
                  <a:pt x="58" y="40"/>
                </a:lnTo>
                <a:lnTo>
                  <a:pt x="52" y="42"/>
                </a:lnTo>
                <a:lnTo>
                  <a:pt x="46" y="40"/>
                </a:lnTo>
                <a:lnTo>
                  <a:pt x="40" y="38"/>
                </a:lnTo>
                <a:lnTo>
                  <a:pt x="80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2" name="Freeform 80"/>
          <p:cNvSpPr>
            <a:spLocks/>
          </p:cNvSpPr>
          <p:nvPr/>
        </p:nvSpPr>
        <p:spPr bwMode="auto">
          <a:xfrm>
            <a:off x="4602163" y="1514475"/>
            <a:ext cx="127000" cy="34925"/>
          </a:xfrm>
          <a:custGeom>
            <a:avLst/>
            <a:gdLst/>
            <a:ahLst/>
            <a:cxnLst>
              <a:cxn ang="0">
                <a:pos x="16" y="22"/>
              </a:cxn>
              <a:cxn ang="0">
                <a:pos x="16" y="0"/>
              </a:cxn>
              <a:cxn ang="0">
                <a:pos x="0" y="0"/>
              </a:cxn>
              <a:cxn ang="0">
                <a:pos x="0" y="22"/>
              </a:cxn>
              <a:cxn ang="0">
                <a:pos x="14" y="22"/>
              </a:cxn>
              <a:cxn ang="0">
                <a:pos x="16" y="22"/>
              </a:cxn>
              <a:cxn ang="0">
                <a:pos x="80" y="22"/>
              </a:cxn>
              <a:cxn ang="0">
                <a:pos x="80" y="0"/>
              </a:cxn>
              <a:cxn ang="0">
                <a:pos x="22" y="0"/>
              </a:cxn>
              <a:cxn ang="0">
                <a:pos x="22" y="22"/>
              </a:cxn>
              <a:cxn ang="0">
                <a:pos x="80" y="22"/>
              </a:cxn>
              <a:cxn ang="0">
                <a:pos x="16" y="22"/>
              </a:cxn>
            </a:cxnLst>
            <a:rect l="0" t="0" r="r" b="b"/>
            <a:pathLst>
              <a:path w="80" h="22">
                <a:moveTo>
                  <a:pt x="16" y="22"/>
                </a:moveTo>
                <a:lnTo>
                  <a:pt x="16" y="0"/>
                </a:lnTo>
                <a:lnTo>
                  <a:pt x="0" y="0"/>
                </a:lnTo>
                <a:lnTo>
                  <a:pt x="0" y="22"/>
                </a:lnTo>
                <a:lnTo>
                  <a:pt x="14" y="22"/>
                </a:lnTo>
                <a:lnTo>
                  <a:pt x="16" y="22"/>
                </a:lnTo>
                <a:lnTo>
                  <a:pt x="80" y="22"/>
                </a:lnTo>
                <a:lnTo>
                  <a:pt x="80" y="0"/>
                </a:lnTo>
                <a:lnTo>
                  <a:pt x="22" y="0"/>
                </a:lnTo>
                <a:lnTo>
                  <a:pt x="22" y="22"/>
                </a:lnTo>
                <a:lnTo>
                  <a:pt x="80" y="22"/>
                </a:lnTo>
                <a:lnTo>
                  <a:pt x="16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3" name="Freeform 81"/>
          <p:cNvSpPr>
            <a:spLocks/>
          </p:cNvSpPr>
          <p:nvPr/>
        </p:nvSpPr>
        <p:spPr bwMode="auto">
          <a:xfrm>
            <a:off x="4633913" y="1393825"/>
            <a:ext cx="95250" cy="98425"/>
          </a:xfrm>
          <a:custGeom>
            <a:avLst/>
            <a:gdLst/>
            <a:ahLst/>
            <a:cxnLst>
              <a:cxn ang="0">
                <a:pos x="60" y="62"/>
              </a:cxn>
              <a:cxn ang="0">
                <a:pos x="60" y="40"/>
              </a:cxn>
              <a:cxn ang="0">
                <a:pos x="32" y="40"/>
              </a:cxn>
              <a:cxn ang="0">
                <a:pos x="26" y="40"/>
              </a:cxn>
              <a:cxn ang="0">
                <a:pos x="22" y="38"/>
              </a:cxn>
              <a:cxn ang="0">
                <a:pos x="20" y="34"/>
              </a:cxn>
              <a:cxn ang="0">
                <a:pos x="18" y="30"/>
              </a:cxn>
              <a:cxn ang="0">
                <a:pos x="18" y="28"/>
              </a:cxn>
              <a:cxn ang="0">
                <a:pos x="20" y="24"/>
              </a:cxn>
              <a:cxn ang="0">
                <a:pos x="24" y="24"/>
              </a:cxn>
              <a:cxn ang="0">
                <a:pos x="28" y="22"/>
              </a:cxn>
              <a:cxn ang="0">
                <a:pos x="60" y="22"/>
              </a:cxn>
              <a:cxn ang="0">
                <a:pos x="60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2" y="26"/>
              </a:cxn>
              <a:cxn ang="0">
                <a:pos x="4" y="32"/>
              </a:cxn>
              <a:cxn ang="0">
                <a:pos x="6" y="36"/>
              </a:cxn>
              <a:cxn ang="0">
                <a:pos x="12" y="42"/>
              </a:cxn>
              <a:cxn ang="0">
                <a:pos x="2" y="42"/>
              </a:cxn>
              <a:cxn ang="0">
                <a:pos x="2" y="62"/>
              </a:cxn>
              <a:cxn ang="0">
                <a:pos x="58" y="62"/>
              </a:cxn>
              <a:cxn ang="0">
                <a:pos x="60" y="62"/>
              </a:cxn>
            </a:cxnLst>
            <a:rect l="0" t="0" r="r" b="b"/>
            <a:pathLst>
              <a:path w="60" h="62">
                <a:moveTo>
                  <a:pt x="60" y="62"/>
                </a:moveTo>
                <a:lnTo>
                  <a:pt x="60" y="40"/>
                </a:lnTo>
                <a:lnTo>
                  <a:pt x="32" y="40"/>
                </a:lnTo>
                <a:lnTo>
                  <a:pt x="26" y="40"/>
                </a:lnTo>
                <a:lnTo>
                  <a:pt x="22" y="38"/>
                </a:lnTo>
                <a:lnTo>
                  <a:pt x="20" y="34"/>
                </a:lnTo>
                <a:lnTo>
                  <a:pt x="18" y="30"/>
                </a:lnTo>
                <a:lnTo>
                  <a:pt x="18" y="28"/>
                </a:lnTo>
                <a:lnTo>
                  <a:pt x="20" y="24"/>
                </a:lnTo>
                <a:lnTo>
                  <a:pt x="24" y="24"/>
                </a:lnTo>
                <a:lnTo>
                  <a:pt x="28" y="22"/>
                </a:lnTo>
                <a:lnTo>
                  <a:pt x="60" y="22"/>
                </a:lnTo>
                <a:lnTo>
                  <a:pt x="60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2" y="26"/>
                </a:lnTo>
                <a:lnTo>
                  <a:pt x="4" y="32"/>
                </a:lnTo>
                <a:lnTo>
                  <a:pt x="6" y="36"/>
                </a:lnTo>
                <a:lnTo>
                  <a:pt x="12" y="42"/>
                </a:lnTo>
                <a:lnTo>
                  <a:pt x="2" y="42"/>
                </a:lnTo>
                <a:lnTo>
                  <a:pt x="2" y="62"/>
                </a:lnTo>
                <a:lnTo>
                  <a:pt x="58" y="62"/>
                </a:lnTo>
                <a:lnTo>
                  <a:pt x="60" y="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4" name="Rectangle 82"/>
          <p:cNvSpPr>
            <a:spLocks noChangeArrowheads="1"/>
          </p:cNvSpPr>
          <p:nvPr/>
        </p:nvSpPr>
        <p:spPr bwMode="auto">
          <a:xfrm>
            <a:off x="6684963" y="5418138"/>
            <a:ext cx="1746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O</a:t>
            </a:r>
            <a:r>
              <a:rPr lang="en-US" sz="1100" baseline="-25000">
                <a:solidFill>
                  <a:srgbClr val="231F20"/>
                </a:solidFill>
                <a:latin typeface="Arial Black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79955" name="Rectangle 83"/>
          <p:cNvSpPr>
            <a:spLocks noChangeArrowheads="1"/>
          </p:cNvSpPr>
          <p:nvPr/>
        </p:nvSpPr>
        <p:spPr bwMode="auto">
          <a:xfrm>
            <a:off x="6559550" y="5307013"/>
            <a:ext cx="12430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P    (mm Hg) </a:t>
            </a:r>
            <a:endParaRPr lang="en-US" sz="1800">
              <a:latin typeface="Arial" charset="0"/>
            </a:endParaRPr>
          </a:p>
        </p:txBody>
      </p:sp>
      <p:sp>
        <p:nvSpPr>
          <p:cNvPr id="79956" name="Rectangle 84"/>
          <p:cNvSpPr>
            <a:spLocks noChangeArrowheads="1"/>
          </p:cNvSpPr>
          <p:nvPr/>
        </p:nvSpPr>
        <p:spPr bwMode="auto">
          <a:xfrm>
            <a:off x="2481263" y="3386138"/>
            <a:ext cx="1084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Normal body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temperature</a:t>
            </a:r>
            <a:endParaRPr lang="en-US" sz="1800" b="1">
              <a:latin typeface="Arial" charset="0"/>
            </a:endParaRPr>
          </a:p>
        </p:txBody>
      </p:sp>
      <p:sp>
        <p:nvSpPr>
          <p:cNvPr id="79957" name="Rectangle 85"/>
          <p:cNvSpPr>
            <a:spLocks noChangeArrowheads="1"/>
          </p:cNvSpPr>
          <p:nvPr/>
        </p:nvSpPr>
        <p:spPr bwMode="auto">
          <a:xfrm>
            <a:off x="1344613" y="1468438"/>
            <a:ext cx="396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10°C</a:t>
            </a:r>
            <a:endParaRPr lang="en-US" sz="1800" b="1">
              <a:latin typeface="Arial" charset="0"/>
            </a:endParaRPr>
          </a:p>
        </p:txBody>
      </p:sp>
      <p:sp>
        <p:nvSpPr>
          <p:cNvPr id="79958" name="Rectangle 86"/>
          <p:cNvSpPr>
            <a:spLocks noChangeArrowheads="1"/>
          </p:cNvSpPr>
          <p:nvPr/>
        </p:nvSpPr>
        <p:spPr bwMode="auto">
          <a:xfrm>
            <a:off x="2151063" y="1785938"/>
            <a:ext cx="396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20°C</a:t>
            </a:r>
            <a:endParaRPr lang="en-US" sz="1800" b="1">
              <a:latin typeface="Arial" charset="0"/>
            </a:endParaRPr>
          </a:p>
        </p:txBody>
      </p:sp>
      <p:sp>
        <p:nvSpPr>
          <p:cNvPr id="79959" name="Rectangle 87"/>
          <p:cNvSpPr>
            <a:spLocks noChangeArrowheads="1"/>
          </p:cNvSpPr>
          <p:nvPr/>
        </p:nvSpPr>
        <p:spPr bwMode="auto">
          <a:xfrm>
            <a:off x="2700338" y="1979613"/>
            <a:ext cx="396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38°C</a:t>
            </a:r>
            <a:endParaRPr lang="en-US" sz="1800" b="1">
              <a:latin typeface="Arial" charset="0"/>
            </a:endParaRPr>
          </a:p>
        </p:txBody>
      </p:sp>
      <p:sp>
        <p:nvSpPr>
          <p:cNvPr id="79960" name="Rectangle 88"/>
          <p:cNvSpPr>
            <a:spLocks noChangeArrowheads="1"/>
          </p:cNvSpPr>
          <p:nvPr/>
        </p:nvSpPr>
        <p:spPr bwMode="auto">
          <a:xfrm>
            <a:off x="3049588" y="2217738"/>
            <a:ext cx="396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43°C</a:t>
            </a:r>
            <a:endParaRPr lang="en-US" sz="1800" b="1">
              <a:latin typeface="Arial" charset="0"/>
            </a:endParaRPr>
          </a:p>
        </p:txBody>
      </p:sp>
      <p:sp>
        <p:nvSpPr>
          <p:cNvPr id="79961" name="Rectangle 89"/>
          <p:cNvSpPr>
            <a:spLocks noChangeArrowheads="1"/>
          </p:cNvSpPr>
          <p:nvPr/>
        </p:nvSpPr>
        <p:spPr bwMode="auto">
          <a:xfrm>
            <a:off x="7056438" y="2738438"/>
            <a:ext cx="13811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Normal arterial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carbon dioxide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(P      40 mm Hg)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or H</a:t>
            </a:r>
            <a:r>
              <a:rPr lang="en-US" sz="14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(pH 7.4)</a:t>
            </a:r>
            <a:r>
              <a:rPr lang="en-US" sz="1800" b="1">
                <a:latin typeface="Arial" charset="0"/>
              </a:rPr>
              <a:t> </a:t>
            </a:r>
          </a:p>
        </p:txBody>
      </p:sp>
      <p:sp>
        <p:nvSpPr>
          <p:cNvPr id="79962" name="Rectangle 90"/>
          <p:cNvSpPr>
            <a:spLocks noChangeArrowheads="1"/>
          </p:cNvSpPr>
          <p:nvPr/>
        </p:nvSpPr>
        <p:spPr bwMode="auto">
          <a:xfrm>
            <a:off x="7234238" y="3217863"/>
            <a:ext cx="258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1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79963" name="Rectangle 91"/>
          <p:cNvSpPr>
            <a:spLocks noChangeArrowheads="1"/>
          </p:cNvSpPr>
          <p:nvPr/>
        </p:nvSpPr>
        <p:spPr bwMode="auto">
          <a:xfrm>
            <a:off x="6411913" y="3805238"/>
            <a:ext cx="21351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Increased carbon dioxide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(P      80 mm Hg)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or H</a:t>
            </a:r>
            <a:r>
              <a:rPr lang="en-US" sz="14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(pH 7.2)</a:t>
            </a:r>
            <a:endParaRPr lang="en-US" sz="1800" b="1">
              <a:latin typeface="Arial" charset="0"/>
            </a:endParaRPr>
          </a:p>
        </p:txBody>
      </p:sp>
      <p:sp>
        <p:nvSpPr>
          <p:cNvPr id="79964" name="Rectangle 92"/>
          <p:cNvSpPr>
            <a:spLocks noChangeArrowheads="1"/>
          </p:cNvSpPr>
          <p:nvPr/>
        </p:nvSpPr>
        <p:spPr bwMode="auto">
          <a:xfrm>
            <a:off x="6589713" y="4084638"/>
            <a:ext cx="258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1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79965" name="Rectangle 93"/>
          <p:cNvSpPr>
            <a:spLocks noChangeArrowheads="1"/>
          </p:cNvSpPr>
          <p:nvPr/>
        </p:nvSpPr>
        <p:spPr bwMode="auto">
          <a:xfrm>
            <a:off x="5888038" y="1335088"/>
            <a:ext cx="25511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Decreased carbon dioxide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(P      20 mm Hg) or H</a:t>
            </a:r>
            <a:r>
              <a:rPr lang="en-US" sz="14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(pH 7.6)</a:t>
            </a:r>
            <a:endParaRPr lang="en-US" sz="1800" b="1">
              <a:latin typeface="Arial" charset="0"/>
            </a:endParaRPr>
          </a:p>
        </p:txBody>
      </p:sp>
      <p:sp>
        <p:nvSpPr>
          <p:cNvPr id="79966" name="Rectangle 94"/>
          <p:cNvSpPr>
            <a:spLocks noChangeArrowheads="1"/>
          </p:cNvSpPr>
          <p:nvPr/>
        </p:nvSpPr>
        <p:spPr bwMode="auto">
          <a:xfrm>
            <a:off x="6065838" y="1614488"/>
            <a:ext cx="258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1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79967" name="Rectangle 95"/>
          <p:cNvSpPr>
            <a:spLocks noChangeArrowheads="1"/>
          </p:cNvSpPr>
          <p:nvPr/>
        </p:nvSpPr>
        <p:spPr bwMode="auto">
          <a:xfrm>
            <a:off x="376238" y="5062538"/>
            <a:ext cx="258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(a)</a:t>
            </a:r>
            <a:endParaRPr lang="en-US" sz="1800">
              <a:latin typeface="Arial" charset="0"/>
            </a:endParaRPr>
          </a:p>
        </p:txBody>
      </p:sp>
      <p:sp>
        <p:nvSpPr>
          <p:cNvPr id="79968" name="Rectangle 96"/>
          <p:cNvSpPr>
            <a:spLocks noChangeArrowheads="1"/>
          </p:cNvSpPr>
          <p:nvPr/>
        </p:nvSpPr>
        <p:spPr bwMode="auto">
          <a:xfrm>
            <a:off x="4579938" y="5437188"/>
            <a:ext cx="258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(b)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Increase Release of O</a:t>
            </a:r>
            <a:r>
              <a:rPr lang="en-US" baseline="-25000"/>
              <a:t>2</a:t>
            </a:r>
            <a:r>
              <a:rPr lang="en-US"/>
              <a:t> by Hemoglobin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As cells metabolize glucose</a:t>
            </a:r>
          </a:p>
          <a:p>
            <a:pPr lvl="1"/>
            <a:r>
              <a:rPr lang="en-US"/>
              <a:t>Pco</a:t>
            </a:r>
            <a:r>
              <a:rPr lang="en-US" baseline="-25000"/>
              <a:t>2</a:t>
            </a:r>
            <a:r>
              <a:rPr lang="en-US"/>
              <a:t> and H</a:t>
            </a:r>
            <a:r>
              <a:rPr lang="en-US" baseline="30000"/>
              <a:t>+</a:t>
            </a:r>
            <a:r>
              <a:rPr lang="en-US"/>
              <a:t> increase in concentration in capillary blood</a:t>
            </a:r>
          </a:p>
          <a:p>
            <a:pPr lvl="2"/>
            <a:r>
              <a:rPr lang="en-US"/>
              <a:t>Declining pH weakens the hemoglobin-O</a:t>
            </a:r>
            <a:r>
              <a:rPr lang="en-US" baseline="-25000"/>
              <a:t>2</a:t>
            </a:r>
            <a:r>
              <a:rPr lang="en-US"/>
              <a:t> bond (Bohr effect)</a:t>
            </a:r>
          </a:p>
          <a:p>
            <a:pPr lvl="1"/>
            <a:r>
              <a:rPr lang="en-US"/>
              <a:t>Heat production increases</a:t>
            </a:r>
          </a:p>
          <a:p>
            <a:pPr lvl="2"/>
            <a:r>
              <a:rPr lang="en-US"/>
              <a:t>Increasing temperature directly and indirectly decreases Hb affinity for O</a:t>
            </a:r>
            <a:r>
              <a:rPr lang="en-US" baseline="-25000"/>
              <a:t>2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22.3c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487363"/>
            <a:ext cx="8231187" cy="5919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32" name="Freeform 8"/>
          <p:cNvSpPr>
            <a:spLocks/>
          </p:cNvSpPr>
          <p:nvPr/>
        </p:nvSpPr>
        <p:spPr bwMode="auto">
          <a:xfrm>
            <a:off x="3313113" y="595313"/>
            <a:ext cx="1277937" cy="444500"/>
          </a:xfrm>
          <a:custGeom>
            <a:avLst/>
            <a:gdLst/>
            <a:ahLst/>
            <a:cxnLst>
              <a:cxn ang="0">
                <a:pos x="805" y="280"/>
              </a:cxn>
              <a:cxn ang="0">
                <a:pos x="96" y="0"/>
              </a:cxn>
              <a:cxn ang="0">
                <a:pos x="0" y="0"/>
              </a:cxn>
            </a:cxnLst>
            <a:rect l="0" t="0" r="r" b="b"/>
            <a:pathLst>
              <a:path w="805" h="280">
                <a:moveTo>
                  <a:pt x="805" y="280"/>
                </a:moveTo>
                <a:lnTo>
                  <a:pt x="9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5546725" y="1836738"/>
            <a:ext cx="1022350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2" y="202"/>
              </a:cxn>
              <a:cxn ang="0">
                <a:pos x="644" y="204"/>
              </a:cxn>
            </a:cxnLst>
            <a:rect l="0" t="0" r="r" b="b"/>
            <a:pathLst>
              <a:path w="644" h="204">
                <a:moveTo>
                  <a:pt x="0" y="0"/>
                </a:moveTo>
                <a:lnTo>
                  <a:pt x="552" y="202"/>
                </a:lnTo>
                <a:lnTo>
                  <a:pt x="644" y="2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2833688" y="1747838"/>
            <a:ext cx="749300" cy="298450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94" y="188"/>
              </a:cxn>
              <a:cxn ang="0">
                <a:pos x="472" y="0"/>
              </a:cxn>
            </a:cxnLst>
            <a:rect l="0" t="0" r="r" b="b"/>
            <a:pathLst>
              <a:path w="472" h="188">
                <a:moveTo>
                  <a:pt x="0" y="188"/>
                </a:moveTo>
                <a:lnTo>
                  <a:pt x="94" y="188"/>
                </a:lnTo>
                <a:lnTo>
                  <a:pt x="47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1852613" y="2760663"/>
            <a:ext cx="1968500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422" y="128"/>
              </a:cxn>
              <a:cxn ang="0">
                <a:pos x="1240" y="0"/>
              </a:cxn>
            </a:cxnLst>
            <a:rect l="0" t="0" r="r" b="b"/>
            <a:pathLst>
              <a:path w="1240" h="128">
                <a:moveTo>
                  <a:pt x="0" y="128"/>
                </a:moveTo>
                <a:lnTo>
                  <a:pt x="422" y="128"/>
                </a:lnTo>
                <a:lnTo>
                  <a:pt x="124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3249613" y="1303338"/>
            <a:ext cx="930275" cy="600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0"/>
              </a:cxn>
              <a:cxn ang="0">
                <a:pos x="586" y="378"/>
              </a:cxn>
            </a:cxnLst>
            <a:rect l="0" t="0" r="r" b="b"/>
            <a:pathLst>
              <a:path w="586" h="378">
                <a:moveTo>
                  <a:pt x="0" y="0"/>
                </a:moveTo>
                <a:lnTo>
                  <a:pt x="88" y="0"/>
                </a:lnTo>
                <a:lnTo>
                  <a:pt x="586" y="37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3281363" y="1046163"/>
            <a:ext cx="866775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0"/>
              </a:cxn>
              <a:cxn ang="0">
                <a:pos x="546" y="86"/>
              </a:cxn>
            </a:cxnLst>
            <a:rect l="0" t="0" r="r" b="b"/>
            <a:pathLst>
              <a:path w="546" h="86">
                <a:moveTo>
                  <a:pt x="0" y="0"/>
                </a:moveTo>
                <a:lnTo>
                  <a:pt x="110" y="0"/>
                </a:lnTo>
                <a:lnTo>
                  <a:pt x="546" y="8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2592388" y="3405188"/>
            <a:ext cx="1181100" cy="347662"/>
          </a:xfrm>
          <a:custGeom>
            <a:avLst/>
            <a:gdLst/>
            <a:ahLst/>
            <a:cxnLst>
              <a:cxn ang="0">
                <a:pos x="744" y="0"/>
              </a:cxn>
              <a:cxn ang="0">
                <a:pos x="148" y="219"/>
              </a:cxn>
              <a:cxn ang="0">
                <a:pos x="0" y="219"/>
              </a:cxn>
            </a:cxnLst>
            <a:rect l="0" t="0" r="r" b="b"/>
            <a:pathLst>
              <a:path w="744" h="219">
                <a:moveTo>
                  <a:pt x="744" y="0"/>
                </a:moveTo>
                <a:lnTo>
                  <a:pt x="148" y="219"/>
                </a:lnTo>
                <a:lnTo>
                  <a:pt x="0" y="219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4033838" y="4667250"/>
            <a:ext cx="906462" cy="996950"/>
          </a:xfrm>
          <a:custGeom>
            <a:avLst/>
            <a:gdLst/>
            <a:ahLst/>
            <a:cxnLst>
              <a:cxn ang="0">
                <a:pos x="571" y="628"/>
              </a:cxn>
              <a:cxn ang="0">
                <a:pos x="345" y="628"/>
              </a:cxn>
              <a:cxn ang="0">
                <a:pos x="0" y="0"/>
              </a:cxn>
            </a:cxnLst>
            <a:rect l="0" t="0" r="r" b="b"/>
            <a:pathLst>
              <a:path w="571" h="628">
                <a:moveTo>
                  <a:pt x="571" y="628"/>
                </a:moveTo>
                <a:lnTo>
                  <a:pt x="345" y="62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4332288" y="4895850"/>
            <a:ext cx="608012" cy="546100"/>
          </a:xfrm>
          <a:custGeom>
            <a:avLst/>
            <a:gdLst/>
            <a:ahLst/>
            <a:cxnLst>
              <a:cxn ang="0">
                <a:pos x="383" y="342"/>
              </a:cxn>
              <a:cxn ang="0">
                <a:pos x="157" y="344"/>
              </a:cxn>
              <a:cxn ang="0">
                <a:pos x="0" y="0"/>
              </a:cxn>
            </a:cxnLst>
            <a:rect l="0" t="0" r="r" b="b"/>
            <a:pathLst>
              <a:path w="383" h="344">
                <a:moveTo>
                  <a:pt x="383" y="342"/>
                </a:moveTo>
                <a:lnTo>
                  <a:pt x="157" y="34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4157663" y="4260850"/>
            <a:ext cx="785812" cy="673100"/>
          </a:xfrm>
          <a:custGeom>
            <a:avLst/>
            <a:gdLst/>
            <a:ahLst/>
            <a:cxnLst>
              <a:cxn ang="0">
                <a:pos x="495" y="422"/>
              </a:cxn>
              <a:cxn ang="0">
                <a:pos x="265" y="424"/>
              </a:cxn>
              <a:cxn ang="0">
                <a:pos x="0" y="0"/>
              </a:cxn>
            </a:cxnLst>
            <a:rect l="0" t="0" r="r" b="b"/>
            <a:pathLst>
              <a:path w="495" h="424">
                <a:moveTo>
                  <a:pt x="495" y="422"/>
                </a:moveTo>
                <a:lnTo>
                  <a:pt x="265" y="42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Freeform 18"/>
          <p:cNvSpPr>
            <a:spLocks/>
          </p:cNvSpPr>
          <p:nvPr/>
        </p:nvSpPr>
        <p:spPr bwMode="auto">
          <a:xfrm>
            <a:off x="2582863" y="3055938"/>
            <a:ext cx="1260475" cy="465137"/>
          </a:xfrm>
          <a:custGeom>
            <a:avLst/>
            <a:gdLst/>
            <a:ahLst/>
            <a:cxnLst>
              <a:cxn ang="0">
                <a:pos x="794" y="0"/>
              </a:cxn>
              <a:cxn ang="0">
                <a:pos x="142" y="293"/>
              </a:cxn>
              <a:cxn ang="0">
                <a:pos x="0" y="293"/>
              </a:cxn>
            </a:cxnLst>
            <a:rect l="0" t="0" r="r" b="b"/>
            <a:pathLst>
              <a:path w="794" h="293">
                <a:moveTo>
                  <a:pt x="794" y="0"/>
                </a:moveTo>
                <a:lnTo>
                  <a:pt x="142" y="293"/>
                </a:lnTo>
                <a:lnTo>
                  <a:pt x="0" y="29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Freeform 19"/>
          <p:cNvSpPr>
            <a:spLocks/>
          </p:cNvSpPr>
          <p:nvPr/>
        </p:nvSpPr>
        <p:spPr bwMode="auto">
          <a:xfrm>
            <a:off x="4075113" y="4562475"/>
            <a:ext cx="865187" cy="62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" y="0"/>
              </a:cxn>
              <a:cxn ang="0">
                <a:pos x="319" y="396"/>
              </a:cxn>
              <a:cxn ang="0">
                <a:pos x="545" y="396"/>
              </a:cxn>
            </a:cxnLst>
            <a:rect l="0" t="0" r="r" b="b"/>
            <a:pathLst>
              <a:path w="545" h="396">
                <a:moveTo>
                  <a:pt x="0" y="0"/>
                </a:moveTo>
                <a:lnTo>
                  <a:pt x="102" y="0"/>
                </a:lnTo>
                <a:lnTo>
                  <a:pt x="319" y="396"/>
                </a:lnTo>
                <a:lnTo>
                  <a:pt x="545" y="39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2246313" y="5194300"/>
            <a:ext cx="1190625" cy="1588"/>
          </a:xfrm>
          <a:custGeom>
            <a:avLst/>
            <a:gdLst/>
            <a:ahLst/>
            <a:cxnLst>
              <a:cxn ang="0">
                <a:pos x="750" y="0"/>
              </a:cxn>
              <a:cxn ang="0">
                <a:pos x="190" y="0"/>
              </a:cxn>
              <a:cxn ang="0">
                <a:pos x="0" y="0"/>
              </a:cxn>
            </a:cxnLst>
            <a:rect l="0" t="0" r="r" b="b"/>
            <a:pathLst>
              <a:path w="750">
                <a:moveTo>
                  <a:pt x="750" y="0"/>
                </a:moveTo>
                <a:lnTo>
                  <a:pt x="19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5568950" y="868363"/>
            <a:ext cx="911225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66"/>
              </a:cxn>
              <a:cxn ang="0">
                <a:pos x="574" y="66"/>
              </a:cxn>
            </a:cxnLst>
            <a:rect l="0" t="0" r="r" b="b"/>
            <a:pathLst>
              <a:path w="574" h="66">
                <a:moveTo>
                  <a:pt x="0" y="0"/>
                </a:moveTo>
                <a:lnTo>
                  <a:pt x="528" y="66"/>
                </a:lnTo>
                <a:lnTo>
                  <a:pt x="574" y="6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6188075" y="2173288"/>
            <a:ext cx="384175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" y="384"/>
              </a:cxn>
              <a:cxn ang="0">
                <a:pos x="242" y="384"/>
              </a:cxn>
            </a:cxnLst>
            <a:rect l="0" t="0" r="r" b="b"/>
            <a:pathLst>
              <a:path w="242" h="384">
                <a:moveTo>
                  <a:pt x="0" y="0"/>
                </a:moveTo>
                <a:lnTo>
                  <a:pt x="140" y="384"/>
                </a:lnTo>
                <a:lnTo>
                  <a:pt x="242" y="38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6165850" y="2322513"/>
            <a:ext cx="412750" cy="708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446"/>
              </a:cxn>
              <a:cxn ang="0">
                <a:pos x="260" y="446"/>
              </a:cxn>
            </a:cxnLst>
            <a:rect l="0" t="0" r="r" b="b"/>
            <a:pathLst>
              <a:path w="260" h="446">
                <a:moveTo>
                  <a:pt x="0" y="0"/>
                </a:moveTo>
                <a:lnTo>
                  <a:pt x="108" y="446"/>
                </a:lnTo>
                <a:lnTo>
                  <a:pt x="260" y="44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5746750" y="2490788"/>
            <a:ext cx="806450" cy="815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8" y="514"/>
              </a:cxn>
              <a:cxn ang="0">
                <a:pos x="508" y="514"/>
              </a:cxn>
            </a:cxnLst>
            <a:rect l="0" t="0" r="r" b="b"/>
            <a:pathLst>
              <a:path w="508" h="514">
                <a:moveTo>
                  <a:pt x="0" y="0"/>
                </a:moveTo>
                <a:lnTo>
                  <a:pt x="338" y="514"/>
                </a:lnTo>
                <a:lnTo>
                  <a:pt x="508" y="51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3992563" y="2522538"/>
            <a:ext cx="2563812" cy="1068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7" y="673"/>
              </a:cxn>
              <a:cxn ang="0">
                <a:pos x="1615" y="673"/>
              </a:cxn>
            </a:cxnLst>
            <a:rect l="0" t="0" r="r" b="b"/>
            <a:pathLst>
              <a:path w="1615" h="673">
                <a:moveTo>
                  <a:pt x="0" y="0"/>
                </a:moveTo>
                <a:lnTo>
                  <a:pt x="1447" y="673"/>
                </a:lnTo>
                <a:lnTo>
                  <a:pt x="1615" y="67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4940300" y="3290888"/>
            <a:ext cx="1606550" cy="671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423"/>
              </a:cxn>
              <a:cxn ang="0">
                <a:pos x="1012" y="423"/>
              </a:cxn>
            </a:cxnLst>
            <a:rect l="0" t="0" r="r" b="b"/>
            <a:pathLst>
              <a:path w="1012" h="423">
                <a:moveTo>
                  <a:pt x="0" y="0"/>
                </a:moveTo>
                <a:lnTo>
                  <a:pt x="864" y="423"/>
                </a:lnTo>
                <a:lnTo>
                  <a:pt x="1012" y="42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4100513" y="3530600"/>
            <a:ext cx="244633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5" y="490"/>
              </a:cxn>
              <a:cxn ang="0">
                <a:pos x="1541" y="490"/>
              </a:cxn>
            </a:cxnLst>
            <a:rect l="0" t="0" r="r" b="b"/>
            <a:pathLst>
              <a:path w="1541" h="490">
                <a:moveTo>
                  <a:pt x="0" y="0"/>
                </a:moveTo>
                <a:lnTo>
                  <a:pt x="1375" y="490"/>
                </a:lnTo>
                <a:lnTo>
                  <a:pt x="1541" y="49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Freeform 28"/>
          <p:cNvSpPr>
            <a:spLocks/>
          </p:cNvSpPr>
          <p:nvPr/>
        </p:nvSpPr>
        <p:spPr bwMode="auto">
          <a:xfrm>
            <a:off x="4622800" y="4114800"/>
            <a:ext cx="1933575" cy="460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2" y="290"/>
              </a:cxn>
              <a:cxn ang="0">
                <a:pos x="1218" y="290"/>
              </a:cxn>
            </a:cxnLst>
            <a:rect l="0" t="0" r="r" b="b"/>
            <a:pathLst>
              <a:path w="1218" h="290">
                <a:moveTo>
                  <a:pt x="0" y="0"/>
                </a:moveTo>
                <a:lnTo>
                  <a:pt x="1052" y="290"/>
                </a:lnTo>
                <a:lnTo>
                  <a:pt x="1218" y="29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3932238" y="5895975"/>
            <a:ext cx="881062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" y="180"/>
              </a:cxn>
              <a:cxn ang="0">
                <a:pos x="555" y="180"/>
              </a:cxn>
            </a:cxnLst>
            <a:rect l="0" t="0" r="r" b="b"/>
            <a:pathLst>
              <a:path w="555" h="180">
                <a:moveTo>
                  <a:pt x="0" y="0"/>
                </a:moveTo>
                <a:lnTo>
                  <a:pt x="380" y="180"/>
                </a:lnTo>
                <a:lnTo>
                  <a:pt x="555" y="18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H="1" flipV="1">
            <a:off x="3617913" y="5210175"/>
            <a:ext cx="960437" cy="6985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H="1">
            <a:off x="1931988" y="6010275"/>
            <a:ext cx="16002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Freeform 32"/>
          <p:cNvSpPr>
            <a:spLocks/>
          </p:cNvSpPr>
          <p:nvPr/>
        </p:nvSpPr>
        <p:spPr bwMode="auto">
          <a:xfrm>
            <a:off x="2312988" y="1935163"/>
            <a:ext cx="1508125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250" y="228"/>
              </a:cxn>
              <a:cxn ang="0">
                <a:pos x="950" y="0"/>
              </a:cxn>
            </a:cxnLst>
            <a:rect l="0" t="0" r="r" b="b"/>
            <a:pathLst>
              <a:path w="950" h="228">
                <a:moveTo>
                  <a:pt x="0" y="228"/>
                </a:moveTo>
                <a:lnTo>
                  <a:pt x="250" y="228"/>
                </a:lnTo>
                <a:lnTo>
                  <a:pt x="95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3776663" y="3243263"/>
            <a:ext cx="76200" cy="338137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0"/>
              </a:cxn>
              <a:cxn ang="0">
                <a:pos x="0" y="213"/>
              </a:cxn>
              <a:cxn ang="0">
                <a:pos x="48" y="213"/>
              </a:cxn>
            </a:cxnLst>
            <a:rect l="0" t="0" r="r" b="b"/>
            <a:pathLst>
              <a:path w="48" h="213">
                <a:moveTo>
                  <a:pt x="46" y="0"/>
                </a:moveTo>
                <a:lnTo>
                  <a:pt x="0" y="0"/>
                </a:lnTo>
                <a:lnTo>
                  <a:pt x="0" y="213"/>
                </a:lnTo>
                <a:lnTo>
                  <a:pt x="48" y="21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4132263" y="5286375"/>
            <a:ext cx="808037" cy="622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1" y="392"/>
              </a:cxn>
              <a:cxn ang="0">
                <a:pos x="509" y="392"/>
              </a:cxn>
            </a:cxnLst>
            <a:rect l="0" t="0" r="r" b="b"/>
            <a:pathLst>
              <a:path w="509" h="392">
                <a:moveTo>
                  <a:pt x="0" y="0"/>
                </a:moveTo>
                <a:lnTo>
                  <a:pt x="281" y="392"/>
                </a:lnTo>
                <a:lnTo>
                  <a:pt x="509" y="39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814638" y="4375150"/>
            <a:ext cx="949325" cy="196850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110" y="124"/>
              </a:cxn>
              <a:cxn ang="0">
                <a:pos x="598" y="0"/>
              </a:cxn>
            </a:cxnLst>
            <a:rect l="0" t="0" r="r" b="b"/>
            <a:pathLst>
              <a:path w="598" h="124">
                <a:moveTo>
                  <a:pt x="0" y="124"/>
                </a:moveTo>
                <a:lnTo>
                  <a:pt x="110" y="124"/>
                </a:lnTo>
                <a:lnTo>
                  <a:pt x="59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4981575" y="1836738"/>
            <a:ext cx="565150" cy="3175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H="1" flipV="1">
            <a:off x="4879975" y="1801813"/>
            <a:ext cx="666750" cy="349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H="1" flipV="1">
            <a:off x="4756150" y="1306513"/>
            <a:ext cx="790575" cy="5302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Freeform 39"/>
          <p:cNvSpPr>
            <a:spLocks/>
          </p:cNvSpPr>
          <p:nvPr/>
        </p:nvSpPr>
        <p:spPr bwMode="auto">
          <a:xfrm>
            <a:off x="4610100" y="1150938"/>
            <a:ext cx="19685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0" y="240"/>
              </a:cxn>
              <a:cxn ang="0">
                <a:pos x="1240" y="240"/>
              </a:cxn>
            </a:cxnLst>
            <a:rect l="0" t="0" r="r" b="b"/>
            <a:pathLst>
              <a:path w="1240" h="240">
                <a:moveTo>
                  <a:pt x="0" y="0"/>
                </a:moveTo>
                <a:lnTo>
                  <a:pt x="1130" y="240"/>
                </a:lnTo>
                <a:lnTo>
                  <a:pt x="1240" y="24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4610100" y="1150938"/>
            <a:ext cx="79375" cy="8445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H="1">
            <a:off x="4519613" y="1150938"/>
            <a:ext cx="90487" cy="4603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H="1">
            <a:off x="4506913" y="1150938"/>
            <a:ext cx="103187" cy="1460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4176713" y="1547813"/>
            <a:ext cx="76200" cy="69532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0"/>
              </a:cxn>
              <a:cxn ang="0">
                <a:pos x="0" y="438"/>
              </a:cxn>
              <a:cxn ang="0">
                <a:pos x="48" y="438"/>
              </a:cxn>
            </a:cxnLst>
            <a:rect l="0" t="0" r="r" b="b"/>
            <a:pathLst>
              <a:path w="48" h="438">
                <a:moveTo>
                  <a:pt x="46" y="0"/>
                </a:moveTo>
                <a:lnTo>
                  <a:pt x="0" y="0"/>
                </a:lnTo>
                <a:lnTo>
                  <a:pt x="0" y="438"/>
                </a:lnTo>
                <a:lnTo>
                  <a:pt x="48" y="43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1924050" y="952500"/>
            <a:ext cx="1317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Sphenoid sinus</a:t>
            </a:r>
            <a:endParaRPr lang="en-US" sz="1800" b="1">
              <a:latin typeface="Arial" charset="0"/>
            </a:endParaRP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6516688" y="866775"/>
            <a:ext cx="1111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Frontal sinus</a:t>
            </a:r>
            <a:endParaRPr lang="en-US" sz="1800" b="1">
              <a:latin typeface="Arial" charset="0"/>
            </a:endParaRP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6605588" y="2047875"/>
            <a:ext cx="14874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Nasal meatuses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(superior, middle,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and inferior)</a:t>
            </a:r>
            <a:endParaRPr lang="en-US" sz="1800" b="1">
              <a:latin typeface="Arial" charset="0"/>
            </a:endParaRP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1212850" y="1698625"/>
            <a:ext cx="12763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Nasopharynx</a:t>
            </a:r>
            <a:endParaRPr lang="en-US" sz="1800">
              <a:latin typeface="Arial" charset="0"/>
            </a:endParaRPr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1317625" y="2860675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Uvula</a:t>
            </a:r>
            <a:endParaRPr lang="en-US" sz="1800" b="1">
              <a:latin typeface="Arial" charset="0"/>
            </a:endParaRPr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1320800" y="3413125"/>
            <a:ext cx="1200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Palatine tonsil</a:t>
            </a:r>
            <a:endParaRPr lang="en-US" sz="1800" b="1">
              <a:latin typeface="Arial" charset="0"/>
            </a:endParaRPr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1320800" y="3644900"/>
            <a:ext cx="1209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Isthmus of the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fauces</a:t>
            </a:r>
            <a:endParaRPr lang="en-US" sz="1800" b="1">
              <a:latin typeface="Arial" charset="0"/>
            </a:endParaRPr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1924050" y="1219200"/>
            <a:ext cx="1281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Posterior nasal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aperture</a:t>
            </a:r>
            <a:endParaRPr lang="en-US" sz="1800" b="1">
              <a:latin typeface="Arial" charset="0"/>
            </a:endParaRP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1317625" y="2197100"/>
            <a:ext cx="1584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Opening of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pharyngotympanic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tube</a:t>
            </a:r>
            <a:endParaRPr lang="en-US" sz="1800" b="1">
              <a:latin typeface="Arial" charset="0"/>
            </a:endParaRP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1317625" y="1949450"/>
            <a:ext cx="1476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Pharyngeal tonsil</a:t>
            </a:r>
            <a:endParaRPr lang="en-US" sz="1800" b="1">
              <a:latin typeface="Arial" charset="0"/>
            </a:endParaRPr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1219200" y="3162300"/>
            <a:ext cx="1128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Oropharynx</a:t>
            </a:r>
            <a:endParaRPr lang="en-US" sz="1800">
              <a:latin typeface="Arial" charset="0"/>
            </a:endParaRPr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1209675" y="4435475"/>
            <a:ext cx="1565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 err="1">
                <a:solidFill>
                  <a:srgbClr val="231F20"/>
                </a:solidFill>
                <a:latin typeface="Arial Black" charset="0"/>
              </a:rPr>
              <a:t>Laryngopharynx</a:t>
            </a:r>
            <a:endParaRPr lang="en-US" sz="1800" dirty="0">
              <a:latin typeface="Arial" charset="0"/>
            </a:endParaRPr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4962525" y="5568950"/>
            <a:ext cx="846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Vocal fold</a:t>
            </a:r>
            <a:endParaRPr lang="en-US" sz="1800" b="1">
              <a:latin typeface="Arial" charset="0"/>
            </a:endParaRP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1228725" y="5089525"/>
            <a:ext cx="954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Esophagus</a:t>
            </a:r>
            <a:endParaRPr lang="en-US" sz="1800" b="1">
              <a:latin typeface="Arial" charset="0"/>
            </a:endParaRPr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1047750" y="6172200"/>
            <a:ext cx="13858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(c) Illustration</a:t>
            </a:r>
            <a:endParaRPr lang="en-US" sz="1800">
              <a:latin typeface="Arial" charset="0"/>
            </a:endParaRPr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6608763" y="1419225"/>
            <a:ext cx="14874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Nasal conchae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(superior, middle 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and inferior)</a:t>
            </a:r>
            <a:endParaRPr lang="en-US" sz="1800" b="1">
              <a:latin typeface="Arial" charset="0"/>
            </a:endParaRPr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6605588" y="2679700"/>
            <a:ext cx="1289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Nasal vestibule</a:t>
            </a:r>
            <a:endParaRPr lang="en-US" sz="1800" b="1">
              <a:latin typeface="Arial" charset="0"/>
            </a:endParaRPr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6602413" y="2924175"/>
            <a:ext cx="561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Nostril</a:t>
            </a:r>
            <a:endParaRPr lang="en-US" sz="1800" b="1">
              <a:latin typeface="Arial" charset="0"/>
            </a:endParaRPr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6510338" y="1184275"/>
            <a:ext cx="1203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Nasal cavity</a:t>
            </a:r>
            <a:endParaRPr lang="en-US" sz="1800">
              <a:latin typeface="Arial" charset="0"/>
            </a:endParaRPr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6580188" y="3197225"/>
            <a:ext cx="965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Hard palate</a:t>
            </a:r>
            <a:endParaRPr lang="en-US" sz="1800" b="1">
              <a:latin typeface="Arial" charset="0"/>
            </a:endParaRPr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6580188" y="3473450"/>
            <a:ext cx="904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Soft palate</a:t>
            </a:r>
            <a:endParaRPr lang="en-US" sz="1800" b="1">
              <a:latin typeface="Arial" charset="0"/>
            </a:endParaRPr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6580188" y="3854450"/>
            <a:ext cx="638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Tongue</a:t>
            </a:r>
            <a:endParaRPr lang="en-US" sz="1800" b="1">
              <a:latin typeface="Arial" charset="0"/>
            </a:endParaRPr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580188" y="4197350"/>
            <a:ext cx="1149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Lingual tonsil</a:t>
            </a:r>
            <a:endParaRPr lang="en-US" sz="1800" b="1">
              <a:latin typeface="Arial" charset="0"/>
            </a:endParaRP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4962525" y="4835525"/>
            <a:ext cx="806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Epiglottis</a:t>
            </a:r>
            <a:endParaRPr lang="en-US" sz="1800" b="1">
              <a:latin typeface="Arial" charset="0"/>
            </a:endParaRPr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6580188" y="4467225"/>
            <a:ext cx="963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Hyoid bone</a:t>
            </a:r>
            <a:endParaRPr lang="en-US" sz="1800" b="1">
              <a:latin typeface="Arial" charset="0"/>
            </a:endParaRP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4860925" y="4578350"/>
            <a:ext cx="6635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Larynx</a:t>
            </a:r>
            <a:endParaRPr lang="en-US" sz="1800">
              <a:latin typeface="Arial" charset="0"/>
            </a:endParaRPr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4962525" y="5324475"/>
            <a:ext cx="14271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Thyroid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4962525" y="5086350"/>
            <a:ext cx="1230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Vestibular fold</a:t>
            </a:r>
            <a:endParaRPr lang="en-US" sz="1800" b="1">
              <a:latin typeface="Arial" charset="0"/>
            </a:endParaRPr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4962525" y="5816600"/>
            <a:ext cx="138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Cricoid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4848225" y="6073775"/>
            <a:ext cx="1169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Thyroid gland</a:t>
            </a:r>
            <a:endParaRPr lang="en-US" sz="1800" b="1">
              <a:latin typeface="Arial" charset="0"/>
            </a:endParaRPr>
          </a:p>
        </p:txBody>
      </p:sp>
      <p:sp>
        <p:nvSpPr>
          <p:cNvPr id="26698" name="Rectangle 74"/>
          <p:cNvSpPr>
            <a:spLocks noChangeArrowheads="1"/>
          </p:cNvSpPr>
          <p:nvPr/>
        </p:nvSpPr>
        <p:spPr bwMode="auto">
          <a:xfrm>
            <a:off x="1219200" y="5902325"/>
            <a:ext cx="679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Trachea</a:t>
            </a:r>
            <a:endParaRPr lang="en-US" sz="1800" b="1">
              <a:latin typeface="Arial" charset="0"/>
            </a:endParaRP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1927225" y="504825"/>
            <a:ext cx="13763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Cribriform plate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of ethmoid bone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Hypoxia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Inadequate O</a:t>
            </a:r>
            <a:r>
              <a:rPr lang="en-US" sz="2400" baseline="-25000"/>
              <a:t>2</a:t>
            </a:r>
            <a:r>
              <a:rPr lang="en-US" sz="2400"/>
              <a:t> delivery to tissues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Due to a variety of causes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Too few RBCs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Abnormal or too little Hb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Blocked circulation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Metabolic poisons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Pulmonary disease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Carbon monoxide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Transport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is transported in the blood in three forms</a:t>
            </a:r>
          </a:p>
          <a:p>
            <a:pPr lvl="1"/>
            <a:r>
              <a:rPr lang="en-US"/>
              <a:t>7 to 10% dissolved in plasma </a:t>
            </a:r>
          </a:p>
          <a:p>
            <a:pPr lvl="1"/>
            <a:r>
              <a:rPr lang="en-US"/>
              <a:t>20% bound to globin of hemoglobin (carbaminohemoglobin)</a:t>
            </a:r>
          </a:p>
          <a:p>
            <a:pPr lvl="1"/>
            <a:r>
              <a:rPr lang="en-US"/>
              <a:t>70% transported as bicarbonate ions (HCO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) in plasma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combines with water to form carbonic acid (H</a:t>
            </a:r>
            <a:r>
              <a:rPr lang="en-US" baseline="-25000"/>
              <a:t>2</a:t>
            </a:r>
            <a:r>
              <a:rPr lang="en-US"/>
              <a:t>CO</a:t>
            </a:r>
            <a:r>
              <a:rPr lang="en-US" baseline="-25000"/>
              <a:t>3</a:t>
            </a:r>
            <a:r>
              <a:rPr lang="en-US"/>
              <a:t>), which quickly dissociates:</a:t>
            </a:r>
          </a:p>
          <a:p>
            <a:pPr lvl="4"/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of the above occurs in RBCs, where carbonic anhydrase reversibly and rapidly catalyzes the reaction</a:t>
            </a:r>
          </a:p>
        </p:txBody>
      </p:sp>
      <p:graphicFrame>
        <p:nvGraphicFramePr>
          <p:cNvPr id="87080" name="Group 40"/>
          <p:cNvGraphicFramePr>
            <a:graphicFrameLocks noGrp="1"/>
          </p:cNvGraphicFramePr>
          <p:nvPr/>
        </p:nvGraphicFramePr>
        <p:xfrm>
          <a:off x="381000" y="2843213"/>
          <a:ext cx="8534400" cy="1195387"/>
        </p:xfrm>
        <a:graphic>
          <a:graphicData uri="http://schemas.openxmlformats.org/drawingml/2006/table">
            <a:tbl>
              <a:tblPr/>
              <a:tblGrid>
                <a:gridCol w="1009650"/>
                <a:gridCol w="458788"/>
                <a:gridCol w="825500"/>
                <a:gridCol w="385762"/>
                <a:gridCol w="1082675"/>
                <a:gridCol w="550863"/>
                <a:gridCol w="1284287"/>
                <a:gridCol w="458788"/>
                <a:gridCol w="24780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dioxide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Hydrogen 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Bicarbonate 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 systemic capillaries</a:t>
            </a:r>
          </a:p>
          <a:p>
            <a:pPr lvl="1"/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 quickly diffuses from RBCs into the plasma</a:t>
            </a:r>
          </a:p>
          <a:p>
            <a:pPr lvl="1"/>
            <a:r>
              <a:rPr lang="en-US"/>
              <a:t>The chloride shift occurs: outrush of 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 from the RBCs is balanced as Cl</a:t>
            </a:r>
            <a:r>
              <a:rPr lang="en-US" baseline="30000"/>
              <a:t>–</a:t>
            </a:r>
            <a:r>
              <a:rPr lang="en-US"/>
              <a:t> moves in from the plasma 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7983538" y="6580188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22.22a</a:t>
            </a:r>
          </a:p>
        </p:txBody>
      </p:sp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0375" y="1577975"/>
            <a:ext cx="8221663" cy="3700463"/>
          </a:xfrm>
          <a:prstGeom prst="rect">
            <a:avLst/>
          </a:prstGeom>
          <a:noFill/>
        </p:spPr>
      </p:pic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7869238" y="2652713"/>
            <a:ext cx="920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4132263" y="3800475"/>
            <a:ext cx="10445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Red blood cell</a:t>
            </a:r>
            <a:endParaRPr lang="en-US" sz="1800">
              <a:latin typeface="Arial" charset="0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7459663" y="5035550"/>
            <a:ext cx="1000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Blood plasma</a:t>
            </a:r>
            <a:endParaRPr lang="en-US" sz="1800">
              <a:latin typeface="Arial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4722813" y="2095500"/>
            <a:ext cx="3571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Slow</a:t>
            </a:r>
            <a:endParaRPr lang="en-US" sz="1800">
              <a:latin typeface="Arial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817563" y="1612900"/>
            <a:ext cx="7794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Tissue cell</a:t>
            </a:r>
            <a:endParaRPr lang="en-US" sz="1800">
              <a:latin typeface="Arial" charset="0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1804988" y="1612900"/>
            <a:ext cx="1095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Interstitial fluid</a:t>
            </a:r>
            <a:endParaRPr lang="en-US" sz="1800">
              <a:latin typeface="Arial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4579938" y="2978150"/>
            <a:ext cx="760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Carbonic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anhydrase</a:t>
            </a:r>
            <a:endParaRPr lang="en-US" sz="1800" b="1">
              <a:latin typeface="Arial" charset="0"/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1944688" y="1828800"/>
            <a:ext cx="285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1954213" y="2219325"/>
            <a:ext cx="285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481013" y="5327650"/>
            <a:ext cx="5016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charset="0"/>
              </a:rPr>
              <a:t>(a) Oxygen release and carbon dioxide pickup at the tissues</a:t>
            </a:r>
            <a:endParaRPr lang="en-US" sz="1800">
              <a:latin typeface="Arial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935413" y="1828800"/>
            <a:ext cx="1879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(dissolved in plasma)</a:t>
            </a:r>
            <a:endParaRPr lang="en-US" sz="1800" b="1">
              <a:latin typeface="Arial" charset="0"/>
            </a:endParaRP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3935413" y="2219325"/>
            <a:ext cx="746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endParaRPr lang="en-US" sz="1800" b="1">
              <a:latin typeface="Arial" charset="0"/>
            </a:endParaRP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5122863" y="2219325"/>
            <a:ext cx="4524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6011863" y="2222500"/>
            <a:ext cx="795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4729163" y="2708275"/>
            <a:ext cx="312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Fast</a:t>
            </a:r>
            <a:endParaRPr lang="en-US" sz="1800">
              <a:latin typeface="Arial" charset="0"/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3935413" y="2822575"/>
            <a:ext cx="746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5122863" y="2822575"/>
            <a:ext cx="4524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endParaRPr lang="en-US" sz="1800" b="1">
              <a:latin typeface="Arial" charset="0"/>
            </a:endParaRP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4684713" y="5016500"/>
            <a:ext cx="1770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(dissolved in plasma)</a:t>
            </a:r>
            <a:endParaRPr lang="en-US" sz="1800" b="1">
              <a:latin typeface="Arial" charset="0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3944938" y="3416300"/>
            <a:ext cx="6635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Hb</a:t>
            </a:r>
            <a:endParaRPr lang="en-US" sz="1800" b="1">
              <a:latin typeface="Arial" charset="0"/>
            </a:endParaRPr>
          </a:p>
        </p:txBody>
      </p:sp>
      <p:sp>
        <p:nvSpPr>
          <p:cNvPr id="91167" name="Rectangle 31"/>
          <p:cNvSpPr>
            <a:spLocks noChangeArrowheads="1"/>
          </p:cNvSpPr>
          <p:nvPr/>
        </p:nvSpPr>
        <p:spPr bwMode="auto">
          <a:xfrm>
            <a:off x="5122863" y="3416300"/>
            <a:ext cx="488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HbCO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91168" name="Rectangle 32"/>
          <p:cNvSpPr>
            <a:spLocks noChangeArrowheads="1"/>
          </p:cNvSpPr>
          <p:nvPr/>
        </p:nvSpPr>
        <p:spPr bwMode="auto">
          <a:xfrm>
            <a:off x="5430838" y="3819525"/>
            <a:ext cx="379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HbO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6265863" y="3819525"/>
            <a:ext cx="5540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Hb</a:t>
            </a:r>
            <a:endParaRPr lang="en-US" sz="1800" b="1">
              <a:latin typeface="Arial" charset="0"/>
            </a:endParaRPr>
          </a:p>
        </p:txBody>
      </p:sp>
      <p:sp>
        <p:nvSpPr>
          <p:cNvPr id="91170" name="Rectangle 34"/>
          <p:cNvSpPr>
            <a:spLocks noChangeArrowheads="1"/>
          </p:cNvSpPr>
          <p:nvPr/>
        </p:nvSpPr>
        <p:spPr bwMode="auto">
          <a:xfrm>
            <a:off x="5684838" y="3419475"/>
            <a:ext cx="917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(Carbamino-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hemoglobin)</a:t>
            </a:r>
            <a:endParaRPr lang="en-US" sz="1800" b="1">
              <a:latin typeface="Arial" charset="0"/>
            </a:endParaRPr>
          </a:p>
        </p:txBody>
      </p:sp>
      <p:sp>
        <p:nvSpPr>
          <p:cNvPr id="91171" name="Rectangle 35"/>
          <p:cNvSpPr>
            <a:spLocks noChangeArrowheads="1"/>
          </p:cNvSpPr>
          <p:nvPr/>
        </p:nvSpPr>
        <p:spPr bwMode="auto">
          <a:xfrm>
            <a:off x="6027738" y="2822575"/>
            <a:ext cx="795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91172" name="Rectangle 36"/>
          <p:cNvSpPr>
            <a:spLocks noChangeArrowheads="1"/>
          </p:cNvSpPr>
          <p:nvPr/>
        </p:nvSpPr>
        <p:spPr bwMode="auto">
          <a:xfrm>
            <a:off x="7370763" y="2460625"/>
            <a:ext cx="4524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endParaRPr lang="en-US" sz="1800" b="1">
              <a:latin typeface="Arial" charset="0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6862763" y="2981325"/>
            <a:ext cx="209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Cl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endParaRPr lang="en-US" sz="1800" b="1">
              <a:latin typeface="Arial" charset="0"/>
            </a:endParaRPr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7373938" y="2682875"/>
            <a:ext cx="209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Cl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endParaRPr lang="en-US" sz="1800" b="1">
              <a:latin typeface="Arial" charset="0"/>
            </a:endParaRPr>
          </a:p>
        </p:txBody>
      </p:sp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7148513" y="3238500"/>
            <a:ext cx="312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HHb</a:t>
            </a:r>
            <a:endParaRPr lang="en-US" sz="1800" b="1">
              <a:latin typeface="Arial" charset="0"/>
            </a:endParaRPr>
          </a:p>
        </p:txBody>
      </p:sp>
      <p:sp>
        <p:nvSpPr>
          <p:cNvPr id="91176" name="Rectangle 40"/>
          <p:cNvSpPr>
            <a:spLocks noChangeArrowheads="1"/>
          </p:cNvSpPr>
          <p:nvPr/>
        </p:nvSpPr>
        <p:spPr bwMode="auto">
          <a:xfrm>
            <a:off x="8012113" y="1943100"/>
            <a:ext cx="6111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Binds to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plasma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proteins</a:t>
            </a:r>
            <a:endParaRPr lang="en-US" sz="1800" b="1">
              <a:latin typeface="Arial" charset="0"/>
            </a:endParaRPr>
          </a:p>
        </p:txBody>
      </p:sp>
      <p:sp>
        <p:nvSpPr>
          <p:cNvPr id="91177" name="Rectangle 41"/>
          <p:cNvSpPr>
            <a:spLocks noChangeArrowheads="1"/>
          </p:cNvSpPr>
          <p:nvPr/>
        </p:nvSpPr>
        <p:spPr bwMode="auto">
          <a:xfrm>
            <a:off x="7993063" y="2562225"/>
            <a:ext cx="6683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Chloride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shift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(in) via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transport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protein</a:t>
            </a:r>
            <a:endParaRPr lang="en-US" sz="1800" b="1">
              <a:latin typeface="Arial" charset="0"/>
            </a:endParaRPr>
          </a:p>
        </p:txBody>
      </p:sp>
      <p:sp>
        <p:nvSpPr>
          <p:cNvPr id="91178" name="Rectangle 42"/>
          <p:cNvSpPr>
            <a:spLocks noChangeArrowheads="1"/>
          </p:cNvSpPr>
          <p:nvPr/>
        </p:nvSpPr>
        <p:spPr bwMode="auto">
          <a:xfrm>
            <a:off x="1166813" y="2428875"/>
            <a:ext cx="285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91179" name="Rectangle 43"/>
          <p:cNvSpPr>
            <a:spLocks noChangeArrowheads="1"/>
          </p:cNvSpPr>
          <p:nvPr/>
        </p:nvSpPr>
        <p:spPr bwMode="auto">
          <a:xfrm>
            <a:off x="1741488" y="2819400"/>
            <a:ext cx="285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1141413" y="3089275"/>
            <a:ext cx="285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81" name="Rectangle 45"/>
          <p:cNvSpPr>
            <a:spLocks noChangeArrowheads="1"/>
          </p:cNvSpPr>
          <p:nvPr/>
        </p:nvSpPr>
        <p:spPr bwMode="auto">
          <a:xfrm>
            <a:off x="1731963" y="3419475"/>
            <a:ext cx="285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969963" y="4486275"/>
            <a:ext cx="285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2097088" y="4648200"/>
            <a:ext cx="176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2097088" y="5029200"/>
            <a:ext cx="176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1185" name="AutoShape 49"/>
          <p:cNvSpPr>
            <a:spLocks/>
          </p:cNvSpPr>
          <p:nvPr/>
        </p:nvSpPr>
        <p:spPr bwMode="auto">
          <a:xfrm>
            <a:off x="7777163" y="2438400"/>
            <a:ext cx="92075" cy="411163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 pulmonary capillaries</a:t>
            </a:r>
          </a:p>
          <a:p>
            <a:pPr lvl="1"/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 moves into the RBCs and binds with H</a:t>
            </a:r>
            <a:r>
              <a:rPr lang="en-US" baseline="30000"/>
              <a:t>+</a:t>
            </a:r>
            <a:r>
              <a:rPr lang="en-US"/>
              <a:t> to form H</a:t>
            </a:r>
            <a:r>
              <a:rPr lang="en-US" baseline="-25000"/>
              <a:t>2</a:t>
            </a:r>
            <a:r>
              <a:rPr lang="en-US"/>
              <a:t>CO</a:t>
            </a:r>
            <a:r>
              <a:rPr lang="en-US" baseline="-25000"/>
              <a:t>3</a:t>
            </a:r>
            <a:endParaRPr lang="en-US"/>
          </a:p>
          <a:p>
            <a:pPr lvl="1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CO</a:t>
            </a:r>
            <a:r>
              <a:rPr lang="en-US" baseline="-25000"/>
              <a:t>3</a:t>
            </a:r>
            <a:r>
              <a:rPr lang="en-US"/>
              <a:t> is split by carbonic anhydrase into CO</a:t>
            </a:r>
            <a:r>
              <a:rPr lang="en-US" baseline="-25000"/>
              <a:t>2</a:t>
            </a:r>
            <a:r>
              <a:rPr lang="en-US"/>
              <a:t> and water</a:t>
            </a:r>
          </a:p>
          <a:p>
            <a:pPr lvl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diffuses into the alveoli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7974013" y="6580188"/>
            <a:ext cx="1166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22.22b</a:t>
            </a:r>
          </a:p>
        </p:txBody>
      </p:sp>
      <p:pic>
        <p:nvPicPr>
          <p:cNvPr id="94219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1963" y="1514475"/>
            <a:ext cx="8218487" cy="3733800"/>
          </a:xfrm>
          <a:prstGeom prst="rect">
            <a:avLst/>
          </a:prstGeom>
          <a:noFill/>
        </p:spPr>
      </p:pic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7848600" y="2667000"/>
            <a:ext cx="920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>
            <a:off x="2195513" y="1660525"/>
            <a:ext cx="5016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7448550" y="5005388"/>
            <a:ext cx="1000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Blood plasma</a:t>
            </a:r>
            <a:endParaRPr lang="en-US" sz="1800">
              <a:latin typeface="Arial" charset="0"/>
            </a:endParaRP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6750" y="1570038"/>
            <a:ext cx="635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Alveolus</a:t>
            </a:r>
            <a:endParaRPr lang="en-US" sz="1800">
              <a:latin typeface="Arial" charset="0"/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2717800" y="1582738"/>
            <a:ext cx="20970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Fused basement membranes</a:t>
            </a:r>
            <a:endParaRPr lang="en-US" sz="1800">
              <a:latin typeface="Arial" charset="0"/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812800" y="3386138"/>
            <a:ext cx="285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812800" y="2760663"/>
            <a:ext cx="285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812800" y="2198688"/>
            <a:ext cx="285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479425" y="5319713"/>
            <a:ext cx="4845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charset="0"/>
              </a:rPr>
              <a:t>(b) Oxygen pickup and carbon dioxide release in the lungs</a:t>
            </a:r>
            <a:endParaRPr lang="en-US" sz="1800">
              <a:latin typeface="Arial" charset="0"/>
            </a:endParaRP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812800" y="1801813"/>
            <a:ext cx="285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869950" y="4700588"/>
            <a:ext cx="176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869950" y="4986338"/>
            <a:ext cx="176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3492500" y="4986338"/>
            <a:ext cx="1770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(dissolved in plasma)</a:t>
            </a:r>
            <a:endParaRPr lang="en-US" sz="1800" b="1">
              <a:latin typeface="Arial" charset="0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7340600" y="2706688"/>
            <a:ext cx="209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Cl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597400" y="2093913"/>
            <a:ext cx="3571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Slow</a:t>
            </a:r>
            <a:endParaRPr lang="en-US" sz="1800">
              <a:latin typeface="Arial" charset="0"/>
            </a:endParaRP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3800475" y="1817688"/>
            <a:ext cx="187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(dissolved in plasma)</a:t>
            </a:r>
            <a:endParaRPr lang="en-US" sz="1800" b="1">
              <a:latin typeface="Arial" charset="0"/>
            </a:endParaRP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3800475" y="2208213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endParaRPr lang="en-US" sz="1800" b="1">
              <a:latin typeface="Arial" charset="0"/>
            </a:endParaRP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4987925" y="2208213"/>
            <a:ext cx="452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endParaRPr lang="en-US" sz="1800" b="1">
              <a:latin typeface="Arial" charset="0"/>
            </a:endParaRP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5880100" y="2208213"/>
            <a:ext cx="7953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3717925" y="3760788"/>
            <a:ext cx="1044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Red blood cell</a:t>
            </a:r>
            <a:endParaRPr lang="en-US" sz="1800">
              <a:latin typeface="Arial" charset="0"/>
            </a:endParaRP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4467225" y="2938463"/>
            <a:ext cx="760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Carbonic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anhydrase</a:t>
            </a:r>
            <a:endParaRPr lang="en-US" sz="1800" b="1">
              <a:latin typeface="Arial" charset="0"/>
            </a:endParaRP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4629150" y="2681288"/>
            <a:ext cx="312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Fast</a:t>
            </a:r>
            <a:endParaRPr lang="en-US" sz="1800">
              <a:latin typeface="Arial" charset="0"/>
            </a:endParaRP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3797300" y="2782888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5003800" y="2779713"/>
            <a:ext cx="452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3806825" y="3376613"/>
            <a:ext cx="663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Hb</a:t>
            </a:r>
            <a:endParaRPr lang="en-US" sz="1800" b="1">
              <a:latin typeface="Arial" charset="0"/>
            </a:endParaRP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4953000" y="3376613"/>
            <a:ext cx="4889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HbCO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4924425" y="3776663"/>
            <a:ext cx="663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HHb</a:t>
            </a:r>
            <a:endParaRPr lang="en-US" sz="1800" b="1">
              <a:latin typeface="Arial" charset="0"/>
            </a:endParaRPr>
          </a:p>
        </p:txBody>
      </p:sp>
      <p:sp>
        <p:nvSpPr>
          <p:cNvPr id="94247" name="Rectangle 39"/>
          <p:cNvSpPr>
            <a:spLocks noChangeArrowheads="1"/>
          </p:cNvSpPr>
          <p:nvPr/>
        </p:nvSpPr>
        <p:spPr bwMode="auto">
          <a:xfrm>
            <a:off x="5994400" y="3779838"/>
            <a:ext cx="7223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HbO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5502275" y="3376613"/>
            <a:ext cx="917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(Carbamino-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hemoglobin)</a:t>
            </a:r>
            <a:endParaRPr lang="en-US" sz="1800" b="1">
              <a:latin typeface="Arial" charset="0"/>
            </a:endParaRPr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5889625" y="2779713"/>
            <a:ext cx="7953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+ H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94250" name="Rectangle 42"/>
          <p:cNvSpPr>
            <a:spLocks noChangeArrowheads="1"/>
          </p:cNvSpPr>
          <p:nvPr/>
        </p:nvSpPr>
        <p:spPr bwMode="auto">
          <a:xfrm>
            <a:off x="7340600" y="2474913"/>
            <a:ext cx="452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HCO</a:t>
            </a:r>
            <a:r>
              <a:rPr lang="en-US" sz="1200" b="1" baseline="-25000">
                <a:solidFill>
                  <a:srgbClr val="231F20"/>
                </a:solidFill>
                <a:latin typeface="Arial" charset="0"/>
              </a:rPr>
              <a:t>3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endParaRPr lang="en-US" sz="1800" b="1">
              <a:latin typeface="Arial" charset="0"/>
            </a:endParaRPr>
          </a:p>
        </p:txBody>
      </p:sp>
      <p:sp>
        <p:nvSpPr>
          <p:cNvPr id="94251" name="Rectangle 43"/>
          <p:cNvSpPr>
            <a:spLocks noChangeArrowheads="1"/>
          </p:cNvSpPr>
          <p:nvPr/>
        </p:nvSpPr>
        <p:spPr bwMode="auto">
          <a:xfrm>
            <a:off x="6750050" y="2932113"/>
            <a:ext cx="209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Cl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–</a:t>
            </a:r>
            <a:endParaRPr lang="en-US" sz="1800" b="1">
              <a:latin typeface="Arial" charset="0"/>
            </a:endParaRP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7966075" y="2579688"/>
            <a:ext cx="668338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Chloride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shift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(out) via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transport</a:t>
            </a:r>
            <a:endParaRPr lang="en-US" sz="1800" b="1">
              <a:latin typeface="Arial" charset="0"/>
            </a:endParaRP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protein</a:t>
            </a:r>
            <a:endParaRPr lang="en-US" sz="1800" b="1">
              <a:latin typeface="Arial" charset="0"/>
            </a:endParaRPr>
          </a:p>
        </p:txBody>
      </p:sp>
      <p:sp>
        <p:nvSpPr>
          <p:cNvPr id="94253" name="AutoShape 45"/>
          <p:cNvSpPr>
            <a:spLocks/>
          </p:cNvSpPr>
          <p:nvPr/>
        </p:nvSpPr>
        <p:spPr bwMode="auto">
          <a:xfrm>
            <a:off x="7754938" y="2459038"/>
            <a:ext cx="88900" cy="401637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 Effect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amount of CO</a:t>
            </a:r>
            <a:r>
              <a:rPr lang="en-US" baseline="-25000"/>
              <a:t>2</a:t>
            </a:r>
            <a:r>
              <a:rPr lang="en-US"/>
              <a:t> transported is affected by the Po</a:t>
            </a:r>
            <a:r>
              <a:rPr lang="en-US" baseline="-25000"/>
              <a:t>2</a:t>
            </a:r>
            <a:endParaRPr lang="en-US"/>
          </a:p>
          <a:p>
            <a:r>
              <a:rPr lang="en-US"/>
              <a:t>The lower the Po</a:t>
            </a:r>
            <a:r>
              <a:rPr lang="en-US" baseline="-25000"/>
              <a:t>2</a:t>
            </a:r>
            <a:r>
              <a:rPr lang="en-US"/>
              <a:t> and hemoglobin saturation with O</a:t>
            </a:r>
            <a:r>
              <a:rPr lang="en-US" baseline="-25000"/>
              <a:t>2</a:t>
            </a:r>
            <a:r>
              <a:rPr lang="en-US"/>
              <a:t>, the more CO</a:t>
            </a:r>
            <a:r>
              <a:rPr lang="en-US" baseline="-25000"/>
              <a:t>2</a:t>
            </a:r>
            <a:r>
              <a:rPr lang="en-US"/>
              <a:t> can be carried in the blood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 Effect</a:t>
            </a:r>
          </a:p>
        </p:txBody>
      </p:sp>
      <p:sp>
        <p:nvSpPr>
          <p:cNvPr id="9728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At the tissues, as more carbon dioxide enters the blood</a:t>
            </a:r>
          </a:p>
          <a:p>
            <a:pPr lvl="1"/>
            <a:r>
              <a:rPr lang="en-US"/>
              <a:t>More oxygen dissociates from hemoglobin (Bohr effect)</a:t>
            </a:r>
          </a:p>
          <a:p>
            <a:pPr lvl="1"/>
            <a:r>
              <a:rPr lang="en-US"/>
              <a:t>As HbO</a:t>
            </a:r>
            <a:r>
              <a:rPr lang="en-US" baseline="-25000"/>
              <a:t>2</a:t>
            </a:r>
            <a:r>
              <a:rPr lang="en-US"/>
              <a:t> releases O</a:t>
            </a:r>
            <a:r>
              <a:rPr lang="en-US" baseline="-25000"/>
              <a:t>2</a:t>
            </a:r>
            <a:r>
              <a:rPr lang="en-US"/>
              <a:t>, it more readily forms bonds with CO</a:t>
            </a:r>
            <a:r>
              <a:rPr lang="en-US" baseline="-25000"/>
              <a:t>2</a:t>
            </a:r>
            <a:r>
              <a:rPr lang="en-US"/>
              <a:t> to form carbaminohemoglobin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CO</a:t>
            </a:r>
            <a:r>
              <a:rPr lang="en-US" baseline="-25000"/>
              <a:t>2</a:t>
            </a:r>
            <a:r>
              <a:rPr lang="en-US"/>
              <a:t> on Blood pH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 in plasma is the alkaline reserve of the carbonic acid–bicarbonate buffer system </a:t>
            </a:r>
          </a:p>
          <a:p>
            <a:r>
              <a:rPr lang="en-US"/>
              <a:t>If H</a:t>
            </a:r>
            <a:r>
              <a:rPr lang="en-US" baseline="30000"/>
              <a:t>+</a:t>
            </a:r>
            <a:r>
              <a:rPr lang="en-US"/>
              <a:t> concentration in blood rises, excess H</a:t>
            </a:r>
            <a:r>
              <a:rPr lang="en-US" baseline="30000"/>
              <a:t>+</a:t>
            </a:r>
            <a:r>
              <a:rPr lang="en-US"/>
              <a:t> is removed by combining with 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 </a:t>
            </a:r>
          </a:p>
          <a:p>
            <a:r>
              <a:rPr lang="en-US"/>
              <a:t>If H</a:t>
            </a:r>
            <a:r>
              <a:rPr lang="en-US" baseline="30000"/>
              <a:t>+</a:t>
            </a:r>
            <a:r>
              <a:rPr lang="en-US"/>
              <a:t> concentration begins to drop, H</a:t>
            </a:r>
            <a:r>
              <a:rPr lang="en-US" baseline="-25000"/>
              <a:t>2</a:t>
            </a:r>
            <a:r>
              <a:rPr lang="en-US"/>
              <a:t>CO</a:t>
            </a:r>
            <a:r>
              <a:rPr lang="en-US" baseline="-25000"/>
              <a:t>3</a:t>
            </a:r>
            <a:r>
              <a:rPr lang="en-US"/>
              <a:t> dissociates, releasing H</a:t>
            </a:r>
            <a:r>
              <a:rPr lang="en-US" baseline="30000"/>
              <a:t>+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Superior, middle, and inferior nasal </a:t>
            </a:r>
            <a:r>
              <a:rPr lang="en-US" dirty="0" err="1"/>
              <a:t>conchae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Protrude </a:t>
            </a:r>
            <a:r>
              <a:rPr lang="en-US" dirty="0"/>
              <a:t>from the lateral walls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mucosal area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Enhance </a:t>
            </a:r>
            <a:r>
              <a:rPr lang="en-US" dirty="0"/>
              <a:t>air turbulence 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CO</a:t>
            </a:r>
            <a:r>
              <a:rPr lang="en-US" baseline="-25000"/>
              <a:t>2</a:t>
            </a:r>
            <a:r>
              <a:rPr lang="en-US"/>
              <a:t> on Blood pH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Changes in respiratory rate can also alter blood pH</a:t>
            </a:r>
          </a:p>
          <a:p>
            <a:pPr lvl="1"/>
            <a:r>
              <a:rPr lang="en-US"/>
              <a:t>For example, slow shallow breathing allows CO</a:t>
            </a:r>
            <a:r>
              <a:rPr lang="en-US" baseline="-25000"/>
              <a:t>2</a:t>
            </a:r>
            <a:r>
              <a:rPr lang="en-US"/>
              <a:t> to accumulate in the blood, causing pH to drop</a:t>
            </a:r>
          </a:p>
          <a:p>
            <a:r>
              <a:rPr lang="en-US"/>
              <a:t>Changes in ventilation can be used to adjust pH when it is disturbed by metabolic factors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Respiration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Involves neurons in the reticular formation of the medulla and pons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Medullary Respiratory Centers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95300" indent="-495300">
              <a:buFont typeface="Times" charset="0"/>
              <a:buAutoNum type="arabicPeriod"/>
            </a:pPr>
            <a:r>
              <a:rPr lang="en-US"/>
              <a:t>Dorsal respiratory group (DRG)</a:t>
            </a:r>
          </a:p>
          <a:p>
            <a:pPr marL="803275" lvl="1" indent="-457200"/>
            <a:r>
              <a:rPr lang="en-US"/>
              <a:t>Near the root of cranial nerve IX </a:t>
            </a:r>
          </a:p>
          <a:p>
            <a:pPr marL="803275" lvl="1" indent="-457200"/>
            <a:r>
              <a:rPr lang="en-US"/>
              <a:t>Integrates input from peripheral stretch and chemoreceptors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Medullary Respiratory Centers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Times" charset="0"/>
              <a:buNone/>
            </a:pPr>
            <a:r>
              <a:rPr lang="en-US">
                <a:solidFill>
                  <a:srgbClr val="003D77"/>
                </a:solidFill>
              </a:rPr>
              <a:t>2.</a:t>
            </a:r>
            <a:r>
              <a:rPr lang="en-US"/>
              <a:t>	Ventral respiratory group (VRG)</a:t>
            </a:r>
          </a:p>
          <a:p>
            <a:pPr marL="800100" lvl="1" indent="-341313"/>
            <a:r>
              <a:rPr lang="en-US"/>
              <a:t>Rhythm-generating and integrative center</a:t>
            </a:r>
          </a:p>
          <a:p>
            <a:pPr marL="800100" lvl="1" indent="-341313"/>
            <a:r>
              <a:rPr lang="en-US"/>
              <a:t>Sets eupnea (12–15 breaths/minute)</a:t>
            </a:r>
          </a:p>
          <a:p>
            <a:pPr marL="800100" lvl="1" indent="-341313"/>
            <a:r>
              <a:rPr lang="en-US"/>
              <a:t>Inspiratory neurons excite the inspiratory muscles via the phrenic and intercostal nerves</a:t>
            </a:r>
          </a:p>
          <a:p>
            <a:pPr marL="800100" lvl="1" indent="-341313"/>
            <a:r>
              <a:rPr lang="en-US"/>
              <a:t>Expiratory neurons inhibit the inspiratory neurons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22.23</a:t>
            </a:r>
          </a:p>
        </p:txBody>
      </p:sp>
      <p:pic>
        <p:nvPicPr>
          <p:cNvPr id="107531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484188"/>
            <a:ext cx="8231187" cy="5888037"/>
          </a:xfrm>
          <a:prstGeom prst="rect">
            <a:avLst/>
          </a:prstGeom>
          <a:noFill/>
        </p:spPr>
      </p:pic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5283200" y="1314450"/>
            <a:ext cx="66040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5505450" y="1520825"/>
            <a:ext cx="5016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Freeform 14"/>
          <p:cNvSpPr>
            <a:spLocks/>
          </p:cNvSpPr>
          <p:nvPr/>
        </p:nvSpPr>
        <p:spPr bwMode="auto">
          <a:xfrm>
            <a:off x="3722688" y="5710238"/>
            <a:ext cx="603250" cy="171450"/>
          </a:xfrm>
          <a:custGeom>
            <a:avLst/>
            <a:gdLst/>
            <a:ahLst/>
            <a:cxnLst>
              <a:cxn ang="0">
                <a:pos x="380" y="108"/>
              </a:cxn>
              <a:cxn ang="0">
                <a:pos x="80" y="0"/>
              </a:cxn>
              <a:cxn ang="0">
                <a:pos x="0" y="0"/>
              </a:cxn>
            </a:cxnLst>
            <a:rect l="0" t="0" r="r" b="b"/>
            <a:pathLst>
              <a:path w="380" h="108">
                <a:moveTo>
                  <a:pt x="380" y="108"/>
                </a:move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Freeform 15"/>
          <p:cNvSpPr>
            <a:spLocks/>
          </p:cNvSpPr>
          <p:nvPr/>
        </p:nvSpPr>
        <p:spPr bwMode="auto">
          <a:xfrm>
            <a:off x="5829300" y="5380038"/>
            <a:ext cx="400050" cy="644525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04" y="0"/>
              </a:cxn>
              <a:cxn ang="0">
                <a:pos x="0" y="406"/>
              </a:cxn>
            </a:cxnLst>
            <a:rect l="0" t="0" r="r" b="b"/>
            <a:pathLst>
              <a:path w="252" h="406">
                <a:moveTo>
                  <a:pt x="252" y="0"/>
                </a:moveTo>
                <a:lnTo>
                  <a:pt x="204" y="0"/>
                </a:lnTo>
                <a:lnTo>
                  <a:pt x="0" y="406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Freeform 16"/>
          <p:cNvSpPr>
            <a:spLocks/>
          </p:cNvSpPr>
          <p:nvPr/>
        </p:nvSpPr>
        <p:spPr bwMode="auto">
          <a:xfrm>
            <a:off x="4876800" y="3165475"/>
            <a:ext cx="85725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56" y="32"/>
              </a:cxn>
              <a:cxn ang="0">
                <a:pos x="540" y="0"/>
              </a:cxn>
            </a:cxnLst>
            <a:rect l="0" t="0" r="r" b="b"/>
            <a:pathLst>
              <a:path w="540" h="32">
                <a:moveTo>
                  <a:pt x="0" y="32"/>
                </a:moveTo>
                <a:lnTo>
                  <a:pt x="156" y="32"/>
                </a:lnTo>
                <a:lnTo>
                  <a:pt x="54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Freeform 17"/>
          <p:cNvSpPr>
            <a:spLocks/>
          </p:cNvSpPr>
          <p:nvPr/>
        </p:nvSpPr>
        <p:spPr bwMode="auto">
          <a:xfrm>
            <a:off x="5114925" y="3449638"/>
            <a:ext cx="7620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" y="0"/>
              </a:cxn>
              <a:cxn ang="0">
                <a:pos x="480" y="0"/>
              </a:cxn>
            </a:cxnLst>
            <a:rect l="0" t="0" r="r" b="b"/>
            <a:pathLst>
              <a:path w="480">
                <a:moveTo>
                  <a:pt x="0" y="0"/>
                </a:moveTo>
                <a:lnTo>
                  <a:pt x="74" y="0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>
            <a:off x="4686300" y="1797050"/>
            <a:ext cx="1444625" cy="717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" y="0"/>
              </a:cxn>
              <a:cxn ang="0">
                <a:pos x="910" y="452"/>
              </a:cxn>
            </a:cxnLst>
            <a:rect l="0" t="0" r="r" b="b"/>
            <a:pathLst>
              <a:path w="910" h="452">
                <a:moveTo>
                  <a:pt x="0" y="0"/>
                </a:moveTo>
                <a:lnTo>
                  <a:pt x="182" y="0"/>
                </a:lnTo>
                <a:lnTo>
                  <a:pt x="910" y="45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Freeform 19"/>
          <p:cNvSpPr>
            <a:spLocks/>
          </p:cNvSpPr>
          <p:nvPr/>
        </p:nvSpPr>
        <p:spPr bwMode="auto">
          <a:xfrm>
            <a:off x="5076825" y="2603500"/>
            <a:ext cx="917575" cy="76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578" y="482"/>
              </a:cxn>
            </a:cxnLst>
            <a:rect l="0" t="0" r="r" b="b"/>
            <a:pathLst>
              <a:path w="578" h="482">
                <a:moveTo>
                  <a:pt x="0" y="0"/>
                </a:moveTo>
                <a:lnTo>
                  <a:pt x="96" y="0"/>
                </a:lnTo>
                <a:lnTo>
                  <a:pt x="578" y="48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0" name="Freeform 20"/>
          <p:cNvSpPr>
            <a:spLocks/>
          </p:cNvSpPr>
          <p:nvPr/>
        </p:nvSpPr>
        <p:spPr bwMode="auto">
          <a:xfrm>
            <a:off x="5006975" y="3621088"/>
            <a:ext cx="11906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38" y="60"/>
              </a:cxn>
              <a:cxn ang="0">
                <a:pos x="750" y="0"/>
              </a:cxn>
            </a:cxnLst>
            <a:rect l="0" t="0" r="r" b="b"/>
            <a:pathLst>
              <a:path w="750" h="60">
                <a:moveTo>
                  <a:pt x="0" y="60"/>
                </a:moveTo>
                <a:lnTo>
                  <a:pt x="138" y="60"/>
                </a:lnTo>
                <a:lnTo>
                  <a:pt x="75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>
            <a:off x="6061075" y="4246563"/>
            <a:ext cx="23812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2" name="Rectangle 22"/>
          <p:cNvSpPr>
            <a:spLocks noChangeArrowheads="1"/>
          </p:cNvSpPr>
          <p:nvPr/>
        </p:nvSpPr>
        <p:spPr bwMode="auto">
          <a:xfrm>
            <a:off x="4816475" y="1208088"/>
            <a:ext cx="433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Pons</a:t>
            </a:r>
            <a:endParaRPr lang="en-US" sz="1800" b="1">
              <a:latin typeface="Arial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4403725" y="3116263"/>
            <a:ext cx="433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Pons</a:t>
            </a:r>
            <a:endParaRPr lang="en-US" sz="1800" b="1">
              <a:latin typeface="Arial" charset="0"/>
            </a:endParaRPr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1965325" y="2514600"/>
            <a:ext cx="3076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Ventral respiratory group (VRG)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contains rhythm generators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whose output drives respiration.</a:t>
            </a:r>
            <a:endParaRPr lang="en-US" sz="1800">
              <a:latin typeface="Arial" charset="0"/>
            </a:endParaRP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1965325" y="1692275"/>
            <a:ext cx="267176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Pontine respiratory centers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interact with the medullary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respiratory centers to smooth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the respiratory pattern.</a:t>
            </a:r>
            <a:endParaRPr lang="en-US" sz="1800">
              <a:latin typeface="Arial" charset="0"/>
            </a:endParaRPr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4406900" y="3341688"/>
            <a:ext cx="658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Medulla</a:t>
            </a:r>
            <a:endParaRPr lang="en-US" sz="1800" b="1">
              <a:latin typeface="Arial" charset="0"/>
            </a:endParaRP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4816475" y="1414463"/>
            <a:ext cx="658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Medulla</a:t>
            </a:r>
            <a:endParaRPr lang="en-US" sz="1800" b="1">
              <a:latin typeface="Arial" charset="0"/>
            </a:endParaRPr>
          </a:p>
        </p:txBody>
      </p:sp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4854575" y="4141788"/>
            <a:ext cx="1181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To inspiratory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muscles </a:t>
            </a:r>
          </a:p>
        </p:txBody>
      </p:sp>
      <p:sp>
        <p:nvSpPr>
          <p:cNvPr id="107549" name="Rectangle 29"/>
          <p:cNvSpPr>
            <a:spLocks noChangeArrowheads="1"/>
          </p:cNvSpPr>
          <p:nvPr/>
        </p:nvSpPr>
        <p:spPr bwMode="auto">
          <a:xfrm>
            <a:off x="2984500" y="5634038"/>
            <a:ext cx="895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External 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intercostal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muscles</a:t>
            </a:r>
            <a:endParaRPr lang="en-US" sz="1800" b="1">
              <a:latin typeface="Arial" charset="0"/>
            </a:endParaRPr>
          </a:p>
        </p:txBody>
      </p:sp>
      <p:sp>
        <p:nvSpPr>
          <p:cNvPr id="107550" name="Rectangle 30"/>
          <p:cNvSpPr>
            <a:spLocks noChangeArrowheads="1"/>
          </p:cNvSpPr>
          <p:nvPr/>
        </p:nvSpPr>
        <p:spPr bwMode="auto">
          <a:xfrm>
            <a:off x="6254750" y="5272088"/>
            <a:ext cx="927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Diaphragm</a:t>
            </a:r>
            <a:endParaRPr lang="en-US" sz="1800" b="1">
              <a:latin typeface="Arial" charset="0"/>
            </a:endParaRPr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1965325" y="3579813"/>
            <a:ext cx="29860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Dorsal respiratory group (DRG)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integrates peripheral sensory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input and modifies the rhythms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generated by the VRG.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Pontine Respiratory Centers</a:t>
            </a:r>
          </a:p>
        </p:txBody>
      </p:sp>
      <p:sp>
        <p:nvSpPr>
          <p:cNvPr id="10855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Influence and modify activity of the VRG</a:t>
            </a:r>
          </a:p>
          <a:p>
            <a:r>
              <a:rPr lang="en-US"/>
              <a:t>Smooth out transition between inspiration and expiration and vice versa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Genesis of the Respiratory Rhythm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Not well understood</a:t>
            </a:r>
          </a:p>
          <a:p>
            <a:r>
              <a:rPr lang="en-US"/>
              <a:t>Most widely accepted hypothesis</a:t>
            </a:r>
          </a:p>
          <a:p>
            <a:pPr lvl="1"/>
            <a:r>
              <a:rPr lang="en-US"/>
              <a:t>Reciprocal inhibition of two sets of interconnected neuronal networks in the medulla sets the rhythm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and Rate of Breathing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Depth is determined by how actively the respiratory center stimulates the respiratory muscles</a:t>
            </a:r>
          </a:p>
          <a:p>
            <a:r>
              <a:rPr lang="en-US"/>
              <a:t>Rate is determined by how long the inspiratory center is active</a:t>
            </a:r>
          </a:p>
          <a:p>
            <a:r>
              <a:rPr lang="en-US"/>
              <a:t>Both are modified in response to changing body demands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Factors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/>
              <a:t>Influence of Pco</a:t>
            </a:r>
            <a:r>
              <a:rPr lang="en-US" sz="2600" baseline="-25000"/>
              <a:t>2</a:t>
            </a:r>
            <a:r>
              <a:rPr lang="en-US" sz="2600"/>
              <a:t>:</a:t>
            </a:r>
          </a:p>
          <a:p>
            <a:pPr lvl="1"/>
            <a:r>
              <a:rPr lang="en-US" sz="2400"/>
              <a:t>If Pco</a:t>
            </a:r>
            <a:r>
              <a:rPr lang="en-US" sz="2400" baseline="-25000"/>
              <a:t>2</a:t>
            </a:r>
            <a:r>
              <a:rPr lang="en-US" sz="2400"/>
              <a:t> levels rise (hypercapnia), CO</a:t>
            </a:r>
            <a:r>
              <a:rPr lang="en-US" sz="2400" baseline="-25000"/>
              <a:t>2</a:t>
            </a:r>
            <a:r>
              <a:rPr lang="en-US" sz="2400"/>
              <a:t> accumulates in the brain </a:t>
            </a:r>
          </a:p>
          <a:p>
            <a:pPr lvl="1"/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is hydrated; resulting carbonic acid dissociates, releasing H</a:t>
            </a:r>
            <a:r>
              <a:rPr lang="en-US" sz="2400" baseline="30000"/>
              <a:t>+</a:t>
            </a:r>
            <a:endParaRPr lang="en-US" sz="2400"/>
          </a:p>
          <a:p>
            <a:pPr lvl="1"/>
            <a:r>
              <a:rPr lang="en-US" sz="2400"/>
              <a:t>H</a:t>
            </a:r>
            <a:r>
              <a:rPr lang="en-US" sz="2400" baseline="30000"/>
              <a:t>+</a:t>
            </a:r>
            <a:r>
              <a:rPr lang="en-US" sz="2400"/>
              <a:t> stimulates the central chemoreceptors of the brain stem</a:t>
            </a:r>
          </a:p>
          <a:p>
            <a:pPr lvl="1"/>
            <a:r>
              <a:rPr lang="en-US" sz="2400"/>
              <a:t>Chemoreceptors synapse with the respiratory regulatory centers, increasing the depth and rate of breathing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22.25</a:t>
            </a:r>
          </a:p>
        </p:txBody>
      </p:sp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442913"/>
            <a:ext cx="8231187" cy="5970587"/>
          </a:xfrm>
          <a:prstGeom prst="rect">
            <a:avLst/>
          </a:prstGeom>
          <a:noFill/>
        </p:spPr>
      </p:pic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1984375" y="5675313"/>
            <a:ext cx="1069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Initial stimulus</a:t>
            </a:r>
            <a:endParaRPr lang="en-US" sz="1800" b="1">
              <a:latin typeface="Arial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1984375" y="6176963"/>
            <a:ext cx="465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Result</a:t>
            </a:r>
            <a:endParaRPr lang="en-US" sz="1800" b="1">
              <a:latin typeface="Arial" charset="0"/>
            </a:endParaRP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984375" y="5926138"/>
            <a:ext cx="17033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Physiological response</a:t>
            </a:r>
            <a:endParaRPr lang="en-US" sz="1800" b="1">
              <a:latin typeface="Arial" charset="0"/>
            </a:endParaRPr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4103688" y="5178425"/>
            <a:ext cx="16398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Ventilation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(more CO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exhaled)</a:t>
            </a:r>
            <a:endParaRPr lang="en-US" sz="1800" b="1">
              <a:latin typeface="Arial" charset="0"/>
            </a:endParaRP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3930650" y="5849938"/>
            <a:ext cx="1895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Arterial P     and pH</a:t>
            </a:r>
            <a:endParaRPr lang="en-US" sz="1800">
              <a:latin typeface="Arial" charset="0"/>
            </a:endParaRPr>
          </a:p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return to normal</a:t>
            </a:r>
            <a:endParaRPr lang="en-US" sz="1800">
              <a:latin typeface="Arial" charset="0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4848225" y="5951538"/>
            <a:ext cx="2635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charset="0"/>
              </a:rPr>
              <a:t>CO</a:t>
            </a:r>
            <a:r>
              <a:rPr lang="en-US" sz="1000" baseline="-25000">
                <a:solidFill>
                  <a:srgbClr val="231F20"/>
                </a:solidFill>
                <a:latin typeface="Arial Black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4092575" y="3635375"/>
            <a:ext cx="16065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231F20"/>
                </a:solidFill>
                <a:latin typeface="Arial" charset="0"/>
              </a:rPr>
              <a:t>Medullary</a:t>
            </a:r>
          </a:p>
          <a:p>
            <a:pPr algn="ctr"/>
            <a:r>
              <a:rPr lang="en-US" sz="1400" b="1">
                <a:solidFill>
                  <a:srgbClr val="231F20"/>
                </a:solidFill>
                <a:latin typeface="Arial" charset="0"/>
              </a:rPr>
              <a:t>respiratory centers</a:t>
            </a:r>
            <a:endParaRPr lang="en-US" sz="1800" b="1">
              <a:latin typeface="Arial" charset="0"/>
            </a:endParaRPr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4064000" y="4573588"/>
            <a:ext cx="164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Respiratory muscle</a:t>
            </a:r>
            <a:endParaRPr lang="en-US" sz="1800" b="1">
              <a:latin typeface="Arial" charset="0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4137025" y="3151188"/>
            <a:ext cx="1497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Afferent impulses</a:t>
            </a:r>
            <a:endParaRPr lang="en-US" sz="1800">
              <a:latin typeface="Arial" charset="0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3305175" y="4227513"/>
            <a:ext cx="1487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Efferent impulses</a:t>
            </a:r>
            <a:endParaRPr lang="en-US" sz="1800">
              <a:latin typeface="Arial" charset="0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4295775" y="525463"/>
            <a:ext cx="9191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Arterial P</a:t>
            </a:r>
            <a:endParaRPr lang="en-US" sz="1800">
              <a:latin typeface="Arial" charset="0"/>
            </a:endParaRP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5213350" y="627063"/>
            <a:ext cx="2635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charset="0"/>
              </a:rPr>
              <a:t>CO</a:t>
            </a:r>
            <a:r>
              <a:rPr lang="en-US" sz="1000" baseline="-25000">
                <a:solidFill>
                  <a:srgbClr val="231F20"/>
                </a:solidFill>
                <a:latin typeface="Arial Black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116760" name="Freeform 24"/>
          <p:cNvSpPr>
            <a:spLocks/>
          </p:cNvSpPr>
          <p:nvPr/>
        </p:nvSpPr>
        <p:spPr bwMode="auto">
          <a:xfrm>
            <a:off x="4364038" y="5173663"/>
            <a:ext cx="66675" cy="76200"/>
          </a:xfrm>
          <a:custGeom>
            <a:avLst/>
            <a:gdLst/>
            <a:ahLst/>
            <a:cxnLst>
              <a:cxn ang="0">
                <a:pos x="42" y="48"/>
              </a:cxn>
              <a:cxn ang="0">
                <a:pos x="0" y="48"/>
              </a:cxn>
              <a:cxn ang="0">
                <a:pos x="22" y="0"/>
              </a:cxn>
              <a:cxn ang="0">
                <a:pos x="42" y="48"/>
              </a:cxn>
            </a:cxnLst>
            <a:rect l="0" t="0" r="r" b="b"/>
            <a:pathLst>
              <a:path w="42" h="48">
                <a:moveTo>
                  <a:pt x="42" y="48"/>
                </a:moveTo>
                <a:lnTo>
                  <a:pt x="0" y="48"/>
                </a:lnTo>
                <a:lnTo>
                  <a:pt x="22" y="0"/>
                </a:lnTo>
                <a:lnTo>
                  <a:pt x="42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1" name="Freeform 25"/>
          <p:cNvSpPr>
            <a:spLocks/>
          </p:cNvSpPr>
          <p:nvPr/>
        </p:nvSpPr>
        <p:spPr bwMode="auto">
          <a:xfrm>
            <a:off x="4195763" y="561975"/>
            <a:ext cx="66675" cy="79375"/>
          </a:xfrm>
          <a:custGeom>
            <a:avLst/>
            <a:gdLst/>
            <a:ahLst/>
            <a:cxnLst>
              <a:cxn ang="0">
                <a:pos x="42" y="50"/>
              </a:cxn>
              <a:cxn ang="0">
                <a:pos x="0" y="50"/>
              </a:cxn>
              <a:cxn ang="0">
                <a:pos x="22" y="0"/>
              </a:cxn>
              <a:cxn ang="0">
                <a:pos x="42" y="50"/>
              </a:cxn>
            </a:cxnLst>
            <a:rect l="0" t="0" r="r" b="b"/>
            <a:pathLst>
              <a:path w="42" h="50">
                <a:moveTo>
                  <a:pt x="42" y="50"/>
                </a:moveTo>
                <a:lnTo>
                  <a:pt x="0" y="50"/>
                </a:lnTo>
                <a:lnTo>
                  <a:pt x="22" y="0"/>
                </a:lnTo>
                <a:lnTo>
                  <a:pt x="42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2503488" y="2266950"/>
            <a:ext cx="2276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Central chemoreceptors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in medulla respond to H</a:t>
            </a:r>
            <a:r>
              <a:rPr lang="en-US" sz="14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400" b="1">
              <a:solidFill>
                <a:srgbClr val="231F2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in brain ECF (mediate 70%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of the CO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response)</a:t>
            </a:r>
          </a:p>
        </p:txBody>
      </p:sp>
      <p:sp>
        <p:nvSpPr>
          <p:cNvPr id="116763" name="Rectangle 27"/>
          <p:cNvSpPr>
            <a:spLocks noChangeArrowheads="1"/>
          </p:cNvSpPr>
          <p:nvPr/>
        </p:nvSpPr>
        <p:spPr bwMode="auto">
          <a:xfrm>
            <a:off x="5002213" y="2273300"/>
            <a:ext cx="23606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Peripheral chemoreceptors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in carotid and aortic bodies </a:t>
            </a:r>
            <a:endParaRPr lang="en-US" sz="1800" b="1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(mediate 30% of the CO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response)</a:t>
            </a:r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2781300" y="1350963"/>
            <a:ext cx="1822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231F20"/>
                </a:solidFill>
                <a:latin typeface="Arial" charset="0"/>
              </a:rPr>
              <a:t>P      decreases pH in </a:t>
            </a:r>
          </a:p>
          <a:p>
            <a:pPr algn="ctr"/>
            <a:r>
              <a:rPr lang="en-US" sz="1400" b="1">
                <a:solidFill>
                  <a:srgbClr val="231F20"/>
                </a:solidFill>
                <a:latin typeface="Arial" charset="0"/>
              </a:rPr>
              <a:t>brain extracellular </a:t>
            </a:r>
            <a:endParaRPr lang="en-US" sz="1800" b="1">
              <a:latin typeface="Arial" charset="0"/>
            </a:endParaRPr>
          </a:p>
          <a:p>
            <a:pPr algn="ctr"/>
            <a:r>
              <a:rPr lang="en-US" sz="1400" b="1">
                <a:solidFill>
                  <a:srgbClr val="231F20"/>
                </a:solidFill>
                <a:latin typeface="Arial" charset="0"/>
              </a:rPr>
              <a:t>fluid (ECF)</a:t>
            </a:r>
            <a:endParaRPr lang="en-US" sz="1800" b="1">
              <a:latin typeface="Arial" charset="0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901950" y="1443038"/>
            <a:ext cx="239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0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116766" name="Freeform 30"/>
          <p:cNvSpPr>
            <a:spLocks/>
          </p:cNvSpPr>
          <p:nvPr/>
        </p:nvSpPr>
        <p:spPr bwMode="auto">
          <a:xfrm>
            <a:off x="2671763" y="1355725"/>
            <a:ext cx="66675" cy="76200"/>
          </a:xfrm>
          <a:custGeom>
            <a:avLst/>
            <a:gdLst/>
            <a:ahLst/>
            <a:cxnLst>
              <a:cxn ang="0">
                <a:pos x="42" y="48"/>
              </a:cxn>
              <a:cxn ang="0">
                <a:pos x="0" y="48"/>
              </a:cxn>
              <a:cxn ang="0">
                <a:pos x="22" y="0"/>
              </a:cxn>
              <a:cxn ang="0">
                <a:pos x="42" y="48"/>
              </a:cxn>
            </a:cxnLst>
            <a:rect l="0" t="0" r="r" b="b"/>
            <a:pathLst>
              <a:path w="42" h="48">
                <a:moveTo>
                  <a:pt x="42" y="48"/>
                </a:moveTo>
                <a:lnTo>
                  <a:pt x="0" y="48"/>
                </a:lnTo>
                <a:lnTo>
                  <a:pt x="22" y="0"/>
                </a:lnTo>
                <a:lnTo>
                  <a:pt x="42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auto">
          <a:xfrm flipV="1">
            <a:off x="4395788" y="5227638"/>
            <a:ext cx="1587" cy="1238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8" name="Line 32"/>
          <p:cNvSpPr>
            <a:spLocks noChangeShapeType="1"/>
          </p:cNvSpPr>
          <p:nvPr/>
        </p:nvSpPr>
        <p:spPr bwMode="auto">
          <a:xfrm flipV="1">
            <a:off x="4230688" y="619125"/>
            <a:ext cx="1587" cy="1206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9" name="Line 33"/>
          <p:cNvSpPr>
            <a:spLocks noChangeShapeType="1"/>
          </p:cNvSpPr>
          <p:nvPr/>
        </p:nvSpPr>
        <p:spPr bwMode="auto">
          <a:xfrm flipV="1">
            <a:off x="2703513" y="1412875"/>
            <a:ext cx="1587" cy="1206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Functions of the Nasal Mucosa and </a:t>
            </a:r>
            <a:r>
              <a:rPr lang="en-US" sz="3200" dirty="0" err="1"/>
              <a:t>Conchae</a:t>
            </a:r>
            <a:endParaRPr lang="en-US" sz="3200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During inhalation, the </a:t>
            </a:r>
            <a:r>
              <a:rPr lang="en-US" dirty="0" err="1"/>
              <a:t>conchae</a:t>
            </a:r>
            <a:r>
              <a:rPr lang="en-US" dirty="0"/>
              <a:t> and nasal mucosa</a:t>
            </a:r>
          </a:p>
          <a:p>
            <a:pPr lvl="1"/>
            <a:r>
              <a:rPr lang="en-US" dirty="0"/>
              <a:t>Filter, heat, and moisten </a:t>
            </a:r>
            <a:r>
              <a:rPr lang="en-US" dirty="0" smtClean="0"/>
              <a:t>air</a:t>
            </a:r>
          </a:p>
          <a:p>
            <a:pPr lvl="1"/>
            <a:endParaRPr lang="en-US" dirty="0"/>
          </a:p>
          <a:p>
            <a:r>
              <a:rPr lang="en-US" dirty="0"/>
              <a:t>During exhalation these structures</a:t>
            </a:r>
          </a:p>
          <a:p>
            <a:pPr lvl="1"/>
            <a:r>
              <a:rPr lang="en-US" dirty="0"/>
              <a:t>Reclaim heat and moisture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and Rate of Breathing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Hyperventilation: increased depth and rate of breathing that exceeds the body’s need to remove CO</a:t>
            </a:r>
            <a:r>
              <a:rPr lang="en-US" baseline="-25000"/>
              <a:t>2</a:t>
            </a:r>
            <a:endParaRPr lang="en-US"/>
          </a:p>
          <a:p>
            <a:pPr lvl="1"/>
            <a:r>
              <a:rPr lang="en-US"/>
              <a:t>Causes CO</a:t>
            </a:r>
            <a:r>
              <a:rPr lang="en-US" baseline="-25000"/>
              <a:t>2</a:t>
            </a:r>
            <a:r>
              <a:rPr lang="en-US"/>
              <a:t> levels to decline (hypocapnia)</a:t>
            </a:r>
          </a:p>
          <a:p>
            <a:pPr lvl="2"/>
            <a:r>
              <a:rPr lang="en-US"/>
              <a:t>May cause cerebral vasoconstriction and cerebral ischemia</a:t>
            </a:r>
          </a:p>
          <a:p>
            <a:r>
              <a:rPr lang="en-US"/>
              <a:t>Apnea: period of breathing cessation that occurs when Pco</a:t>
            </a:r>
            <a:r>
              <a:rPr lang="en-US" baseline="-25000"/>
              <a:t>2</a:t>
            </a:r>
            <a:r>
              <a:rPr lang="en-US"/>
              <a:t> is abnormally low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Factors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endParaRPr lang="en-US"/>
          </a:p>
          <a:p>
            <a:pPr lvl="1"/>
            <a:r>
              <a:rPr lang="en-US"/>
              <a:t>Peripheral chemoreceptors in the aortic and carotid bodies are O</a:t>
            </a:r>
            <a:r>
              <a:rPr lang="en-US" baseline="-25000"/>
              <a:t>2</a:t>
            </a:r>
            <a:r>
              <a:rPr lang="en-US"/>
              <a:t> sensors</a:t>
            </a:r>
          </a:p>
          <a:p>
            <a:pPr lvl="2"/>
            <a:r>
              <a:rPr lang="en-US"/>
              <a:t>When excited, they cause the respiratory centers to increase ventilation</a:t>
            </a:r>
          </a:p>
          <a:p>
            <a:r>
              <a:rPr lang="en-US"/>
              <a:t>Substantial drops in arterial Po</a:t>
            </a:r>
            <a:r>
              <a:rPr lang="en-US" baseline="-25000"/>
              <a:t>2</a:t>
            </a:r>
            <a:r>
              <a:rPr lang="en-US"/>
              <a:t> (to 60 mm Hg) must occur in order to stimulate increased ventilation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22.26</a:t>
            </a:r>
          </a:p>
        </p:txBody>
      </p:sp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3550" y="476250"/>
            <a:ext cx="8231188" cy="5905500"/>
          </a:xfrm>
          <a:prstGeom prst="rect">
            <a:avLst/>
          </a:prstGeom>
          <a:noFill/>
        </p:spPr>
      </p:pic>
      <p:sp>
        <p:nvSpPr>
          <p:cNvPr id="121868" name="Freeform 12"/>
          <p:cNvSpPr>
            <a:spLocks/>
          </p:cNvSpPr>
          <p:nvPr/>
        </p:nvSpPr>
        <p:spPr bwMode="auto">
          <a:xfrm>
            <a:off x="2220913" y="4576763"/>
            <a:ext cx="1022350" cy="31750"/>
          </a:xfrm>
          <a:custGeom>
            <a:avLst/>
            <a:gdLst/>
            <a:ahLst/>
            <a:cxnLst>
              <a:cxn ang="0">
                <a:pos x="644" y="0"/>
              </a:cxn>
              <a:cxn ang="0">
                <a:pos x="180" y="8"/>
              </a:cxn>
              <a:cxn ang="0">
                <a:pos x="0" y="20"/>
              </a:cxn>
            </a:cxnLst>
            <a:rect l="0" t="0" r="r" b="b"/>
            <a:pathLst>
              <a:path w="644" h="20">
                <a:moveTo>
                  <a:pt x="644" y="0"/>
                </a:moveTo>
                <a:lnTo>
                  <a:pt x="180" y="8"/>
                </a:lnTo>
                <a:lnTo>
                  <a:pt x="0" y="2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9" name="Freeform 13"/>
          <p:cNvSpPr>
            <a:spLocks/>
          </p:cNvSpPr>
          <p:nvPr/>
        </p:nvSpPr>
        <p:spPr bwMode="auto">
          <a:xfrm>
            <a:off x="2220913" y="4589463"/>
            <a:ext cx="825500" cy="19050"/>
          </a:xfrm>
          <a:custGeom>
            <a:avLst/>
            <a:gdLst/>
            <a:ahLst/>
            <a:cxnLst>
              <a:cxn ang="0">
                <a:pos x="520" y="2"/>
              </a:cxn>
              <a:cxn ang="0">
                <a:pos x="180" y="0"/>
              </a:cxn>
              <a:cxn ang="0">
                <a:pos x="0" y="12"/>
              </a:cxn>
            </a:cxnLst>
            <a:rect l="0" t="0" r="r" b="b"/>
            <a:pathLst>
              <a:path w="520" h="12">
                <a:moveTo>
                  <a:pt x="520" y="2"/>
                </a:moveTo>
                <a:lnTo>
                  <a:pt x="180" y="0"/>
                </a:lnTo>
                <a:lnTo>
                  <a:pt x="0" y="12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 flipH="1" flipV="1">
            <a:off x="2297113" y="4541838"/>
            <a:ext cx="209550" cy="476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 flipV="1">
            <a:off x="2297113" y="4541838"/>
            <a:ext cx="209550" cy="476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H="1">
            <a:off x="2713038" y="1225550"/>
            <a:ext cx="5302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H="1">
            <a:off x="2773363" y="5376863"/>
            <a:ext cx="4762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>
            <a:off x="1992313" y="4840288"/>
            <a:ext cx="125095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H="1">
            <a:off x="1992313" y="4840288"/>
            <a:ext cx="12509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6" name="Freeform 20"/>
          <p:cNvSpPr>
            <a:spLocks/>
          </p:cNvSpPr>
          <p:nvPr/>
        </p:nvSpPr>
        <p:spPr bwMode="auto">
          <a:xfrm>
            <a:off x="2220913" y="4589463"/>
            <a:ext cx="1022350" cy="19050"/>
          </a:xfrm>
          <a:custGeom>
            <a:avLst/>
            <a:gdLst/>
            <a:ahLst/>
            <a:cxnLst>
              <a:cxn ang="0">
                <a:pos x="644" y="0"/>
              </a:cxn>
              <a:cxn ang="0">
                <a:pos x="180" y="0"/>
              </a:cxn>
              <a:cxn ang="0">
                <a:pos x="0" y="12"/>
              </a:cxn>
            </a:cxnLst>
            <a:rect l="0" t="0" r="r" b="b"/>
            <a:pathLst>
              <a:path w="644" h="12">
                <a:moveTo>
                  <a:pt x="644" y="0"/>
                </a:moveTo>
                <a:lnTo>
                  <a:pt x="180" y="0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7" name="Freeform 21"/>
          <p:cNvSpPr>
            <a:spLocks/>
          </p:cNvSpPr>
          <p:nvPr/>
        </p:nvSpPr>
        <p:spPr bwMode="auto">
          <a:xfrm>
            <a:off x="2303463" y="4106863"/>
            <a:ext cx="942975" cy="260350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252" y="0"/>
              </a:cxn>
              <a:cxn ang="0">
                <a:pos x="594" y="0"/>
              </a:cxn>
            </a:cxnLst>
            <a:rect l="0" t="0" r="r" b="b"/>
            <a:pathLst>
              <a:path w="594" h="164">
                <a:moveTo>
                  <a:pt x="0" y="164"/>
                </a:moveTo>
                <a:lnTo>
                  <a:pt x="252" y="0"/>
                </a:lnTo>
                <a:lnTo>
                  <a:pt x="594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8" name="Freeform 22"/>
          <p:cNvSpPr>
            <a:spLocks/>
          </p:cNvSpPr>
          <p:nvPr/>
        </p:nvSpPr>
        <p:spPr bwMode="auto">
          <a:xfrm>
            <a:off x="2484438" y="3621088"/>
            <a:ext cx="758825" cy="38100"/>
          </a:xfrm>
          <a:custGeom>
            <a:avLst/>
            <a:gdLst/>
            <a:ahLst/>
            <a:cxnLst>
              <a:cxn ang="0">
                <a:pos x="478" y="24"/>
              </a:cxn>
              <a:cxn ang="0">
                <a:pos x="140" y="24"/>
              </a:cxn>
              <a:cxn ang="0">
                <a:pos x="0" y="0"/>
              </a:cxn>
            </a:cxnLst>
            <a:rect l="0" t="0" r="r" b="b"/>
            <a:pathLst>
              <a:path w="478" h="24">
                <a:moveTo>
                  <a:pt x="478" y="24"/>
                </a:moveTo>
                <a:lnTo>
                  <a:pt x="140" y="2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 flipH="1" flipV="1">
            <a:off x="2297113" y="4541838"/>
            <a:ext cx="209550" cy="476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 flipH="1">
            <a:off x="2414588" y="3406775"/>
            <a:ext cx="82867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1" name="Freeform 25"/>
          <p:cNvSpPr>
            <a:spLocks/>
          </p:cNvSpPr>
          <p:nvPr/>
        </p:nvSpPr>
        <p:spPr bwMode="auto">
          <a:xfrm>
            <a:off x="2417763" y="3057525"/>
            <a:ext cx="819150" cy="88900"/>
          </a:xfrm>
          <a:custGeom>
            <a:avLst/>
            <a:gdLst/>
            <a:ahLst/>
            <a:cxnLst>
              <a:cxn ang="0">
                <a:pos x="516" y="56"/>
              </a:cxn>
              <a:cxn ang="0">
                <a:pos x="174" y="56"/>
              </a:cxn>
              <a:cxn ang="0">
                <a:pos x="0" y="0"/>
              </a:cxn>
            </a:cxnLst>
            <a:rect l="0" t="0" r="r" b="b"/>
            <a:pathLst>
              <a:path w="516" h="56">
                <a:moveTo>
                  <a:pt x="516" y="56"/>
                </a:moveTo>
                <a:lnTo>
                  <a:pt x="174" y="5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2" name="Freeform 26"/>
          <p:cNvSpPr>
            <a:spLocks/>
          </p:cNvSpPr>
          <p:nvPr/>
        </p:nvSpPr>
        <p:spPr bwMode="auto">
          <a:xfrm>
            <a:off x="2354263" y="2625725"/>
            <a:ext cx="882650" cy="273050"/>
          </a:xfrm>
          <a:custGeom>
            <a:avLst/>
            <a:gdLst/>
            <a:ahLst/>
            <a:cxnLst>
              <a:cxn ang="0">
                <a:pos x="556" y="0"/>
              </a:cxn>
              <a:cxn ang="0">
                <a:pos x="110" y="0"/>
              </a:cxn>
              <a:cxn ang="0">
                <a:pos x="0" y="172"/>
              </a:cxn>
            </a:cxnLst>
            <a:rect l="0" t="0" r="r" b="b"/>
            <a:pathLst>
              <a:path w="556" h="172">
                <a:moveTo>
                  <a:pt x="556" y="0"/>
                </a:moveTo>
                <a:lnTo>
                  <a:pt x="110" y="0"/>
                </a:lnTo>
                <a:lnTo>
                  <a:pt x="0" y="17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3" name="Freeform 27"/>
          <p:cNvSpPr>
            <a:spLocks/>
          </p:cNvSpPr>
          <p:nvPr/>
        </p:nvSpPr>
        <p:spPr bwMode="auto">
          <a:xfrm>
            <a:off x="2728913" y="2085975"/>
            <a:ext cx="514350" cy="114300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214" y="0"/>
              </a:cxn>
              <a:cxn ang="0">
                <a:pos x="0" y="72"/>
              </a:cxn>
            </a:cxnLst>
            <a:rect l="0" t="0" r="r" b="b"/>
            <a:pathLst>
              <a:path w="324" h="72">
                <a:moveTo>
                  <a:pt x="324" y="0"/>
                </a:moveTo>
                <a:lnTo>
                  <a:pt x="214" y="0"/>
                </a:lnTo>
                <a:lnTo>
                  <a:pt x="0" y="7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H="1">
            <a:off x="2478088" y="2908300"/>
            <a:ext cx="7588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 flipH="1">
            <a:off x="2713038" y="1225550"/>
            <a:ext cx="5302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6" name="Rectangle 30"/>
          <p:cNvSpPr>
            <a:spLocks noChangeArrowheads="1"/>
          </p:cNvSpPr>
          <p:nvPr/>
        </p:nvSpPr>
        <p:spPr bwMode="auto">
          <a:xfrm>
            <a:off x="3273425" y="1093788"/>
            <a:ext cx="58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Brain</a:t>
            </a:r>
            <a:endParaRPr lang="en-US" sz="1800" b="1">
              <a:latin typeface="Arial" charset="0"/>
            </a:endParaRPr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3273425" y="1976438"/>
            <a:ext cx="455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Sensory nerve fiber in cranial nerve IX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(pharyngeal branch of glossopharyngeal) 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3267075" y="2509838"/>
            <a:ext cx="2425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External carotid artery</a:t>
            </a:r>
            <a:endParaRPr lang="en-US" sz="1800" b="1">
              <a:latin typeface="Arial" charset="0"/>
            </a:endParaRP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3267075" y="2779713"/>
            <a:ext cx="234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Internal carotid artery</a:t>
            </a:r>
            <a:endParaRPr lang="en-US" sz="1800" b="1">
              <a:latin typeface="Arial" charset="0"/>
            </a:endParaRPr>
          </a:p>
        </p:txBody>
      </p:sp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3267075" y="2995613"/>
            <a:ext cx="15875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Carotid body</a:t>
            </a:r>
            <a:endParaRPr lang="en-US" sz="1800">
              <a:latin typeface="Arial" charset="0"/>
            </a:endParaRP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3273425" y="3290888"/>
            <a:ext cx="2514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Common carotid artery</a:t>
            </a:r>
            <a:endParaRPr lang="en-US" sz="1800" b="1">
              <a:latin typeface="Arial" charset="0"/>
            </a:endParaRPr>
          </a:p>
        </p:txBody>
      </p:sp>
      <p:sp>
        <p:nvSpPr>
          <p:cNvPr id="121892" name="Rectangle 36"/>
          <p:cNvSpPr>
            <a:spLocks noChangeArrowheads="1"/>
          </p:cNvSpPr>
          <p:nvPr/>
        </p:nvSpPr>
        <p:spPr bwMode="auto">
          <a:xfrm>
            <a:off x="3273425" y="3541713"/>
            <a:ext cx="3213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Cranial nerve X (vagus nerve)</a:t>
            </a:r>
            <a:endParaRPr lang="en-US" sz="1800" b="1">
              <a:latin typeface="Arial" charset="0"/>
            </a:endParaRP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3273425" y="3986213"/>
            <a:ext cx="2400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Sensory nerve fiber in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cranial nerve X </a:t>
            </a:r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3273425" y="4430713"/>
            <a:ext cx="31750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Aortic bodies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in aortic arch</a:t>
            </a:r>
            <a:endParaRPr lang="en-US" sz="1800">
              <a:latin typeface="Arial" charset="0"/>
            </a:endParaRP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3273425" y="4725988"/>
            <a:ext cx="596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Aorta</a:t>
            </a:r>
            <a:endParaRPr lang="en-US" sz="1800" b="1">
              <a:latin typeface="Arial" charset="0"/>
            </a:endParaRPr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3273425" y="5259388"/>
            <a:ext cx="58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Heart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Factors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Influence of arterial pH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modify respiratory rate and rhythm even if CO</a:t>
            </a:r>
            <a:r>
              <a:rPr lang="en-US" sz="2400" baseline="-25000"/>
              <a:t>2</a:t>
            </a:r>
            <a:r>
              <a:rPr lang="en-US" sz="2400"/>
              <a:t> and O</a:t>
            </a:r>
            <a:r>
              <a:rPr lang="en-US" sz="2400" baseline="-25000"/>
              <a:t>2</a:t>
            </a:r>
            <a:r>
              <a:rPr lang="en-US" sz="2400"/>
              <a:t> levels are normal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Decreased pH may reflect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retention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Accumulation of lactic acid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Excess ketone bodies in patients with diabetes mellitus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Respiratory system controls will attempt to raise the pH by increasing respiratory rate and depth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Chemical Factors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Rising CO</a:t>
            </a:r>
            <a:r>
              <a:rPr lang="en-US" baseline="-25000"/>
              <a:t>2</a:t>
            </a:r>
            <a:r>
              <a:rPr lang="en-US"/>
              <a:t> levels are the most powerful respiratory stimulant</a:t>
            </a:r>
          </a:p>
          <a:p>
            <a:r>
              <a:rPr lang="en-US"/>
              <a:t>Normally blood Po</a:t>
            </a:r>
            <a:r>
              <a:rPr lang="en-US" baseline="-25000"/>
              <a:t>2</a:t>
            </a:r>
            <a:r>
              <a:rPr lang="en-US"/>
              <a:t> affects breathing only indirectly by influencing peripheral chemoreceptor sensitivity to changes in Pco</a:t>
            </a:r>
            <a:r>
              <a:rPr lang="en-US" baseline="-25000"/>
              <a:t>2</a:t>
            </a:r>
            <a:endParaRPr 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Chemical Factors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When arterial Po</a:t>
            </a:r>
            <a:r>
              <a:rPr lang="en-US" baseline="-25000"/>
              <a:t>2</a:t>
            </a:r>
            <a:r>
              <a:rPr lang="en-US"/>
              <a:t> falls below 60 mm Hg, it becomes the major stimulus for respiration (via the peripheral chemoreceptors)</a:t>
            </a:r>
          </a:p>
          <a:p>
            <a:r>
              <a:rPr lang="en-US"/>
              <a:t>Changes in arterial pH resulting from CO</a:t>
            </a:r>
            <a:r>
              <a:rPr lang="en-US" baseline="-25000"/>
              <a:t>2</a:t>
            </a:r>
            <a:r>
              <a:rPr lang="en-US"/>
              <a:t> retention or metabolic factors act indirectly through the peripheral chemoreceptors 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Higher Brain Centers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/>
              <a:t>Hypothalamic controls act through the limbic system to modify rate and depth of respiration </a:t>
            </a:r>
          </a:p>
          <a:p>
            <a:pPr lvl="1"/>
            <a:r>
              <a:rPr lang="en-US" sz="2400"/>
              <a:t>Example:  breath holding that occurs in anger or gasping with pain</a:t>
            </a:r>
          </a:p>
          <a:p>
            <a:r>
              <a:rPr lang="en-US" sz="2600"/>
              <a:t>A rise in body temperature acts to increase respiratory rate</a:t>
            </a:r>
          </a:p>
          <a:p>
            <a:r>
              <a:rPr lang="en-US" sz="2600"/>
              <a:t>Cortical controls are direct signals from the cerebral motor cortex that bypass medullary controls</a:t>
            </a:r>
          </a:p>
          <a:p>
            <a:pPr lvl="1"/>
            <a:r>
              <a:rPr lang="en-US" sz="2400"/>
              <a:t>Example: voluntary breath holding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Irritant Reflexes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Receptors in the bronchioles respond to irritants</a:t>
            </a:r>
          </a:p>
          <a:p>
            <a:r>
              <a:rPr lang="en-US"/>
              <a:t>Promote reflexive constriction of air passages</a:t>
            </a:r>
          </a:p>
          <a:p>
            <a:r>
              <a:rPr lang="en-US"/>
              <a:t>Receptors in the larger airways mediate the cough and sneeze reflexes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 Reflex </a:t>
            </a:r>
          </a:p>
        </p:txBody>
      </p:sp>
      <p:sp>
        <p:nvSpPr>
          <p:cNvPr id="1321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Hering-Breuer Reflex</a:t>
            </a:r>
          </a:p>
          <a:p>
            <a:pPr lvl="1"/>
            <a:r>
              <a:rPr lang="en-US"/>
              <a:t>Stretch receptors in the pleurae and airways are stimulated by lung inflation </a:t>
            </a:r>
          </a:p>
          <a:p>
            <a:pPr lvl="2"/>
            <a:r>
              <a:rPr lang="en-US"/>
              <a:t>Inhibitory signals to the medullary respiratory centers end inhalation and allow expiration to occur</a:t>
            </a:r>
          </a:p>
          <a:p>
            <a:pPr lvl="2"/>
            <a:r>
              <a:rPr lang="en-US"/>
              <a:t>Acts more as a protective response than a normal regulatory mechanism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22.24</a:t>
            </a:r>
          </a:p>
        </p:txBody>
      </p:sp>
      <p:pic>
        <p:nvPicPr>
          <p:cNvPr id="134155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41338"/>
            <a:ext cx="8231187" cy="5900737"/>
          </a:xfrm>
          <a:prstGeom prst="rect">
            <a:avLst/>
          </a:prstGeom>
          <a:noFill/>
        </p:spPr>
      </p:pic>
      <p:sp>
        <p:nvSpPr>
          <p:cNvPr id="134156" name="Freeform 12"/>
          <p:cNvSpPr>
            <a:spLocks/>
          </p:cNvSpPr>
          <p:nvPr/>
        </p:nvSpPr>
        <p:spPr bwMode="auto">
          <a:xfrm>
            <a:off x="4714875" y="2724150"/>
            <a:ext cx="901700" cy="909638"/>
          </a:xfrm>
          <a:custGeom>
            <a:avLst/>
            <a:gdLst/>
            <a:ahLst/>
            <a:cxnLst>
              <a:cxn ang="0">
                <a:pos x="568" y="0"/>
              </a:cxn>
              <a:cxn ang="0">
                <a:pos x="408" y="0"/>
              </a:cxn>
              <a:cxn ang="0">
                <a:pos x="0" y="573"/>
              </a:cxn>
            </a:cxnLst>
            <a:rect l="0" t="0" r="r" b="b"/>
            <a:pathLst>
              <a:path w="568" h="573">
                <a:moveTo>
                  <a:pt x="568" y="0"/>
                </a:moveTo>
                <a:lnTo>
                  <a:pt x="408" y="0"/>
                </a:lnTo>
                <a:lnTo>
                  <a:pt x="0" y="573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5251450" y="957263"/>
            <a:ext cx="2305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Higher brain centers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(cerebral cortex—voluntary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control over breathing)</a:t>
            </a:r>
            <a:endParaRPr lang="en-US" sz="1800" b="1">
              <a:latin typeface="Arial" charset="0"/>
            </a:endParaRP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1108075" y="1744663"/>
            <a:ext cx="2390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Other receptors (e.g., pain)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and emotional stimuli acting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through the hypothalamus</a:t>
            </a:r>
            <a:endParaRPr lang="en-US" sz="1800" b="1">
              <a:latin typeface="Arial" charset="0"/>
            </a:endParaRPr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2228850" y="3592513"/>
            <a:ext cx="13795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Peripheral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chemoreceptors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    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 , CO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 , H</a:t>
            </a:r>
            <a:r>
              <a:rPr lang="en-US" sz="14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2578100" y="5472113"/>
            <a:ext cx="15938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Receptors in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muscles and joints</a:t>
            </a:r>
            <a:endParaRPr lang="en-US" sz="1800" b="1">
              <a:latin typeface="Arial" charset="0"/>
            </a:endParaRP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5651500" y="5075238"/>
            <a:ext cx="808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Irritant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receptors</a:t>
            </a:r>
            <a:endParaRPr lang="en-US" sz="1800" b="1">
              <a:latin typeface="Arial" charset="0"/>
            </a:endParaRP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5651500" y="4119563"/>
            <a:ext cx="14684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Stretch receptors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 lungs</a:t>
            </a:r>
            <a:endParaRPr lang="en-US" sz="1800" b="1">
              <a:latin typeface="Arial" charset="0"/>
            </a:endParaRP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5651500" y="2620963"/>
            <a:ext cx="1665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Respiratory centers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(medulla and pons)</a:t>
            </a:r>
            <a:endParaRPr lang="en-US" sz="1800" b="1">
              <a:latin typeface="Arial" charset="0"/>
            </a:endParaRP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5143500" y="4164013"/>
            <a:ext cx="88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–</a:t>
            </a:r>
            <a:endParaRPr lang="en-US" sz="1800">
              <a:latin typeface="Arial" charset="0"/>
            </a:endParaRPr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5143500" y="4821238"/>
            <a:ext cx="88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–</a:t>
            </a:r>
            <a:endParaRPr lang="en-US" sz="1800">
              <a:latin typeface="Arial" charset="0"/>
            </a:endParaRP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4098925" y="3716338"/>
            <a:ext cx="117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+</a:t>
            </a:r>
            <a:endParaRPr lang="en-US" sz="1800">
              <a:latin typeface="Arial" charset="0"/>
            </a:endParaRPr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2930525" y="2468563"/>
            <a:ext cx="117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+</a:t>
            </a:r>
          </a:p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–</a:t>
            </a:r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4733925" y="1690688"/>
            <a:ext cx="117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+</a:t>
            </a:r>
          </a:p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–</a:t>
            </a:r>
            <a:endParaRPr lang="en-US" sz="1800">
              <a:latin typeface="Arial" charset="0"/>
            </a:endParaRPr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4098925" y="4189413"/>
            <a:ext cx="117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+</a:t>
            </a:r>
            <a:endParaRPr lang="en-US" sz="1800">
              <a:latin typeface="Arial" charset="0"/>
            </a:endParaRPr>
          </a:p>
        </p:txBody>
      </p:sp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4098925" y="5094288"/>
            <a:ext cx="117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+</a:t>
            </a:r>
            <a:endParaRPr lang="en-US" sz="1800">
              <a:latin typeface="Arial" charset="0"/>
            </a:endParaRPr>
          </a:p>
        </p:txBody>
      </p:sp>
      <p:sp>
        <p:nvSpPr>
          <p:cNvPr id="134171" name="Rectangle 27"/>
          <p:cNvSpPr>
            <a:spLocks noChangeArrowheads="1"/>
          </p:cNvSpPr>
          <p:nvPr/>
        </p:nvSpPr>
        <p:spPr bwMode="auto">
          <a:xfrm>
            <a:off x="1730375" y="4506913"/>
            <a:ext cx="14097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Central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Chemoreceptors</a:t>
            </a:r>
          </a:p>
          <a:p>
            <a:r>
              <a:rPr lang="en-US" sz="1800" b="1">
                <a:latin typeface="Arial" charset="0"/>
              </a:rPr>
              <a:t>   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  , H</a:t>
            </a:r>
            <a:r>
              <a:rPr lang="en-US" sz="14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  <a:p>
            <a:endParaRPr lang="en-US" sz="1800" b="1">
              <a:latin typeface="Arial" charset="0"/>
            </a:endParaRPr>
          </a:p>
        </p:txBody>
      </p:sp>
      <p:sp>
        <p:nvSpPr>
          <p:cNvPr id="134172" name="Line 28"/>
          <p:cNvSpPr>
            <a:spLocks noChangeShapeType="1"/>
          </p:cNvSpPr>
          <p:nvPr/>
        </p:nvSpPr>
        <p:spPr bwMode="auto">
          <a:xfrm>
            <a:off x="2681288" y="4049713"/>
            <a:ext cx="1587" cy="1365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3" name="Freeform 29"/>
          <p:cNvSpPr>
            <a:spLocks/>
          </p:cNvSpPr>
          <p:nvPr/>
        </p:nvSpPr>
        <p:spPr bwMode="auto">
          <a:xfrm>
            <a:off x="2652713" y="4170363"/>
            <a:ext cx="53975" cy="76200"/>
          </a:xfrm>
          <a:custGeom>
            <a:avLst/>
            <a:gdLst/>
            <a:ahLst/>
            <a:cxnLst>
              <a:cxn ang="0">
                <a:pos x="18" y="6"/>
              </a:cxn>
              <a:cxn ang="0">
                <a:pos x="24" y="6"/>
              </a:cxn>
              <a:cxn ang="0">
                <a:pos x="30" y="2"/>
              </a:cxn>
              <a:cxn ang="0">
                <a:pos x="34" y="0"/>
              </a:cxn>
              <a:cxn ang="0">
                <a:pos x="18" y="48"/>
              </a:cxn>
              <a:cxn ang="0">
                <a:pos x="0" y="0"/>
              </a:cxn>
              <a:cxn ang="0">
                <a:pos x="4" y="4"/>
              </a:cxn>
              <a:cxn ang="0">
                <a:pos x="10" y="6"/>
              </a:cxn>
              <a:cxn ang="0">
                <a:pos x="16" y="6"/>
              </a:cxn>
              <a:cxn ang="0">
                <a:pos x="18" y="6"/>
              </a:cxn>
            </a:cxnLst>
            <a:rect l="0" t="0" r="r" b="b"/>
            <a:pathLst>
              <a:path w="34" h="48">
                <a:moveTo>
                  <a:pt x="18" y="6"/>
                </a:moveTo>
                <a:lnTo>
                  <a:pt x="24" y="6"/>
                </a:lnTo>
                <a:lnTo>
                  <a:pt x="30" y="2"/>
                </a:lnTo>
                <a:lnTo>
                  <a:pt x="34" y="0"/>
                </a:lnTo>
                <a:lnTo>
                  <a:pt x="18" y="48"/>
                </a:lnTo>
                <a:lnTo>
                  <a:pt x="0" y="0"/>
                </a:lnTo>
                <a:lnTo>
                  <a:pt x="4" y="4"/>
                </a:lnTo>
                <a:lnTo>
                  <a:pt x="10" y="6"/>
                </a:lnTo>
                <a:lnTo>
                  <a:pt x="16" y="6"/>
                </a:lnTo>
                <a:lnTo>
                  <a:pt x="18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4" name="Freeform 30"/>
          <p:cNvSpPr>
            <a:spLocks/>
          </p:cNvSpPr>
          <p:nvPr/>
        </p:nvSpPr>
        <p:spPr bwMode="auto">
          <a:xfrm>
            <a:off x="3190875" y="4049713"/>
            <a:ext cx="53975" cy="79375"/>
          </a:xfrm>
          <a:custGeom>
            <a:avLst/>
            <a:gdLst/>
            <a:ahLst/>
            <a:cxnLst>
              <a:cxn ang="0">
                <a:pos x="18" y="42"/>
              </a:cxn>
              <a:cxn ang="0">
                <a:pos x="10" y="44"/>
              </a:cxn>
              <a:cxn ang="0">
                <a:pos x="6" y="46"/>
              </a:cxn>
              <a:cxn ang="0">
                <a:pos x="0" y="50"/>
              </a:cxn>
              <a:cxn ang="0">
                <a:pos x="18" y="0"/>
              </a:cxn>
              <a:cxn ang="0">
                <a:pos x="34" y="50"/>
              </a:cxn>
              <a:cxn ang="0">
                <a:pos x="30" y="46"/>
              </a:cxn>
              <a:cxn ang="0">
                <a:pos x="24" y="44"/>
              </a:cxn>
              <a:cxn ang="0">
                <a:pos x="20" y="42"/>
              </a:cxn>
              <a:cxn ang="0">
                <a:pos x="18" y="42"/>
              </a:cxn>
            </a:cxnLst>
            <a:rect l="0" t="0" r="r" b="b"/>
            <a:pathLst>
              <a:path w="34" h="50">
                <a:moveTo>
                  <a:pt x="18" y="42"/>
                </a:moveTo>
                <a:lnTo>
                  <a:pt x="10" y="44"/>
                </a:lnTo>
                <a:lnTo>
                  <a:pt x="6" y="46"/>
                </a:lnTo>
                <a:lnTo>
                  <a:pt x="0" y="50"/>
                </a:lnTo>
                <a:lnTo>
                  <a:pt x="18" y="0"/>
                </a:lnTo>
                <a:lnTo>
                  <a:pt x="34" y="50"/>
                </a:lnTo>
                <a:lnTo>
                  <a:pt x="30" y="46"/>
                </a:lnTo>
                <a:lnTo>
                  <a:pt x="24" y="44"/>
                </a:lnTo>
                <a:lnTo>
                  <a:pt x="20" y="42"/>
                </a:lnTo>
                <a:lnTo>
                  <a:pt x="18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5" name="Line 31"/>
          <p:cNvSpPr>
            <a:spLocks noChangeShapeType="1"/>
          </p:cNvSpPr>
          <p:nvPr/>
        </p:nvSpPr>
        <p:spPr bwMode="auto">
          <a:xfrm flipV="1">
            <a:off x="3219450" y="4113213"/>
            <a:ext cx="1588" cy="13335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flipV="1">
            <a:off x="3614738" y="4113213"/>
            <a:ext cx="1587" cy="13335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7" name="Freeform 33"/>
          <p:cNvSpPr>
            <a:spLocks/>
          </p:cNvSpPr>
          <p:nvPr/>
        </p:nvSpPr>
        <p:spPr bwMode="auto">
          <a:xfrm>
            <a:off x="3589338" y="4049713"/>
            <a:ext cx="50800" cy="79375"/>
          </a:xfrm>
          <a:custGeom>
            <a:avLst/>
            <a:gdLst/>
            <a:ahLst/>
            <a:cxnLst>
              <a:cxn ang="0">
                <a:pos x="16" y="42"/>
              </a:cxn>
              <a:cxn ang="0">
                <a:pos x="10" y="44"/>
              </a:cxn>
              <a:cxn ang="0">
                <a:pos x="4" y="46"/>
              </a:cxn>
              <a:cxn ang="0">
                <a:pos x="0" y="50"/>
              </a:cxn>
              <a:cxn ang="0">
                <a:pos x="16" y="0"/>
              </a:cxn>
              <a:cxn ang="0">
                <a:pos x="32" y="50"/>
              </a:cxn>
              <a:cxn ang="0">
                <a:pos x="28" y="46"/>
              </a:cxn>
              <a:cxn ang="0">
                <a:pos x="24" y="44"/>
              </a:cxn>
              <a:cxn ang="0">
                <a:pos x="18" y="42"/>
              </a:cxn>
              <a:cxn ang="0">
                <a:pos x="16" y="42"/>
              </a:cxn>
            </a:cxnLst>
            <a:rect l="0" t="0" r="r" b="b"/>
            <a:pathLst>
              <a:path w="32" h="50">
                <a:moveTo>
                  <a:pt x="16" y="42"/>
                </a:moveTo>
                <a:lnTo>
                  <a:pt x="10" y="44"/>
                </a:lnTo>
                <a:lnTo>
                  <a:pt x="4" y="46"/>
                </a:lnTo>
                <a:lnTo>
                  <a:pt x="0" y="50"/>
                </a:lnTo>
                <a:lnTo>
                  <a:pt x="16" y="0"/>
                </a:lnTo>
                <a:lnTo>
                  <a:pt x="32" y="50"/>
                </a:lnTo>
                <a:lnTo>
                  <a:pt x="28" y="46"/>
                </a:lnTo>
                <a:lnTo>
                  <a:pt x="24" y="44"/>
                </a:lnTo>
                <a:lnTo>
                  <a:pt x="18" y="42"/>
                </a:lnTo>
                <a:lnTo>
                  <a:pt x="16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8" name="Freeform 34"/>
          <p:cNvSpPr>
            <a:spLocks/>
          </p:cNvSpPr>
          <p:nvPr/>
        </p:nvSpPr>
        <p:spPr bwMode="auto">
          <a:xfrm>
            <a:off x="2268538" y="4941888"/>
            <a:ext cx="53975" cy="79375"/>
          </a:xfrm>
          <a:custGeom>
            <a:avLst/>
            <a:gdLst/>
            <a:ahLst/>
            <a:cxnLst>
              <a:cxn ang="0">
                <a:pos x="16" y="44"/>
              </a:cxn>
              <a:cxn ang="0">
                <a:pos x="10" y="44"/>
              </a:cxn>
              <a:cxn ang="0">
                <a:pos x="4" y="46"/>
              </a:cxn>
              <a:cxn ang="0">
                <a:pos x="0" y="50"/>
              </a:cxn>
              <a:cxn ang="0">
                <a:pos x="16" y="0"/>
              </a:cxn>
              <a:cxn ang="0">
                <a:pos x="34" y="50"/>
              </a:cxn>
              <a:cxn ang="0">
                <a:pos x="28" y="46"/>
              </a:cxn>
              <a:cxn ang="0">
                <a:pos x="24" y="44"/>
              </a:cxn>
              <a:cxn ang="0">
                <a:pos x="18" y="44"/>
              </a:cxn>
              <a:cxn ang="0">
                <a:pos x="16" y="44"/>
              </a:cxn>
            </a:cxnLst>
            <a:rect l="0" t="0" r="r" b="b"/>
            <a:pathLst>
              <a:path w="34" h="50">
                <a:moveTo>
                  <a:pt x="16" y="44"/>
                </a:moveTo>
                <a:lnTo>
                  <a:pt x="10" y="44"/>
                </a:lnTo>
                <a:lnTo>
                  <a:pt x="4" y="46"/>
                </a:lnTo>
                <a:lnTo>
                  <a:pt x="0" y="50"/>
                </a:lnTo>
                <a:lnTo>
                  <a:pt x="16" y="0"/>
                </a:lnTo>
                <a:lnTo>
                  <a:pt x="34" y="50"/>
                </a:lnTo>
                <a:lnTo>
                  <a:pt x="28" y="46"/>
                </a:lnTo>
                <a:lnTo>
                  <a:pt x="24" y="44"/>
                </a:lnTo>
                <a:lnTo>
                  <a:pt x="18" y="44"/>
                </a:lnTo>
                <a:lnTo>
                  <a:pt x="16" y="4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9" name="Line 35"/>
          <p:cNvSpPr>
            <a:spLocks noChangeShapeType="1"/>
          </p:cNvSpPr>
          <p:nvPr/>
        </p:nvSpPr>
        <p:spPr bwMode="auto">
          <a:xfrm flipV="1">
            <a:off x="2293938" y="5005388"/>
            <a:ext cx="1587" cy="1365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0" name="Line 36"/>
          <p:cNvSpPr>
            <a:spLocks noChangeShapeType="1"/>
          </p:cNvSpPr>
          <p:nvPr/>
        </p:nvSpPr>
        <p:spPr bwMode="auto">
          <a:xfrm flipV="1">
            <a:off x="2706688" y="5005388"/>
            <a:ext cx="1587" cy="1365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1" name="Freeform 37"/>
          <p:cNvSpPr>
            <a:spLocks/>
          </p:cNvSpPr>
          <p:nvPr/>
        </p:nvSpPr>
        <p:spPr bwMode="auto">
          <a:xfrm>
            <a:off x="2678113" y="4941888"/>
            <a:ext cx="53975" cy="79375"/>
          </a:xfrm>
          <a:custGeom>
            <a:avLst/>
            <a:gdLst/>
            <a:ahLst/>
            <a:cxnLst>
              <a:cxn ang="0">
                <a:pos x="18" y="44"/>
              </a:cxn>
              <a:cxn ang="0">
                <a:pos x="10" y="44"/>
              </a:cxn>
              <a:cxn ang="0">
                <a:pos x="6" y="46"/>
              </a:cxn>
              <a:cxn ang="0">
                <a:pos x="0" y="50"/>
              </a:cxn>
              <a:cxn ang="0">
                <a:pos x="18" y="0"/>
              </a:cxn>
              <a:cxn ang="0">
                <a:pos x="34" y="50"/>
              </a:cxn>
              <a:cxn ang="0">
                <a:pos x="30" y="46"/>
              </a:cxn>
              <a:cxn ang="0">
                <a:pos x="24" y="44"/>
              </a:cxn>
              <a:cxn ang="0">
                <a:pos x="20" y="44"/>
              </a:cxn>
              <a:cxn ang="0">
                <a:pos x="18" y="44"/>
              </a:cxn>
            </a:cxnLst>
            <a:rect l="0" t="0" r="r" b="b"/>
            <a:pathLst>
              <a:path w="34" h="50">
                <a:moveTo>
                  <a:pt x="18" y="44"/>
                </a:moveTo>
                <a:lnTo>
                  <a:pt x="10" y="44"/>
                </a:lnTo>
                <a:lnTo>
                  <a:pt x="6" y="46"/>
                </a:lnTo>
                <a:lnTo>
                  <a:pt x="0" y="50"/>
                </a:lnTo>
                <a:lnTo>
                  <a:pt x="18" y="0"/>
                </a:lnTo>
                <a:lnTo>
                  <a:pt x="34" y="50"/>
                </a:lnTo>
                <a:lnTo>
                  <a:pt x="30" y="46"/>
                </a:lnTo>
                <a:lnTo>
                  <a:pt x="24" y="44"/>
                </a:lnTo>
                <a:lnTo>
                  <a:pt x="20" y="44"/>
                </a:lnTo>
                <a:lnTo>
                  <a:pt x="18" y="4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2" name="Rectangle 38"/>
          <p:cNvSpPr>
            <a:spLocks noChangeArrowheads="1"/>
          </p:cNvSpPr>
          <p:nvPr/>
        </p:nvSpPr>
        <p:spPr bwMode="auto">
          <a:xfrm>
            <a:off x="3549650" y="402431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  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Paranasal Sinuses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frontal, sphenoid, </a:t>
            </a:r>
            <a:r>
              <a:rPr lang="en-US" dirty="0" err="1"/>
              <a:t>ethmoid</a:t>
            </a:r>
            <a:r>
              <a:rPr lang="en-US" dirty="0"/>
              <a:t>, and maxillary bones</a:t>
            </a:r>
          </a:p>
          <a:p>
            <a:endParaRPr lang="en-US" dirty="0" smtClean="0"/>
          </a:p>
          <a:p>
            <a:r>
              <a:rPr lang="en-US" dirty="0" smtClean="0"/>
              <a:t>Lighten </a:t>
            </a:r>
            <a:r>
              <a:rPr lang="en-US" dirty="0"/>
              <a:t>the skull and help to warm and moisten the air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Adjustments: Exercise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Adjustments are geared to both the intensity and duration of exercise</a:t>
            </a:r>
          </a:p>
          <a:p>
            <a:r>
              <a:rPr lang="en-US"/>
              <a:t>Hyperpnea</a:t>
            </a:r>
          </a:p>
          <a:p>
            <a:pPr lvl="1"/>
            <a:r>
              <a:rPr lang="en-US"/>
              <a:t>Increase in ventilation (10 to 20 fold) in response to metabolic needs</a:t>
            </a:r>
          </a:p>
          <a:p>
            <a:r>
              <a:rPr lang="en-US"/>
              <a:t> Pco</a:t>
            </a:r>
            <a:r>
              <a:rPr lang="en-US" baseline="-25000"/>
              <a:t>2</a:t>
            </a:r>
            <a:r>
              <a:rPr lang="en-US"/>
              <a:t>, Po</a:t>
            </a:r>
            <a:r>
              <a:rPr lang="en-US" baseline="-25000"/>
              <a:t>2</a:t>
            </a:r>
            <a:r>
              <a:rPr lang="en-US"/>
              <a:t>, and pH remain surprisingly constant during exercise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Adjustments: Exercise</a:t>
            </a:r>
          </a:p>
        </p:txBody>
      </p:sp>
      <p:sp>
        <p:nvSpPr>
          <p:cNvPr id="13722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Three neural factors cause increase in ventilation as exercise begins</a:t>
            </a:r>
          </a:p>
          <a:p>
            <a:pPr lvl="1"/>
            <a:r>
              <a:rPr lang="en-US"/>
              <a:t>Psychological stimuli—anticipation of exercise</a:t>
            </a:r>
          </a:p>
          <a:p>
            <a:pPr lvl="1"/>
            <a:r>
              <a:rPr lang="en-US"/>
              <a:t>Simultaneous cortical motor activation of skeletal muscles and respiratory centers</a:t>
            </a:r>
          </a:p>
          <a:p>
            <a:pPr lvl="1"/>
            <a:r>
              <a:rPr lang="en-US"/>
              <a:t>Exictatory impulses reaching respiratory centers from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Adjustments: Exercise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As exercise ends</a:t>
            </a:r>
          </a:p>
          <a:p>
            <a:pPr lvl="1"/>
            <a:r>
              <a:rPr lang="en-US"/>
              <a:t>Ventilation declines suddenly as the three neural factors shut off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Adjustments: High Altitude</a:t>
            </a:r>
          </a:p>
        </p:txBody>
      </p:sp>
      <p:sp>
        <p:nvSpPr>
          <p:cNvPr id="13927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Quick travel to altitudes above 8000 feet may produce symptoms of acute mountain sickness (AMS)</a:t>
            </a:r>
          </a:p>
          <a:p>
            <a:pPr lvl="1"/>
            <a:r>
              <a:rPr lang="en-US"/>
              <a:t>Headaches, shortness of breath, nausea, and dizziness</a:t>
            </a:r>
          </a:p>
          <a:p>
            <a:pPr lvl="1"/>
            <a:r>
              <a:rPr lang="en-US"/>
              <a:t>In severe cases, lethal cerebral and pulmonary edema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Acclimatization to High Altitude</a:t>
            </a:r>
          </a:p>
        </p:txBody>
      </p:sp>
      <p:sp>
        <p:nvSpPr>
          <p:cNvPr id="14131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Acclimatization: respiratory and hematopoietic adjustments to altitude </a:t>
            </a:r>
          </a:p>
          <a:p>
            <a:pPr lvl="1"/>
            <a:r>
              <a:rPr lang="en-US"/>
              <a:t>Chemoreceptors become more responsive to Pco</a:t>
            </a:r>
            <a:r>
              <a:rPr lang="en-US" baseline="-25000"/>
              <a:t>2</a:t>
            </a:r>
            <a:r>
              <a:rPr lang="en-US"/>
              <a:t> when Po</a:t>
            </a:r>
            <a:r>
              <a:rPr lang="en-US" baseline="-25000"/>
              <a:t>2</a:t>
            </a:r>
            <a:r>
              <a:rPr lang="en-US"/>
              <a:t> declines</a:t>
            </a:r>
          </a:p>
          <a:p>
            <a:pPr lvl="1"/>
            <a:r>
              <a:rPr lang="en-US"/>
              <a:t>Substantial decline in Po</a:t>
            </a:r>
            <a:r>
              <a:rPr lang="en-US" baseline="-25000"/>
              <a:t>2</a:t>
            </a:r>
            <a:r>
              <a:rPr lang="en-US"/>
              <a:t> directly stimulates peripheral chemoreceptors </a:t>
            </a:r>
          </a:p>
          <a:p>
            <a:pPr lvl="1"/>
            <a:r>
              <a:rPr lang="en-US"/>
              <a:t>Result: minute ventilation increases and stabilizes in a few days to 2–3 L/min higher than at sea level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Acclimatization to High Altitude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Decline in blood O</a:t>
            </a:r>
            <a:r>
              <a:rPr lang="en-US" baseline="-25000"/>
              <a:t>2</a:t>
            </a:r>
            <a:r>
              <a:rPr lang="en-US"/>
              <a:t> stimulates the kidneys to accelerate production of EPO</a:t>
            </a:r>
          </a:p>
          <a:p>
            <a:r>
              <a:rPr lang="en-US"/>
              <a:t>RBC numbers increase slowly to provide long-term compensation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4541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Chronic obstructive pulmonary disease (COPD)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400"/>
              <a:t>Exemplified by chronic bronchitis and emphysema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Irreversible decrease in the ability to force air out of the lungs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Other common features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History of smoking in 80% of patients 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Dyspnea: labored breathing (“air hunger”)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Coughing and frequent pulmonary infections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Most victims develop respiratory failure (hypoventilation) accompanied by respiratory acidosis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22.27</a:t>
            </a:r>
          </a:p>
        </p:txBody>
      </p:sp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420688"/>
            <a:ext cx="8231187" cy="6015037"/>
          </a:xfrm>
          <a:prstGeom prst="rect">
            <a:avLst/>
          </a:prstGeom>
          <a:noFill/>
        </p:spPr>
      </p:pic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3886200" y="542925"/>
            <a:ext cx="14493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Tobacco smoke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Air pollution</a:t>
            </a:r>
            <a:endParaRPr lang="en-US" sz="1800" b="1">
              <a:latin typeface="Arial" charset="0"/>
            </a:endParaRP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3673475" y="4054475"/>
            <a:ext cx="1752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Airway obstruction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  or air trapping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Dyspnea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Frequent infections</a:t>
            </a:r>
            <a:endParaRPr lang="en-US" sz="1800" b="1">
              <a:latin typeface="Arial" charset="0"/>
            </a:endParaRP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3562350" y="5451475"/>
            <a:ext cx="19319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Abnormal ventilation-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  perfusion ratio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Hypoxemia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• Hypoventilation</a:t>
            </a:r>
            <a:endParaRPr lang="en-US" sz="1800" b="1">
              <a:latin typeface="Arial" charset="0"/>
            </a:endParaRP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613400" y="542925"/>
            <a:ext cx="12239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Symbol" charset="2"/>
                <a:sym typeface="Symbol" charset="2"/>
              </a:rPr>
              <a:t>a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-1 antitrypsin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deficiency</a:t>
            </a:r>
            <a:endParaRPr lang="en-US" sz="1800" b="1">
              <a:latin typeface="Arial" charset="0"/>
            </a:endParaRP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108200" y="1908175"/>
            <a:ext cx="2235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Continual bronchial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irritation and inflammation</a:t>
            </a:r>
            <a:endParaRPr lang="en-US" sz="1800" b="1">
              <a:latin typeface="Arial" charset="0"/>
            </a:endParaRP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4778375" y="1920875"/>
            <a:ext cx="22209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Breakdown of elastin in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connective tissue of lungs</a:t>
            </a:r>
            <a:endParaRPr lang="en-US" sz="1800" b="1">
              <a:latin typeface="Arial" charset="0"/>
            </a:endParaRPr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2117725" y="2844800"/>
            <a:ext cx="22225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Chronic bronchitis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Bronchial edema,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chronic productive cough,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bronchospasm</a:t>
            </a:r>
            <a:endParaRPr lang="en-US" sz="1800">
              <a:latin typeface="Arial" charset="0"/>
            </a:endParaRPr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946650" y="2844800"/>
            <a:ext cx="19192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Emphysema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Destruction of alveolar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walls, loss of lung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elasticity, air trapping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4848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Asthma</a:t>
            </a:r>
            <a:endParaRPr lang="en-US" sz="2600"/>
          </a:p>
          <a:p>
            <a:pPr lvl="1"/>
            <a:r>
              <a:rPr lang="en-US" sz="2400"/>
              <a:t>Characterized by coughing, dyspnea, wheezing, and chest tightness</a:t>
            </a:r>
          </a:p>
          <a:p>
            <a:pPr lvl="1"/>
            <a:r>
              <a:rPr lang="en-US" sz="2400"/>
              <a:t>Active inflammation of the airways precedes bronchospasms</a:t>
            </a:r>
          </a:p>
          <a:p>
            <a:pPr lvl="1"/>
            <a:r>
              <a:rPr lang="en-US" sz="2400"/>
              <a:t>Airway inflammation is an immune response caused by release of interleukins, production of IgE, and recruitment of inflammatory cells</a:t>
            </a:r>
          </a:p>
          <a:p>
            <a:pPr lvl="1"/>
            <a:r>
              <a:rPr lang="en-US" sz="2400"/>
              <a:t>Airways thickened with inflammatory exudate magnify the effect of bronchospasms 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5053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Tuberculosis</a:t>
            </a:r>
          </a:p>
          <a:p>
            <a:pPr lvl="1"/>
            <a:r>
              <a:rPr lang="en-US"/>
              <a:t>Infectious disease caused by the bacterium Mycobacterium tuberculosis </a:t>
            </a:r>
          </a:p>
          <a:p>
            <a:pPr lvl="1"/>
            <a:r>
              <a:rPr lang="en-US"/>
              <a:t>Symptoms include fever, night sweats, weight loss, a racking cough, and spitting up blood</a:t>
            </a:r>
          </a:p>
          <a:p>
            <a:pPr lvl="1"/>
            <a:r>
              <a:rPr lang="en-US"/>
              <a:t>Treatment entails a 12-month course of antibiotics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Muscular tube that connects to the</a:t>
            </a:r>
          </a:p>
          <a:p>
            <a:pPr lvl="1"/>
            <a:r>
              <a:rPr lang="en-US" dirty="0"/>
              <a:t>Nasal cavity and mouth superiorly</a:t>
            </a:r>
          </a:p>
          <a:p>
            <a:pPr lvl="1"/>
            <a:r>
              <a:rPr lang="en-US" dirty="0"/>
              <a:t>Larynx and esophagus inferiorly</a:t>
            </a:r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base of the skull to the level of the sixth cervical vertebra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Lung cancer</a:t>
            </a:r>
            <a:endParaRPr lang="en-US" sz="2600"/>
          </a:p>
          <a:p>
            <a:pPr marL="608013" lvl="1">
              <a:lnSpc>
                <a:spcPct val="90000"/>
              </a:lnSpc>
            </a:pPr>
            <a:r>
              <a:rPr lang="en-US" sz="2400"/>
              <a:t>Leading cause of cancer deaths in North America</a:t>
            </a:r>
          </a:p>
          <a:p>
            <a:pPr marL="608013" lvl="1">
              <a:lnSpc>
                <a:spcPct val="90000"/>
              </a:lnSpc>
            </a:pPr>
            <a:r>
              <a:rPr lang="en-US" sz="2400"/>
              <a:t>90% of all cases are the result of smoking</a:t>
            </a:r>
          </a:p>
          <a:p>
            <a:pPr marL="608013" lvl="1">
              <a:lnSpc>
                <a:spcPct val="90000"/>
              </a:lnSpc>
            </a:pPr>
            <a:r>
              <a:rPr lang="en-US" sz="2400"/>
              <a:t>The three most common types</a:t>
            </a:r>
          </a:p>
          <a:p>
            <a:pPr marL="1030288" lvl="2" indent="-392113">
              <a:lnSpc>
                <a:spcPct val="90000"/>
              </a:lnSpc>
              <a:buFont typeface="Times" charset="0"/>
              <a:buAutoNum type="arabicPeriod"/>
            </a:pPr>
            <a:r>
              <a:rPr lang="en-US" sz="2400"/>
              <a:t>Squamous cell carcinoma (20–40% of cases) in bronchial epithelium</a:t>
            </a:r>
          </a:p>
          <a:p>
            <a:pPr marL="1030288" lvl="2" indent="-392113">
              <a:lnSpc>
                <a:spcPct val="90000"/>
              </a:lnSpc>
              <a:buFont typeface="Times" charset="0"/>
              <a:buAutoNum type="arabicPeriod"/>
            </a:pPr>
            <a:r>
              <a:rPr lang="en-US" sz="2400"/>
              <a:t>Adenocarcinoma (~40% of cases) originates in peripheral lung areas</a:t>
            </a:r>
          </a:p>
          <a:p>
            <a:pPr marL="1030288" lvl="2" indent="-392113">
              <a:lnSpc>
                <a:spcPct val="90000"/>
              </a:lnSpc>
              <a:buFont typeface="Times" charset="0"/>
              <a:buAutoNum type="arabicPeriod"/>
            </a:pPr>
            <a:r>
              <a:rPr lang="en-US" sz="2400"/>
              <a:t>Small cell carcinoma (~20% of cases) contains lymphocyte-like cells that originate in the primary bronchi and subsequently metastasize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</a:t>
            </a:r>
          </a:p>
        </p:txBody>
      </p:sp>
      <p:sp>
        <p:nvSpPr>
          <p:cNvPr id="15463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Olfactory placodes invaginate into olfactory pits by the fourth week</a:t>
            </a:r>
          </a:p>
          <a:p>
            <a:r>
              <a:rPr lang="en-US"/>
              <a:t>Laryngotracheal buds are present by the fifth week</a:t>
            </a:r>
          </a:p>
          <a:p>
            <a:r>
              <a:rPr lang="en-US"/>
              <a:t>Mucosae of the bronchi and lung alveoli are present by the eighth week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22.28</a:t>
            </a:r>
          </a:p>
        </p:txBody>
      </p:sp>
      <p:pic>
        <p:nvPicPr>
          <p:cNvPr id="156683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263" y="1558925"/>
            <a:ext cx="8231187" cy="3848100"/>
          </a:xfrm>
          <a:prstGeom prst="rect">
            <a:avLst/>
          </a:prstGeom>
          <a:noFill/>
        </p:spPr>
      </p:pic>
      <p:sp>
        <p:nvSpPr>
          <p:cNvPr id="156684" name="Freeform 12"/>
          <p:cNvSpPr>
            <a:spLocks/>
          </p:cNvSpPr>
          <p:nvPr/>
        </p:nvSpPr>
        <p:spPr bwMode="auto">
          <a:xfrm>
            <a:off x="1236663" y="2120900"/>
            <a:ext cx="990600" cy="788988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524" y="0"/>
              </a:cxn>
              <a:cxn ang="0">
                <a:pos x="0" y="497"/>
              </a:cxn>
            </a:cxnLst>
            <a:rect l="0" t="0" r="r" b="b"/>
            <a:pathLst>
              <a:path w="624" h="497">
                <a:moveTo>
                  <a:pt x="624" y="0"/>
                </a:moveTo>
                <a:lnTo>
                  <a:pt x="524" y="0"/>
                </a:lnTo>
                <a:lnTo>
                  <a:pt x="0" y="497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85" name="Freeform 13"/>
          <p:cNvSpPr>
            <a:spLocks/>
          </p:cNvSpPr>
          <p:nvPr/>
        </p:nvSpPr>
        <p:spPr bwMode="auto">
          <a:xfrm>
            <a:off x="1754188" y="2592388"/>
            <a:ext cx="473075" cy="279400"/>
          </a:xfrm>
          <a:custGeom>
            <a:avLst/>
            <a:gdLst/>
            <a:ahLst/>
            <a:cxnLst>
              <a:cxn ang="0">
                <a:pos x="298" y="0"/>
              </a:cxn>
              <a:cxn ang="0">
                <a:pos x="198" y="0"/>
              </a:cxn>
              <a:cxn ang="0">
                <a:pos x="0" y="176"/>
              </a:cxn>
            </a:cxnLst>
            <a:rect l="0" t="0" r="r" b="b"/>
            <a:pathLst>
              <a:path w="298" h="176">
                <a:moveTo>
                  <a:pt x="298" y="0"/>
                </a:moveTo>
                <a:lnTo>
                  <a:pt x="198" y="0"/>
                </a:lnTo>
                <a:lnTo>
                  <a:pt x="0" y="1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86" name="Freeform 14"/>
          <p:cNvSpPr>
            <a:spLocks/>
          </p:cNvSpPr>
          <p:nvPr/>
        </p:nvSpPr>
        <p:spPr bwMode="auto">
          <a:xfrm>
            <a:off x="1430338" y="3043238"/>
            <a:ext cx="784225" cy="196850"/>
          </a:xfrm>
          <a:custGeom>
            <a:avLst/>
            <a:gdLst/>
            <a:ahLst/>
            <a:cxnLst>
              <a:cxn ang="0">
                <a:pos x="494" y="0"/>
              </a:cxn>
              <a:cxn ang="0">
                <a:pos x="396" y="0"/>
              </a:cxn>
              <a:cxn ang="0">
                <a:pos x="0" y="124"/>
              </a:cxn>
            </a:cxnLst>
            <a:rect l="0" t="0" r="r" b="b"/>
            <a:pathLst>
              <a:path w="494" h="124">
                <a:moveTo>
                  <a:pt x="494" y="0"/>
                </a:moveTo>
                <a:lnTo>
                  <a:pt x="396" y="0"/>
                </a:lnTo>
                <a:lnTo>
                  <a:pt x="0" y="12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87" name="Freeform 15"/>
          <p:cNvSpPr>
            <a:spLocks/>
          </p:cNvSpPr>
          <p:nvPr/>
        </p:nvSpPr>
        <p:spPr bwMode="auto">
          <a:xfrm>
            <a:off x="5216525" y="2874963"/>
            <a:ext cx="1492250" cy="596900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264" y="376"/>
              </a:cxn>
              <a:cxn ang="0">
                <a:pos x="940" y="0"/>
              </a:cxn>
            </a:cxnLst>
            <a:rect l="0" t="0" r="r" b="b"/>
            <a:pathLst>
              <a:path w="940" h="376">
                <a:moveTo>
                  <a:pt x="0" y="376"/>
                </a:moveTo>
                <a:lnTo>
                  <a:pt x="264" y="376"/>
                </a:lnTo>
                <a:lnTo>
                  <a:pt x="94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88" name="Freeform 16"/>
          <p:cNvSpPr>
            <a:spLocks/>
          </p:cNvSpPr>
          <p:nvPr/>
        </p:nvSpPr>
        <p:spPr bwMode="auto">
          <a:xfrm>
            <a:off x="5143500" y="1695450"/>
            <a:ext cx="777875" cy="941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" y="0"/>
              </a:cxn>
              <a:cxn ang="0">
                <a:pos x="490" y="593"/>
              </a:cxn>
            </a:cxnLst>
            <a:rect l="0" t="0" r="r" b="b"/>
            <a:pathLst>
              <a:path w="490" h="593">
                <a:moveTo>
                  <a:pt x="0" y="0"/>
                </a:moveTo>
                <a:lnTo>
                  <a:pt x="74" y="0"/>
                </a:lnTo>
                <a:lnTo>
                  <a:pt x="490" y="59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89" name="Freeform 17"/>
          <p:cNvSpPr>
            <a:spLocks/>
          </p:cNvSpPr>
          <p:nvPr/>
        </p:nvSpPr>
        <p:spPr bwMode="auto">
          <a:xfrm>
            <a:off x="4313238" y="2257425"/>
            <a:ext cx="1284287" cy="506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" y="0"/>
              </a:cxn>
              <a:cxn ang="0">
                <a:pos x="809" y="319"/>
              </a:cxn>
            </a:cxnLst>
            <a:rect l="0" t="0" r="r" b="b"/>
            <a:pathLst>
              <a:path w="809" h="319">
                <a:moveTo>
                  <a:pt x="0" y="0"/>
                </a:moveTo>
                <a:lnTo>
                  <a:pt x="140" y="0"/>
                </a:lnTo>
                <a:lnTo>
                  <a:pt x="809" y="319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0" name="Freeform 18"/>
          <p:cNvSpPr>
            <a:spLocks/>
          </p:cNvSpPr>
          <p:nvPr/>
        </p:nvSpPr>
        <p:spPr bwMode="auto">
          <a:xfrm>
            <a:off x="5365750" y="3097213"/>
            <a:ext cx="1371600" cy="625475"/>
          </a:xfrm>
          <a:custGeom>
            <a:avLst/>
            <a:gdLst/>
            <a:ahLst/>
            <a:cxnLst>
              <a:cxn ang="0">
                <a:pos x="0" y="394"/>
              </a:cxn>
              <a:cxn ang="0">
                <a:pos x="154" y="394"/>
              </a:cxn>
              <a:cxn ang="0">
                <a:pos x="864" y="0"/>
              </a:cxn>
            </a:cxnLst>
            <a:rect l="0" t="0" r="r" b="b"/>
            <a:pathLst>
              <a:path w="864" h="394">
                <a:moveTo>
                  <a:pt x="0" y="394"/>
                </a:moveTo>
                <a:lnTo>
                  <a:pt x="154" y="394"/>
                </a:lnTo>
                <a:lnTo>
                  <a:pt x="864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4306888" y="3687763"/>
            <a:ext cx="1365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 flipH="1">
            <a:off x="5610225" y="3062288"/>
            <a:ext cx="1054100" cy="6604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3" name="Freeform 21"/>
          <p:cNvSpPr>
            <a:spLocks/>
          </p:cNvSpPr>
          <p:nvPr/>
        </p:nvSpPr>
        <p:spPr bwMode="auto">
          <a:xfrm>
            <a:off x="6022975" y="1752600"/>
            <a:ext cx="1670050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568" y="0"/>
              </a:cxn>
              <a:cxn ang="0">
                <a:pos x="1000" y="0"/>
              </a:cxn>
              <a:cxn ang="0">
                <a:pos x="1052" y="0"/>
              </a:cxn>
            </a:cxnLst>
            <a:rect l="0" t="0" r="r" b="b"/>
            <a:pathLst>
              <a:path w="1052" h="328">
                <a:moveTo>
                  <a:pt x="0" y="328"/>
                </a:moveTo>
                <a:lnTo>
                  <a:pt x="568" y="0"/>
                </a:lnTo>
                <a:lnTo>
                  <a:pt x="1000" y="0"/>
                </a:lnTo>
                <a:lnTo>
                  <a:pt x="105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4" name="Freeform 22"/>
          <p:cNvSpPr>
            <a:spLocks/>
          </p:cNvSpPr>
          <p:nvPr/>
        </p:nvSpPr>
        <p:spPr bwMode="auto">
          <a:xfrm>
            <a:off x="5867400" y="2776538"/>
            <a:ext cx="1825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0"/>
              </a:cxn>
              <a:cxn ang="0">
                <a:pos x="1150" y="0"/>
              </a:cxn>
            </a:cxnLst>
            <a:rect l="0" t="0" r="r" b="b"/>
            <a:pathLst>
              <a:path w="1150">
                <a:moveTo>
                  <a:pt x="0" y="0"/>
                </a:moveTo>
                <a:lnTo>
                  <a:pt x="1100" y="0"/>
                </a:lnTo>
                <a:lnTo>
                  <a:pt x="115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5" name="Freeform 23"/>
          <p:cNvSpPr>
            <a:spLocks/>
          </p:cNvSpPr>
          <p:nvPr/>
        </p:nvSpPr>
        <p:spPr bwMode="auto">
          <a:xfrm>
            <a:off x="6842125" y="3173413"/>
            <a:ext cx="8509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6" y="0"/>
              </a:cxn>
              <a:cxn ang="0">
                <a:pos x="536" y="0"/>
              </a:cxn>
            </a:cxnLst>
            <a:rect l="0" t="0" r="r" b="b"/>
            <a:pathLst>
              <a:path w="536">
                <a:moveTo>
                  <a:pt x="0" y="0"/>
                </a:moveTo>
                <a:lnTo>
                  <a:pt x="486" y="0"/>
                </a:lnTo>
                <a:lnTo>
                  <a:pt x="53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6" name="Freeform 24"/>
          <p:cNvSpPr>
            <a:spLocks/>
          </p:cNvSpPr>
          <p:nvPr/>
        </p:nvSpPr>
        <p:spPr bwMode="auto">
          <a:xfrm>
            <a:off x="6877050" y="3398838"/>
            <a:ext cx="8159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4" y="0"/>
              </a:cxn>
              <a:cxn ang="0">
                <a:pos x="514" y="0"/>
              </a:cxn>
            </a:cxnLst>
            <a:rect l="0" t="0" r="r" b="b"/>
            <a:pathLst>
              <a:path w="514">
                <a:moveTo>
                  <a:pt x="0" y="0"/>
                </a:moveTo>
                <a:lnTo>
                  <a:pt x="464" y="0"/>
                </a:lnTo>
                <a:lnTo>
                  <a:pt x="514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7" name="Freeform 25"/>
          <p:cNvSpPr>
            <a:spLocks/>
          </p:cNvSpPr>
          <p:nvPr/>
        </p:nvSpPr>
        <p:spPr bwMode="auto">
          <a:xfrm>
            <a:off x="6635750" y="2478088"/>
            <a:ext cx="10572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6" y="0"/>
              </a:cxn>
              <a:cxn ang="0">
                <a:pos x="666" y="0"/>
              </a:cxn>
            </a:cxnLst>
            <a:rect l="0" t="0" r="r" b="b"/>
            <a:pathLst>
              <a:path w="666">
                <a:moveTo>
                  <a:pt x="0" y="0"/>
                </a:moveTo>
                <a:lnTo>
                  <a:pt x="616" y="0"/>
                </a:lnTo>
                <a:lnTo>
                  <a:pt x="66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8" name="Line 26"/>
          <p:cNvSpPr>
            <a:spLocks noChangeShapeType="1"/>
          </p:cNvSpPr>
          <p:nvPr/>
        </p:nvSpPr>
        <p:spPr bwMode="auto">
          <a:xfrm flipV="1">
            <a:off x="6365875" y="1752600"/>
            <a:ext cx="558800" cy="6032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9" name="Rectangle 27"/>
          <p:cNvSpPr>
            <a:spLocks noChangeArrowheads="1"/>
          </p:cNvSpPr>
          <p:nvPr/>
        </p:nvSpPr>
        <p:spPr bwMode="auto">
          <a:xfrm>
            <a:off x="2257425" y="2947988"/>
            <a:ext cx="1209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Stomodeum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(future mouth)</a:t>
            </a:r>
            <a:endParaRPr lang="en-US" sz="1800" b="1">
              <a:latin typeface="Arial" charset="0"/>
            </a:endParaRPr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3965575" y="1589088"/>
            <a:ext cx="1141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Future mouth</a:t>
            </a:r>
            <a:endParaRPr lang="en-US" sz="1800" b="1">
              <a:latin typeface="Arial" charset="0"/>
            </a:endParaRPr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3965575" y="215106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Eye</a:t>
            </a:r>
            <a:endParaRPr lang="en-US" sz="1800" b="1">
              <a:latin typeface="Arial" charset="0"/>
            </a:endParaRPr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4521200" y="3360738"/>
            <a:ext cx="679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Trachea</a:t>
            </a:r>
            <a:endParaRPr lang="en-US" sz="1800" b="1">
              <a:latin typeface="Arial" charset="0"/>
            </a:endParaRPr>
          </a:p>
        </p:txBody>
      </p: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4521200" y="3633788"/>
            <a:ext cx="866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Bronchial 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buds</a:t>
            </a:r>
            <a:endParaRPr lang="en-US" sz="1800" b="1">
              <a:latin typeface="Arial" charset="0"/>
            </a:endParaRPr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7724775" y="1643063"/>
            <a:ext cx="70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Pharynx</a:t>
            </a:r>
            <a:endParaRPr lang="en-US" sz="1800" b="1">
              <a:latin typeface="Arial" charset="0"/>
            </a:endParaRPr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7724775" y="2379663"/>
            <a:ext cx="658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Foregut</a:t>
            </a:r>
            <a:endParaRPr lang="en-US" sz="1800" b="1">
              <a:latin typeface="Arial" charset="0"/>
            </a:endParaRPr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7724775" y="2668588"/>
            <a:ext cx="7778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Olfactory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placode</a:t>
            </a:r>
            <a:endParaRPr lang="en-US" sz="1800" b="1">
              <a:latin typeface="Arial" charset="0"/>
            </a:endParaRPr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7724775" y="3065463"/>
            <a:ext cx="954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Esophagus</a:t>
            </a:r>
            <a:endParaRPr lang="en-US" sz="1800" b="1">
              <a:latin typeface="Arial" charset="0"/>
            </a:endParaRPr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7724775" y="3297238"/>
            <a:ext cx="423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Liver</a:t>
            </a:r>
            <a:endParaRPr lang="en-US" sz="1800" b="1">
              <a:latin typeface="Arial" charset="0"/>
            </a:endParaRPr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2695575" y="3548063"/>
            <a:ext cx="15954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Laryngotracheal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bud</a:t>
            </a:r>
            <a:endParaRPr lang="en-US" sz="1800">
              <a:latin typeface="Arial" charset="0"/>
            </a:endParaRPr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463550" y="4037013"/>
            <a:ext cx="195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(a) 4 weeks: 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anterior 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      superficial view of 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      the embryo’s head</a:t>
            </a:r>
            <a:endParaRPr lang="en-US" sz="1800">
              <a:latin typeface="Arial" charset="0"/>
            </a:endParaRPr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2701925" y="4976813"/>
            <a:ext cx="45910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(b) 5 weeks: 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left lateral view of the developing lower 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      respiratory passageway mucosae</a:t>
            </a:r>
            <a:endParaRPr lang="en-US" sz="1800">
              <a:latin typeface="Arial" charset="0"/>
            </a:endParaRPr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2257425" y="2024063"/>
            <a:ext cx="1012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Frontonasal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elevation </a:t>
            </a:r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2257425" y="2465388"/>
            <a:ext cx="900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Olfactory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placode 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</a:t>
            </a:r>
          </a:p>
        </p:txBody>
      </p:sp>
      <p:sp>
        <p:nvSpPr>
          <p:cNvPr id="1577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By the 28th week, a baby born prematurely can breathe on its own</a:t>
            </a:r>
          </a:p>
          <a:p>
            <a:r>
              <a:rPr lang="en-US"/>
              <a:t>During fetal life, the lungs are filled with fluid and blood bypasses the lungs</a:t>
            </a:r>
          </a:p>
          <a:p>
            <a:r>
              <a:rPr lang="en-US"/>
              <a:t>Gas exchange takes place via the placenta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At birth, respiratory centers are activated, alveoli inflate, and lungs begin to function</a:t>
            </a:r>
          </a:p>
          <a:p>
            <a:r>
              <a:rPr lang="en-US"/>
              <a:t>Respiratory rate is highest in newborns and slows until adulthood</a:t>
            </a:r>
          </a:p>
          <a:p>
            <a:r>
              <a:rPr lang="en-US"/>
              <a:t>Lungs continue to mature and more alveoli are formed until young adulthood</a:t>
            </a:r>
          </a:p>
          <a:p>
            <a:r>
              <a:rPr lang="en-US"/>
              <a:t>Respiratory efficiency decreases in old 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758825"/>
            <a:ext cx="8231187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8" name="Freeform 8"/>
          <p:cNvSpPr>
            <a:spLocks/>
          </p:cNvSpPr>
          <p:nvPr/>
        </p:nvSpPr>
        <p:spPr bwMode="auto">
          <a:xfrm>
            <a:off x="3138488" y="3462338"/>
            <a:ext cx="1630362" cy="365125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506" y="230"/>
              </a:cxn>
              <a:cxn ang="0">
                <a:pos x="1027" y="0"/>
              </a:cxn>
            </a:cxnLst>
            <a:rect l="0" t="0" r="r" b="b"/>
            <a:pathLst>
              <a:path w="1027" h="230">
                <a:moveTo>
                  <a:pt x="0" y="230"/>
                </a:moveTo>
                <a:lnTo>
                  <a:pt x="506" y="230"/>
                </a:lnTo>
                <a:lnTo>
                  <a:pt x="1027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3757613" y="4300538"/>
            <a:ext cx="96361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0" y="0"/>
              </a:cxn>
              <a:cxn ang="0">
                <a:pos x="607" y="44"/>
              </a:cxn>
            </a:cxnLst>
            <a:rect l="0" t="0" r="r" b="b"/>
            <a:pathLst>
              <a:path w="607" h="44">
                <a:moveTo>
                  <a:pt x="0" y="0"/>
                </a:moveTo>
                <a:lnTo>
                  <a:pt x="170" y="0"/>
                </a:lnTo>
                <a:lnTo>
                  <a:pt x="607" y="44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3332163" y="2482850"/>
            <a:ext cx="1411287" cy="830263"/>
          </a:xfrm>
          <a:custGeom>
            <a:avLst/>
            <a:gdLst/>
            <a:ahLst/>
            <a:cxnLst>
              <a:cxn ang="0">
                <a:pos x="0" y="523"/>
              </a:cxn>
              <a:cxn ang="0">
                <a:pos x="376" y="523"/>
              </a:cxn>
              <a:cxn ang="0">
                <a:pos x="889" y="0"/>
              </a:cxn>
            </a:cxnLst>
            <a:rect l="0" t="0" r="r" b="b"/>
            <a:pathLst>
              <a:path w="889" h="523">
                <a:moveTo>
                  <a:pt x="0" y="523"/>
                </a:moveTo>
                <a:lnTo>
                  <a:pt x="376" y="523"/>
                </a:lnTo>
                <a:lnTo>
                  <a:pt x="889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149350" y="2668588"/>
            <a:ext cx="13541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Pharynx</a:t>
            </a:r>
            <a:endParaRPr lang="en-US" sz="1800">
              <a:latin typeface="Arial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368425" y="3113088"/>
            <a:ext cx="1931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Nasopharynx</a:t>
            </a:r>
            <a:endParaRPr lang="en-US" sz="1800" b="1">
              <a:latin typeface="Arial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368425" y="3627438"/>
            <a:ext cx="172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Oropharynx</a:t>
            </a:r>
            <a:endParaRPr lang="en-US" sz="1800" b="1">
              <a:latin typeface="Arial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1365250" y="4116388"/>
            <a:ext cx="2387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Laryngopharynx</a:t>
            </a:r>
            <a:endParaRPr lang="en-US" sz="1800" b="1">
              <a:latin typeface="Arial" charset="0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530600" y="5719763"/>
            <a:ext cx="438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(b) Regions of the pharynx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Nasopharynx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 passageway posterior to the nasal </a:t>
            </a:r>
            <a:r>
              <a:rPr lang="en-US" dirty="0" smtClean="0"/>
              <a:t>cavity</a:t>
            </a:r>
          </a:p>
          <a:p>
            <a:endParaRPr lang="en-US" dirty="0" smtClean="0"/>
          </a:p>
          <a:p>
            <a:r>
              <a:rPr lang="en-US" dirty="0" smtClean="0"/>
              <a:t>Lining</a:t>
            </a:r>
          </a:p>
          <a:p>
            <a:pPr lvl="1"/>
            <a:r>
              <a:rPr lang="en-US" dirty="0" err="1" smtClean="0"/>
              <a:t>pseudostratified</a:t>
            </a:r>
            <a:r>
              <a:rPr lang="en-US" dirty="0" smtClean="0"/>
              <a:t> </a:t>
            </a:r>
            <a:r>
              <a:rPr lang="en-US" dirty="0"/>
              <a:t>columnar epithelium</a:t>
            </a:r>
          </a:p>
          <a:p>
            <a:endParaRPr lang="en-US" dirty="0" smtClean="0"/>
          </a:p>
          <a:p>
            <a:r>
              <a:rPr lang="en-US" dirty="0" smtClean="0"/>
              <a:t>Soft </a:t>
            </a:r>
            <a:r>
              <a:rPr lang="en-US" dirty="0"/>
              <a:t>palate and uvula </a:t>
            </a:r>
            <a:endParaRPr lang="en-US" dirty="0" smtClean="0"/>
          </a:p>
          <a:p>
            <a:pPr lvl="1"/>
            <a:r>
              <a:rPr lang="en-US" dirty="0" smtClean="0"/>
              <a:t>close </a:t>
            </a:r>
            <a:r>
              <a:rPr lang="en-US" dirty="0" err="1"/>
              <a:t>nasopharynx</a:t>
            </a:r>
            <a:r>
              <a:rPr lang="en-US" dirty="0"/>
              <a:t> during swallowing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Pulmonary ventilation (breathing):</a:t>
            </a:r>
            <a:br>
              <a:rPr lang="en-US" sz="2600"/>
            </a:br>
            <a:r>
              <a:rPr lang="en-US" sz="2600"/>
              <a:t>movement of air into and out</a:t>
            </a:r>
            <a:br>
              <a:rPr lang="en-US" sz="2600"/>
            </a:br>
            <a:r>
              <a:rPr lang="en-US" sz="2600"/>
              <a:t>of the lungs</a:t>
            </a:r>
          </a:p>
          <a:p>
            <a:pPr>
              <a:lnSpc>
                <a:spcPct val="90000"/>
              </a:lnSpc>
            </a:pPr>
            <a:r>
              <a:rPr lang="en-US" sz="2600"/>
              <a:t>External respiration: O</a:t>
            </a:r>
            <a:r>
              <a:rPr lang="en-US" sz="2600" baseline="-25000"/>
              <a:t>2</a:t>
            </a:r>
            <a:r>
              <a:rPr lang="en-US" sz="2600"/>
              <a:t> and CO</a:t>
            </a:r>
            <a:r>
              <a:rPr lang="en-US" sz="2600" baseline="-25000"/>
              <a:t>2</a:t>
            </a:r>
            <a:r>
              <a:rPr lang="en-US" sz="2600"/>
              <a:t/>
            </a:r>
            <a:br>
              <a:rPr lang="en-US" sz="2600"/>
            </a:br>
            <a:r>
              <a:rPr lang="en-US" sz="2600"/>
              <a:t>exchange between the lungs</a:t>
            </a:r>
            <a:br>
              <a:rPr lang="en-US" sz="2600"/>
            </a:br>
            <a:r>
              <a:rPr lang="en-US" sz="2600"/>
              <a:t>and the blood</a:t>
            </a:r>
          </a:p>
          <a:p>
            <a:pPr>
              <a:lnSpc>
                <a:spcPct val="90000"/>
              </a:lnSpc>
            </a:pPr>
            <a:r>
              <a:rPr lang="en-US" sz="2600"/>
              <a:t>Transport: O</a:t>
            </a:r>
            <a:r>
              <a:rPr lang="en-US" sz="2600" baseline="-25000"/>
              <a:t>2</a:t>
            </a:r>
            <a:r>
              <a:rPr lang="en-US" sz="2600"/>
              <a:t> and CO</a:t>
            </a:r>
            <a:r>
              <a:rPr lang="en-US" sz="2600" baseline="-25000"/>
              <a:t>2</a:t>
            </a:r>
            <a:r>
              <a:rPr lang="en-US" sz="2600"/>
              <a:t/>
            </a:r>
            <a:br>
              <a:rPr lang="en-US" sz="2600"/>
            </a:br>
            <a:r>
              <a:rPr lang="en-US" sz="2600"/>
              <a:t>in the blood</a:t>
            </a:r>
          </a:p>
          <a:p>
            <a:pPr>
              <a:lnSpc>
                <a:spcPct val="90000"/>
              </a:lnSpc>
            </a:pPr>
            <a:r>
              <a:rPr lang="en-US" sz="2600"/>
              <a:t>Internal respiration: O</a:t>
            </a:r>
            <a:r>
              <a:rPr lang="en-US" sz="2600" baseline="-25000"/>
              <a:t>2</a:t>
            </a:r>
            <a:r>
              <a:rPr lang="en-US" sz="2600"/>
              <a:t> and CO</a:t>
            </a:r>
            <a:r>
              <a:rPr lang="en-US" sz="2600" baseline="-25000"/>
              <a:t>2</a:t>
            </a:r>
            <a:r>
              <a:rPr lang="en-US" sz="2600"/>
              <a:t/>
            </a:r>
            <a:br>
              <a:rPr lang="en-US" sz="2600"/>
            </a:br>
            <a:r>
              <a:rPr lang="en-US" sz="2600"/>
              <a:t>exchange between systemic blood</a:t>
            </a:r>
            <a:br>
              <a:rPr lang="en-US" sz="2600"/>
            </a:br>
            <a:r>
              <a:rPr lang="en-US" sz="2600"/>
              <a:t>vessels and tissues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239000" y="2057400"/>
            <a:ext cx="1905000" cy="9144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64400" y="2057400"/>
            <a:ext cx="187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Respiratory</a:t>
            </a:r>
          </a:p>
          <a:p>
            <a:r>
              <a:rPr lang="en-US" b="1" dirty="0">
                <a:latin typeface="Arial" charset="0"/>
              </a:rPr>
              <a:t>system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794500" y="4130675"/>
            <a:ext cx="1793875" cy="8223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Circulatory</a:t>
            </a:r>
          </a:p>
          <a:p>
            <a:r>
              <a:rPr lang="en-US" b="1">
                <a:latin typeface="Arial" charset="0"/>
              </a:rPr>
              <a:t>system</a:t>
            </a:r>
          </a:p>
        </p:txBody>
      </p:sp>
      <p:sp>
        <p:nvSpPr>
          <p:cNvPr id="6154" name="AutoShape 10"/>
          <p:cNvSpPr>
            <a:spLocks/>
          </p:cNvSpPr>
          <p:nvPr/>
        </p:nvSpPr>
        <p:spPr bwMode="auto">
          <a:xfrm>
            <a:off x="6019800" y="3200400"/>
            <a:ext cx="685800" cy="2667000"/>
          </a:xfrm>
          <a:prstGeom prst="rightBrace">
            <a:avLst>
              <a:gd name="adj1" fmla="val 32407"/>
              <a:gd name="adj2" fmla="val 50000"/>
            </a:avLst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/>
          </p:cNvSpPr>
          <p:nvPr/>
        </p:nvSpPr>
        <p:spPr bwMode="auto">
          <a:xfrm>
            <a:off x="6172200" y="1447800"/>
            <a:ext cx="685800" cy="2209800"/>
          </a:xfrm>
          <a:prstGeom prst="rightBrace">
            <a:avLst>
              <a:gd name="adj1" fmla="val 26852"/>
              <a:gd name="adj2" fmla="val 50000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Nasopharynx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Pharyngeal tonsil </a:t>
            </a:r>
          </a:p>
          <a:p>
            <a:pPr lvl="1"/>
            <a:r>
              <a:rPr lang="en-US" dirty="0" smtClean="0"/>
              <a:t>also called adenoids </a:t>
            </a:r>
          </a:p>
          <a:p>
            <a:pPr lvl="1"/>
            <a:r>
              <a:rPr lang="en-US" dirty="0" smtClean="0"/>
              <a:t>Located on posterior wall </a:t>
            </a:r>
          </a:p>
          <a:p>
            <a:endParaRPr lang="en-US" dirty="0" smtClean="0"/>
          </a:p>
          <a:p>
            <a:r>
              <a:rPr lang="en-US" dirty="0" err="1" smtClean="0"/>
              <a:t>Pharyngotympanic</a:t>
            </a:r>
            <a:r>
              <a:rPr lang="en-US" dirty="0" smtClean="0"/>
              <a:t> </a:t>
            </a:r>
            <a:r>
              <a:rPr lang="en-US" dirty="0" smtClean="0"/>
              <a:t>tubes </a:t>
            </a:r>
          </a:p>
          <a:p>
            <a:pPr lvl="1"/>
            <a:r>
              <a:rPr lang="en-US" dirty="0" smtClean="0"/>
              <a:t>Also called auditory tubes</a:t>
            </a:r>
          </a:p>
          <a:p>
            <a:pPr lvl="1"/>
            <a:r>
              <a:rPr lang="en-US" dirty="0" smtClean="0"/>
              <a:t>open into the lateral walls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Oropharynx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Passageway for food and air from the level of the soft palate to the epiglottis</a:t>
            </a:r>
          </a:p>
          <a:p>
            <a:endParaRPr lang="en-US" dirty="0" smtClean="0"/>
          </a:p>
          <a:p>
            <a:r>
              <a:rPr lang="en-US" dirty="0" smtClean="0"/>
              <a:t>Lining is stratified </a:t>
            </a:r>
            <a:r>
              <a:rPr lang="en-US" dirty="0"/>
              <a:t>squamous epithelium </a:t>
            </a:r>
          </a:p>
          <a:p>
            <a:endParaRPr lang="en-US" dirty="0" smtClean="0"/>
          </a:p>
          <a:p>
            <a:r>
              <a:rPr lang="en-US" dirty="0" smtClean="0"/>
              <a:t>Palatine </a:t>
            </a:r>
            <a:r>
              <a:rPr lang="en-US" dirty="0"/>
              <a:t>tonsils in the lateral walls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Lingual </a:t>
            </a:r>
            <a:r>
              <a:rPr lang="en-US" dirty="0"/>
              <a:t>tonsil on the posterior surface of the tongue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Laryngopharynx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Passageway for food and air</a:t>
            </a:r>
          </a:p>
          <a:p>
            <a:endParaRPr lang="en-US" dirty="0" smtClean="0"/>
          </a:p>
          <a:p>
            <a:r>
              <a:rPr lang="en-US" dirty="0" smtClean="0"/>
              <a:t>Posterior </a:t>
            </a:r>
            <a:r>
              <a:rPr lang="en-US" dirty="0"/>
              <a:t>to the upright epiglottis</a:t>
            </a:r>
          </a:p>
          <a:p>
            <a:endParaRPr lang="en-US" dirty="0" smtClean="0"/>
          </a:p>
          <a:p>
            <a:r>
              <a:rPr lang="en-US" dirty="0" smtClean="0"/>
              <a:t>Extends </a:t>
            </a:r>
            <a:r>
              <a:rPr lang="en-US" dirty="0"/>
              <a:t>to the larynx, where it is also continuous with the esophagus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Larynx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2575" indent="-282575"/>
            <a:r>
              <a:rPr lang="en-US" dirty="0"/>
              <a:t>Attaches to the hyoid bone and opens into the </a:t>
            </a:r>
            <a:r>
              <a:rPr lang="en-US" dirty="0" err="1"/>
              <a:t>laryngopharynx</a:t>
            </a:r>
            <a:r>
              <a:rPr lang="en-US" dirty="0"/>
              <a:t> </a:t>
            </a:r>
          </a:p>
          <a:p>
            <a:pPr marL="282575" indent="-282575"/>
            <a:endParaRPr lang="en-US" dirty="0" smtClean="0"/>
          </a:p>
          <a:p>
            <a:pPr marL="282575" indent="-282575"/>
            <a:r>
              <a:rPr lang="en-US" dirty="0" smtClean="0"/>
              <a:t>Continuous </a:t>
            </a:r>
            <a:r>
              <a:rPr lang="en-US" dirty="0"/>
              <a:t>with the trachea</a:t>
            </a:r>
          </a:p>
          <a:p>
            <a:pPr marL="282575" indent="-282575"/>
            <a:endParaRPr lang="en-US" dirty="0" smtClean="0"/>
          </a:p>
          <a:p>
            <a:pPr marL="282575" indent="-282575"/>
            <a:r>
              <a:rPr lang="en-US" dirty="0" smtClean="0"/>
              <a:t>Functions</a:t>
            </a:r>
            <a:endParaRPr lang="en-US" dirty="0"/>
          </a:p>
          <a:p>
            <a:pPr marL="692150" lvl="1" indent="-407988">
              <a:buFont typeface="Times" charset="0"/>
              <a:buAutoNum type="arabicPeriod"/>
            </a:pPr>
            <a:r>
              <a:rPr lang="en-US" dirty="0"/>
              <a:t>Provides </a:t>
            </a:r>
            <a:r>
              <a:rPr lang="en-US" dirty="0" smtClean="0"/>
              <a:t>an open airway</a:t>
            </a:r>
            <a:endParaRPr lang="en-US" dirty="0"/>
          </a:p>
          <a:p>
            <a:pPr marL="692150" lvl="1" indent="-407988">
              <a:buFont typeface="Times" charset="0"/>
              <a:buAutoNum type="arabicPeriod"/>
            </a:pPr>
            <a:endParaRPr lang="en-US" dirty="0" smtClean="0"/>
          </a:p>
          <a:p>
            <a:pPr marL="692150" lvl="1" indent="-407988">
              <a:buFont typeface="Times" charset="0"/>
              <a:buAutoNum type="arabicPeriod"/>
            </a:pPr>
            <a:r>
              <a:rPr lang="en-US" dirty="0" smtClean="0"/>
              <a:t>Routes </a:t>
            </a:r>
            <a:r>
              <a:rPr lang="en-US" dirty="0"/>
              <a:t>air and food into proper channels</a:t>
            </a:r>
          </a:p>
          <a:p>
            <a:pPr marL="692150" lvl="1" indent="-407988">
              <a:buFont typeface="Times" charset="0"/>
              <a:buAutoNum type="arabicPeriod"/>
            </a:pPr>
            <a:endParaRPr lang="en-US" dirty="0" smtClean="0"/>
          </a:p>
          <a:p>
            <a:pPr marL="692150" lvl="1" indent="-407988">
              <a:buFont typeface="Times" charset="0"/>
              <a:buAutoNum type="arabicPeriod"/>
            </a:pPr>
            <a:r>
              <a:rPr lang="en-US" dirty="0" smtClean="0"/>
              <a:t>Voice </a:t>
            </a:r>
            <a:r>
              <a:rPr lang="en-US" dirty="0"/>
              <a:t>production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Larynx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Cartilages of the larynx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Hyaline cartilage except for the epiglottis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Thyroid </a:t>
            </a:r>
            <a:r>
              <a:rPr lang="en-US" sz="2600" dirty="0"/>
              <a:t>cartilage with laryngeal prominence (Adam’s apple)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Ring-shaped </a:t>
            </a:r>
            <a:r>
              <a:rPr lang="en-US" sz="2600" dirty="0" err="1"/>
              <a:t>cricoid</a:t>
            </a:r>
            <a:r>
              <a:rPr lang="en-US" sz="2600" dirty="0"/>
              <a:t> cartilage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Paired </a:t>
            </a:r>
            <a:r>
              <a:rPr lang="en-US" sz="2600" dirty="0" err="1"/>
              <a:t>arytenoid</a:t>
            </a:r>
            <a:r>
              <a:rPr lang="en-US" sz="2600" dirty="0"/>
              <a:t>, cuneiform, and </a:t>
            </a:r>
            <a:r>
              <a:rPr lang="en-US" sz="2600" dirty="0" err="1"/>
              <a:t>corniculate</a:t>
            </a:r>
            <a:r>
              <a:rPr lang="en-US" sz="2600" dirty="0"/>
              <a:t> cartilages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Epiglottis: elastic cartilage; covers the laryngeal inlet during swallowing</a:t>
            </a:r>
            <a:endParaRPr 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673100"/>
            <a:ext cx="8231187" cy="5222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955925" y="1681163"/>
            <a:ext cx="14414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862513" y="1004888"/>
            <a:ext cx="188277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208588" y="4111625"/>
            <a:ext cx="98107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4894263" y="4746625"/>
            <a:ext cx="1343025" cy="450850"/>
          </a:xfrm>
          <a:custGeom>
            <a:avLst/>
            <a:gdLst/>
            <a:ahLst/>
            <a:cxnLst>
              <a:cxn ang="0">
                <a:pos x="846" y="284"/>
              </a:cxn>
              <a:cxn ang="0">
                <a:pos x="602" y="284"/>
              </a:cxn>
              <a:cxn ang="0">
                <a:pos x="602" y="0"/>
              </a:cxn>
              <a:cxn ang="0">
                <a:pos x="0" y="0"/>
              </a:cxn>
            </a:cxnLst>
            <a:rect l="0" t="0" r="r" b="b"/>
            <a:pathLst>
              <a:path w="846" h="284">
                <a:moveTo>
                  <a:pt x="846" y="284"/>
                </a:moveTo>
                <a:lnTo>
                  <a:pt x="602" y="284"/>
                </a:lnTo>
                <a:lnTo>
                  <a:pt x="60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632075" y="2649538"/>
            <a:ext cx="11493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317875" y="3074988"/>
            <a:ext cx="1274763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3228975" y="3952875"/>
            <a:ext cx="1308100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3343275" y="4495800"/>
            <a:ext cx="908050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5634038" y="1608138"/>
            <a:ext cx="701675" cy="34925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4894263" y="5305425"/>
            <a:ext cx="95567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>
            <a:off x="4894263" y="5197475"/>
            <a:ext cx="955675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602" y="262"/>
              </a:cxn>
              <a:cxn ang="0">
                <a:pos x="602" y="0"/>
              </a:cxn>
            </a:cxnLst>
            <a:rect l="0" t="0" r="r" b="b"/>
            <a:pathLst>
              <a:path w="602" h="262">
                <a:moveTo>
                  <a:pt x="0" y="262"/>
                </a:moveTo>
                <a:lnTo>
                  <a:pt x="602" y="262"/>
                </a:lnTo>
                <a:lnTo>
                  <a:pt x="60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754688" y="1608138"/>
            <a:ext cx="9906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458788" y="1498600"/>
            <a:ext cx="2493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Body of hyoid bone</a:t>
            </a:r>
            <a:endParaRPr lang="en-US" sz="1800" b="1">
              <a:latin typeface="Arial" charset="0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6789738" y="869950"/>
            <a:ext cx="1217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Epiglottis</a:t>
            </a:r>
            <a:endParaRPr lang="en-US" sz="1800" b="1">
              <a:latin typeface="Arial" charset="0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6265863" y="3949700"/>
            <a:ext cx="2089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Cricoid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6291263" y="5035550"/>
            <a:ext cx="2413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Tracheal cartilages</a:t>
            </a:r>
            <a:endParaRPr lang="en-US" sz="1800" b="1">
              <a:latin typeface="Arial" charset="0"/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458788" y="2489200"/>
            <a:ext cx="2149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Thyroid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458788" y="2901950"/>
            <a:ext cx="284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Laryngeal prominence</a:t>
            </a:r>
          </a:p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(Adam’s apple)</a:t>
            </a:r>
            <a:endParaRPr lang="en-US" sz="1800" b="1">
              <a:latin typeface="Arial" charset="0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458788" y="3790950"/>
            <a:ext cx="27574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Cricothyroid ligament</a:t>
            </a:r>
            <a:endParaRPr lang="en-US" sz="1800" b="1">
              <a:latin typeface="Arial" charset="0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458788" y="4333875"/>
            <a:ext cx="2873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Cricotracheal ligament</a:t>
            </a:r>
            <a:endParaRPr lang="en-US" sz="1800" b="1">
              <a:latin typeface="Arial" charset="0"/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249488" y="5895975"/>
            <a:ext cx="40624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(a) Anterior superficial view</a:t>
            </a:r>
            <a:endParaRPr lang="en-US" sz="1800">
              <a:latin typeface="Arial" charset="0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6789738" y="1466850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Thyrohyoid</a:t>
            </a:r>
          </a:p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3550" y="661988"/>
            <a:ext cx="8231188" cy="5229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60" name="Freeform 8"/>
          <p:cNvSpPr>
            <a:spLocks/>
          </p:cNvSpPr>
          <p:nvPr/>
        </p:nvSpPr>
        <p:spPr bwMode="auto">
          <a:xfrm>
            <a:off x="5451475" y="1233488"/>
            <a:ext cx="438150" cy="273050"/>
          </a:xfrm>
          <a:custGeom>
            <a:avLst/>
            <a:gdLst/>
            <a:ahLst/>
            <a:cxnLst>
              <a:cxn ang="0">
                <a:pos x="276" y="0"/>
              </a:cxn>
              <a:cxn ang="0">
                <a:pos x="204" y="0"/>
              </a:cxn>
              <a:cxn ang="0">
                <a:pos x="0" y="172"/>
              </a:cxn>
            </a:cxnLst>
            <a:rect l="0" t="0" r="r" b="b"/>
            <a:pathLst>
              <a:path w="276" h="172">
                <a:moveTo>
                  <a:pt x="276" y="0"/>
                </a:moveTo>
                <a:lnTo>
                  <a:pt x="204" y="0"/>
                </a:lnTo>
                <a:lnTo>
                  <a:pt x="0" y="17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>
            <a:off x="5461000" y="1649413"/>
            <a:ext cx="428625" cy="276225"/>
          </a:xfrm>
          <a:custGeom>
            <a:avLst/>
            <a:gdLst/>
            <a:ahLst/>
            <a:cxnLst>
              <a:cxn ang="0">
                <a:pos x="270" y="0"/>
              </a:cxn>
              <a:cxn ang="0">
                <a:pos x="164" y="0"/>
              </a:cxn>
              <a:cxn ang="0">
                <a:pos x="0" y="174"/>
              </a:cxn>
            </a:cxnLst>
            <a:rect l="0" t="0" r="r" b="b"/>
            <a:pathLst>
              <a:path w="270" h="174">
                <a:moveTo>
                  <a:pt x="270" y="0"/>
                </a:moveTo>
                <a:lnTo>
                  <a:pt x="164" y="0"/>
                </a:lnTo>
                <a:lnTo>
                  <a:pt x="0" y="17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Freeform 10"/>
          <p:cNvSpPr>
            <a:spLocks/>
          </p:cNvSpPr>
          <p:nvPr/>
        </p:nvSpPr>
        <p:spPr bwMode="auto">
          <a:xfrm>
            <a:off x="4613275" y="2386013"/>
            <a:ext cx="1276350" cy="444500"/>
          </a:xfrm>
          <a:custGeom>
            <a:avLst/>
            <a:gdLst/>
            <a:ahLst/>
            <a:cxnLst>
              <a:cxn ang="0">
                <a:pos x="804" y="0"/>
              </a:cxn>
              <a:cxn ang="0">
                <a:pos x="606" y="0"/>
              </a:cxn>
              <a:cxn ang="0">
                <a:pos x="0" y="280"/>
              </a:cxn>
            </a:cxnLst>
            <a:rect l="0" t="0" r="r" b="b"/>
            <a:pathLst>
              <a:path w="804" h="280">
                <a:moveTo>
                  <a:pt x="804" y="0"/>
                </a:moveTo>
                <a:lnTo>
                  <a:pt x="606" y="0"/>
                </a:lnTo>
                <a:lnTo>
                  <a:pt x="0" y="28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4638675" y="2998788"/>
            <a:ext cx="1250950" cy="465137"/>
          </a:xfrm>
          <a:custGeom>
            <a:avLst/>
            <a:gdLst/>
            <a:ahLst/>
            <a:cxnLst>
              <a:cxn ang="0">
                <a:pos x="788" y="293"/>
              </a:cxn>
              <a:cxn ang="0">
                <a:pos x="590" y="293"/>
              </a:cxn>
              <a:cxn ang="0">
                <a:pos x="0" y="0"/>
              </a:cxn>
            </a:cxnLst>
            <a:rect l="0" t="0" r="r" b="b"/>
            <a:pathLst>
              <a:path w="788" h="293">
                <a:moveTo>
                  <a:pt x="788" y="293"/>
                </a:moveTo>
                <a:lnTo>
                  <a:pt x="590" y="293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Freeform 12"/>
          <p:cNvSpPr>
            <a:spLocks/>
          </p:cNvSpPr>
          <p:nvPr/>
        </p:nvSpPr>
        <p:spPr bwMode="auto">
          <a:xfrm>
            <a:off x="5318125" y="3829050"/>
            <a:ext cx="571500" cy="314325"/>
          </a:xfrm>
          <a:custGeom>
            <a:avLst/>
            <a:gdLst/>
            <a:ahLst/>
            <a:cxnLst>
              <a:cxn ang="0">
                <a:pos x="360" y="198"/>
              </a:cxn>
              <a:cxn ang="0">
                <a:pos x="162" y="198"/>
              </a:cxn>
              <a:cxn ang="0">
                <a:pos x="0" y="0"/>
              </a:cxn>
            </a:cxnLst>
            <a:rect l="0" t="0" r="r" b="b"/>
            <a:pathLst>
              <a:path w="360" h="198">
                <a:moveTo>
                  <a:pt x="360" y="198"/>
                </a:moveTo>
                <a:lnTo>
                  <a:pt x="162" y="19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Freeform 13"/>
          <p:cNvSpPr>
            <a:spLocks/>
          </p:cNvSpPr>
          <p:nvPr/>
        </p:nvSpPr>
        <p:spPr bwMode="auto">
          <a:xfrm>
            <a:off x="4625975" y="4257675"/>
            <a:ext cx="1266825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2" y="160"/>
              </a:cxn>
              <a:cxn ang="0">
                <a:pos x="798" y="160"/>
              </a:cxn>
            </a:cxnLst>
            <a:rect l="0" t="0" r="r" b="b"/>
            <a:pathLst>
              <a:path w="798" h="160">
                <a:moveTo>
                  <a:pt x="0" y="0"/>
                </a:moveTo>
                <a:lnTo>
                  <a:pt x="612" y="160"/>
                </a:lnTo>
                <a:lnTo>
                  <a:pt x="798" y="16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5314950" y="2036763"/>
            <a:ext cx="574675" cy="127000"/>
          </a:xfrm>
          <a:custGeom>
            <a:avLst/>
            <a:gdLst/>
            <a:ahLst/>
            <a:cxnLst>
              <a:cxn ang="0">
                <a:pos x="362" y="0"/>
              </a:cxn>
              <a:cxn ang="0">
                <a:pos x="254" y="0"/>
              </a:cxn>
              <a:cxn ang="0">
                <a:pos x="0" y="80"/>
              </a:cxn>
            </a:cxnLst>
            <a:rect l="0" t="0" r="r" b="b"/>
            <a:pathLst>
              <a:path w="362" h="80">
                <a:moveTo>
                  <a:pt x="362" y="0"/>
                </a:moveTo>
                <a:lnTo>
                  <a:pt x="254" y="0"/>
                </a:lnTo>
                <a:lnTo>
                  <a:pt x="0" y="8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078038" y="906463"/>
            <a:ext cx="178752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5588000" y="3059113"/>
            <a:ext cx="30162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2903538" y="2201863"/>
            <a:ext cx="9398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021013" y="2627313"/>
            <a:ext cx="6477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2817813" y="2941638"/>
            <a:ext cx="9715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2503488" y="3905250"/>
            <a:ext cx="1181100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2811463" y="4791075"/>
            <a:ext cx="1679575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74" y="102"/>
              </a:cxn>
              <a:cxn ang="0">
                <a:pos x="174" y="0"/>
              </a:cxn>
              <a:cxn ang="0">
                <a:pos x="1058" y="0"/>
              </a:cxn>
            </a:cxnLst>
            <a:rect l="0" t="0" r="r" b="b"/>
            <a:pathLst>
              <a:path w="1058" h="102">
                <a:moveTo>
                  <a:pt x="0" y="102"/>
                </a:moveTo>
                <a:lnTo>
                  <a:pt x="174" y="102"/>
                </a:lnTo>
                <a:lnTo>
                  <a:pt x="174" y="0"/>
                </a:lnTo>
                <a:lnTo>
                  <a:pt x="1058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2767013" y="3046413"/>
            <a:ext cx="885825" cy="277812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146" y="175"/>
              </a:cxn>
              <a:cxn ang="0">
                <a:pos x="558" y="0"/>
              </a:cxn>
            </a:cxnLst>
            <a:rect l="0" t="0" r="r" b="b"/>
            <a:pathLst>
              <a:path w="558" h="175">
                <a:moveTo>
                  <a:pt x="0" y="175"/>
                </a:moveTo>
                <a:lnTo>
                  <a:pt x="146" y="175"/>
                </a:lnTo>
                <a:lnTo>
                  <a:pt x="558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Freeform 23"/>
          <p:cNvSpPr>
            <a:spLocks/>
          </p:cNvSpPr>
          <p:nvPr/>
        </p:nvSpPr>
        <p:spPr bwMode="auto">
          <a:xfrm>
            <a:off x="3087688" y="4953000"/>
            <a:ext cx="1273175" cy="428625"/>
          </a:xfrm>
          <a:custGeom>
            <a:avLst/>
            <a:gdLst/>
            <a:ahLst/>
            <a:cxnLst>
              <a:cxn ang="0">
                <a:pos x="802" y="270"/>
              </a:cxn>
              <a:cxn ang="0">
                <a:pos x="0" y="270"/>
              </a:cxn>
              <a:cxn ang="0">
                <a:pos x="0" y="0"/>
              </a:cxn>
            </a:cxnLst>
            <a:rect l="0" t="0" r="r" b="b"/>
            <a:pathLst>
              <a:path w="802" h="270">
                <a:moveTo>
                  <a:pt x="802" y="270"/>
                </a:moveTo>
                <a:lnTo>
                  <a:pt x="0" y="2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3087688" y="5092700"/>
            <a:ext cx="132397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322513" y="1487488"/>
            <a:ext cx="110172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885825" y="78105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Epiglottis</a:t>
            </a:r>
            <a:endParaRPr lang="en-US" sz="1800" b="1">
              <a:latin typeface="Arial" charset="0"/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5924550" y="1101725"/>
            <a:ext cx="237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Body of hyoid bone</a:t>
            </a:r>
            <a:endParaRPr lang="en-US" sz="1800" b="1">
              <a:latin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5934075" y="1517650"/>
            <a:ext cx="273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Thyrohyoid membrane</a:t>
            </a:r>
            <a:endParaRPr lang="en-US" sz="1800" b="1">
              <a:latin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934075" y="2244725"/>
            <a:ext cx="208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Vestibular fold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(false vocal cord)</a:t>
            </a:r>
            <a:endParaRPr lang="en-US" sz="1800" b="1">
              <a:latin typeface="Arial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934075" y="3321050"/>
            <a:ext cx="1987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Vocal fold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(true vocal cord)</a:t>
            </a:r>
            <a:endParaRPr lang="en-US" sz="1800" b="1">
              <a:latin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927725" y="4006850"/>
            <a:ext cx="262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Cricothyroid ligament</a:t>
            </a:r>
            <a:endParaRPr lang="en-US" sz="1800" b="1">
              <a:latin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27725" y="4381500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Cricotracheal ligament</a:t>
            </a:r>
            <a:endParaRPr lang="en-US" sz="1800" b="1">
              <a:latin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5921375" y="1901825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Fatty pad</a:t>
            </a:r>
            <a:endParaRPr lang="en-US" sz="1800" b="1">
              <a:latin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5934075" y="2911475"/>
            <a:ext cx="204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Thyroid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66725" y="2051050"/>
            <a:ext cx="238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Cuneiform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466725" y="2460625"/>
            <a:ext cx="250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Corniculate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6725" y="2790825"/>
            <a:ext cx="229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Arytenoid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466725" y="3752850"/>
            <a:ext cx="198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Cricoid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492125" y="4803775"/>
            <a:ext cx="229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Tracheal cartilages</a:t>
            </a:r>
            <a:endParaRPr lang="en-US" sz="1800" b="1">
              <a:latin typeface="Arial" charset="0"/>
            </a:endParaRPr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466725" y="3178175"/>
            <a:ext cx="227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Arytenoid muscles</a:t>
            </a:r>
            <a:endParaRPr lang="en-US" sz="1800" b="1">
              <a:latin typeface="Arial" charset="0"/>
            </a:endParaRPr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1333500" y="5854700"/>
            <a:ext cx="63087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(b) Sagittal view; anterior surface to the right</a:t>
            </a:r>
            <a:endParaRPr lang="en-US" sz="1800">
              <a:latin typeface="Arial" charset="0"/>
            </a:endParaRPr>
          </a:p>
        </p:txBody>
      </p: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885825" y="1355725"/>
            <a:ext cx="1384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Thyrohyoid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Larynx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Vocal ligaments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Contain </a:t>
            </a:r>
            <a:r>
              <a:rPr lang="en-US" dirty="0"/>
              <a:t>elastic fibers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 the core </a:t>
            </a:r>
            <a:r>
              <a:rPr lang="en-US" dirty="0"/>
              <a:t>of vocal folds (true vocal cords)</a:t>
            </a:r>
          </a:p>
          <a:p>
            <a:pPr lvl="2"/>
            <a:r>
              <a:rPr lang="en-US" dirty="0"/>
              <a:t>Opening between them is the glottis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Folds </a:t>
            </a:r>
            <a:r>
              <a:rPr lang="en-US" dirty="0"/>
              <a:t>vibrate to produce sound as air rushes up from the lungs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Larynx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Vestibular folds (false vocal cords)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Superior </a:t>
            </a:r>
            <a:r>
              <a:rPr lang="en-US" dirty="0"/>
              <a:t>to the vocal folds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part in sound production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 </a:t>
            </a:r>
            <a:r>
              <a:rPr lang="en-US" dirty="0"/>
              <a:t>to close the glottis during swallowing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8" y="1719263"/>
            <a:ext cx="8237537" cy="350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80" name="Freeform 8"/>
          <p:cNvSpPr>
            <a:spLocks/>
          </p:cNvSpPr>
          <p:nvPr/>
        </p:nvSpPr>
        <p:spPr bwMode="auto">
          <a:xfrm>
            <a:off x="5649913" y="3840163"/>
            <a:ext cx="1501775" cy="400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0"/>
              </a:cxn>
              <a:cxn ang="0">
                <a:pos x="946" y="252"/>
              </a:cxn>
            </a:cxnLst>
            <a:rect l="0" t="0" r="r" b="b"/>
            <a:pathLst>
              <a:path w="946" h="252">
                <a:moveTo>
                  <a:pt x="0" y="0"/>
                </a:moveTo>
                <a:lnTo>
                  <a:pt x="60" y="0"/>
                </a:lnTo>
                <a:lnTo>
                  <a:pt x="946" y="25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4505325" y="2143125"/>
            <a:ext cx="2668588" cy="868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5" y="0"/>
              </a:cxn>
              <a:cxn ang="0">
                <a:pos x="1681" y="547"/>
              </a:cxn>
            </a:cxnLst>
            <a:rect l="0" t="0" r="r" b="b"/>
            <a:pathLst>
              <a:path w="1681" h="547">
                <a:moveTo>
                  <a:pt x="0" y="0"/>
                </a:moveTo>
                <a:lnTo>
                  <a:pt x="755" y="0"/>
                </a:lnTo>
                <a:lnTo>
                  <a:pt x="1681" y="547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5040313" y="1822450"/>
            <a:ext cx="1870075" cy="241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0" y="0"/>
              </a:cxn>
              <a:cxn ang="0">
                <a:pos x="1178" y="152"/>
              </a:cxn>
            </a:cxnLst>
            <a:rect l="0" t="0" r="r" b="b"/>
            <a:pathLst>
              <a:path w="1178" h="152">
                <a:moveTo>
                  <a:pt x="0" y="0"/>
                </a:moveTo>
                <a:lnTo>
                  <a:pt x="420" y="0"/>
                </a:lnTo>
                <a:lnTo>
                  <a:pt x="1178" y="15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1943100" y="1822450"/>
            <a:ext cx="1647825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918" y="0"/>
              </a:cxn>
              <a:cxn ang="0">
                <a:pos x="1038" y="0"/>
              </a:cxn>
            </a:cxnLst>
            <a:rect l="0" t="0" r="r" b="b"/>
            <a:pathLst>
              <a:path w="1038" h="152">
                <a:moveTo>
                  <a:pt x="0" y="152"/>
                </a:moveTo>
                <a:lnTo>
                  <a:pt x="918" y="0"/>
                </a:lnTo>
                <a:lnTo>
                  <a:pt x="1038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976813" y="2465388"/>
            <a:ext cx="1812925" cy="1019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0"/>
              </a:cxn>
              <a:cxn ang="0">
                <a:pos x="1142" y="642"/>
              </a:cxn>
            </a:cxnLst>
            <a:rect l="0" t="0" r="r" b="b"/>
            <a:pathLst>
              <a:path w="1142" h="642">
                <a:moveTo>
                  <a:pt x="0" y="0"/>
                </a:moveTo>
                <a:lnTo>
                  <a:pt x="252" y="0"/>
                </a:lnTo>
                <a:lnTo>
                  <a:pt x="1142" y="64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4700588" y="2976563"/>
            <a:ext cx="2232025" cy="730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" y="0"/>
              </a:cxn>
              <a:cxn ang="0">
                <a:pos x="1406" y="460"/>
              </a:cxn>
            </a:cxnLst>
            <a:rect l="0" t="0" r="r" b="b"/>
            <a:pathLst>
              <a:path w="1406" h="460">
                <a:moveTo>
                  <a:pt x="0" y="0"/>
                </a:moveTo>
                <a:lnTo>
                  <a:pt x="438" y="0"/>
                </a:lnTo>
                <a:lnTo>
                  <a:pt x="1406" y="46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365625" y="3516313"/>
            <a:ext cx="2820988" cy="530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1" y="0"/>
              </a:cxn>
              <a:cxn ang="0">
                <a:pos x="1777" y="238"/>
              </a:cxn>
              <a:cxn ang="0">
                <a:pos x="1777" y="334"/>
              </a:cxn>
            </a:cxnLst>
            <a:rect l="0" t="0" r="r" b="b"/>
            <a:pathLst>
              <a:path w="1777" h="334">
                <a:moveTo>
                  <a:pt x="0" y="0"/>
                </a:moveTo>
                <a:lnTo>
                  <a:pt x="491" y="0"/>
                </a:lnTo>
                <a:lnTo>
                  <a:pt x="1777" y="238"/>
                </a:lnTo>
                <a:lnTo>
                  <a:pt x="1777" y="33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7526338" y="3995738"/>
            <a:ext cx="1587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V="1">
            <a:off x="6834188" y="3995738"/>
            <a:ext cx="1587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6834188" y="4052888"/>
            <a:ext cx="6921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5453063" y="4138613"/>
            <a:ext cx="1295400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0"/>
              </a:cxn>
              <a:cxn ang="0">
                <a:pos x="816" y="54"/>
              </a:cxn>
            </a:cxnLst>
            <a:rect l="0" t="0" r="r" b="b"/>
            <a:pathLst>
              <a:path w="816" h="54">
                <a:moveTo>
                  <a:pt x="0" y="0"/>
                </a:moveTo>
                <a:lnTo>
                  <a:pt x="106" y="0"/>
                </a:lnTo>
                <a:lnTo>
                  <a:pt x="816" y="5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1965325" y="2136775"/>
            <a:ext cx="1628775" cy="852488"/>
          </a:xfrm>
          <a:custGeom>
            <a:avLst/>
            <a:gdLst/>
            <a:ahLst/>
            <a:cxnLst>
              <a:cxn ang="0">
                <a:pos x="1026" y="0"/>
              </a:cxn>
              <a:cxn ang="0">
                <a:pos x="920" y="0"/>
              </a:cxn>
              <a:cxn ang="0">
                <a:pos x="0" y="537"/>
              </a:cxn>
            </a:cxnLst>
            <a:rect l="0" t="0" r="r" b="b"/>
            <a:pathLst>
              <a:path w="1026" h="537">
                <a:moveTo>
                  <a:pt x="1026" y="0"/>
                </a:moveTo>
                <a:lnTo>
                  <a:pt x="920" y="0"/>
                </a:lnTo>
                <a:lnTo>
                  <a:pt x="0" y="537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Freeform 20"/>
          <p:cNvSpPr>
            <a:spLocks/>
          </p:cNvSpPr>
          <p:nvPr/>
        </p:nvSpPr>
        <p:spPr bwMode="auto">
          <a:xfrm>
            <a:off x="2254250" y="2452688"/>
            <a:ext cx="1333500" cy="962025"/>
          </a:xfrm>
          <a:custGeom>
            <a:avLst/>
            <a:gdLst/>
            <a:ahLst/>
            <a:cxnLst>
              <a:cxn ang="0">
                <a:pos x="840" y="0"/>
              </a:cxn>
              <a:cxn ang="0">
                <a:pos x="736" y="0"/>
              </a:cxn>
              <a:cxn ang="0">
                <a:pos x="0" y="606"/>
              </a:cxn>
            </a:cxnLst>
            <a:rect l="0" t="0" r="r" b="b"/>
            <a:pathLst>
              <a:path w="840" h="606">
                <a:moveTo>
                  <a:pt x="840" y="0"/>
                </a:moveTo>
                <a:lnTo>
                  <a:pt x="736" y="0"/>
                </a:lnTo>
                <a:lnTo>
                  <a:pt x="0" y="60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2054225" y="2995613"/>
            <a:ext cx="1530350" cy="615950"/>
          </a:xfrm>
          <a:custGeom>
            <a:avLst/>
            <a:gdLst/>
            <a:ahLst/>
            <a:cxnLst>
              <a:cxn ang="0">
                <a:pos x="964" y="0"/>
              </a:cxn>
              <a:cxn ang="0">
                <a:pos x="858" y="0"/>
              </a:cxn>
              <a:cxn ang="0">
                <a:pos x="0" y="388"/>
              </a:cxn>
            </a:cxnLst>
            <a:rect l="0" t="0" r="r" b="b"/>
            <a:pathLst>
              <a:path w="964" h="388">
                <a:moveTo>
                  <a:pt x="964" y="0"/>
                </a:moveTo>
                <a:lnTo>
                  <a:pt x="858" y="0"/>
                </a:lnTo>
                <a:lnTo>
                  <a:pt x="0" y="388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1978025" y="3503613"/>
            <a:ext cx="1609725" cy="361950"/>
          </a:xfrm>
          <a:custGeom>
            <a:avLst/>
            <a:gdLst/>
            <a:ahLst/>
            <a:cxnLst>
              <a:cxn ang="0">
                <a:pos x="1014" y="0"/>
              </a:cxn>
              <a:cxn ang="0">
                <a:pos x="902" y="0"/>
              </a:cxn>
              <a:cxn ang="0">
                <a:pos x="0" y="164"/>
              </a:cxn>
              <a:cxn ang="0">
                <a:pos x="0" y="228"/>
              </a:cxn>
            </a:cxnLst>
            <a:rect l="0" t="0" r="r" b="b"/>
            <a:pathLst>
              <a:path w="1014" h="228">
                <a:moveTo>
                  <a:pt x="1014" y="0"/>
                </a:moveTo>
                <a:lnTo>
                  <a:pt x="902" y="0"/>
                </a:lnTo>
                <a:lnTo>
                  <a:pt x="0" y="164"/>
                </a:lnTo>
                <a:lnTo>
                  <a:pt x="0" y="228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5554663" y="4446588"/>
            <a:ext cx="14097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1806575" y="3811588"/>
            <a:ext cx="1588" cy="117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V="1">
            <a:off x="2149475" y="3811588"/>
            <a:ext cx="1588" cy="117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1806575" y="3868738"/>
            <a:ext cx="3429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2444750" y="4138613"/>
            <a:ext cx="1143000" cy="41275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614" y="0"/>
              </a:cxn>
              <a:cxn ang="0">
                <a:pos x="0" y="26"/>
              </a:cxn>
            </a:cxnLst>
            <a:rect l="0" t="0" r="r" b="b"/>
            <a:pathLst>
              <a:path w="720" h="26">
                <a:moveTo>
                  <a:pt x="720" y="0"/>
                </a:moveTo>
                <a:lnTo>
                  <a:pt x="614" y="0"/>
                </a:lnTo>
                <a:lnTo>
                  <a:pt x="0" y="2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5649913" y="3840163"/>
            <a:ext cx="1501775" cy="400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0"/>
              </a:cxn>
              <a:cxn ang="0">
                <a:pos x="946" y="252"/>
              </a:cxn>
            </a:cxnLst>
            <a:rect l="0" t="0" r="r" b="b"/>
            <a:pathLst>
              <a:path w="946" h="252">
                <a:moveTo>
                  <a:pt x="0" y="0"/>
                </a:moveTo>
                <a:lnTo>
                  <a:pt x="60" y="0"/>
                </a:lnTo>
                <a:lnTo>
                  <a:pt x="946" y="25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4505325" y="2143125"/>
            <a:ext cx="2668588" cy="868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5" y="0"/>
              </a:cxn>
              <a:cxn ang="0">
                <a:pos x="1681" y="547"/>
              </a:cxn>
            </a:cxnLst>
            <a:rect l="0" t="0" r="r" b="b"/>
            <a:pathLst>
              <a:path w="1681" h="547">
                <a:moveTo>
                  <a:pt x="0" y="0"/>
                </a:moveTo>
                <a:lnTo>
                  <a:pt x="755" y="0"/>
                </a:lnTo>
                <a:lnTo>
                  <a:pt x="1681" y="547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Freeform 30"/>
          <p:cNvSpPr>
            <a:spLocks/>
          </p:cNvSpPr>
          <p:nvPr/>
        </p:nvSpPr>
        <p:spPr bwMode="auto">
          <a:xfrm>
            <a:off x="5040313" y="1822450"/>
            <a:ext cx="1870075" cy="241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0" y="0"/>
              </a:cxn>
              <a:cxn ang="0">
                <a:pos x="1178" y="152"/>
              </a:cxn>
            </a:cxnLst>
            <a:rect l="0" t="0" r="r" b="b"/>
            <a:pathLst>
              <a:path w="1178" h="152">
                <a:moveTo>
                  <a:pt x="0" y="0"/>
                </a:moveTo>
                <a:lnTo>
                  <a:pt x="420" y="0"/>
                </a:lnTo>
                <a:lnTo>
                  <a:pt x="1178" y="15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Freeform 31"/>
          <p:cNvSpPr>
            <a:spLocks/>
          </p:cNvSpPr>
          <p:nvPr/>
        </p:nvSpPr>
        <p:spPr bwMode="auto">
          <a:xfrm>
            <a:off x="1943100" y="1822450"/>
            <a:ext cx="1647825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918" y="0"/>
              </a:cxn>
              <a:cxn ang="0">
                <a:pos x="1038" y="0"/>
              </a:cxn>
            </a:cxnLst>
            <a:rect l="0" t="0" r="r" b="b"/>
            <a:pathLst>
              <a:path w="1038" h="152">
                <a:moveTo>
                  <a:pt x="0" y="152"/>
                </a:moveTo>
                <a:lnTo>
                  <a:pt x="918" y="0"/>
                </a:lnTo>
                <a:lnTo>
                  <a:pt x="103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Freeform 32"/>
          <p:cNvSpPr>
            <a:spLocks/>
          </p:cNvSpPr>
          <p:nvPr/>
        </p:nvSpPr>
        <p:spPr bwMode="auto">
          <a:xfrm>
            <a:off x="4976813" y="2465388"/>
            <a:ext cx="1812925" cy="1019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0"/>
              </a:cxn>
              <a:cxn ang="0">
                <a:pos x="1142" y="642"/>
              </a:cxn>
            </a:cxnLst>
            <a:rect l="0" t="0" r="r" b="b"/>
            <a:pathLst>
              <a:path w="1142" h="642">
                <a:moveTo>
                  <a:pt x="0" y="0"/>
                </a:moveTo>
                <a:lnTo>
                  <a:pt x="252" y="0"/>
                </a:lnTo>
                <a:lnTo>
                  <a:pt x="1142" y="64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Freeform 33"/>
          <p:cNvSpPr>
            <a:spLocks/>
          </p:cNvSpPr>
          <p:nvPr/>
        </p:nvSpPr>
        <p:spPr bwMode="auto">
          <a:xfrm>
            <a:off x="4700588" y="2976563"/>
            <a:ext cx="2232025" cy="730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" y="0"/>
              </a:cxn>
              <a:cxn ang="0">
                <a:pos x="1406" y="460"/>
              </a:cxn>
            </a:cxnLst>
            <a:rect l="0" t="0" r="r" b="b"/>
            <a:pathLst>
              <a:path w="1406" h="460">
                <a:moveTo>
                  <a:pt x="0" y="0"/>
                </a:moveTo>
                <a:lnTo>
                  <a:pt x="438" y="0"/>
                </a:lnTo>
                <a:lnTo>
                  <a:pt x="1406" y="46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Freeform 34"/>
          <p:cNvSpPr>
            <a:spLocks/>
          </p:cNvSpPr>
          <p:nvPr/>
        </p:nvSpPr>
        <p:spPr bwMode="auto">
          <a:xfrm>
            <a:off x="4365625" y="3516313"/>
            <a:ext cx="2820988" cy="530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1" y="0"/>
              </a:cxn>
              <a:cxn ang="0">
                <a:pos x="1777" y="238"/>
              </a:cxn>
              <a:cxn ang="0">
                <a:pos x="1777" y="334"/>
              </a:cxn>
            </a:cxnLst>
            <a:rect l="0" t="0" r="r" b="b"/>
            <a:pathLst>
              <a:path w="1777" h="334">
                <a:moveTo>
                  <a:pt x="0" y="0"/>
                </a:moveTo>
                <a:lnTo>
                  <a:pt x="491" y="0"/>
                </a:lnTo>
                <a:lnTo>
                  <a:pt x="1777" y="238"/>
                </a:lnTo>
                <a:lnTo>
                  <a:pt x="1777" y="33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H="1">
            <a:off x="2257425" y="4446588"/>
            <a:ext cx="13303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7526338" y="3995738"/>
            <a:ext cx="1587" cy="1143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6834188" y="3995738"/>
            <a:ext cx="1587" cy="1143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6834188" y="4052888"/>
            <a:ext cx="6921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5453063" y="4138613"/>
            <a:ext cx="1295400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0"/>
              </a:cxn>
              <a:cxn ang="0">
                <a:pos x="816" y="54"/>
              </a:cxn>
            </a:cxnLst>
            <a:rect l="0" t="0" r="r" b="b"/>
            <a:pathLst>
              <a:path w="816" h="54">
                <a:moveTo>
                  <a:pt x="0" y="0"/>
                </a:moveTo>
                <a:lnTo>
                  <a:pt x="106" y="0"/>
                </a:lnTo>
                <a:lnTo>
                  <a:pt x="816" y="5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2" name="Freeform 40"/>
          <p:cNvSpPr>
            <a:spLocks/>
          </p:cNvSpPr>
          <p:nvPr/>
        </p:nvSpPr>
        <p:spPr bwMode="auto">
          <a:xfrm>
            <a:off x="1965325" y="2136775"/>
            <a:ext cx="1628775" cy="852488"/>
          </a:xfrm>
          <a:custGeom>
            <a:avLst/>
            <a:gdLst/>
            <a:ahLst/>
            <a:cxnLst>
              <a:cxn ang="0">
                <a:pos x="1026" y="0"/>
              </a:cxn>
              <a:cxn ang="0">
                <a:pos x="920" y="0"/>
              </a:cxn>
              <a:cxn ang="0">
                <a:pos x="0" y="537"/>
              </a:cxn>
            </a:cxnLst>
            <a:rect l="0" t="0" r="r" b="b"/>
            <a:pathLst>
              <a:path w="1026" h="537">
                <a:moveTo>
                  <a:pt x="1026" y="0"/>
                </a:moveTo>
                <a:lnTo>
                  <a:pt x="920" y="0"/>
                </a:lnTo>
                <a:lnTo>
                  <a:pt x="0" y="537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3" name="Freeform 41"/>
          <p:cNvSpPr>
            <a:spLocks/>
          </p:cNvSpPr>
          <p:nvPr/>
        </p:nvSpPr>
        <p:spPr bwMode="auto">
          <a:xfrm>
            <a:off x="2254250" y="2452688"/>
            <a:ext cx="1333500" cy="962025"/>
          </a:xfrm>
          <a:custGeom>
            <a:avLst/>
            <a:gdLst/>
            <a:ahLst/>
            <a:cxnLst>
              <a:cxn ang="0">
                <a:pos x="840" y="0"/>
              </a:cxn>
              <a:cxn ang="0">
                <a:pos x="736" y="0"/>
              </a:cxn>
              <a:cxn ang="0">
                <a:pos x="0" y="606"/>
              </a:cxn>
            </a:cxnLst>
            <a:rect l="0" t="0" r="r" b="b"/>
            <a:pathLst>
              <a:path w="840" h="606">
                <a:moveTo>
                  <a:pt x="840" y="0"/>
                </a:moveTo>
                <a:lnTo>
                  <a:pt x="736" y="0"/>
                </a:lnTo>
                <a:lnTo>
                  <a:pt x="0" y="60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4" name="Freeform 42"/>
          <p:cNvSpPr>
            <a:spLocks/>
          </p:cNvSpPr>
          <p:nvPr/>
        </p:nvSpPr>
        <p:spPr bwMode="auto">
          <a:xfrm>
            <a:off x="2054225" y="2995613"/>
            <a:ext cx="1530350" cy="615950"/>
          </a:xfrm>
          <a:custGeom>
            <a:avLst/>
            <a:gdLst/>
            <a:ahLst/>
            <a:cxnLst>
              <a:cxn ang="0">
                <a:pos x="964" y="0"/>
              </a:cxn>
              <a:cxn ang="0">
                <a:pos x="858" y="0"/>
              </a:cxn>
              <a:cxn ang="0">
                <a:pos x="0" y="388"/>
              </a:cxn>
            </a:cxnLst>
            <a:rect l="0" t="0" r="r" b="b"/>
            <a:pathLst>
              <a:path w="964" h="388">
                <a:moveTo>
                  <a:pt x="964" y="0"/>
                </a:moveTo>
                <a:lnTo>
                  <a:pt x="858" y="0"/>
                </a:lnTo>
                <a:lnTo>
                  <a:pt x="0" y="38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5" name="Freeform 43"/>
          <p:cNvSpPr>
            <a:spLocks/>
          </p:cNvSpPr>
          <p:nvPr/>
        </p:nvSpPr>
        <p:spPr bwMode="auto">
          <a:xfrm>
            <a:off x="1978025" y="3503613"/>
            <a:ext cx="1609725" cy="361950"/>
          </a:xfrm>
          <a:custGeom>
            <a:avLst/>
            <a:gdLst/>
            <a:ahLst/>
            <a:cxnLst>
              <a:cxn ang="0">
                <a:pos x="1014" y="0"/>
              </a:cxn>
              <a:cxn ang="0">
                <a:pos x="902" y="0"/>
              </a:cxn>
              <a:cxn ang="0">
                <a:pos x="0" y="164"/>
              </a:cxn>
              <a:cxn ang="0">
                <a:pos x="0" y="228"/>
              </a:cxn>
            </a:cxnLst>
            <a:rect l="0" t="0" r="r" b="b"/>
            <a:pathLst>
              <a:path w="1014" h="228">
                <a:moveTo>
                  <a:pt x="1014" y="0"/>
                </a:moveTo>
                <a:lnTo>
                  <a:pt x="902" y="0"/>
                </a:lnTo>
                <a:lnTo>
                  <a:pt x="0" y="164"/>
                </a:lnTo>
                <a:lnTo>
                  <a:pt x="0" y="22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5554663" y="4446588"/>
            <a:ext cx="14097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>
            <a:off x="1806575" y="3811588"/>
            <a:ext cx="1588" cy="1174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 flipV="1">
            <a:off x="2149475" y="3811588"/>
            <a:ext cx="1588" cy="1174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9" name="Line 47"/>
          <p:cNvSpPr>
            <a:spLocks noChangeShapeType="1"/>
          </p:cNvSpPr>
          <p:nvPr/>
        </p:nvSpPr>
        <p:spPr bwMode="auto">
          <a:xfrm>
            <a:off x="1806575" y="3868738"/>
            <a:ext cx="3429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0" name="Freeform 48"/>
          <p:cNvSpPr>
            <a:spLocks/>
          </p:cNvSpPr>
          <p:nvPr/>
        </p:nvSpPr>
        <p:spPr bwMode="auto">
          <a:xfrm>
            <a:off x="2441575" y="4138613"/>
            <a:ext cx="1146175" cy="41275"/>
          </a:xfrm>
          <a:custGeom>
            <a:avLst/>
            <a:gdLst/>
            <a:ahLst/>
            <a:cxnLst>
              <a:cxn ang="0">
                <a:pos x="722" y="0"/>
              </a:cxn>
              <a:cxn ang="0">
                <a:pos x="616" y="0"/>
              </a:cxn>
              <a:cxn ang="0">
                <a:pos x="0" y="26"/>
              </a:cxn>
            </a:cxnLst>
            <a:rect l="0" t="0" r="r" b="b"/>
            <a:pathLst>
              <a:path w="722" h="26">
                <a:moveTo>
                  <a:pt x="722" y="0"/>
                </a:moveTo>
                <a:lnTo>
                  <a:pt x="616" y="0"/>
                </a:lnTo>
                <a:lnTo>
                  <a:pt x="0" y="2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1" name="Line 49"/>
          <p:cNvSpPr>
            <a:spLocks noChangeShapeType="1"/>
          </p:cNvSpPr>
          <p:nvPr/>
        </p:nvSpPr>
        <p:spPr bwMode="auto">
          <a:xfrm flipH="1">
            <a:off x="2257425" y="4446588"/>
            <a:ext cx="13303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420688" y="4767263"/>
            <a:ext cx="34702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231F20"/>
                </a:solidFill>
                <a:latin typeface="Arial Black" charset="0"/>
              </a:rPr>
              <a:t>(a) Vocal folds in closed position;</a:t>
            </a:r>
          </a:p>
          <a:p>
            <a:r>
              <a:rPr lang="en-US" sz="1500">
                <a:solidFill>
                  <a:srgbClr val="231F20"/>
                </a:solidFill>
                <a:latin typeface="Arial Black" charset="0"/>
              </a:rPr>
              <a:t>     closed glottis </a:t>
            </a:r>
          </a:p>
        </p:txBody>
      </p:sp>
      <p:sp>
        <p:nvSpPr>
          <p:cNvPr id="54323" name="Rectangle 51"/>
          <p:cNvSpPr>
            <a:spLocks noChangeArrowheads="1"/>
          </p:cNvSpPr>
          <p:nvPr/>
        </p:nvSpPr>
        <p:spPr bwMode="auto">
          <a:xfrm>
            <a:off x="5367338" y="4767263"/>
            <a:ext cx="32908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231F20"/>
                </a:solidFill>
                <a:latin typeface="Arial Black" charset="0"/>
              </a:rPr>
              <a:t>(b) Vocal folds in open position;</a:t>
            </a:r>
          </a:p>
          <a:p>
            <a:r>
              <a:rPr lang="en-US" sz="1500">
                <a:solidFill>
                  <a:srgbClr val="231F20"/>
                </a:solidFill>
                <a:latin typeface="Arial Black" charset="0"/>
              </a:rPr>
              <a:t>     open glottis </a:t>
            </a:r>
          </a:p>
        </p:txBody>
      </p:sp>
      <p:sp>
        <p:nvSpPr>
          <p:cNvPr id="54324" name="Rectangle 52"/>
          <p:cNvSpPr>
            <a:spLocks noChangeArrowheads="1"/>
          </p:cNvSpPr>
          <p:nvPr/>
        </p:nvSpPr>
        <p:spPr bwMode="auto">
          <a:xfrm>
            <a:off x="3627438" y="1722438"/>
            <a:ext cx="137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Base of tongue</a:t>
            </a:r>
            <a:endParaRPr lang="en-US" sz="1800" b="1">
              <a:latin typeface="Arial" charset="0"/>
            </a:endParaRPr>
          </a:p>
        </p:txBody>
      </p:sp>
      <p:sp>
        <p:nvSpPr>
          <p:cNvPr id="54325" name="Rectangle 53"/>
          <p:cNvSpPr>
            <a:spLocks noChangeArrowheads="1"/>
          </p:cNvSpPr>
          <p:nvPr/>
        </p:nvSpPr>
        <p:spPr bwMode="auto">
          <a:xfrm>
            <a:off x="3627438" y="2036763"/>
            <a:ext cx="865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Epiglottis</a:t>
            </a:r>
            <a:endParaRPr lang="en-US" sz="1800" b="1">
              <a:latin typeface="Arial" charset="0"/>
            </a:endParaRPr>
          </a:p>
        </p:txBody>
      </p:sp>
      <p:sp>
        <p:nvSpPr>
          <p:cNvPr id="54326" name="Rectangle 54"/>
          <p:cNvSpPr>
            <a:spLocks noChangeArrowheads="1"/>
          </p:cNvSpPr>
          <p:nvPr/>
        </p:nvSpPr>
        <p:spPr bwMode="auto">
          <a:xfrm>
            <a:off x="3627438" y="2357438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Vestibular fold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(false vocal cord) </a:t>
            </a:r>
          </a:p>
        </p:txBody>
      </p:sp>
      <p:sp>
        <p:nvSpPr>
          <p:cNvPr id="54327" name="Rectangle 55"/>
          <p:cNvSpPr>
            <a:spLocks noChangeArrowheads="1"/>
          </p:cNvSpPr>
          <p:nvPr/>
        </p:nvSpPr>
        <p:spPr bwMode="auto">
          <a:xfrm>
            <a:off x="3627438" y="2840038"/>
            <a:ext cx="17875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Arial Black" charset="0"/>
              </a:rPr>
              <a:t>Vocal fold</a:t>
            </a:r>
          </a:p>
          <a:p>
            <a:r>
              <a:rPr lang="en-US" sz="1500" dirty="0">
                <a:solidFill>
                  <a:srgbClr val="231F20"/>
                </a:solidFill>
                <a:latin typeface="Arial Black" charset="0"/>
              </a:rPr>
              <a:t>(true vocal cord) </a:t>
            </a:r>
          </a:p>
        </p:txBody>
      </p:sp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3627438" y="3370263"/>
            <a:ext cx="6969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231F20"/>
                </a:solidFill>
                <a:latin typeface="Arial Black" charset="0"/>
              </a:rPr>
              <a:t>Glottis</a:t>
            </a:r>
            <a:endParaRPr lang="en-US" sz="1800">
              <a:latin typeface="Arial" charset="0"/>
            </a:endParaRPr>
          </a:p>
        </p:txBody>
      </p:sp>
      <p:sp>
        <p:nvSpPr>
          <p:cNvPr id="54329" name="Rectangle 57"/>
          <p:cNvSpPr>
            <a:spLocks noChangeArrowheads="1"/>
          </p:cNvSpPr>
          <p:nvPr/>
        </p:nvSpPr>
        <p:spPr bwMode="auto">
          <a:xfrm>
            <a:off x="3627438" y="3729038"/>
            <a:ext cx="1985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Inner lining of trachea</a:t>
            </a:r>
            <a:endParaRPr lang="en-US" sz="1800" b="1">
              <a:latin typeface="Arial" charset="0"/>
            </a:endParaRPr>
          </a:p>
        </p:txBody>
      </p:sp>
      <p:sp>
        <p:nvSpPr>
          <p:cNvPr id="54330" name="Rectangle 58"/>
          <p:cNvSpPr>
            <a:spLocks noChangeArrowheads="1"/>
          </p:cNvSpPr>
          <p:nvPr/>
        </p:nvSpPr>
        <p:spPr bwMode="auto">
          <a:xfrm>
            <a:off x="3627438" y="4027488"/>
            <a:ext cx="1789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Cuneiform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54331" name="Rectangle 59"/>
          <p:cNvSpPr>
            <a:spLocks noChangeArrowheads="1"/>
          </p:cNvSpPr>
          <p:nvPr/>
        </p:nvSpPr>
        <p:spPr bwMode="auto">
          <a:xfrm>
            <a:off x="3627438" y="4338638"/>
            <a:ext cx="1884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Corniculate cartilage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Respiratory System: Functional Anatomy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Major organs</a:t>
            </a:r>
          </a:p>
          <a:p>
            <a:pPr lvl="1"/>
            <a:r>
              <a:rPr lang="en-US"/>
              <a:t>Nose, nasal cavity, and paranasal sinuses</a:t>
            </a:r>
          </a:p>
          <a:p>
            <a:pPr lvl="1"/>
            <a:r>
              <a:rPr lang="en-US"/>
              <a:t>Pharynx</a:t>
            </a:r>
          </a:p>
          <a:p>
            <a:pPr lvl="1"/>
            <a:r>
              <a:rPr lang="en-US"/>
              <a:t>Larynx</a:t>
            </a:r>
          </a:p>
          <a:p>
            <a:pPr lvl="1"/>
            <a:r>
              <a:rPr lang="en-US"/>
              <a:t>Trachea</a:t>
            </a:r>
          </a:p>
          <a:p>
            <a:pPr lvl="1"/>
            <a:r>
              <a:rPr lang="en-US"/>
              <a:t>Bronchi and their branches</a:t>
            </a:r>
          </a:p>
          <a:p>
            <a:pPr lvl="1"/>
            <a:r>
              <a:rPr lang="en-US"/>
              <a:t>Lungs and alveoli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 Production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Speech: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intermittent </a:t>
            </a:r>
            <a:r>
              <a:rPr lang="en-US" dirty="0"/>
              <a:t>release of expired air while opening and closing the glottis</a:t>
            </a:r>
          </a:p>
          <a:p>
            <a:pPr>
              <a:lnSpc>
                <a:spcPct val="90000"/>
              </a:lnSpc>
            </a:pPr>
            <a:r>
              <a:rPr lang="en-US" dirty="0"/>
              <a:t>Pitch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determined </a:t>
            </a:r>
            <a:r>
              <a:rPr lang="en-US" dirty="0"/>
              <a:t>by the length and tension of the vocal cords </a:t>
            </a:r>
          </a:p>
          <a:p>
            <a:pPr>
              <a:lnSpc>
                <a:spcPct val="90000"/>
              </a:lnSpc>
            </a:pPr>
            <a:r>
              <a:rPr lang="en-US" dirty="0"/>
              <a:t>Loudness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depends </a:t>
            </a:r>
            <a:r>
              <a:rPr lang="en-US" dirty="0"/>
              <a:t>upon the force of air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Chambers </a:t>
            </a:r>
            <a:r>
              <a:rPr lang="en-US" dirty="0"/>
              <a:t>of pharynx, oral, nasal, and sinus cavities amplify and enhance sound quality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Sound </a:t>
            </a:r>
            <a:r>
              <a:rPr lang="en-US" dirty="0"/>
              <a:t>is “shaped” into language by muscles of the pharynx, tongue, soft palate, and lips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Larynx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Vocal folds may act as a sphincter to prevent air passage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err="1"/>
              <a:t>Valsalva’s</a:t>
            </a:r>
            <a:r>
              <a:rPr lang="en-US" dirty="0"/>
              <a:t> maneuver</a:t>
            </a:r>
          </a:p>
          <a:p>
            <a:pPr lvl="1"/>
            <a:r>
              <a:rPr lang="en-US" dirty="0"/>
              <a:t>Glottis closes to prevent exhalation</a:t>
            </a:r>
          </a:p>
          <a:p>
            <a:pPr lvl="1"/>
            <a:r>
              <a:rPr lang="en-US" dirty="0"/>
              <a:t>Abdominal muscles contract</a:t>
            </a:r>
          </a:p>
          <a:p>
            <a:pPr lvl="1"/>
            <a:r>
              <a:rPr lang="en-US" dirty="0"/>
              <a:t>Intra-abdominal pressure rises </a:t>
            </a:r>
          </a:p>
          <a:p>
            <a:pPr lvl="1"/>
            <a:r>
              <a:rPr lang="en-US" dirty="0"/>
              <a:t>Helps to empty the rectum or stabilizes the trunk during heavy lifting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Trachea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/>
              <a:t>Windpipe: from the larynx into the mediastinum </a:t>
            </a:r>
          </a:p>
          <a:p>
            <a:pPr marL="225425" indent="-225425">
              <a:lnSpc>
                <a:spcPct val="90000"/>
              </a:lnSpc>
            </a:pPr>
            <a:r>
              <a:rPr lang="en-US"/>
              <a:t>Wall composed of three layers</a:t>
            </a:r>
            <a:endParaRPr lang="en-US" sz="2800"/>
          </a:p>
          <a:p>
            <a:pPr marL="741363" lvl="1" indent="-401638">
              <a:lnSpc>
                <a:spcPct val="90000"/>
              </a:lnSpc>
              <a:buFont typeface="Times" charset="0"/>
              <a:buAutoNum type="arabicPeriod"/>
            </a:pPr>
            <a:r>
              <a:rPr lang="en-US" sz="2600"/>
              <a:t>Mucosa: ciliated pseudostratified epithelium with goblet cells </a:t>
            </a:r>
          </a:p>
          <a:p>
            <a:pPr marL="741363" lvl="1" indent="-401638">
              <a:lnSpc>
                <a:spcPct val="90000"/>
              </a:lnSpc>
              <a:buFont typeface="Times" charset="0"/>
              <a:buAutoNum type="arabicPeriod"/>
            </a:pPr>
            <a:r>
              <a:rPr lang="en-US" sz="2600"/>
              <a:t>Submucosa: connective tissue with seromucous glands</a:t>
            </a:r>
          </a:p>
          <a:p>
            <a:pPr marL="741363" lvl="1" indent="-401638">
              <a:lnSpc>
                <a:spcPct val="90000"/>
              </a:lnSpc>
              <a:buFont typeface="Times" charset="0"/>
              <a:buAutoNum type="arabicPeriod"/>
            </a:pPr>
            <a:r>
              <a:rPr lang="en-US" sz="2600"/>
              <a:t>Adventitia: outermost layer made of connective tissue that encases the C-shaped rings of hyaline cartilage</a:t>
            </a:r>
            <a:endParaRPr 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Trachea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Trachealis muscle</a:t>
            </a:r>
          </a:p>
          <a:p>
            <a:pPr lvl="1"/>
            <a:r>
              <a:rPr lang="en-US"/>
              <a:t>Connects posterior parts of cartilage rings</a:t>
            </a:r>
          </a:p>
          <a:p>
            <a:pPr lvl="1"/>
            <a:r>
              <a:rPr lang="en-US"/>
              <a:t>Contracts during coughing to expel mucus</a:t>
            </a:r>
          </a:p>
          <a:p>
            <a:r>
              <a:rPr lang="en-US"/>
              <a:t>Carina</a:t>
            </a:r>
          </a:p>
          <a:p>
            <a:pPr lvl="1"/>
            <a:r>
              <a:rPr lang="en-US"/>
              <a:t>Last tracheal cartilage</a:t>
            </a:r>
          </a:p>
          <a:p>
            <a:pPr lvl="1"/>
            <a:r>
              <a:rPr lang="en-US"/>
              <a:t>Point where trachea branches into two bronchi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22.6a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741363"/>
            <a:ext cx="8231187" cy="5359400"/>
          </a:xfrm>
          <a:prstGeom prst="rect">
            <a:avLst/>
          </a:prstGeom>
          <a:noFill/>
        </p:spPr>
      </p:pic>
      <p:sp>
        <p:nvSpPr>
          <p:cNvPr id="63496" name="Freeform 8"/>
          <p:cNvSpPr>
            <a:spLocks/>
          </p:cNvSpPr>
          <p:nvPr/>
        </p:nvSpPr>
        <p:spPr bwMode="auto">
          <a:xfrm>
            <a:off x="5254625" y="4878388"/>
            <a:ext cx="708025" cy="177800"/>
          </a:xfrm>
          <a:custGeom>
            <a:avLst/>
            <a:gdLst/>
            <a:ahLst/>
            <a:cxnLst>
              <a:cxn ang="0">
                <a:pos x="446" y="112"/>
              </a:cxn>
              <a:cxn ang="0">
                <a:pos x="284" y="112"/>
              </a:cxn>
              <a:cxn ang="0">
                <a:pos x="0" y="0"/>
              </a:cxn>
            </a:cxnLst>
            <a:rect l="0" t="0" r="r" b="b"/>
            <a:pathLst>
              <a:path w="446" h="112">
                <a:moveTo>
                  <a:pt x="446" y="112"/>
                </a:moveTo>
                <a:lnTo>
                  <a:pt x="284" y="1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>
            <a:off x="2030413" y="2559050"/>
            <a:ext cx="1666875" cy="1122363"/>
          </a:xfrm>
          <a:custGeom>
            <a:avLst/>
            <a:gdLst/>
            <a:ahLst/>
            <a:cxnLst>
              <a:cxn ang="0">
                <a:pos x="0" y="707"/>
              </a:cxn>
              <a:cxn ang="0">
                <a:pos x="192" y="707"/>
              </a:cxn>
              <a:cxn ang="0">
                <a:pos x="1050" y="0"/>
              </a:cxn>
            </a:cxnLst>
            <a:rect l="0" t="0" r="r" b="b"/>
            <a:pathLst>
              <a:path w="1050" h="707">
                <a:moveTo>
                  <a:pt x="0" y="707"/>
                </a:moveTo>
                <a:lnTo>
                  <a:pt x="192" y="707"/>
                </a:lnTo>
                <a:lnTo>
                  <a:pt x="105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1919288" y="2076450"/>
            <a:ext cx="1247775" cy="1047750"/>
          </a:xfrm>
          <a:custGeom>
            <a:avLst/>
            <a:gdLst/>
            <a:ahLst/>
            <a:cxnLst>
              <a:cxn ang="0">
                <a:pos x="0" y="660"/>
              </a:cxn>
              <a:cxn ang="0">
                <a:pos x="168" y="660"/>
              </a:cxn>
              <a:cxn ang="0">
                <a:pos x="786" y="0"/>
              </a:cxn>
            </a:cxnLst>
            <a:rect l="0" t="0" r="r" b="b"/>
            <a:pathLst>
              <a:path w="786" h="660">
                <a:moveTo>
                  <a:pt x="0" y="660"/>
                </a:moveTo>
                <a:lnTo>
                  <a:pt x="168" y="660"/>
                </a:lnTo>
                <a:lnTo>
                  <a:pt x="786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Freeform 11"/>
          <p:cNvSpPr>
            <a:spLocks/>
          </p:cNvSpPr>
          <p:nvPr/>
        </p:nvSpPr>
        <p:spPr bwMode="auto">
          <a:xfrm>
            <a:off x="5311775" y="3773488"/>
            <a:ext cx="120650" cy="82550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0" y="0"/>
              </a:cxn>
              <a:cxn ang="0">
                <a:pos x="74" y="2"/>
              </a:cxn>
              <a:cxn ang="0">
                <a:pos x="76" y="52"/>
              </a:cxn>
            </a:cxnLst>
            <a:rect l="0" t="0" r="r" b="b"/>
            <a:pathLst>
              <a:path w="76" h="52">
                <a:moveTo>
                  <a:pt x="0" y="50"/>
                </a:moveTo>
                <a:lnTo>
                  <a:pt x="0" y="0"/>
                </a:lnTo>
                <a:lnTo>
                  <a:pt x="74" y="2"/>
                </a:lnTo>
                <a:lnTo>
                  <a:pt x="76" y="5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Freeform 12"/>
          <p:cNvSpPr>
            <a:spLocks/>
          </p:cNvSpPr>
          <p:nvPr/>
        </p:nvSpPr>
        <p:spPr bwMode="auto">
          <a:xfrm>
            <a:off x="5368925" y="3275013"/>
            <a:ext cx="596900" cy="492125"/>
          </a:xfrm>
          <a:custGeom>
            <a:avLst/>
            <a:gdLst/>
            <a:ahLst/>
            <a:cxnLst>
              <a:cxn ang="0">
                <a:pos x="376" y="0"/>
              </a:cxn>
              <a:cxn ang="0">
                <a:pos x="258" y="0"/>
              </a:cxn>
              <a:cxn ang="0">
                <a:pos x="0" y="310"/>
              </a:cxn>
            </a:cxnLst>
            <a:rect l="0" t="0" r="r" b="b"/>
            <a:pathLst>
              <a:path w="376" h="310">
                <a:moveTo>
                  <a:pt x="376" y="0"/>
                </a:moveTo>
                <a:lnTo>
                  <a:pt x="258" y="0"/>
                </a:lnTo>
                <a:lnTo>
                  <a:pt x="0" y="31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5067300" y="2301875"/>
            <a:ext cx="895350" cy="568325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412" y="0"/>
              </a:cxn>
              <a:cxn ang="0">
                <a:pos x="0" y="358"/>
              </a:cxn>
            </a:cxnLst>
            <a:rect l="0" t="0" r="r" b="b"/>
            <a:pathLst>
              <a:path w="564" h="358">
                <a:moveTo>
                  <a:pt x="564" y="0"/>
                </a:moveTo>
                <a:lnTo>
                  <a:pt x="412" y="0"/>
                </a:lnTo>
                <a:lnTo>
                  <a:pt x="0" y="35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5375275" y="3687763"/>
            <a:ext cx="863600" cy="314325"/>
          </a:xfrm>
          <a:custGeom>
            <a:avLst/>
            <a:gdLst/>
            <a:ahLst/>
            <a:cxnLst>
              <a:cxn ang="0">
                <a:pos x="544" y="0"/>
              </a:cxn>
              <a:cxn ang="0">
                <a:pos x="456" y="0"/>
              </a:cxn>
              <a:cxn ang="0">
                <a:pos x="0" y="198"/>
              </a:cxn>
            </a:cxnLst>
            <a:rect l="0" t="0" r="r" b="b"/>
            <a:pathLst>
              <a:path w="544" h="198">
                <a:moveTo>
                  <a:pt x="544" y="0"/>
                </a:moveTo>
                <a:lnTo>
                  <a:pt x="456" y="0"/>
                </a:lnTo>
                <a:lnTo>
                  <a:pt x="0" y="19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5381625" y="4548188"/>
            <a:ext cx="5651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460375" y="5754688"/>
            <a:ext cx="6908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(a) Cross section of the trachea and esophagus</a:t>
            </a:r>
            <a:endParaRPr lang="en-US" sz="1800">
              <a:latin typeface="Arial" charset="0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6000750" y="4357688"/>
            <a:ext cx="24907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Hyaline cartilage</a:t>
            </a:r>
            <a:endParaRPr lang="en-US" sz="1800">
              <a:latin typeface="Arial" charset="0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000750" y="3068638"/>
            <a:ext cx="1689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Submucosa</a:t>
            </a:r>
            <a:endParaRPr lang="en-US" sz="1800">
              <a:latin typeface="Arial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6000750" y="2106613"/>
            <a:ext cx="11271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Mucosa</a:t>
            </a:r>
            <a:endParaRPr lang="en-US" sz="1800">
              <a:latin typeface="Arial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6273800" y="3535363"/>
            <a:ext cx="240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Seromucous gland</a:t>
            </a:r>
          </a:p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in submucosa</a:t>
            </a:r>
            <a:endParaRPr lang="en-US" sz="1800" b="1">
              <a:latin typeface="Arial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3514725" y="741363"/>
            <a:ext cx="1169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231F20"/>
                </a:solidFill>
                <a:latin typeface="Arial" charset="0"/>
              </a:rPr>
              <a:t>Posterior</a:t>
            </a:r>
            <a:endParaRPr lang="en-US" sz="1800">
              <a:latin typeface="Arial" charset="0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3581400" y="3592513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231F20"/>
                </a:solidFill>
                <a:latin typeface="Arial" charset="0"/>
              </a:rPr>
              <a:t>Lumen of </a:t>
            </a:r>
          </a:p>
          <a:p>
            <a:r>
              <a:rPr lang="en-US" sz="2100" b="1" i="1">
                <a:solidFill>
                  <a:srgbClr val="231F20"/>
                </a:solidFill>
                <a:latin typeface="Arial" charset="0"/>
              </a:rPr>
              <a:t>trachea</a:t>
            </a:r>
            <a:endParaRPr lang="en-US" sz="1800">
              <a:latin typeface="Arial" charset="0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3565525" y="5434013"/>
            <a:ext cx="1036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231F20"/>
                </a:solidFill>
                <a:latin typeface="Arial" charset="0"/>
              </a:rPr>
              <a:t>Anterior</a:t>
            </a:r>
            <a:endParaRPr lang="en-US" sz="1800">
              <a:latin typeface="Arial" charset="0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450850" y="2973388"/>
            <a:ext cx="143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231F20"/>
                </a:solidFill>
                <a:latin typeface="Arial" charset="0"/>
              </a:rPr>
              <a:t>Esophagus</a:t>
            </a:r>
            <a:endParaRPr lang="en-US" sz="1800" b="1">
              <a:latin typeface="Arial" charset="0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450850" y="3478213"/>
            <a:ext cx="15414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Trachealis</a:t>
            </a:r>
          </a:p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muscle</a:t>
            </a:r>
            <a:endParaRPr lang="en-US" sz="1800">
              <a:latin typeface="Arial" charset="0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6000750" y="4856163"/>
            <a:ext cx="14986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charset="0"/>
              </a:rPr>
              <a:t>Adventitia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22.6b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25463"/>
            <a:ext cx="8231187" cy="5868987"/>
          </a:xfrm>
          <a:prstGeom prst="rect">
            <a:avLst/>
          </a:prstGeom>
          <a:noFill/>
        </p:spPr>
      </p:pic>
      <p:sp>
        <p:nvSpPr>
          <p:cNvPr id="64520" name="Freeform 8"/>
          <p:cNvSpPr>
            <a:spLocks/>
          </p:cNvSpPr>
          <p:nvPr/>
        </p:nvSpPr>
        <p:spPr bwMode="auto">
          <a:xfrm>
            <a:off x="3236913" y="2268538"/>
            <a:ext cx="1839912" cy="666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" y="0"/>
              </a:cxn>
              <a:cxn ang="0">
                <a:pos x="1159" y="420"/>
              </a:cxn>
            </a:cxnLst>
            <a:rect l="0" t="0" r="r" b="b"/>
            <a:pathLst>
              <a:path w="1159" h="420">
                <a:moveTo>
                  <a:pt x="0" y="0"/>
                </a:moveTo>
                <a:lnTo>
                  <a:pt x="508" y="0"/>
                </a:lnTo>
                <a:lnTo>
                  <a:pt x="1159" y="42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>
            <a:off x="5645150" y="1058863"/>
            <a:ext cx="1009650" cy="1400175"/>
          </a:xfrm>
          <a:custGeom>
            <a:avLst/>
            <a:gdLst/>
            <a:ahLst/>
            <a:cxnLst>
              <a:cxn ang="0">
                <a:pos x="636" y="818"/>
              </a:cxn>
              <a:cxn ang="0">
                <a:pos x="532" y="882"/>
              </a:cxn>
              <a:cxn ang="0">
                <a:pos x="0" y="64"/>
              </a:cxn>
              <a:cxn ang="0">
                <a:pos x="102" y="0"/>
              </a:cxn>
            </a:cxnLst>
            <a:rect l="0" t="0" r="r" b="b"/>
            <a:pathLst>
              <a:path w="636" h="882">
                <a:moveTo>
                  <a:pt x="636" y="818"/>
                </a:moveTo>
                <a:lnTo>
                  <a:pt x="532" y="882"/>
                </a:lnTo>
                <a:lnTo>
                  <a:pt x="0" y="64"/>
                </a:lnTo>
                <a:lnTo>
                  <a:pt x="10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Freeform 10"/>
          <p:cNvSpPr>
            <a:spLocks/>
          </p:cNvSpPr>
          <p:nvPr/>
        </p:nvSpPr>
        <p:spPr bwMode="auto">
          <a:xfrm>
            <a:off x="2135188" y="985838"/>
            <a:ext cx="3960812" cy="88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8" y="0"/>
              </a:cxn>
              <a:cxn ang="0">
                <a:pos x="2495" y="556"/>
              </a:cxn>
            </a:cxnLst>
            <a:rect l="0" t="0" r="r" b="b"/>
            <a:pathLst>
              <a:path w="2495" h="556">
                <a:moveTo>
                  <a:pt x="0" y="0"/>
                </a:moveTo>
                <a:lnTo>
                  <a:pt x="1198" y="0"/>
                </a:lnTo>
                <a:lnTo>
                  <a:pt x="2495" y="556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Freeform 11"/>
          <p:cNvSpPr>
            <a:spLocks/>
          </p:cNvSpPr>
          <p:nvPr/>
        </p:nvSpPr>
        <p:spPr bwMode="auto">
          <a:xfrm>
            <a:off x="4930775" y="1579563"/>
            <a:ext cx="698500" cy="923925"/>
          </a:xfrm>
          <a:custGeom>
            <a:avLst/>
            <a:gdLst/>
            <a:ahLst/>
            <a:cxnLst>
              <a:cxn ang="0">
                <a:pos x="440" y="516"/>
              </a:cxn>
              <a:cxn ang="0">
                <a:pos x="338" y="582"/>
              </a:cxn>
              <a:cxn ang="0">
                <a:pos x="0" y="64"/>
              </a:cxn>
              <a:cxn ang="0">
                <a:pos x="100" y="0"/>
              </a:cxn>
            </a:cxnLst>
            <a:rect l="0" t="0" r="r" b="b"/>
            <a:pathLst>
              <a:path w="440" h="582">
                <a:moveTo>
                  <a:pt x="440" y="516"/>
                </a:moveTo>
                <a:lnTo>
                  <a:pt x="338" y="582"/>
                </a:lnTo>
                <a:lnTo>
                  <a:pt x="0" y="64"/>
                </a:lnTo>
                <a:lnTo>
                  <a:pt x="10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4" name="Freeform 12"/>
          <p:cNvSpPr>
            <a:spLocks/>
          </p:cNvSpPr>
          <p:nvPr/>
        </p:nvSpPr>
        <p:spPr bwMode="auto">
          <a:xfrm>
            <a:off x="3421063" y="1300163"/>
            <a:ext cx="1804987" cy="83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8" y="0"/>
              </a:cxn>
              <a:cxn ang="0">
                <a:pos x="1137" y="524"/>
              </a:cxn>
            </a:cxnLst>
            <a:rect l="0" t="0" r="r" b="b"/>
            <a:pathLst>
              <a:path w="1137" h="524">
                <a:moveTo>
                  <a:pt x="0" y="0"/>
                </a:moveTo>
                <a:lnTo>
                  <a:pt x="398" y="0"/>
                </a:lnTo>
                <a:lnTo>
                  <a:pt x="1137" y="52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5" name="Freeform 13"/>
          <p:cNvSpPr>
            <a:spLocks/>
          </p:cNvSpPr>
          <p:nvPr/>
        </p:nvSpPr>
        <p:spPr bwMode="auto">
          <a:xfrm>
            <a:off x="5845175" y="2659063"/>
            <a:ext cx="901700" cy="1255712"/>
          </a:xfrm>
          <a:custGeom>
            <a:avLst/>
            <a:gdLst/>
            <a:ahLst/>
            <a:cxnLst>
              <a:cxn ang="0">
                <a:pos x="568" y="725"/>
              </a:cxn>
              <a:cxn ang="0">
                <a:pos x="466" y="791"/>
              </a:cxn>
              <a:cxn ang="0">
                <a:pos x="0" y="64"/>
              </a:cxn>
              <a:cxn ang="0">
                <a:pos x="100" y="0"/>
              </a:cxn>
            </a:cxnLst>
            <a:rect l="0" t="0" r="r" b="b"/>
            <a:pathLst>
              <a:path w="568" h="791">
                <a:moveTo>
                  <a:pt x="568" y="725"/>
                </a:moveTo>
                <a:lnTo>
                  <a:pt x="466" y="791"/>
                </a:lnTo>
                <a:lnTo>
                  <a:pt x="0" y="64"/>
                </a:lnTo>
                <a:lnTo>
                  <a:pt x="10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6" name="Freeform 14"/>
          <p:cNvSpPr>
            <a:spLocks/>
          </p:cNvSpPr>
          <p:nvPr/>
        </p:nvSpPr>
        <p:spPr bwMode="auto">
          <a:xfrm>
            <a:off x="2738438" y="3052763"/>
            <a:ext cx="3452812" cy="26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0" y="0"/>
              </a:cxn>
              <a:cxn ang="0">
                <a:pos x="2175" y="170"/>
              </a:cxn>
            </a:cxnLst>
            <a:rect l="0" t="0" r="r" b="b"/>
            <a:pathLst>
              <a:path w="2175" h="170">
                <a:moveTo>
                  <a:pt x="0" y="0"/>
                </a:moveTo>
                <a:lnTo>
                  <a:pt x="1070" y="0"/>
                </a:lnTo>
                <a:lnTo>
                  <a:pt x="2175" y="17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7" name="Freeform 15"/>
          <p:cNvSpPr>
            <a:spLocks/>
          </p:cNvSpPr>
          <p:nvPr/>
        </p:nvSpPr>
        <p:spPr bwMode="auto">
          <a:xfrm>
            <a:off x="3748088" y="3476625"/>
            <a:ext cx="1789112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6" y="0"/>
              </a:cxn>
              <a:cxn ang="0">
                <a:pos x="1127" y="14"/>
              </a:cxn>
            </a:cxnLst>
            <a:rect l="0" t="0" r="r" b="b"/>
            <a:pathLst>
              <a:path w="1127" h="14">
                <a:moveTo>
                  <a:pt x="0" y="0"/>
                </a:moveTo>
                <a:lnTo>
                  <a:pt x="456" y="0"/>
                </a:lnTo>
                <a:lnTo>
                  <a:pt x="1127" y="1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Freeform 16"/>
          <p:cNvSpPr>
            <a:spLocks/>
          </p:cNvSpPr>
          <p:nvPr/>
        </p:nvSpPr>
        <p:spPr bwMode="auto">
          <a:xfrm>
            <a:off x="3560763" y="4381500"/>
            <a:ext cx="2906712" cy="758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1831" y="478"/>
              </a:cxn>
            </a:cxnLst>
            <a:rect l="0" t="0" r="r" b="b"/>
            <a:pathLst>
              <a:path w="1831" h="478">
                <a:moveTo>
                  <a:pt x="0" y="0"/>
                </a:moveTo>
                <a:lnTo>
                  <a:pt x="288" y="0"/>
                </a:lnTo>
                <a:lnTo>
                  <a:pt x="1831" y="47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908050" y="6029325"/>
            <a:ext cx="7235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(b) Photomicrograph of the tracheal wall (320x)</a:t>
            </a:r>
            <a:endParaRPr lang="en-US" sz="1800">
              <a:latin typeface="Arial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901700" y="4159250"/>
            <a:ext cx="2606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Hyaline cartilage</a:t>
            </a:r>
            <a:endParaRPr lang="en-US" sz="1800">
              <a:latin typeface="Arial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1017588" y="2097088"/>
            <a:ext cx="26939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• Lamina propria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  (connective tissue)</a:t>
            </a:r>
            <a:endParaRPr lang="en-US" sz="1800" b="1">
              <a:latin typeface="Arial" charset="0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901700" y="2819400"/>
            <a:ext cx="1766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Submucosa</a:t>
            </a:r>
            <a:endParaRPr lang="en-US" sz="1800">
              <a:latin typeface="Arial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901700" y="758825"/>
            <a:ext cx="11779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Mucosa</a:t>
            </a:r>
            <a:endParaRPr lang="en-US" sz="1800">
              <a:latin typeface="Arial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1184275" y="3305175"/>
            <a:ext cx="25193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Seromucous gland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 submucosa</a:t>
            </a:r>
            <a:endParaRPr lang="en-US" sz="1800" b="1">
              <a:latin typeface="Arial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1017588" y="1131888"/>
            <a:ext cx="24574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• Pseudostratified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  ciliated columnar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  epithelium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Bronchi and Subdivisions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Air passages undergo 23 orders of branching </a:t>
            </a:r>
          </a:p>
          <a:p>
            <a:r>
              <a:rPr lang="en-US"/>
              <a:t>Branching pattern called the bronchial (respiratory) tree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Zone Structures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Trachea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right and left main (primary) bronchi</a:t>
            </a:r>
          </a:p>
          <a:p>
            <a:pPr>
              <a:lnSpc>
                <a:spcPct val="90000"/>
              </a:lnSpc>
            </a:pPr>
            <a:r>
              <a:rPr lang="en-US"/>
              <a:t>Each main bronchus enters the hilum of one lung</a:t>
            </a:r>
          </a:p>
          <a:p>
            <a:pPr lvl="1">
              <a:lnSpc>
                <a:spcPct val="90000"/>
              </a:lnSpc>
            </a:pPr>
            <a:r>
              <a:rPr lang="en-US"/>
              <a:t>Right main bronchus is wider, shorter, and more vertical than the left</a:t>
            </a:r>
          </a:p>
          <a:p>
            <a:pPr>
              <a:lnSpc>
                <a:spcPct val="90000"/>
              </a:lnSpc>
            </a:pPr>
            <a:r>
              <a:rPr lang="en-US"/>
              <a:t>Each main bronchus branches into lobar (secondary) bronchi (three right, two left)</a:t>
            </a:r>
          </a:p>
          <a:p>
            <a:pPr lvl="1">
              <a:lnSpc>
                <a:spcPct val="90000"/>
              </a:lnSpc>
            </a:pPr>
            <a:r>
              <a:rPr lang="en-US"/>
              <a:t>Each lobar bronchus supplies one lobe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Zone Structures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Each lobar bronchus branches into segmental (tertiary) bronchi</a:t>
            </a:r>
          </a:p>
          <a:p>
            <a:pPr lvl="1"/>
            <a:r>
              <a:rPr lang="en-US"/>
              <a:t>Segmental bronchi divide repeatedly</a:t>
            </a:r>
          </a:p>
          <a:p>
            <a:r>
              <a:rPr lang="en-US"/>
              <a:t>Bronchioles are less than 1 mm in diameter</a:t>
            </a:r>
          </a:p>
          <a:p>
            <a:r>
              <a:rPr lang="en-US"/>
              <a:t>Terminal bronchioles are the smallest, less than 0.5 mm diameter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22.7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800" y="941388"/>
            <a:ext cx="8231188" cy="5140325"/>
          </a:xfrm>
          <a:prstGeom prst="rect">
            <a:avLst/>
          </a:prstGeom>
          <a:noFill/>
        </p:spPr>
      </p:pic>
      <p:sp>
        <p:nvSpPr>
          <p:cNvPr id="71688" name="Freeform 8"/>
          <p:cNvSpPr>
            <a:spLocks/>
          </p:cNvSpPr>
          <p:nvPr/>
        </p:nvSpPr>
        <p:spPr bwMode="auto">
          <a:xfrm>
            <a:off x="4506913" y="1022350"/>
            <a:ext cx="849312" cy="45085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367" y="0"/>
              </a:cxn>
              <a:cxn ang="0">
                <a:pos x="0" y="284"/>
              </a:cxn>
            </a:cxnLst>
            <a:rect l="0" t="0" r="r" b="b"/>
            <a:pathLst>
              <a:path w="535" h="284">
                <a:moveTo>
                  <a:pt x="535" y="0"/>
                </a:moveTo>
                <a:lnTo>
                  <a:pt x="367" y="0"/>
                </a:lnTo>
                <a:lnTo>
                  <a:pt x="0" y="28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>
            <a:off x="4554538" y="2524125"/>
            <a:ext cx="2582862" cy="241300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365" y="0"/>
              </a:cxn>
              <a:cxn ang="0">
                <a:pos x="0" y="152"/>
              </a:cxn>
            </a:cxnLst>
            <a:rect l="0" t="0" r="r" b="b"/>
            <a:pathLst>
              <a:path w="1627" h="152">
                <a:moveTo>
                  <a:pt x="1627" y="0"/>
                </a:moveTo>
                <a:lnTo>
                  <a:pt x="1365" y="0"/>
                </a:lnTo>
                <a:lnTo>
                  <a:pt x="0" y="15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778500" y="1920875"/>
            <a:ext cx="136207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H="1">
            <a:off x="5435600" y="3360738"/>
            <a:ext cx="17018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Freeform 12"/>
          <p:cNvSpPr>
            <a:spLocks/>
          </p:cNvSpPr>
          <p:nvPr/>
        </p:nvSpPr>
        <p:spPr bwMode="auto">
          <a:xfrm>
            <a:off x="5775325" y="3983038"/>
            <a:ext cx="1362075" cy="238125"/>
          </a:xfrm>
          <a:custGeom>
            <a:avLst/>
            <a:gdLst/>
            <a:ahLst/>
            <a:cxnLst>
              <a:cxn ang="0">
                <a:pos x="858" y="150"/>
              </a:cxn>
              <a:cxn ang="0">
                <a:pos x="722" y="150"/>
              </a:cxn>
              <a:cxn ang="0">
                <a:pos x="0" y="0"/>
              </a:cxn>
            </a:cxnLst>
            <a:rect l="0" t="0" r="r" b="b"/>
            <a:pathLst>
              <a:path w="858" h="150">
                <a:moveTo>
                  <a:pt x="858" y="150"/>
                </a:moveTo>
                <a:lnTo>
                  <a:pt x="722" y="15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3" name="Freeform 13"/>
          <p:cNvSpPr>
            <a:spLocks/>
          </p:cNvSpPr>
          <p:nvPr/>
        </p:nvSpPr>
        <p:spPr bwMode="auto">
          <a:xfrm>
            <a:off x="1935163" y="3192463"/>
            <a:ext cx="736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" y="0"/>
              </a:cxn>
              <a:cxn ang="0">
                <a:pos x="464" y="0"/>
              </a:cxn>
            </a:cxnLst>
            <a:rect l="0" t="0" r="r" b="b"/>
            <a:pathLst>
              <a:path w="464">
                <a:moveTo>
                  <a:pt x="0" y="0"/>
                </a:moveTo>
                <a:lnTo>
                  <a:pt x="124" y="0"/>
                </a:lnTo>
                <a:lnTo>
                  <a:pt x="46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Freeform 14"/>
          <p:cNvSpPr>
            <a:spLocks/>
          </p:cNvSpPr>
          <p:nvPr/>
        </p:nvSpPr>
        <p:spPr bwMode="auto">
          <a:xfrm>
            <a:off x="1735138" y="4503738"/>
            <a:ext cx="8255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0"/>
              </a:cxn>
              <a:cxn ang="0">
                <a:pos x="520" y="0"/>
              </a:cxn>
            </a:cxnLst>
            <a:rect l="0" t="0" r="r" b="b"/>
            <a:pathLst>
              <a:path w="520">
                <a:moveTo>
                  <a:pt x="0" y="0"/>
                </a:moveTo>
                <a:lnTo>
                  <a:pt x="122" y="0"/>
                </a:lnTo>
                <a:lnTo>
                  <a:pt x="52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Freeform 15"/>
          <p:cNvSpPr>
            <a:spLocks/>
          </p:cNvSpPr>
          <p:nvPr/>
        </p:nvSpPr>
        <p:spPr bwMode="auto">
          <a:xfrm>
            <a:off x="1798638" y="5380038"/>
            <a:ext cx="4286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0" y="2"/>
              </a:cxn>
              <a:cxn ang="0">
                <a:pos x="270" y="0"/>
              </a:cxn>
            </a:cxnLst>
            <a:rect l="0" t="0" r="r" b="b"/>
            <a:pathLst>
              <a:path w="270" h="2">
                <a:moveTo>
                  <a:pt x="0" y="2"/>
                </a:moveTo>
                <a:lnTo>
                  <a:pt x="60" y="2"/>
                </a:lnTo>
                <a:lnTo>
                  <a:pt x="27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H="1">
            <a:off x="6184900" y="5326063"/>
            <a:ext cx="9525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5403850" y="9032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Trachea</a:t>
            </a:r>
            <a:endParaRPr lang="en-US" sz="1800" b="1">
              <a:latin typeface="Arial" charset="0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28625" y="3055938"/>
            <a:ext cx="1536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lobe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of right lung</a:t>
            </a:r>
            <a:endParaRPr lang="en-US" sz="1800" b="1">
              <a:latin typeface="Arial" charset="0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44500" y="4370388"/>
            <a:ext cx="1333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Middle lobe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of right lung</a:t>
            </a:r>
            <a:endParaRPr lang="en-US" sz="1800" b="1">
              <a:latin typeface="Arial" charset="0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444500" y="5237163"/>
            <a:ext cx="1384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Inferior lobe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of right lung</a:t>
            </a:r>
            <a:endParaRPr lang="en-US" sz="1800" b="1">
              <a:latin typeface="Arial" charset="0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7178675" y="1811338"/>
            <a:ext cx="1536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lobe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of left lung</a:t>
            </a:r>
            <a:endParaRPr lang="en-US" sz="1800" b="1">
              <a:latin typeface="Arial" charset="0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7178675" y="2408238"/>
            <a:ext cx="1054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main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(primary)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bronchus</a:t>
            </a:r>
            <a:endParaRPr lang="en-US" sz="1800" b="1">
              <a:latin typeface="Arial" charset="0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7178675" y="3246438"/>
            <a:ext cx="1295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Lobar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(secondary)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bronchus</a:t>
            </a:r>
            <a:endParaRPr lang="en-US" sz="1800" b="1">
              <a:latin typeface="Arial" charset="0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7178675" y="41036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Segmental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(tertiary)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bronchus</a:t>
            </a:r>
            <a:endParaRPr lang="en-US" sz="1800" b="1">
              <a:latin typeface="Arial" charset="0"/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7191375" y="5202238"/>
            <a:ext cx="132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Inferior lobe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of left lung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33400"/>
            <a:ext cx="8231187" cy="6002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998788" y="1989138"/>
            <a:ext cx="3365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4198938" y="2398713"/>
            <a:ext cx="1138237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4610100" y="3625850"/>
            <a:ext cx="2641600" cy="508000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1472" y="0"/>
              </a:cxn>
              <a:cxn ang="0">
                <a:pos x="1664" y="0"/>
              </a:cxn>
            </a:cxnLst>
            <a:rect l="0" t="0" r="r" b="b"/>
            <a:pathLst>
              <a:path w="1664" h="320">
                <a:moveTo>
                  <a:pt x="0" y="320"/>
                </a:moveTo>
                <a:lnTo>
                  <a:pt x="1472" y="0"/>
                </a:lnTo>
                <a:lnTo>
                  <a:pt x="1664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1728788" y="4025900"/>
            <a:ext cx="2762250" cy="44450"/>
          </a:xfrm>
          <a:custGeom>
            <a:avLst/>
            <a:gdLst/>
            <a:ahLst/>
            <a:cxnLst>
              <a:cxn ang="0">
                <a:pos x="1740" y="28"/>
              </a:cxn>
              <a:cxn ang="0">
                <a:pos x="794" y="0"/>
              </a:cxn>
              <a:cxn ang="0">
                <a:pos x="0" y="0"/>
              </a:cxn>
            </a:cxnLst>
            <a:rect l="0" t="0" r="r" b="b"/>
            <a:pathLst>
              <a:path w="1740" h="28">
                <a:moveTo>
                  <a:pt x="1740" y="28"/>
                </a:moveTo>
                <a:lnTo>
                  <a:pt x="79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400675" y="5438775"/>
            <a:ext cx="18478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589088" y="3676650"/>
            <a:ext cx="28924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3948113" y="2151063"/>
            <a:ext cx="1385887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471738" y="2903538"/>
            <a:ext cx="16637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2446338" y="2122488"/>
            <a:ext cx="850900" cy="273050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130" y="172"/>
              </a:cxn>
              <a:cxn ang="0">
                <a:pos x="0" y="172"/>
              </a:cxn>
            </a:cxnLst>
            <a:rect l="0" t="0" r="r" b="b"/>
            <a:pathLst>
              <a:path w="536" h="172">
                <a:moveTo>
                  <a:pt x="536" y="0"/>
                </a:moveTo>
                <a:lnTo>
                  <a:pt x="130" y="172"/>
                </a:lnTo>
                <a:lnTo>
                  <a:pt x="0" y="17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1900238" y="4111625"/>
            <a:ext cx="2520950" cy="508000"/>
          </a:xfrm>
          <a:custGeom>
            <a:avLst/>
            <a:gdLst/>
            <a:ahLst/>
            <a:cxnLst>
              <a:cxn ang="0">
                <a:pos x="1588" y="0"/>
              </a:cxn>
              <a:cxn ang="0">
                <a:pos x="1024" y="318"/>
              </a:cxn>
              <a:cxn ang="0">
                <a:pos x="0" y="320"/>
              </a:cxn>
            </a:cxnLst>
            <a:rect l="0" t="0" r="r" b="b"/>
            <a:pathLst>
              <a:path w="1588" h="320">
                <a:moveTo>
                  <a:pt x="1588" y="0"/>
                </a:moveTo>
                <a:lnTo>
                  <a:pt x="1024" y="318"/>
                </a:lnTo>
                <a:lnTo>
                  <a:pt x="0" y="32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1868488" y="5041900"/>
            <a:ext cx="1870075" cy="412750"/>
          </a:xfrm>
          <a:custGeom>
            <a:avLst/>
            <a:gdLst/>
            <a:ahLst/>
            <a:cxnLst>
              <a:cxn ang="0">
                <a:pos x="0" y="260"/>
              </a:cxn>
              <a:cxn ang="0">
                <a:pos x="270" y="260"/>
              </a:cxn>
              <a:cxn ang="0">
                <a:pos x="1178" y="0"/>
              </a:cxn>
            </a:cxnLst>
            <a:rect l="0" t="0" r="r" b="b"/>
            <a:pathLst>
              <a:path w="1178" h="260">
                <a:moveTo>
                  <a:pt x="0" y="260"/>
                </a:moveTo>
                <a:lnTo>
                  <a:pt x="270" y="260"/>
                </a:lnTo>
                <a:lnTo>
                  <a:pt x="117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514975" y="4762500"/>
            <a:ext cx="17240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1663700" y="1844675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Nasal cavity</a:t>
            </a:r>
            <a:endParaRPr lang="en-US" sz="1800" b="1">
              <a:latin typeface="Arial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673225" y="227330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Nostril</a:t>
            </a:r>
            <a:endParaRPr lang="en-US" sz="1800" b="1">
              <a:latin typeface="Arial" charset="0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362575" y="2009775"/>
            <a:ext cx="116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Oral cavity</a:t>
            </a:r>
            <a:endParaRPr lang="en-US" sz="1800" b="1">
              <a:latin typeface="Arial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362575" y="2273300"/>
            <a:ext cx="90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Pharynx</a:t>
            </a:r>
            <a:endParaRPr lang="en-US" sz="1800" b="1">
              <a:latin typeface="Arial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685925" y="2759075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Larynx</a:t>
            </a:r>
            <a:endParaRPr lang="en-US" sz="1800" b="1">
              <a:latin typeface="Arial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695325" y="35433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Trachea</a:t>
            </a:r>
            <a:endParaRPr lang="en-US" sz="1800" b="1">
              <a:latin typeface="Arial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95325" y="3902075"/>
            <a:ext cx="1054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Carina of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trachea</a:t>
            </a:r>
            <a:endParaRPr lang="en-US" sz="1800" b="1">
              <a:latin typeface="Arial" charset="0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7273925" y="3508375"/>
            <a:ext cx="1054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main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(primary)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bronchus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695325" y="4489450"/>
            <a:ext cx="124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main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(primary)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bronchus</a:t>
            </a:r>
            <a:endParaRPr lang="en-US" sz="1800" b="1">
              <a:latin typeface="Arial" charset="0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695325" y="5330825"/>
            <a:ext cx="1130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lung</a:t>
            </a:r>
            <a:endParaRPr lang="en-US" sz="1800" b="1">
              <a:latin typeface="Arial" charset="0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7270750" y="4648200"/>
            <a:ext cx="96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lung</a:t>
            </a:r>
            <a:endParaRPr lang="en-US" sz="1800" b="1">
              <a:latin typeface="Arial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7270750" y="5321300"/>
            <a:ext cx="119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Diaphragm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Zone Structures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From bronchi through bronchioles, structural changes occur</a:t>
            </a:r>
          </a:p>
          <a:p>
            <a:pPr lvl="1"/>
            <a:r>
              <a:rPr lang="en-US"/>
              <a:t>Cartilage rings give way to plates; cartilage is absent from bronchioles</a:t>
            </a:r>
          </a:p>
          <a:p>
            <a:pPr lvl="1"/>
            <a:r>
              <a:rPr lang="en-US"/>
              <a:t>Epithelium changes from pseudostratified columnar to cuboidal; cilia and goblet cells become sparse</a:t>
            </a:r>
          </a:p>
          <a:p>
            <a:pPr lvl="1"/>
            <a:r>
              <a:rPr lang="en-US"/>
              <a:t>Relative amount of smooth muscle increases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Zone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Respiratory bronchioles, alveolar ducts, alveolar sacs (clusters of alveoli)</a:t>
            </a:r>
          </a:p>
          <a:p>
            <a:r>
              <a:rPr lang="en-US"/>
              <a:t>~300 million alveoli account for most of the lungs’ volume and are the main site for gas exchange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22.8a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2588" y="1798638"/>
            <a:ext cx="8288337" cy="3371850"/>
          </a:xfrm>
          <a:prstGeom prst="rect">
            <a:avLst/>
          </a:prstGeom>
          <a:noFill/>
        </p:spPr>
      </p:pic>
      <p:sp>
        <p:nvSpPr>
          <p:cNvPr id="76808" name="Freeform 8"/>
          <p:cNvSpPr>
            <a:spLocks/>
          </p:cNvSpPr>
          <p:nvPr/>
        </p:nvSpPr>
        <p:spPr bwMode="auto">
          <a:xfrm>
            <a:off x="6226175" y="3313113"/>
            <a:ext cx="8540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382" y="0"/>
              </a:cxn>
              <a:cxn ang="0">
                <a:pos x="538" y="0"/>
              </a:cxn>
            </a:cxnLst>
            <a:rect l="0" t="0" r="r" b="b"/>
            <a:pathLst>
              <a:path w="538" h="352">
                <a:moveTo>
                  <a:pt x="0" y="352"/>
                </a:moveTo>
                <a:lnTo>
                  <a:pt x="382" y="0"/>
                </a:lnTo>
                <a:lnTo>
                  <a:pt x="538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Freeform 9"/>
          <p:cNvSpPr>
            <a:spLocks/>
          </p:cNvSpPr>
          <p:nvPr/>
        </p:nvSpPr>
        <p:spPr bwMode="auto">
          <a:xfrm>
            <a:off x="4841875" y="2532063"/>
            <a:ext cx="317500" cy="415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0"/>
              </a:cxn>
              <a:cxn ang="0">
                <a:pos x="200" y="262"/>
              </a:cxn>
            </a:cxnLst>
            <a:rect l="0" t="0" r="r" b="b"/>
            <a:pathLst>
              <a:path w="200" h="262">
                <a:moveTo>
                  <a:pt x="0" y="0"/>
                </a:moveTo>
                <a:lnTo>
                  <a:pt x="72" y="0"/>
                </a:lnTo>
                <a:lnTo>
                  <a:pt x="200" y="26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7661275" y="4043363"/>
            <a:ext cx="1238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6165850" y="2293938"/>
            <a:ext cx="6508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 flipV="1">
            <a:off x="6153150" y="2117725"/>
            <a:ext cx="561975" cy="1762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 flipH="1">
            <a:off x="6581775" y="2293938"/>
            <a:ext cx="133350" cy="6223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3332163" y="3935413"/>
            <a:ext cx="889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7489825" y="4043363"/>
            <a:ext cx="1619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Freeform 16"/>
          <p:cNvSpPr>
            <a:spLocks/>
          </p:cNvSpPr>
          <p:nvPr/>
        </p:nvSpPr>
        <p:spPr bwMode="auto">
          <a:xfrm>
            <a:off x="6226175" y="3313113"/>
            <a:ext cx="8413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382" y="0"/>
              </a:cxn>
              <a:cxn ang="0">
                <a:pos x="530" y="0"/>
              </a:cxn>
            </a:cxnLst>
            <a:rect l="0" t="0" r="r" b="b"/>
            <a:pathLst>
              <a:path w="530" h="352">
                <a:moveTo>
                  <a:pt x="0" y="352"/>
                </a:moveTo>
                <a:lnTo>
                  <a:pt x="382" y="0"/>
                </a:lnTo>
                <a:lnTo>
                  <a:pt x="53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4800600" y="2532063"/>
            <a:ext cx="358775" cy="415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0"/>
              </a:cxn>
              <a:cxn ang="0">
                <a:pos x="226" y="262"/>
              </a:cxn>
            </a:cxnLst>
            <a:rect l="0" t="0" r="r" b="b"/>
            <a:pathLst>
              <a:path w="226" h="262">
                <a:moveTo>
                  <a:pt x="0" y="0"/>
                </a:moveTo>
                <a:lnTo>
                  <a:pt x="98" y="0"/>
                </a:lnTo>
                <a:lnTo>
                  <a:pt x="226" y="26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6165850" y="2293938"/>
            <a:ext cx="6508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 flipV="1">
            <a:off x="6153150" y="2117725"/>
            <a:ext cx="561975" cy="176213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6581775" y="2293938"/>
            <a:ext cx="133350" cy="6223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>
            <a:off x="4170363" y="3316288"/>
            <a:ext cx="74771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>
            <a:off x="3332163" y="3935413"/>
            <a:ext cx="8890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>
            <a:off x="4430713" y="3316288"/>
            <a:ext cx="836612" cy="4794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4183063" y="3316288"/>
            <a:ext cx="73501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4430713" y="3316288"/>
            <a:ext cx="836612" cy="479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6" name="Freeform 26"/>
          <p:cNvSpPr>
            <a:spLocks/>
          </p:cNvSpPr>
          <p:nvPr/>
        </p:nvSpPr>
        <p:spPr bwMode="auto">
          <a:xfrm>
            <a:off x="7407275" y="3589338"/>
            <a:ext cx="85725" cy="8858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4" y="0"/>
              </a:cxn>
              <a:cxn ang="0">
                <a:pos x="54" y="558"/>
              </a:cxn>
              <a:cxn ang="0">
                <a:pos x="0" y="558"/>
              </a:cxn>
            </a:cxnLst>
            <a:rect l="0" t="0" r="r" b="b"/>
            <a:pathLst>
              <a:path w="54" h="558">
                <a:moveTo>
                  <a:pt x="2" y="0"/>
                </a:moveTo>
                <a:lnTo>
                  <a:pt x="54" y="0"/>
                </a:lnTo>
                <a:lnTo>
                  <a:pt x="54" y="558"/>
                </a:lnTo>
                <a:lnTo>
                  <a:pt x="0" y="55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463550" y="4878388"/>
            <a:ext cx="330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(a)</a:t>
            </a:r>
            <a:endParaRPr lang="en-US" sz="1800">
              <a:latin typeface="Arial" charset="0"/>
            </a:endParaRP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7099300" y="3179763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Alveolar duct</a:t>
            </a:r>
            <a:endParaRPr lang="en-US" sz="1800" b="1">
              <a:latin typeface="Arial" charset="0"/>
            </a:endParaRPr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3311525" y="2401888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Alveolar duct</a:t>
            </a:r>
            <a:endParaRPr lang="en-US" sz="1800" b="1">
              <a:latin typeface="Arial" charset="0"/>
            </a:endParaRPr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6851650" y="2166938"/>
            <a:ext cx="749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Alveoli</a:t>
            </a:r>
            <a:endParaRPr lang="en-US" sz="1800" b="1">
              <a:latin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7677150" y="3906838"/>
            <a:ext cx="901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sac</a:t>
            </a:r>
            <a:endParaRPr lang="en-US" sz="1800" b="1">
              <a:latin typeface="Arial" charset="0"/>
            </a:endParaRPr>
          </a:p>
        </p:txBody>
      </p:sp>
      <p:sp>
        <p:nvSpPr>
          <p:cNvPr id="76832" name="Rectangle 32"/>
          <p:cNvSpPr>
            <a:spLocks noChangeArrowheads="1"/>
          </p:cNvSpPr>
          <p:nvPr/>
        </p:nvSpPr>
        <p:spPr bwMode="auto">
          <a:xfrm>
            <a:off x="2882900" y="3167063"/>
            <a:ext cx="1333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Respiratory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bronchioles</a:t>
            </a:r>
            <a:endParaRPr lang="en-US" sz="1800" b="1">
              <a:latin typeface="Arial" charset="0"/>
            </a:endParaRPr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2352675" y="3802063"/>
            <a:ext cx="116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bronchiole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22.8b</a:t>
            </a: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1673225"/>
            <a:ext cx="8231187" cy="3614738"/>
          </a:xfrm>
          <a:prstGeom prst="rect">
            <a:avLst/>
          </a:prstGeom>
          <a:noFill/>
        </p:spPr>
      </p:pic>
      <p:sp>
        <p:nvSpPr>
          <p:cNvPr id="77832" name="Freeform 8"/>
          <p:cNvSpPr>
            <a:spLocks/>
          </p:cNvSpPr>
          <p:nvPr/>
        </p:nvSpPr>
        <p:spPr bwMode="auto">
          <a:xfrm>
            <a:off x="3386138" y="2305050"/>
            <a:ext cx="1576387" cy="1658938"/>
          </a:xfrm>
          <a:custGeom>
            <a:avLst/>
            <a:gdLst/>
            <a:ahLst/>
            <a:cxnLst>
              <a:cxn ang="0">
                <a:pos x="993" y="0"/>
              </a:cxn>
              <a:cxn ang="0">
                <a:pos x="889" y="0"/>
              </a:cxn>
              <a:cxn ang="0">
                <a:pos x="0" y="1045"/>
              </a:cxn>
            </a:cxnLst>
            <a:rect l="0" t="0" r="r" b="b"/>
            <a:pathLst>
              <a:path w="993" h="1045">
                <a:moveTo>
                  <a:pt x="993" y="0"/>
                </a:moveTo>
                <a:lnTo>
                  <a:pt x="889" y="0"/>
                </a:lnTo>
                <a:lnTo>
                  <a:pt x="0" y="1045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Freeform 9"/>
          <p:cNvSpPr>
            <a:spLocks/>
          </p:cNvSpPr>
          <p:nvPr/>
        </p:nvSpPr>
        <p:spPr bwMode="auto">
          <a:xfrm>
            <a:off x="2767013" y="1758950"/>
            <a:ext cx="2144712" cy="1585913"/>
          </a:xfrm>
          <a:custGeom>
            <a:avLst/>
            <a:gdLst/>
            <a:ahLst/>
            <a:cxnLst>
              <a:cxn ang="0">
                <a:pos x="1351" y="0"/>
              </a:cxn>
              <a:cxn ang="0">
                <a:pos x="1279" y="0"/>
              </a:cxn>
              <a:cxn ang="0">
                <a:pos x="0" y="999"/>
              </a:cxn>
            </a:cxnLst>
            <a:rect l="0" t="0" r="r" b="b"/>
            <a:pathLst>
              <a:path w="1351" h="999">
                <a:moveTo>
                  <a:pt x="1351" y="0"/>
                </a:moveTo>
                <a:lnTo>
                  <a:pt x="1279" y="0"/>
                </a:lnTo>
                <a:lnTo>
                  <a:pt x="0" y="999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Freeform 10"/>
          <p:cNvSpPr>
            <a:spLocks/>
          </p:cNvSpPr>
          <p:nvPr/>
        </p:nvSpPr>
        <p:spPr bwMode="auto">
          <a:xfrm>
            <a:off x="3386138" y="2305050"/>
            <a:ext cx="1576387" cy="1658938"/>
          </a:xfrm>
          <a:custGeom>
            <a:avLst/>
            <a:gdLst/>
            <a:ahLst/>
            <a:cxnLst>
              <a:cxn ang="0">
                <a:pos x="993" y="0"/>
              </a:cxn>
              <a:cxn ang="0">
                <a:pos x="889" y="0"/>
              </a:cxn>
              <a:cxn ang="0">
                <a:pos x="0" y="1045"/>
              </a:cxn>
            </a:cxnLst>
            <a:rect l="0" t="0" r="r" b="b"/>
            <a:pathLst>
              <a:path w="993" h="1045">
                <a:moveTo>
                  <a:pt x="993" y="0"/>
                </a:moveTo>
                <a:lnTo>
                  <a:pt x="889" y="0"/>
                </a:lnTo>
                <a:lnTo>
                  <a:pt x="0" y="1045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Freeform 11"/>
          <p:cNvSpPr>
            <a:spLocks/>
          </p:cNvSpPr>
          <p:nvPr/>
        </p:nvSpPr>
        <p:spPr bwMode="auto">
          <a:xfrm>
            <a:off x="2767013" y="1758950"/>
            <a:ext cx="2144712" cy="1585913"/>
          </a:xfrm>
          <a:custGeom>
            <a:avLst/>
            <a:gdLst/>
            <a:ahLst/>
            <a:cxnLst>
              <a:cxn ang="0">
                <a:pos x="1351" y="0"/>
              </a:cxn>
              <a:cxn ang="0">
                <a:pos x="1279" y="0"/>
              </a:cxn>
              <a:cxn ang="0">
                <a:pos x="0" y="999"/>
              </a:cxn>
            </a:cxnLst>
            <a:rect l="0" t="0" r="r" b="b"/>
            <a:pathLst>
              <a:path w="1351" h="999">
                <a:moveTo>
                  <a:pt x="1351" y="0"/>
                </a:moveTo>
                <a:lnTo>
                  <a:pt x="1279" y="0"/>
                </a:lnTo>
                <a:lnTo>
                  <a:pt x="0" y="999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Freeform 12"/>
          <p:cNvSpPr>
            <a:spLocks/>
          </p:cNvSpPr>
          <p:nvPr/>
        </p:nvSpPr>
        <p:spPr bwMode="auto">
          <a:xfrm>
            <a:off x="5927725" y="2336800"/>
            <a:ext cx="511175" cy="204788"/>
          </a:xfrm>
          <a:custGeom>
            <a:avLst/>
            <a:gdLst/>
            <a:ahLst/>
            <a:cxnLst>
              <a:cxn ang="0">
                <a:pos x="322" y="129"/>
              </a:cxn>
              <a:cxn ang="0">
                <a:pos x="120" y="0"/>
              </a:cxn>
              <a:cxn ang="0">
                <a:pos x="0" y="0"/>
              </a:cxn>
            </a:cxnLst>
            <a:rect l="0" t="0" r="r" b="b"/>
            <a:pathLst>
              <a:path w="322" h="129">
                <a:moveTo>
                  <a:pt x="322" y="129"/>
                </a:moveTo>
                <a:lnTo>
                  <a:pt x="12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Freeform 13"/>
          <p:cNvSpPr>
            <a:spLocks/>
          </p:cNvSpPr>
          <p:nvPr/>
        </p:nvSpPr>
        <p:spPr bwMode="auto">
          <a:xfrm>
            <a:off x="4176713" y="4618038"/>
            <a:ext cx="782637" cy="3175"/>
          </a:xfrm>
          <a:custGeom>
            <a:avLst/>
            <a:gdLst/>
            <a:ahLst/>
            <a:cxnLst>
              <a:cxn ang="0">
                <a:pos x="493" y="2"/>
              </a:cxn>
              <a:cxn ang="0">
                <a:pos x="323" y="2"/>
              </a:cxn>
              <a:cxn ang="0">
                <a:pos x="0" y="0"/>
              </a:cxn>
            </a:cxnLst>
            <a:rect l="0" t="0" r="r" b="b"/>
            <a:pathLst>
              <a:path w="493" h="2">
                <a:moveTo>
                  <a:pt x="493" y="2"/>
                </a:moveTo>
                <a:lnTo>
                  <a:pt x="323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8" name="Freeform 14"/>
          <p:cNvSpPr>
            <a:spLocks/>
          </p:cNvSpPr>
          <p:nvPr/>
        </p:nvSpPr>
        <p:spPr bwMode="auto">
          <a:xfrm>
            <a:off x="4176713" y="4618038"/>
            <a:ext cx="782637" cy="3175"/>
          </a:xfrm>
          <a:custGeom>
            <a:avLst/>
            <a:gdLst/>
            <a:ahLst/>
            <a:cxnLst>
              <a:cxn ang="0">
                <a:pos x="493" y="2"/>
              </a:cxn>
              <a:cxn ang="0">
                <a:pos x="323" y="2"/>
              </a:cxn>
              <a:cxn ang="0">
                <a:pos x="0" y="0"/>
              </a:cxn>
            </a:cxnLst>
            <a:rect l="0" t="0" r="r" b="b"/>
            <a:pathLst>
              <a:path w="493" h="2">
                <a:moveTo>
                  <a:pt x="493" y="2"/>
                </a:moveTo>
                <a:lnTo>
                  <a:pt x="323" y="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>
            <a:off x="6235700" y="3792538"/>
            <a:ext cx="377825" cy="3619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H="1" flipV="1">
            <a:off x="4424363" y="3938588"/>
            <a:ext cx="201612" cy="2222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4319588" y="4154488"/>
            <a:ext cx="703262" cy="209550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191" y="0"/>
              </a:cxn>
              <a:cxn ang="0">
                <a:pos x="0" y="132"/>
              </a:cxn>
            </a:cxnLst>
            <a:rect l="0" t="0" r="r" b="b"/>
            <a:pathLst>
              <a:path w="443" h="132">
                <a:moveTo>
                  <a:pt x="443" y="0"/>
                </a:moveTo>
                <a:lnTo>
                  <a:pt x="191" y="0"/>
                </a:lnTo>
                <a:lnTo>
                  <a:pt x="0" y="13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2" name="Freeform 18"/>
          <p:cNvSpPr>
            <a:spLocks/>
          </p:cNvSpPr>
          <p:nvPr/>
        </p:nvSpPr>
        <p:spPr bwMode="auto">
          <a:xfrm>
            <a:off x="3386138" y="2305050"/>
            <a:ext cx="1576387" cy="1658938"/>
          </a:xfrm>
          <a:custGeom>
            <a:avLst/>
            <a:gdLst/>
            <a:ahLst/>
            <a:cxnLst>
              <a:cxn ang="0">
                <a:pos x="993" y="0"/>
              </a:cxn>
              <a:cxn ang="0">
                <a:pos x="889" y="0"/>
              </a:cxn>
              <a:cxn ang="0">
                <a:pos x="0" y="1045"/>
              </a:cxn>
            </a:cxnLst>
            <a:rect l="0" t="0" r="r" b="b"/>
            <a:pathLst>
              <a:path w="993" h="1045">
                <a:moveTo>
                  <a:pt x="993" y="0"/>
                </a:moveTo>
                <a:lnTo>
                  <a:pt x="889" y="0"/>
                </a:lnTo>
                <a:lnTo>
                  <a:pt x="0" y="1045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Freeform 19"/>
          <p:cNvSpPr>
            <a:spLocks/>
          </p:cNvSpPr>
          <p:nvPr/>
        </p:nvSpPr>
        <p:spPr bwMode="auto">
          <a:xfrm>
            <a:off x="2767013" y="1758950"/>
            <a:ext cx="2176462" cy="1585913"/>
          </a:xfrm>
          <a:custGeom>
            <a:avLst/>
            <a:gdLst/>
            <a:ahLst/>
            <a:cxnLst>
              <a:cxn ang="0">
                <a:pos x="1371" y="0"/>
              </a:cxn>
              <a:cxn ang="0">
                <a:pos x="1279" y="0"/>
              </a:cxn>
              <a:cxn ang="0">
                <a:pos x="0" y="999"/>
              </a:cxn>
            </a:cxnLst>
            <a:rect l="0" t="0" r="r" b="b"/>
            <a:pathLst>
              <a:path w="1371" h="999">
                <a:moveTo>
                  <a:pt x="1371" y="0"/>
                </a:moveTo>
                <a:lnTo>
                  <a:pt x="1279" y="0"/>
                </a:lnTo>
                <a:lnTo>
                  <a:pt x="0" y="999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4" name="Freeform 20"/>
          <p:cNvSpPr>
            <a:spLocks/>
          </p:cNvSpPr>
          <p:nvPr/>
        </p:nvSpPr>
        <p:spPr bwMode="auto">
          <a:xfrm>
            <a:off x="5927725" y="2336800"/>
            <a:ext cx="511175" cy="204788"/>
          </a:xfrm>
          <a:custGeom>
            <a:avLst/>
            <a:gdLst/>
            <a:ahLst/>
            <a:cxnLst>
              <a:cxn ang="0">
                <a:pos x="322" y="129"/>
              </a:cxn>
              <a:cxn ang="0">
                <a:pos x="120" y="0"/>
              </a:cxn>
              <a:cxn ang="0">
                <a:pos x="0" y="0"/>
              </a:cxn>
            </a:cxnLst>
            <a:rect l="0" t="0" r="r" b="b"/>
            <a:pathLst>
              <a:path w="322" h="129">
                <a:moveTo>
                  <a:pt x="322" y="129"/>
                </a:moveTo>
                <a:lnTo>
                  <a:pt x="12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5" name="Freeform 21"/>
          <p:cNvSpPr>
            <a:spLocks/>
          </p:cNvSpPr>
          <p:nvPr/>
        </p:nvSpPr>
        <p:spPr bwMode="auto">
          <a:xfrm>
            <a:off x="5829300" y="4154488"/>
            <a:ext cx="1152525" cy="1587"/>
          </a:xfrm>
          <a:custGeom>
            <a:avLst/>
            <a:gdLst/>
            <a:ahLst/>
            <a:cxnLst>
              <a:cxn ang="0">
                <a:pos x="726" y="0"/>
              </a:cxn>
              <a:cxn ang="0">
                <a:pos x="256" y="0"/>
              </a:cxn>
              <a:cxn ang="0">
                <a:pos x="0" y="0"/>
              </a:cxn>
            </a:cxnLst>
            <a:rect l="0" t="0" r="r" b="b"/>
            <a:pathLst>
              <a:path w="726">
                <a:moveTo>
                  <a:pt x="726" y="0"/>
                </a:moveTo>
                <a:lnTo>
                  <a:pt x="256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6" name="Freeform 22"/>
          <p:cNvSpPr>
            <a:spLocks/>
          </p:cNvSpPr>
          <p:nvPr/>
        </p:nvSpPr>
        <p:spPr bwMode="auto">
          <a:xfrm>
            <a:off x="5829300" y="4154488"/>
            <a:ext cx="1152525" cy="1587"/>
          </a:xfrm>
          <a:custGeom>
            <a:avLst/>
            <a:gdLst/>
            <a:ahLst/>
            <a:cxnLst>
              <a:cxn ang="0">
                <a:pos x="726" y="0"/>
              </a:cxn>
              <a:cxn ang="0">
                <a:pos x="256" y="0"/>
              </a:cxn>
              <a:cxn ang="0">
                <a:pos x="0" y="0"/>
              </a:cxn>
            </a:cxnLst>
            <a:rect l="0" t="0" r="r" b="b"/>
            <a:pathLst>
              <a:path w="726">
                <a:moveTo>
                  <a:pt x="726" y="0"/>
                </a:moveTo>
                <a:lnTo>
                  <a:pt x="25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7" name="Freeform 23"/>
          <p:cNvSpPr>
            <a:spLocks/>
          </p:cNvSpPr>
          <p:nvPr/>
        </p:nvSpPr>
        <p:spPr bwMode="auto">
          <a:xfrm>
            <a:off x="4176713" y="4618038"/>
            <a:ext cx="782637" cy="3175"/>
          </a:xfrm>
          <a:custGeom>
            <a:avLst/>
            <a:gdLst/>
            <a:ahLst/>
            <a:cxnLst>
              <a:cxn ang="0">
                <a:pos x="493" y="2"/>
              </a:cxn>
              <a:cxn ang="0">
                <a:pos x="323" y="2"/>
              </a:cxn>
              <a:cxn ang="0">
                <a:pos x="0" y="0"/>
              </a:cxn>
            </a:cxnLst>
            <a:rect l="0" t="0" r="r" b="b"/>
            <a:pathLst>
              <a:path w="493" h="2">
                <a:moveTo>
                  <a:pt x="493" y="2"/>
                </a:moveTo>
                <a:lnTo>
                  <a:pt x="323" y="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8" name="Freeform 24"/>
          <p:cNvSpPr>
            <a:spLocks/>
          </p:cNvSpPr>
          <p:nvPr/>
        </p:nvSpPr>
        <p:spPr bwMode="auto">
          <a:xfrm>
            <a:off x="4319588" y="4154488"/>
            <a:ext cx="703262" cy="209550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191" y="0"/>
              </a:cxn>
              <a:cxn ang="0">
                <a:pos x="0" y="132"/>
              </a:cxn>
            </a:cxnLst>
            <a:rect l="0" t="0" r="r" b="b"/>
            <a:pathLst>
              <a:path w="443" h="132">
                <a:moveTo>
                  <a:pt x="443" y="0"/>
                </a:moveTo>
                <a:lnTo>
                  <a:pt x="191" y="0"/>
                </a:lnTo>
                <a:lnTo>
                  <a:pt x="0" y="13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4424363" y="3938588"/>
            <a:ext cx="201612" cy="2222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H="1">
            <a:off x="7035800" y="2414588"/>
            <a:ext cx="596900" cy="6699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1" name="Freeform 27"/>
          <p:cNvSpPr>
            <a:spLocks/>
          </p:cNvSpPr>
          <p:nvPr/>
        </p:nvSpPr>
        <p:spPr bwMode="auto">
          <a:xfrm>
            <a:off x="7632700" y="2414588"/>
            <a:ext cx="120650" cy="8001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76" y="504"/>
              </a:cxn>
            </a:cxnLst>
            <a:rect l="0" t="0" r="r" b="b"/>
            <a:pathLst>
              <a:path w="76" h="504">
                <a:moveTo>
                  <a:pt x="62" y="0"/>
                </a:moveTo>
                <a:lnTo>
                  <a:pt x="0" y="0"/>
                </a:lnTo>
                <a:lnTo>
                  <a:pt x="76" y="50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2" name="Freeform 28"/>
          <p:cNvSpPr>
            <a:spLocks/>
          </p:cNvSpPr>
          <p:nvPr/>
        </p:nvSpPr>
        <p:spPr bwMode="auto">
          <a:xfrm>
            <a:off x="7632700" y="2414588"/>
            <a:ext cx="120650" cy="8001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0" y="0"/>
              </a:cxn>
              <a:cxn ang="0">
                <a:pos x="76" y="504"/>
              </a:cxn>
            </a:cxnLst>
            <a:rect l="0" t="0" r="r" b="b"/>
            <a:pathLst>
              <a:path w="76" h="504">
                <a:moveTo>
                  <a:pt x="72" y="0"/>
                </a:moveTo>
                <a:lnTo>
                  <a:pt x="0" y="0"/>
                </a:lnTo>
                <a:lnTo>
                  <a:pt x="76" y="5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 flipH="1">
            <a:off x="7035800" y="2414588"/>
            <a:ext cx="596900" cy="6699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 flipH="1">
            <a:off x="6235700" y="3792538"/>
            <a:ext cx="377825" cy="3619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473075" y="4989513"/>
            <a:ext cx="330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(b)</a:t>
            </a:r>
            <a:endParaRPr lang="en-US" sz="1800">
              <a:latin typeface="Arial" charset="0"/>
            </a:endParaRP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778750" y="2287588"/>
            <a:ext cx="901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pores</a:t>
            </a:r>
            <a:endParaRPr lang="en-US" sz="1800" b="1">
              <a:latin typeface="Arial" charset="0"/>
            </a:endParaRPr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4987925" y="2192338"/>
            <a:ext cx="901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duct</a:t>
            </a:r>
            <a:endParaRPr lang="en-US" sz="1800" b="1">
              <a:latin typeface="Arial" charset="0"/>
            </a:endParaRPr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4965700" y="1639888"/>
            <a:ext cx="127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Respiratory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bronchiole</a:t>
            </a:r>
            <a:endParaRPr lang="en-US" sz="1800" b="1">
              <a:latin typeface="Arial" charset="0"/>
            </a:endParaRPr>
          </a:p>
        </p:txBody>
      </p:sp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5054600" y="4011613"/>
            <a:ext cx="749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Alveoli</a:t>
            </a:r>
            <a:endParaRPr lang="en-US" sz="1800" b="1">
              <a:latin typeface="Arial" charset="0"/>
            </a:endParaRPr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4991100" y="4491038"/>
            <a:ext cx="901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Alveolar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sac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Membrane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~0.5-</a:t>
            </a:r>
            <a:r>
              <a:rPr lang="en-US">
                <a:sym typeface="Symbol" charset="2"/>
              </a:rPr>
              <a:t></a:t>
            </a:r>
            <a:r>
              <a:rPr lang="en-US"/>
              <a:t>m-thick air-blood barrier</a:t>
            </a:r>
          </a:p>
          <a:p>
            <a:r>
              <a:rPr lang="en-US"/>
              <a:t>Alveolar and capillary walls and their fused basement membranes</a:t>
            </a:r>
          </a:p>
          <a:p>
            <a:r>
              <a:rPr lang="en-US"/>
              <a:t>Alveolar walls</a:t>
            </a:r>
          </a:p>
          <a:p>
            <a:pPr lvl="1"/>
            <a:r>
              <a:rPr lang="en-US"/>
              <a:t>Single layer of squamous epithelium (type I cells)</a:t>
            </a:r>
          </a:p>
          <a:p>
            <a:r>
              <a:rPr lang="en-US"/>
              <a:t>Scattered type II cuboidal cells secrete surfactant and antimicrobial proteins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22.9a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8300" y="577850"/>
            <a:ext cx="8231188" cy="5781675"/>
          </a:xfrm>
          <a:prstGeom prst="rect">
            <a:avLst/>
          </a:prstGeom>
          <a:noFill/>
        </p:spPr>
      </p:pic>
      <p:sp>
        <p:nvSpPr>
          <p:cNvPr id="80904" name="Freeform 8"/>
          <p:cNvSpPr>
            <a:spLocks/>
          </p:cNvSpPr>
          <p:nvPr/>
        </p:nvSpPr>
        <p:spPr bwMode="auto">
          <a:xfrm>
            <a:off x="2009775" y="4549775"/>
            <a:ext cx="139700" cy="39687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0"/>
              </a:cxn>
              <a:cxn ang="0">
                <a:pos x="0" y="250"/>
              </a:cxn>
              <a:cxn ang="0">
                <a:pos x="88" y="250"/>
              </a:cxn>
            </a:cxnLst>
            <a:rect l="0" t="0" r="r" b="b"/>
            <a:pathLst>
              <a:path w="88" h="250">
                <a:moveTo>
                  <a:pt x="86" y="0"/>
                </a:moveTo>
                <a:lnTo>
                  <a:pt x="0" y="0"/>
                </a:lnTo>
                <a:lnTo>
                  <a:pt x="0" y="250"/>
                </a:lnTo>
                <a:lnTo>
                  <a:pt x="88" y="250"/>
                </a:lnTo>
              </a:path>
            </a:pathLst>
          </a:custGeom>
          <a:noFill/>
          <a:ln w="412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>
            <a:off x="2009775" y="4549775"/>
            <a:ext cx="139700" cy="39687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0"/>
              </a:cxn>
              <a:cxn ang="0">
                <a:pos x="0" y="250"/>
              </a:cxn>
              <a:cxn ang="0">
                <a:pos x="88" y="250"/>
              </a:cxn>
            </a:cxnLst>
            <a:rect l="0" t="0" r="r" b="b"/>
            <a:pathLst>
              <a:path w="88" h="250">
                <a:moveTo>
                  <a:pt x="86" y="0"/>
                </a:moveTo>
                <a:lnTo>
                  <a:pt x="0" y="0"/>
                </a:lnTo>
                <a:lnTo>
                  <a:pt x="0" y="250"/>
                </a:lnTo>
                <a:lnTo>
                  <a:pt x="88" y="25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>
            <a:off x="1622425" y="4749800"/>
            <a:ext cx="384175" cy="1588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1622425" y="4749800"/>
            <a:ext cx="38417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Freeform 12"/>
          <p:cNvSpPr>
            <a:spLocks/>
          </p:cNvSpPr>
          <p:nvPr/>
        </p:nvSpPr>
        <p:spPr bwMode="auto">
          <a:xfrm>
            <a:off x="2009775" y="4549775"/>
            <a:ext cx="139700" cy="39687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0"/>
              </a:cxn>
              <a:cxn ang="0">
                <a:pos x="0" y="250"/>
              </a:cxn>
              <a:cxn ang="0">
                <a:pos x="88" y="250"/>
              </a:cxn>
            </a:cxnLst>
            <a:rect l="0" t="0" r="r" b="b"/>
            <a:pathLst>
              <a:path w="88" h="250">
                <a:moveTo>
                  <a:pt x="86" y="0"/>
                </a:moveTo>
                <a:lnTo>
                  <a:pt x="0" y="0"/>
                </a:lnTo>
                <a:lnTo>
                  <a:pt x="0" y="250"/>
                </a:lnTo>
                <a:lnTo>
                  <a:pt x="88" y="250"/>
                </a:lnTo>
              </a:path>
            </a:pathLst>
          </a:custGeom>
          <a:noFill/>
          <a:ln w="412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Freeform 13"/>
          <p:cNvSpPr>
            <a:spLocks/>
          </p:cNvSpPr>
          <p:nvPr/>
        </p:nvSpPr>
        <p:spPr bwMode="auto">
          <a:xfrm>
            <a:off x="2009775" y="4549775"/>
            <a:ext cx="139700" cy="39687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0"/>
              </a:cxn>
              <a:cxn ang="0">
                <a:pos x="0" y="250"/>
              </a:cxn>
              <a:cxn ang="0">
                <a:pos x="88" y="250"/>
              </a:cxn>
            </a:cxnLst>
            <a:rect l="0" t="0" r="r" b="b"/>
            <a:pathLst>
              <a:path w="88" h="250">
                <a:moveTo>
                  <a:pt x="86" y="0"/>
                </a:moveTo>
                <a:lnTo>
                  <a:pt x="0" y="0"/>
                </a:lnTo>
                <a:lnTo>
                  <a:pt x="0" y="250"/>
                </a:lnTo>
                <a:lnTo>
                  <a:pt x="88" y="25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>
            <a:off x="1622425" y="4749800"/>
            <a:ext cx="384175" cy="1588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1622425" y="4749800"/>
            <a:ext cx="38417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5881688" y="5781675"/>
            <a:ext cx="222250" cy="1588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Freeform 17"/>
          <p:cNvSpPr>
            <a:spLocks/>
          </p:cNvSpPr>
          <p:nvPr/>
        </p:nvSpPr>
        <p:spPr bwMode="auto">
          <a:xfrm>
            <a:off x="4576763" y="4775200"/>
            <a:ext cx="1304925" cy="1006475"/>
          </a:xfrm>
          <a:custGeom>
            <a:avLst/>
            <a:gdLst/>
            <a:ahLst/>
            <a:cxnLst>
              <a:cxn ang="0">
                <a:pos x="500" y="0"/>
              </a:cxn>
              <a:cxn ang="0">
                <a:pos x="822" y="634"/>
              </a:cxn>
              <a:cxn ang="0">
                <a:pos x="0" y="144"/>
              </a:cxn>
            </a:cxnLst>
            <a:rect l="0" t="0" r="r" b="b"/>
            <a:pathLst>
              <a:path w="822" h="634">
                <a:moveTo>
                  <a:pt x="500" y="0"/>
                </a:moveTo>
                <a:lnTo>
                  <a:pt x="822" y="634"/>
                </a:lnTo>
                <a:lnTo>
                  <a:pt x="0" y="144"/>
                </a:lnTo>
              </a:path>
            </a:pathLst>
          </a:custGeom>
          <a:noFill/>
          <a:ln w="412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Freeform 18"/>
          <p:cNvSpPr>
            <a:spLocks/>
          </p:cNvSpPr>
          <p:nvPr/>
        </p:nvSpPr>
        <p:spPr bwMode="auto">
          <a:xfrm>
            <a:off x="4576763" y="4775200"/>
            <a:ext cx="1304925" cy="1006475"/>
          </a:xfrm>
          <a:custGeom>
            <a:avLst/>
            <a:gdLst/>
            <a:ahLst/>
            <a:cxnLst>
              <a:cxn ang="0">
                <a:pos x="500" y="0"/>
              </a:cxn>
              <a:cxn ang="0">
                <a:pos x="822" y="634"/>
              </a:cxn>
              <a:cxn ang="0">
                <a:pos x="0" y="144"/>
              </a:cxn>
            </a:cxnLst>
            <a:rect l="0" t="0" r="r" b="b"/>
            <a:pathLst>
              <a:path w="822" h="634">
                <a:moveTo>
                  <a:pt x="500" y="0"/>
                </a:moveTo>
                <a:lnTo>
                  <a:pt x="822" y="634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Freeform 19"/>
          <p:cNvSpPr>
            <a:spLocks/>
          </p:cNvSpPr>
          <p:nvPr/>
        </p:nvSpPr>
        <p:spPr bwMode="auto">
          <a:xfrm>
            <a:off x="1720850" y="3905250"/>
            <a:ext cx="781050" cy="561975"/>
          </a:xfrm>
          <a:custGeom>
            <a:avLst/>
            <a:gdLst/>
            <a:ahLst/>
            <a:cxnLst>
              <a:cxn ang="0">
                <a:pos x="390" y="154"/>
              </a:cxn>
              <a:cxn ang="0">
                <a:pos x="0" y="0"/>
              </a:cxn>
              <a:cxn ang="0">
                <a:pos x="492" y="354"/>
              </a:cxn>
            </a:cxnLst>
            <a:rect l="0" t="0" r="r" b="b"/>
            <a:pathLst>
              <a:path w="492" h="354">
                <a:moveTo>
                  <a:pt x="390" y="154"/>
                </a:moveTo>
                <a:lnTo>
                  <a:pt x="0" y="0"/>
                </a:lnTo>
                <a:lnTo>
                  <a:pt x="492" y="354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>
            <a:off x="5881688" y="5781675"/>
            <a:ext cx="222250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 flipH="1">
            <a:off x="1371600" y="3905250"/>
            <a:ext cx="3492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H="1">
            <a:off x="1371600" y="3905250"/>
            <a:ext cx="349250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>
            <a:off x="1495425" y="3084513"/>
            <a:ext cx="965200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H="1">
            <a:off x="1717675" y="966788"/>
            <a:ext cx="2559050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1" name="Freeform 25"/>
          <p:cNvSpPr>
            <a:spLocks/>
          </p:cNvSpPr>
          <p:nvPr/>
        </p:nvSpPr>
        <p:spPr bwMode="auto">
          <a:xfrm>
            <a:off x="2908300" y="1395413"/>
            <a:ext cx="1368425" cy="10795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466" y="0"/>
              </a:cxn>
              <a:cxn ang="0">
                <a:pos x="862" y="0"/>
              </a:cxn>
            </a:cxnLst>
            <a:rect l="0" t="0" r="r" b="b"/>
            <a:pathLst>
              <a:path w="862" h="680">
                <a:moveTo>
                  <a:pt x="0" y="680"/>
                </a:moveTo>
                <a:lnTo>
                  <a:pt x="466" y="0"/>
                </a:lnTo>
                <a:lnTo>
                  <a:pt x="862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2" name="Freeform 26"/>
          <p:cNvSpPr>
            <a:spLocks/>
          </p:cNvSpPr>
          <p:nvPr/>
        </p:nvSpPr>
        <p:spPr bwMode="auto">
          <a:xfrm>
            <a:off x="1720850" y="3905250"/>
            <a:ext cx="781050" cy="561975"/>
          </a:xfrm>
          <a:custGeom>
            <a:avLst/>
            <a:gdLst/>
            <a:ahLst/>
            <a:cxnLst>
              <a:cxn ang="0">
                <a:pos x="390" y="154"/>
              </a:cxn>
              <a:cxn ang="0">
                <a:pos x="0" y="0"/>
              </a:cxn>
              <a:cxn ang="0">
                <a:pos x="492" y="354"/>
              </a:cxn>
            </a:cxnLst>
            <a:rect l="0" t="0" r="r" b="b"/>
            <a:pathLst>
              <a:path w="492" h="354">
                <a:moveTo>
                  <a:pt x="390" y="154"/>
                </a:moveTo>
                <a:lnTo>
                  <a:pt x="0" y="0"/>
                </a:lnTo>
                <a:lnTo>
                  <a:pt x="492" y="35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>
            <a:off x="1495425" y="3084513"/>
            <a:ext cx="9652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 flipH="1">
            <a:off x="1717675" y="966788"/>
            <a:ext cx="25590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5" name="Freeform 29"/>
          <p:cNvSpPr>
            <a:spLocks/>
          </p:cNvSpPr>
          <p:nvPr/>
        </p:nvSpPr>
        <p:spPr bwMode="auto">
          <a:xfrm>
            <a:off x="2908300" y="1395413"/>
            <a:ext cx="1368425" cy="10795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466" y="0"/>
              </a:cxn>
              <a:cxn ang="0">
                <a:pos x="862" y="0"/>
              </a:cxn>
            </a:cxnLst>
            <a:rect l="0" t="0" r="r" b="b"/>
            <a:pathLst>
              <a:path w="862" h="680">
                <a:moveTo>
                  <a:pt x="0" y="680"/>
                </a:moveTo>
                <a:lnTo>
                  <a:pt x="466" y="0"/>
                </a:lnTo>
                <a:lnTo>
                  <a:pt x="86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360363" y="3733800"/>
            <a:ext cx="982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Elastic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357188" y="6003925"/>
            <a:ext cx="84264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(a) Diagrammatic view of capillary-alveoli relationships</a:t>
            </a:r>
            <a:endParaRPr lang="en-US" sz="1800">
              <a:latin typeface="Arial" charset="0"/>
            </a:endParaRP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360363" y="2901950"/>
            <a:ext cx="1133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Smooth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auto">
          <a:xfrm>
            <a:off x="360363" y="4581525"/>
            <a:ext cx="1270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Alveolus</a:t>
            </a:r>
            <a:endParaRPr lang="en-US" sz="1800" b="1">
              <a:latin typeface="Arial" charset="0"/>
            </a:endParaRP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>
            <a:off x="6161088" y="5613400"/>
            <a:ext cx="1541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Capillaries</a:t>
            </a:r>
            <a:endParaRPr lang="en-US" sz="1800" b="1">
              <a:latin typeface="Arial" charset="0"/>
            </a:endParaRPr>
          </a:p>
        </p:txBody>
      </p:sp>
      <p:sp>
        <p:nvSpPr>
          <p:cNvPr id="80931" name="Rectangle 35"/>
          <p:cNvSpPr>
            <a:spLocks noChangeArrowheads="1"/>
          </p:cNvSpPr>
          <p:nvPr/>
        </p:nvSpPr>
        <p:spPr bwMode="auto">
          <a:xfrm>
            <a:off x="4316413" y="771525"/>
            <a:ext cx="29098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Terminal bronchiole</a:t>
            </a:r>
            <a:endParaRPr lang="en-US" sz="1800" b="1">
              <a:latin typeface="Arial" charset="0"/>
            </a:endParaRPr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4316413" y="1209675"/>
            <a:ext cx="3419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Respiratory  bronchiole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22.9b</a:t>
            </a: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9363" y="227013"/>
            <a:ext cx="6643687" cy="60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Alveoli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Surrounded by fine elastic fibers</a:t>
            </a:r>
          </a:p>
          <a:p>
            <a:r>
              <a:rPr lang="en-US"/>
              <a:t>Contain open pores that</a:t>
            </a:r>
          </a:p>
          <a:p>
            <a:pPr lvl="1"/>
            <a:r>
              <a:rPr lang="en-US"/>
              <a:t>Connect adjacent alveoli</a:t>
            </a:r>
          </a:p>
          <a:p>
            <a:pPr lvl="1"/>
            <a:r>
              <a:rPr lang="en-US"/>
              <a:t>Allow air pressure throughout the lung to be equalized</a:t>
            </a:r>
          </a:p>
          <a:p>
            <a:r>
              <a:rPr lang="en-US"/>
              <a:t>House alveolar macrophages that keep alveolar surfaces sterile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22.9c</a:t>
            </a:r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7038" y="1130300"/>
            <a:ext cx="8364537" cy="4900613"/>
          </a:xfrm>
          <a:prstGeom prst="rect">
            <a:avLst/>
          </a:prstGeom>
          <a:noFill/>
        </p:spPr>
      </p:pic>
      <p:sp>
        <p:nvSpPr>
          <p:cNvPr id="83976" name="Freeform 8"/>
          <p:cNvSpPr>
            <a:spLocks/>
          </p:cNvSpPr>
          <p:nvPr/>
        </p:nvSpPr>
        <p:spPr bwMode="auto">
          <a:xfrm>
            <a:off x="3638550" y="2589213"/>
            <a:ext cx="409575" cy="409575"/>
          </a:xfrm>
          <a:custGeom>
            <a:avLst/>
            <a:gdLst/>
            <a:ahLst/>
            <a:cxnLst>
              <a:cxn ang="0">
                <a:pos x="130" y="258"/>
              </a:cxn>
              <a:cxn ang="0">
                <a:pos x="142" y="258"/>
              </a:cxn>
              <a:cxn ang="0">
                <a:pos x="156" y="256"/>
              </a:cxn>
              <a:cxn ang="0">
                <a:pos x="168" y="252"/>
              </a:cxn>
              <a:cxn ang="0">
                <a:pos x="180" y="248"/>
              </a:cxn>
              <a:cxn ang="0">
                <a:pos x="190" y="242"/>
              </a:cxn>
              <a:cxn ang="0">
                <a:pos x="202" y="236"/>
              </a:cxn>
              <a:cxn ang="0">
                <a:pos x="220" y="220"/>
              </a:cxn>
              <a:cxn ang="0">
                <a:pos x="236" y="202"/>
              </a:cxn>
              <a:cxn ang="0">
                <a:pos x="242" y="190"/>
              </a:cxn>
              <a:cxn ang="0">
                <a:pos x="248" y="180"/>
              </a:cxn>
              <a:cxn ang="0">
                <a:pos x="252" y="168"/>
              </a:cxn>
              <a:cxn ang="0">
                <a:pos x="256" y="156"/>
              </a:cxn>
              <a:cxn ang="0">
                <a:pos x="258" y="142"/>
              </a:cxn>
              <a:cxn ang="0">
                <a:pos x="258" y="130"/>
              </a:cxn>
              <a:cxn ang="0">
                <a:pos x="258" y="116"/>
              </a:cxn>
              <a:cxn ang="0">
                <a:pos x="256" y="102"/>
              </a:cxn>
              <a:cxn ang="0">
                <a:pos x="252" y="90"/>
              </a:cxn>
              <a:cxn ang="0">
                <a:pos x="248" y="78"/>
              </a:cxn>
              <a:cxn ang="0">
                <a:pos x="242" y="68"/>
              </a:cxn>
              <a:cxn ang="0">
                <a:pos x="236" y="56"/>
              </a:cxn>
              <a:cxn ang="0">
                <a:pos x="220" y="38"/>
              </a:cxn>
              <a:cxn ang="0">
                <a:pos x="202" y="22"/>
              </a:cxn>
              <a:cxn ang="0">
                <a:pos x="190" y="16"/>
              </a:cxn>
              <a:cxn ang="0">
                <a:pos x="180" y="10"/>
              </a:cxn>
              <a:cxn ang="0">
                <a:pos x="168" y="6"/>
              </a:cxn>
              <a:cxn ang="0">
                <a:pos x="156" y="2"/>
              </a:cxn>
              <a:cxn ang="0">
                <a:pos x="142" y="0"/>
              </a:cxn>
              <a:cxn ang="0">
                <a:pos x="130" y="0"/>
              </a:cxn>
              <a:cxn ang="0">
                <a:pos x="116" y="0"/>
              </a:cxn>
              <a:cxn ang="0">
                <a:pos x="104" y="2"/>
              </a:cxn>
              <a:cxn ang="0">
                <a:pos x="90" y="6"/>
              </a:cxn>
              <a:cxn ang="0">
                <a:pos x="78" y="10"/>
              </a:cxn>
              <a:cxn ang="0">
                <a:pos x="68" y="16"/>
              </a:cxn>
              <a:cxn ang="0">
                <a:pos x="56" y="22"/>
              </a:cxn>
              <a:cxn ang="0">
                <a:pos x="38" y="38"/>
              </a:cxn>
              <a:cxn ang="0">
                <a:pos x="22" y="56"/>
              </a:cxn>
              <a:cxn ang="0">
                <a:pos x="16" y="68"/>
              </a:cxn>
              <a:cxn ang="0">
                <a:pos x="10" y="78"/>
              </a:cxn>
              <a:cxn ang="0">
                <a:pos x="6" y="90"/>
              </a:cxn>
              <a:cxn ang="0">
                <a:pos x="2" y="102"/>
              </a:cxn>
              <a:cxn ang="0">
                <a:pos x="0" y="116"/>
              </a:cxn>
              <a:cxn ang="0">
                <a:pos x="0" y="130"/>
              </a:cxn>
              <a:cxn ang="0">
                <a:pos x="0" y="142"/>
              </a:cxn>
              <a:cxn ang="0">
                <a:pos x="2" y="156"/>
              </a:cxn>
              <a:cxn ang="0">
                <a:pos x="6" y="168"/>
              </a:cxn>
              <a:cxn ang="0">
                <a:pos x="10" y="180"/>
              </a:cxn>
              <a:cxn ang="0">
                <a:pos x="16" y="190"/>
              </a:cxn>
              <a:cxn ang="0">
                <a:pos x="22" y="202"/>
              </a:cxn>
              <a:cxn ang="0">
                <a:pos x="38" y="220"/>
              </a:cxn>
              <a:cxn ang="0">
                <a:pos x="56" y="236"/>
              </a:cxn>
              <a:cxn ang="0">
                <a:pos x="68" y="242"/>
              </a:cxn>
              <a:cxn ang="0">
                <a:pos x="78" y="248"/>
              </a:cxn>
              <a:cxn ang="0">
                <a:pos x="90" y="252"/>
              </a:cxn>
              <a:cxn ang="0">
                <a:pos x="104" y="256"/>
              </a:cxn>
              <a:cxn ang="0">
                <a:pos x="116" y="258"/>
              </a:cxn>
              <a:cxn ang="0">
                <a:pos x="128" y="258"/>
              </a:cxn>
            </a:cxnLst>
            <a:rect l="0" t="0" r="r" b="b"/>
            <a:pathLst>
              <a:path w="258" h="258">
                <a:moveTo>
                  <a:pt x="130" y="258"/>
                </a:moveTo>
                <a:lnTo>
                  <a:pt x="142" y="258"/>
                </a:lnTo>
                <a:lnTo>
                  <a:pt x="156" y="256"/>
                </a:lnTo>
                <a:lnTo>
                  <a:pt x="168" y="252"/>
                </a:lnTo>
                <a:lnTo>
                  <a:pt x="180" y="248"/>
                </a:lnTo>
                <a:lnTo>
                  <a:pt x="190" y="242"/>
                </a:lnTo>
                <a:lnTo>
                  <a:pt x="202" y="236"/>
                </a:lnTo>
                <a:lnTo>
                  <a:pt x="220" y="220"/>
                </a:lnTo>
                <a:lnTo>
                  <a:pt x="236" y="202"/>
                </a:lnTo>
                <a:lnTo>
                  <a:pt x="242" y="190"/>
                </a:lnTo>
                <a:lnTo>
                  <a:pt x="248" y="180"/>
                </a:lnTo>
                <a:lnTo>
                  <a:pt x="252" y="168"/>
                </a:lnTo>
                <a:lnTo>
                  <a:pt x="256" y="156"/>
                </a:lnTo>
                <a:lnTo>
                  <a:pt x="258" y="142"/>
                </a:lnTo>
                <a:lnTo>
                  <a:pt x="258" y="130"/>
                </a:lnTo>
                <a:lnTo>
                  <a:pt x="258" y="116"/>
                </a:lnTo>
                <a:lnTo>
                  <a:pt x="256" y="102"/>
                </a:lnTo>
                <a:lnTo>
                  <a:pt x="252" y="90"/>
                </a:lnTo>
                <a:lnTo>
                  <a:pt x="248" y="78"/>
                </a:lnTo>
                <a:lnTo>
                  <a:pt x="242" y="68"/>
                </a:lnTo>
                <a:lnTo>
                  <a:pt x="236" y="56"/>
                </a:lnTo>
                <a:lnTo>
                  <a:pt x="220" y="38"/>
                </a:lnTo>
                <a:lnTo>
                  <a:pt x="202" y="22"/>
                </a:lnTo>
                <a:lnTo>
                  <a:pt x="190" y="16"/>
                </a:lnTo>
                <a:lnTo>
                  <a:pt x="180" y="10"/>
                </a:lnTo>
                <a:lnTo>
                  <a:pt x="168" y="6"/>
                </a:lnTo>
                <a:lnTo>
                  <a:pt x="156" y="2"/>
                </a:lnTo>
                <a:lnTo>
                  <a:pt x="142" y="0"/>
                </a:lnTo>
                <a:lnTo>
                  <a:pt x="130" y="0"/>
                </a:lnTo>
                <a:lnTo>
                  <a:pt x="116" y="0"/>
                </a:lnTo>
                <a:lnTo>
                  <a:pt x="104" y="2"/>
                </a:lnTo>
                <a:lnTo>
                  <a:pt x="90" y="6"/>
                </a:lnTo>
                <a:lnTo>
                  <a:pt x="78" y="10"/>
                </a:lnTo>
                <a:lnTo>
                  <a:pt x="68" y="16"/>
                </a:lnTo>
                <a:lnTo>
                  <a:pt x="56" y="22"/>
                </a:lnTo>
                <a:lnTo>
                  <a:pt x="38" y="38"/>
                </a:lnTo>
                <a:lnTo>
                  <a:pt x="22" y="56"/>
                </a:lnTo>
                <a:lnTo>
                  <a:pt x="16" y="68"/>
                </a:lnTo>
                <a:lnTo>
                  <a:pt x="10" y="78"/>
                </a:lnTo>
                <a:lnTo>
                  <a:pt x="6" y="90"/>
                </a:lnTo>
                <a:lnTo>
                  <a:pt x="2" y="102"/>
                </a:lnTo>
                <a:lnTo>
                  <a:pt x="0" y="116"/>
                </a:lnTo>
                <a:lnTo>
                  <a:pt x="0" y="130"/>
                </a:lnTo>
                <a:lnTo>
                  <a:pt x="0" y="142"/>
                </a:lnTo>
                <a:lnTo>
                  <a:pt x="2" y="156"/>
                </a:lnTo>
                <a:lnTo>
                  <a:pt x="6" y="168"/>
                </a:lnTo>
                <a:lnTo>
                  <a:pt x="10" y="180"/>
                </a:lnTo>
                <a:lnTo>
                  <a:pt x="16" y="190"/>
                </a:lnTo>
                <a:lnTo>
                  <a:pt x="22" y="202"/>
                </a:lnTo>
                <a:lnTo>
                  <a:pt x="38" y="220"/>
                </a:lnTo>
                <a:lnTo>
                  <a:pt x="56" y="236"/>
                </a:lnTo>
                <a:lnTo>
                  <a:pt x="68" y="242"/>
                </a:lnTo>
                <a:lnTo>
                  <a:pt x="78" y="248"/>
                </a:lnTo>
                <a:lnTo>
                  <a:pt x="90" y="252"/>
                </a:lnTo>
                <a:lnTo>
                  <a:pt x="104" y="256"/>
                </a:lnTo>
                <a:lnTo>
                  <a:pt x="116" y="258"/>
                </a:lnTo>
                <a:lnTo>
                  <a:pt x="128" y="258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>
            <a:off x="3638550" y="2589213"/>
            <a:ext cx="409575" cy="409575"/>
          </a:xfrm>
          <a:custGeom>
            <a:avLst/>
            <a:gdLst/>
            <a:ahLst/>
            <a:cxnLst>
              <a:cxn ang="0">
                <a:pos x="130" y="258"/>
              </a:cxn>
              <a:cxn ang="0">
                <a:pos x="142" y="258"/>
              </a:cxn>
              <a:cxn ang="0">
                <a:pos x="156" y="256"/>
              </a:cxn>
              <a:cxn ang="0">
                <a:pos x="168" y="252"/>
              </a:cxn>
              <a:cxn ang="0">
                <a:pos x="180" y="248"/>
              </a:cxn>
              <a:cxn ang="0">
                <a:pos x="190" y="242"/>
              </a:cxn>
              <a:cxn ang="0">
                <a:pos x="202" y="236"/>
              </a:cxn>
              <a:cxn ang="0">
                <a:pos x="220" y="220"/>
              </a:cxn>
              <a:cxn ang="0">
                <a:pos x="236" y="202"/>
              </a:cxn>
              <a:cxn ang="0">
                <a:pos x="242" y="190"/>
              </a:cxn>
              <a:cxn ang="0">
                <a:pos x="248" y="180"/>
              </a:cxn>
              <a:cxn ang="0">
                <a:pos x="252" y="168"/>
              </a:cxn>
              <a:cxn ang="0">
                <a:pos x="256" y="156"/>
              </a:cxn>
              <a:cxn ang="0">
                <a:pos x="258" y="142"/>
              </a:cxn>
              <a:cxn ang="0">
                <a:pos x="258" y="130"/>
              </a:cxn>
              <a:cxn ang="0">
                <a:pos x="258" y="116"/>
              </a:cxn>
              <a:cxn ang="0">
                <a:pos x="256" y="102"/>
              </a:cxn>
              <a:cxn ang="0">
                <a:pos x="252" y="90"/>
              </a:cxn>
              <a:cxn ang="0">
                <a:pos x="248" y="78"/>
              </a:cxn>
              <a:cxn ang="0">
                <a:pos x="242" y="68"/>
              </a:cxn>
              <a:cxn ang="0">
                <a:pos x="236" y="56"/>
              </a:cxn>
              <a:cxn ang="0">
                <a:pos x="220" y="38"/>
              </a:cxn>
              <a:cxn ang="0">
                <a:pos x="202" y="22"/>
              </a:cxn>
              <a:cxn ang="0">
                <a:pos x="190" y="16"/>
              </a:cxn>
              <a:cxn ang="0">
                <a:pos x="180" y="10"/>
              </a:cxn>
              <a:cxn ang="0">
                <a:pos x="168" y="6"/>
              </a:cxn>
              <a:cxn ang="0">
                <a:pos x="156" y="2"/>
              </a:cxn>
              <a:cxn ang="0">
                <a:pos x="142" y="0"/>
              </a:cxn>
              <a:cxn ang="0">
                <a:pos x="130" y="0"/>
              </a:cxn>
              <a:cxn ang="0">
                <a:pos x="116" y="0"/>
              </a:cxn>
              <a:cxn ang="0">
                <a:pos x="104" y="2"/>
              </a:cxn>
              <a:cxn ang="0">
                <a:pos x="90" y="6"/>
              </a:cxn>
              <a:cxn ang="0">
                <a:pos x="78" y="10"/>
              </a:cxn>
              <a:cxn ang="0">
                <a:pos x="68" y="16"/>
              </a:cxn>
              <a:cxn ang="0">
                <a:pos x="56" y="22"/>
              </a:cxn>
              <a:cxn ang="0">
                <a:pos x="38" y="38"/>
              </a:cxn>
              <a:cxn ang="0">
                <a:pos x="22" y="56"/>
              </a:cxn>
              <a:cxn ang="0">
                <a:pos x="16" y="68"/>
              </a:cxn>
              <a:cxn ang="0">
                <a:pos x="10" y="78"/>
              </a:cxn>
              <a:cxn ang="0">
                <a:pos x="6" y="90"/>
              </a:cxn>
              <a:cxn ang="0">
                <a:pos x="2" y="102"/>
              </a:cxn>
              <a:cxn ang="0">
                <a:pos x="0" y="116"/>
              </a:cxn>
              <a:cxn ang="0">
                <a:pos x="0" y="130"/>
              </a:cxn>
              <a:cxn ang="0">
                <a:pos x="0" y="142"/>
              </a:cxn>
              <a:cxn ang="0">
                <a:pos x="2" y="156"/>
              </a:cxn>
              <a:cxn ang="0">
                <a:pos x="6" y="168"/>
              </a:cxn>
              <a:cxn ang="0">
                <a:pos x="10" y="180"/>
              </a:cxn>
              <a:cxn ang="0">
                <a:pos x="16" y="190"/>
              </a:cxn>
              <a:cxn ang="0">
                <a:pos x="22" y="202"/>
              </a:cxn>
              <a:cxn ang="0">
                <a:pos x="38" y="220"/>
              </a:cxn>
              <a:cxn ang="0">
                <a:pos x="56" y="236"/>
              </a:cxn>
              <a:cxn ang="0">
                <a:pos x="68" y="242"/>
              </a:cxn>
              <a:cxn ang="0">
                <a:pos x="78" y="248"/>
              </a:cxn>
              <a:cxn ang="0">
                <a:pos x="90" y="252"/>
              </a:cxn>
              <a:cxn ang="0">
                <a:pos x="104" y="256"/>
              </a:cxn>
              <a:cxn ang="0">
                <a:pos x="116" y="258"/>
              </a:cxn>
              <a:cxn ang="0">
                <a:pos x="128" y="258"/>
              </a:cxn>
            </a:cxnLst>
            <a:rect l="0" t="0" r="r" b="b"/>
            <a:pathLst>
              <a:path w="258" h="258">
                <a:moveTo>
                  <a:pt x="130" y="258"/>
                </a:moveTo>
                <a:lnTo>
                  <a:pt x="142" y="258"/>
                </a:lnTo>
                <a:lnTo>
                  <a:pt x="156" y="256"/>
                </a:lnTo>
                <a:lnTo>
                  <a:pt x="168" y="252"/>
                </a:lnTo>
                <a:lnTo>
                  <a:pt x="180" y="248"/>
                </a:lnTo>
                <a:lnTo>
                  <a:pt x="190" y="242"/>
                </a:lnTo>
                <a:lnTo>
                  <a:pt x="202" y="236"/>
                </a:lnTo>
                <a:lnTo>
                  <a:pt x="220" y="220"/>
                </a:lnTo>
                <a:lnTo>
                  <a:pt x="236" y="202"/>
                </a:lnTo>
                <a:lnTo>
                  <a:pt x="242" y="190"/>
                </a:lnTo>
                <a:lnTo>
                  <a:pt x="248" y="180"/>
                </a:lnTo>
                <a:lnTo>
                  <a:pt x="252" y="168"/>
                </a:lnTo>
                <a:lnTo>
                  <a:pt x="256" y="156"/>
                </a:lnTo>
                <a:lnTo>
                  <a:pt x="258" y="142"/>
                </a:lnTo>
                <a:lnTo>
                  <a:pt x="258" y="130"/>
                </a:lnTo>
                <a:lnTo>
                  <a:pt x="258" y="116"/>
                </a:lnTo>
                <a:lnTo>
                  <a:pt x="256" y="102"/>
                </a:lnTo>
                <a:lnTo>
                  <a:pt x="252" y="90"/>
                </a:lnTo>
                <a:lnTo>
                  <a:pt x="248" y="78"/>
                </a:lnTo>
                <a:lnTo>
                  <a:pt x="242" y="68"/>
                </a:lnTo>
                <a:lnTo>
                  <a:pt x="236" y="56"/>
                </a:lnTo>
                <a:lnTo>
                  <a:pt x="220" y="38"/>
                </a:lnTo>
                <a:lnTo>
                  <a:pt x="202" y="22"/>
                </a:lnTo>
                <a:lnTo>
                  <a:pt x="190" y="16"/>
                </a:lnTo>
                <a:lnTo>
                  <a:pt x="180" y="10"/>
                </a:lnTo>
                <a:lnTo>
                  <a:pt x="168" y="6"/>
                </a:lnTo>
                <a:lnTo>
                  <a:pt x="156" y="2"/>
                </a:lnTo>
                <a:lnTo>
                  <a:pt x="142" y="0"/>
                </a:lnTo>
                <a:lnTo>
                  <a:pt x="130" y="0"/>
                </a:lnTo>
                <a:lnTo>
                  <a:pt x="116" y="0"/>
                </a:lnTo>
                <a:lnTo>
                  <a:pt x="104" y="2"/>
                </a:lnTo>
                <a:lnTo>
                  <a:pt x="90" y="6"/>
                </a:lnTo>
                <a:lnTo>
                  <a:pt x="78" y="10"/>
                </a:lnTo>
                <a:lnTo>
                  <a:pt x="68" y="16"/>
                </a:lnTo>
                <a:lnTo>
                  <a:pt x="56" y="22"/>
                </a:lnTo>
                <a:lnTo>
                  <a:pt x="38" y="38"/>
                </a:lnTo>
                <a:lnTo>
                  <a:pt x="22" y="56"/>
                </a:lnTo>
                <a:lnTo>
                  <a:pt x="16" y="68"/>
                </a:lnTo>
                <a:lnTo>
                  <a:pt x="10" y="78"/>
                </a:lnTo>
                <a:lnTo>
                  <a:pt x="6" y="90"/>
                </a:lnTo>
                <a:lnTo>
                  <a:pt x="2" y="102"/>
                </a:lnTo>
                <a:lnTo>
                  <a:pt x="0" y="116"/>
                </a:lnTo>
                <a:lnTo>
                  <a:pt x="0" y="130"/>
                </a:lnTo>
                <a:lnTo>
                  <a:pt x="0" y="142"/>
                </a:lnTo>
                <a:lnTo>
                  <a:pt x="2" y="156"/>
                </a:lnTo>
                <a:lnTo>
                  <a:pt x="6" y="168"/>
                </a:lnTo>
                <a:lnTo>
                  <a:pt x="10" y="180"/>
                </a:lnTo>
                <a:lnTo>
                  <a:pt x="16" y="190"/>
                </a:lnTo>
                <a:lnTo>
                  <a:pt x="22" y="202"/>
                </a:lnTo>
                <a:lnTo>
                  <a:pt x="38" y="220"/>
                </a:lnTo>
                <a:lnTo>
                  <a:pt x="56" y="236"/>
                </a:lnTo>
                <a:lnTo>
                  <a:pt x="68" y="242"/>
                </a:lnTo>
                <a:lnTo>
                  <a:pt x="78" y="248"/>
                </a:lnTo>
                <a:lnTo>
                  <a:pt x="90" y="252"/>
                </a:lnTo>
                <a:lnTo>
                  <a:pt x="104" y="256"/>
                </a:lnTo>
                <a:lnTo>
                  <a:pt x="116" y="258"/>
                </a:lnTo>
                <a:lnTo>
                  <a:pt x="128" y="258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8" name="Freeform 10"/>
          <p:cNvSpPr>
            <a:spLocks/>
          </p:cNvSpPr>
          <p:nvPr/>
        </p:nvSpPr>
        <p:spPr bwMode="auto">
          <a:xfrm>
            <a:off x="6624638" y="3721100"/>
            <a:ext cx="920750" cy="352425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384" y="222"/>
              </a:cxn>
              <a:cxn ang="0">
                <a:pos x="580" y="0"/>
              </a:cxn>
            </a:cxnLst>
            <a:rect l="0" t="0" r="r" b="b"/>
            <a:pathLst>
              <a:path w="580" h="222">
                <a:moveTo>
                  <a:pt x="0" y="222"/>
                </a:moveTo>
                <a:lnTo>
                  <a:pt x="384" y="222"/>
                </a:lnTo>
                <a:lnTo>
                  <a:pt x="58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Freeform 11"/>
          <p:cNvSpPr>
            <a:spLocks/>
          </p:cNvSpPr>
          <p:nvPr/>
        </p:nvSpPr>
        <p:spPr bwMode="auto">
          <a:xfrm>
            <a:off x="7329488" y="3676650"/>
            <a:ext cx="298450" cy="847725"/>
          </a:xfrm>
          <a:custGeom>
            <a:avLst/>
            <a:gdLst/>
            <a:ahLst/>
            <a:cxnLst>
              <a:cxn ang="0">
                <a:pos x="0" y="534"/>
              </a:cxn>
              <a:cxn ang="0">
                <a:pos x="120" y="534"/>
              </a:cxn>
              <a:cxn ang="0">
                <a:pos x="188" y="0"/>
              </a:cxn>
            </a:cxnLst>
            <a:rect l="0" t="0" r="r" b="b"/>
            <a:pathLst>
              <a:path w="188" h="534">
                <a:moveTo>
                  <a:pt x="0" y="534"/>
                </a:moveTo>
                <a:lnTo>
                  <a:pt x="120" y="534"/>
                </a:lnTo>
                <a:lnTo>
                  <a:pt x="188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0" name="Freeform 12"/>
          <p:cNvSpPr>
            <a:spLocks/>
          </p:cNvSpPr>
          <p:nvPr/>
        </p:nvSpPr>
        <p:spPr bwMode="auto">
          <a:xfrm>
            <a:off x="6669088" y="3651250"/>
            <a:ext cx="1095375" cy="1885950"/>
          </a:xfrm>
          <a:custGeom>
            <a:avLst/>
            <a:gdLst/>
            <a:ahLst/>
            <a:cxnLst>
              <a:cxn ang="0">
                <a:pos x="690" y="0"/>
              </a:cxn>
              <a:cxn ang="0">
                <a:pos x="586" y="1188"/>
              </a:cxn>
              <a:cxn ang="0">
                <a:pos x="0" y="1188"/>
              </a:cxn>
            </a:cxnLst>
            <a:rect l="0" t="0" r="r" b="b"/>
            <a:pathLst>
              <a:path w="690" h="1188">
                <a:moveTo>
                  <a:pt x="690" y="0"/>
                </a:moveTo>
                <a:lnTo>
                  <a:pt x="586" y="1188"/>
                </a:lnTo>
                <a:lnTo>
                  <a:pt x="0" y="118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1" name="Freeform 13"/>
          <p:cNvSpPr>
            <a:spLocks/>
          </p:cNvSpPr>
          <p:nvPr/>
        </p:nvSpPr>
        <p:spPr bwMode="auto">
          <a:xfrm>
            <a:off x="6586538" y="3248025"/>
            <a:ext cx="1016000" cy="542925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178" y="342"/>
              </a:cxn>
              <a:cxn ang="0">
                <a:pos x="640" y="0"/>
              </a:cxn>
            </a:cxnLst>
            <a:rect l="0" t="0" r="r" b="b"/>
            <a:pathLst>
              <a:path w="640" h="342">
                <a:moveTo>
                  <a:pt x="0" y="342"/>
                </a:moveTo>
                <a:lnTo>
                  <a:pt x="178" y="342"/>
                </a:lnTo>
                <a:lnTo>
                  <a:pt x="64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Freeform 14"/>
          <p:cNvSpPr>
            <a:spLocks/>
          </p:cNvSpPr>
          <p:nvPr/>
        </p:nvSpPr>
        <p:spPr bwMode="auto">
          <a:xfrm>
            <a:off x="5992813" y="1579563"/>
            <a:ext cx="222250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0"/>
              </a:cxn>
              <a:cxn ang="0">
                <a:pos x="140" y="274"/>
              </a:cxn>
            </a:cxnLst>
            <a:rect l="0" t="0" r="r" b="b"/>
            <a:pathLst>
              <a:path w="140" h="274">
                <a:moveTo>
                  <a:pt x="0" y="0"/>
                </a:moveTo>
                <a:lnTo>
                  <a:pt x="70" y="0"/>
                </a:lnTo>
                <a:lnTo>
                  <a:pt x="140" y="27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Freeform 15"/>
          <p:cNvSpPr>
            <a:spLocks/>
          </p:cNvSpPr>
          <p:nvPr/>
        </p:nvSpPr>
        <p:spPr bwMode="auto">
          <a:xfrm>
            <a:off x="7339013" y="1071563"/>
            <a:ext cx="450850" cy="908050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214" y="0"/>
              </a:cxn>
              <a:cxn ang="0">
                <a:pos x="0" y="572"/>
              </a:cxn>
            </a:cxnLst>
            <a:rect l="0" t="0" r="r" b="b"/>
            <a:pathLst>
              <a:path w="284" h="572">
                <a:moveTo>
                  <a:pt x="284" y="0"/>
                </a:moveTo>
                <a:lnTo>
                  <a:pt x="214" y="0"/>
                </a:lnTo>
                <a:lnTo>
                  <a:pt x="0" y="57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4" name="Freeform 16"/>
          <p:cNvSpPr>
            <a:spLocks/>
          </p:cNvSpPr>
          <p:nvPr/>
        </p:nvSpPr>
        <p:spPr bwMode="auto">
          <a:xfrm>
            <a:off x="6624638" y="3721100"/>
            <a:ext cx="920750" cy="352425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384" y="222"/>
              </a:cxn>
              <a:cxn ang="0">
                <a:pos x="580" y="0"/>
              </a:cxn>
            </a:cxnLst>
            <a:rect l="0" t="0" r="r" b="b"/>
            <a:pathLst>
              <a:path w="580" h="222">
                <a:moveTo>
                  <a:pt x="0" y="222"/>
                </a:moveTo>
                <a:lnTo>
                  <a:pt x="384" y="222"/>
                </a:lnTo>
                <a:lnTo>
                  <a:pt x="58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Freeform 17"/>
          <p:cNvSpPr>
            <a:spLocks/>
          </p:cNvSpPr>
          <p:nvPr/>
        </p:nvSpPr>
        <p:spPr bwMode="auto">
          <a:xfrm>
            <a:off x="7329488" y="3676650"/>
            <a:ext cx="298450" cy="847725"/>
          </a:xfrm>
          <a:custGeom>
            <a:avLst/>
            <a:gdLst/>
            <a:ahLst/>
            <a:cxnLst>
              <a:cxn ang="0">
                <a:pos x="0" y="534"/>
              </a:cxn>
              <a:cxn ang="0">
                <a:pos x="120" y="534"/>
              </a:cxn>
              <a:cxn ang="0">
                <a:pos x="188" y="0"/>
              </a:cxn>
            </a:cxnLst>
            <a:rect l="0" t="0" r="r" b="b"/>
            <a:pathLst>
              <a:path w="188" h="534">
                <a:moveTo>
                  <a:pt x="0" y="534"/>
                </a:moveTo>
                <a:lnTo>
                  <a:pt x="120" y="534"/>
                </a:lnTo>
                <a:lnTo>
                  <a:pt x="18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Freeform 18"/>
          <p:cNvSpPr>
            <a:spLocks/>
          </p:cNvSpPr>
          <p:nvPr/>
        </p:nvSpPr>
        <p:spPr bwMode="auto">
          <a:xfrm>
            <a:off x="6669088" y="3651250"/>
            <a:ext cx="1095375" cy="1885950"/>
          </a:xfrm>
          <a:custGeom>
            <a:avLst/>
            <a:gdLst/>
            <a:ahLst/>
            <a:cxnLst>
              <a:cxn ang="0">
                <a:pos x="690" y="0"/>
              </a:cxn>
              <a:cxn ang="0">
                <a:pos x="586" y="1188"/>
              </a:cxn>
              <a:cxn ang="0">
                <a:pos x="0" y="1188"/>
              </a:cxn>
            </a:cxnLst>
            <a:rect l="0" t="0" r="r" b="b"/>
            <a:pathLst>
              <a:path w="690" h="1188">
                <a:moveTo>
                  <a:pt x="690" y="0"/>
                </a:moveTo>
                <a:lnTo>
                  <a:pt x="586" y="1188"/>
                </a:lnTo>
                <a:lnTo>
                  <a:pt x="0" y="118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Freeform 19"/>
          <p:cNvSpPr>
            <a:spLocks/>
          </p:cNvSpPr>
          <p:nvPr/>
        </p:nvSpPr>
        <p:spPr bwMode="auto">
          <a:xfrm>
            <a:off x="6621463" y="3248025"/>
            <a:ext cx="981075" cy="542925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178" y="342"/>
              </a:cxn>
              <a:cxn ang="0">
                <a:pos x="640" y="0"/>
              </a:cxn>
            </a:cxnLst>
            <a:rect l="0" t="0" r="r" b="b"/>
            <a:pathLst>
              <a:path w="640" h="342">
                <a:moveTo>
                  <a:pt x="0" y="342"/>
                </a:moveTo>
                <a:lnTo>
                  <a:pt x="178" y="342"/>
                </a:lnTo>
                <a:lnTo>
                  <a:pt x="64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3949700" y="2693988"/>
            <a:ext cx="6064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3949700" y="2693988"/>
            <a:ext cx="6064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0" name="Freeform 22"/>
          <p:cNvSpPr>
            <a:spLocks/>
          </p:cNvSpPr>
          <p:nvPr/>
        </p:nvSpPr>
        <p:spPr bwMode="auto">
          <a:xfrm>
            <a:off x="6018213" y="1579563"/>
            <a:ext cx="196850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0"/>
              </a:cxn>
              <a:cxn ang="0">
                <a:pos x="140" y="274"/>
              </a:cxn>
            </a:cxnLst>
            <a:rect l="0" t="0" r="r" b="b"/>
            <a:pathLst>
              <a:path w="140" h="274">
                <a:moveTo>
                  <a:pt x="0" y="0"/>
                </a:moveTo>
                <a:lnTo>
                  <a:pt x="70" y="0"/>
                </a:lnTo>
                <a:lnTo>
                  <a:pt x="140" y="27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1" name="Freeform 23"/>
          <p:cNvSpPr>
            <a:spLocks/>
          </p:cNvSpPr>
          <p:nvPr/>
        </p:nvSpPr>
        <p:spPr bwMode="auto">
          <a:xfrm>
            <a:off x="5821363" y="3956050"/>
            <a:ext cx="95250" cy="18891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0"/>
              </a:cxn>
              <a:cxn ang="0">
                <a:pos x="0" y="1190"/>
              </a:cxn>
              <a:cxn ang="0">
                <a:pos x="60" y="1190"/>
              </a:cxn>
            </a:cxnLst>
            <a:rect l="0" t="0" r="r" b="b"/>
            <a:pathLst>
              <a:path w="60" h="1190">
                <a:moveTo>
                  <a:pt x="58" y="0"/>
                </a:moveTo>
                <a:lnTo>
                  <a:pt x="0" y="0"/>
                </a:lnTo>
                <a:lnTo>
                  <a:pt x="0" y="1190"/>
                </a:lnTo>
                <a:lnTo>
                  <a:pt x="60" y="119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2" name="Freeform 24"/>
          <p:cNvSpPr>
            <a:spLocks/>
          </p:cNvSpPr>
          <p:nvPr/>
        </p:nvSpPr>
        <p:spPr bwMode="auto">
          <a:xfrm>
            <a:off x="5821363" y="3956050"/>
            <a:ext cx="95250" cy="18891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0"/>
              </a:cxn>
              <a:cxn ang="0">
                <a:pos x="0" y="1190"/>
              </a:cxn>
              <a:cxn ang="0">
                <a:pos x="60" y="1190"/>
              </a:cxn>
            </a:cxnLst>
            <a:rect l="0" t="0" r="r" b="b"/>
            <a:pathLst>
              <a:path w="60" h="1190">
                <a:moveTo>
                  <a:pt x="58" y="0"/>
                </a:moveTo>
                <a:lnTo>
                  <a:pt x="0" y="0"/>
                </a:lnTo>
                <a:lnTo>
                  <a:pt x="0" y="1190"/>
                </a:lnTo>
                <a:lnTo>
                  <a:pt x="60" y="119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H="1">
            <a:off x="5745163" y="4943475"/>
            <a:ext cx="730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flipH="1">
            <a:off x="5745163" y="4943475"/>
            <a:ext cx="730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5" name="Freeform 27"/>
          <p:cNvSpPr>
            <a:spLocks/>
          </p:cNvSpPr>
          <p:nvPr/>
        </p:nvSpPr>
        <p:spPr bwMode="auto">
          <a:xfrm>
            <a:off x="7339013" y="1071563"/>
            <a:ext cx="450850" cy="908050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214" y="0"/>
              </a:cxn>
              <a:cxn ang="0">
                <a:pos x="0" y="572"/>
              </a:cxn>
            </a:cxnLst>
            <a:rect l="0" t="0" r="r" b="b"/>
            <a:pathLst>
              <a:path w="284" h="572">
                <a:moveTo>
                  <a:pt x="284" y="0"/>
                </a:moveTo>
                <a:lnTo>
                  <a:pt x="214" y="0"/>
                </a:lnTo>
                <a:lnTo>
                  <a:pt x="0" y="57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6" name="Freeform 28"/>
          <p:cNvSpPr>
            <a:spLocks/>
          </p:cNvSpPr>
          <p:nvPr/>
        </p:nvSpPr>
        <p:spPr bwMode="auto">
          <a:xfrm>
            <a:off x="3810000" y="3571875"/>
            <a:ext cx="746125" cy="79375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312" y="0"/>
              </a:cxn>
              <a:cxn ang="0">
                <a:pos x="470" y="0"/>
              </a:cxn>
            </a:cxnLst>
            <a:rect l="0" t="0" r="r" b="b"/>
            <a:pathLst>
              <a:path w="470" h="50">
                <a:moveTo>
                  <a:pt x="0" y="50"/>
                </a:moveTo>
                <a:lnTo>
                  <a:pt x="312" y="0"/>
                </a:lnTo>
                <a:lnTo>
                  <a:pt x="470" y="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7" name="Freeform 29"/>
          <p:cNvSpPr>
            <a:spLocks/>
          </p:cNvSpPr>
          <p:nvPr/>
        </p:nvSpPr>
        <p:spPr bwMode="auto">
          <a:xfrm>
            <a:off x="3711575" y="3784600"/>
            <a:ext cx="844550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384" y="0"/>
              </a:cxn>
              <a:cxn ang="0">
                <a:pos x="532" y="0"/>
              </a:cxn>
            </a:cxnLst>
            <a:rect l="0" t="0" r="r" b="b"/>
            <a:pathLst>
              <a:path w="532" h="130">
                <a:moveTo>
                  <a:pt x="0" y="130"/>
                </a:moveTo>
                <a:lnTo>
                  <a:pt x="384" y="0"/>
                </a:lnTo>
                <a:lnTo>
                  <a:pt x="532" y="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H="1">
            <a:off x="3644900" y="1604963"/>
            <a:ext cx="91122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H="1">
            <a:off x="4098925" y="2341563"/>
            <a:ext cx="45720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0" name="Freeform 32"/>
          <p:cNvSpPr>
            <a:spLocks/>
          </p:cNvSpPr>
          <p:nvPr/>
        </p:nvSpPr>
        <p:spPr bwMode="auto">
          <a:xfrm>
            <a:off x="3308350" y="1928813"/>
            <a:ext cx="790575" cy="56515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498" y="260"/>
              </a:cxn>
              <a:cxn ang="0">
                <a:pos x="0" y="356"/>
              </a:cxn>
            </a:cxnLst>
            <a:rect l="0" t="0" r="r" b="b"/>
            <a:pathLst>
              <a:path w="498" h="356">
                <a:moveTo>
                  <a:pt x="248" y="0"/>
                </a:moveTo>
                <a:lnTo>
                  <a:pt x="498" y="260"/>
                </a:lnTo>
                <a:lnTo>
                  <a:pt x="0" y="356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1" name="Freeform 33"/>
          <p:cNvSpPr>
            <a:spLocks/>
          </p:cNvSpPr>
          <p:nvPr/>
        </p:nvSpPr>
        <p:spPr bwMode="auto">
          <a:xfrm>
            <a:off x="3308350" y="1928813"/>
            <a:ext cx="790575" cy="56515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498" y="260"/>
              </a:cxn>
              <a:cxn ang="0">
                <a:pos x="0" y="356"/>
              </a:cxn>
            </a:cxnLst>
            <a:rect l="0" t="0" r="r" b="b"/>
            <a:pathLst>
              <a:path w="498" h="356">
                <a:moveTo>
                  <a:pt x="248" y="0"/>
                </a:moveTo>
                <a:lnTo>
                  <a:pt x="498" y="260"/>
                </a:lnTo>
                <a:lnTo>
                  <a:pt x="0" y="3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2" name="Freeform 34"/>
          <p:cNvSpPr>
            <a:spLocks/>
          </p:cNvSpPr>
          <p:nvPr/>
        </p:nvSpPr>
        <p:spPr bwMode="auto">
          <a:xfrm>
            <a:off x="3829050" y="4098925"/>
            <a:ext cx="727075" cy="831850"/>
          </a:xfrm>
          <a:custGeom>
            <a:avLst/>
            <a:gdLst/>
            <a:ahLst/>
            <a:cxnLst>
              <a:cxn ang="0">
                <a:pos x="458" y="524"/>
              </a:cxn>
              <a:cxn ang="0">
                <a:pos x="322" y="524"/>
              </a:cxn>
              <a:cxn ang="0">
                <a:pos x="0" y="0"/>
              </a:cxn>
            </a:cxnLst>
            <a:rect l="0" t="0" r="r" b="b"/>
            <a:pathLst>
              <a:path w="458" h="524">
                <a:moveTo>
                  <a:pt x="458" y="524"/>
                </a:moveTo>
                <a:lnTo>
                  <a:pt x="322" y="524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 flipH="1">
            <a:off x="4098925" y="2341563"/>
            <a:ext cx="4572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4" name="Line 36"/>
          <p:cNvSpPr>
            <a:spLocks noChangeShapeType="1"/>
          </p:cNvSpPr>
          <p:nvPr/>
        </p:nvSpPr>
        <p:spPr bwMode="auto">
          <a:xfrm flipV="1">
            <a:off x="946150" y="5213350"/>
            <a:ext cx="1588" cy="7937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5" name="Freeform 37"/>
          <p:cNvSpPr>
            <a:spLocks/>
          </p:cNvSpPr>
          <p:nvPr/>
        </p:nvSpPr>
        <p:spPr bwMode="auto">
          <a:xfrm>
            <a:off x="736600" y="3333750"/>
            <a:ext cx="1431925" cy="18796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32" y="1184"/>
              </a:cxn>
              <a:cxn ang="0">
                <a:pos x="902" y="0"/>
              </a:cxn>
            </a:cxnLst>
            <a:rect l="0" t="0" r="r" b="b"/>
            <a:pathLst>
              <a:path w="902" h="1184">
                <a:moveTo>
                  <a:pt x="0" y="528"/>
                </a:moveTo>
                <a:lnTo>
                  <a:pt x="132" y="1184"/>
                </a:lnTo>
                <a:lnTo>
                  <a:pt x="902" y="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6" name="Freeform 38"/>
          <p:cNvSpPr>
            <a:spLocks/>
          </p:cNvSpPr>
          <p:nvPr/>
        </p:nvSpPr>
        <p:spPr bwMode="auto">
          <a:xfrm>
            <a:off x="736600" y="3333750"/>
            <a:ext cx="1431925" cy="18796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32" y="1184"/>
              </a:cxn>
              <a:cxn ang="0">
                <a:pos x="902" y="0"/>
              </a:cxn>
            </a:cxnLst>
            <a:rect l="0" t="0" r="r" b="b"/>
            <a:pathLst>
              <a:path w="902" h="1184">
                <a:moveTo>
                  <a:pt x="0" y="528"/>
                </a:moveTo>
                <a:lnTo>
                  <a:pt x="132" y="1184"/>
                </a:lnTo>
                <a:lnTo>
                  <a:pt x="90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7" name="Freeform 39"/>
          <p:cNvSpPr>
            <a:spLocks/>
          </p:cNvSpPr>
          <p:nvPr/>
        </p:nvSpPr>
        <p:spPr bwMode="auto">
          <a:xfrm>
            <a:off x="1870075" y="4311650"/>
            <a:ext cx="161925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504"/>
              </a:cxn>
              <a:cxn ang="0">
                <a:pos x="102" y="504"/>
              </a:cxn>
            </a:cxnLst>
            <a:rect l="0" t="0" r="r" b="b"/>
            <a:pathLst>
              <a:path w="102" h="504">
                <a:moveTo>
                  <a:pt x="0" y="0"/>
                </a:moveTo>
                <a:lnTo>
                  <a:pt x="54" y="504"/>
                </a:lnTo>
                <a:lnTo>
                  <a:pt x="102" y="504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8" name="Freeform 40"/>
          <p:cNvSpPr>
            <a:spLocks/>
          </p:cNvSpPr>
          <p:nvPr/>
        </p:nvSpPr>
        <p:spPr bwMode="auto">
          <a:xfrm>
            <a:off x="2841625" y="4479925"/>
            <a:ext cx="1158875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0" y="406"/>
              </a:cxn>
              <a:cxn ang="0">
                <a:pos x="730" y="506"/>
              </a:cxn>
            </a:cxnLst>
            <a:rect l="0" t="0" r="r" b="b"/>
            <a:pathLst>
              <a:path w="730" h="506">
                <a:moveTo>
                  <a:pt x="0" y="0"/>
                </a:moveTo>
                <a:lnTo>
                  <a:pt x="730" y="406"/>
                </a:lnTo>
                <a:lnTo>
                  <a:pt x="730" y="506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9" name="Freeform 41"/>
          <p:cNvSpPr>
            <a:spLocks/>
          </p:cNvSpPr>
          <p:nvPr/>
        </p:nvSpPr>
        <p:spPr bwMode="auto">
          <a:xfrm>
            <a:off x="3216275" y="3178175"/>
            <a:ext cx="1336675" cy="1190625"/>
          </a:xfrm>
          <a:custGeom>
            <a:avLst/>
            <a:gdLst/>
            <a:ahLst/>
            <a:cxnLst>
              <a:cxn ang="0">
                <a:pos x="842" y="0"/>
              </a:cxn>
              <a:cxn ang="0">
                <a:pos x="422" y="0"/>
              </a:cxn>
              <a:cxn ang="0">
                <a:pos x="0" y="750"/>
              </a:cxn>
            </a:cxnLst>
            <a:rect l="0" t="0" r="r" b="b"/>
            <a:pathLst>
              <a:path w="842" h="750">
                <a:moveTo>
                  <a:pt x="842" y="0"/>
                </a:moveTo>
                <a:lnTo>
                  <a:pt x="422" y="0"/>
                </a:lnTo>
                <a:lnTo>
                  <a:pt x="0" y="75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0" name="Freeform 42"/>
          <p:cNvSpPr>
            <a:spLocks/>
          </p:cNvSpPr>
          <p:nvPr/>
        </p:nvSpPr>
        <p:spPr bwMode="auto">
          <a:xfrm>
            <a:off x="3810000" y="3571875"/>
            <a:ext cx="746125" cy="79375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312" y="0"/>
              </a:cxn>
              <a:cxn ang="0">
                <a:pos x="470" y="0"/>
              </a:cxn>
            </a:cxnLst>
            <a:rect l="0" t="0" r="r" b="b"/>
            <a:pathLst>
              <a:path w="470" h="50">
                <a:moveTo>
                  <a:pt x="0" y="50"/>
                </a:moveTo>
                <a:lnTo>
                  <a:pt x="312" y="0"/>
                </a:lnTo>
                <a:lnTo>
                  <a:pt x="47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1" name="Freeform 43"/>
          <p:cNvSpPr>
            <a:spLocks/>
          </p:cNvSpPr>
          <p:nvPr/>
        </p:nvSpPr>
        <p:spPr bwMode="auto">
          <a:xfrm>
            <a:off x="3711575" y="3784600"/>
            <a:ext cx="844550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384" y="0"/>
              </a:cxn>
              <a:cxn ang="0">
                <a:pos x="532" y="0"/>
              </a:cxn>
            </a:cxnLst>
            <a:rect l="0" t="0" r="r" b="b"/>
            <a:pathLst>
              <a:path w="532" h="130">
                <a:moveTo>
                  <a:pt x="0" y="130"/>
                </a:moveTo>
                <a:lnTo>
                  <a:pt x="384" y="0"/>
                </a:lnTo>
                <a:lnTo>
                  <a:pt x="53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flipV="1">
            <a:off x="946150" y="5213350"/>
            <a:ext cx="1588" cy="793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3" name="Line 45"/>
          <p:cNvSpPr>
            <a:spLocks noChangeShapeType="1"/>
          </p:cNvSpPr>
          <p:nvPr/>
        </p:nvSpPr>
        <p:spPr bwMode="auto">
          <a:xfrm flipH="1">
            <a:off x="3644900" y="1604963"/>
            <a:ext cx="9112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4" name="Line 46"/>
          <p:cNvSpPr>
            <a:spLocks noChangeShapeType="1"/>
          </p:cNvSpPr>
          <p:nvPr/>
        </p:nvSpPr>
        <p:spPr bwMode="auto">
          <a:xfrm flipH="1">
            <a:off x="4098925" y="2341563"/>
            <a:ext cx="4572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5" name="Freeform 47"/>
          <p:cNvSpPr>
            <a:spLocks/>
          </p:cNvSpPr>
          <p:nvPr/>
        </p:nvSpPr>
        <p:spPr bwMode="auto">
          <a:xfrm>
            <a:off x="3308350" y="1928813"/>
            <a:ext cx="790575" cy="56515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498" y="260"/>
              </a:cxn>
              <a:cxn ang="0">
                <a:pos x="0" y="356"/>
              </a:cxn>
            </a:cxnLst>
            <a:rect l="0" t="0" r="r" b="b"/>
            <a:pathLst>
              <a:path w="498" h="356">
                <a:moveTo>
                  <a:pt x="248" y="0"/>
                </a:moveTo>
                <a:lnTo>
                  <a:pt x="498" y="260"/>
                </a:lnTo>
                <a:lnTo>
                  <a:pt x="0" y="35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6" name="Freeform 48"/>
          <p:cNvSpPr>
            <a:spLocks/>
          </p:cNvSpPr>
          <p:nvPr/>
        </p:nvSpPr>
        <p:spPr bwMode="auto">
          <a:xfrm>
            <a:off x="3308350" y="1928813"/>
            <a:ext cx="790575" cy="56515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498" y="260"/>
              </a:cxn>
              <a:cxn ang="0">
                <a:pos x="0" y="356"/>
              </a:cxn>
            </a:cxnLst>
            <a:rect l="0" t="0" r="r" b="b"/>
            <a:pathLst>
              <a:path w="498" h="356">
                <a:moveTo>
                  <a:pt x="248" y="0"/>
                </a:moveTo>
                <a:lnTo>
                  <a:pt x="498" y="260"/>
                </a:lnTo>
                <a:lnTo>
                  <a:pt x="0" y="3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7" name="Freeform 49"/>
          <p:cNvSpPr>
            <a:spLocks/>
          </p:cNvSpPr>
          <p:nvPr/>
        </p:nvSpPr>
        <p:spPr bwMode="auto">
          <a:xfrm>
            <a:off x="3829050" y="4098925"/>
            <a:ext cx="727075" cy="831850"/>
          </a:xfrm>
          <a:custGeom>
            <a:avLst/>
            <a:gdLst/>
            <a:ahLst/>
            <a:cxnLst>
              <a:cxn ang="0">
                <a:pos x="458" y="524"/>
              </a:cxn>
              <a:cxn ang="0">
                <a:pos x="322" y="524"/>
              </a:cxn>
              <a:cxn ang="0">
                <a:pos x="0" y="0"/>
              </a:cxn>
            </a:cxnLst>
            <a:rect l="0" t="0" r="r" b="b"/>
            <a:pathLst>
              <a:path w="458" h="524">
                <a:moveTo>
                  <a:pt x="458" y="524"/>
                </a:moveTo>
                <a:lnTo>
                  <a:pt x="322" y="52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Line 50"/>
          <p:cNvSpPr>
            <a:spLocks noChangeShapeType="1"/>
          </p:cNvSpPr>
          <p:nvPr/>
        </p:nvSpPr>
        <p:spPr bwMode="auto">
          <a:xfrm flipH="1">
            <a:off x="4098925" y="2341563"/>
            <a:ext cx="4572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9" name="Line 51"/>
          <p:cNvSpPr>
            <a:spLocks noChangeShapeType="1"/>
          </p:cNvSpPr>
          <p:nvPr/>
        </p:nvSpPr>
        <p:spPr bwMode="auto">
          <a:xfrm flipV="1">
            <a:off x="946150" y="5213350"/>
            <a:ext cx="1588" cy="793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0" name="Freeform 52"/>
          <p:cNvSpPr>
            <a:spLocks/>
          </p:cNvSpPr>
          <p:nvPr/>
        </p:nvSpPr>
        <p:spPr bwMode="auto">
          <a:xfrm>
            <a:off x="736600" y="3333750"/>
            <a:ext cx="1431925" cy="18796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32" y="1184"/>
              </a:cxn>
              <a:cxn ang="0">
                <a:pos x="902" y="0"/>
              </a:cxn>
            </a:cxnLst>
            <a:rect l="0" t="0" r="r" b="b"/>
            <a:pathLst>
              <a:path w="902" h="1184">
                <a:moveTo>
                  <a:pt x="0" y="528"/>
                </a:moveTo>
                <a:lnTo>
                  <a:pt x="132" y="1184"/>
                </a:lnTo>
                <a:lnTo>
                  <a:pt x="902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1" name="Freeform 53"/>
          <p:cNvSpPr>
            <a:spLocks/>
          </p:cNvSpPr>
          <p:nvPr/>
        </p:nvSpPr>
        <p:spPr bwMode="auto">
          <a:xfrm>
            <a:off x="736600" y="3333750"/>
            <a:ext cx="1431925" cy="18796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32" y="1184"/>
              </a:cxn>
              <a:cxn ang="0">
                <a:pos x="902" y="0"/>
              </a:cxn>
            </a:cxnLst>
            <a:rect l="0" t="0" r="r" b="b"/>
            <a:pathLst>
              <a:path w="902" h="1184">
                <a:moveTo>
                  <a:pt x="0" y="528"/>
                </a:moveTo>
                <a:lnTo>
                  <a:pt x="132" y="1184"/>
                </a:lnTo>
                <a:lnTo>
                  <a:pt x="90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2" name="Freeform 54"/>
          <p:cNvSpPr>
            <a:spLocks/>
          </p:cNvSpPr>
          <p:nvPr/>
        </p:nvSpPr>
        <p:spPr bwMode="auto">
          <a:xfrm>
            <a:off x="1870075" y="4311650"/>
            <a:ext cx="161925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504"/>
              </a:cxn>
              <a:cxn ang="0">
                <a:pos x="102" y="504"/>
              </a:cxn>
            </a:cxnLst>
            <a:rect l="0" t="0" r="r" b="b"/>
            <a:pathLst>
              <a:path w="102" h="504">
                <a:moveTo>
                  <a:pt x="0" y="0"/>
                </a:moveTo>
                <a:lnTo>
                  <a:pt x="54" y="504"/>
                </a:lnTo>
                <a:lnTo>
                  <a:pt x="102" y="5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3" name="Freeform 55"/>
          <p:cNvSpPr>
            <a:spLocks/>
          </p:cNvSpPr>
          <p:nvPr/>
        </p:nvSpPr>
        <p:spPr bwMode="auto">
          <a:xfrm>
            <a:off x="2841625" y="4479925"/>
            <a:ext cx="1158875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0" y="406"/>
              </a:cxn>
              <a:cxn ang="0">
                <a:pos x="730" y="506"/>
              </a:cxn>
            </a:cxnLst>
            <a:rect l="0" t="0" r="r" b="b"/>
            <a:pathLst>
              <a:path w="730" h="506">
                <a:moveTo>
                  <a:pt x="0" y="0"/>
                </a:moveTo>
                <a:lnTo>
                  <a:pt x="730" y="406"/>
                </a:lnTo>
                <a:lnTo>
                  <a:pt x="730" y="50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4" name="Freeform 56"/>
          <p:cNvSpPr>
            <a:spLocks/>
          </p:cNvSpPr>
          <p:nvPr/>
        </p:nvSpPr>
        <p:spPr bwMode="auto">
          <a:xfrm>
            <a:off x="3216275" y="3178175"/>
            <a:ext cx="1336675" cy="1190625"/>
          </a:xfrm>
          <a:custGeom>
            <a:avLst/>
            <a:gdLst/>
            <a:ahLst/>
            <a:cxnLst>
              <a:cxn ang="0">
                <a:pos x="842" y="0"/>
              </a:cxn>
              <a:cxn ang="0">
                <a:pos x="422" y="0"/>
              </a:cxn>
              <a:cxn ang="0">
                <a:pos x="0" y="750"/>
              </a:cxn>
            </a:cxnLst>
            <a:rect l="0" t="0" r="r" b="b"/>
            <a:pathLst>
              <a:path w="842" h="750">
                <a:moveTo>
                  <a:pt x="842" y="0"/>
                </a:moveTo>
                <a:lnTo>
                  <a:pt x="422" y="0"/>
                </a:lnTo>
                <a:lnTo>
                  <a:pt x="0" y="75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5" name="Line 57"/>
          <p:cNvSpPr>
            <a:spLocks noChangeShapeType="1"/>
          </p:cNvSpPr>
          <p:nvPr/>
        </p:nvSpPr>
        <p:spPr bwMode="auto">
          <a:xfrm flipV="1">
            <a:off x="946150" y="5213350"/>
            <a:ext cx="1588" cy="793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6" name="Rectangle 58"/>
          <p:cNvSpPr>
            <a:spLocks noChangeArrowheads="1"/>
          </p:cNvSpPr>
          <p:nvPr/>
        </p:nvSpPr>
        <p:spPr bwMode="auto">
          <a:xfrm>
            <a:off x="7348538" y="2838450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Capillary</a:t>
            </a:r>
            <a:endParaRPr lang="en-US" sz="1800">
              <a:latin typeface="Arial" charset="0"/>
            </a:endParaRPr>
          </a:p>
        </p:txBody>
      </p:sp>
      <p:sp>
        <p:nvSpPr>
          <p:cNvPr id="84027" name="Rectangle 59"/>
          <p:cNvSpPr>
            <a:spLocks noChangeArrowheads="1"/>
          </p:cNvSpPr>
          <p:nvPr/>
        </p:nvSpPr>
        <p:spPr bwMode="auto">
          <a:xfrm>
            <a:off x="3386138" y="5311775"/>
            <a:ext cx="15827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Type II (surfactant-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secreting) cell</a:t>
            </a:r>
            <a:endParaRPr lang="en-US" sz="1800" b="1">
              <a:latin typeface="Arial" charset="0"/>
            </a:endParaRPr>
          </a:p>
        </p:txBody>
      </p:sp>
      <p:sp>
        <p:nvSpPr>
          <p:cNvPr id="84028" name="Rectangle 60"/>
          <p:cNvSpPr>
            <a:spLocks noChangeArrowheads="1"/>
          </p:cNvSpPr>
          <p:nvPr/>
        </p:nvSpPr>
        <p:spPr bwMode="auto">
          <a:xfrm>
            <a:off x="4602163" y="3060700"/>
            <a:ext cx="1319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Type I cell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of alveolar wall </a:t>
            </a:r>
          </a:p>
        </p:txBody>
      </p:sp>
      <p:sp>
        <p:nvSpPr>
          <p:cNvPr id="84029" name="Rectangle 61"/>
          <p:cNvSpPr>
            <a:spLocks noChangeArrowheads="1"/>
          </p:cNvSpPr>
          <p:nvPr/>
        </p:nvSpPr>
        <p:spPr bwMode="auto">
          <a:xfrm>
            <a:off x="4592638" y="3689350"/>
            <a:ext cx="2016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Endothelial cell nucleus</a:t>
            </a:r>
            <a:endParaRPr lang="en-US" sz="1800" b="1">
              <a:latin typeface="Arial" charset="0"/>
            </a:endParaRPr>
          </a:p>
        </p:txBody>
      </p:sp>
      <p:sp>
        <p:nvSpPr>
          <p:cNvPr id="84030" name="Rectangle 62"/>
          <p:cNvSpPr>
            <a:spLocks noChangeArrowheads="1"/>
          </p:cNvSpPr>
          <p:nvPr/>
        </p:nvSpPr>
        <p:spPr bwMode="auto">
          <a:xfrm>
            <a:off x="4592638" y="3459163"/>
            <a:ext cx="10429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Macrophage</a:t>
            </a:r>
            <a:endParaRPr lang="en-US" sz="1800" b="1">
              <a:latin typeface="Arial" charset="0"/>
            </a:endParaRPr>
          </a:p>
        </p:txBody>
      </p:sp>
      <p:sp>
        <p:nvSpPr>
          <p:cNvPr id="84031" name="Rectangle 63"/>
          <p:cNvSpPr>
            <a:spLocks noChangeArrowheads="1"/>
          </p:cNvSpPr>
          <p:nvPr/>
        </p:nvSpPr>
        <p:spPr bwMode="auto">
          <a:xfrm>
            <a:off x="433388" y="5311775"/>
            <a:ext cx="1465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Alveoli (gas-filled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air spaces)</a:t>
            </a:r>
            <a:endParaRPr lang="en-US" sz="1800" b="1">
              <a:latin typeface="Arial" charset="0"/>
            </a:endParaRPr>
          </a:p>
        </p:txBody>
      </p:sp>
      <p:sp>
        <p:nvSpPr>
          <p:cNvPr id="84032" name="Rectangle 64"/>
          <p:cNvSpPr>
            <a:spLocks noChangeArrowheads="1"/>
          </p:cNvSpPr>
          <p:nvPr/>
        </p:nvSpPr>
        <p:spPr bwMode="auto">
          <a:xfrm>
            <a:off x="2058988" y="5010150"/>
            <a:ext cx="1209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Red blood cell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 capillary</a:t>
            </a:r>
            <a:endParaRPr lang="en-US" sz="1800" b="1">
              <a:latin typeface="Arial" charset="0"/>
            </a:endParaRPr>
          </a:p>
        </p:txBody>
      </p:sp>
      <p:sp>
        <p:nvSpPr>
          <p:cNvPr id="84033" name="Rectangle 65"/>
          <p:cNvSpPr>
            <a:spLocks noChangeArrowheads="1"/>
          </p:cNvSpPr>
          <p:nvPr/>
        </p:nvSpPr>
        <p:spPr bwMode="auto">
          <a:xfrm>
            <a:off x="4592638" y="2228850"/>
            <a:ext cx="1231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Alveolar pores</a:t>
            </a:r>
            <a:endParaRPr lang="en-US" sz="1800" b="1">
              <a:latin typeface="Arial" charset="0"/>
            </a:endParaRPr>
          </a:p>
        </p:txBody>
      </p:sp>
      <p:sp>
        <p:nvSpPr>
          <p:cNvPr id="84034" name="Rectangle 66"/>
          <p:cNvSpPr>
            <a:spLocks noChangeArrowheads="1"/>
          </p:cNvSpPr>
          <p:nvPr/>
        </p:nvSpPr>
        <p:spPr bwMode="auto">
          <a:xfrm>
            <a:off x="5891213" y="5438775"/>
            <a:ext cx="1052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Capillary 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endothelium</a:t>
            </a:r>
            <a:endParaRPr lang="en-US" sz="1800" b="1">
              <a:latin typeface="Arial" charset="0"/>
            </a:endParaRPr>
          </a:p>
        </p:txBody>
      </p:sp>
      <p:sp>
        <p:nvSpPr>
          <p:cNvPr id="84035" name="Rectangle 67"/>
          <p:cNvSpPr>
            <a:spLocks noChangeArrowheads="1"/>
          </p:cNvSpPr>
          <p:nvPr/>
        </p:nvSpPr>
        <p:spPr bwMode="auto">
          <a:xfrm>
            <a:off x="5891213" y="4422775"/>
            <a:ext cx="16049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Fused basement 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membranes of the 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alveolar epithelium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and the capillary 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endothelium</a:t>
            </a:r>
            <a:endParaRPr lang="en-US" sz="1800" b="1">
              <a:latin typeface="Arial" charset="0"/>
            </a:endParaRPr>
          </a:p>
        </p:txBody>
      </p:sp>
      <p:sp>
        <p:nvSpPr>
          <p:cNvPr id="84036" name="Rectangle 68"/>
          <p:cNvSpPr>
            <a:spLocks noChangeArrowheads="1"/>
          </p:cNvSpPr>
          <p:nvPr/>
        </p:nvSpPr>
        <p:spPr bwMode="auto">
          <a:xfrm>
            <a:off x="5891213" y="3971925"/>
            <a:ext cx="885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Alveolar 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epithelium</a:t>
            </a:r>
            <a:endParaRPr lang="en-US" sz="1800" b="1">
              <a:latin typeface="Arial" charset="0"/>
            </a:endParaRPr>
          </a:p>
        </p:txBody>
      </p:sp>
      <p:sp>
        <p:nvSpPr>
          <p:cNvPr id="84037" name="Rectangle 69"/>
          <p:cNvSpPr>
            <a:spLocks noChangeArrowheads="1"/>
          </p:cNvSpPr>
          <p:nvPr/>
        </p:nvSpPr>
        <p:spPr bwMode="auto">
          <a:xfrm>
            <a:off x="4592638" y="4791075"/>
            <a:ext cx="11271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Respiratory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membrane</a:t>
            </a:r>
            <a:endParaRPr lang="en-US" sz="1800">
              <a:latin typeface="Arial" charset="0"/>
            </a:endParaRPr>
          </a:p>
        </p:txBody>
      </p:sp>
      <p:sp>
        <p:nvSpPr>
          <p:cNvPr id="84038" name="Rectangle 70"/>
          <p:cNvSpPr>
            <a:spLocks noChangeArrowheads="1"/>
          </p:cNvSpPr>
          <p:nvPr/>
        </p:nvSpPr>
        <p:spPr bwMode="auto">
          <a:xfrm>
            <a:off x="7827963" y="962025"/>
            <a:ext cx="9144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Red blood 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800" b="1">
              <a:latin typeface="Arial" charset="0"/>
            </a:endParaRPr>
          </a:p>
        </p:txBody>
      </p:sp>
      <p:sp>
        <p:nvSpPr>
          <p:cNvPr id="84039" name="Rectangle 71"/>
          <p:cNvSpPr>
            <a:spLocks noChangeArrowheads="1"/>
          </p:cNvSpPr>
          <p:nvPr/>
        </p:nvSpPr>
        <p:spPr bwMode="auto">
          <a:xfrm>
            <a:off x="6567488" y="2828925"/>
            <a:ext cx="201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84040" name="Rectangle 72"/>
          <p:cNvSpPr>
            <a:spLocks noChangeArrowheads="1"/>
          </p:cNvSpPr>
          <p:nvPr/>
        </p:nvSpPr>
        <p:spPr bwMode="auto">
          <a:xfrm>
            <a:off x="6450013" y="3327400"/>
            <a:ext cx="738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Alveolus</a:t>
            </a:r>
            <a:endParaRPr lang="en-US" sz="1800">
              <a:latin typeface="Arial" charset="0"/>
            </a:endParaRPr>
          </a:p>
        </p:txBody>
      </p:sp>
      <p:sp>
        <p:nvSpPr>
          <p:cNvPr id="84041" name="Rectangle 73"/>
          <p:cNvSpPr>
            <a:spLocks noChangeArrowheads="1"/>
          </p:cNvSpPr>
          <p:nvPr/>
        </p:nvSpPr>
        <p:spPr bwMode="auto">
          <a:xfrm>
            <a:off x="6646863" y="3092450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</a:t>
            </a:r>
            <a:r>
              <a:rPr lang="en-US" sz="1400" b="1" baseline="-25000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84042" name="Rectangle 74"/>
          <p:cNvSpPr>
            <a:spLocks noChangeArrowheads="1"/>
          </p:cNvSpPr>
          <p:nvPr/>
        </p:nvSpPr>
        <p:spPr bwMode="auto">
          <a:xfrm>
            <a:off x="4592638" y="2584450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Capillary</a:t>
            </a:r>
            <a:endParaRPr lang="en-US" sz="1800" b="1">
              <a:latin typeface="Arial" charset="0"/>
            </a:endParaRPr>
          </a:p>
        </p:txBody>
      </p:sp>
      <p:sp>
        <p:nvSpPr>
          <p:cNvPr id="84043" name="Rectangle 75"/>
          <p:cNvSpPr>
            <a:spLocks noChangeArrowheads="1"/>
          </p:cNvSpPr>
          <p:nvPr/>
        </p:nvSpPr>
        <p:spPr bwMode="auto">
          <a:xfrm>
            <a:off x="2665413" y="3657600"/>
            <a:ext cx="738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Alveolus</a:t>
            </a:r>
            <a:endParaRPr lang="en-US" sz="1800">
              <a:latin typeface="Arial" charset="0"/>
            </a:endParaRPr>
          </a:p>
        </p:txBody>
      </p:sp>
      <p:sp>
        <p:nvSpPr>
          <p:cNvPr id="84044" name="Rectangle 76"/>
          <p:cNvSpPr>
            <a:spLocks noChangeArrowheads="1"/>
          </p:cNvSpPr>
          <p:nvPr/>
        </p:nvSpPr>
        <p:spPr bwMode="auto">
          <a:xfrm>
            <a:off x="4586288" y="1495425"/>
            <a:ext cx="1416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Nucleus of type I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(squamous</a:t>
            </a:r>
            <a:endParaRPr lang="en-US" sz="1800" b="1">
              <a:latin typeface="Arial" charset="0"/>
            </a:endParaRP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epithelial) cell</a:t>
            </a:r>
            <a:endParaRPr lang="en-US" sz="1800" b="1">
              <a:latin typeface="Arial" charset="0"/>
            </a:endParaRPr>
          </a:p>
        </p:txBody>
      </p:sp>
      <p:sp>
        <p:nvSpPr>
          <p:cNvPr id="84045" name="Rectangle 77"/>
          <p:cNvSpPr>
            <a:spLocks noChangeArrowheads="1"/>
          </p:cNvSpPr>
          <p:nvPr/>
        </p:nvSpPr>
        <p:spPr bwMode="auto">
          <a:xfrm>
            <a:off x="433388" y="5788025"/>
            <a:ext cx="49863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(c) Detailed anatomy of the respiratory membrane  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Lungs 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Occupy all of the thoracic cavity except the mediastinum</a:t>
            </a:r>
          </a:p>
          <a:p>
            <a:r>
              <a:rPr lang="en-US"/>
              <a:t>Root: site of vascular and bronchial attachments</a:t>
            </a:r>
          </a:p>
          <a:p>
            <a:r>
              <a:rPr lang="en-US"/>
              <a:t>Costal surface: anterior, lateral, and posterior surfaces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Anatomy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Respiratory zone: site of gas exchange </a:t>
            </a:r>
          </a:p>
          <a:p>
            <a:pPr lvl="1"/>
            <a:r>
              <a:rPr lang="en-US"/>
              <a:t>Microscopic structures: respiratory bronchioles, alveolar ducts, and alveoli</a:t>
            </a:r>
          </a:p>
          <a:p>
            <a:r>
              <a:rPr lang="en-US"/>
              <a:t>Conducting zone: conduits to gas exchange sites</a:t>
            </a:r>
          </a:p>
          <a:p>
            <a:pPr lvl="1"/>
            <a:r>
              <a:rPr lang="en-US"/>
              <a:t>Includes all other respiratory structures</a:t>
            </a:r>
          </a:p>
          <a:p>
            <a:r>
              <a:rPr lang="en-US"/>
              <a:t>Respiratory muscles: diaphragm and other muscles that promote ventilation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22.10c</a:t>
            </a:r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13" y="407988"/>
            <a:ext cx="8243887" cy="5951537"/>
          </a:xfrm>
          <a:prstGeom prst="rect">
            <a:avLst/>
          </a:prstGeom>
          <a:noFill/>
        </p:spPr>
      </p:pic>
      <p:sp>
        <p:nvSpPr>
          <p:cNvPr id="87048" name="Freeform 8"/>
          <p:cNvSpPr>
            <a:spLocks/>
          </p:cNvSpPr>
          <p:nvPr/>
        </p:nvSpPr>
        <p:spPr bwMode="auto">
          <a:xfrm>
            <a:off x="1595438" y="2743200"/>
            <a:ext cx="422275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0"/>
              </a:cxn>
              <a:cxn ang="0">
                <a:pos x="266" y="154"/>
              </a:cxn>
            </a:cxnLst>
            <a:rect l="0" t="0" r="r" b="b"/>
            <a:pathLst>
              <a:path w="266" h="154">
                <a:moveTo>
                  <a:pt x="0" y="0"/>
                </a:moveTo>
                <a:lnTo>
                  <a:pt x="92" y="0"/>
                </a:lnTo>
                <a:lnTo>
                  <a:pt x="266" y="15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>
            <a:off x="1293813" y="3082925"/>
            <a:ext cx="431800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0"/>
              </a:cxn>
              <a:cxn ang="0">
                <a:pos x="272" y="164"/>
              </a:cxn>
            </a:cxnLst>
            <a:rect l="0" t="0" r="r" b="b"/>
            <a:pathLst>
              <a:path w="272" h="164">
                <a:moveTo>
                  <a:pt x="0" y="0"/>
                </a:moveTo>
                <a:lnTo>
                  <a:pt x="162" y="0"/>
                </a:lnTo>
                <a:lnTo>
                  <a:pt x="272" y="16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Freeform 10"/>
          <p:cNvSpPr>
            <a:spLocks/>
          </p:cNvSpPr>
          <p:nvPr/>
        </p:nvSpPr>
        <p:spPr bwMode="auto">
          <a:xfrm>
            <a:off x="2284413" y="2178050"/>
            <a:ext cx="1276350" cy="568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" y="0"/>
              </a:cxn>
              <a:cxn ang="0">
                <a:pos x="804" y="358"/>
              </a:cxn>
            </a:cxnLst>
            <a:rect l="0" t="0" r="r" b="b"/>
            <a:pathLst>
              <a:path w="804" h="358">
                <a:moveTo>
                  <a:pt x="0" y="0"/>
                </a:moveTo>
                <a:lnTo>
                  <a:pt x="220" y="0"/>
                </a:lnTo>
                <a:lnTo>
                  <a:pt x="804" y="35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Freeform 11"/>
          <p:cNvSpPr>
            <a:spLocks/>
          </p:cNvSpPr>
          <p:nvPr/>
        </p:nvSpPr>
        <p:spPr bwMode="auto">
          <a:xfrm>
            <a:off x="3862388" y="2060575"/>
            <a:ext cx="1433512" cy="132715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621" y="0"/>
              </a:cxn>
              <a:cxn ang="0">
                <a:pos x="0" y="836"/>
              </a:cxn>
            </a:cxnLst>
            <a:rect l="0" t="0" r="r" b="b"/>
            <a:pathLst>
              <a:path w="903" h="836">
                <a:moveTo>
                  <a:pt x="903" y="0"/>
                </a:moveTo>
                <a:lnTo>
                  <a:pt x="621" y="0"/>
                </a:lnTo>
                <a:lnTo>
                  <a:pt x="0" y="83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Freeform 12"/>
          <p:cNvSpPr>
            <a:spLocks/>
          </p:cNvSpPr>
          <p:nvPr/>
        </p:nvSpPr>
        <p:spPr bwMode="auto">
          <a:xfrm>
            <a:off x="1316038" y="3659188"/>
            <a:ext cx="438150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0"/>
              </a:cxn>
              <a:cxn ang="0">
                <a:pos x="276" y="24"/>
              </a:cxn>
            </a:cxnLst>
            <a:rect l="0" t="0" r="r" b="b"/>
            <a:pathLst>
              <a:path w="276" h="24">
                <a:moveTo>
                  <a:pt x="0" y="0"/>
                </a:moveTo>
                <a:lnTo>
                  <a:pt x="128" y="0"/>
                </a:lnTo>
                <a:lnTo>
                  <a:pt x="276" y="2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Freeform 13"/>
          <p:cNvSpPr>
            <a:spLocks/>
          </p:cNvSpPr>
          <p:nvPr/>
        </p:nvSpPr>
        <p:spPr bwMode="auto">
          <a:xfrm>
            <a:off x="1217613" y="4065588"/>
            <a:ext cx="555625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30" y="96"/>
              </a:cxn>
              <a:cxn ang="0">
                <a:pos x="350" y="0"/>
              </a:cxn>
            </a:cxnLst>
            <a:rect l="0" t="0" r="r" b="b"/>
            <a:pathLst>
              <a:path w="350" h="96">
                <a:moveTo>
                  <a:pt x="0" y="96"/>
                </a:moveTo>
                <a:lnTo>
                  <a:pt x="230" y="96"/>
                </a:lnTo>
                <a:lnTo>
                  <a:pt x="35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Freeform 14"/>
          <p:cNvSpPr>
            <a:spLocks/>
          </p:cNvSpPr>
          <p:nvPr/>
        </p:nvSpPr>
        <p:spPr bwMode="auto">
          <a:xfrm>
            <a:off x="1633538" y="4430713"/>
            <a:ext cx="13716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64" y="224"/>
              </a:cxn>
              <a:cxn ang="0">
                <a:pos x="864" y="0"/>
              </a:cxn>
            </a:cxnLst>
            <a:rect l="0" t="0" r="r" b="b"/>
            <a:pathLst>
              <a:path w="864" h="224">
                <a:moveTo>
                  <a:pt x="0" y="224"/>
                </a:moveTo>
                <a:lnTo>
                  <a:pt x="464" y="224"/>
                </a:lnTo>
                <a:lnTo>
                  <a:pt x="864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V="1">
            <a:off x="2370138" y="4621213"/>
            <a:ext cx="793750" cy="165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H="1">
            <a:off x="4227513" y="5262563"/>
            <a:ext cx="135096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 flipH="1">
            <a:off x="4065588" y="4983163"/>
            <a:ext cx="1512887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Freeform 18"/>
          <p:cNvSpPr>
            <a:spLocks/>
          </p:cNvSpPr>
          <p:nvPr/>
        </p:nvSpPr>
        <p:spPr bwMode="auto">
          <a:xfrm>
            <a:off x="3973513" y="4491038"/>
            <a:ext cx="2163762" cy="165100"/>
          </a:xfrm>
          <a:custGeom>
            <a:avLst/>
            <a:gdLst/>
            <a:ahLst/>
            <a:cxnLst>
              <a:cxn ang="0">
                <a:pos x="1363" y="104"/>
              </a:cxn>
              <a:cxn ang="0">
                <a:pos x="232" y="104"/>
              </a:cxn>
              <a:cxn ang="0">
                <a:pos x="0" y="0"/>
              </a:cxn>
            </a:cxnLst>
            <a:rect l="0" t="0" r="r" b="b"/>
            <a:pathLst>
              <a:path w="1363" h="104">
                <a:moveTo>
                  <a:pt x="1363" y="104"/>
                </a:moveTo>
                <a:lnTo>
                  <a:pt x="232" y="10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Freeform 19"/>
          <p:cNvSpPr>
            <a:spLocks/>
          </p:cNvSpPr>
          <p:nvPr/>
        </p:nvSpPr>
        <p:spPr bwMode="auto">
          <a:xfrm>
            <a:off x="2284413" y="2178050"/>
            <a:ext cx="1276350" cy="568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" y="0"/>
              </a:cxn>
              <a:cxn ang="0">
                <a:pos x="804" y="358"/>
              </a:cxn>
            </a:cxnLst>
            <a:rect l="0" t="0" r="r" b="b"/>
            <a:pathLst>
              <a:path w="804" h="358">
                <a:moveTo>
                  <a:pt x="0" y="0"/>
                </a:moveTo>
                <a:lnTo>
                  <a:pt x="220" y="0"/>
                </a:lnTo>
                <a:lnTo>
                  <a:pt x="804" y="35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0" name="Freeform 20"/>
          <p:cNvSpPr>
            <a:spLocks/>
          </p:cNvSpPr>
          <p:nvPr/>
        </p:nvSpPr>
        <p:spPr bwMode="auto">
          <a:xfrm>
            <a:off x="3862388" y="2060575"/>
            <a:ext cx="1433512" cy="132715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621" y="0"/>
              </a:cxn>
              <a:cxn ang="0">
                <a:pos x="0" y="836"/>
              </a:cxn>
            </a:cxnLst>
            <a:rect l="0" t="0" r="r" b="b"/>
            <a:pathLst>
              <a:path w="903" h="836">
                <a:moveTo>
                  <a:pt x="903" y="0"/>
                </a:moveTo>
                <a:lnTo>
                  <a:pt x="621" y="0"/>
                </a:lnTo>
                <a:lnTo>
                  <a:pt x="0" y="83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1" name="Freeform 21"/>
          <p:cNvSpPr>
            <a:spLocks/>
          </p:cNvSpPr>
          <p:nvPr/>
        </p:nvSpPr>
        <p:spPr bwMode="auto">
          <a:xfrm>
            <a:off x="4360863" y="2644775"/>
            <a:ext cx="1782762" cy="762000"/>
          </a:xfrm>
          <a:custGeom>
            <a:avLst/>
            <a:gdLst/>
            <a:ahLst/>
            <a:cxnLst>
              <a:cxn ang="0">
                <a:pos x="1123" y="0"/>
              </a:cxn>
              <a:cxn ang="0">
                <a:pos x="1013" y="0"/>
              </a:cxn>
              <a:cxn ang="0">
                <a:pos x="0" y="480"/>
              </a:cxn>
            </a:cxnLst>
            <a:rect l="0" t="0" r="r" b="b"/>
            <a:pathLst>
              <a:path w="1123" h="480">
                <a:moveTo>
                  <a:pt x="1123" y="0"/>
                </a:moveTo>
                <a:lnTo>
                  <a:pt x="1013" y="0"/>
                </a:lnTo>
                <a:lnTo>
                  <a:pt x="0" y="48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Freeform 22"/>
          <p:cNvSpPr>
            <a:spLocks/>
          </p:cNvSpPr>
          <p:nvPr/>
        </p:nvSpPr>
        <p:spPr bwMode="auto">
          <a:xfrm>
            <a:off x="4360863" y="2644775"/>
            <a:ext cx="1782762" cy="762000"/>
          </a:xfrm>
          <a:custGeom>
            <a:avLst/>
            <a:gdLst/>
            <a:ahLst/>
            <a:cxnLst>
              <a:cxn ang="0">
                <a:pos x="1123" y="0"/>
              </a:cxn>
              <a:cxn ang="0">
                <a:pos x="1013" y="0"/>
              </a:cxn>
              <a:cxn ang="0">
                <a:pos x="0" y="480"/>
              </a:cxn>
            </a:cxnLst>
            <a:rect l="0" t="0" r="r" b="b"/>
            <a:pathLst>
              <a:path w="1123" h="480">
                <a:moveTo>
                  <a:pt x="1123" y="0"/>
                </a:moveTo>
                <a:lnTo>
                  <a:pt x="1013" y="0"/>
                </a:lnTo>
                <a:lnTo>
                  <a:pt x="0" y="48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3" name="Freeform 23"/>
          <p:cNvSpPr>
            <a:spLocks/>
          </p:cNvSpPr>
          <p:nvPr/>
        </p:nvSpPr>
        <p:spPr bwMode="auto">
          <a:xfrm>
            <a:off x="4443413" y="3105150"/>
            <a:ext cx="1700212" cy="354013"/>
          </a:xfrm>
          <a:custGeom>
            <a:avLst/>
            <a:gdLst/>
            <a:ahLst/>
            <a:cxnLst>
              <a:cxn ang="0">
                <a:pos x="1071" y="0"/>
              </a:cxn>
              <a:cxn ang="0">
                <a:pos x="961" y="0"/>
              </a:cxn>
              <a:cxn ang="0">
                <a:pos x="0" y="223"/>
              </a:cxn>
            </a:cxnLst>
            <a:rect l="0" t="0" r="r" b="b"/>
            <a:pathLst>
              <a:path w="1071" h="223">
                <a:moveTo>
                  <a:pt x="1071" y="0"/>
                </a:moveTo>
                <a:lnTo>
                  <a:pt x="961" y="0"/>
                </a:lnTo>
                <a:lnTo>
                  <a:pt x="0" y="223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4" name="Freeform 24"/>
          <p:cNvSpPr>
            <a:spLocks/>
          </p:cNvSpPr>
          <p:nvPr/>
        </p:nvSpPr>
        <p:spPr bwMode="auto">
          <a:xfrm>
            <a:off x="4443413" y="3105150"/>
            <a:ext cx="1700212" cy="354013"/>
          </a:xfrm>
          <a:custGeom>
            <a:avLst/>
            <a:gdLst/>
            <a:ahLst/>
            <a:cxnLst>
              <a:cxn ang="0">
                <a:pos x="1071" y="0"/>
              </a:cxn>
              <a:cxn ang="0">
                <a:pos x="961" y="0"/>
              </a:cxn>
              <a:cxn ang="0">
                <a:pos x="0" y="223"/>
              </a:cxn>
            </a:cxnLst>
            <a:rect l="0" t="0" r="r" b="b"/>
            <a:pathLst>
              <a:path w="1071" h="223">
                <a:moveTo>
                  <a:pt x="1071" y="0"/>
                </a:moveTo>
                <a:lnTo>
                  <a:pt x="961" y="0"/>
                </a:lnTo>
                <a:lnTo>
                  <a:pt x="0" y="22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5" name="Freeform 25"/>
          <p:cNvSpPr>
            <a:spLocks/>
          </p:cNvSpPr>
          <p:nvPr/>
        </p:nvSpPr>
        <p:spPr bwMode="auto">
          <a:xfrm>
            <a:off x="4456113" y="3375025"/>
            <a:ext cx="1687512" cy="255588"/>
          </a:xfrm>
          <a:custGeom>
            <a:avLst/>
            <a:gdLst/>
            <a:ahLst/>
            <a:cxnLst>
              <a:cxn ang="0">
                <a:pos x="1063" y="0"/>
              </a:cxn>
              <a:cxn ang="0">
                <a:pos x="953" y="0"/>
              </a:cxn>
              <a:cxn ang="0">
                <a:pos x="0" y="161"/>
              </a:cxn>
            </a:cxnLst>
            <a:rect l="0" t="0" r="r" b="b"/>
            <a:pathLst>
              <a:path w="1063" h="161">
                <a:moveTo>
                  <a:pt x="1063" y="0"/>
                </a:moveTo>
                <a:lnTo>
                  <a:pt x="953" y="0"/>
                </a:lnTo>
                <a:lnTo>
                  <a:pt x="0" y="161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6" name="Freeform 26"/>
          <p:cNvSpPr>
            <a:spLocks/>
          </p:cNvSpPr>
          <p:nvPr/>
        </p:nvSpPr>
        <p:spPr bwMode="auto">
          <a:xfrm>
            <a:off x="4456113" y="3375025"/>
            <a:ext cx="1687512" cy="255588"/>
          </a:xfrm>
          <a:custGeom>
            <a:avLst/>
            <a:gdLst/>
            <a:ahLst/>
            <a:cxnLst>
              <a:cxn ang="0">
                <a:pos x="1063" y="0"/>
              </a:cxn>
              <a:cxn ang="0">
                <a:pos x="953" y="0"/>
              </a:cxn>
              <a:cxn ang="0">
                <a:pos x="0" y="161"/>
              </a:cxn>
            </a:cxnLst>
            <a:rect l="0" t="0" r="r" b="b"/>
            <a:pathLst>
              <a:path w="1063" h="161">
                <a:moveTo>
                  <a:pt x="1063" y="0"/>
                </a:moveTo>
                <a:lnTo>
                  <a:pt x="953" y="0"/>
                </a:lnTo>
                <a:lnTo>
                  <a:pt x="0" y="161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7" name="Freeform 27"/>
          <p:cNvSpPr>
            <a:spLocks/>
          </p:cNvSpPr>
          <p:nvPr/>
        </p:nvSpPr>
        <p:spPr bwMode="auto">
          <a:xfrm>
            <a:off x="4494213" y="3659188"/>
            <a:ext cx="1649412" cy="120650"/>
          </a:xfrm>
          <a:custGeom>
            <a:avLst/>
            <a:gdLst/>
            <a:ahLst/>
            <a:cxnLst>
              <a:cxn ang="0">
                <a:pos x="1039" y="0"/>
              </a:cxn>
              <a:cxn ang="0">
                <a:pos x="929" y="0"/>
              </a:cxn>
              <a:cxn ang="0">
                <a:pos x="0" y="76"/>
              </a:cxn>
            </a:cxnLst>
            <a:rect l="0" t="0" r="r" b="b"/>
            <a:pathLst>
              <a:path w="1039" h="76">
                <a:moveTo>
                  <a:pt x="1039" y="0"/>
                </a:moveTo>
                <a:lnTo>
                  <a:pt x="929" y="0"/>
                </a:lnTo>
                <a:lnTo>
                  <a:pt x="0" y="7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8" name="Freeform 28"/>
          <p:cNvSpPr>
            <a:spLocks/>
          </p:cNvSpPr>
          <p:nvPr/>
        </p:nvSpPr>
        <p:spPr bwMode="auto">
          <a:xfrm>
            <a:off x="4494213" y="3659188"/>
            <a:ext cx="1649412" cy="120650"/>
          </a:xfrm>
          <a:custGeom>
            <a:avLst/>
            <a:gdLst/>
            <a:ahLst/>
            <a:cxnLst>
              <a:cxn ang="0">
                <a:pos x="1039" y="0"/>
              </a:cxn>
              <a:cxn ang="0">
                <a:pos x="929" y="0"/>
              </a:cxn>
              <a:cxn ang="0">
                <a:pos x="0" y="76"/>
              </a:cxn>
            </a:cxnLst>
            <a:rect l="0" t="0" r="r" b="b"/>
            <a:pathLst>
              <a:path w="1039" h="76">
                <a:moveTo>
                  <a:pt x="1039" y="0"/>
                </a:moveTo>
                <a:lnTo>
                  <a:pt x="929" y="0"/>
                </a:lnTo>
                <a:lnTo>
                  <a:pt x="0" y="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9" name="Freeform 29"/>
          <p:cNvSpPr>
            <a:spLocks/>
          </p:cNvSpPr>
          <p:nvPr/>
        </p:nvSpPr>
        <p:spPr bwMode="auto">
          <a:xfrm>
            <a:off x="1595438" y="2743200"/>
            <a:ext cx="42227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0"/>
              </a:cxn>
              <a:cxn ang="0">
                <a:pos x="266" y="156"/>
              </a:cxn>
            </a:cxnLst>
            <a:rect l="0" t="0" r="r" b="b"/>
            <a:pathLst>
              <a:path w="266" h="156">
                <a:moveTo>
                  <a:pt x="0" y="0"/>
                </a:moveTo>
                <a:lnTo>
                  <a:pt x="92" y="0"/>
                </a:lnTo>
                <a:lnTo>
                  <a:pt x="266" y="1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0" name="Freeform 30"/>
          <p:cNvSpPr>
            <a:spLocks/>
          </p:cNvSpPr>
          <p:nvPr/>
        </p:nvSpPr>
        <p:spPr bwMode="auto">
          <a:xfrm>
            <a:off x="1293813" y="3082925"/>
            <a:ext cx="431800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0"/>
              </a:cxn>
              <a:cxn ang="0">
                <a:pos x="272" y="164"/>
              </a:cxn>
            </a:cxnLst>
            <a:rect l="0" t="0" r="r" b="b"/>
            <a:pathLst>
              <a:path w="272" h="164">
                <a:moveTo>
                  <a:pt x="0" y="0"/>
                </a:moveTo>
                <a:lnTo>
                  <a:pt x="162" y="0"/>
                </a:lnTo>
                <a:lnTo>
                  <a:pt x="272" y="1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1" name="Freeform 31"/>
          <p:cNvSpPr>
            <a:spLocks/>
          </p:cNvSpPr>
          <p:nvPr/>
        </p:nvSpPr>
        <p:spPr bwMode="auto">
          <a:xfrm>
            <a:off x="1316038" y="3659188"/>
            <a:ext cx="438150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0"/>
              </a:cxn>
              <a:cxn ang="0">
                <a:pos x="276" y="24"/>
              </a:cxn>
            </a:cxnLst>
            <a:rect l="0" t="0" r="r" b="b"/>
            <a:pathLst>
              <a:path w="276" h="24">
                <a:moveTo>
                  <a:pt x="0" y="0"/>
                </a:moveTo>
                <a:lnTo>
                  <a:pt x="128" y="0"/>
                </a:lnTo>
                <a:lnTo>
                  <a:pt x="276" y="2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2" name="Freeform 32"/>
          <p:cNvSpPr>
            <a:spLocks/>
          </p:cNvSpPr>
          <p:nvPr/>
        </p:nvSpPr>
        <p:spPr bwMode="auto">
          <a:xfrm>
            <a:off x="1217613" y="4065588"/>
            <a:ext cx="555625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30" y="96"/>
              </a:cxn>
              <a:cxn ang="0">
                <a:pos x="350" y="0"/>
              </a:cxn>
            </a:cxnLst>
            <a:rect l="0" t="0" r="r" b="b"/>
            <a:pathLst>
              <a:path w="350" h="96">
                <a:moveTo>
                  <a:pt x="0" y="96"/>
                </a:moveTo>
                <a:lnTo>
                  <a:pt x="230" y="96"/>
                </a:lnTo>
                <a:lnTo>
                  <a:pt x="35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3" name="Freeform 33"/>
          <p:cNvSpPr>
            <a:spLocks/>
          </p:cNvSpPr>
          <p:nvPr/>
        </p:nvSpPr>
        <p:spPr bwMode="auto">
          <a:xfrm>
            <a:off x="1633538" y="4430713"/>
            <a:ext cx="13716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64" y="224"/>
              </a:cxn>
              <a:cxn ang="0">
                <a:pos x="864" y="0"/>
              </a:cxn>
            </a:cxnLst>
            <a:rect l="0" t="0" r="r" b="b"/>
            <a:pathLst>
              <a:path w="864" h="224">
                <a:moveTo>
                  <a:pt x="0" y="224"/>
                </a:moveTo>
                <a:lnTo>
                  <a:pt x="464" y="224"/>
                </a:lnTo>
                <a:lnTo>
                  <a:pt x="864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 flipH="1">
            <a:off x="5629275" y="3954463"/>
            <a:ext cx="508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V="1">
            <a:off x="2370138" y="4621213"/>
            <a:ext cx="793750" cy="1651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>
            <a:off x="1389063" y="5376863"/>
            <a:ext cx="22447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>
            <a:off x="1389063" y="5376863"/>
            <a:ext cx="22447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 flipH="1">
            <a:off x="4227513" y="5262563"/>
            <a:ext cx="13509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 flipH="1">
            <a:off x="4065588" y="4983163"/>
            <a:ext cx="1512887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0" name="Freeform 40"/>
          <p:cNvSpPr>
            <a:spLocks/>
          </p:cNvSpPr>
          <p:nvPr/>
        </p:nvSpPr>
        <p:spPr bwMode="auto">
          <a:xfrm>
            <a:off x="3973513" y="4491038"/>
            <a:ext cx="2163762" cy="165100"/>
          </a:xfrm>
          <a:custGeom>
            <a:avLst/>
            <a:gdLst/>
            <a:ahLst/>
            <a:cxnLst>
              <a:cxn ang="0">
                <a:pos x="1363" y="104"/>
              </a:cxn>
              <a:cxn ang="0">
                <a:pos x="232" y="104"/>
              </a:cxn>
              <a:cxn ang="0">
                <a:pos x="0" y="0"/>
              </a:cxn>
            </a:cxnLst>
            <a:rect l="0" t="0" r="r" b="b"/>
            <a:pathLst>
              <a:path w="1363" h="104">
                <a:moveTo>
                  <a:pt x="1363" y="104"/>
                </a:moveTo>
                <a:lnTo>
                  <a:pt x="232" y="10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H="1">
            <a:off x="5822950" y="4329113"/>
            <a:ext cx="3143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 flipH="1">
            <a:off x="5822950" y="4329113"/>
            <a:ext cx="3143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 flipH="1">
            <a:off x="5629275" y="3954463"/>
            <a:ext cx="5080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4" name="Freeform 44"/>
          <p:cNvSpPr>
            <a:spLocks/>
          </p:cNvSpPr>
          <p:nvPr/>
        </p:nvSpPr>
        <p:spPr bwMode="auto">
          <a:xfrm>
            <a:off x="4297363" y="3443288"/>
            <a:ext cx="19050" cy="603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8"/>
              </a:cxn>
              <a:cxn ang="0">
                <a:pos x="0" y="38"/>
              </a:cxn>
            </a:cxnLst>
            <a:rect l="0" t="0" r="r" b="b"/>
            <a:pathLst>
              <a:path w="12" h="38">
                <a:moveTo>
                  <a:pt x="12" y="0"/>
                </a:moveTo>
                <a:lnTo>
                  <a:pt x="6" y="18"/>
                </a:lnTo>
                <a:lnTo>
                  <a:pt x="0" y="3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5" name="Freeform 45"/>
          <p:cNvSpPr>
            <a:spLocks/>
          </p:cNvSpPr>
          <p:nvPr/>
        </p:nvSpPr>
        <p:spPr bwMode="auto">
          <a:xfrm>
            <a:off x="4291013" y="3535363"/>
            <a:ext cx="3175" cy="666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4"/>
              </a:cxn>
              <a:cxn ang="0">
                <a:pos x="0" y="42"/>
              </a:cxn>
            </a:cxnLst>
            <a:rect l="0" t="0" r="r" b="b"/>
            <a:pathLst>
              <a:path w="2" h="42">
                <a:moveTo>
                  <a:pt x="2" y="0"/>
                </a:moveTo>
                <a:lnTo>
                  <a:pt x="2" y="14"/>
                </a:lnTo>
                <a:lnTo>
                  <a:pt x="0" y="4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6" name="Freeform 46"/>
          <p:cNvSpPr>
            <a:spLocks/>
          </p:cNvSpPr>
          <p:nvPr/>
        </p:nvSpPr>
        <p:spPr bwMode="auto">
          <a:xfrm>
            <a:off x="4291013" y="3633788"/>
            <a:ext cx="635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0"/>
              </a:cxn>
              <a:cxn ang="0">
                <a:pos x="4" y="40"/>
              </a:cxn>
            </a:cxnLst>
            <a:rect l="0" t="0" r="r" b="b"/>
            <a:pathLst>
              <a:path w="4" h="40">
                <a:moveTo>
                  <a:pt x="0" y="0"/>
                </a:moveTo>
                <a:lnTo>
                  <a:pt x="2" y="20"/>
                </a:lnTo>
                <a:lnTo>
                  <a:pt x="4" y="4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7" name="Freeform 47"/>
          <p:cNvSpPr>
            <a:spLocks/>
          </p:cNvSpPr>
          <p:nvPr/>
        </p:nvSpPr>
        <p:spPr bwMode="auto">
          <a:xfrm>
            <a:off x="4303713" y="3729038"/>
            <a:ext cx="2222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8"/>
              </a:cxn>
              <a:cxn ang="0">
                <a:pos x="8" y="28"/>
              </a:cxn>
              <a:cxn ang="0">
                <a:pos x="14" y="38"/>
              </a:cxn>
            </a:cxnLst>
            <a:rect l="0" t="0" r="r" b="b"/>
            <a:pathLst>
              <a:path w="14" h="38">
                <a:moveTo>
                  <a:pt x="0" y="0"/>
                </a:moveTo>
                <a:lnTo>
                  <a:pt x="4" y="18"/>
                </a:lnTo>
                <a:lnTo>
                  <a:pt x="8" y="28"/>
                </a:lnTo>
                <a:lnTo>
                  <a:pt x="14" y="3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8" name="Freeform 48"/>
          <p:cNvSpPr>
            <a:spLocks/>
          </p:cNvSpPr>
          <p:nvPr/>
        </p:nvSpPr>
        <p:spPr bwMode="auto">
          <a:xfrm>
            <a:off x="4325938" y="3406775"/>
            <a:ext cx="73025" cy="398463"/>
          </a:xfrm>
          <a:custGeom>
            <a:avLst/>
            <a:gdLst/>
            <a:ahLst/>
            <a:cxnLst>
              <a:cxn ang="0">
                <a:pos x="0" y="241"/>
              </a:cxn>
              <a:cxn ang="0">
                <a:pos x="6" y="247"/>
              </a:cxn>
              <a:cxn ang="0">
                <a:pos x="8" y="249"/>
              </a:cxn>
              <a:cxn ang="0">
                <a:pos x="12" y="251"/>
              </a:cxn>
              <a:cxn ang="0">
                <a:pos x="16" y="249"/>
              </a:cxn>
              <a:cxn ang="0">
                <a:pos x="20" y="247"/>
              </a:cxn>
              <a:cxn ang="0">
                <a:pos x="26" y="241"/>
              </a:cxn>
              <a:cxn ang="0">
                <a:pos x="32" y="229"/>
              </a:cxn>
              <a:cxn ang="0">
                <a:pos x="36" y="213"/>
              </a:cxn>
              <a:cxn ang="0">
                <a:pos x="40" y="195"/>
              </a:cxn>
              <a:cxn ang="0">
                <a:pos x="44" y="173"/>
              </a:cxn>
              <a:cxn ang="0">
                <a:pos x="46" y="151"/>
              </a:cxn>
              <a:cxn ang="0">
                <a:pos x="46" y="125"/>
              </a:cxn>
              <a:cxn ang="0">
                <a:pos x="46" y="101"/>
              </a:cxn>
              <a:cxn ang="0">
                <a:pos x="44" y="77"/>
              </a:cxn>
              <a:cxn ang="0">
                <a:pos x="40" y="55"/>
              </a:cxn>
              <a:cxn ang="0">
                <a:pos x="36" y="37"/>
              </a:cxn>
              <a:cxn ang="0">
                <a:pos x="32" y="21"/>
              </a:cxn>
              <a:cxn ang="0">
                <a:pos x="26" y="10"/>
              </a:cxn>
              <a:cxn ang="0">
                <a:pos x="20" y="2"/>
              </a:cxn>
              <a:cxn ang="0">
                <a:pos x="16" y="0"/>
              </a:cxn>
              <a:cxn ang="0">
                <a:pos x="12" y="0"/>
              </a:cxn>
              <a:cxn ang="0">
                <a:pos x="8" y="0"/>
              </a:cxn>
              <a:cxn ang="0">
                <a:pos x="6" y="2"/>
              </a:cxn>
              <a:cxn ang="0">
                <a:pos x="0" y="10"/>
              </a:cxn>
            </a:cxnLst>
            <a:rect l="0" t="0" r="r" b="b"/>
            <a:pathLst>
              <a:path w="46" h="251">
                <a:moveTo>
                  <a:pt x="0" y="241"/>
                </a:moveTo>
                <a:lnTo>
                  <a:pt x="6" y="247"/>
                </a:lnTo>
                <a:lnTo>
                  <a:pt x="8" y="249"/>
                </a:lnTo>
                <a:lnTo>
                  <a:pt x="12" y="251"/>
                </a:lnTo>
                <a:lnTo>
                  <a:pt x="16" y="249"/>
                </a:lnTo>
                <a:lnTo>
                  <a:pt x="20" y="247"/>
                </a:lnTo>
                <a:lnTo>
                  <a:pt x="26" y="241"/>
                </a:lnTo>
                <a:lnTo>
                  <a:pt x="32" y="229"/>
                </a:lnTo>
                <a:lnTo>
                  <a:pt x="36" y="213"/>
                </a:lnTo>
                <a:lnTo>
                  <a:pt x="40" y="195"/>
                </a:lnTo>
                <a:lnTo>
                  <a:pt x="44" y="173"/>
                </a:lnTo>
                <a:lnTo>
                  <a:pt x="46" y="151"/>
                </a:lnTo>
                <a:lnTo>
                  <a:pt x="46" y="125"/>
                </a:lnTo>
                <a:lnTo>
                  <a:pt x="46" y="101"/>
                </a:lnTo>
                <a:lnTo>
                  <a:pt x="44" y="77"/>
                </a:lnTo>
                <a:lnTo>
                  <a:pt x="40" y="55"/>
                </a:lnTo>
                <a:lnTo>
                  <a:pt x="36" y="37"/>
                </a:lnTo>
                <a:lnTo>
                  <a:pt x="32" y="21"/>
                </a:lnTo>
                <a:lnTo>
                  <a:pt x="26" y="10"/>
                </a:lnTo>
                <a:lnTo>
                  <a:pt x="20" y="2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6" y="2"/>
                </a:lnTo>
                <a:lnTo>
                  <a:pt x="0" y="1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9" name="Freeform 49"/>
          <p:cNvSpPr>
            <a:spLocks/>
          </p:cNvSpPr>
          <p:nvPr/>
        </p:nvSpPr>
        <p:spPr bwMode="auto">
          <a:xfrm>
            <a:off x="4297363" y="3443288"/>
            <a:ext cx="19050" cy="603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8"/>
              </a:cxn>
              <a:cxn ang="0">
                <a:pos x="0" y="38"/>
              </a:cxn>
            </a:cxnLst>
            <a:rect l="0" t="0" r="r" b="b"/>
            <a:pathLst>
              <a:path w="12" h="38">
                <a:moveTo>
                  <a:pt x="12" y="0"/>
                </a:moveTo>
                <a:lnTo>
                  <a:pt x="6" y="18"/>
                </a:lnTo>
                <a:lnTo>
                  <a:pt x="0" y="3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0" name="Freeform 50"/>
          <p:cNvSpPr>
            <a:spLocks/>
          </p:cNvSpPr>
          <p:nvPr/>
        </p:nvSpPr>
        <p:spPr bwMode="auto">
          <a:xfrm>
            <a:off x="4291013" y="3535363"/>
            <a:ext cx="3175" cy="666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4"/>
              </a:cxn>
              <a:cxn ang="0">
                <a:pos x="0" y="42"/>
              </a:cxn>
            </a:cxnLst>
            <a:rect l="0" t="0" r="r" b="b"/>
            <a:pathLst>
              <a:path w="2" h="42">
                <a:moveTo>
                  <a:pt x="2" y="0"/>
                </a:moveTo>
                <a:lnTo>
                  <a:pt x="2" y="14"/>
                </a:lnTo>
                <a:lnTo>
                  <a:pt x="0" y="4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1" name="Freeform 51"/>
          <p:cNvSpPr>
            <a:spLocks/>
          </p:cNvSpPr>
          <p:nvPr/>
        </p:nvSpPr>
        <p:spPr bwMode="auto">
          <a:xfrm>
            <a:off x="4291013" y="3633788"/>
            <a:ext cx="635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0"/>
              </a:cxn>
              <a:cxn ang="0">
                <a:pos x="4" y="40"/>
              </a:cxn>
            </a:cxnLst>
            <a:rect l="0" t="0" r="r" b="b"/>
            <a:pathLst>
              <a:path w="4" h="40">
                <a:moveTo>
                  <a:pt x="0" y="0"/>
                </a:moveTo>
                <a:lnTo>
                  <a:pt x="2" y="20"/>
                </a:lnTo>
                <a:lnTo>
                  <a:pt x="4" y="4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2" name="Freeform 52"/>
          <p:cNvSpPr>
            <a:spLocks/>
          </p:cNvSpPr>
          <p:nvPr/>
        </p:nvSpPr>
        <p:spPr bwMode="auto">
          <a:xfrm>
            <a:off x="4303713" y="3729038"/>
            <a:ext cx="2222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8"/>
              </a:cxn>
              <a:cxn ang="0">
                <a:pos x="8" y="28"/>
              </a:cxn>
              <a:cxn ang="0">
                <a:pos x="14" y="38"/>
              </a:cxn>
            </a:cxnLst>
            <a:rect l="0" t="0" r="r" b="b"/>
            <a:pathLst>
              <a:path w="14" h="38">
                <a:moveTo>
                  <a:pt x="0" y="0"/>
                </a:moveTo>
                <a:lnTo>
                  <a:pt x="4" y="18"/>
                </a:lnTo>
                <a:lnTo>
                  <a:pt x="8" y="28"/>
                </a:lnTo>
                <a:lnTo>
                  <a:pt x="14" y="3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3" name="Freeform 53"/>
          <p:cNvSpPr>
            <a:spLocks/>
          </p:cNvSpPr>
          <p:nvPr/>
        </p:nvSpPr>
        <p:spPr bwMode="auto">
          <a:xfrm>
            <a:off x="4325938" y="3406775"/>
            <a:ext cx="73025" cy="398463"/>
          </a:xfrm>
          <a:custGeom>
            <a:avLst/>
            <a:gdLst/>
            <a:ahLst/>
            <a:cxnLst>
              <a:cxn ang="0">
                <a:pos x="0" y="241"/>
              </a:cxn>
              <a:cxn ang="0">
                <a:pos x="6" y="247"/>
              </a:cxn>
              <a:cxn ang="0">
                <a:pos x="8" y="249"/>
              </a:cxn>
              <a:cxn ang="0">
                <a:pos x="12" y="251"/>
              </a:cxn>
              <a:cxn ang="0">
                <a:pos x="16" y="249"/>
              </a:cxn>
              <a:cxn ang="0">
                <a:pos x="20" y="247"/>
              </a:cxn>
              <a:cxn ang="0">
                <a:pos x="26" y="241"/>
              </a:cxn>
              <a:cxn ang="0">
                <a:pos x="32" y="229"/>
              </a:cxn>
              <a:cxn ang="0">
                <a:pos x="36" y="213"/>
              </a:cxn>
              <a:cxn ang="0">
                <a:pos x="40" y="195"/>
              </a:cxn>
              <a:cxn ang="0">
                <a:pos x="44" y="173"/>
              </a:cxn>
              <a:cxn ang="0">
                <a:pos x="46" y="151"/>
              </a:cxn>
              <a:cxn ang="0">
                <a:pos x="46" y="125"/>
              </a:cxn>
              <a:cxn ang="0">
                <a:pos x="46" y="101"/>
              </a:cxn>
              <a:cxn ang="0">
                <a:pos x="44" y="77"/>
              </a:cxn>
              <a:cxn ang="0">
                <a:pos x="40" y="55"/>
              </a:cxn>
              <a:cxn ang="0">
                <a:pos x="36" y="37"/>
              </a:cxn>
              <a:cxn ang="0">
                <a:pos x="32" y="21"/>
              </a:cxn>
              <a:cxn ang="0">
                <a:pos x="26" y="10"/>
              </a:cxn>
              <a:cxn ang="0">
                <a:pos x="20" y="2"/>
              </a:cxn>
              <a:cxn ang="0">
                <a:pos x="16" y="0"/>
              </a:cxn>
              <a:cxn ang="0">
                <a:pos x="12" y="0"/>
              </a:cxn>
              <a:cxn ang="0">
                <a:pos x="8" y="0"/>
              </a:cxn>
              <a:cxn ang="0">
                <a:pos x="6" y="2"/>
              </a:cxn>
              <a:cxn ang="0">
                <a:pos x="0" y="10"/>
              </a:cxn>
            </a:cxnLst>
            <a:rect l="0" t="0" r="r" b="b"/>
            <a:pathLst>
              <a:path w="46" h="251">
                <a:moveTo>
                  <a:pt x="0" y="241"/>
                </a:moveTo>
                <a:lnTo>
                  <a:pt x="6" y="247"/>
                </a:lnTo>
                <a:lnTo>
                  <a:pt x="8" y="249"/>
                </a:lnTo>
                <a:lnTo>
                  <a:pt x="12" y="251"/>
                </a:lnTo>
                <a:lnTo>
                  <a:pt x="16" y="249"/>
                </a:lnTo>
                <a:lnTo>
                  <a:pt x="20" y="247"/>
                </a:lnTo>
                <a:lnTo>
                  <a:pt x="26" y="241"/>
                </a:lnTo>
                <a:lnTo>
                  <a:pt x="32" y="229"/>
                </a:lnTo>
                <a:lnTo>
                  <a:pt x="36" y="213"/>
                </a:lnTo>
                <a:lnTo>
                  <a:pt x="40" y="195"/>
                </a:lnTo>
                <a:lnTo>
                  <a:pt x="44" y="173"/>
                </a:lnTo>
                <a:lnTo>
                  <a:pt x="46" y="151"/>
                </a:lnTo>
                <a:lnTo>
                  <a:pt x="46" y="125"/>
                </a:lnTo>
                <a:lnTo>
                  <a:pt x="46" y="101"/>
                </a:lnTo>
                <a:lnTo>
                  <a:pt x="44" y="77"/>
                </a:lnTo>
                <a:lnTo>
                  <a:pt x="40" y="55"/>
                </a:lnTo>
                <a:lnTo>
                  <a:pt x="36" y="37"/>
                </a:lnTo>
                <a:lnTo>
                  <a:pt x="32" y="21"/>
                </a:lnTo>
                <a:lnTo>
                  <a:pt x="26" y="10"/>
                </a:lnTo>
                <a:lnTo>
                  <a:pt x="20" y="2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6" y="2"/>
                </a:lnTo>
                <a:lnTo>
                  <a:pt x="0" y="1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5318125" y="1931988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Esophagus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(in mediastinum)</a:t>
            </a:r>
            <a:endParaRPr lang="en-US" sz="1800" b="1">
              <a:latin typeface="Arial" charset="0"/>
            </a:endParaRPr>
          </a:p>
        </p:txBody>
      </p:sp>
      <p:sp>
        <p:nvSpPr>
          <p:cNvPr id="87095" name="Rectangle 55"/>
          <p:cNvSpPr>
            <a:spLocks noChangeArrowheads="1"/>
          </p:cNvSpPr>
          <p:nvPr/>
        </p:nvSpPr>
        <p:spPr bwMode="auto">
          <a:xfrm>
            <a:off x="428625" y="26273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lung</a:t>
            </a:r>
            <a:endParaRPr lang="en-US" sz="1800" b="1">
              <a:latin typeface="Arial" charset="0"/>
            </a:endParaRPr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428625" y="2960688"/>
            <a:ext cx="889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Parietal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pleura</a:t>
            </a:r>
            <a:endParaRPr lang="en-US" sz="1800" b="1">
              <a:latin typeface="Arial" charset="0"/>
            </a:endParaRPr>
          </a:p>
        </p:txBody>
      </p:sp>
      <p:sp>
        <p:nvSpPr>
          <p:cNvPr id="87097" name="Rectangle 57"/>
          <p:cNvSpPr>
            <a:spLocks noChangeArrowheads="1"/>
          </p:cNvSpPr>
          <p:nvPr/>
        </p:nvSpPr>
        <p:spPr bwMode="auto">
          <a:xfrm>
            <a:off x="428625" y="3532188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Visceral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pleura </a:t>
            </a:r>
          </a:p>
        </p:txBody>
      </p:sp>
      <p:sp>
        <p:nvSpPr>
          <p:cNvPr id="87098" name="Rectangle 58"/>
          <p:cNvSpPr>
            <a:spLocks noChangeArrowheads="1"/>
          </p:cNvSpPr>
          <p:nvPr/>
        </p:nvSpPr>
        <p:spPr bwMode="auto">
          <a:xfrm>
            <a:off x="415925" y="4094163"/>
            <a:ext cx="825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Pleural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cavity</a:t>
            </a:r>
            <a:endParaRPr lang="en-US" sz="1800" b="1">
              <a:latin typeface="Arial" charset="0"/>
            </a:endParaRPr>
          </a:p>
        </p:txBody>
      </p:sp>
      <p:sp>
        <p:nvSpPr>
          <p:cNvPr id="87099" name="Rectangle 59"/>
          <p:cNvSpPr>
            <a:spLocks noChangeArrowheads="1"/>
          </p:cNvSpPr>
          <p:nvPr/>
        </p:nvSpPr>
        <p:spPr bwMode="auto">
          <a:xfrm>
            <a:off x="419100" y="4659313"/>
            <a:ext cx="1282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Pericardial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membranes</a:t>
            </a:r>
            <a:endParaRPr lang="en-US" sz="1800" b="1">
              <a:latin typeface="Arial" charset="0"/>
            </a:endParaRPr>
          </a:p>
        </p:txBody>
      </p:sp>
      <p:sp>
        <p:nvSpPr>
          <p:cNvPr id="87100" name="Rectangle 60"/>
          <p:cNvSpPr>
            <a:spLocks noChangeArrowheads="1"/>
          </p:cNvSpPr>
          <p:nvPr/>
        </p:nvSpPr>
        <p:spPr bwMode="auto">
          <a:xfrm>
            <a:off x="419100" y="522446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Sternum</a:t>
            </a:r>
            <a:endParaRPr lang="en-US" sz="1800" b="1">
              <a:latin typeface="Arial" charset="0"/>
            </a:endParaRPr>
          </a:p>
        </p:txBody>
      </p:sp>
      <p:sp>
        <p:nvSpPr>
          <p:cNvPr id="87101" name="Rectangle 61"/>
          <p:cNvSpPr>
            <a:spLocks noChangeArrowheads="1"/>
          </p:cNvSpPr>
          <p:nvPr/>
        </p:nvSpPr>
        <p:spPr bwMode="auto">
          <a:xfrm>
            <a:off x="3340100" y="5564188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1">
                <a:solidFill>
                  <a:srgbClr val="231F20"/>
                </a:solidFill>
                <a:latin typeface="Arial" charset="0"/>
              </a:rPr>
              <a:t>Anterior</a:t>
            </a:r>
            <a:endParaRPr lang="en-US" sz="1800">
              <a:latin typeface="Arial" charset="0"/>
            </a:endParaRPr>
          </a:p>
        </p:txBody>
      </p:sp>
      <p:sp>
        <p:nvSpPr>
          <p:cNvPr id="87102" name="Rectangle 62"/>
          <p:cNvSpPr>
            <a:spLocks noChangeArrowheads="1"/>
          </p:cNvSpPr>
          <p:nvPr/>
        </p:nvSpPr>
        <p:spPr bwMode="auto">
          <a:xfrm>
            <a:off x="3282950" y="1935163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1">
                <a:solidFill>
                  <a:srgbClr val="231F20"/>
                </a:solidFill>
                <a:latin typeface="Arial" charset="0"/>
              </a:rPr>
              <a:t>Posterior</a:t>
            </a:r>
            <a:endParaRPr lang="en-US" sz="1800">
              <a:latin typeface="Arial" charset="0"/>
            </a:endParaRPr>
          </a:p>
        </p:txBody>
      </p:sp>
      <p:sp>
        <p:nvSpPr>
          <p:cNvPr id="87103" name="Rectangle 63"/>
          <p:cNvSpPr>
            <a:spLocks noChangeArrowheads="1"/>
          </p:cNvSpPr>
          <p:nvPr/>
        </p:nvSpPr>
        <p:spPr bwMode="auto">
          <a:xfrm>
            <a:off x="6169025" y="2546350"/>
            <a:ext cx="1511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Root of lung</a:t>
            </a:r>
          </a:p>
          <a:p>
            <a:pPr>
              <a:lnSpc>
                <a:spcPct val="7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at hilum</a:t>
            </a:r>
            <a:endParaRPr lang="en-US" sz="1800">
              <a:latin typeface="Arial" charset="0"/>
            </a:endParaRPr>
          </a:p>
        </p:txBody>
      </p:sp>
      <p:sp>
        <p:nvSpPr>
          <p:cNvPr id="87104" name="Rectangle 64"/>
          <p:cNvSpPr>
            <a:spLocks noChangeArrowheads="1"/>
          </p:cNvSpPr>
          <p:nvPr/>
        </p:nvSpPr>
        <p:spPr bwMode="auto">
          <a:xfrm>
            <a:off x="6169025" y="3817938"/>
            <a:ext cx="96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lung</a:t>
            </a:r>
            <a:endParaRPr lang="en-US" sz="1800" b="1">
              <a:latin typeface="Arial" charset="0"/>
            </a:endParaRPr>
          </a:p>
        </p:txBody>
      </p:sp>
      <p:sp>
        <p:nvSpPr>
          <p:cNvPr id="87105" name="Rectangle 65"/>
          <p:cNvSpPr>
            <a:spLocks noChangeArrowheads="1"/>
          </p:cNvSpPr>
          <p:nvPr/>
        </p:nvSpPr>
        <p:spPr bwMode="auto">
          <a:xfrm>
            <a:off x="6169025" y="4192588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Thoracic wall</a:t>
            </a:r>
            <a:endParaRPr lang="en-US" sz="1800" b="1">
              <a:latin typeface="Arial" charset="0"/>
            </a:endParaRPr>
          </a:p>
        </p:txBody>
      </p:sp>
      <p:sp>
        <p:nvSpPr>
          <p:cNvPr id="87106" name="Rectangle 66"/>
          <p:cNvSpPr>
            <a:spLocks noChangeArrowheads="1"/>
          </p:cNvSpPr>
          <p:nvPr/>
        </p:nvSpPr>
        <p:spPr bwMode="auto">
          <a:xfrm>
            <a:off x="6169025" y="4519613"/>
            <a:ext cx="181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Pulmonary trunk</a:t>
            </a:r>
            <a:endParaRPr lang="en-US" sz="1800" b="1">
              <a:latin typeface="Arial" charset="0"/>
            </a:endParaRPr>
          </a:p>
        </p:txBody>
      </p:sp>
      <p:sp>
        <p:nvSpPr>
          <p:cNvPr id="87107" name="Rectangle 67"/>
          <p:cNvSpPr>
            <a:spLocks noChangeArrowheads="1"/>
          </p:cNvSpPr>
          <p:nvPr/>
        </p:nvSpPr>
        <p:spPr bwMode="auto">
          <a:xfrm>
            <a:off x="5610225" y="4849813"/>
            <a:ext cx="2476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Heart (in mediastinum)</a:t>
            </a:r>
            <a:endParaRPr lang="en-US" sz="1800" b="1">
              <a:latin typeface="Arial" charset="0"/>
            </a:endParaRPr>
          </a:p>
        </p:txBody>
      </p:sp>
      <p:sp>
        <p:nvSpPr>
          <p:cNvPr id="87108" name="Rectangle 68"/>
          <p:cNvSpPr>
            <a:spLocks noChangeArrowheads="1"/>
          </p:cNvSpPr>
          <p:nvPr/>
        </p:nvSpPr>
        <p:spPr bwMode="auto">
          <a:xfrm>
            <a:off x="5610225" y="5129213"/>
            <a:ext cx="236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 mediastinum</a:t>
            </a:r>
            <a:endParaRPr lang="en-US" sz="1800" b="1">
              <a:latin typeface="Arial" charset="0"/>
            </a:endParaRPr>
          </a:p>
        </p:txBody>
      </p:sp>
      <p:sp>
        <p:nvSpPr>
          <p:cNvPr id="87109" name="Rectangle 69"/>
          <p:cNvSpPr>
            <a:spLocks noChangeArrowheads="1"/>
          </p:cNvSpPr>
          <p:nvPr/>
        </p:nvSpPr>
        <p:spPr bwMode="auto">
          <a:xfrm>
            <a:off x="295275" y="5821363"/>
            <a:ext cx="869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(c) Transverse section through the thorax, viewed from above.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Lungs,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      pleural membranes, and major organs in the mediastinum are shown.</a:t>
            </a:r>
            <a:endParaRPr lang="en-US" sz="1800">
              <a:latin typeface="Arial" charset="0"/>
            </a:endParaRPr>
          </a:p>
        </p:txBody>
      </p:sp>
      <p:sp>
        <p:nvSpPr>
          <p:cNvPr id="87110" name="Rectangle 70"/>
          <p:cNvSpPr>
            <a:spLocks noChangeArrowheads="1"/>
          </p:cNvSpPr>
          <p:nvPr/>
        </p:nvSpPr>
        <p:spPr bwMode="auto">
          <a:xfrm>
            <a:off x="6169025" y="2973388"/>
            <a:ext cx="2263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Left main bronchus</a:t>
            </a:r>
            <a:endParaRPr lang="en-US" sz="1800" b="1">
              <a:latin typeface="Arial" charset="0"/>
            </a:endParaRPr>
          </a:p>
        </p:txBody>
      </p:sp>
      <p:sp>
        <p:nvSpPr>
          <p:cNvPr id="87111" name="Rectangle 71"/>
          <p:cNvSpPr>
            <a:spLocks noChangeArrowheads="1"/>
          </p:cNvSpPr>
          <p:nvPr/>
        </p:nvSpPr>
        <p:spPr bwMode="auto">
          <a:xfrm>
            <a:off x="6169025" y="3246438"/>
            <a:ext cx="249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Left pulmonary artery</a:t>
            </a:r>
            <a:endParaRPr lang="en-US" sz="1800" b="1">
              <a:latin typeface="Arial" charset="0"/>
            </a:endParaRPr>
          </a:p>
        </p:txBody>
      </p:sp>
      <p:sp>
        <p:nvSpPr>
          <p:cNvPr id="87112" name="Rectangle 72"/>
          <p:cNvSpPr>
            <a:spLocks noChangeArrowheads="1"/>
          </p:cNvSpPr>
          <p:nvPr/>
        </p:nvSpPr>
        <p:spPr bwMode="auto">
          <a:xfrm>
            <a:off x="6169025" y="3525838"/>
            <a:ext cx="231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Left pulmonary vein</a:t>
            </a:r>
            <a:endParaRPr lang="en-US" sz="1800" b="1">
              <a:latin typeface="Arial" charset="0"/>
            </a:endParaRPr>
          </a:p>
        </p:txBody>
      </p:sp>
      <p:sp>
        <p:nvSpPr>
          <p:cNvPr id="87113" name="Rectangle 73"/>
          <p:cNvSpPr>
            <a:spLocks noChangeArrowheads="1"/>
          </p:cNvSpPr>
          <p:nvPr/>
        </p:nvSpPr>
        <p:spPr bwMode="auto">
          <a:xfrm>
            <a:off x="1336675" y="204946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Vertebra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Lungs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Apex: superior tip</a:t>
            </a:r>
          </a:p>
          <a:p>
            <a:r>
              <a:rPr lang="en-US"/>
              <a:t>Base: inferior surface that rests on the diaphragm</a:t>
            </a:r>
          </a:p>
          <a:p>
            <a:r>
              <a:rPr lang="en-US"/>
              <a:t>Hilum: on mediastinal surface; site for attachment of blood vessels, bronchi, lymphatic vessels, and nerves </a:t>
            </a:r>
          </a:p>
          <a:p>
            <a:r>
              <a:rPr lang="en-US"/>
              <a:t>Cardiac notch of left lung: concavity that accommodates the heart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Lungs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Left lung is smaller, separated into two lobes by an oblique fissure</a:t>
            </a:r>
          </a:p>
          <a:p>
            <a:r>
              <a:rPr lang="en-US"/>
              <a:t>Right lung has three lobes separated by oblique and horizontal fissures</a:t>
            </a:r>
          </a:p>
          <a:p>
            <a:r>
              <a:rPr lang="en-US"/>
              <a:t>Bronchopulmonary segments (10 right, 8–9 left)</a:t>
            </a:r>
          </a:p>
          <a:p>
            <a:r>
              <a:rPr lang="en-US"/>
              <a:t>Lobules are the smallest subdivisions; served by bronchioles and their branches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22.10a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688975"/>
            <a:ext cx="8231187" cy="5514975"/>
          </a:xfrm>
          <a:prstGeom prst="rect">
            <a:avLst/>
          </a:prstGeom>
          <a:noFill/>
        </p:spPr>
      </p:pic>
      <p:sp>
        <p:nvSpPr>
          <p:cNvPr id="92168" name="Freeform 8"/>
          <p:cNvSpPr>
            <a:spLocks/>
          </p:cNvSpPr>
          <p:nvPr/>
        </p:nvSpPr>
        <p:spPr bwMode="auto">
          <a:xfrm>
            <a:off x="5988050" y="949325"/>
            <a:ext cx="1044575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536" y="0"/>
              </a:cxn>
              <a:cxn ang="0">
                <a:pos x="658" y="0"/>
              </a:cxn>
            </a:cxnLst>
            <a:rect l="0" t="0" r="r" b="b"/>
            <a:pathLst>
              <a:path w="658" h="130">
                <a:moveTo>
                  <a:pt x="0" y="130"/>
                </a:moveTo>
                <a:lnTo>
                  <a:pt x="536" y="0"/>
                </a:lnTo>
                <a:lnTo>
                  <a:pt x="658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6172200" y="1978025"/>
            <a:ext cx="8445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6318250" y="1482725"/>
            <a:ext cx="7048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Freeform 11"/>
          <p:cNvSpPr>
            <a:spLocks/>
          </p:cNvSpPr>
          <p:nvPr/>
        </p:nvSpPr>
        <p:spPr bwMode="auto">
          <a:xfrm>
            <a:off x="5245100" y="3459163"/>
            <a:ext cx="1501775" cy="542925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836" y="0"/>
              </a:cxn>
              <a:cxn ang="0">
                <a:pos x="946" y="0"/>
              </a:cxn>
            </a:cxnLst>
            <a:rect l="0" t="0" r="r" b="b"/>
            <a:pathLst>
              <a:path w="946" h="342">
                <a:moveTo>
                  <a:pt x="0" y="342"/>
                </a:moveTo>
                <a:lnTo>
                  <a:pt x="836" y="0"/>
                </a:lnTo>
                <a:lnTo>
                  <a:pt x="946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Freeform 12"/>
          <p:cNvSpPr>
            <a:spLocks/>
          </p:cNvSpPr>
          <p:nvPr/>
        </p:nvSpPr>
        <p:spPr bwMode="auto">
          <a:xfrm>
            <a:off x="2598738" y="3287713"/>
            <a:ext cx="1336675" cy="530225"/>
          </a:xfrm>
          <a:custGeom>
            <a:avLst/>
            <a:gdLst/>
            <a:ahLst/>
            <a:cxnLst>
              <a:cxn ang="0">
                <a:pos x="842" y="334"/>
              </a:cxn>
              <a:cxn ang="0">
                <a:pos x="332" y="0"/>
              </a:cxn>
              <a:cxn ang="0">
                <a:pos x="0" y="0"/>
              </a:cxn>
            </a:cxnLst>
            <a:rect l="0" t="0" r="r" b="b"/>
            <a:pathLst>
              <a:path w="842" h="334">
                <a:moveTo>
                  <a:pt x="842" y="334"/>
                </a:moveTo>
                <a:lnTo>
                  <a:pt x="33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Freeform 13"/>
          <p:cNvSpPr>
            <a:spLocks/>
          </p:cNvSpPr>
          <p:nvPr/>
        </p:nvSpPr>
        <p:spPr bwMode="auto">
          <a:xfrm>
            <a:off x="3398838" y="2301875"/>
            <a:ext cx="1009650" cy="1192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0"/>
              </a:cxn>
              <a:cxn ang="0">
                <a:pos x="636" y="751"/>
              </a:cxn>
            </a:cxnLst>
            <a:rect l="0" t="0" r="r" b="b"/>
            <a:pathLst>
              <a:path w="636" h="751">
                <a:moveTo>
                  <a:pt x="0" y="0"/>
                </a:moveTo>
                <a:lnTo>
                  <a:pt x="106" y="0"/>
                </a:lnTo>
                <a:lnTo>
                  <a:pt x="636" y="751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Freeform 14"/>
          <p:cNvSpPr>
            <a:spLocks/>
          </p:cNvSpPr>
          <p:nvPr/>
        </p:nvSpPr>
        <p:spPr bwMode="auto">
          <a:xfrm>
            <a:off x="3389313" y="1990725"/>
            <a:ext cx="1073150" cy="1111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0"/>
              </a:cxn>
              <a:cxn ang="0">
                <a:pos x="676" y="700"/>
              </a:cxn>
            </a:cxnLst>
            <a:rect l="0" t="0" r="r" b="b"/>
            <a:pathLst>
              <a:path w="676" h="700">
                <a:moveTo>
                  <a:pt x="0" y="0"/>
                </a:moveTo>
                <a:lnTo>
                  <a:pt x="180" y="0"/>
                </a:lnTo>
                <a:lnTo>
                  <a:pt x="676" y="70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Freeform 15"/>
          <p:cNvSpPr>
            <a:spLocks/>
          </p:cNvSpPr>
          <p:nvPr/>
        </p:nvSpPr>
        <p:spPr bwMode="auto">
          <a:xfrm>
            <a:off x="1874838" y="2708275"/>
            <a:ext cx="2260600" cy="527050"/>
          </a:xfrm>
          <a:custGeom>
            <a:avLst/>
            <a:gdLst/>
            <a:ahLst/>
            <a:cxnLst>
              <a:cxn ang="0">
                <a:pos x="1424" y="332"/>
              </a:cxn>
              <a:cxn ang="0">
                <a:pos x="300" y="0"/>
              </a:cxn>
              <a:cxn ang="0">
                <a:pos x="0" y="0"/>
              </a:cxn>
            </a:cxnLst>
            <a:rect l="0" t="0" r="r" b="b"/>
            <a:pathLst>
              <a:path w="1424" h="332">
                <a:moveTo>
                  <a:pt x="1424" y="332"/>
                </a:moveTo>
                <a:lnTo>
                  <a:pt x="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Freeform 16"/>
          <p:cNvSpPr>
            <a:spLocks/>
          </p:cNvSpPr>
          <p:nvPr/>
        </p:nvSpPr>
        <p:spPr bwMode="auto">
          <a:xfrm>
            <a:off x="2420938" y="4446588"/>
            <a:ext cx="1409700" cy="12700"/>
          </a:xfrm>
          <a:custGeom>
            <a:avLst/>
            <a:gdLst/>
            <a:ahLst/>
            <a:cxnLst>
              <a:cxn ang="0">
                <a:pos x="888" y="0"/>
              </a:cxn>
              <a:cxn ang="0">
                <a:pos x="370" y="8"/>
              </a:cxn>
              <a:cxn ang="0">
                <a:pos x="0" y="8"/>
              </a:cxn>
            </a:cxnLst>
            <a:rect l="0" t="0" r="r" b="b"/>
            <a:pathLst>
              <a:path w="888" h="8">
                <a:moveTo>
                  <a:pt x="888" y="0"/>
                </a:moveTo>
                <a:lnTo>
                  <a:pt x="370" y="8"/>
                </a:lnTo>
                <a:lnTo>
                  <a:pt x="0" y="8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>
            <a:off x="2170113" y="4732338"/>
            <a:ext cx="1517650" cy="31750"/>
          </a:xfrm>
          <a:custGeom>
            <a:avLst/>
            <a:gdLst/>
            <a:ahLst/>
            <a:cxnLst>
              <a:cxn ang="0">
                <a:pos x="956" y="0"/>
              </a:cxn>
              <a:cxn ang="0">
                <a:pos x="464" y="20"/>
              </a:cxn>
              <a:cxn ang="0">
                <a:pos x="0" y="20"/>
              </a:cxn>
            </a:cxnLst>
            <a:rect l="0" t="0" r="r" b="b"/>
            <a:pathLst>
              <a:path w="956" h="20">
                <a:moveTo>
                  <a:pt x="956" y="0"/>
                </a:moveTo>
                <a:lnTo>
                  <a:pt x="464" y="20"/>
                </a:lnTo>
                <a:lnTo>
                  <a:pt x="0" y="2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2465388" y="4872038"/>
            <a:ext cx="1162050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52" y="110"/>
              </a:cxn>
              <a:cxn ang="0">
                <a:pos x="732" y="0"/>
              </a:cxn>
            </a:cxnLst>
            <a:rect l="0" t="0" r="r" b="b"/>
            <a:pathLst>
              <a:path w="732" h="110">
                <a:moveTo>
                  <a:pt x="0" y="110"/>
                </a:moveTo>
                <a:lnTo>
                  <a:pt x="152" y="110"/>
                </a:lnTo>
                <a:lnTo>
                  <a:pt x="732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9" name="Freeform 19"/>
          <p:cNvSpPr>
            <a:spLocks/>
          </p:cNvSpPr>
          <p:nvPr/>
        </p:nvSpPr>
        <p:spPr bwMode="auto">
          <a:xfrm>
            <a:off x="1125538" y="3900488"/>
            <a:ext cx="3400425" cy="669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0" y="0"/>
              </a:cxn>
              <a:cxn ang="0">
                <a:pos x="2142" y="422"/>
              </a:cxn>
            </a:cxnLst>
            <a:rect l="0" t="0" r="r" b="b"/>
            <a:pathLst>
              <a:path w="2142" h="422">
                <a:moveTo>
                  <a:pt x="0" y="0"/>
                </a:moveTo>
                <a:lnTo>
                  <a:pt x="860" y="0"/>
                </a:lnTo>
                <a:lnTo>
                  <a:pt x="2142" y="422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0" name="Freeform 20"/>
          <p:cNvSpPr>
            <a:spLocks/>
          </p:cNvSpPr>
          <p:nvPr/>
        </p:nvSpPr>
        <p:spPr bwMode="auto">
          <a:xfrm>
            <a:off x="1700213" y="4846638"/>
            <a:ext cx="2979737" cy="498475"/>
          </a:xfrm>
          <a:custGeom>
            <a:avLst/>
            <a:gdLst/>
            <a:ahLst/>
            <a:cxnLst>
              <a:cxn ang="0">
                <a:pos x="0" y="314"/>
              </a:cxn>
              <a:cxn ang="0">
                <a:pos x="1526" y="314"/>
              </a:cxn>
              <a:cxn ang="0">
                <a:pos x="1877" y="0"/>
              </a:cxn>
            </a:cxnLst>
            <a:rect l="0" t="0" r="r" b="b"/>
            <a:pathLst>
              <a:path w="1877" h="314">
                <a:moveTo>
                  <a:pt x="0" y="314"/>
                </a:moveTo>
                <a:lnTo>
                  <a:pt x="1526" y="314"/>
                </a:lnTo>
                <a:lnTo>
                  <a:pt x="1877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1" name="Freeform 21"/>
          <p:cNvSpPr>
            <a:spLocks/>
          </p:cNvSpPr>
          <p:nvPr/>
        </p:nvSpPr>
        <p:spPr bwMode="auto">
          <a:xfrm>
            <a:off x="1878013" y="4852988"/>
            <a:ext cx="3167062" cy="793750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1642" y="500"/>
              </a:cxn>
              <a:cxn ang="0">
                <a:pos x="1995" y="0"/>
              </a:cxn>
            </a:cxnLst>
            <a:rect l="0" t="0" r="r" b="b"/>
            <a:pathLst>
              <a:path w="1995" h="500">
                <a:moveTo>
                  <a:pt x="0" y="500"/>
                </a:moveTo>
                <a:lnTo>
                  <a:pt x="1642" y="500"/>
                </a:lnTo>
                <a:lnTo>
                  <a:pt x="1995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2" name="Freeform 22"/>
          <p:cNvSpPr>
            <a:spLocks/>
          </p:cNvSpPr>
          <p:nvPr/>
        </p:nvSpPr>
        <p:spPr bwMode="auto">
          <a:xfrm>
            <a:off x="4845050" y="4316413"/>
            <a:ext cx="1857375" cy="1311275"/>
          </a:xfrm>
          <a:custGeom>
            <a:avLst/>
            <a:gdLst/>
            <a:ahLst/>
            <a:cxnLst>
              <a:cxn ang="0">
                <a:pos x="1170" y="826"/>
              </a:cxn>
              <a:cxn ang="0">
                <a:pos x="528" y="826"/>
              </a:cxn>
              <a:cxn ang="0">
                <a:pos x="82" y="0"/>
              </a:cxn>
              <a:cxn ang="0">
                <a:pos x="0" y="0"/>
              </a:cxn>
            </a:cxnLst>
            <a:rect l="0" t="0" r="r" b="b"/>
            <a:pathLst>
              <a:path w="1170" h="826">
                <a:moveTo>
                  <a:pt x="1170" y="826"/>
                </a:moveTo>
                <a:lnTo>
                  <a:pt x="528" y="826"/>
                </a:ln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3" name="Freeform 23"/>
          <p:cNvSpPr>
            <a:spLocks/>
          </p:cNvSpPr>
          <p:nvPr/>
        </p:nvSpPr>
        <p:spPr bwMode="auto">
          <a:xfrm>
            <a:off x="5191125" y="3998913"/>
            <a:ext cx="1546225" cy="387350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866" y="0"/>
              </a:cxn>
              <a:cxn ang="0">
                <a:pos x="974" y="0"/>
              </a:cxn>
            </a:cxnLst>
            <a:rect l="0" t="0" r="r" b="b"/>
            <a:pathLst>
              <a:path w="974" h="244">
                <a:moveTo>
                  <a:pt x="0" y="244"/>
                </a:moveTo>
                <a:lnTo>
                  <a:pt x="866" y="0"/>
                </a:lnTo>
                <a:lnTo>
                  <a:pt x="974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4" name="Freeform 24"/>
          <p:cNvSpPr>
            <a:spLocks/>
          </p:cNvSpPr>
          <p:nvPr/>
        </p:nvSpPr>
        <p:spPr bwMode="auto">
          <a:xfrm>
            <a:off x="5311775" y="4560888"/>
            <a:ext cx="1435100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794" y="0"/>
              </a:cxn>
              <a:cxn ang="0">
                <a:pos x="904" y="0"/>
              </a:cxn>
            </a:cxnLst>
            <a:rect l="0" t="0" r="r" b="b"/>
            <a:pathLst>
              <a:path w="904" h="72">
                <a:moveTo>
                  <a:pt x="0" y="72"/>
                </a:moveTo>
                <a:lnTo>
                  <a:pt x="794" y="0"/>
                </a:lnTo>
                <a:lnTo>
                  <a:pt x="904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4730750" y="4119563"/>
            <a:ext cx="114300" cy="393700"/>
          </a:xfrm>
          <a:prstGeom prst="rect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6" name="Freeform 26"/>
          <p:cNvSpPr>
            <a:spLocks/>
          </p:cNvSpPr>
          <p:nvPr/>
        </p:nvSpPr>
        <p:spPr bwMode="auto">
          <a:xfrm>
            <a:off x="2452688" y="3605213"/>
            <a:ext cx="1238250" cy="581025"/>
          </a:xfrm>
          <a:custGeom>
            <a:avLst/>
            <a:gdLst/>
            <a:ahLst/>
            <a:cxnLst>
              <a:cxn ang="0">
                <a:pos x="780" y="366"/>
              </a:cxn>
              <a:cxn ang="0">
                <a:pos x="366" y="0"/>
              </a:cxn>
              <a:cxn ang="0">
                <a:pos x="0" y="0"/>
              </a:cxn>
            </a:cxnLst>
            <a:rect l="0" t="0" r="r" b="b"/>
            <a:pathLst>
              <a:path w="780" h="366">
                <a:moveTo>
                  <a:pt x="780" y="366"/>
                </a:moveTo>
                <a:lnTo>
                  <a:pt x="366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>
            <a:off x="6207125" y="2212975"/>
            <a:ext cx="8064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>
            <a:off x="6115050" y="1781175"/>
            <a:ext cx="9080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9" name="Freeform 29"/>
          <p:cNvSpPr>
            <a:spLocks/>
          </p:cNvSpPr>
          <p:nvPr/>
        </p:nvSpPr>
        <p:spPr bwMode="auto">
          <a:xfrm>
            <a:off x="5988050" y="949325"/>
            <a:ext cx="1044575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536" y="0"/>
              </a:cxn>
              <a:cxn ang="0">
                <a:pos x="658" y="0"/>
              </a:cxn>
            </a:cxnLst>
            <a:rect l="0" t="0" r="r" b="b"/>
            <a:pathLst>
              <a:path w="658" h="130">
                <a:moveTo>
                  <a:pt x="0" y="130"/>
                </a:moveTo>
                <a:lnTo>
                  <a:pt x="536" y="0"/>
                </a:lnTo>
                <a:lnTo>
                  <a:pt x="658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0" name="Line 30"/>
          <p:cNvSpPr>
            <a:spLocks noChangeShapeType="1"/>
          </p:cNvSpPr>
          <p:nvPr/>
        </p:nvSpPr>
        <p:spPr bwMode="auto">
          <a:xfrm>
            <a:off x="6318250" y="1482725"/>
            <a:ext cx="7048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>
            <a:off x="6207125" y="2212975"/>
            <a:ext cx="8064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2" name="Line 32"/>
          <p:cNvSpPr>
            <a:spLocks noChangeShapeType="1"/>
          </p:cNvSpPr>
          <p:nvPr/>
        </p:nvSpPr>
        <p:spPr bwMode="auto">
          <a:xfrm>
            <a:off x="6172200" y="1978025"/>
            <a:ext cx="85090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>
            <a:off x="6115050" y="1781175"/>
            <a:ext cx="9080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2498725" y="184943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Trachea</a:t>
            </a:r>
            <a:endParaRPr lang="en-US" sz="1800" b="1">
              <a:latin typeface="Arial" charset="0"/>
            </a:endParaRPr>
          </a:p>
        </p:txBody>
      </p:sp>
      <p:sp>
        <p:nvSpPr>
          <p:cNvPr id="92195" name="Rectangle 35"/>
          <p:cNvSpPr>
            <a:spLocks noChangeArrowheads="1"/>
          </p:cNvSpPr>
          <p:nvPr/>
        </p:nvSpPr>
        <p:spPr bwMode="auto">
          <a:xfrm>
            <a:off x="450850" y="2586038"/>
            <a:ext cx="138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Apex of lung</a:t>
            </a:r>
            <a:endParaRPr lang="en-US" sz="1800" b="1">
              <a:latin typeface="Arial" charset="0"/>
            </a:endParaRPr>
          </a:p>
        </p:txBody>
      </p:sp>
      <p:sp>
        <p:nvSpPr>
          <p:cNvPr id="92196" name="Rectangle 36"/>
          <p:cNvSpPr>
            <a:spLocks noChangeArrowheads="1"/>
          </p:cNvSpPr>
          <p:nvPr/>
        </p:nvSpPr>
        <p:spPr bwMode="auto">
          <a:xfrm>
            <a:off x="2495550" y="215423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Thymus</a:t>
            </a:r>
            <a:endParaRPr lang="en-US" sz="1800" b="1">
              <a:latin typeface="Arial" charset="0"/>
            </a:endParaRPr>
          </a:p>
        </p:txBody>
      </p:sp>
      <p:sp>
        <p:nvSpPr>
          <p:cNvPr id="92197" name="Rectangle 37"/>
          <p:cNvSpPr>
            <a:spLocks noChangeArrowheads="1"/>
          </p:cNvSpPr>
          <p:nvPr/>
        </p:nvSpPr>
        <p:spPr bwMode="auto">
          <a:xfrm>
            <a:off x="463550" y="3157538"/>
            <a:ext cx="209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superior lobe</a:t>
            </a:r>
            <a:endParaRPr lang="en-US" sz="1800" b="1">
              <a:latin typeface="Arial" charset="0"/>
            </a:endParaRPr>
          </a:p>
        </p:txBody>
      </p:sp>
      <p:sp>
        <p:nvSpPr>
          <p:cNvPr id="92198" name="Rectangle 38"/>
          <p:cNvSpPr>
            <a:spLocks noChangeArrowheads="1"/>
          </p:cNvSpPr>
          <p:nvPr/>
        </p:nvSpPr>
        <p:spPr bwMode="auto">
          <a:xfrm>
            <a:off x="463550" y="3462338"/>
            <a:ext cx="193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Horizontal fissure</a:t>
            </a:r>
            <a:endParaRPr lang="en-US" sz="1800" b="1">
              <a:latin typeface="Arial" charset="0"/>
            </a:endParaRPr>
          </a:p>
        </p:txBody>
      </p:sp>
      <p:sp>
        <p:nvSpPr>
          <p:cNvPr id="92199" name="Rectangle 39"/>
          <p:cNvSpPr>
            <a:spLocks noChangeArrowheads="1"/>
          </p:cNvSpPr>
          <p:nvPr/>
        </p:nvSpPr>
        <p:spPr bwMode="auto">
          <a:xfrm>
            <a:off x="463550" y="4313238"/>
            <a:ext cx="191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middle lobe</a:t>
            </a:r>
            <a:endParaRPr lang="en-US" sz="1800" b="1">
              <a:latin typeface="Arial" charset="0"/>
            </a:endParaRPr>
          </a:p>
        </p:txBody>
      </p:sp>
      <p:sp>
        <p:nvSpPr>
          <p:cNvPr id="92200" name="Rectangle 40"/>
          <p:cNvSpPr>
            <a:spLocks noChangeArrowheads="1"/>
          </p:cNvSpPr>
          <p:nvPr/>
        </p:nvSpPr>
        <p:spPr bwMode="auto">
          <a:xfrm>
            <a:off x="463550" y="4614863"/>
            <a:ext cx="166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Oblique fissure</a:t>
            </a:r>
            <a:endParaRPr lang="en-US" sz="1800" b="1">
              <a:latin typeface="Arial" charset="0"/>
            </a:endParaRPr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463550" y="4916488"/>
            <a:ext cx="196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inferior lobe</a:t>
            </a:r>
            <a:endParaRPr lang="en-US" sz="1800" b="1">
              <a:latin typeface="Arial" charset="0"/>
            </a:endParaRPr>
          </a:p>
        </p:txBody>
      </p:sp>
      <p:sp>
        <p:nvSpPr>
          <p:cNvPr id="92202" name="Rectangle 42"/>
          <p:cNvSpPr>
            <a:spLocks noChangeArrowheads="1"/>
          </p:cNvSpPr>
          <p:nvPr/>
        </p:nvSpPr>
        <p:spPr bwMode="auto">
          <a:xfrm>
            <a:off x="463550" y="3760788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Heart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(in mediastinum)</a:t>
            </a:r>
            <a:endParaRPr lang="en-US" sz="1800" b="1">
              <a:latin typeface="Arial" charset="0"/>
            </a:endParaRPr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463550" y="5214938"/>
            <a:ext cx="1193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Diaphragm</a:t>
            </a:r>
            <a:endParaRPr lang="en-US" sz="1800" b="1">
              <a:latin typeface="Arial" charset="0"/>
            </a:endParaRPr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463550" y="552291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Base of lung</a:t>
            </a:r>
            <a:endParaRPr lang="en-US" sz="1800" b="1">
              <a:latin typeface="Arial" charset="0"/>
            </a:endParaRPr>
          </a:p>
        </p:txBody>
      </p:sp>
      <p:sp>
        <p:nvSpPr>
          <p:cNvPr id="92205" name="Rectangle 45"/>
          <p:cNvSpPr>
            <a:spLocks noChangeArrowheads="1"/>
          </p:cNvSpPr>
          <p:nvPr/>
        </p:nvSpPr>
        <p:spPr bwMode="auto">
          <a:xfrm>
            <a:off x="6784975" y="3335338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lobe</a:t>
            </a:r>
            <a:endParaRPr lang="en-US" sz="1800" b="1">
              <a:latin typeface="Arial" charset="0"/>
            </a:endParaRPr>
          </a:p>
        </p:txBody>
      </p:sp>
      <p:sp>
        <p:nvSpPr>
          <p:cNvPr id="92206" name="Rectangle 46"/>
          <p:cNvSpPr>
            <a:spLocks noChangeArrowheads="1"/>
          </p:cNvSpPr>
          <p:nvPr/>
        </p:nvSpPr>
        <p:spPr bwMode="auto">
          <a:xfrm>
            <a:off x="6740525" y="5500688"/>
            <a:ext cx="152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Cardiac notch</a:t>
            </a:r>
            <a:endParaRPr lang="en-US" sz="1800" b="1">
              <a:latin typeface="Arial" charset="0"/>
            </a:endParaRPr>
          </a:p>
        </p:txBody>
      </p:sp>
      <p:sp>
        <p:nvSpPr>
          <p:cNvPr id="92207" name="Rectangle 47"/>
          <p:cNvSpPr>
            <a:spLocks noChangeArrowheads="1"/>
          </p:cNvSpPr>
          <p:nvPr/>
        </p:nvSpPr>
        <p:spPr bwMode="auto">
          <a:xfrm>
            <a:off x="6784975" y="3890963"/>
            <a:ext cx="850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Oblique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fissure</a:t>
            </a:r>
            <a:endParaRPr lang="en-US" sz="1800" b="1">
              <a:latin typeface="Arial" charset="0"/>
            </a:endParaRPr>
          </a:p>
        </p:txBody>
      </p:sp>
      <p:sp>
        <p:nvSpPr>
          <p:cNvPr id="92208" name="Rectangle 48"/>
          <p:cNvSpPr>
            <a:spLocks noChangeArrowheads="1"/>
          </p:cNvSpPr>
          <p:nvPr/>
        </p:nvSpPr>
        <p:spPr bwMode="auto">
          <a:xfrm>
            <a:off x="6784975" y="4446588"/>
            <a:ext cx="127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inferior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lobe</a:t>
            </a:r>
            <a:endParaRPr lang="en-US" sz="1800" b="1">
              <a:latin typeface="Arial" charset="0"/>
            </a:endParaRPr>
          </a:p>
        </p:txBody>
      </p:sp>
      <p:sp>
        <p:nvSpPr>
          <p:cNvPr id="92209" name="Rectangle 49"/>
          <p:cNvSpPr>
            <a:spLocks noChangeArrowheads="1"/>
          </p:cNvSpPr>
          <p:nvPr/>
        </p:nvSpPr>
        <p:spPr bwMode="auto">
          <a:xfrm>
            <a:off x="5499100" y="1906588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Lung</a:t>
            </a:r>
            <a:endParaRPr lang="en-US" sz="1800" b="1">
              <a:latin typeface="Arial" charset="0"/>
            </a:endParaRPr>
          </a:p>
        </p:txBody>
      </p:sp>
      <p:sp>
        <p:nvSpPr>
          <p:cNvPr id="92210" name="Rectangle 50"/>
          <p:cNvSpPr>
            <a:spLocks noChangeArrowheads="1"/>
          </p:cNvSpPr>
          <p:nvPr/>
        </p:nvSpPr>
        <p:spPr bwMode="auto">
          <a:xfrm>
            <a:off x="7054850" y="186213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Pleural cavity</a:t>
            </a:r>
            <a:endParaRPr lang="en-US" sz="1800" b="1">
              <a:latin typeface="Arial" charset="0"/>
            </a:endParaRPr>
          </a:p>
        </p:txBody>
      </p:sp>
      <p:sp>
        <p:nvSpPr>
          <p:cNvPr id="92211" name="Rectangle 51"/>
          <p:cNvSpPr>
            <a:spLocks noChangeArrowheads="1"/>
          </p:cNvSpPr>
          <p:nvPr/>
        </p:nvSpPr>
        <p:spPr bwMode="auto">
          <a:xfrm>
            <a:off x="7061200" y="1649413"/>
            <a:ext cx="157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Parietal pleura</a:t>
            </a:r>
            <a:endParaRPr lang="en-US" sz="1800" b="1">
              <a:latin typeface="Arial" charset="0"/>
            </a:endParaRPr>
          </a:p>
        </p:txBody>
      </p:sp>
      <p:sp>
        <p:nvSpPr>
          <p:cNvPr id="92212" name="Rectangle 52"/>
          <p:cNvSpPr>
            <a:spLocks noChangeArrowheads="1"/>
          </p:cNvSpPr>
          <p:nvPr/>
        </p:nvSpPr>
        <p:spPr bwMode="auto">
          <a:xfrm>
            <a:off x="7061200" y="1366838"/>
            <a:ext cx="368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Rib</a:t>
            </a:r>
            <a:endParaRPr lang="en-US" sz="1800" b="1">
              <a:latin typeface="Arial" charset="0"/>
            </a:endParaRPr>
          </a:p>
        </p:txBody>
      </p:sp>
      <p:sp>
        <p:nvSpPr>
          <p:cNvPr id="92213" name="Rectangle 53"/>
          <p:cNvSpPr>
            <a:spLocks noChangeArrowheads="1"/>
          </p:cNvSpPr>
          <p:nvPr/>
        </p:nvSpPr>
        <p:spPr bwMode="auto">
          <a:xfrm>
            <a:off x="7061200" y="827088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Intercostal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92214" name="Rectangle 54"/>
          <p:cNvSpPr>
            <a:spLocks noChangeArrowheads="1"/>
          </p:cNvSpPr>
          <p:nvPr/>
        </p:nvSpPr>
        <p:spPr bwMode="auto">
          <a:xfrm>
            <a:off x="7061200" y="2097088"/>
            <a:ext cx="162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Visceral pleura</a:t>
            </a:r>
            <a:endParaRPr lang="en-US" sz="1800" b="1">
              <a:latin typeface="Arial" charset="0"/>
            </a:endParaRPr>
          </a:p>
        </p:txBody>
      </p:sp>
      <p:sp>
        <p:nvSpPr>
          <p:cNvPr id="92215" name="Rectangle 55"/>
          <p:cNvSpPr>
            <a:spLocks noChangeArrowheads="1"/>
          </p:cNvSpPr>
          <p:nvPr/>
        </p:nvSpPr>
        <p:spPr bwMode="auto">
          <a:xfrm>
            <a:off x="457200" y="5903913"/>
            <a:ext cx="74041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(a) Anterior view.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 lungs flank mediastinal structures laterally.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22.11</a:t>
            </a: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33400"/>
            <a:ext cx="8231187" cy="5868988"/>
          </a:xfrm>
          <a:prstGeom prst="rect">
            <a:avLst/>
          </a:prstGeom>
          <a:noFill/>
        </p:spPr>
      </p:pic>
      <p:sp>
        <p:nvSpPr>
          <p:cNvPr id="93192" name="Freeform 8"/>
          <p:cNvSpPr>
            <a:spLocks/>
          </p:cNvSpPr>
          <p:nvPr/>
        </p:nvSpPr>
        <p:spPr bwMode="auto">
          <a:xfrm>
            <a:off x="1144588" y="1406525"/>
            <a:ext cx="2470150" cy="1266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0"/>
              </a:cxn>
              <a:cxn ang="0">
                <a:pos x="1556" y="798"/>
              </a:cxn>
            </a:cxnLst>
            <a:rect l="0" t="0" r="r" b="b"/>
            <a:pathLst>
              <a:path w="1556" h="798">
                <a:moveTo>
                  <a:pt x="0" y="0"/>
                </a:moveTo>
                <a:lnTo>
                  <a:pt x="210" y="0"/>
                </a:lnTo>
                <a:lnTo>
                  <a:pt x="1556" y="798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>
            <a:off x="1477963" y="1406525"/>
            <a:ext cx="1955800" cy="1631950"/>
          </a:xfrm>
          <a:custGeom>
            <a:avLst/>
            <a:gdLst/>
            <a:ahLst/>
            <a:cxnLst>
              <a:cxn ang="0">
                <a:pos x="1232" y="1028"/>
              </a:cxn>
              <a:cxn ang="0">
                <a:pos x="0" y="0"/>
              </a:cxn>
              <a:cxn ang="0">
                <a:pos x="1224" y="904"/>
              </a:cxn>
            </a:cxnLst>
            <a:rect l="0" t="0" r="r" b="b"/>
            <a:pathLst>
              <a:path w="1232" h="1028">
                <a:moveTo>
                  <a:pt x="1232" y="1028"/>
                </a:moveTo>
                <a:lnTo>
                  <a:pt x="0" y="0"/>
                </a:lnTo>
                <a:lnTo>
                  <a:pt x="1224" y="904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Freeform 10"/>
          <p:cNvSpPr>
            <a:spLocks/>
          </p:cNvSpPr>
          <p:nvPr/>
        </p:nvSpPr>
        <p:spPr bwMode="auto">
          <a:xfrm>
            <a:off x="1154113" y="3494088"/>
            <a:ext cx="1254125" cy="501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" y="0"/>
              </a:cxn>
              <a:cxn ang="0">
                <a:pos x="790" y="316"/>
              </a:cxn>
            </a:cxnLst>
            <a:rect l="0" t="0" r="r" b="b"/>
            <a:pathLst>
              <a:path w="790" h="316">
                <a:moveTo>
                  <a:pt x="0" y="0"/>
                </a:moveTo>
                <a:lnTo>
                  <a:pt x="212" y="0"/>
                </a:lnTo>
                <a:lnTo>
                  <a:pt x="790" y="316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Freeform 11"/>
          <p:cNvSpPr>
            <a:spLocks/>
          </p:cNvSpPr>
          <p:nvPr/>
        </p:nvSpPr>
        <p:spPr bwMode="auto">
          <a:xfrm>
            <a:off x="1138238" y="4144963"/>
            <a:ext cx="3041650" cy="1860550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1404" y="1172"/>
              </a:cxn>
              <a:cxn ang="0">
                <a:pos x="1916" y="0"/>
              </a:cxn>
            </a:cxnLst>
            <a:rect l="0" t="0" r="r" b="b"/>
            <a:pathLst>
              <a:path w="1916" h="1172">
                <a:moveTo>
                  <a:pt x="0" y="1172"/>
                </a:moveTo>
                <a:lnTo>
                  <a:pt x="1404" y="1172"/>
                </a:lnTo>
                <a:lnTo>
                  <a:pt x="1916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 flipV="1">
            <a:off x="1490663" y="3494088"/>
            <a:ext cx="1984375" cy="3873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H="1">
            <a:off x="5518150" y="1590675"/>
            <a:ext cx="15494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Freeform 14"/>
          <p:cNvSpPr>
            <a:spLocks/>
          </p:cNvSpPr>
          <p:nvPr/>
        </p:nvSpPr>
        <p:spPr bwMode="auto">
          <a:xfrm>
            <a:off x="5495925" y="1597025"/>
            <a:ext cx="1457325" cy="2433638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918" y="0"/>
              </a:cxn>
              <a:cxn ang="0">
                <a:pos x="130" y="1533"/>
              </a:cxn>
            </a:cxnLst>
            <a:rect l="0" t="0" r="r" b="b"/>
            <a:pathLst>
              <a:path w="918" h="1533">
                <a:moveTo>
                  <a:pt x="0" y="860"/>
                </a:moveTo>
                <a:lnTo>
                  <a:pt x="918" y="0"/>
                </a:lnTo>
                <a:lnTo>
                  <a:pt x="130" y="1533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Freeform 15"/>
          <p:cNvSpPr>
            <a:spLocks/>
          </p:cNvSpPr>
          <p:nvPr/>
        </p:nvSpPr>
        <p:spPr bwMode="auto">
          <a:xfrm>
            <a:off x="4695825" y="5087938"/>
            <a:ext cx="2520950" cy="898525"/>
          </a:xfrm>
          <a:custGeom>
            <a:avLst/>
            <a:gdLst/>
            <a:ahLst/>
            <a:cxnLst>
              <a:cxn ang="0">
                <a:pos x="1588" y="566"/>
              </a:cxn>
              <a:cxn ang="0">
                <a:pos x="156" y="566"/>
              </a:cxn>
              <a:cxn ang="0">
                <a:pos x="0" y="0"/>
              </a:cxn>
            </a:cxnLst>
            <a:rect l="0" t="0" r="r" b="b"/>
            <a:pathLst>
              <a:path w="1588" h="566">
                <a:moveTo>
                  <a:pt x="1588" y="566"/>
                </a:moveTo>
                <a:lnTo>
                  <a:pt x="156" y="56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>
            <a:off x="3132138" y="5434013"/>
            <a:ext cx="263525" cy="5683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H="1">
            <a:off x="2884488" y="3957638"/>
            <a:ext cx="882650" cy="20447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2544763" y="5446713"/>
            <a:ext cx="257175" cy="5556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H="1">
            <a:off x="2208213" y="4973638"/>
            <a:ext cx="400050" cy="10287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H="1">
            <a:off x="6521450" y="1597025"/>
            <a:ext cx="431800" cy="19732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4756150" y="4033838"/>
            <a:ext cx="549275" cy="1949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>
            <a:off x="5257800" y="4573588"/>
            <a:ext cx="371475" cy="14097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>
            <a:off x="5734050" y="5303838"/>
            <a:ext cx="130175" cy="679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6270625" y="4751388"/>
            <a:ext cx="254000" cy="12319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9" name="Freeform 25"/>
          <p:cNvSpPr>
            <a:spLocks/>
          </p:cNvSpPr>
          <p:nvPr/>
        </p:nvSpPr>
        <p:spPr bwMode="auto">
          <a:xfrm>
            <a:off x="1144588" y="1406525"/>
            <a:ext cx="2470150" cy="1266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0"/>
              </a:cxn>
              <a:cxn ang="0">
                <a:pos x="1556" y="798"/>
              </a:cxn>
            </a:cxnLst>
            <a:rect l="0" t="0" r="r" b="b"/>
            <a:pathLst>
              <a:path w="1556" h="798">
                <a:moveTo>
                  <a:pt x="0" y="0"/>
                </a:moveTo>
                <a:lnTo>
                  <a:pt x="210" y="0"/>
                </a:lnTo>
                <a:lnTo>
                  <a:pt x="1556" y="798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0" name="Freeform 26"/>
          <p:cNvSpPr>
            <a:spLocks/>
          </p:cNvSpPr>
          <p:nvPr/>
        </p:nvSpPr>
        <p:spPr bwMode="auto">
          <a:xfrm>
            <a:off x="1477963" y="1406525"/>
            <a:ext cx="1955800" cy="1631950"/>
          </a:xfrm>
          <a:custGeom>
            <a:avLst/>
            <a:gdLst/>
            <a:ahLst/>
            <a:cxnLst>
              <a:cxn ang="0">
                <a:pos x="1232" y="1028"/>
              </a:cxn>
              <a:cxn ang="0">
                <a:pos x="0" y="0"/>
              </a:cxn>
              <a:cxn ang="0">
                <a:pos x="1224" y="904"/>
              </a:cxn>
            </a:cxnLst>
            <a:rect l="0" t="0" r="r" b="b"/>
            <a:pathLst>
              <a:path w="1232" h="1028">
                <a:moveTo>
                  <a:pt x="1232" y="1028"/>
                </a:moveTo>
                <a:lnTo>
                  <a:pt x="0" y="0"/>
                </a:lnTo>
                <a:lnTo>
                  <a:pt x="1224" y="90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1" name="Freeform 27"/>
          <p:cNvSpPr>
            <a:spLocks/>
          </p:cNvSpPr>
          <p:nvPr/>
        </p:nvSpPr>
        <p:spPr bwMode="auto">
          <a:xfrm>
            <a:off x="1154113" y="3494088"/>
            <a:ext cx="1254125" cy="501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" y="0"/>
              </a:cxn>
              <a:cxn ang="0">
                <a:pos x="790" y="316"/>
              </a:cxn>
            </a:cxnLst>
            <a:rect l="0" t="0" r="r" b="b"/>
            <a:pathLst>
              <a:path w="790" h="316">
                <a:moveTo>
                  <a:pt x="0" y="0"/>
                </a:moveTo>
                <a:lnTo>
                  <a:pt x="212" y="0"/>
                </a:lnTo>
                <a:lnTo>
                  <a:pt x="790" y="31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2" name="Freeform 28"/>
          <p:cNvSpPr>
            <a:spLocks/>
          </p:cNvSpPr>
          <p:nvPr/>
        </p:nvSpPr>
        <p:spPr bwMode="auto">
          <a:xfrm>
            <a:off x="1138238" y="4144963"/>
            <a:ext cx="3041650" cy="1860550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1404" y="1172"/>
              </a:cxn>
              <a:cxn ang="0">
                <a:pos x="1916" y="0"/>
              </a:cxn>
            </a:cxnLst>
            <a:rect l="0" t="0" r="r" b="b"/>
            <a:pathLst>
              <a:path w="1916" h="1172">
                <a:moveTo>
                  <a:pt x="0" y="1172"/>
                </a:moveTo>
                <a:lnTo>
                  <a:pt x="1404" y="1172"/>
                </a:lnTo>
                <a:lnTo>
                  <a:pt x="1916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 flipH="1" flipV="1">
            <a:off x="1490663" y="3494088"/>
            <a:ext cx="1984375" cy="3873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 flipH="1">
            <a:off x="5518150" y="1590675"/>
            <a:ext cx="154940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5" name="Freeform 31"/>
          <p:cNvSpPr>
            <a:spLocks/>
          </p:cNvSpPr>
          <p:nvPr/>
        </p:nvSpPr>
        <p:spPr bwMode="auto">
          <a:xfrm>
            <a:off x="5495925" y="1597025"/>
            <a:ext cx="1457325" cy="2433638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918" y="0"/>
              </a:cxn>
              <a:cxn ang="0">
                <a:pos x="130" y="1533"/>
              </a:cxn>
            </a:cxnLst>
            <a:rect l="0" t="0" r="r" b="b"/>
            <a:pathLst>
              <a:path w="918" h="1533">
                <a:moveTo>
                  <a:pt x="0" y="860"/>
                </a:moveTo>
                <a:lnTo>
                  <a:pt x="918" y="0"/>
                </a:lnTo>
                <a:lnTo>
                  <a:pt x="130" y="1533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6" name="Freeform 32"/>
          <p:cNvSpPr>
            <a:spLocks/>
          </p:cNvSpPr>
          <p:nvPr/>
        </p:nvSpPr>
        <p:spPr bwMode="auto">
          <a:xfrm>
            <a:off x="4695825" y="5087938"/>
            <a:ext cx="2520950" cy="898525"/>
          </a:xfrm>
          <a:custGeom>
            <a:avLst/>
            <a:gdLst/>
            <a:ahLst/>
            <a:cxnLst>
              <a:cxn ang="0">
                <a:pos x="1588" y="566"/>
              </a:cxn>
              <a:cxn ang="0">
                <a:pos x="156" y="566"/>
              </a:cxn>
              <a:cxn ang="0">
                <a:pos x="0" y="0"/>
              </a:cxn>
            </a:cxnLst>
            <a:rect l="0" t="0" r="r" b="b"/>
            <a:pathLst>
              <a:path w="1588" h="566">
                <a:moveTo>
                  <a:pt x="1588" y="566"/>
                </a:moveTo>
                <a:lnTo>
                  <a:pt x="156" y="5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7" name="Line 33"/>
          <p:cNvSpPr>
            <a:spLocks noChangeShapeType="1"/>
          </p:cNvSpPr>
          <p:nvPr/>
        </p:nvSpPr>
        <p:spPr bwMode="auto">
          <a:xfrm flipH="1">
            <a:off x="3132138" y="5434013"/>
            <a:ext cx="263525" cy="5683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8" name="Line 34"/>
          <p:cNvSpPr>
            <a:spLocks noChangeShapeType="1"/>
          </p:cNvSpPr>
          <p:nvPr/>
        </p:nvSpPr>
        <p:spPr bwMode="auto">
          <a:xfrm flipH="1">
            <a:off x="2884488" y="3957638"/>
            <a:ext cx="882650" cy="20447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9" name="Line 35"/>
          <p:cNvSpPr>
            <a:spLocks noChangeShapeType="1"/>
          </p:cNvSpPr>
          <p:nvPr/>
        </p:nvSpPr>
        <p:spPr bwMode="auto">
          <a:xfrm flipH="1">
            <a:off x="2544763" y="5446713"/>
            <a:ext cx="257175" cy="5556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0" name="Line 36"/>
          <p:cNvSpPr>
            <a:spLocks noChangeShapeType="1"/>
          </p:cNvSpPr>
          <p:nvPr/>
        </p:nvSpPr>
        <p:spPr bwMode="auto">
          <a:xfrm flipH="1">
            <a:off x="2208213" y="4973638"/>
            <a:ext cx="400050" cy="10287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1" name="Line 37"/>
          <p:cNvSpPr>
            <a:spLocks noChangeShapeType="1"/>
          </p:cNvSpPr>
          <p:nvPr/>
        </p:nvSpPr>
        <p:spPr bwMode="auto">
          <a:xfrm flipH="1">
            <a:off x="6521450" y="1597025"/>
            <a:ext cx="431800" cy="1973263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2" name="Line 38"/>
          <p:cNvSpPr>
            <a:spLocks noChangeShapeType="1"/>
          </p:cNvSpPr>
          <p:nvPr/>
        </p:nvSpPr>
        <p:spPr bwMode="auto">
          <a:xfrm>
            <a:off x="4756150" y="4033838"/>
            <a:ext cx="549275" cy="19494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>
            <a:off x="5257800" y="4573588"/>
            <a:ext cx="371475" cy="14097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>
            <a:off x="5734050" y="5303838"/>
            <a:ext cx="130175" cy="6794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5" name="Line 41"/>
          <p:cNvSpPr>
            <a:spLocks noChangeShapeType="1"/>
          </p:cNvSpPr>
          <p:nvPr/>
        </p:nvSpPr>
        <p:spPr bwMode="auto">
          <a:xfrm>
            <a:off x="6270625" y="4751388"/>
            <a:ext cx="254000" cy="12319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6" name="Rectangle 42"/>
          <p:cNvSpPr>
            <a:spLocks noChangeArrowheads="1"/>
          </p:cNvSpPr>
          <p:nvPr/>
        </p:nvSpPr>
        <p:spPr bwMode="auto">
          <a:xfrm>
            <a:off x="457200" y="1262063"/>
            <a:ext cx="127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Right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superior</a:t>
            </a:r>
            <a:endParaRPr lang="en-US" sz="1800" b="1">
              <a:latin typeface="Arial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lobe (3</a:t>
            </a:r>
            <a:endParaRPr lang="en-US" sz="1800" b="1">
              <a:latin typeface="Arial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segments)</a:t>
            </a:r>
            <a:endParaRPr lang="en-US" sz="1800" b="1">
              <a:latin typeface="Arial" charset="0"/>
            </a:endParaRPr>
          </a:p>
        </p:txBody>
      </p:sp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457200" y="3348038"/>
            <a:ext cx="127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Right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middle</a:t>
            </a:r>
            <a:endParaRPr lang="en-US" sz="1800" b="1">
              <a:latin typeface="Arial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lobe (2</a:t>
            </a:r>
            <a:endParaRPr lang="en-US" sz="1800" b="1">
              <a:latin typeface="Arial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segments)</a:t>
            </a:r>
            <a:endParaRPr lang="en-US" sz="1800" b="1">
              <a:latin typeface="Arial" charset="0"/>
            </a:endParaRPr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457200" y="5849938"/>
            <a:ext cx="3100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Right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inferior lobe (5 segments)</a:t>
            </a:r>
            <a:endParaRPr lang="en-US" sz="1800" b="1">
              <a:latin typeface="Arial" charset="0"/>
            </a:endParaRPr>
          </a:p>
        </p:txBody>
      </p:sp>
      <p:sp>
        <p:nvSpPr>
          <p:cNvPr id="93229" name="Rectangle 45"/>
          <p:cNvSpPr>
            <a:spLocks noChangeArrowheads="1"/>
          </p:cNvSpPr>
          <p:nvPr/>
        </p:nvSpPr>
        <p:spPr bwMode="auto">
          <a:xfrm>
            <a:off x="7118350" y="1462088"/>
            <a:ext cx="1565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Left superior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lobe</a:t>
            </a:r>
            <a:endParaRPr lang="en-US" sz="1800" b="1">
              <a:latin typeface="Arial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(4 segments)</a:t>
            </a:r>
            <a:endParaRPr lang="en-US" sz="1800" b="1">
              <a:latin typeface="Arial" charset="0"/>
            </a:endParaRPr>
          </a:p>
        </p:txBody>
      </p: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6510338" y="5834063"/>
            <a:ext cx="2157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solidFill>
                  <a:srgbClr val="231F20"/>
                </a:solidFill>
                <a:latin typeface="Arial" charset="0"/>
              </a:rPr>
              <a:t>Left inferior</a:t>
            </a:r>
          </a:p>
          <a:p>
            <a:pPr algn="r"/>
            <a:r>
              <a:rPr lang="en-US" sz="2000" b="1">
                <a:solidFill>
                  <a:srgbClr val="231F20"/>
                </a:solidFill>
                <a:latin typeface="Arial" charset="0"/>
              </a:rPr>
              <a:t>lobe (5 segments)</a:t>
            </a:r>
            <a:endParaRPr lang="en-US" sz="1800" b="1">
              <a:latin typeface="Arial" charset="0"/>
            </a:endParaRPr>
          </a:p>
        </p:txBody>
      </p:sp>
      <p:sp>
        <p:nvSpPr>
          <p:cNvPr id="93231" name="Rectangle 47"/>
          <p:cNvSpPr>
            <a:spLocks noChangeArrowheads="1"/>
          </p:cNvSpPr>
          <p:nvPr/>
        </p:nvSpPr>
        <p:spPr bwMode="auto">
          <a:xfrm>
            <a:off x="2517775" y="471488"/>
            <a:ext cx="14112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Right lung</a:t>
            </a:r>
            <a:endParaRPr lang="en-US" sz="1800">
              <a:latin typeface="Arial" charset="0"/>
            </a:endParaRPr>
          </a:p>
        </p:txBody>
      </p:sp>
      <p:sp>
        <p:nvSpPr>
          <p:cNvPr id="93232" name="Rectangle 48"/>
          <p:cNvSpPr>
            <a:spLocks noChangeArrowheads="1"/>
          </p:cNvSpPr>
          <p:nvPr/>
        </p:nvSpPr>
        <p:spPr bwMode="auto">
          <a:xfrm>
            <a:off x="5048250" y="471488"/>
            <a:ext cx="12287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Left lung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Pulmonary circulation (low pressure, high volume)</a:t>
            </a:r>
          </a:p>
          <a:p>
            <a:pPr lvl="1"/>
            <a:r>
              <a:rPr lang="en-US"/>
              <a:t>Pulmonary arteries deliver systemic venous blood </a:t>
            </a:r>
          </a:p>
          <a:p>
            <a:pPr lvl="2"/>
            <a:r>
              <a:rPr lang="en-US"/>
              <a:t>Branch profusely, along with bronchi</a:t>
            </a:r>
          </a:p>
          <a:p>
            <a:pPr lvl="2"/>
            <a:r>
              <a:rPr lang="en-US"/>
              <a:t>Feed into the pulmonary capillary networks</a:t>
            </a:r>
          </a:p>
          <a:p>
            <a:pPr lvl="1"/>
            <a:r>
              <a:rPr lang="en-US"/>
              <a:t>Pulmonary veins carry oxygenated blood from respiratory zones to the heart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Systemic circulation (high pressure, low volume)</a:t>
            </a:r>
          </a:p>
          <a:p>
            <a:pPr lvl="1"/>
            <a:r>
              <a:rPr lang="en-US" sz="2600"/>
              <a:t>Bronchial arteries provide oxygenated blood to lung tissue</a:t>
            </a:r>
          </a:p>
          <a:p>
            <a:pPr lvl="2"/>
            <a:r>
              <a:rPr lang="en-US" sz="2600"/>
              <a:t>Arise from aorta and enter the lungs at the hilum</a:t>
            </a:r>
          </a:p>
          <a:p>
            <a:pPr lvl="2"/>
            <a:r>
              <a:rPr lang="en-US" sz="2600"/>
              <a:t>Supply all lung tissue except the alveoli</a:t>
            </a:r>
          </a:p>
          <a:p>
            <a:pPr lvl="1"/>
            <a:r>
              <a:rPr lang="en-US" sz="2600"/>
              <a:t>Bronchial veins anastomose with pulmonary veins</a:t>
            </a:r>
          </a:p>
          <a:p>
            <a:pPr lvl="1"/>
            <a:r>
              <a:rPr lang="en-US" sz="2600"/>
              <a:t>Pulmonary veins carry most venous blood back to the heart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Pleurae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Thin, double-layered serosa </a:t>
            </a:r>
          </a:p>
          <a:p>
            <a:r>
              <a:rPr lang="en-US"/>
              <a:t>Parietal pleura on thoracic wall and superior face of diaphragm</a:t>
            </a:r>
          </a:p>
          <a:p>
            <a:r>
              <a:rPr lang="en-US"/>
              <a:t>Visceral pleura on external lung surface</a:t>
            </a:r>
          </a:p>
          <a:p>
            <a:r>
              <a:rPr lang="en-US"/>
              <a:t>Pleural fluid fills the slitlike pleural cavity</a:t>
            </a:r>
          </a:p>
          <a:p>
            <a:pPr lvl="1"/>
            <a:r>
              <a:rPr lang="en-US"/>
              <a:t>Provides lubrication and surface tension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22.10c</a:t>
            </a:r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13" y="407988"/>
            <a:ext cx="8243887" cy="5951537"/>
          </a:xfrm>
          <a:prstGeom prst="rect">
            <a:avLst/>
          </a:prstGeom>
          <a:noFill/>
        </p:spPr>
      </p:pic>
      <p:sp>
        <p:nvSpPr>
          <p:cNvPr id="100360" name="Freeform 8"/>
          <p:cNvSpPr>
            <a:spLocks/>
          </p:cNvSpPr>
          <p:nvPr/>
        </p:nvSpPr>
        <p:spPr bwMode="auto">
          <a:xfrm>
            <a:off x="1595438" y="2743200"/>
            <a:ext cx="422275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0"/>
              </a:cxn>
              <a:cxn ang="0">
                <a:pos x="266" y="154"/>
              </a:cxn>
            </a:cxnLst>
            <a:rect l="0" t="0" r="r" b="b"/>
            <a:pathLst>
              <a:path w="266" h="154">
                <a:moveTo>
                  <a:pt x="0" y="0"/>
                </a:moveTo>
                <a:lnTo>
                  <a:pt x="92" y="0"/>
                </a:lnTo>
                <a:lnTo>
                  <a:pt x="266" y="15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1293813" y="3082925"/>
            <a:ext cx="431800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0"/>
              </a:cxn>
              <a:cxn ang="0">
                <a:pos x="272" y="164"/>
              </a:cxn>
            </a:cxnLst>
            <a:rect l="0" t="0" r="r" b="b"/>
            <a:pathLst>
              <a:path w="272" h="164">
                <a:moveTo>
                  <a:pt x="0" y="0"/>
                </a:moveTo>
                <a:lnTo>
                  <a:pt x="162" y="0"/>
                </a:lnTo>
                <a:lnTo>
                  <a:pt x="272" y="16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284413" y="2178050"/>
            <a:ext cx="1276350" cy="568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" y="0"/>
              </a:cxn>
              <a:cxn ang="0">
                <a:pos x="804" y="358"/>
              </a:cxn>
            </a:cxnLst>
            <a:rect l="0" t="0" r="r" b="b"/>
            <a:pathLst>
              <a:path w="804" h="358">
                <a:moveTo>
                  <a:pt x="0" y="0"/>
                </a:moveTo>
                <a:lnTo>
                  <a:pt x="220" y="0"/>
                </a:lnTo>
                <a:lnTo>
                  <a:pt x="804" y="35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3862388" y="2060575"/>
            <a:ext cx="1433512" cy="132715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621" y="0"/>
              </a:cxn>
              <a:cxn ang="0">
                <a:pos x="0" y="836"/>
              </a:cxn>
            </a:cxnLst>
            <a:rect l="0" t="0" r="r" b="b"/>
            <a:pathLst>
              <a:path w="903" h="836">
                <a:moveTo>
                  <a:pt x="903" y="0"/>
                </a:moveTo>
                <a:lnTo>
                  <a:pt x="621" y="0"/>
                </a:lnTo>
                <a:lnTo>
                  <a:pt x="0" y="83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1316038" y="3659188"/>
            <a:ext cx="438150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0"/>
              </a:cxn>
              <a:cxn ang="0">
                <a:pos x="276" y="24"/>
              </a:cxn>
            </a:cxnLst>
            <a:rect l="0" t="0" r="r" b="b"/>
            <a:pathLst>
              <a:path w="276" h="24">
                <a:moveTo>
                  <a:pt x="0" y="0"/>
                </a:moveTo>
                <a:lnTo>
                  <a:pt x="128" y="0"/>
                </a:lnTo>
                <a:lnTo>
                  <a:pt x="276" y="2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1217613" y="4065588"/>
            <a:ext cx="555625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30" y="96"/>
              </a:cxn>
              <a:cxn ang="0">
                <a:pos x="350" y="0"/>
              </a:cxn>
            </a:cxnLst>
            <a:rect l="0" t="0" r="r" b="b"/>
            <a:pathLst>
              <a:path w="350" h="96">
                <a:moveTo>
                  <a:pt x="0" y="96"/>
                </a:moveTo>
                <a:lnTo>
                  <a:pt x="230" y="96"/>
                </a:lnTo>
                <a:lnTo>
                  <a:pt x="35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1633538" y="4430713"/>
            <a:ext cx="13716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64" y="224"/>
              </a:cxn>
              <a:cxn ang="0">
                <a:pos x="864" y="0"/>
              </a:cxn>
            </a:cxnLst>
            <a:rect l="0" t="0" r="r" b="b"/>
            <a:pathLst>
              <a:path w="864" h="224">
                <a:moveTo>
                  <a:pt x="0" y="224"/>
                </a:moveTo>
                <a:lnTo>
                  <a:pt x="464" y="224"/>
                </a:lnTo>
                <a:lnTo>
                  <a:pt x="864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 flipV="1">
            <a:off x="2370138" y="4621213"/>
            <a:ext cx="793750" cy="165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 flipH="1">
            <a:off x="4227513" y="5262563"/>
            <a:ext cx="135096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 flipH="1">
            <a:off x="4065588" y="4983163"/>
            <a:ext cx="1512887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0" name="Freeform 18"/>
          <p:cNvSpPr>
            <a:spLocks/>
          </p:cNvSpPr>
          <p:nvPr/>
        </p:nvSpPr>
        <p:spPr bwMode="auto">
          <a:xfrm>
            <a:off x="3973513" y="4491038"/>
            <a:ext cx="2163762" cy="165100"/>
          </a:xfrm>
          <a:custGeom>
            <a:avLst/>
            <a:gdLst/>
            <a:ahLst/>
            <a:cxnLst>
              <a:cxn ang="0">
                <a:pos x="1363" y="104"/>
              </a:cxn>
              <a:cxn ang="0">
                <a:pos x="232" y="104"/>
              </a:cxn>
              <a:cxn ang="0">
                <a:pos x="0" y="0"/>
              </a:cxn>
            </a:cxnLst>
            <a:rect l="0" t="0" r="r" b="b"/>
            <a:pathLst>
              <a:path w="1363" h="104">
                <a:moveTo>
                  <a:pt x="1363" y="104"/>
                </a:moveTo>
                <a:lnTo>
                  <a:pt x="232" y="10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1" name="Freeform 19"/>
          <p:cNvSpPr>
            <a:spLocks/>
          </p:cNvSpPr>
          <p:nvPr/>
        </p:nvSpPr>
        <p:spPr bwMode="auto">
          <a:xfrm>
            <a:off x="2284413" y="2178050"/>
            <a:ext cx="1276350" cy="568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" y="0"/>
              </a:cxn>
              <a:cxn ang="0">
                <a:pos x="804" y="358"/>
              </a:cxn>
            </a:cxnLst>
            <a:rect l="0" t="0" r="r" b="b"/>
            <a:pathLst>
              <a:path w="804" h="358">
                <a:moveTo>
                  <a:pt x="0" y="0"/>
                </a:moveTo>
                <a:lnTo>
                  <a:pt x="220" y="0"/>
                </a:lnTo>
                <a:lnTo>
                  <a:pt x="804" y="35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2" name="Freeform 20"/>
          <p:cNvSpPr>
            <a:spLocks/>
          </p:cNvSpPr>
          <p:nvPr/>
        </p:nvSpPr>
        <p:spPr bwMode="auto">
          <a:xfrm>
            <a:off x="3862388" y="2060575"/>
            <a:ext cx="1433512" cy="132715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621" y="0"/>
              </a:cxn>
              <a:cxn ang="0">
                <a:pos x="0" y="836"/>
              </a:cxn>
            </a:cxnLst>
            <a:rect l="0" t="0" r="r" b="b"/>
            <a:pathLst>
              <a:path w="903" h="836">
                <a:moveTo>
                  <a:pt x="903" y="0"/>
                </a:moveTo>
                <a:lnTo>
                  <a:pt x="621" y="0"/>
                </a:lnTo>
                <a:lnTo>
                  <a:pt x="0" y="83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4360863" y="2644775"/>
            <a:ext cx="1782762" cy="762000"/>
          </a:xfrm>
          <a:custGeom>
            <a:avLst/>
            <a:gdLst/>
            <a:ahLst/>
            <a:cxnLst>
              <a:cxn ang="0">
                <a:pos x="1123" y="0"/>
              </a:cxn>
              <a:cxn ang="0">
                <a:pos x="1013" y="0"/>
              </a:cxn>
              <a:cxn ang="0">
                <a:pos x="0" y="480"/>
              </a:cxn>
            </a:cxnLst>
            <a:rect l="0" t="0" r="r" b="b"/>
            <a:pathLst>
              <a:path w="1123" h="480">
                <a:moveTo>
                  <a:pt x="1123" y="0"/>
                </a:moveTo>
                <a:lnTo>
                  <a:pt x="1013" y="0"/>
                </a:lnTo>
                <a:lnTo>
                  <a:pt x="0" y="48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4" name="Freeform 22"/>
          <p:cNvSpPr>
            <a:spLocks/>
          </p:cNvSpPr>
          <p:nvPr/>
        </p:nvSpPr>
        <p:spPr bwMode="auto">
          <a:xfrm>
            <a:off x="4360863" y="2644775"/>
            <a:ext cx="1782762" cy="762000"/>
          </a:xfrm>
          <a:custGeom>
            <a:avLst/>
            <a:gdLst/>
            <a:ahLst/>
            <a:cxnLst>
              <a:cxn ang="0">
                <a:pos x="1123" y="0"/>
              </a:cxn>
              <a:cxn ang="0">
                <a:pos x="1013" y="0"/>
              </a:cxn>
              <a:cxn ang="0">
                <a:pos x="0" y="480"/>
              </a:cxn>
            </a:cxnLst>
            <a:rect l="0" t="0" r="r" b="b"/>
            <a:pathLst>
              <a:path w="1123" h="480">
                <a:moveTo>
                  <a:pt x="1123" y="0"/>
                </a:moveTo>
                <a:lnTo>
                  <a:pt x="1013" y="0"/>
                </a:lnTo>
                <a:lnTo>
                  <a:pt x="0" y="48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5" name="Freeform 23"/>
          <p:cNvSpPr>
            <a:spLocks/>
          </p:cNvSpPr>
          <p:nvPr/>
        </p:nvSpPr>
        <p:spPr bwMode="auto">
          <a:xfrm>
            <a:off x="4443413" y="3105150"/>
            <a:ext cx="1700212" cy="354013"/>
          </a:xfrm>
          <a:custGeom>
            <a:avLst/>
            <a:gdLst/>
            <a:ahLst/>
            <a:cxnLst>
              <a:cxn ang="0">
                <a:pos x="1071" y="0"/>
              </a:cxn>
              <a:cxn ang="0">
                <a:pos x="961" y="0"/>
              </a:cxn>
              <a:cxn ang="0">
                <a:pos x="0" y="223"/>
              </a:cxn>
            </a:cxnLst>
            <a:rect l="0" t="0" r="r" b="b"/>
            <a:pathLst>
              <a:path w="1071" h="223">
                <a:moveTo>
                  <a:pt x="1071" y="0"/>
                </a:moveTo>
                <a:lnTo>
                  <a:pt x="961" y="0"/>
                </a:lnTo>
                <a:lnTo>
                  <a:pt x="0" y="223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6" name="Freeform 24"/>
          <p:cNvSpPr>
            <a:spLocks/>
          </p:cNvSpPr>
          <p:nvPr/>
        </p:nvSpPr>
        <p:spPr bwMode="auto">
          <a:xfrm>
            <a:off x="4443413" y="3105150"/>
            <a:ext cx="1700212" cy="354013"/>
          </a:xfrm>
          <a:custGeom>
            <a:avLst/>
            <a:gdLst/>
            <a:ahLst/>
            <a:cxnLst>
              <a:cxn ang="0">
                <a:pos x="1071" y="0"/>
              </a:cxn>
              <a:cxn ang="0">
                <a:pos x="961" y="0"/>
              </a:cxn>
              <a:cxn ang="0">
                <a:pos x="0" y="223"/>
              </a:cxn>
            </a:cxnLst>
            <a:rect l="0" t="0" r="r" b="b"/>
            <a:pathLst>
              <a:path w="1071" h="223">
                <a:moveTo>
                  <a:pt x="1071" y="0"/>
                </a:moveTo>
                <a:lnTo>
                  <a:pt x="961" y="0"/>
                </a:lnTo>
                <a:lnTo>
                  <a:pt x="0" y="22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7" name="Freeform 25"/>
          <p:cNvSpPr>
            <a:spLocks/>
          </p:cNvSpPr>
          <p:nvPr/>
        </p:nvSpPr>
        <p:spPr bwMode="auto">
          <a:xfrm>
            <a:off x="4456113" y="3375025"/>
            <a:ext cx="1687512" cy="255588"/>
          </a:xfrm>
          <a:custGeom>
            <a:avLst/>
            <a:gdLst/>
            <a:ahLst/>
            <a:cxnLst>
              <a:cxn ang="0">
                <a:pos x="1063" y="0"/>
              </a:cxn>
              <a:cxn ang="0">
                <a:pos x="953" y="0"/>
              </a:cxn>
              <a:cxn ang="0">
                <a:pos x="0" y="161"/>
              </a:cxn>
            </a:cxnLst>
            <a:rect l="0" t="0" r="r" b="b"/>
            <a:pathLst>
              <a:path w="1063" h="161">
                <a:moveTo>
                  <a:pt x="1063" y="0"/>
                </a:moveTo>
                <a:lnTo>
                  <a:pt x="953" y="0"/>
                </a:lnTo>
                <a:lnTo>
                  <a:pt x="0" y="161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4456113" y="3375025"/>
            <a:ext cx="1687512" cy="255588"/>
          </a:xfrm>
          <a:custGeom>
            <a:avLst/>
            <a:gdLst/>
            <a:ahLst/>
            <a:cxnLst>
              <a:cxn ang="0">
                <a:pos x="1063" y="0"/>
              </a:cxn>
              <a:cxn ang="0">
                <a:pos x="953" y="0"/>
              </a:cxn>
              <a:cxn ang="0">
                <a:pos x="0" y="161"/>
              </a:cxn>
            </a:cxnLst>
            <a:rect l="0" t="0" r="r" b="b"/>
            <a:pathLst>
              <a:path w="1063" h="161">
                <a:moveTo>
                  <a:pt x="1063" y="0"/>
                </a:moveTo>
                <a:lnTo>
                  <a:pt x="953" y="0"/>
                </a:lnTo>
                <a:lnTo>
                  <a:pt x="0" y="161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9" name="Freeform 27"/>
          <p:cNvSpPr>
            <a:spLocks/>
          </p:cNvSpPr>
          <p:nvPr/>
        </p:nvSpPr>
        <p:spPr bwMode="auto">
          <a:xfrm>
            <a:off x="4494213" y="3659188"/>
            <a:ext cx="1649412" cy="120650"/>
          </a:xfrm>
          <a:custGeom>
            <a:avLst/>
            <a:gdLst/>
            <a:ahLst/>
            <a:cxnLst>
              <a:cxn ang="0">
                <a:pos x="1039" y="0"/>
              </a:cxn>
              <a:cxn ang="0">
                <a:pos x="929" y="0"/>
              </a:cxn>
              <a:cxn ang="0">
                <a:pos x="0" y="76"/>
              </a:cxn>
            </a:cxnLst>
            <a:rect l="0" t="0" r="r" b="b"/>
            <a:pathLst>
              <a:path w="1039" h="76">
                <a:moveTo>
                  <a:pt x="1039" y="0"/>
                </a:moveTo>
                <a:lnTo>
                  <a:pt x="929" y="0"/>
                </a:lnTo>
                <a:lnTo>
                  <a:pt x="0" y="7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0" name="Freeform 28"/>
          <p:cNvSpPr>
            <a:spLocks/>
          </p:cNvSpPr>
          <p:nvPr/>
        </p:nvSpPr>
        <p:spPr bwMode="auto">
          <a:xfrm>
            <a:off x="4494213" y="3659188"/>
            <a:ext cx="1649412" cy="120650"/>
          </a:xfrm>
          <a:custGeom>
            <a:avLst/>
            <a:gdLst/>
            <a:ahLst/>
            <a:cxnLst>
              <a:cxn ang="0">
                <a:pos x="1039" y="0"/>
              </a:cxn>
              <a:cxn ang="0">
                <a:pos x="929" y="0"/>
              </a:cxn>
              <a:cxn ang="0">
                <a:pos x="0" y="76"/>
              </a:cxn>
            </a:cxnLst>
            <a:rect l="0" t="0" r="r" b="b"/>
            <a:pathLst>
              <a:path w="1039" h="76">
                <a:moveTo>
                  <a:pt x="1039" y="0"/>
                </a:moveTo>
                <a:lnTo>
                  <a:pt x="929" y="0"/>
                </a:lnTo>
                <a:lnTo>
                  <a:pt x="0" y="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1" name="Freeform 29"/>
          <p:cNvSpPr>
            <a:spLocks/>
          </p:cNvSpPr>
          <p:nvPr/>
        </p:nvSpPr>
        <p:spPr bwMode="auto">
          <a:xfrm>
            <a:off x="1595438" y="2743200"/>
            <a:ext cx="42227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0"/>
              </a:cxn>
              <a:cxn ang="0">
                <a:pos x="266" y="156"/>
              </a:cxn>
            </a:cxnLst>
            <a:rect l="0" t="0" r="r" b="b"/>
            <a:pathLst>
              <a:path w="266" h="156">
                <a:moveTo>
                  <a:pt x="0" y="0"/>
                </a:moveTo>
                <a:lnTo>
                  <a:pt x="92" y="0"/>
                </a:lnTo>
                <a:lnTo>
                  <a:pt x="266" y="1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2" name="Freeform 30"/>
          <p:cNvSpPr>
            <a:spLocks/>
          </p:cNvSpPr>
          <p:nvPr/>
        </p:nvSpPr>
        <p:spPr bwMode="auto">
          <a:xfrm>
            <a:off x="1293813" y="3082925"/>
            <a:ext cx="431800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0"/>
              </a:cxn>
              <a:cxn ang="0">
                <a:pos x="272" y="164"/>
              </a:cxn>
            </a:cxnLst>
            <a:rect l="0" t="0" r="r" b="b"/>
            <a:pathLst>
              <a:path w="272" h="164">
                <a:moveTo>
                  <a:pt x="0" y="0"/>
                </a:moveTo>
                <a:lnTo>
                  <a:pt x="162" y="0"/>
                </a:lnTo>
                <a:lnTo>
                  <a:pt x="272" y="1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Freeform 31"/>
          <p:cNvSpPr>
            <a:spLocks/>
          </p:cNvSpPr>
          <p:nvPr/>
        </p:nvSpPr>
        <p:spPr bwMode="auto">
          <a:xfrm>
            <a:off x="1316038" y="3659188"/>
            <a:ext cx="438150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0"/>
              </a:cxn>
              <a:cxn ang="0">
                <a:pos x="276" y="24"/>
              </a:cxn>
            </a:cxnLst>
            <a:rect l="0" t="0" r="r" b="b"/>
            <a:pathLst>
              <a:path w="276" h="24">
                <a:moveTo>
                  <a:pt x="0" y="0"/>
                </a:moveTo>
                <a:lnTo>
                  <a:pt x="128" y="0"/>
                </a:lnTo>
                <a:lnTo>
                  <a:pt x="276" y="2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4" name="Freeform 32"/>
          <p:cNvSpPr>
            <a:spLocks/>
          </p:cNvSpPr>
          <p:nvPr/>
        </p:nvSpPr>
        <p:spPr bwMode="auto">
          <a:xfrm>
            <a:off x="1217613" y="4065588"/>
            <a:ext cx="555625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30" y="96"/>
              </a:cxn>
              <a:cxn ang="0">
                <a:pos x="350" y="0"/>
              </a:cxn>
            </a:cxnLst>
            <a:rect l="0" t="0" r="r" b="b"/>
            <a:pathLst>
              <a:path w="350" h="96">
                <a:moveTo>
                  <a:pt x="0" y="96"/>
                </a:moveTo>
                <a:lnTo>
                  <a:pt x="230" y="96"/>
                </a:lnTo>
                <a:lnTo>
                  <a:pt x="35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Freeform 33"/>
          <p:cNvSpPr>
            <a:spLocks/>
          </p:cNvSpPr>
          <p:nvPr/>
        </p:nvSpPr>
        <p:spPr bwMode="auto">
          <a:xfrm>
            <a:off x="1633538" y="4430713"/>
            <a:ext cx="13716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64" y="224"/>
              </a:cxn>
              <a:cxn ang="0">
                <a:pos x="864" y="0"/>
              </a:cxn>
            </a:cxnLst>
            <a:rect l="0" t="0" r="r" b="b"/>
            <a:pathLst>
              <a:path w="864" h="224">
                <a:moveTo>
                  <a:pt x="0" y="224"/>
                </a:moveTo>
                <a:lnTo>
                  <a:pt x="464" y="224"/>
                </a:lnTo>
                <a:lnTo>
                  <a:pt x="864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6" name="Line 34"/>
          <p:cNvSpPr>
            <a:spLocks noChangeShapeType="1"/>
          </p:cNvSpPr>
          <p:nvPr/>
        </p:nvSpPr>
        <p:spPr bwMode="auto">
          <a:xfrm flipH="1">
            <a:off x="5629275" y="3954463"/>
            <a:ext cx="508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 flipV="1">
            <a:off x="2370138" y="4621213"/>
            <a:ext cx="793750" cy="1651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8" name="Line 36"/>
          <p:cNvSpPr>
            <a:spLocks noChangeShapeType="1"/>
          </p:cNvSpPr>
          <p:nvPr/>
        </p:nvSpPr>
        <p:spPr bwMode="auto">
          <a:xfrm>
            <a:off x="1389063" y="5376863"/>
            <a:ext cx="22447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9" name="Line 37"/>
          <p:cNvSpPr>
            <a:spLocks noChangeShapeType="1"/>
          </p:cNvSpPr>
          <p:nvPr/>
        </p:nvSpPr>
        <p:spPr bwMode="auto">
          <a:xfrm>
            <a:off x="1389063" y="5376863"/>
            <a:ext cx="22447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0" name="Line 38"/>
          <p:cNvSpPr>
            <a:spLocks noChangeShapeType="1"/>
          </p:cNvSpPr>
          <p:nvPr/>
        </p:nvSpPr>
        <p:spPr bwMode="auto">
          <a:xfrm flipH="1">
            <a:off x="4227513" y="5262563"/>
            <a:ext cx="13509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1" name="Line 39"/>
          <p:cNvSpPr>
            <a:spLocks noChangeShapeType="1"/>
          </p:cNvSpPr>
          <p:nvPr/>
        </p:nvSpPr>
        <p:spPr bwMode="auto">
          <a:xfrm flipH="1">
            <a:off x="4065588" y="4983163"/>
            <a:ext cx="1512887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2" name="Freeform 40"/>
          <p:cNvSpPr>
            <a:spLocks/>
          </p:cNvSpPr>
          <p:nvPr/>
        </p:nvSpPr>
        <p:spPr bwMode="auto">
          <a:xfrm>
            <a:off x="3973513" y="4491038"/>
            <a:ext cx="2163762" cy="165100"/>
          </a:xfrm>
          <a:custGeom>
            <a:avLst/>
            <a:gdLst/>
            <a:ahLst/>
            <a:cxnLst>
              <a:cxn ang="0">
                <a:pos x="1363" y="104"/>
              </a:cxn>
              <a:cxn ang="0">
                <a:pos x="232" y="104"/>
              </a:cxn>
              <a:cxn ang="0">
                <a:pos x="0" y="0"/>
              </a:cxn>
            </a:cxnLst>
            <a:rect l="0" t="0" r="r" b="b"/>
            <a:pathLst>
              <a:path w="1363" h="104">
                <a:moveTo>
                  <a:pt x="1363" y="104"/>
                </a:moveTo>
                <a:lnTo>
                  <a:pt x="232" y="10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5822950" y="4329113"/>
            <a:ext cx="3143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5822950" y="4329113"/>
            <a:ext cx="3143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629275" y="3954463"/>
            <a:ext cx="5080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Freeform 44"/>
          <p:cNvSpPr>
            <a:spLocks/>
          </p:cNvSpPr>
          <p:nvPr/>
        </p:nvSpPr>
        <p:spPr bwMode="auto">
          <a:xfrm>
            <a:off x="4297363" y="3443288"/>
            <a:ext cx="19050" cy="603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8"/>
              </a:cxn>
              <a:cxn ang="0">
                <a:pos x="0" y="38"/>
              </a:cxn>
            </a:cxnLst>
            <a:rect l="0" t="0" r="r" b="b"/>
            <a:pathLst>
              <a:path w="12" h="38">
                <a:moveTo>
                  <a:pt x="12" y="0"/>
                </a:moveTo>
                <a:lnTo>
                  <a:pt x="6" y="18"/>
                </a:lnTo>
                <a:lnTo>
                  <a:pt x="0" y="3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7" name="Freeform 45"/>
          <p:cNvSpPr>
            <a:spLocks/>
          </p:cNvSpPr>
          <p:nvPr/>
        </p:nvSpPr>
        <p:spPr bwMode="auto">
          <a:xfrm>
            <a:off x="4291013" y="3535363"/>
            <a:ext cx="3175" cy="666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4"/>
              </a:cxn>
              <a:cxn ang="0">
                <a:pos x="0" y="42"/>
              </a:cxn>
            </a:cxnLst>
            <a:rect l="0" t="0" r="r" b="b"/>
            <a:pathLst>
              <a:path w="2" h="42">
                <a:moveTo>
                  <a:pt x="2" y="0"/>
                </a:moveTo>
                <a:lnTo>
                  <a:pt x="2" y="14"/>
                </a:lnTo>
                <a:lnTo>
                  <a:pt x="0" y="4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Freeform 46"/>
          <p:cNvSpPr>
            <a:spLocks/>
          </p:cNvSpPr>
          <p:nvPr/>
        </p:nvSpPr>
        <p:spPr bwMode="auto">
          <a:xfrm>
            <a:off x="4291013" y="3633788"/>
            <a:ext cx="635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0"/>
              </a:cxn>
              <a:cxn ang="0">
                <a:pos x="4" y="40"/>
              </a:cxn>
            </a:cxnLst>
            <a:rect l="0" t="0" r="r" b="b"/>
            <a:pathLst>
              <a:path w="4" h="40">
                <a:moveTo>
                  <a:pt x="0" y="0"/>
                </a:moveTo>
                <a:lnTo>
                  <a:pt x="2" y="20"/>
                </a:lnTo>
                <a:lnTo>
                  <a:pt x="4" y="4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Freeform 47"/>
          <p:cNvSpPr>
            <a:spLocks/>
          </p:cNvSpPr>
          <p:nvPr/>
        </p:nvSpPr>
        <p:spPr bwMode="auto">
          <a:xfrm>
            <a:off x="4303713" y="3729038"/>
            <a:ext cx="2222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8"/>
              </a:cxn>
              <a:cxn ang="0">
                <a:pos x="8" y="28"/>
              </a:cxn>
              <a:cxn ang="0">
                <a:pos x="14" y="38"/>
              </a:cxn>
            </a:cxnLst>
            <a:rect l="0" t="0" r="r" b="b"/>
            <a:pathLst>
              <a:path w="14" h="38">
                <a:moveTo>
                  <a:pt x="0" y="0"/>
                </a:moveTo>
                <a:lnTo>
                  <a:pt x="4" y="18"/>
                </a:lnTo>
                <a:lnTo>
                  <a:pt x="8" y="28"/>
                </a:lnTo>
                <a:lnTo>
                  <a:pt x="14" y="3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00" name="Freeform 48"/>
          <p:cNvSpPr>
            <a:spLocks/>
          </p:cNvSpPr>
          <p:nvPr/>
        </p:nvSpPr>
        <p:spPr bwMode="auto">
          <a:xfrm>
            <a:off x="4325938" y="3406775"/>
            <a:ext cx="73025" cy="398463"/>
          </a:xfrm>
          <a:custGeom>
            <a:avLst/>
            <a:gdLst/>
            <a:ahLst/>
            <a:cxnLst>
              <a:cxn ang="0">
                <a:pos x="0" y="241"/>
              </a:cxn>
              <a:cxn ang="0">
                <a:pos x="6" y="247"/>
              </a:cxn>
              <a:cxn ang="0">
                <a:pos x="8" y="249"/>
              </a:cxn>
              <a:cxn ang="0">
                <a:pos x="12" y="251"/>
              </a:cxn>
              <a:cxn ang="0">
                <a:pos x="16" y="249"/>
              </a:cxn>
              <a:cxn ang="0">
                <a:pos x="20" y="247"/>
              </a:cxn>
              <a:cxn ang="0">
                <a:pos x="26" y="241"/>
              </a:cxn>
              <a:cxn ang="0">
                <a:pos x="32" y="229"/>
              </a:cxn>
              <a:cxn ang="0">
                <a:pos x="36" y="213"/>
              </a:cxn>
              <a:cxn ang="0">
                <a:pos x="40" y="195"/>
              </a:cxn>
              <a:cxn ang="0">
                <a:pos x="44" y="173"/>
              </a:cxn>
              <a:cxn ang="0">
                <a:pos x="46" y="151"/>
              </a:cxn>
              <a:cxn ang="0">
                <a:pos x="46" y="125"/>
              </a:cxn>
              <a:cxn ang="0">
                <a:pos x="46" y="101"/>
              </a:cxn>
              <a:cxn ang="0">
                <a:pos x="44" y="77"/>
              </a:cxn>
              <a:cxn ang="0">
                <a:pos x="40" y="55"/>
              </a:cxn>
              <a:cxn ang="0">
                <a:pos x="36" y="37"/>
              </a:cxn>
              <a:cxn ang="0">
                <a:pos x="32" y="21"/>
              </a:cxn>
              <a:cxn ang="0">
                <a:pos x="26" y="10"/>
              </a:cxn>
              <a:cxn ang="0">
                <a:pos x="20" y="2"/>
              </a:cxn>
              <a:cxn ang="0">
                <a:pos x="16" y="0"/>
              </a:cxn>
              <a:cxn ang="0">
                <a:pos x="12" y="0"/>
              </a:cxn>
              <a:cxn ang="0">
                <a:pos x="8" y="0"/>
              </a:cxn>
              <a:cxn ang="0">
                <a:pos x="6" y="2"/>
              </a:cxn>
              <a:cxn ang="0">
                <a:pos x="0" y="10"/>
              </a:cxn>
            </a:cxnLst>
            <a:rect l="0" t="0" r="r" b="b"/>
            <a:pathLst>
              <a:path w="46" h="251">
                <a:moveTo>
                  <a:pt x="0" y="241"/>
                </a:moveTo>
                <a:lnTo>
                  <a:pt x="6" y="247"/>
                </a:lnTo>
                <a:lnTo>
                  <a:pt x="8" y="249"/>
                </a:lnTo>
                <a:lnTo>
                  <a:pt x="12" y="251"/>
                </a:lnTo>
                <a:lnTo>
                  <a:pt x="16" y="249"/>
                </a:lnTo>
                <a:lnTo>
                  <a:pt x="20" y="247"/>
                </a:lnTo>
                <a:lnTo>
                  <a:pt x="26" y="241"/>
                </a:lnTo>
                <a:lnTo>
                  <a:pt x="32" y="229"/>
                </a:lnTo>
                <a:lnTo>
                  <a:pt x="36" y="213"/>
                </a:lnTo>
                <a:lnTo>
                  <a:pt x="40" y="195"/>
                </a:lnTo>
                <a:lnTo>
                  <a:pt x="44" y="173"/>
                </a:lnTo>
                <a:lnTo>
                  <a:pt x="46" y="151"/>
                </a:lnTo>
                <a:lnTo>
                  <a:pt x="46" y="125"/>
                </a:lnTo>
                <a:lnTo>
                  <a:pt x="46" y="101"/>
                </a:lnTo>
                <a:lnTo>
                  <a:pt x="44" y="77"/>
                </a:lnTo>
                <a:lnTo>
                  <a:pt x="40" y="55"/>
                </a:lnTo>
                <a:lnTo>
                  <a:pt x="36" y="37"/>
                </a:lnTo>
                <a:lnTo>
                  <a:pt x="32" y="21"/>
                </a:lnTo>
                <a:lnTo>
                  <a:pt x="26" y="10"/>
                </a:lnTo>
                <a:lnTo>
                  <a:pt x="20" y="2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6" y="2"/>
                </a:lnTo>
                <a:lnTo>
                  <a:pt x="0" y="1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Freeform 49"/>
          <p:cNvSpPr>
            <a:spLocks/>
          </p:cNvSpPr>
          <p:nvPr/>
        </p:nvSpPr>
        <p:spPr bwMode="auto">
          <a:xfrm>
            <a:off x="4297363" y="3443288"/>
            <a:ext cx="19050" cy="603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8"/>
              </a:cxn>
              <a:cxn ang="0">
                <a:pos x="0" y="38"/>
              </a:cxn>
            </a:cxnLst>
            <a:rect l="0" t="0" r="r" b="b"/>
            <a:pathLst>
              <a:path w="12" h="38">
                <a:moveTo>
                  <a:pt x="12" y="0"/>
                </a:moveTo>
                <a:lnTo>
                  <a:pt x="6" y="18"/>
                </a:lnTo>
                <a:lnTo>
                  <a:pt x="0" y="3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Freeform 50"/>
          <p:cNvSpPr>
            <a:spLocks/>
          </p:cNvSpPr>
          <p:nvPr/>
        </p:nvSpPr>
        <p:spPr bwMode="auto">
          <a:xfrm>
            <a:off x="4291013" y="3535363"/>
            <a:ext cx="3175" cy="666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4"/>
              </a:cxn>
              <a:cxn ang="0">
                <a:pos x="0" y="42"/>
              </a:cxn>
            </a:cxnLst>
            <a:rect l="0" t="0" r="r" b="b"/>
            <a:pathLst>
              <a:path w="2" h="42">
                <a:moveTo>
                  <a:pt x="2" y="0"/>
                </a:moveTo>
                <a:lnTo>
                  <a:pt x="2" y="14"/>
                </a:lnTo>
                <a:lnTo>
                  <a:pt x="0" y="4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03" name="Freeform 51"/>
          <p:cNvSpPr>
            <a:spLocks/>
          </p:cNvSpPr>
          <p:nvPr/>
        </p:nvSpPr>
        <p:spPr bwMode="auto">
          <a:xfrm>
            <a:off x="4291013" y="3633788"/>
            <a:ext cx="635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0"/>
              </a:cxn>
              <a:cxn ang="0">
                <a:pos x="4" y="40"/>
              </a:cxn>
            </a:cxnLst>
            <a:rect l="0" t="0" r="r" b="b"/>
            <a:pathLst>
              <a:path w="4" h="40">
                <a:moveTo>
                  <a:pt x="0" y="0"/>
                </a:moveTo>
                <a:lnTo>
                  <a:pt x="2" y="20"/>
                </a:lnTo>
                <a:lnTo>
                  <a:pt x="4" y="4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Freeform 52"/>
          <p:cNvSpPr>
            <a:spLocks/>
          </p:cNvSpPr>
          <p:nvPr/>
        </p:nvSpPr>
        <p:spPr bwMode="auto">
          <a:xfrm>
            <a:off x="4303713" y="3729038"/>
            <a:ext cx="2222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8"/>
              </a:cxn>
              <a:cxn ang="0">
                <a:pos x="8" y="28"/>
              </a:cxn>
              <a:cxn ang="0">
                <a:pos x="14" y="38"/>
              </a:cxn>
            </a:cxnLst>
            <a:rect l="0" t="0" r="r" b="b"/>
            <a:pathLst>
              <a:path w="14" h="38">
                <a:moveTo>
                  <a:pt x="0" y="0"/>
                </a:moveTo>
                <a:lnTo>
                  <a:pt x="4" y="18"/>
                </a:lnTo>
                <a:lnTo>
                  <a:pt x="8" y="28"/>
                </a:lnTo>
                <a:lnTo>
                  <a:pt x="14" y="3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Freeform 53"/>
          <p:cNvSpPr>
            <a:spLocks/>
          </p:cNvSpPr>
          <p:nvPr/>
        </p:nvSpPr>
        <p:spPr bwMode="auto">
          <a:xfrm>
            <a:off x="4325938" y="3406775"/>
            <a:ext cx="73025" cy="398463"/>
          </a:xfrm>
          <a:custGeom>
            <a:avLst/>
            <a:gdLst/>
            <a:ahLst/>
            <a:cxnLst>
              <a:cxn ang="0">
                <a:pos x="0" y="241"/>
              </a:cxn>
              <a:cxn ang="0">
                <a:pos x="6" y="247"/>
              </a:cxn>
              <a:cxn ang="0">
                <a:pos x="8" y="249"/>
              </a:cxn>
              <a:cxn ang="0">
                <a:pos x="12" y="251"/>
              </a:cxn>
              <a:cxn ang="0">
                <a:pos x="16" y="249"/>
              </a:cxn>
              <a:cxn ang="0">
                <a:pos x="20" y="247"/>
              </a:cxn>
              <a:cxn ang="0">
                <a:pos x="26" y="241"/>
              </a:cxn>
              <a:cxn ang="0">
                <a:pos x="32" y="229"/>
              </a:cxn>
              <a:cxn ang="0">
                <a:pos x="36" y="213"/>
              </a:cxn>
              <a:cxn ang="0">
                <a:pos x="40" y="195"/>
              </a:cxn>
              <a:cxn ang="0">
                <a:pos x="44" y="173"/>
              </a:cxn>
              <a:cxn ang="0">
                <a:pos x="46" y="151"/>
              </a:cxn>
              <a:cxn ang="0">
                <a:pos x="46" y="125"/>
              </a:cxn>
              <a:cxn ang="0">
                <a:pos x="46" y="101"/>
              </a:cxn>
              <a:cxn ang="0">
                <a:pos x="44" y="77"/>
              </a:cxn>
              <a:cxn ang="0">
                <a:pos x="40" y="55"/>
              </a:cxn>
              <a:cxn ang="0">
                <a:pos x="36" y="37"/>
              </a:cxn>
              <a:cxn ang="0">
                <a:pos x="32" y="21"/>
              </a:cxn>
              <a:cxn ang="0">
                <a:pos x="26" y="10"/>
              </a:cxn>
              <a:cxn ang="0">
                <a:pos x="20" y="2"/>
              </a:cxn>
              <a:cxn ang="0">
                <a:pos x="16" y="0"/>
              </a:cxn>
              <a:cxn ang="0">
                <a:pos x="12" y="0"/>
              </a:cxn>
              <a:cxn ang="0">
                <a:pos x="8" y="0"/>
              </a:cxn>
              <a:cxn ang="0">
                <a:pos x="6" y="2"/>
              </a:cxn>
              <a:cxn ang="0">
                <a:pos x="0" y="10"/>
              </a:cxn>
            </a:cxnLst>
            <a:rect l="0" t="0" r="r" b="b"/>
            <a:pathLst>
              <a:path w="46" h="251">
                <a:moveTo>
                  <a:pt x="0" y="241"/>
                </a:moveTo>
                <a:lnTo>
                  <a:pt x="6" y="247"/>
                </a:lnTo>
                <a:lnTo>
                  <a:pt x="8" y="249"/>
                </a:lnTo>
                <a:lnTo>
                  <a:pt x="12" y="251"/>
                </a:lnTo>
                <a:lnTo>
                  <a:pt x="16" y="249"/>
                </a:lnTo>
                <a:lnTo>
                  <a:pt x="20" y="247"/>
                </a:lnTo>
                <a:lnTo>
                  <a:pt x="26" y="241"/>
                </a:lnTo>
                <a:lnTo>
                  <a:pt x="32" y="229"/>
                </a:lnTo>
                <a:lnTo>
                  <a:pt x="36" y="213"/>
                </a:lnTo>
                <a:lnTo>
                  <a:pt x="40" y="195"/>
                </a:lnTo>
                <a:lnTo>
                  <a:pt x="44" y="173"/>
                </a:lnTo>
                <a:lnTo>
                  <a:pt x="46" y="151"/>
                </a:lnTo>
                <a:lnTo>
                  <a:pt x="46" y="125"/>
                </a:lnTo>
                <a:lnTo>
                  <a:pt x="46" y="101"/>
                </a:lnTo>
                <a:lnTo>
                  <a:pt x="44" y="77"/>
                </a:lnTo>
                <a:lnTo>
                  <a:pt x="40" y="55"/>
                </a:lnTo>
                <a:lnTo>
                  <a:pt x="36" y="37"/>
                </a:lnTo>
                <a:lnTo>
                  <a:pt x="32" y="21"/>
                </a:lnTo>
                <a:lnTo>
                  <a:pt x="26" y="10"/>
                </a:lnTo>
                <a:lnTo>
                  <a:pt x="20" y="2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6" y="2"/>
                </a:lnTo>
                <a:lnTo>
                  <a:pt x="0" y="1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06" name="Rectangle 54"/>
          <p:cNvSpPr>
            <a:spLocks noChangeArrowheads="1"/>
          </p:cNvSpPr>
          <p:nvPr/>
        </p:nvSpPr>
        <p:spPr bwMode="auto">
          <a:xfrm>
            <a:off x="5318125" y="1931988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Esophagus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(in mediastinum)</a:t>
            </a:r>
            <a:endParaRPr lang="en-US" sz="1800" b="1">
              <a:latin typeface="Arial" charset="0"/>
            </a:endParaRPr>
          </a:p>
        </p:txBody>
      </p:sp>
      <p:sp>
        <p:nvSpPr>
          <p:cNvPr id="100407" name="Rectangle 55"/>
          <p:cNvSpPr>
            <a:spLocks noChangeArrowheads="1"/>
          </p:cNvSpPr>
          <p:nvPr/>
        </p:nvSpPr>
        <p:spPr bwMode="auto">
          <a:xfrm>
            <a:off x="428625" y="26273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lung</a:t>
            </a:r>
            <a:endParaRPr lang="en-US" sz="1800" b="1">
              <a:latin typeface="Arial" charset="0"/>
            </a:endParaRPr>
          </a:p>
        </p:txBody>
      </p:sp>
      <p:sp>
        <p:nvSpPr>
          <p:cNvPr id="100408" name="Rectangle 56"/>
          <p:cNvSpPr>
            <a:spLocks noChangeArrowheads="1"/>
          </p:cNvSpPr>
          <p:nvPr/>
        </p:nvSpPr>
        <p:spPr bwMode="auto">
          <a:xfrm>
            <a:off x="428625" y="2960688"/>
            <a:ext cx="889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Parietal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pleura</a:t>
            </a:r>
            <a:endParaRPr lang="en-US" sz="1800" b="1">
              <a:latin typeface="Arial" charset="0"/>
            </a:endParaRPr>
          </a:p>
        </p:txBody>
      </p:sp>
      <p:sp>
        <p:nvSpPr>
          <p:cNvPr id="100409" name="Rectangle 57"/>
          <p:cNvSpPr>
            <a:spLocks noChangeArrowheads="1"/>
          </p:cNvSpPr>
          <p:nvPr/>
        </p:nvSpPr>
        <p:spPr bwMode="auto">
          <a:xfrm>
            <a:off x="428625" y="3532188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Visceral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pleura </a:t>
            </a:r>
          </a:p>
        </p:txBody>
      </p:sp>
      <p:sp>
        <p:nvSpPr>
          <p:cNvPr id="100410" name="Rectangle 58"/>
          <p:cNvSpPr>
            <a:spLocks noChangeArrowheads="1"/>
          </p:cNvSpPr>
          <p:nvPr/>
        </p:nvSpPr>
        <p:spPr bwMode="auto">
          <a:xfrm>
            <a:off x="415925" y="4094163"/>
            <a:ext cx="825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Pleural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cavity</a:t>
            </a:r>
            <a:endParaRPr lang="en-US" sz="1800" b="1">
              <a:latin typeface="Arial" charset="0"/>
            </a:endParaRPr>
          </a:p>
        </p:txBody>
      </p:sp>
      <p:sp>
        <p:nvSpPr>
          <p:cNvPr id="100411" name="Rectangle 59"/>
          <p:cNvSpPr>
            <a:spLocks noChangeArrowheads="1"/>
          </p:cNvSpPr>
          <p:nvPr/>
        </p:nvSpPr>
        <p:spPr bwMode="auto">
          <a:xfrm>
            <a:off x="419100" y="4659313"/>
            <a:ext cx="1282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Pericardial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membranes</a:t>
            </a:r>
            <a:endParaRPr lang="en-US" sz="1800" b="1">
              <a:latin typeface="Arial" charset="0"/>
            </a:endParaRPr>
          </a:p>
        </p:txBody>
      </p:sp>
      <p:sp>
        <p:nvSpPr>
          <p:cNvPr id="100412" name="Rectangle 60"/>
          <p:cNvSpPr>
            <a:spLocks noChangeArrowheads="1"/>
          </p:cNvSpPr>
          <p:nvPr/>
        </p:nvSpPr>
        <p:spPr bwMode="auto">
          <a:xfrm>
            <a:off x="419100" y="522446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Sternum</a:t>
            </a:r>
            <a:endParaRPr lang="en-US" sz="1800" b="1">
              <a:latin typeface="Arial" charset="0"/>
            </a:endParaRPr>
          </a:p>
        </p:txBody>
      </p:sp>
      <p:sp>
        <p:nvSpPr>
          <p:cNvPr id="100413" name="Rectangle 61"/>
          <p:cNvSpPr>
            <a:spLocks noChangeArrowheads="1"/>
          </p:cNvSpPr>
          <p:nvPr/>
        </p:nvSpPr>
        <p:spPr bwMode="auto">
          <a:xfrm>
            <a:off x="3340100" y="5564188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1">
                <a:solidFill>
                  <a:srgbClr val="231F20"/>
                </a:solidFill>
                <a:latin typeface="Arial" charset="0"/>
              </a:rPr>
              <a:t>Anterior</a:t>
            </a:r>
            <a:endParaRPr lang="en-US" sz="1800">
              <a:latin typeface="Arial" charset="0"/>
            </a:endParaRPr>
          </a:p>
        </p:txBody>
      </p:sp>
      <p:sp>
        <p:nvSpPr>
          <p:cNvPr id="100414" name="Rectangle 62"/>
          <p:cNvSpPr>
            <a:spLocks noChangeArrowheads="1"/>
          </p:cNvSpPr>
          <p:nvPr/>
        </p:nvSpPr>
        <p:spPr bwMode="auto">
          <a:xfrm>
            <a:off x="3282950" y="1935163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1">
                <a:solidFill>
                  <a:srgbClr val="231F20"/>
                </a:solidFill>
                <a:latin typeface="Arial" charset="0"/>
              </a:rPr>
              <a:t>Posterior</a:t>
            </a:r>
            <a:endParaRPr lang="en-US" sz="1800">
              <a:latin typeface="Arial" charset="0"/>
            </a:endParaRPr>
          </a:p>
        </p:txBody>
      </p:sp>
      <p:sp>
        <p:nvSpPr>
          <p:cNvPr id="100415" name="Rectangle 63"/>
          <p:cNvSpPr>
            <a:spLocks noChangeArrowheads="1"/>
          </p:cNvSpPr>
          <p:nvPr/>
        </p:nvSpPr>
        <p:spPr bwMode="auto">
          <a:xfrm>
            <a:off x="6169025" y="2527300"/>
            <a:ext cx="1511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Root of lung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at hilum</a:t>
            </a:r>
            <a:endParaRPr lang="en-US" sz="1800">
              <a:latin typeface="Arial" charset="0"/>
            </a:endParaRPr>
          </a:p>
        </p:txBody>
      </p:sp>
      <p:sp>
        <p:nvSpPr>
          <p:cNvPr id="100416" name="Rectangle 64"/>
          <p:cNvSpPr>
            <a:spLocks noChangeArrowheads="1"/>
          </p:cNvSpPr>
          <p:nvPr/>
        </p:nvSpPr>
        <p:spPr bwMode="auto">
          <a:xfrm>
            <a:off x="6169025" y="3817938"/>
            <a:ext cx="96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lung</a:t>
            </a:r>
            <a:endParaRPr lang="en-US" sz="1800" b="1">
              <a:latin typeface="Arial" charset="0"/>
            </a:endParaRPr>
          </a:p>
        </p:txBody>
      </p:sp>
      <p:sp>
        <p:nvSpPr>
          <p:cNvPr id="100417" name="Rectangle 65"/>
          <p:cNvSpPr>
            <a:spLocks noChangeArrowheads="1"/>
          </p:cNvSpPr>
          <p:nvPr/>
        </p:nvSpPr>
        <p:spPr bwMode="auto">
          <a:xfrm>
            <a:off x="6169025" y="4192588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Thoracic wall</a:t>
            </a:r>
            <a:endParaRPr lang="en-US" sz="1800" b="1">
              <a:latin typeface="Arial" charset="0"/>
            </a:endParaRPr>
          </a:p>
        </p:txBody>
      </p:sp>
      <p:sp>
        <p:nvSpPr>
          <p:cNvPr id="100418" name="Rectangle 66"/>
          <p:cNvSpPr>
            <a:spLocks noChangeArrowheads="1"/>
          </p:cNvSpPr>
          <p:nvPr/>
        </p:nvSpPr>
        <p:spPr bwMode="auto">
          <a:xfrm>
            <a:off x="6169025" y="4519613"/>
            <a:ext cx="181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Pulmonary trunk</a:t>
            </a:r>
            <a:endParaRPr lang="en-US" sz="1800" b="1">
              <a:latin typeface="Arial" charset="0"/>
            </a:endParaRPr>
          </a:p>
        </p:txBody>
      </p:sp>
      <p:sp>
        <p:nvSpPr>
          <p:cNvPr id="100419" name="Rectangle 67"/>
          <p:cNvSpPr>
            <a:spLocks noChangeArrowheads="1"/>
          </p:cNvSpPr>
          <p:nvPr/>
        </p:nvSpPr>
        <p:spPr bwMode="auto">
          <a:xfrm>
            <a:off x="5610225" y="4849813"/>
            <a:ext cx="2476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Heart (in mediastinum)</a:t>
            </a:r>
            <a:endParaRPr lang="en-US" sz="1800" b="1">
              <a:latin typeface="Arial" charset="0"/>
            </a:endParaRPr>
          </a:p>
        </p:txBody>
      </p:sp>
      <p:sp>
        <p:nvSpPr>
          <p:cNvPr id="100420" name="Rectangle 68"/>
          <p:cNvSpPr>
            <a:spLocks noChangeArrowheads="1"/>
          </p:cNvSpPr>
          <p:nvPr/>
        </p:nvSpPr>
        <p:spPr bwMode="auto">
          <a:xfrm>
            <a:off x="5610225" y="5129213"/>
            <a:ext cx="236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 mediastinum</a:t>
            </a:r>
            <a:endParaRPr lang="en-US" sz="1800" b="1">
              <a:latin typeface="Arial" charset="0"/>
            </a:endParaRPr>
          </a:p>
        </p:txBody>
      </p:sp>
      <p:sp>
        <p:nvSpPr>
          <p:cNvPr id="100421" name="Rectangle 69"/>
          <p:cNvSpPr>
            <a:spLocks noChangeArrowheads="1"/>
          </p:cNvSpPr>
          <p:nvPr/>
        </p:nvSpPr>
        <p:spPr bwMode="auto">
          <a:xfrm>
            <a:off x="295275" y="5821363"/>
            <a:ext cx="869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(c) Transverse section through the thorax, viewed from above.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Lungs,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      pleural membranes, and major organs in the mediastinum are shown.</a:t>
            </a:r>
            <a:endParaRPr lang="en-US" sz="1800">
              <a:latin typeface="Arial" charset="0"/>
            </a:endParaRPr>
          </a:p>
        </p:txBody>
      </p:sp>
      <p:sp>
        <p:nvSpPr>
          <p:cNvPr id="100422" name="Rectangle 70"/>
          <p:cNvSpPr>
            <a:spLocks noChangeArrowheads="1"/>
          </p:cNvSpPr>
          <p:nvPr/>
        </p:nvSpPr>
        <p:spPr bwMode="auto">
          <a:xfrm>
            <a:off x="6169025" y="2973388"/>
            <a:ext cx="2263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Left main bronchus</a:t>
            </a:r>
            <a:endParaRPr lang="en-US" sz="1800" b="1">
              <a:latin typeface="Arial" charset="0"/>
            </a:endParaRPr>
          </a:p>
        </p:txBody>
      </p:sp>
      <p:sp>
        <p:nvSpPr>
          <p:cNvPr id="100423" name="Rectangle 71"/>
          <p:cNvSpPr>
            <a:spLocks noChangeArrowheads="1"/>
          </p:cNvSpPr>
          <p:nvPr/>
        </p:nvSpPr>
        <p:spPr bwMode="auto">
          <a:xfrm>
            <a:off x="6169025" y="3246438"/>
            <a:ext cx="249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Left pulmonary artery</a:t>
            </a:r>
            <a:endParaRPr lang="en-US" sz="1800" b="1">
              <a:latin typeface="Arial" charset="0"/>
            </a:endParaRPr>
          </a:p>
        </p:txBody>
      </p:sp>
      <p:sp>
        <p:nvSpPr>
          <p:cNvPr id="100424" name="Rectangle 72"/>
          <p:cNvSpPr>
            <a:spLocks noChangeArrowheads="1"/>
          </p:cNvSpPr>
          <p:nvPr/>
        </p:nvSpPr>
        <p:spPr bwMode="auto">
          <a:xfrm>
            <a:off x="6169025" y="3525838"/>
            <a:ext cx="231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Left pulmonary vein</a:t>
            </a:r>
            <a:endParaRPr lang="en-US" sz="1800" b="1">
              <a:latin typeface="Arial" charset="0"/>
            </a:endParaRPr>
          </a:p>
        </p:txBody>
      </p:sp>
      <p:sp>
        <p:nvSpPr>
          <p:cNvPr id="100425" name="Rectangle 73"/>
          <p:cNvSpPr>
            <a:spLocks noChangeArrowheads="1"/>
          </p:cNvSpPr>
          <p:nvPr/>
        </p:nvSpPr>
        <p:spPr bwMode="auto">
          <a:xfrm>
            <a:off x="1336675" y="204946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Vertebra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Mechanics of Breathing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25425" indent="-225425"/>
            <a:r>
              <a:rPr lang="en-US"/>
              <a:t>Pulmonary ventilation consists of two phases</a:t>
            </a:r>
          </a:p>
          <a:p>
            <a:pPr marL="684213" lvl="1" indent="-344488">
              <a:buFont typeface="Times" charset="0"/>
              <a:buAutoNum type="arabicPeriod"/>
            </a:pPr>
            <a:r>
              <a:rPr lang="en-US"/>
              <a:t>Inspiration: gases flow into the lungs</a:t>
            </a:r>
          </a:p>
          <a:p>
            <a:pPr marL="684213" lvl="1" indent="-344488">
              <a:buFont typeface="Times" charset="0"/>
              <a:buAutoNum type="arabicPeriod"/>
            </a:pPr>
            <a:r>
              <a:rPr lang="en-US"/>
              <a:t>Expiration: gases exit the lungs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Nose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Functions</a:t>
            </a:r>
          </a:p>
          <a:p>
            <a:pPr lvl="1"/>
            <a:r>
              <a:rPr lang="en-US"/>
              <a:t>Provides an airway for respiration</a:t>
            </a:r>
          </a:p>
          <a:p>
            <a:pPr lvl="1"/>
            <a:r>
              <a:rPr lang="en-US"/>
              <a:t>Moistens and warms the entering air</a:t>
            </a:r>
          </a:p>
          <a:p>
            <a:pPr lvl="1"/>
            <a:r>
              <a:rPr lang="en-US"/>
              <a:t>Filters and cleans inspired air </a:t>
            </a:r>
          </a:p>
          <a:p>
            <a:pPr lvl="1"/>
            <a:r>
              <a:rPr lang="en-US"/>
              <a:t>Serves as a resonating chamber for speech</a:t>
            </a:r>
          </a:p>
          <a:p>
            <a:pPr lvl="1"/>
            <a:r>
              <a:rPr lang="en-US"/>
              <a:t>Houses olfactory receptors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Relationships in the Thoracic Cavity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Atmospheric pressure (P</a:t>
            </a:r>
            <a:r>
              <a:rPr lang="en-US" sz="2800" baseline="-25000"/>
              <a:t>atm</a:t>
            </a:r>
            <a:r>
              <a:rPr lang="en-US" sz="2800"/>
              <a:t>)</a:t>
            </a:r>
          </a:p>
          <a:p>
            <a:pPr lvl="1"/>
            <a:r>
              <a:rPr lang="en-US" sz="2600"/>
              <a:t>Pressure exerted by the air surrounding the body </a:t>
            </a:r>
          </a:p>
          <a:p>
            <a:pPr lvl="1"/>
            <a:r>
              <a:rPr lang="en-US" sz="2600"/>
              <a:t>760 mm Hg at sea level</a:t>
            </a:r>
            <a:endParaRPr lang="en-US" sz="2400"/>
          </a:p>
          <a:p>
            <a:r>
              <a:rPr lang="en-US" sz="2800"/>
              <a:t>Respiratory pressures are described relative to P</a:t>
            </a:r>
            <a:r>
              <a:rPr lang="en-US" sz="2800" baseline="-25000"/>
              <a:t>atm</a:t>
            </a:r>
            <a:endParaRPr lang="en-US" sz="2800"/>
          </a:p>
          <a:p>
            <a:pPr lvl="1"/>
            <a:r>
              <a:rPr lang="en-US" sz="2600"/>
              <a:t>Negative respiratory pressure is less than P</a:t>
            </a:r>
            <a:r>
              <a:rPr lang="en-US" sz="2600" baseline="-25000"/>
              <a:t>atm</a:t>
            </a:r>
            <a:r>
              <a:rPr lang="en-US" sz="2600"/>
              <a:t> </a:t>
            </a:r>
          </a:p>
          <a:p>
            <a:pPr lvl="1"/>
            <a:r>
              <a:rPr lang="en-US" sz="2600"/>
              <a:t>Positive respiratory pressure is greater than P</a:t>
            </a:r>
            <a:r>
              <a:rPr lang="en-US" sz="2600" baseline="-25000"/>
              <a:t>atm</a:t>
            </a:r>
            <a:endParaRPr lang="en-US" sz="2600"/>
          </a:p>
          <a:p>
            <a:pPr lvl="1"/>
            <a:r>
              <a:rPr lang="en-US" sz="2600"/>
              <a:t>Zero respiratory pressure = P</a:t>
            </a:r>
            <a:r>
              <a:rPr lang="en-US" sz="2600" baseline="-25000"/>
              <a:t>atm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Intrapulmonary Pressure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Intrapulmonary (intra-alveolar) pressure (P</a:t>
            </a:r>
            <a:r>
              <a:rPr lang="en-US" baseline="-25000"/>
              <a:t>pul</a:t>
            </a:r>
            <a:r>
              <a:rPr lang="en-US"/>
              <a:t>)</a:t>
            </a:r>
          </a:p>
          <a:p>
            <a:pPr lvl="1"/>
            <a:r>
              <a:rPr lang="en-US"/>
              <a:t>Pressure in the alveoli</a:t>
            </a:r>
          </a:p>
          <a:p>
            <a:pPr lvl="1"/>
            <a:r>
              <a:rPr lang="en-US"/>
              <a:t>Fluctuates with breathing</a:t>
            </a:r>
          </a:p>
          <a:p>
            <a:pPr lvl="1"/>
            <a:r>
              <a:rPr lang="en-US"/>
              <a:t>Always eventually equalizes with P</a:t>
            </a:r>
            <a:r>
              <a:rPr lang="en-US" baseline="-25000"/>
              <a:t>atm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Intrapleural Pressure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Intrapleural pressure (P</a:t>
            </a:r>
            <a:r>
              <a:rPr lang="en-US" baseline="-25000"/>
              <a:t>ip</a:t>
            </a:r>
            <a:r>
              <a:rPr lang="en-US"/>
              <a:t>):</a:t>
            </a:r>
          </a:p>
          <a:p>
            <a:pPr lvl="1"/>
            <a:r>
              <a:rPr lang="en-US"/>
              <a:t>Pressure in the pleural cavity</a:t>
            </a:r>
          </a:p>
          <a:p>
            <a:pPr lvl="1"/>
            <a:r>
              <a:rPr lang="en-US"/>
              <a:t>Fluctuates with breathing</a:t>
            </a:r>
          </a:p>
          <a:p>
            <a:pPr lvl="1"/>
            <a:r>
              <a:rPr lang="en-US"/>
              <a:t>Always a negative pressure (&lt;P</a:t>
            </a:r>
            <a:r>
              <a:rPr lang="en-US" baseline="-25000"/>
              <a:t>atm</a:t>
            </a:r>
            <a:r>
              <a:rPr lang="en-US"/>
              <a:t> and &lt;P</a:t>
            </a:r>
            <a:r>
              <a:rPr lang="en-US" baseline="-25000"/>
              <a:t>pul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Intrapleural Pressure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Negative P</a:t>
            </a:r>
            <a:r>
              <a:rPr lang="en-US" baseline="-25000"/>
              <a:t>ip</a:t>
            </a:r>
            <a:r>
              <a:rPr lang="en-US"/>
              <a:t> is caused by opposing forces</a:t>
            </a:r>
          </a:p>
          <a:p>
            <a:pPr lvl="1"/>
            <a:r>
              <a:rPr lang="en-US"/>
              <a:t>Two inward forces promote lung collapse</a:t>
            </a:r>
          </a:p>
          <a:p>
            <a:pPr lvl="2"/>
            <a:r>
              <a:rPr lang="en-US"/>
              <a:t>Elastic recoil of lungs decreases lung size</a:t>
            </a:r>
          </a:p>
          <a:p>
            <a:pPr lvl="2"/>
            <a:r>
              <a:rPr lang="en-US"/>
              <a:t>Surface tension of alveolar fluid reduces alveolar size</a:t>
            </a:r>
          </a:p>
          <a:p>
            <a:pPr lvl="1"/>
            <a:r>
              <a:rPr lang="en-US"/>
              <a:t>One outward force tends to enlarge the lungs</a:t>
            </a:r>
          </a:p>
          <a:p>
            <a:pPr lvl="2"/>
            <a:r>
              <a:rPr lang="en-US"/>
              <a:t>Elasticity of the chest wall pulls the thorax outward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Relationships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If P</a:t>
            </a:r>
            <a:r>
              <a:rPr lang="en-US" baseline="-25000"/>
              <a:t>ip</a:t>
            </a:r>
            <a:r>
              <a:rPr lang="en-US"/>
              <a:t> = P</a:t>
            </a:r>
            <a:r>
              <a:rPr lang="en-US" baseline="-25000"/>
              <a:t>pul</a:t>
            </a:r>
            <a:r>
              <a:rPr lang="en-US"/>
              <a:t> the lungs collapse</a:t>
            </a:r>
          </a:p>
          <a:p>
            <a:r>
              <a:rPr lang="en-US"/>
              <a:t>(P</a:t>
            </a:r>
            <a:r>
              <a:rPr lang="en-US" baseline="-25000"/>
              <a:t>pul</a:t>
            </a:r>
            <a:r>
              <a:rPr lang="en-US"/>
              <a:t> – P</a:t>
            </a:r>
            <a:r>
              <a:rPr lang="en-US" baseline="-25000"/>
              <a:t>ip</a:t>
            </a:r>
            <a:r>
              <a:rPr lang="en-US"/>
              <a:t>) = transpulmonary pressure</a:t>
            </a:r>
          </a:p>
          <a:p>
            <a:pPr lvl="1"/>
            <a:r>
              <a:rPr lang="en-US"/>
              <a:t>Keeps the airways open</a:t>
            </a:r>
          </a:p>
          <a:p>
            <a:pPr lvl="1"/>
            <a:r>
              <a:rPr lang="en-US"/>
              <a:t>The greater the transpulmonary pressure, the larger the lungs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22.12</a:t>
            </a:r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41338"/>
            <a:ext cx="8231187" cy="5868987"/>
          </a:xfrm>
          <a:prstGeom prst="rect">
            <a:avLst/>
          </a:prstGeom>
          <a:noFill/>
        </p:spPr>
      </p:pic>
      <p:sp>
        <p:nvSpPr>
          <p:cNvPr id="113672" name="Freeform 8"/>
          <p:cNvSpPr>
            <a:spLocks/>
          </p:cNvSpPr>
          <p:nvPr/>
        </p:nvSpPr>
        <p:spPr bwMode="auto">
          <a:xfrm>
            <a:off x="4660900" y="3884613"/>
            <a:ext cx="815975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154"/>
              </a:cxn>
              <a:cxn ang="0">
                <a:pos x="514" y="154"/>
              </a:cxn>
            </a:cxnLst>
            <a:rect l="0" t="0" r="r" b="b"/>
            <a:pathLst>
              <a:path w="514" h="154">
                <a:moveTo>
                  <a:pt x="0" y="0"/>
                </a:moveTo>
                <a:lnTo>
                  <a:pt x="408" y="154"/>
                </a:lnTo>
                <a:lnTo>
                  <a:pt x="514" y="15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3" name="Freeform 9"/>
          <p:cNvSpPr>
            <a:spLocks/>
          </p:cNvSpPr>
          <p:nvPr/>
        </p:nvSpPr>
        <p:spPr bwMode="auto">
          <a:xfrm>
            <a:off x="4484688" y="2133600"/>
            <a:ext cx="773112" cy="1385888"/>
          </a:xfrm>
          <a:custGeom>
            <a:avLst/>
            <a:gdLst/>
            <a:ahLst/>
            <a:cxnLst>
              <a:cxn ang="0">
                <a:pos x="0" y="873"/>
              </a:cxn>
              <a:cxn ang="0">
                <a:pos x="411" y="0"/>
              </a:cxn>
              <a:cxn ang="0">
                <a:pos x="487" y="0"/>
              </a:cxn>
            </a:cxnLst>
            <a:rect l="0" t="0" r="r" b="b"/>
            <a:pathLst>
              <a:path w="487" h="873">
                <a:moveTo>
                  <a:pt x="0" y="873"/>
                </a:moveTo>
                <a:lnTo>
                  <a:pt x="411" y="0"/>
                </a:lnTo>
                <a:lnTo>
                  <a:pt x="487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4" name="Freeform 10"/>
          <p:cNvSpPr>
            <a:spLocks/>
          </p:cNvSpPr>
          <p:nvPr/>
        </p:nvSpPr>
        <p:spPr bwMode="auto">
          <a:xfrm>
            <a:off x="3779838" y="1409700"/>
            <a:ext cx="304800" cy="850900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120" y="0"/>
              </a:cxn>
              <a:cxn ang="0">
                <a:pos x="192" y="0"/>
              </a:cxn>
            </a:cxnLst>
            <a:rect l="0" t="0" r="r" b="b"/>
            <a:pathLst>
              <a:path w="192" h="536">
                <a:moveTo>
                  <a:pt x="0" y="536"/>
                </a:moveTo>
                <a:lnTo>
                  <a:pt x="12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5" name="Freeform 11"/>
          <p:cNvSpPr>
            <a:spLocks/>
          </p:cNvSpPr>
          <p:nvPr/>
        </p:nvSpPr>
        <p:spPr bwMode="auto">
          <a:xfrm>
            <a:off x="4164013" y="1755775"/>
            <a:ext cx="295275" cy="768350"/>
          </a:xfrm>
          <a:custGeom>
            <a:avLst/>
            <a:gdLst/>
            <a:ahLst/>
            <a:cxnLst>
              <a:cxn ang="0">
                <a:pos x="0" y="484"/>
              </a:cxn>
              <a:cxn ang="0">
                <a:pos x="114" y="0"/>
              </a:cxn>
              <a:cxn ang="0">
                <a:pos x="186" y="0"/>
              </a:cxn>
            </a:cxnLst>
            <a:rect l="0" t="0" r="r" b="b"/>
            <a:pathLst>
              <a:path w="186" h="484">
                <a:moveTo>
                  <a:pt x="0" y="484"/>
                </a:moveTo>
                <a:lnTo>
                  <a:pt x="114" y="0"/>
                </a:lnTo>
                <a:lnTo>
                  <a:pt x="186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6" name="Freeform 12"/>
          <p:cNvSpPr>
            <a:spLocks/>
          </p:cNvSpPr>
          <p:nvPr/>
        </p:nvSpPr>
        <p:spPr bwMode="auto">
          <a:xfrm>
            <a:off x="3494088" y="1019175"/>
            <a:ext cx="244475" cy="777875"/>
          </a:xfrm>
          <a:custGeom>
            <a:avLst/>
            <a:gdLst/>
            <a:ahLst/>
            <a:cxnLst>
              <a:cxn ang="0">
                <a:pos x="0" y="490"/>
              </a:cxn>
              <a:cxn ang="0">
                <a:pos x="80" y="0"/>
              </a:cxn>
              <a:cxn ang="0">
                <a:pos x="154" y="0"/>
              </a:cxn>
            </a:cxnLst>
            <a:rect l="0" t="0" r="r" b="b"/>
            <a:pathLst>
              <a:path w="154" h="490">
                <a:moveTo>
                  <a:pt x="0" y="490"/>
                </a:moveTo>
                <a:lnTo>
                  <a:pt x="80" y="0"/>
                </a:lnTo>
                <a:lnTo>
                  <a:pt x="15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7" name="Freeform 13"/>
          <p:cNvSpPr>
            <a:spLocks/>
          </p:cNvSpPr>
          <p:nvPr/>
        </p:nvSpPr>
        <p:spPr bwMode="auto">
          <a:xfrm>
            <a:off x="4186238" y="4551363"/>
            <a:ext cx="1277937" cy="1050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3" y="662"/>
              </a:cxn>
              <a:cxn ang="0">
                <a:pos x="805" y="662"/>
              </a:cxn>
            </a:cxnLst>
            <a:rect l="0" t="0" r="r" b="b"/>
            <a:pathLst>
              <a:path w="805" h="662">
                <a:moveTo>
                  <a:pt x="0" y="0"/>
                </a:moveTo>
                <a:lnTo>
                  <a:pt x="693" y="662"/>
                </a:lnTo>
                <a:lnTo>
                  <a:pt x="805" y="66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2027238" y="4754563"/>
            <a:ext cx="1587" cy="117792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1230313" y="4386263"/>
            <a:ext cx="1587" cy="118110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1065213" y="1517650"/>
            <a:ext cx="1587" cy="124777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1" name="Freeform 17"/>
          <p:cNvSpPr>
            <a:spLocks/>
          </p:cNvSpPr>
          <p:nvPr/>
        </p:nvSpPr>
        <p:spPr bwMode="auto">
          <a:xfrm>
            <a:off x="4370388" y="3513138"/>
            <a:ext cx="233362" cy="14287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0"/>
              </a:cxn>
              <a:cxn ang="0">
                <a:pos x="147" y="0"/>
              </a:cxn>
              <a:cxn ang="0">
                <a:pos x="147" y="90"/>
              </a:cxn>
            </a:cxnLst>
            <a:rect l="0" t="0" r="r" b="b"/>
            <a:pathLst>
              <a:path w="147" h="90">
                <a:moveTo>
                  <a:pt x="0" y="88"/>
                </a:moveTo>
                <a:lnTo>
                  <a:pt x="0" y="0"/>
                </a:lnTo>
                <a:lnTo>
                  <a:pt x="147" y="0"/>
                </a:lnTo>
                <a:lnTo>
                  <a:pt x="147" y="9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1171575" y="493713"/>
            <a:ext cx="3236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Atmospheric pressure</a:t>
            </a:r>
            <a:endParaRPr lang="en-US" sz="1800" b="1">
              <a:latin typeface="Arial" charset="0"/>
            </a:endParaRPr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5508625" y="3903663"/>
            <a:ext cx="19462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Intrapleural</a:t>
            </a:r>
          </a:p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pressure</a:t>
            </a:r>
            <a:endParaRPr lang="en-US" sz="1800">
              <a:latin typeface="Arial" charset="0"/>
            </a:endParaRP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756 mm Hg</a:t>
            </a:r>
            <a:endParaRPr lang="en-US" sz="1800" b="1">
              <a:latin typeface="Arial" charset="0"/>
            </a:endParaRP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(–4 mm Hg)</a:t>
            </a:r>
            <a:endParaRPr lang="en-US" sz="1800">
              <a:latin typeface="Arial" charset="0"/>
            </a:endParaRPr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5289550" y="1900238"/>
            <a:ext cx="26908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Transpulmonary</a:t>
            </a:r>
          </a:p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pressure</a:t>
            </a:r>
            <a:endParaRPr lang="en-US" sz="1800">
              <a:latin typeface="Arial" charset="0"/>
            </a:endParaRP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760 mm Hg </a:t>
            </a:r>
            <a:endParaRPr lang="en-US" sz="1800" b="1">
              <a:latin typeface="Arial" charset="0"/>
            </a:endParaRP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–756 mm Hg</a:t>
            </a:r>
            <a:endParaRPr lang="en-US" sz="1800" b="1">
              <a:latin typeface="Arial" charset="0"/>
            </a:endParaRP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= 4 mm Hg</a:t>
            </a:r>
            <a:endParaRPr lang="en-US" sz="1800">
              <a:latin typeface="Arial" charset="0"/>
            </a:endParaRPr>
          </a:p>
        </p:txBody>
      </p:sp>
      <p:sp>
        <p:nvSpPr>
          <p:cNvPr id="113685" name="Rectangle 21"/>
          <p:cNvSpPr>
            <a:spLocks noChangeArrowheads="1"/>
          </p:cNvSpPr>
          <p:nvPr/>
        </p:nvSpPr>
        <p:spPr bwMode="auto">
          <a:xfrm>
            <a:off x="463550" y="1176338"/>
            <a:ext cx="1928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Thoracic wall</a:t>
            </a:r>
            <a:endParaRPr lang="en-US" sz="1800" b="1">
              <a:latin typeface="Arial" charset="0"/>
            </a:endParaRPr>
          </a:p>
        </p:txBody>
      </p:sp>
      <p:sp>
        <p:nvSpPr>
          <p:cNvPr id="113686" name="Rectangle 22"/>
          <p:cNvSpPr>
            <a:spLocks noChangeArrowheads="1"/>
          </p:cNvSpPr>
          <p:nvPr/>
        </p:nvSpPr>
        <p:spPr bwMode="auto">
          <a:xfrm>
            <a:off x="1235075" y="5954713"/>
            <a:ext cx="1592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Diaphragm</a:t>
            </a:r>
            <a:endParaRPr lang="en-US" sz="1800" b="1">
              <a:latin typeface="Arial" charset="0"/>
            </a:endParaRPr>
          </a:p>
        </p:txBody>
      </p:sp>
      <p:sp>
        <p:nvSpPr>
          <p:cNvPr id="113687" name="Rectangle 23"/>
          <p:cNvSpPr>
            <a:spLocks noChangeArrowheads="1"/>
          </p:cNvSpPr>
          <p:nvPr/>
        </p:nvSpPr>
        <p:spPr bwMode="auto">
          <a:xfrm>
            <a:off x="873125" y="5535613"/>
            <a:ext cx="742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Lung</a:t>
            </a:r>
            <a:endParaRPr lang="en-US" sz="1800" b="1">
              <a:latin typeface="Arial" charset="0"/>
            </a:endParaRPr>
          </a:p>
        </p:txBody>
      </p:sp>
      <p:sp>
        <p:nvSpPr>
          <p:cNvPr id="113688" name="Rectangle 24"/>
          <p:cNvSpPr>
            <a:spLocks noChangeArrowheads="1"/>
          </p:cNvSpPr>
          <p:nvPr/>
        </p:nvSpPr>
        <p:spPr bwMode="auto">
          <a:xfrm>
            <a:off x="5511800" y="5373688"/>
            <a:ext cx="31654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Intrapulmonary</a:t>
            </a:r>
          </a:p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pressure</a:t>
            </a:r>
            <a:r>
              <a:rPr lang="en-US" b="1">
                <a:solidFill>
                  <a:srgbClr val="231F20"/>
                </a:solidFill>
                <a:latin typeface="Arial" charset="0"/>
              </a:rPr>
              <a:t> 760 mm Hg</a:t>
            </a:r>
            <a:endParaRPr lang="en-US" sz="1800" b="1">
              <a:latin typeface="Arial" charset="0"/>
            </a:endParaRP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(0 mm Hg)</a:t>
            </a:r>
            <a:endParaRPr lang="en-US" sz="1800">
              <a:latin typeface="Arial" charset="0"/>
            </a:endParaRPr>
          </a:p>
        </p:txBody>
      </p:sp>
      <p:sp>
        <p:nvSpPr>
          <p:cNvPr id="113689" name="Rectangle 25"/>
          <p:cNvSpPr>
            <a:spLocks noChangeArrowheads="1"/>
          </p:cNvSpPr>
          <p:nvPr/>
        </p:nvSpPr>
        <p:spPr bwMode="auto">
          <a:xfrm>
            <a:off x="3771900" y="858838"/>
            <a:ext cx="2100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Parietal pleura</a:t>
            </a:r>
            <a:endParaRPr lang="en-US" sz="1800" b="1">
              <a:latin typeface="Arial" charset="0"/>
            </a:endParaRPr>
          </a:p>
        </p:txBody>
      </p:sp>
      <p:sp>
        <p:nvSpPr>
          <p:cNvPr id="113690" name="Rectangle 26"/>
          <p:cNvSpPr>
            <a:spLocks noChangeArrowheads="1"/>
          </p:cNvSpPr>
          <p:nvPr/>
        </p:nvSpPr>
        <p:spPr bwMode="auto">
          <a:xfrm>
            <a:off x="4492625" y="1589088"/>
            <a:ext cx="1965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Pleural cavity</a:t>
            </a:r>
            <a:endParaRPr lang="en-US" sz="1800" b="1">
              <a:latin typeface="Arial" charset="0"/>
            </a:endParaRPr>
          </a:p>
        </p:txBody>
      </p:sp>
      <p:sp>
        <p:nvSpPr>
          <p:cNvPr id="113691" name="Rectangle 27"/>
          <p:cNvSpPr>
            <a:spLocks noChangeArrowheads="1"/>
          </p:cNvSpPr>
          <p:nvPr/>
        </p:nvSpPr>
        <p:spPr bwMode="auto">
          <a:xfrm>
            <a:off x="4105275" y="1227138"/>
            <a:ext cx="2168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Visceral pleura</a:t>
            </a:r>
            <a:endParaRPr lang="en-US" sz="1800" b="1">
              <a:latin typeface="Arial" charset="0"/>
            </a:endParaRPr>
          </a:p>
        </p:txBody>
      </p:sp>
      <p:sp>
        <p:nvSpPr>
          <p:cNvPr id="113692" name="Rectangle 28"/>
          <p:cNvSpPr>
            <a:spLocks noChangeArrowheads="1"/>
          </p:cNvSpPr>
          <p:nvPr/>
        </p:nvSpPr>
        <p:spPr bwMode="auto">
          <a:xfrm>
            <a:off x="4502150" y="3668713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756</a:t>
            </a:r>
            <a:endParaRPr lang="en-US" sz="1800" b="1">
              <a:latin typeface="Arial" charset="0"/>
            </a:endParaRPr>
          </a:p>
        </p:txBody>
      </p:sp>
      <p:sp>
        <p:nvSpPr>
          <p:cNvPr id="113693" name="Rectangle 29"/>
          <p:cNvSpPr>
            <a:spLocks noChangeArrowheads="1"/>
          </p:cNvSpPr>
          <p:nvPr/>
        </p:nvSpPr>
        <p:spPr bwMode="auto">
          <a:xfrm>
            <a:off x="4035425" y="4357688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760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Atelectasis (lung collapse) is due to</a:t>
            </a:r>
          </a:p>
          <a:p>
            <a:pPr lvl="1"/>
            <a:r>
              <a:rPr lang="en-US"/>
              <a:t>Plugged bronchioles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collapse of alveoli</a:t>
            </a:r>
          </a:p>
          <a:p>
            <a:pPr lvl="1"/>
            <a:r>
              <a:rPr lang="en-US"/>
              <a:t>Wound that admits air into pleural cavity (pneumothorax)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Ventilation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Inspiration and expiration</a:t>
            </a:r>
          </a:p>
          <a:p>
            <a:r>
              <a:rPr lang="en-US"/>
              <a:t>Mechanical processes that depend on volume changes in the thoracic cavity</a:t>
            </a:r>
          </a:p>
          <a:p>
            <a:pPr lvl="1"/>
            <a:r>
              <a:rPr lang="en-US"/>
              <a:t>Volume changes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pressure changes</a:t>
            </a:r>
          </a:p>
          <a:p>
            <a:pPr lvl="1"/>
            <a:r>
              <a:rPr lang="en-US"/>
              <a:t>Pressure changes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gases flow to equalize pressure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Boyle’s Law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relationship between the pressure and volume of a gas</a:t>
            </a:r>
          </a:p>
          <a:p>
            <a:r>
              <a:rPr lang="en-US"/>
              <a:t>Pressure (</a:t>
            </a:r>
            <a:r>
              <a:rPr lang="en-US" i="1"/>
              <a:t>P</a:t>
            </a:r>
            <a:r>
              <a:rPr lang="en-US"/>
              <a:t>) varies inversely with volume (</a:t>
            </a:r>
            <a:r>
              <a:rPr lang="en-US" i="1"/>
              <a:t>V</a:t>
            </a:r>
            <a:r>
              <a:rPr lang="en-US"/>
              <a:t>): </a:t>
            </a:r>
          </a:p>
          <a:p>
            <a:pPr lvl="1">
              <a:buFontTx/>
              <a:buNone/>
            </a:pP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 i="1"/>
              <a:t>V</a:t>
            </a:r>
            <a:r>
              <a:rPr lang="en-US" i="1" baseline="-25000"/>
              <a:t>1</a:t>
            </a:r>
            <a:r>
              <a:rPr lang="en-US" i="1"/>
              <a:t> = P</a:t>
            </a:r>
            <a:r>
              <a:rPr lang="en-US" i="1" baseline="-25000"/>
              <a:t>2</a:t>
            </a:r>
            <a:r>
              <a:rPr lang="en-US" i="1"/>
              <a:t>V</a:t>
            </a:r>
            <a:r>
              <a:rPr lang="en-US" i="1" baseline="-25000"/>
              <a:t>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Inspiration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An active process</a:t>
            </a:r>
          </a:p>
          <a:p>
            <a:pPr lvl="1"/>
            <a:r>
              <a:rPr lang="en-US"/>
              <a:t>Inspiratory muscles contract </a:t>
            </a:r>
          </a:p>
          <a:p>
            <a:pPr lvl="1"/>
            <a:r>
              <a:rPr lang="en-US"/>
              <a:t>Thoracic volume increases</a:t>
            </a:r>
          </a:p>
          <a:p>
            <a:pPr lvl="1"/>
            <a:r>
              <a:rPr lang="en-US"/>
              <a:t>Lungs are stretched and intrapulmonary volume increases</a:t>
            </a:r>
          </a:p>
          <a:p>
            <a:pPr lvl="1"/>
            <a:r>
              <a:rPr lang="en-US"/>
              <a:t>Intrapulmonary pressure drops (to </a:t>
            </a:r>
            <a:r>
              <a:rPr lang="en-US">
                <a:sym typeface="Symbol" charset="2"/>
              </a:rPr>
              <a:t></a:t>
            </a:r>
            <a:r>
              <a:rPr lang="en-US"/>
              <a:t>1 mm Hg)</a:t>
            </a:r>
          </a:p>
          <a:p>
            <a:pPr lvl="1"/>
            <a:r>
              <a:rPr lang="en-US"/>
              <a:t>Air flows into the lungs, down its pressure gradient, until P</a:t>
            </a:r>
            <a:r>
              <a:rPr lang="en-US" baseline="-25000"/>
              <a:t>pul</a:t>
            </a:r>
            <a:r>
              <a:rPr lang="en-US"/>
              <a:t> = P</a:t>
            </a:r>
            <a:r>
              <a:rPr lang="en-US" baseline="-25000"/>
              <a:t>atm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Nose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39713" indent="-239713"/>
            <a:r>
              <a:rPr lang="en-US" dirty="0"/>
              <a:t>Two regions: external nose and nasal cavity</a:t>
            </a:r>
          </a:p>
          <a:p>
            <a:pPr marL="733425" lvl="1" indent="-379413">
              <a:buFont typeface="Times" charset="0"/>
              <a:buAutoNum type="arabicPeriod"/>
            </a:pPr>
            <a:r>
              <a:rPr lang="en-US" dirty="0"/>
              <a:t>External nose: root, bridge, dorsum </a:t>
            </a:r>
            <a:r>
              <a:rPr lang="en-US" dirty="0" err="1"/>
              <a:t>nasi</a:t>
            </a:r>
            <a:r>
              <a:rPr lang="en-US" dirty="0"/>
              <a:t>, and apex </a:t>
            </a:r>
          </a:p>
          <a:p>
            <a:pPr marL="1255713" lvl="2" indent="-407988"/>
            <a:endParaRPr lang="en-US" dirty="0" smtClean="0"/>
          </a:p>
          <a:p>
            <a:pPr marL="1255713" lvl="2" indent="-407988"/>
            <a:r>
              <a:rPr lang="en-US" dirty="0" err="1" smtClean="0"/>
              <a:t>Philtrum</a:t>
            </a:r>
            <a:r>
              <a:rPr lang="en-US" dirty="0"/>
              <a:t>: a shallow vertical groove inferior to the apex</a:t>
            </a:r>
          </a:p>
          <a:p>
            <a:pPr marL="1255713" lvl="2" indent="-407988"/>
            <a:endParaRPr lang="en-US" dirty="0" smtClean="0"/>
          </a:p>
          <a:p>
            <a:pPr marL="1255713" lvl="2" indent="-407988"/>
            <a:r>
              <a:rPr lang="en-US" dirty="0" smtClean="0"/>
              <a:t>Nostrils </a:t>
            </a:r>
            <a:r>
              <a:rPr lang="en-US" dirty="0"/>
              <a:t>(</a:t>
            </a:r>
            <a:r>
              <a:rPr lang="en-US" dirty="0" err="1"/>
              <a:t>nares</a:t>
            </a:r>
            <a:r>
              <a:rPr lang="en-US" dirty="0"/>
              <a:t>): bounded laterally by the </a:t>
            </a:r>
            <a:r>
              <a:rPr lang="en-US" dirty="0" err="1"/>
              <a:t>alae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524750" y="6596063"/>
            <a:ext cx="1616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Figure 22.13 (1 of 2)</a:t>
            </a:r>
          </a:p>
        </p:txBody>
      </p:sp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850" y="1055688"/>
            <a:ext cx="8240713" cy="4860925"/>
          </a:xfrm>
          <a:prstGeom prst="rect">
            <a:avLst/>
          </a:prstGeom>
          <a:noFill/>
        </p:spPr>
      </p:pic>
      <p:sp>
        <p:nvSpPr>
          <p:cNvPr id="122888" name="Freeform 8"/>
          <p:cNvSpPr>
            <a:spLocks/>
          </p:cNvSpPr>
          <p:nvPr/>
        </p:nvSpPr>
        <p:spPr bwMode="auto">
          <a:xfrm>
            <a:off x="4651375" y="4806950"/>
            <a:ext cx="35242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182"/>
              </a:cxn>
              <a:cxn ang="0">
                <a:pos x="222" y="182"/>
              </a:cxn>
            </a:cxnLst>
            <a:rect l="0" t="0" r="r" b="b"/>
            <a:pathLst>
              <a:path w="222" h="182">
                <a:moveTo>
                  <a:pt x="0" y="0"/>
                </a:moveTo>
                <a:lnTo>
                  <a:pt x="138" y="182"/>
                </a:lnTo>
                <a:lnTo>
                  <a:pt x="222" y="18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9" name="Freeform 9"/>
          <p:cNvSpPr>
            <a:spLocks/>
          </p:cNvSpPr>
          <p:nvPr/>
        </p:nvSpPr>
        <p:spPr bwMode="auto">
          <a:xfrm>
            <a:off x="846138" y="2747963"/>
            <a:ext cx="215900" cy="215900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6" y="116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6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6"/>
              </a:cxn>
              <a:cxn ang="0">
                <a:pos x="12" y="106"/>
              </a:cxn>
              <a:cxn ang="0">
                <a:pos x="6" y="94"/>
              </a:cxn>
              <a:cxn ang="0">
                <a:pos x="2" y="82"/>
              </a:cxn>
              <a:cxn ang="0">
                <a:pos x="0" y="68"/>
              </a:cxn>
              <a:cxn ang="0">
                <a:pos x="2" y="54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4" y="2"/>
              </a:cxn>
              <a:cxn ang="0">
                <a:pos x="68" y="0"/>
              </a:cxn>
              <a:cxn ang="0">
                <a:pos x="82" y="2"/>
              </a:cxn>
              <a:cxn ang="0">
                <a:pos x="94" y="6"/>
              </a:cxn>
              <a:cxn ang="0">
                <a:pos x="106" y="12"/>
              </a:cxn>
              <a:cxn ang="0">
                <a:pos x="116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8"/>
              </a:cxn>
              <a:cxn ang="0">
                <a:pos x="136" y="68"/>
              </a:cxn>
            </a:cxnLst>
            <a:rect l="0" t="0" r="r" b="b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  <a:lnTo>
                  <a:pt x="136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Freeform 10"/>
          <p:cNvSpPr>
            <a:spLocks/>
          </p:cNvSpPr>
          <p:nvPr/>
        </p:nvSpPr>
        <p:spPr bwMode="auto">
          <a:xfrm>
            <a:off x="846138" y="2747963"/>
            <a:ext cx="215900" cy="215900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6" y="116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6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6"/>
              </a:cxn>
              <a:cxn ang="0">
                <a:pos x="12" y="106"/>
              </a:cxn>
              <a:cxn ang="0">
                <a:pos x="6" y="94"/>
              </a:cxn>
              <a:cxn ang="0">
                <a:pos x="2" y="82"/>
              </a:cxn>
              <a:cxn ang="0">
                <a:pos x="0" y="68"/>
              </a:cxn>
              <a:cxn ang="0">
                <a:pos x="2" y="54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4" y="2"/>
              </a:cxn>
              <a:cxn ang="0">
                <a:pos x="68" y="0"/>
              </a:cxn>
              <a:cxn ang="0">
                <a:pos x="82" y="2"/>
              </a:cxn>
              <a:cxn ang="0">
                <a:pos x="94" y="6"/>
              </a:cxn>
              <a:cxn ang="0">
                <a:pos x="106" y="12"/>
              </a:cxn>
              <a:cxn ang="0">
                <a:pos x="116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8"/>
              </a:cxn>
            </a:cxnLst>
            <a:rect l="0" t="0" r="r" b="b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1" name="Freeform 11"/>
          <p:cNvSpPr>
            <a:spLocks/>
          </p:cNvSpPr>
          <p:nvPr/>
        </p:nvSpPr>
        <p:spPr bwMode="auto">
          <a:xfrm>
            <a:off x="846138" y="3349625"/>
            <a:ext cx="215900" cy="215900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6" y="116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6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6"/>
              </a:cxn>
              <a:cxn ang="0">
                <a:pos x="12" y="106"/>
              </a:cxn>
              <a:cxn ang="0">
                <a:pos x="6" y="94"/>
              </a:cxn>
              <a:cxn ang="0">
                <a:pos x="2" y="82"/>
              </a:cxn>
              <a:cxn ang="0">
                <a:pos x="0" y="68"/>
              </a:cxn>
              <a:cxn ang="0">
                <a:pos x="2" y="54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4" y="2"/>
              </a:cxn>
              <a:cxn ang="0">
                <a:pos x="68" y="0"/>
              </a:cxn>
              <a:cxn ang="0">
                <a:pos x="82" y="2"/>
              </a:cxn>
              <a:cxn ang="0">
                <a:pos x="94" y="6"/>
              </a:cxn>
              <a:cxn ang="0">
                <a:pos x="106" y="12"/>
              </a:cxn>
              <a:cxn ang="0">
                <a:pos x="116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8"/>
              </a:cxn>
              <a:cxn ang="0">
                <a:pos x="136" y="68"/>
              </a:cxn>
            </a:cxnLst>
            <a:rect l="0" t="0" r="r" b="b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  <a:lnTo>
                  <a:pt x="136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2" name="Freeform 12"/>
          <p:cNvSpPr>
            <a:spLocks/>
          </p:cNvSpPr>
          <p:nvPr/>
        </p:nvSpPr>
        <p:spPr bwMode="auto">
          <a:xfrm>
            <a:off x="846138" y="3349625"/>
            <a:ext cx="215900" cy="215900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6" y="116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6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6"/>
              </a:cxn>
              <a:cxn ang="0">
                <a:pos x="12" y="106"/>
              </a:cxn>
              <a:cxn ang="0">
                <a:pos x="6" y="94"/>
              </a:cxn>
              <a:cxn ang="0">
                <a:pos x="2" y="82"/>
              </a:cxn>
              <a:cxn ang="0">
                <a:pos x="0" y="68"/>
              </a:cxn>
              <a:cxn ang="0">
                <a:pos x="2" y="54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4" y="2"/>
              </a:cxn>
              <a:cxn ang="0">
                <a:pos x="68" y="0"/>
              </a:cxn>
              <a:cxn ang="0">
                <a:pos x="82" y="2"/>
              </a:cxn>
              <a:cxn ang="0">
                <a:pos x="94" y="6"/>
              </a:cxn>
              <a:cxn ang="0">
                <a:pos x="106" y="12"/>
              </a:cxn>
              <a:cxn ang="0">
                <a:pos x="116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8"/>
              </a:cxn>
            </a:cxnLst>
            <a:rect l="0" t="0" r="r" b="b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3" name="Freeform 13"/>
          <p:cNvSpPr>
            <a:spLocks/>
          </p:cNvSpPr>
          <p:nvPr/>
        </p:nvSpPr>
        <p:spPr bwMode="auto">
          <a:xfrm>
            <a:off x="846138" y="4159250"/>
            <a:ext cx="215900" cy="215900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6" y="116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6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6"/>
              </a:cxn>
              <a:cxn ang="0">
                <a:pos x="12" y="106"/>
              </a:cxn>
              <a:cxn ang="0">
                <a:pos x="6" y="94"/>
              </a:cxn>
              <a:cxn ang="0">
                <a:pos x="2" y="82"/>
              </a:cxn>
              <a:cxn ang="0">
                <a:pos x="0" y="68"/>
              </a:cxn>
              <a:cxn ang="0">
                <a:pos x="2" y="54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4" y="2"/>
              </a:cxn>
              <a:cxn ang="0">
                <a:pos x="68" y="0"/>
              </a:cxn>
              <a:cxn ang="0">
                <a:pos x="82" y="2"/>
              </a:cxn>
              <a:cxn ang="0">
                <a:pos x="94" y="6"/>
              </a:cxn>
              <a:cxn ang="0">
                <a:pos x="106" y="12"/>
              </a:cxn>
              <a:cxn ang="0">
                <a:pos x="116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8"/>
              </a:cxn>
              <a:cxn ang="0">
                <a:pos x="136" y="68"/>
              </a:cxn>
            </a:cxnLst>
            <a:rect l="0" t="0" r="r" b="b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  <a:lnTo>
                  <a:pt x="136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4" name="Freeform 14"/>
          <p:cNvSpPr>
            <a:spLocks/>
          </p:cNvSpPr>
          <p:nvPr/>
        </p:nvSpPr>
        <p:spPr bwMode="auto">
          <a:xfrm>
            <a:off x="846138" y="4159250"/>
            <a:ext cx="215900" cy="215900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6" y="116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6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6"/>
              </a:cxn>
              <a:cxn ang="0">
                <a:pos x="12" y="106"/>
              </a:cxn>
              <a:cxn ang="0">
                <a:pos x="6" y="94"/>
              </a:cxn>
              <a:cxn ang="0">
                <a:pos x="2" y="82"/>
              </a:cxn>
              <a:cxn ang="0">
                <a:pos x="0" y="68"/>
              </a:cxn>
              <a:cxn ang="0">
                <a:pos x="2" y="54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4" y="2"/>
              </a:cxn>
              <a:cxn ang="0">
                <a:pos x="68" y="0"/>
              </a:cxn>
              <a:cxn ang="0">
                <a:pos x="82" y="2"/>
              </a:cxn>
              <a:cxn ang="0">
                <a:pos x="94" y="6"/>
              </a:cxn>
              <a:cxn ang="0">
                <a:pos x="106" y="12"/>
              </a:cxn>
              <a:cxn ang="0">
                <a:pos x="116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8"/>
              </a:cxn>
            </a:cxnLst>
            <a:rect l="0" t="0" r="r" b="b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5" name="Freeform 15"/>
          <p:cNvSpPr>
            <a:spLocks/>
          </p:cNvSpPr>
          <p:nvPr/>
        </p:nvSpPr>
        <p:spPr bwMode="auto">
          <a:xfrm>
            <a:off x="846138" y="4797425"/>
            <a:ext cx="215900" cy="212725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0"/>
              </a:cxn>
              <a:cxn ang="0">
                <a:pos x="130" y="94"/>
              </a:cxn>
              <a:cxn ang="0">
                <a:pos x="124" y="104"/>
              </a:cxn>
              <a:cxn ang="0">
                <a:pos x="116" y="114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4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4"/>
              </a:cxn>
              <a:cxn ang="0">
                <a:pos x="12" y="104"/>
              </a:cxn>
              <a:cxn ang="0">
                <a:pos x="6" y="94"/>
              </a:cxn>
              <a:cxn ang="0">
                <a:pos x="2" y="80"/>
              </a:cxn>
              <a:cxn ang="0">
                <a:pos x="0" y="68"/>
              </a:cxn>
              <a:cxn ang="0">
                <a:pos x="2" y="54"/>
              </a:cxn>
              <a:cxn ang="0">
                <a:pos x="6" y="40"/>
              </a:cxn>
              <a:cxn ang="0">
                <a:pos x="12" y="30"/>
              </a:cxn>
              <a:cxn ang="0">
                <a:pos x="20" y="20"/>
              </a:cxn>
              <a:cxn ang="0">
                <a:pos x="30" y="10"/>
              </a:cxn>
              <a:cxn ang="0">
                <a:pos x="42" y="4"/>
              </a:cxn>
              <a:cxn ang="0">
                <a:pos x="54" y="0"/>
              </a:cxn>
              <a:cxn ang="0">
                <a:pos x="68" y="0"/>
              </a:cxn>
              <a:cxn ang="0">
                <a:pos x="82" y="0"/>
              </a:cxn>
              <a:cxn ang="0">
                <a:pos x="94" y="4"/>
              </a:cxn>
              <a:cxn ang="0">
                <a:pos x="106" y="10"/>
              </a:cxn>
              <a:cxn ang="0">
                <a:pos x="116" y="20"/>
              </a:cxn>
              <a:cxn ang="0">
                <a:pos x="124" y="30"/>
              </a:cxn>
              <a:cxn ang="0">
                <a:pos x="130" y="40"/>
              </a:cxn>
              <a:cxn ang="0">
                <a:pos x="134" y="54"/>
              </a:cxn>
              <a:cxn ang="0">
                <a:pos x="134" y="68"/>
              </a:cxn>
              <a:cxn ang="0">
                <a:pos x="136" y="68"/>
              </a:cxn>
            </a:cxnLst>
            <a:rect l="0" t="0" r="r" b="b"/>
            <a:pathLst>
              <a:path w="136" h="134">
                <a:moveTo>
                  <a:pt x="136" y="68"/>
                </a:moveTo>
                <a:lnTo>
                  <a:pt x="134" y="80"/>
                </a:lnTo>
                <a:lnTo>
                  <a:pt x="130" y="94"/>
                </a:lnTo>
                <a:lnTo>
                  <a:pt x="124" y="104"/>
                </a:lnTo>
                <a:lnTo>
                  <a:pt x="116" y="114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4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4"/>
                </a:lnTo>
                <a:lnTo>
                  <a:pt x="12" y="104"/>
                </a:lnTo>
                <a:lnTo>
                  <a:pt x="6" y="94"/>
                </a:lnTo>
                <a:lnTo>
                  <a:pt x="2" y="80"/>
                </a:lnTo>
                <a:lnTo>
                  <a:pt x="0" y="68"/>
                </a:lnTo>
                <a:lnTo>
                  <a:pt x="2" y="54"/>
                </a:lnTo>
                <a:lnTo>
                  <a:pt x="6" y="40"/>
                </a:lnTo>
                <a:lnTo>
                  <a:pt x="12" y="30"/>
                </a:lnTo>
                <a:lnTo>
                  <a:pt x="20" y="20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20"/>
                </a:lnTo>
                <a:lnTo>
                  <a:pt x="124" y="30"/>
                </a:lnTo>
                <a:lnTo>
                  <a:pt x="130" y="40"/>
                </a:lnTo>
                <a:lnTo>
                  <a:pt x="134" y="54"/>
                </a:lnTo>
                <a:lnTo>
                  <a:pt x="134" y="68"/>
                </a:lnTo>
                <a:lnTo>
                  <a:pt x="136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6" name="Freeform 16"/>
          <p:cNvSpPr>
            <a:spLocks/>
          </p:cNvSpPr>
          <p:nvPr/>
        </p:nvSpPr>
        <p:spPr bwMode="auto">
          <a:xfrm>
            <a:off x="846138" y="4797425"/>
            <a:ext cx="215900" cy="212725"/>
          </a:xfrm>
          <a:custGeom>
            <a:avLst/>
            <a:gdLst/>
            <a:ahLst/>
            <a:cxnLst>
              <a:cxn ang="0">
                <a:pos x="136" y="68"/>
              </a:cxn>
              <a:cxn ang="0">
                <a:pos x="134" y="80"/>
              </a:cxn>
              <a:cxn ang="0">
                <a:pos x="130" y="94"/>
              </a:cxn>
              <a:cxn ang="0">
                <a:pos x="124" y="104"/>
              </a:cxn>
              <a:cxn ang="0">
                <a:pos x="116" y="114"/>
              </a:cxn>
              <a:cxn ang="0">
                <a:pos x="106" y="124"/>
              </a:cxn>
              <a:cxn ang="0">
                <a:pos x="94" y="130"/>
              </a:cxn>
              <a:cxn ang="0">
                <a:pos x="82" y="134"/>
              </a:cxn>
              <a:cxn ang="0">
                <a:pos x="68" y="134"/>
              </a:cxn>
              <a:cxn ang="0">
                <a:pos x="54" y="134"/>
              </a:cxn>
              <a:cxn ang="0">
                <a:pos x="42" y="130"/>
              </a:cxn>
              <a:cxn ang="0">
                <a:pos x="30" y="124"/>
              </a:cxn>
              <a:cxn ang="0">
                <a:pos x="20" y="114"/>
              </a:cxn>
              <a:cxn ang="0">
                <a:pos x="12" y="104"/>
              </a:cxn>
              <a:cxn ang="0">
                <a:pos x="6" y="94"/>
              </a:cxn>
              <a:cxn ang="0">
                <a:pos x="2" y="80"/>
              </a:cxn>
              <a:cxn ang="0">
                <a:pos x="0" y="68"/>
              </a:cxn>
              <a:cxn ang="0">
                <a:pos x="2" y="54"/>
              </a:cxn>
              <a:cxn ang="0">
                <a:pos x="6" y="40"/>
              </a:cxn>
              <a:cxn ang="0">
                <a:pos x="12" y="30"/>
              </a:cxn>
              <a:cxn ang="0">
                <a:pos x="20" y="20"/>
              </a:cxn>
              <a:cxn ang="0">
                <a:pos x="30" y="10"/>
              </a:cxn>
              <a:cxn ang="0">
                <a:pos x="42" y="4"/>
              </a:cxn>
              <a:cxn ang="0">
                <a:pos x="54" y="0"/>
              </a:cxn>
              <a:cxn ang="0">
                <a:pos x="68" y="0"/>
              </a:cxn>
              <a:cxn ang="0">
                <a:pos x="82" y="0"/>
              </a:cxn>
              <a:cxn ang="0">
                <a:pos x="94" y="4"/>
              </a:cxn>
              <a:cxn ang="0">
                <a:pos x="106" y="10"/>
              </a:cxn>
              <a:cxn ang="0">
                <a:pos x="116" y="20"/>
              </a:cxn>
              <a:cxn ang="0">
                <a:pos x="124" y="30"/>
              </a:cxn>
              <a:cxn ang="0">
                <a:pos x="130" y="40"/>
              </a:cxn>
              <a:cxn ang="0">
                <a:pos x="134" y="54"/>
              </a:cxn>
              <a:cxn ang="0">
                <a:pos x="134" y="68"/>
              </a:cxn>
            </a:cxnLst>
            <a:rect l="0" t="0" r="r" b="b"/>
            <a:pathLst>
              <a:path w="136" h="134">
                <a:moveTo>
                  <a:pt x="136" y="68"/>
                </a:moveTo>
                <a:lnTo>
                  <a:pt x="134" y="80"/>
                </a:lnTo>
                <a:lnTo>
                  <a:pt x="130" y="94"/>
                </a:lnTo>
                <a:lnTo>
                  <a:pt x="124" y="104"/>
                </a:lnTo>
                <a:lnTo>
                  <a:pt x="116" y="114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4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4"/>
                </a:lnTo>
                <a:lnTo>
                  <a:pt x="12" y="104"/>
                </a:lnTo>
                <a:lnTo>
                  <a:pt x="6" y="94"/>
                </a:lnTo>
                <a:lnTo>
                  <a:pt x="2" y="80"/>
                </a:lnTo>
                <a:lnTo>
                  <a:pt x="0" y="68"/>
                </a:lnTo>
                <a:lnTo>
                  <a:pt x="2" y="54"/>
                </a:lnTo>
                <a:lnTo>
                  <a:pt x="6" y="40"/>
                </a:lnTo>
                <a:lnTo>
                  <a:pt x="12" y="30"/>
                </a:lnTo>
                <a:lnTo>
                  <a:pt x="20" y="20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20"/>
                </a:lnTo>
                <a:lnTo>
                  <a:pt x="124" y="30"/>
                </a:lnTo>
                <a:lnTo>
                  <a:pt x="130" y="40"/>
                </a:lnTo>
                <a:lnTo>
                  <a:pt x="134" y="54"/>
                </a:lnTo>
                <a:lnTo>
                  <a:pt x="134" y="6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1069975" y="1546225"/>
            <a:ext cx="2184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Sequence of events</a:t>
            </a:r>
            <a:endParaRPr lang="en-US" sz="1800">
              <a:latin typeface="Arial" charset="0"/>
            </a:endParaRP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3700463" y="1114425"/>
            <a:ext cx="25257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Changes in anterior-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posterior and superior-</a:t>
            </a:r>
            <a:endParaRPr lang="en-US" sz="180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inferior dimensions</a:t>
            </a:r>
            <a:endParaRPr lang="en-US" sz="1800">
              <a:latin typeface="Arial" charset="0"/>
            </a:endParaRP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6502400" y="1108075"/>
            <a:ext cx="20193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Changes in lateral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dimensions</a:t>
            </a:r>
            <a:endParaRPr lang="en-US" sz="180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(superior view)</a:t>
            </a:r>
            <a:endParaRPr lang="en-US" sz="1800">
              <a:latin typeface="Arial" charset="0"/>
            </a:endParaRP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4459288" y="2143125"/>
            <a:ext cx="18192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Ribs are elevated</a:t>
            </a: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and sternum flares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as external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intercostals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contract.</a:t>
            </a:r>
            <a:endParaRPr lang="en-US" sz="1800" b="1">
              <a:latin typeface="Arial" charset="0"/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4254500" y="4972050"/>
            <a:ext cx="18526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Diaphragm</a:t>
            </a: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moves inferiorly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during contraction.</a:t>
            </a:r>
            <a:endParaRPr lang="en-US" sz="1800" b="1">
              <a:latin typeface="Arial" charset="0"/>
            </a:endParaRP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6950075" y="3286125"/>
            <a:ext cx="11414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External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intercostals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contract.</a:t>
            </a:r>
            <a:endParaRPr lang="en-US" sz="1800" b="1">
              <a:latin typeface="Arial" charset="0"/>
            </a:endParaRPr>
          </a:p>
        </p:txBody>
      </p:sp>
      <p:sp>
        <p:nvSpPr>
          <p:cNvPr id="122903" name="Freeform 23"/>
          <p:cNvSpPr>
            <a:spLocks/>
          </p:cNvSpPr>
          <p:nvPr/>
        </p:nvSpPr>
        <p:spPr bwMode="auto">
          <a:xfrm>
            <a:off x="541338" y="4010025"/>
            <a:ext cx="146050" cy="44450"/>
          </a:xfrm>
          <a:custGeom>
            <a:avLst/>
            <a:gdLst/>
            <a:ahLst/>
            <a:cxnLst>
              <a:cxn ang="0">
                <a:pos x="92" y="28"/>
              </a:cxn>
              <a:cxn ang="0">
                <a:pos x="92" y="0"/>
              </a:cxn>
              <a:cxn ang="0">
                <a:pos x="0" y="0"/>
              </a:cxn>
              <a:cxn ang="0">
                <a:pos x="0" y="28"/>
              </a:cxn>
              <a:cxn ang="0">
                <a:pos x="90" y="28"/>
              </a:cxn>
              <a:cxn ang="0">
                <a:pos x="92" y="28"/>
              </a:cxn>
            </a:cxnLst>
            <a:rect l="0" t="0" r="r" b="b"/>
            <a:pathLst>
              <a:path w="92" h="28">
                <a:moveTo>
                  <a:pt x="92" y="28"/>
                </a:moveTo>
                <a:lnTo>
                  <a:pt x="92" y="0"/>
                </a:lnTo>
                <a:lnTo>
                  <a:pt x="0" y="0"/>
                </a:lnTo>
                <a:lnTo>
                  <a:pt x="0" y="28"/>
                </a:lnTo>
                <a:lnTo>
                  <a:pt x="90" y="28"/>
                </a:lnTo>
                <a:lnTo>
                  <a:pt x="92" y="2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4" name="Freeform 24"/>
          <p:cNvSpPr>
            <a:spLocks/>
          </p:cNvSpPr>
          <p:nvPr/>
        </p:nvSpPr>
        <p:spPr bwMode="auto">
          <a:xfrm>
            <a:off x="579438" y="3870325"/>
            <a:ext cx="107950" cy="111125"/>
          </a:xfrm>
          <a:custGeom>
            <a:avLst/>
            <a:gdLst/>
            <a:ahLst/>
            <a:cxnLst>
              <a:cxn ang="0">
                <a:pos x="68" y="70"/>
              </a:cxn>
              <a:cxn ang="0">
                <a:pos x="68" y="44"/>
              </a:cxn>
              <a:cxn ang="0">
                <a:pos x="36" y="44"/>
              </a:cxn>
              <a:cxn ang="0">
                <a:pos x="28" y="44"/>
              </a:cxn>
              <a:cxn ang="0">
                <a:pos x="24" y="42"/>
              </a:cxn>
              <a:cxn ang="0">
                <a:pos x="22" y="38"/>
              </a:cxn>
              <a:cxn ang="0">
                <a:pos x="20" y="34"/>
              </a:cxn>
              <a:cxn ang="0">
                <a:pos x="20" y="30"/>
              </a:cxn>
              <a:cxn ang="0">
                <a:pos x="22" y="28"/>
              </a:cxn>
              <a:cxn ang="0">
                <a:pos x="26" y="26"/>
              </a:cxn>
              <a:cxn ang="0">
                <a:pos x="32" y="26"/>
              </a:cxn>
              <a:cxn ang="0">
                <a:pos x="68" y="26"/>
              </a:cxn>
              <a:cxn ang="0">
                <a:pos x="68" y="0"/>
              </a:cxn>
              <a:cxn ang="0">
                <a:pos x="26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2"/>
              </a:cxn>
              <a:cxn ang="0">
                <a:pos x="0" y="30"/>
              </a:cxn>
              <a:cxn ang="0">
                <a:pos x="4" y="36"/>
              </a:cxn>
              <a:cxn ang="0">
                <a:pos x="6" y="40"/>
              </a:cxn>
              <a:cxn ang="0">
                <a:pos x="12" y="46"/>
              </a:cxn>
              <a:cxn ang="0">
                <a:pos x="2" y="46"/>
              </a:cxn>
              <a:cxn ang="0">
                <a:pos x="2" y="70"/>
              </a:cxn>
              <a:cxn ang="0">
                <a:pos x="66" y="70"/>
              </a:cxn>
              <a:cxn ang="0">
                <a:pos x="68" y="70"/>
              </a:cxn>
            </a:cxnLst>
            <a:rect l="0" t="0" r="r" b="b"/>
            <a:pathLst>
              <a:path w="68" h="70">
                <a:moveTo>
                  <a:pt x="68" y="70"/>
                </a:moveTo>
                <a:lnTo>
                  <a:pt x="6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2"/>
                </a:lnTo>
                <a:lnTo>
                  <a:pt x="22" y="38"/>
                </a:lnTo>
                <a:lnTo>
                  <a:pt x="20" y="34"/>
                </a:lnTo>
                <a:lnTo>
                  <a:pt x="20" y="30"/>
                </a:lnTo>
                <a:lnTo>
                  <a:pt x="22" y="28"/>
                </a:lnTo>
                <a:lnTo>
                  <a:pt x="26" y="26"/>
                </a:lnTo>
                <a:lnTo>
                  <a:pt x="32" y="26"/>
                </a:lnTo>
                <a:lnTo>
                  <a:pt x="68" y="26"/>
                </a:lnTo>
                <a:lnTo>
                  <a:pt x="68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2"/>
                </a:lnTo>
                <a:lnTo>
                  <a:pt x="0" y="30"/>
                </a:lnTo>
                <a:lnTo>
                  <a:pt x="4" y="36"/>
                </a:lnTo>
                <a:lnTo>
                  <a:pt x="6" y="40"/>
                </a:lnTo>
                <a:lnTo>
                  <a:pt x="12" y="46"/>
                </a:lnTo>
                <a:lnTo>
                  <a:pt x="2" y="46"/>
                </a:lnTo>
                <a:lnTo>
                  <a:pt x="2" y="70"/>
                </a:lnTo>
                <a:lnTo>
                  <a:pt x="66" y="70"/>
                </a:lnTo>
                <a:lnTo>
                  <a:pt x="68" y="7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5" name="Freeform 25"/>
          <p:cNvSpPr>
            <a:spLocks/>
          </p:cNvSpPr>
          <p:nvPr/>
        </p:nvSpPr>
        <p:spPr bwMode="auto">
          <a:xfrm>
            <a:off x="579438" y="3740150"/>
            <a:ext cx="111125" cy="111125"/>
          </a:xfrm>
          <a:custGeom>
            <a:avLst/>
            <a:gdLst/>
            <a:ahLst/>
            <a:cxnLst>
              <a:cxn ang="0">
                <a:pos x="64" y="62"/>
              </a:cxn>
              <a:cxn ang="0">
                <a:pos x="68" y="50"/>
              </a:cxn>
              <a:cxn ang="0">
                <a:pos x="70" y="36"/>
              </a:cxn>
              <a:cxn ang="0">
                <a:pos x="68" y="24"/>
              </a:cxn>
              <a:cxn ang="0">
                <a:pos x="66" y="14"/>
              </a:cxn>
              <a:cxn ang="0">
                <a:pos x="62" y="8"/>
              </a:cxn>
              <a:cxn ang="0">
                <a:pos x="58" y="4"/>
              </a:cxn>
              <a:cxn ang="0">
                <a:pos x="52" y="2"/>
              </a:cxn>
              <a:cxn ang="0">
                <a:pos x="46" y="0"/>
              </a:cxn>
              <a:cxn ang="0">
                <a:pos x="42" y="2"/>
              </a:cxn>
              <a:cxn ang="0">
                <a:pos x="36" y="4"/>
              </a:cxn>
              <a:cxn ang="0">
                <a:pos x="32" y="8"/>
              </a:cxn>
              <a:cxn ang="0">
                <a:pos x="28" y="14"/>
              </a:cxn>
              <a:cxn ang="0">
                <a:pos x="26" y="20"/>
              </a:cxn>
              <a:cxn ang="0">
                <a:pos x="24" y="32"/>
              </a:cxn>
              <a:cxn ang="0">
                <a:pos x="22" y="42"/>
              </a:cxn>
              <a:cxn ang="0">
                <a:pos x="22" y="44"/>
              </a:cxn>
              <a:cxn ang="0">
                <a:pos x="18" y="46"/>
              </a:cxn>
              <a:cxn ang="0">
                <a:pos x="16" y="44"/>
              </a:cxn>
              <a:cxn ang="0">
                <a:pos x="14" y="38"/>
              </a:cxn>
              <a:cxn ang="0">
                <a:pos x="16" y="30"/>
              </a:cxn>
              <a:cxn ang="0">
                <a:pos x="20" y="26"/>
              </a:cxn>
              <a:cxn ang="0">
                <a:pos x="18" y="2"/>
              </a:cxn>
              <a:cxn ang="0">
                <a:pos x="12" y="6"/>
              </a:cxn>
              <a:cxn ang="0">
                <a:pos x="8" y="8"/>
              </a:cxn>
              <a:cxn ang="0">
                <a:pos x="4" y="14"/>
              </a:cxn>
              <a:cxn ang="0">
                <a:pos x="2" y="18"/>
              </a:cxn>
              <a:cxn ang="0">
                <a:pos x="0" y="26"/>
              </a:cxn>
              <a:cxn ang="0">
                <a:pos x="0" y="36"/>
              </a:cxn>
              <a:cxn ang="0">
                <a:pos x="0" y="46"/>
              </a:cxn>
              <a:cxn ang="0">
                <a:pos x="2" y="54"/>
              </a:cxn>
              <a:cxn ang="0">
                <a:pos x="6" y="60"/>
              </a:cxn>
              <a:cxn ang="0">
                <a:pos x="10" y="64"/>
              </a:cxn>
              <a:cxn ang="0">
                <a:pos x="14" y="68"/>
              </a:cxn>
              <a:cxn ang="0">
                <a:pos x="20" y="68"/>
              </a:cxn>
              <a:cxn ang="0">
                <a:pos x="26" y="68"/>
              </a:cxn>
              <a:cxn ang="0">
                <a:pos x="32" y="64"/>
              </a:cxn>
              <a:cxn ang="0">
                <a:pos x="36" y="60"/>
              </a:cxn>
              <a:cxn ang="0">
                <a:pos x="38" y="56"/>
              </a:cxn>
              <a:cxn ang="0">
                <a:pos x="42" y="38"/>
              </a:cxn>
              <a:cxn ang="0">
                <a:pos x="46" y="26"/>
              </a:cxn>
              <a:cxn ang="0">
                <a:pos x="48" y="24"/>
              </a:cxn>
              <a:cxn ang="0">
                <a:pos x="50" y="24"/>
              </a:cxn>
              <a:cxn ang="0">
                <a:pos x="54" y="26"/>
              </a:cxn>
              <a:cxn ang="0">
                <a:pos x="56" y="30"/>
              </a:cxn>
              <a:cxn ang="0">
                <a:pos x="56" y="34"/>
              </a:cxn>
              <a:cxn ang="0">
                <a:pos x="54" y="42"/>
              </a:cxn>
              <a:cxn ang="0">
                <a:pos x="52" y="44"/>
              </a:cxn>
              <a:cxn ang="0">
                <a:pos x="48" y="46"/>
              </a:cxn>
              <a:cxn ang="0">
                <a:pos x="50" y="70"/>
              </a:cxn>
              <a:cxn ang="0">
                <a:pos x="58" y="68"/>
              </a:cxn>
              <a:cxn ang="0">
                <a:pos x="62" y="62"/>
              </a:cxn>
              <a:cxn ang="0">
                <a:pos x="64" y="62"/>
              </a:cxn>
            </a:cxnLst>
            <a:rect l="0" t="0" r="r" b="b"/>
            <a:pathLst>
              <a:path w="70" h="70">
                <a:moveTo>
                  <a:pt x="64" y="62"/>
                </a:moveTo>
                <a:lnTo>
                  <a:pt x="68" y="50"/>
                </a:lnTo>
                <a:lnTo>
                  <a:pt x="70" y="36"/>
                </a:lnTo>
                <a:lnTo>
                  <a:pt x="68" y="24"/>
                </a:lnTo>
                <a:lnTo>
                  <a:pt x="66" y="14"/>
                </a:lnTo>
                <a:lnTo>
                  <a:pt x="62" y="8"/>
                </a:lnTo>
                <a:lnTo>
                  <a:pt x="58" y="4"/>
                </a:lnTo>
                <a:lnTo>
                  <a:pt x="52" y="2"/>
                </a:lnTo>
                <a:lnTo>
                  <a:pt x="46" y="0"/>
                </a:lnTo>
                <a:lnTo>
                  <a:pt x="42" y="2"/>
                </a:lnTo>
                <a:lnTo>
                  <a:pt x="36" y="4"/>
                </a:lnTo>
                <a:lnTo>
                  <a:pt x="32" y="8"/>
                </a:lnTo>
                <a:lnTo>
                  <a:pt x="28" y="14"/>
                </a:lnTo>
                <a:lnTo>
                  <a:pt x="26" y="20"/>
                </a:lnTo>
                <a:lnTo>
                  <a:pt x="24" y="32"/>
                </a:lnTo>
                <a:lnTo>
                  <a:pt x="22" y="42"/>
                </a:lnTo>
                <a:lnTo>
                  <a:pt x="22" y="44"/>
                </a:lnTo>
                <a:lnTo>
                  <a:pt x="18" y="46"/>
                </a:lnTo>
                <a:lnTo>
                  <a:pt x="16" y="44"/>
                </a:lnTo>
                <a:lnTo>
                  <a:pt x="14" y="38"/>
                </a:lnTo>
                <a:lnTo>
                  <a:pt x="16" y="30"/>
                </a:lnTo>
                <a:lnTo>
                  <a:pt x="20" y="26"/>
                </a:lnTo>
                <a:lnTo>
                  <a:pt x="18" y="2"/>
                </a:lnTo>
                <a:lnTo>
                  <a:pt x="12" y="6"/>
                </a:lnTo>
                <a:lnTo>
                  <a:pt x="8" y="8"/>
                </a:lnTo>
                <a:lnTo>
                  <a:pt x="4" y="14"/>
                </a:lnTo>
                <a:lnTo>
                  <a:pt x="2" y="18"/>
                </a:lnTo>
                <a:lnTo>
                  <a:pt x="0" y="26"/>
                </a:lnTo>
                <a:lnTo>
                  <a:pt x="0" y="36"/>
                </a:lnTo>
                <a:lnTo>
                  <a:pt x="0" y="46"/>
                </a:lnTo>
                <a:lnTo>
                  <a:pt x="2" y="54"/>
                </a:lnTo>
                <a:lnTo>
                  <a:pt x="6" y="60"/>
                </a:lnTo>
                <a:lnTo>
                  <a:pt x="10" y="64"/>
                </a:lnTo>
                <a:lnTo>
                  <a:pt x="14" y="68"/>
                </a:lnTo>
                <a:lnTo>
                  <a:pt x="20" y="68"/>
                </a:lnTo>
                <a:lnTo>
                  <a:pt x="26" y="68"/>
                </a:lnTo>
                <a:lnTo>
                  <a:pt x="32" y="64"/>
                </a:lnTo>
                <a:lnTo>
                  <a:pt x="36" y="60"/>
                </a:lnTo>
                <a:lnTo>
                  <a:pt x="38" y="56"/>
                </a:lnTo>
                <a:lnTo>
                  <a:pt x="42" y="38"/>
                </a:lnTo>
                <a:lnTo>
                  <a:pt x="46" y="26"/>
                </a:lnTo>
                <a:lnTo>
                  <a:pt x="48" y="24"/>
                </a:lnTo>
                <a:lnTo>
                  <a:pt x="50" y="24"/>
                </a:lnTo>
                <a:lnTo>
                  <a:pt x="54" y="26"/>
                </a:lnTo>
                <a:lnTo>
                  <a:pt x="56" y="30"/>
                </a:lnTo>
                <a:lnTo>
                  <a:pt x="56" y="34"/>
                </a:lnTo>
                <a:lnTo>
                  <a:pt x="54" y="42"/>
                </a:lnTo>
                <a:lnTo>
                  <a:pt x="52" y="44"/>
                </a:lnTo>
                <a:lnTo>
                  <a:pt x="48" y="46"/>
                </a:lnTo>
                <a:lnTo>
                  <a:pt x="50" y="70"/>
                </a:lnTo>
                <a:lnTo>
                  <a:pt x="58" y="68"/>
                </a:lnTo>
                <a:lnTo>
                  <a:pt x="62" y="62"/>
                </a:lnTo>
                <a:lnTo>
                  <a:pt x="64" y="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6" name="Freeform 26"/>
          <p:cNvSpPr>
            <a:spLocks/>
          </p:cNvSpPr>
          <p:nvPr/>
        </p:nvSpPr>
        <p:spPr bwMode="auto">
          <a:xfrm>
            <a:off x="579438" y="3606800"/>
            <a:ext cx="149225" cy="114300"/>
          </a:xfrm>
          <a:custGeom>
            <a:avLst/>
            <a:gdLst/>
            <a:ahLst/>
            <a:cxnLst>
              <a:cxn ang="0">
                <a:pos x="94" y="46"/>
              </a:cxn>
              <a:cxn ang="0">
                <a:pos x="62" y="46"/>
              </a:cxn>
              <a:cxn ang="0">
                <a:pos x="68" y="38"/>
              </a:cxn>
              <a:cxn ang="0">
                <a:pos x="70" y="28"/>
              </a:cxn>
              <a:cxn ang="0">
                <a:pos x="68" y="16"/>
              </a:cxn>
              <a:cxn ang="0">
                <a:pos x="60" y="6"/>
              </a:cxn>
              <a:cxn ang="0">
                <a:pos x="56" y="4"/>
              </a:cxn>
              <a:cxn ang="0">
                <a:pos x="50" y="2"/>
              </a:cxn>
              <a:cxn ang="0">
                <a:pos x="36" y="0"/>
              </a:cxn>
              <a:cxn ang="0">
                <a:pos x="22" y="0"/>
              </a:cxn>
              <a:cxn ang="0">
                <a:pos x="10" y="6"/>
              </a:cxn>
              <a:cxn ang="0">
                <a:pos x="6" y="10"/>
              </a:cxn>
              <a:cxn ang="0">
                <a:pos x="2" y="16"/>
              </a:cxn>
              <a:cxn ang="0">
                <a:pos x="0" y="20"/>
              </a:cxn>
              <a:cxn ang="0">
                <a:pos x="0" y="26"/>
              </a:cxn>
              <a:cxn ang="0">
                <a:pos x="0" y="34"/>
              </a:cxn>
              <a:cxn ang="0">
                <a:pos x="4" y="40"/>
              </a:cxn>
              <a:cxn ang="0">
                <a:pos x="12" y="48"/>
              </a:cxn>
              <a:cxn ang="0">
                <a:pos x="2" y="48"/>
              </a:cxn>
              <a:cxn ang="0">
                <a:pos x="2" y="72"/>
              </a:cxn>
              <a:cxn ang="0">
                <a:pos x="94" y="72"/>
              </a:cxn>
              <a:cxn ang="0">
                <a:pos x="94" y="48"/>
              </a:cxn>
              <a:cxn ang="0">
                <a:pos x="94" y="46"/>
              </a:cxn>
              <a:cxn ang="0">
                <a:pos x="22" y="44"/>
              </a:cxn>
              <a:cxn ang="0">
                <a:pos x="20" y="40"/>
              </a:cxn>
              <a:cxn ang="0">
                <a:pos x="18" y="36"/>
              </a:cxn>
              <a:cxn ang="0">
                <a:pos x="20" y="32"/>
              </a:cxn>
              <a:cxn ang="0">
                <a:pos x="22" y="28"/>
              </a:cxn>
              <a:cxn ang="0">
                <a:pos x="28" y="26"/>
              </a:cxn>
              <a:cxn ang="0">
                <a:pos x="34" y="24"/>
              </a:cxn>
              <a:cxn ang="0">
                <a:pos x="42" y="26"/>
              </a:cxn>
              <a:cxn ang="0">
                <a:pos x="46" y="28"/>
              </a:cxn>
              <a:cxn ang="0">
                <a:pos x="50" y="30"/>
              </a:cxn>
              <a:cxn ang="0">
                <a:pos x="50" y="34"/>
              </a:cxn>
              <a:cxn ang="0">
                <a:pos x="50" y="40"/>
              </a:cxn>
              <a:cxn ang="0">
                <a:pos x="46" y="44"/>
              </a:cxn>
              <a:cxn ang="0">
                <a:pos x="42" y="46"/>
              </a:cxn>
              <a:cxn ang="0">
                <a:pos x="36" y="46"/>
              </a:cxn>
              <a:cxn ang="0">
                <a:pos x="28" y="46"/>
              </a:cxn>
              <a:cxn ang="0">
                <a:pos x="22" y="44"/>
              </a:cxn>
              <a:cxn ang="0">
                <a:pos x="94" y="46"/>
              </a:cxn>
            </a:cxnLst>
            <a:rect l="0" t="0" r="r" b="b"/>
            <a:pathLst>
              <a:path w="94" h="72">
                <a:moveTo>
                  <a:pt x="94" y="46"/>
                </a:moveTo>
                <a:lnTo>
                  <a:pt x="62" y="46"/>
                </a:lnTo>
                <a:lnTo>
                  <a:pt x="68" y="38"/>
                </a:lnTo>
                <a:lnTo>
                  <a:pt x="70" y="28"/>
                </a:lnTo>
                <a:lnTo>
                  <a:pt x="68" y="16"/>
                </a:lnTo>
                <a:lnTo>
                  <a:pt x="60" y="6"/>
                </a:lnTo>
                <a:lnTo>
                  <a:pt x="56" y="4"/>
                </a:lnTo>
                <a:lnTo>
                  <a:pt x="50" y="2"/>
                </a:lnTo>
                <a:lnTo>
                  <a:pt x="36" y="0"/>
                </a:lnTo>
                <a:lnTo>
                  <a:pt x="22" y="0"/>
                </a:lnTo>
                <a:lnTo>
                  <a:pt x="10" y="6"/>
                </a:lnTo>
                <a:lnTo>
                  <a:pt x="6" y="10"/>
                </a:lnTo>
                <a:lnTo>
                  <a:pt x="2" y="16"/>
                </a:lnTo>
                <a:lnTo>
                  <a:pt x="0" y="20"/>
                </a:lnTo>
                <a:lnTo>
                  <a:pt x="0" y="26"/>
                </a:lnTo>
                <a:lnTo>
                  <a:pt x="0" y="34"/>
                </a:lnTo>
                <a:lnTo>
                  <a:pt x="4" y="40"/>
                </a:lnTo>
                <a:lnTo>
                  <a:pt x="12" y="48"/>
                </a:lnTo>
                <a:lnTo>
                  <a:pt x="2" y="48"/>
                </a:lnTo>
                <a:lnTo>
                  <a:pt x="2" y="72"/>
                </a:lnTo>
                <a:lnTo>
                  <a:pt x="94" y="72"/>
                </a:lnTo>
                <a:lnTo>
                  <a:pt x="94" y="48"/>
                </a:lnTo>
                <a:lnTo>
                  <a:pt x="94" y="46"/>
                </a:lnTo>
                <a:lnTo>
                  <a:pt x="22" y="44"/>
                </a:lnTo>
                <a:lnTo>
                  <a:pt x="20" y="40"/>
                </a:lnTo>
                <a:lnTo>
                  <a:pt x="18" y="36"/>
                </a:lnTo>
                <a:lnTo>
                  <a:pt x="20" y="32"/>
                </a:lnTo>
                <a:lnTo>
                  <a:pt x="22" y="28"/>
                </a:lnTo>
                <a:lnTo>
                  <a:pt x="28" y="26"/>
                </a:lnTo>
                <a:lnTo>
                  <a:pt x="34" y="24"/>
                </a:lnTo>
                <a:lnTo>
                  <a:pt x="42" y="26"/>
                </a:lnTo>
                <a:lnTo>
                  <a:pt x="46" y="28"/>
                </a:lnTo>
                <a:lnTo>
                  <a:pt x="50" y="30"/>
                </a:lnTo>
                <a:lnTo>
                  <a:pt x="50" y="34"/>
                </a:lnTo>
                <a:lnTo>
                  <a:pt x="50" y="40"/>
                </a:lnTo>
                <a:lnTo>
                  <a:pt x="46" y="44"/>
                </a:lnTo>
                <a:lnTo>
                  <a:pt x="42" y="46"/>
                </a:lnTo>
                <a:lnTo>
                  <a:pt x="36" y="46"/>
                </a:lnTo>
                <a:lnTo>
                  <a:pt x="28" y="46"/>
                </a:lnTo>
                <a:lnTo>
                  <a:pt x="22" y="44"/>
                </a:lnTo>
                <a:lnTo>
                  <a:pt x="94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7" name="Freeform 27"/>
          <p:cNvSpPr>
            <a:spLocks/>
          </p:cNvSpPr>
          <p:nvPr/>
        </p:nvSpPr>
        <p:spPr bwMode="auto">
          <a:xfrm>
            <a:off x="541338" y="3543300"/>
            <a:ext cx="146050" cy="41275"/>
          </a:xfrm>
          <a:custGeom>
            <a:avLst/>
            <a:gdLst/>
            <a:ahLst/>
            <a:cxnLst>
              <a:cxn ang="0">
                <a:pos x="18" y="26"/>
              </a:cxn>
              <a:cxn ang="0">
                <a:pos x="18" y="0"/>
              </a:cxn>
              <a:cxn ang="0">
                <a:pos x="0" y="0"/>
              </a:cxn>
              <a:cxn ang="0">
                <a:pos x="0" y="26"/>
              </a:cxn>
              <a:cxn ang="0">
                <a:pos x="16" y="26"/>
              </a:cxn>
              <a:cxn ang="0">
                <a:pos x="18" y="26"/>
              </a:cxn>
              <a:cxn ang="0">
                <a:pos x="92" y="26"/>
              </a:cxn>
              <a:cxn ang="0">
                <a:pos x="92" y="0"/>
              </a:cxn>
              <a:cxn ang="0">
                <a:pos x="26" y="0"/>
              </a:cxn>
              <a:cxn ang="0">
                <a:pos x="26" y="26"/>
              </a:cxn>
              <a:cxn ang="0">
                <a:pos x="92" y="26"/>
              </a:cxn>
              <a:cxn ang="0">
                <a:pos x="18" y="26"/>
              </a:cxn>
            </a:cxnLst>
            <a:rect l="0" t="0" r="r" b="b"/>
            <a:pathLst>
              <a:path w="92" h="26">
                <a:moveTo>
                  <a:pt x="18" y="26"/>
                </a:moveTo>
                <a:lnTo>
                  <a:pt x="18" y="0"/>
                </a:lnTo>
                <a:lnTo>
                  <a:pt x="0" y="0"/>
                </a:lnTo>
                <a:lnTo>
                  <a:pt x="0" y="26"/>
                </a:lnTo>
                <a:lnTo>
                  <a:pt x="16" y="26"/>
                </a:lnTo>
                <a:lnTo>
                  <a:pt x="18" y="26"/>
                </a:lnTo>
                <a:lnTo>
                  <a:pt x="92" y="26"/>
                </a:lnTo>
                <a:lnTo>
                  <a:pt x="92" y="0"/>
                </a:lnTo>
                <a:lnTo>
                  <a:pt x="26" y="0"/>
                </a:lnTo>
                <a:lnTo>
                  <a:pt x="26" y="26"/>
                </a:lnTo>
                <a:lnTo>
                  <a:pt x="92" y="26"/>
                </a:lnTo>
                <a:lnTo>
                  <a:pt x="18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8" name="Freeform 28"/>
          <p:cNvSpPr>
            <a:spLocks/>
          </p:cNvSpPr>
          <p:nvPr/>
        </p:nvSpPr>
        <p:spPr bwMode="auto">
          <a:xfrm>
            <a:off x="579438" y="3435350"/>
            <a:ext cx="107950" cy="82550"/>
          </a:xfrm>
          <a:custGeom>
            <a:avLst/>
            <a:gdLst/>
            <a:ahLst/>
            <a:cxnLst>
              <a:cxn ang="0">
                <a:pos x="68" y="52"/>
              </a:cxn>
              <a:cxn ang="0">
                <a:pos x="68" y="26"/>
              </a:cxn>
              <a:cxn ang="0">
                <a:pos x="46" y="26"/>
              </a:cxn>
              <a:cxn ang="0">
                <a:pos x="32" y="26"/>
              </a:cxn>
              <a:cxn ang="0">
                <a:pos x="24" y="22"/>
              </a:cxn>
              <a:cxn ang="0">
                <a:pos x="22" y="20"/>
              </a:cxn>
              <a:cxn ang="0">
                <a:pos x="20" y="14"/>
              </a:cxn>
              <a:cxn ang="0">
                <a:pos x="22" y="8"/>
              </a:cxn>
              <a:cxn ang="0">
                <a:pos x="4" y="0"/>
              </a:cxn>
              <a:cxn ang="0">
                <a:pos x="2" y="6"/>
              </a:cxn>
              <a:cxn ang="0">
                <a:pos x="0" y="12"/>
              </a:cxn>
              <a:cxn ang="0">
                <a:pos x="0" y="16"/>
              </a:cxn>
              <a:cxn ang="0">
                <a:pos x="2" y="22"/>
              </a:cxn>
              <a:cxn ang="0">
                <a:pos x="6" y="24"/>
              </a:cxn>
              <a:cxn ang="0">
                <a:pos x="12" y="28"/>
              </a:cxn>
              <a:cxn ang="0">
                <a:pos x="2" y="28"/>
              </a:cxn>
              <a:cxn ang="0">
                <a:pos x="2" y="52"/>
              </a:cxn>
              <a:cxn ang="0">
                <a:pos x="66" y="52"/>
              </a:cxn>
              <a:cxn ang="0">
                <a:pos x="68" y="52"/>
              </a:cxn>
            </a:cxnLst>
            <a:rect l="0" t="0" r="r" b="b"/>
            <a:pathLst>
              <a:path w="68" h="52">
                <a:moveTo>
                  <a:pt x="68" y="52"/>
                </a:moveTo>
                <a:lnTo>
                  <a:pt x="68" y="26"/>
                </a:lnTo>
                <a:lnTo>
                  <a:pt x="46" y="26"/>
                </a:lnTo>
                <a:lnTo>
                  <a:pt x="32" y="26"/>
                </a:lnTo>
                <a:lnTo>
                  <a:pt x="24" y="22"/>
                </a:lnTo>
                <a:lnTo>
                  <a:pt x="22" y="20"/>
                </a:lnTo>
                <a:lnTo>
                  <a:pt x="20" y="14"/>
                </a:lnTo>
                <a:lnTo>
                  <a:pt x="22" y="8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0" y="16"/>
                </a:lnTo>
                <a:lnTo>
                  <a:pt x="2" y="22"/>
                </a:lnTo>
                <a:lnTo>
                  <a:pt x="6" y="24"/>
                </a:lnTo>
                <a:lnTo>
                  <a:pt x="12" y="28"/>
                </a:lnTo>
                <a:lnTo>
                  <a:pt x="2" y="28"/>
                </a:lnTo>
                <a:lnTo>
                  <a:pt x="2" y="52"/>
                </a:lnTo>
                <a:lnTo>
                  <a:pt x="66" y="52"/>
                </a:lnTo>
                <a:lnTo>
                  <a:pt x="68" y="5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9" name="Freeform 29"/>
          <p:cNvSpPr>
            <a:spLocks/>
          </p:cNvSpPr>
          <p:nvPr/>
        </p:nvSpPr>
        <p:spPr bwMode="auto">
          <a:xfrm>
            <a:off x="579438" y="3311525"/>
            <a:ext cx="111125" cy="120650"/>
          </a:xfrm>
          <a:custGeom>
            <a:avLst/>
            <a:gdLst/>
            <a:ahLst/>
            <a:cxnLst>
              <a:cxn ang="0">
                <a:pos x="18" y="46"/>
              </a:cxn>
              <a:cxn ang="0">
                <a:pos x="16" y="42"/>
              </a:cxn>
              <a:cxn ang="0">
                <a:pos x="16" y="36"/>
              </a:cxn>
              <a:cxn ang="0">
                <a:pos x="16" y="32"/>
              </a:cxn>
              <a:cxn ang="0">
                <a:pos x="18" y="30"/>
              </a:cxn>
              <a:cxn ang="0">
                <a:pos x="20" y="28"/>
              </a:cxn>
              <a:cxn ang="0">
                <a:pos x="24" y="28"/>
              </a:cxn>
              <a:cxn ang="0">
                <a:pos x="26" y="38"/>
              </a:cxn>
              <a:cxn ang="0">
                <a:pos x="30" y="56"/>
              </a:cxn>
              <a:cxn ang="0">
                <a:pos x="34" y="66"/>
              </a:cxn>
              <a:cxn ang="0">
                <a:pos x="38" y="72"/>
              </a:cxn>
              <a:cxn ang="0">
                <a:pos x="44" y="76"/>
              </a:cxn>
              <a:cxn ang="0">
                <a:pos x="50" y="76"/>
              </a:cxn>
              <a:cxn ang="0">
                <a:pos x="58" y="74"/>
              </a:cxn>
              <a:cxn ang="0">
                <a:pos x="64" y="70"/>
              </a:cxn>
              <a:cxn ang="0">
                <a:pos x="68" y="62"/>
              </a:cxn>
              <a:cxn ang="0">
                <a:pos x="70" y="52"/>
              </a:cxn>
              <a:cxn ang="0">
                <a:pos x="68" y="44"/>
              </a:cxn>
              <a:cxn ang="0">
                <a:pos x="66" y="36"/>
              </a:cxn>
              <a:cxn ang="0">
                <a:pos x="60" y="26"/>
              </a:cxn>
              <a:cxn ang="0">
                <a:pos x="64" y="26"/>
              </a:cxn>
              <a:cxn ang="0">
                <a:pos x="68" y="24"/>
              </a:cxn>
              <a:cxn ang="0">
                <a:pos x="68" y="0"/>
              </a:cxn>
              <a:cxn ang="0">
                <a:pos x="62" y="2"/>
              </a:cxn>
              <a:cxn ang="0">
                <a:pos x="54" y="4"/>
              </a:cxn>
              <a:cxn ang="0">
                <a:pos x="24" y="4"/>
              </a:cxn>
              <a:cxn ang="0">
                <a:pos x="14" y="6"/>
              </a:cxn>
              <a:cxn ang="0">
                <a:pos x="10" y="8"/>
              </a:cxn>
              <a:cxn ang="0">
                <a:pos x="6" y="10"/>
              </a:cxn>
              <a:cxn ang="0">
                <a:pos x="4" y="16"/>
              </a:cxn>
              <a:cxn ang="0">
                <a:pos x="2" y="22"/>
              </a:cxn>
              <a:cxn ang="0">
                <a:pos x="0" y="40"/>
              </a:cxn>
              <a:cxn ang="0">
                <a:pos x="2" y="54"/>
              </a:cxn>
              <a:cxn ang="0">
                <a:pos x="4" y="64"/>
              </a:cxn>
              <a:cxn ang="0">
                <a:pos x="10" y="70"/>
              </a:cxn>
              <a:cxn ang="0">
                <a:pos x="20" y="74"/>
              </a:cxn>
              <a:cxn ang="0">
                <a:pos x="24" y="50"/>
              </a:cxn>
              <a:cxn ang="0">
                <a:pos x="20" y="46"/>
              </a:cxn>
              <a:cxn ang="0">
                <a:pos x="18" y="46"/>
              </a:cxn>
              <a:cxn ang="0">
                <a:pos x="40" y="28"/>
              </a:cxn>
              <a:cxn ang="0">
                <a:pos x="48" y="30"/>
              </a:cxn>
              <a:cxn ang="0">
                <a:pos x="54" y="34"/>
              </a:cxn>
              <a:cxn ang="0">
                <a:pos x="56" y="42"/>
              </a:cxn>
              <a:cxn ang="0">
                <a:pos x="56" y="46"/>
              </a:cxn>
              <a:cxn ang="0">
                <a:pos x="54" y="48"/>
              </a:cxn>
              <a:cxn ang="0">
                <a:pos x="48" y="52"/>
              </a:cxn>
              <a:cxn ang="0">
                <a:pos x="44" y="48"/>
              </a:cxn>
              <a:cxn ang="0">
                <a:pos x="40" y="40"/>
              </a:cxn>
              <a:cxn ang="0">
                <a:pos x="36" y="28"/>
              </a:cxn>
              <a:cxn ang="0">
                <a:pos x="40" y="28"/>
              </a:cxn>
              <a:cxn ang="0">
                <a:pos x="18" y="46"/>
              </a:cxn>
            </a:cxnLst>
            <a:rect l="0" t="0" r="r" b="b"/>
            <a:pathLst>
              <a:path w="70" h="76">
                <a:moveTo>
                  <a:pt x="18" y="46"/>
                </a:moveTo>
                <a:lnTo>
                  <a:pt x="16" y="42"/>
                </a:lnTo>
                <a:lnTo>
                  <a:pt x="16" y="36"/>
                </a:lnTo>
                <a:lnTo>
                  <a:pt x="16" y="32"/>
                </a:lnTo>
                <a:lnTo>
                  <a:pt x="18" y="30"/>
                </a:lnTo>
                <a:lnTo>
                  <a:pt x="20" y="28"/>
                </a:lnTo>
                <a:lnTo>
                  <a:pt x="24" y="28"/>
                </a:lnTo>
                <a:lnTo>
                  <a:pt x="26" y="38"/>
                </a:lnTo>
                <a:lnTo>
                  <a:pt x="30" y="56"/>
                </a:lnTo>
                <a:lnTo>
                  <a:pt x="34" y="66"/>
                </a:lnTo>
                <a:lnTo>
                  <a:pt x="38" y="72"/>
                </a:lnTo>
                <a:lnTo>
                  <a:pt x="44" y="76"/>
                </a:lnTo>
                <a:lnTo>
                  <a:pt x="50" y="76"/>
                </a:lnTo>
                <a:lnTo>
                  <a:pt x="58" y="74"/>
                </a:lnTo>
                <a:lnTo>
                  <a:pt x="64" y="70"/>
                </a:lnTo>
                <a:lnTo>
                  <a:pt x="68" y="62"/>
                </a:lnTo>
                <a:lnTo>
                  <a:pt x="70" y="52"/>
                </a:lnTo>
                <a:lnTo>
                  <a:pt x="68" y="44"/>
                </a:lnTo>
                <a:lnTo>
                  <a:pt x="66" y="36"/>
                </a:lnTo>
                <a:lnTo>
                  <a:pt x="60" y="26"/>
                </a:lnTo>
                <a:lnTo>
                  <a:pt x="64" y="26"/>
                </a:lnTo>
                <a:lnTo>
                  <a:pt x="68" y="24"/>
                </a:lnTo>
                <a:lnTo>
                  <a:pt x="68" y="0"/>
                </a:lnTo>
                <a:lnTo>
                  <a:pt x="62" y="2"/>
                </a:lnTo>
                <a:lnTo>
                  <a:pt x="54" y="4"/>
                </a:lnTo>
                <a:lnTo>
                  <a:pt x="24" y="4"/>
                </a:lnTo>
                <a:lnTo>
                  <a:pt x="14" y="6"/>
                </a:lnTo>
                <a:lnTo>
                  <a:pt x="10" y="8"/>
                </a:lnTo>
                <a:lnTo>
                  <a:pt x="6" y="10"/>
                </a:lnTo>
                <a:lnTo>
                  <a:pt x="4" y="16"/>
                </a:lnTo>
                <a:lnTo>
                  <a:pt x="2" y="22"/>
                </a:lnTo>
                <a:lnTo>
                  <a:pt x="0" y="40"/>
                </a:lnTo>
                <a:lnTo>
                  <a:pt x="2" y="54"/>
                </a:lnTo>
                <a:lnTo>
                  <a:pt x="4" y="64"/>
                </a:lnTo>
                <a:lnTo>
                  <a:pt x="10" y="70"/>
                </a:lnTo>
                <a:lnTo>
                  <a:pt x="20" y="74"/>
                </a:lnTo>
                <a:lnTo>
                  <a:pt x="24" y="50"/>
                </a:lnTo>
                <a:lnTo>
                  <a:pt x="20" y="46"/>
                </a:lnTo>
                <a:lnTo>
                  <a:pt x="18" y="46"/>
                </a:lnTo>
                <a:lnTo>
                  <a:pt x="40" y="28"/>
                </a:lnTo>
                <a:lnTo>
                  <a:pt x="48" y="30"/>
                </a:lnTo>
                <a:lnTo>
                  <a:pt x="54" y="34"/>
                </a:lnTo>
                <a:lnTo>
                  <a:pt x="56" y="42"/>
                </a:lnTo>
                <a:lnTo>
                  <a:pt x="56" y="46"/>
                </a:lnTo>
                <a:lnTo>
                  <a:pt x="54" y="48"/>
                </a:lnTo>
                <a:lnTo>
                  <a:pt x="48" y="52"/>
                </a:lnTo>
                <a:lnTo>
                  <a:pt x="44" y="48"/>
                </a:lnTo>
                <a:lnTo>
                  <a:pt x="40" y="40"/>
                </a:lnTo>
                <a:lnTo>
                  <a:pt x="36" y="28"/>
                </a:lnTo>
                <a:lnTo>
                  <a:pt x="40" y="28"/>
                </a:lnTo>
                <a:lnTo>
                  <a:pt x="18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0" name="Freeform 30"/>
          <p:cNvSpPr>
            <a:spLocks/>
          </p:cNvSpPr>
          <p:nvPr/>
        </p:nvSpPr>
        <p:spPr bwMode="auto">
          <a:xfrm>
            <a:off x="541338" y="3219450"/>
            <a:ext cx="149225" cy="79375"/>
          </a:xfrm>
          <a:custGeom>
            <a:avLst/>
            <a:gdLst/>
            <a:ahLst/>
            <a:cxnLst>
              <a:cxn ang="0">
                <a:pos x="14" y="40"/>
              </a:cxn>
              <a:cxn ang="0">
                <a:pos x="26" y="40"/>
              </a:cxn>
              <a:cxn ang="0">
                <a:pos x="26" y="50"/>
              </a:cxn>
              <a:cxn ang="0">
                <a:pos x="44" y="50"/>
              </a:cxn>
              <a:cxn ang="0">
                <a:pos x="44" y="40"/>
              </a:cxn>
              <a:cxn ang="0">
                <a:pos x="68" y="40"/>
              </a:cxn>
              <a:cxn ang="0">
                <a:pos x="78" y="40"/>
              </a:cxn>
              <a:cxn ang="0">
                <a:pos x="84" y="38"/>
              </a:cxn>
              <a:cxn ang="0">
                <a:pos x="88" y="36"/>
              </a:cxn>
              <a:cxn ang="0">
                <a:pos x="92" y="32"/>
              </a:cxn>
              <a:cxn ang="0">
                <a:pos x="94" y="26"/>
              </a:cxn>
              <a:cxn ang="0">
                <a:pos x="94" y="18"/>
              </a:cxn>
              <a:cxn ang="0">
                <a:pos x="92" y="0"/>
              </a:cxn>
              <a:cxn ang="0">
                <a:pos x="74" y="2"/>
              </a:cxn>
              <a:cxn ang="0">
                <a:pos x="76" y="10"/>
              </a:cxn>
              <a:cxn ang="0">
                <a:pos x="76" y="12"/>
              </a:cxn>
              <a:cxn ang="0">
                <a:pos x="74" y="14"/>
              </a:cxn>
              <a:cxn ang="0">
                <a:pos x="68" y="16"/>
              </a:cxn>
              <a:cxn ang="0">
                <a:pos x="44" y="16"/>
              </a:cxn>
              <a:cxn ang="0">
                <a:pos x="44" y="2"/>
              </a:cxn>
              <a:cxn ang="0">
                <a:pos x="26" y="2"/>
              </a:cxn>
              <a:cxn ang="0">
                <a:pos x="26" y="16"/>
              </a:cxn>
              <a:cxn ang="0">
                <a:pos x="0" y="16"/>
              </a:cxn>
              <a:cxn ang="0">
                <a:pos x="12" y="40"/>
              </a:cxn>
              <a:cxn ang="0">
                <a:pos x="14" y="40"/>
              </a:cxn>
            </a:cxnLst>
            <a:rect l="0" t="0" r="r" b="b"/>
            <a:pathLst>
              <a:path w="94" h="50">
                <a:moveTo>
                  <a:pt x="14" y="40"/>
                </a:moveTo>
                <a:lnTo>
                  <a:pt x="26" y="40"/>
                </a:lnTo>
                <a:lnTo>
                  <a:pt x="26" y="50"/>
                </a:lnTo>
                <a:lnTo>
                  <a:pt x="44" y="50"/>
                </a:lnTo>
                <a:lnTo>
                  <a:pt x="44" y="40"/>
                </a:lnTo>
                <a:lnTo>
                  <a:pt x="68" y="40"/>
                </a:lnTo>
                <a:lnTo>
                  <a:pt x="78" y="40"/>
                </a:lnTo>
                <a:lnTo>
                  <a:pt x="84" y="38"/>
                </a:lnTo>
                <a:lnTo>
                  <a:pt x="88" y="36"/>
                </a:lnTo>
                <a:lnTo>
                  <a:pt x="92" y="32"/>
                </a:lnTo>
                <a:lnTo>
                  <a:pt x="94" y="26"/>
                </a:lnTo>
                <a:lnTo>
                  <a:pt x="94" y="18"/>
                </a:lnTo>
                <a:lnTo>
                  <a:pt x="92" y="0"/>
                </a:lnTo>
                <a:lnTo>
                  <a:pt x="74" y="2"/>
                </a:lnTo>
                <a:lnTo>
                  <a:pt x="76" y="10"/>
                </a:lnTo>
                <a:lnTo>
                  <a:pt x="76" y="12"/>
                </a:lnTo>
                <a:lnTo>
                  <a:pt x="74" y="14"/>
                </a:lnTo>
                <a:lnTo>
                  <a:pt x="68" y="16"/>
                </a:lnTo>
                <a:lnTo>
                  <a:pt x="44" y="16"/>
                </a:lnTo>
                <a:lnTo>
                  <a:pt x="44" y="2"/>
                </a:lnTo>
                <a:lnTo>
                  <a:pt x="26" y="2"/>
                </a:lnTo>
                <a:lnTo>
                  <a:pt x="26" y="16"/>
                </a:lnTo>
                <a:lnTo>
                  <a:pt x="0" y="16"/>
                </a:lnTo>
                <a:lnTo>
                  <a:pt x="12" y="40"/>
                </a:lnTo>
                <a:lnTo>
                  <a:pt x="14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1" name="Freeform 31"/>
          <p:cNvSpPr>
            <a:spLocks/>
          </p:cNvSpPr>
          <p:nvPr/>
        </p:nvSpPr>
        <p:spPr bwMode="auto">
          <a:xfrm>
            <a:off x="541338" y="3159125"/>
            <a:ext cx="146050" cy="41275"/>
          </a:xfrm>
          <a:custGeom>
            <a:avLst/>
            <a:gdLst/>
            <a:ahLst/>
            <a:cxnLst>
              <a:cxn ang="0">
                <a:pos x="18" y="26"/>
              </a:cxn>
              <a:cxn ang="0">
                <a:pos x="18" y="0"/>
              </a:cxn>
              <a:cxn ang="0">
                <a:pos x="0" y="0"/>
              </a:cxn>
              <a:cxn ang="0">
                <a:pos x="0" y="26"/>
              </a:cxn>
              <a:cxn ang="0">
                <a:pos x="16" y="26"/>
              </a:cxn>
              <a:cxn ang="0">
                <a:pos x="18" y="26"/>
              </a:cxn>
              <a:cxn ang="0">
                <a:pos x="92" y="26"/>
              </a:cxn>
              <a:cxn ang="0">
                <a:pos x="92" y="0"/>
              </a:cxn>
              <a:cxn ang="0">
                <a:pos x="26" y="0"/>
              </a:cxn>
              <a:cxn ang="0">
                <a:pos x="26" y="26"/>
              </a:cxn>
              <a:cxn ang="0">
                <a:pos x="92" y="26"/>
              </a:cxn>
              <a:cxn ang="0">
                <a:pos x="18" y="26"/>
              </a:cxn>
            </a:cxnLst>
            <a:rect l="0" t="0" r="r" b="b"/>
            <a:pathLst>
              <a:path w="92" h="26">
                <a:moveTo>
                  <a:pt x="18" y="26"/>
                </a:moveTo>
                <a:lnTo>
                  <a:pt x="18" y="0"/>
                </a:lnTo>
                <a:lnTo>
                  <a:pt x="0" y="0"/>
                </a:lnTo>
                <a:lnTo>
                  <a:pt x="0" y="26"/>
                </a:lnTo>
                <a:lnTo>
                  <a:pt x="16" y="26"/>
                </a:lnTo>
                <a:lnTo>
                  <a:pt x="18" y="26"/>
                </a:lnTo>
                <a:lnTo>
                  <a:pt x="92" y="26"/>
                </a:lnTo>
                <a:lnTo>
                  <a:pt x="92" y="0"/>
                </a:lnTo>
                <a:lnTo>
                  <a:pt x="26" y="0"/>
                </a:lnTo>
                <a:lnTo>
                  <a:pt x="26" y="26"/>
                </a:lnTo>
                <a:lnTo>
                  <a:pt x="92" y="26"/>
                </a:lnTo>
                <a:lnTo>
                  <a:pt x="18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2" name="Freeform 32"/>
          <p:cNvSpPr>
            <a:spLocks/>
          </p:cNvSpPr>
          <p:nvPr/>
        </p:nvSpPr>
        <p:spPr bwMode="auto">
          <a:xfrm>
            <a:off x="579438" y="3019425"/>
            <a:ext cx="111125" cy="120650"/>
          </a:xfrm>
          <a:custGeom>
            <a:avLst/>
            <a:gdLst/>
            <a:ahLst/>
            <a:cxnLst>
              <a:cxn ang="0">
                <a:pos x="62" y="64"/>
              </a:cxn>
              <a:cxn ang="0">
                <a:pos x="66" y="58"/>
              </a:cxn>
              <a:cxn ang="0">
                <a:pos x="68" y="52"/>
              </a:cxn>
              <a:cxn ang="0">
                <a:pos x="70" y="38"/>
              </a:cxn>
              <a:cxn ang="0">
                <a:pos x="70" y="30"/>
              </a:cxn>
              <a:cxn ang="0">
                <a:pos x="68" y="22"/>
              </a:cxn>
              <a:cxn ang="0">
                <a:pos x="64" y="16"/>
              </a:cxn>
              <a:cxn ang="0">
                <a:pos x="60" y="10"/>
              </a:cxn>
              <a:cxn ang="0">
                <a:pos x="54" y="6"/>
              </a:cxn>
              <a:cxn ang="0">
                <a:pos x="48" y="2"/>
              </a:cxn>
              <a:cxn ang="0">
                <a:pos x="42" y="0"/>
              </a:cxn>
              <a:cxn ang="0">
                <a:pos x="34" y="0"/>
              </a:cxn>
              <a:cxn ang="0">
                <a:pos x="22" y="2"/>
              </a:cxn>
              <a:cxn ang="0">
                <a:pos x="12" y="8"/>
              </a:cxn>
              <a:cxn ang="0">
                <a:pos x="6" y="14"/>
              </a:cxn>
              <a:cxn ang="0">
                <a:pos x="4" y="20"/>
              </a:cxn>
              <a:cxn ang="0">
                <a:pos x="0" y="28"/>
              </a:cxn>
              <a:cxn ang="0">
                <a:pos x="0" y="38"/>
              </a:cxn>
              <a:cxn ang="0">
                <a:pos x="0" y="46"/>
              </a:cxn>
              <a:cxn ang="0">
                <a:pos x="2" y="54"/>
              </a:cxn>
              <a:cxn ang="0">
                <a:pos x="6" y="60"/>
              </a:cxn>
              <a:cxn ang="0">
                <a:pos x="10" y="66"/>
              </a:cxn>
              <a:cxn ang="0">
                <a:pos x="16" y="70"/>
              </a:cxn>
              <a:cxn ang="0">
                <a:pos x="22" y="74"/>
              </a:cxn>
              <a:cxn ang="0">
                <a:pos x="28" y="76"/>
              </a:cxn>
              <a:cxn ang="0">
                <a:pos x="36" y="76"/>
              </a:cxn>
              <a:cxn ang="0">
                <a:pos x="42" y="74"/>
              </a:cxn>
              <a:cxn ang="0">
                <a:pos x="50" y="72"/>
              </a:cxn>
              <a:cxn ang="0">
                <a:pos x="56" y="68"/>
              </a:cxn>
              <a:cxn ang="0">
                <a:pos x="60" y="64"/>
              </a:cxn>
              <a:cxn ang="0">
                <a:pos x="62" y="64"/>
              </a:cxn>
              <a:cxn ang="0">
                <a:pos x="22" y="46"/>
              </a:cxn>
              <a:cxn ang="0">
                <a:pos x="18" y="42"/>
              </a:cxn>
              <a:cxn ang="0">
                <a:pos x="18" y="38"/>
              </a:cxn>
              <a:cxn ang="0">
                <a:pos x="18" y="32"/>
              </a:cxn>
              <a:cxn ang="0">
                <a:pos x="22" y="28"/>
              </a:cxn>
              <a:cxn ang="0">
                <a:pos x="28" y="26"/>
              </a:cxn>
              <a:cxn ang="0">
                <a:pos x="34" y="26"/>
              </a:cxn>
              <a:cxn ang="0">
                <a:pos x="42" y="26"/>
              </a:cxn>
              <a:cxn ang="0">
                <a:pos x="48" y="28"/>
              </a:cxn>
              <a:cxn ang="0">
                <a:pos x="52" y="32"/>
              </a:cxn>
              <a:cxn ang="0">
                <a:pos x="52" y="38"/>
              </a:cxn>
              <a:cxn ang="0">
                <a:pos x="52" y="42"/>
              </a:cxn>
              <a:cxn ang="0">
                <a:pos x="48" y="46"/>
              </a:cxn>
              <a:cxn ang="0">
                <a:pos x="42" y="50"/>
              </a:cxn>
              <a:cxn ang="0">
                <a:pos x="36" y="50"/>
              </a:cxn>
              <a:cxn ang="0">
                <a:pos x="28" y="50"/>
              </a:cxn>
              <a:cxn ang="0">
                <a:pos x="22" y="46"/>
              </a:cxn>
              <a:cxn ang="0">
                <a:pos x="62" y="64"/>
              </a:cxn>
            </a:cxnLst>
            <a:rect l="0" t="0" r="r" b="b"/>
            <a:pathLst>
              <a:path w="70" h="76">
                <a:moveTo>
                  <a:pt x="62" y="64"/>
                </a:moveTo>
                <a:lnTo>
                  <a:pt x="66" y="58"/>
                </a:lnTo>
                <a:lnTo>
                  <a:pt x="68" y="52"/>
                </a:lnTo>
                <a:lnTo>
                  <a:pt x="70" y="38"/>
                </a:lnTo>
                <a:lnTo>
                  <a:pt x="70" y="30"/>
                </a:lnTo>
                <a:lnTo>
                  <a:pt x="68" y="22"/>
                </a:lnTo>
                <a:lnTo>
                  <a:pt x="64" y="16"/>
                </a:lnTo>
                <a:lnTo>
                  <a:pt x="60" y="10"/>
                </a:lnTo>
                <a:lnTo>
                  <a:pt x="54" y="6"/>
                </a:lnTo>
                <a:lnTo>
                  <a:pt x="48" y="2"/>
                </a:lnTo>
                <a:lnTo>
                  <a:pt x="42" y="0"/>
                </a:lnTo>
                <a:lnTo>
                  <a:pt x="34" y="0"/>
                </a:lnTo>
                <a:lnTo>
                  <a:pt x="22" y="2"/>
                </a:lnTo>
                <a:lnTo>
                  <a:pt x="12" y="8"/>
                </a:lnTo>
                <a:lnTo>
                  <a:pt x="6" y="14"/>
                </a:lnTo>
                <a:lnTo>
                  <a:pt x="4" y="20"/>
                </a:lnTo>
                <a:lnTo>
                  <a:pt x="0" y="28"/>
                </a:lnTo>
                <a:lnTo>
                  <a:pt x="0" y="38"/>
                </a:lnTo>
                <a:lnTo>
                  <a:pt x="0" y="46"/>
                </a:lnTo>
                <a:lnTo>
                  <a:pt x="2" y="54"/>
                </a:lnTo>
                <a:lnTo>
                  <a:pt x="6" y="60"/>
                </a:lnTo>
                <a:lnTo>
                  <a:pt x="10" y="66"/>
                </a:lnTo>
                <a:lnTo>
                  <a:pt x="16" y="70"/>
                </a:lnTo>
                <a:lnTo>
                  <a:pt x="22" y="74"/>
                </a:lnTo>
                <a:lnTo>
                  <a:pt x="28" y="76"/>
                </a:lnTo>
                <a:lnTo>
                  <a:pt x="36" y="76"/>
                </a:lnTo>
                <a:lnTo>
                  <a:pt x="42" y="74"/>
                </a:lnTo>
                <a:lnTo>
                  <a:pt x="50" y="72"/>
                </a:lnTo>
                <a:lnTo>
                  <a:pt x="56" y="68"/>
                </a:lnTo>
                <a:lnTo>
                  <a:pt x="60" y="64"/>
                </a:lnTo>
                <a:lnTo>
                  <a:pt x="62" y="64"/>
                </a:lnTo>
                <a:lnTo>
                  <a:pt x="22" y="46"/>
                </a:lnTo>
                <a:lnTo>
                  <a:pt x="18" y="42"/>
                </a:lnTo>
                <a:lnTo>
                  <a:pt x="18" y="38"/>
                </a:lnTo>
                <a:lnTo>
                  <a:pt x="18" y="32"/>
                </a:lnTo>
                <a:lnTo>
                  <a:pt x="22" y="28"/>
                </a:lnTo>
                <a:lnTo>
                  <a:pt x="28" y="26"/>
                </a:lnTo>
                <a:lnTo>
                  <a:pt x="34" y="26"/>
                </a:lnTo>
                <a:lnTo>
                  <a:pt x="42" y="26"/>
                </a:lnTo>
                <a:lnTo>
                  <a:pt x="48" y="28"/>
                </a:lnTo>
                <a:lnTo>
                  <a:pt x="52" y="32"/>
                </a:lnTo>
                <a:lnTo>
                  <a:pt x="52" y="38"/>
                </a:lnTo>
                <a:lnTo>
                  <a:pt x="52" y="42"/>
                </a:lnTo>
                <a:lnTo>
                  <a:pt x="48" y="46"/>
                </a:lnTo>
                <a:lnTo>
                  <a:pt x="42" y="50"/>
                </a:lnTo>
                <a:lnTo>
                  <a:pt x="36" y="50"/>
                </a:lnTo>
                <a:lnTo>
                  <a:pt x="28" y="50"/>
                </a:lnTo>
                <a:lnTo>
                  <a:pt x="22" y="46"/>
                </a:lnTo>
                <a:lnTo>
                  <a:pt x="62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3" name="Freeform 33"/>
          <p:cNvSpPr>
            <a:spLocks/>
          </p:cNvSpPr>
          <p:nvPr/>
        </p:nvSpPr>
        <p:spPr bwMode="auto">
          <a:xfrm>
            <a:off x="579438" y="2887663"/>
            <a:ext cx="107950" cy="112712"/>
          </a:xfrm>
          <a:custGeom>
            <a:avLst/>
            <a:gdLst/>
            <a:ahLst/>
            <a:cxnLst>
              <a:cxn ang="0">
                <a:pos x="68" y="71"/>
              </a:cxn>
              <a:cxn ang="0">
                <a:pos x="68" y="44"/>
              </a:cxn>
              <a:cxn ang="0">
                <a:pos x="36" y="44"/>
              </a:cxn>
              <a:cxn ang="0">
                <a:pos x="28" y="44"/>
              </a:cxn>
              <a:cxn ang="0">
                <a:pos x="24" y="40"/>
              </a:cxn>
              <a:cxn ang="0">
                <a:pos x="22" y="38"/>
              </a:cxn>
              <a:cxn ang="0">
                <a:pos x="20" y="34"/>
              </a:cxn>
              <a:cxn ang="0">
                <a:pos x="20" y="30"/>
              </a:cxn>
              <a:cxn ang="0">
                <a:pos x="22" y="26"/>
              </a:cxn>
              <a:cxn ang="0">
                <a:pos x="26" y="26"/>
              </a:cxn>
              <a:cxn ang="0">
                <a:pos x="32" y="24"/>
              </a:cxn>
              <a:cxn ang="0">
                <a:pos x="68" y="24"/>
              </a:cxn>
              <a:cxn ang="0">
                <a:pos x="68" y="0"/>
              </a:cxn>
              <a:cxn ang="0">
                <a:pos x="26" y="0"/>
              </a:cxn>
              <a:cxn ang="0">
                <a:pos x="14" y="0"/>
              </a:cxn>
              <a:cxn ang="0">
                <a:pos x="6" y="6"/>
              </a:cxn>
              <a:cxn ang="0">
                <a:pos x="2" y="12"/>
              </a:cxn>
              <a:cxn ang="0">
                <a:pos x="0" y="22"/>
              </a:cxn>
              <a:cxn ang="0">
                <a:pos x="0" y="28"/>
              </a:cxn>
              <a:cxn ang="0">
                <a:pos x="4" y="34"/>
              </a:cxn>
              <a:cxn ang="0">
                <a:pos x="6" y="40"/>
              </a:cxn>
              <a:cxn ang="0">
                <a:pos x="12" y="46"/>
              </a:cxn>
              <a:cxn ang="0">
                <a:pos x="2" y="46"/>
              </a:cxn>
              <a:cxn ang="0">
                <a:pos x="2" y="71"/>
              </a:cxn>
              <a:cxn ang="0">
                <a:pos x="66" y="71"/>
              </a:cxn>
              <a:cxn ang="0">
                <a:pos x="68" y="71"/>
              </a:cxn>
            </a:cxnLst>
            <a:rect l="0" t="0" r="r" b="b"/>
            <a:pathLst>
              <a:path w="68" h="71">
                <a:moveTo>
                  <a:pt x="68" y="71"/>
                </a:moveTo>
                <a:lnTo>
                  <a:pt x="6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0"/>
                </a:lnTo>
                <a:lnTo>
                  <a:pt x="22" y="38"/>
                </a:lnTo>
                <a:lnTo>
                  <a:pt x="20" y="34"/>
                </a:lnTo>
                <a:lnTo>
                  <a:pt x="20" y="30"/>
                </a:lnTo>
                <a:lnTo>
                  <a:pt x="22" y="26"/>
                </a:lnTo>
                <a:lnTo>
                  <a:pt x="26" y="26"/>
                </a:lnTo>
                <a:lnTo>
                  <a:pt x="32" y="24"/>
                </a:lnTo>
                <a:lnTo>
                  <a:pt x="68" y="24"/>
                </a:lnTo>
                <a:lnTo>
                  <a:pt x="68" y="0"/>
                </a:lnTo>
                <a:lnTo>
                  <a:pt x="26" y="0"/>
                </a:lnTo>
                <a:lnTo>
                  <a:pt x="14" y="0"/>
                </a:lnTo>
                <a:lnTo>
                  <a:pt x="6" y="6"/>
                </a:lnTo>
                <a:lnTo>
                  <a:pt x="2" y="12"/>
                </a:lnTo>
                <a:lnTo>
                  <a:pt x="0" y="22"/>
                </a:lnTo>
                <a:lnTo>
                  <a:pt x="0" y="28"/>
                </a:lnTo>
                <a:lnTo>
                  <a:pt x="4" y="34"/>
                </a:lnTo>
                <a:lnTo>
                  <a:pt x="6" y="40"/>
                </a:lnTo>
                <a:lnTo>
                  <a:pt x="12" y="46"/>
                </a:lnTo>
                <a:lnTo>
                  <a:pt x="2" y="46"/>
                </a:lnTo>
                <a:lnTo>
                  <a:pt x="2" y="71"/>
                </a:lnTo>
                <a:lnTo>
                  <a:pt x="66" y="71"/>
                </a:lnTo>
                <a:lnTo>
                  <a:pt x="68" y="71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4" name="Rectangle 34"/>
          <p:cNvSpPr>
            <a:spLocks noChangeArrowheads="1"/>
          </p:cNvSpPr>
          <p:nvPr/>
        </p:nvSpPr>
        <p:spPr bwMode="auto">
          <a:xfrm>
            <a:off x="874713" y="1898650"/>
            <a:ext cx="2339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Inspiratory muscles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contract (diaphragm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descends; rib cage rises).</a:t>
            </a:r>
            <a:endParaRPr lang="en-US" sz="1800" b="1">
              <a:latin typeface="Arial" charset="0"/>
            </a:endParaRPr>
          </a:p>
        </p:txBody>
      </p:sp>
      <p:sp>
        <p:nvSpPr>
          <p:cNvPr id="122915" name="Rectangle 35"/>
          <p:cNvSpPr>
            <a:spLocks noChangeArrowheads="1"/>
          </p:cNvSpPr>
          <p:nvPr/>
        </p:nvSpPr>
        <p:spPr bwMode="auto">
          <a:xfrm>
            <a:off x="904875" y="2730500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122916" name="Freeform 36"/>
          <p:cNvSpPr>
            <a:spLocks/>
          </p:cNvSpPr>
          <p:nvPr/>
        </p:nvSpPr>
        <p:spPr bwMode="auto">
          <a:xfrm>
            <a:off x="862013" y="1912938"/>
            <a:ext cx="212725" cy="215900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8" y="136"/>
              </a:cxn>
              <a:cxn ang="0">
                <a:pos x="54" y="134"/>
              </a:cxn>
              <a:cxn ang="0">
                <a:pos x="40" y="130"/>
              </a:cxn>
              <a:cxn ang="0">
                <a:pos x="30" y="124"/>
              </a:cxn>
              <a:cxn ang="0">
                <a:pos x="20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20" y="20"/>
              </a:cxn>
              <a:cxn ang="0">
                <a:pos x="30" y="12"/>
              </a:cxn>
              <a:cxn ang="0">
                <a:pos x="40" y="6"/>
              </a:cxn>
              <a:cxn ang="0">
                <a:pos x="54" y="2"/>
              </a:cxn>
              <a:cxn ang="0">
                <a:pos x="68" y="0"/>
              </a:cxn>
              <a:cxn ang="0">
                <a:pos x="80" y="2"/>
              </a:cxn>
              <a:cxn ang="0">
                <a:pos x="94" y="6"/>
              </a:cxn>
              <a:cxn ang="0">
                <a:pos x="104" y="12"/>
              </a:cxn>
              <a:cxn ang="0">
                <a:pos x="114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6"/>
              </a:cxn>
              <a:cxn ang="0">
                <a:pos x="134" y="68"/>
              </a:cxn>
            </a:cxnLst>
            <a:rect l="0" t="0" r="r" b="b"/>
            <a:pathLst>
              <a:path w="134" h="136">
                <a:moveTo>
                  <a:pt x="134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4" y="116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8" y="136"/>
                </a:lnTo>
                <a:lnTo>
                  <a:pt x="54" y="134"/>
                </a:lnTo>
                <a:lnTo>
                  <a:pt x="40" y="130"/>
                </a:lnTo>
                <a:lnTo>
                  <a:pt x="30" y="124"/>
                </a:lnTo>
                <a:lnTo>
                  <a:pt x="20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20" y="20"/>
                </a:lnTo>
                <a:lnTo>
                  <a:pt x="30" y="12"/>
                </a:lnTo>
                <a:lnTo>
                  <a:pt x="40" y="6"/>
                </a:lnTo>
                <a:lnTo>
                  <a:pt x="54" y="2"/>
                </a:lnTo>
                <a:lnTo>
                  <a:pt x="68" y="0"/>
                </a:lnTo>
                <a:lnTo>
                  <a:pt x="80" y="2"/>
                </a:lnTo>
                <a:lnTo>
                  <a:pt x="94" y="6"/>
                </a:lnTo>
                <a:lnTo>
                  <a:pt x="104" y="12"/>
                </a:lnTo>
                <a:lnTo>
                  <a:pt x="114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6"/>
                </a:lnTo>
                <a:lnTo>
                  <a:pt x="134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7" name="Freeform 37"/>
          <p:cNvSpPr>
            <a:spLocks/>
          </p:cNvSpPr>
          <p:nvPr/>
        </p:nvSpPr>
        <p:spPr bwMode="auto">
          <a:xfrm>
            <a:off x="862013" y="1912938"/>
            <a:ext cx="212725" cy="215900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2"/>
              </a:cxn>
              <a:cxn ang="0">
                <a:pos x="130" y="94"/>
              </a:cxn>
              <a:cxn ang="0">
                <a:pos x="124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8" y="136"/>
              </a:cxn>
              <a:cxn ang="0">
                <a:pos x="54" y="134"/>
              </a:cxn>
              <a:cxn ang="0">
                <a:pos x="40" y="130"/>
              </a:cxn>
              <a:cxn ang="0">
                <a:pos x="30" y="124"/>
              </a:cxn>
              <a:cxn ang="0">
                <a:pos x="20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20" y="20"/>
              </a:cxn>
              <a:cxn ang="0">
                <a:pos x="30" y="12"/>
              </a:cxn>
              <a:cxn ang="0">
                <a:pos x="40" y="6"/>
              </a:cxn>
              <a:cxn ang="0">
                <a:pos x="54" y="2"/>
              </a:cxn>
              <a:cxn ang="0">
                <a:pos x="68" y="0"/>
              </a:cxn>
              <a:cxn ang="0">
                <a:pos x="80" y="2"/>
              </a:cxn>
              <a:cxn ang="0">
                <a:pos x="94" y="6"/>
              </a:cxn>
              <a:cxn ang="0">
                <a:pos x="104" y="12"/>
              </a:cxn>
              <a:cxn ang="0">
                <a:pos x="114" y="20"/>
              </a:cxn>
              <a:cxn ang="0">
                <a:pos x="124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6"/>
              </a:cxn>
            </a:cxnLst>
            <a:rect l="0" t="0" r="r" b="b"/>
            <a:pathLst>
              <a:path w="134" h="136">
                <a:moveTo>
                  <a:pt x="134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4" y="116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8" y="136"/>
                </a:lnTo>
                <a:lnTo>
                  <a:pt x="54" y="134"/>
                </a:lnTo>
                <a:lnTo>
                  <a:pt x="40" y="130"/>
                </a:lnTo>
                <a:lnTo>
                  <a:pt x="30" y="124"/>
                </a:lnTo>
                <a:lnTo>
                  <a:pt x="20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20" y="20"/>
                </a:lnTo>
                <a:lnTo>
                  <a:pt x="30" y="12"/>
                </a:lnTo>
                <a:lnTo>
                  <a:pt x="40" y="6"/>
                </a:lnTo>
                <a:lnTo>
                  <a:pt x="54" y="2"/>
                </a:lnTo>
                <a:lnTo>
                  <a:pt x="68" y="0"/>
                </a:lnTo>
                <a:lnTo>
                  <a:pt x="80" y="2"/>
                </a:lnTo>
                <a:lnTo>
                  <a:pt x="94" y="6"/>
                </a:lnTo>
                <a:lnTo>
                  <a:pt x="104" y="12"/>
                </a:lnTo>
                <a:lnTo>
                  <a:pt x="114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6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8" name="Rectangle 38"/>
          <p:cNvSpPr>
            <a:spLocks noChangeArrowheads="1"/>
          </p:cNvSpPr>
          <p:nvPr/>
        </p:nvSpPr>
        <p:spPr bwMode="auto">
          <a:xfrm>
            <a:off x="920750" y="1895475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122919" name="Rectangle 39"/>
          <p:cNvSpPr>
            <a:spLocks noChangeArrowheads="1"/>
          </p:cNvSpPr>
          <p:nvPr/>
        </p:nvSpPr>
        <p:spPr bwMode="auto">
          <a:xfrm>
            <a:off x="874713" y="2730500"/>
            <a:ext cx="2420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Thoracic cavity volume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increases.</a:t>
            </a:r>
            <a:endParaRPr lang="en-US" sz="1800" b="1">
              <a:latin typeface="Arial" charset="0"/>
            </a:endParaRPr>
          </a:p>
        </p:txBody>
      </p:sp>
      <p:sp>
        <p:nvSpPr>
          <p:cNvPr id="122920" name="Rectangle 40"/>
          <p:cNvSpPr>
            <a:spLocks noChangeArrowheads="1"/>
          </p:cNvSpPr>
          <p:nvPr/>
        </p:nvSpPr>
        <p:spPr bwMode="auto">
          <a:xfrm>
            <a:off x="904875" y="3330575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122921" name="Rectangle 41"/>
          <p:cNvSpPr>
            <a:spLocks noChangeArrowheads="1"/>
          </p:cNvSpPr>
          <p:nvPr/>
        </p:nvSpPr>
        <p:spPr bwMode="auto">
          <a:xfrm>
            <a:off x="874713" y="3343275"/>
            <a:ext cx="21986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Lungs are stretched;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intrapulmonary volume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increases.</a:t>
            </a:r>
            <a:endParaRPr lang="en-US" sz="1800" b="1">
              <a:latin typeface="Arial" charset="0"/>
            </a:endParaRPr>
          </a:p>
        </p:txBody>
      </p:sp>
      <p:sp>
        <p:nvSpPr>
          <p:cNvPr id="122922" name="Rectangle 42"/>
          <p:cNvSpPr>
            <a:spLocks noChangeArrowheads="1"/>
          </p:cNvSpPr>
          <p:nvPr/>
        </p:nvSpPr>
        <p:spPr bwMode="auto">
          <a:xfrm>
            <a:off x="895350" y="4152900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4</a:t>
            </a:r>
            <a:endParaRPr lang="en-US" sz="1800">
              <a:latin typeface="Arial" charset="0"/>
            </a:endParaRPr>
          </a:p>
        </p:txBody>
      </p:sp>
      <p:sp>
        <p:nvSpPr>
          <p:cNvPr id="122923" name="Rectangle 43"/>
          <p:cNvSpPr>
            <a:spLocks noChangeArrowheads="1"/>
          </p:cNvSpPr>
          <p:nvPr/>
        </p:nvSpPr>
        <p:spPr bwMode="auto">
          <a:xfrm>
            <a:off x="874713" y="4149725"/>
            <a:ext cx="2559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Intrapulmonary pressure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drops (to –1 mm Hg).</a:t>
            </a:r>
            <a:endParaRPr lang="en-US" sz="1800" b="1">
              <a:latin typeface="Arial" charset="0"/>
            </a:endParaRPr>
          </a:p>
        </p:txBody>
      </p:sp>
      <p:sp>
        <p:nvSpPr>
          <p:cNvPr id="122924" name="Rectangle 44"/>
          <p:cNvSpPr>
            <a:spLocks noChangeArrowheads="1"/>
          </p:cNvSpPr>
          <p:nvPr/>
        </p:nvSpPr>
        <p:spPr bwMode="auto">
          <a:xfrm>
            <a:off x="892175" y="4787900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5</a:t>
            </a:r>
            <a:endParaRPr lang="en-US" sz="1800">
              <a:latin typeface="Arial" charset="0"/>
            </a:endParaRPr>
          </a:p>
        </p:txBody>
      </p:sp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862013" y="4797425"/>
            <a:ext cx="26939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Air (gases) flows into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lungs down its pressure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gradient until intrapulmonary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pressure is 0 (equal to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atmospheric pressure).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Expiration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Quiet expiration is normally a passive process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Inspiratory muscles relax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Thoracic cavity volume decreases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Elastic lungs recoil and intrapulmonary volume decreases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</a:t>
            </a:r>
            <a:r>
              <a:rPr lang="en-US" sz="2400" baseline="-25000"/>
              <a:t>pul</a:t>
            </a:r>
            <a:r>
              <a:rPr lang="en-US" sz="2400"/>
              <a:t> rises (to +1 mm Hg)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Air flows out of the lungs down its pressure gradient until Ppul = 0</a:t>
            </a:r>
          </a:p>
          <a:p>
            <a:pPr>
              <a:lnSpc>
                <a:spcPct val="90000"/>
              </a:lnSpc>
            </a:pPr>
            <a:r>
              <a:rPr lang="en-US" sz="2600"/>
              <a:t>Note: forced expiration is an active process: it uses abdominal and internal intercostal muscles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524750" y="6596063"/>
            <a:ext cx="1616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Figure 22.13 (2 of 2)</a:t>
            </a: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4500" y="990600"/>
            <a:ext cx="8253413" cy="4986338"/>
          </a:xfrm>
          <a:prstGeom prst="rect">
            <a:avLst/>
          </a:prstGeom>
          <a:noFill/>
        </p:spPr>
      </p:pic>
      <p:sp>
        <p:nvSpPr>
          <p:cNvPr id="125960" name="Freeform 8"/>
          <p:cNvSpPr>
            <a:spLocks/>
          </p:cNvSpPr>
          <p:nvPr/>
        </p:nvSpPr>
        <p:spPr bwMode="auto">
          <a:xfrm>
            <a:off x="4379913" y="4638675"/>
            <a:ext cx="458787" cy="231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9" y="146"/>
              </a:cxn>
              <a:cxn ang="0">
                <a:pos x="289" y="146"/>
              </a:cxn>
            </a:cxnLst>
            <a:rect l="0" t="0" r="r" b="b"/>
            <a:pathLst>
              <a:path w="289" h="146">
                <a:moveTo>
                  <a:pt x="0" y="0"/>
                </a:moveTo>
                <a:lnTo>
                  <a:pt x="209" y="146"/>
                </a:lnTo>
                <a:lnTo>
                  <a:pt x="289" y="146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Freeform 9"/>
          <p:cNvSpPr>
            <a:spLocks/>
          </p:cNvSpPr>
          <p:nvPr/>
        </p:nvSpPr>
        <p:spPr bwMode="auto">
          <a:xfrm>
            <a:off x="941388" y="1830388"/>
            <a:ext cx="212725" cy="212725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4"/>
              </a:cxn>
              <a:cxn ang="0">
                <a:pos x="122" y="104"/>
              </a:cxn>
              <a:cxn ang="0">
                <a:pos x="114" y="114"/>
              </a:cxn>
              <a:cxn ang="0">
                <a:pos x="104" y="122"/>
              </a:cxn>
              <a:cxn ang="0">
                <a:pos x="94" y="130"/>
              </a:cxn>
              <a:cxn ang="0">
                <a:pos x="80" y="134"/>
              </a:cxn>
              <a:cxn ang="0">
                <a:pos x="66" y="134"/>
              </a:cxn>
              <a:cxn ang="0">
                <a:pos x="54" y="134"/>
              </a:cxn>
              <a:cxn ang="0">
                <a:pos x="40" y="130"/>
              </a:cxn>
              <a:cxn ang="0">
                <a:pos x="28" y="122"/>
              </a:cxn>
              <a:cxn ang="0">
                <a:pos x="18" y="114"/>
              </a:cxn>
              <a:cxn ang="0">
                <a:pos x="10" y="104"/>
              </a:cxn>
              <a:cxn ang="0">
                <a:pos x="4" y="94"/>
              </a:cxn>
              <a:cxn ang="0">
                <a:pos x="0" y="80"/>
              </a:cxn>
              <a:cxn ang="0">
                <a:pos x="0" y="66"/>
              </a:cxn>
              <a:cxn ang="0">
                <a:pos x="0" y="54"/>
              </a:cxn>
              <a:cxn ang="0">
                <a:pos x="4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40" y="4"/>
              </a:cxn>
              <a:cxn ang="0">
                <a:pos x="54" y="0"/>
              </a:cxn>
              <a:cxn ang="0">
                <a:pos x="66" y="0"/>
              </a:cxn>
              <a:cxn ang="0">
                <a:pos x="80" y="0"/>
              </a:cxn>
              <a:cxn ang="0">
                <a:pos x="94" y="4"/>
              </a:cxn>
              <a:cxn ang="0">
                <a:pos x="104" y="10"/>
              </a:cxn>
              <a:cxn ang="0">
                <a:pos x="114" y="18"/>
              </a:cxn>
              <a:cxn ang="0">
                <a:pos x="122" y="28"/>
              </a:cxn>
              <a:cxn ang="0">
                <a:pos x="130" y="40"/>
              </a:cxn>
              <a:cxn ang="0">
                <a:pos x="134" y="54"/>
              </a:cxn>
              <a:cxn ang="0">
                <a:pos x="134" y="64"/>
              </a:cxn>
              <a:cxn ang="0">
                <a:pos x="134" y="66"/>
              </a:cxn>
            </a:cxnLst>
            <a:rect l="0" t="0" r="r" b="b"/>
            <a:pathLst>
              <a:path w="134" h="134">
                <a:moveTo>
                  <a:pt x="134" y="66"/>
                </a:moveTo>
                <a:lnTo>
                  <a:pt x="134" y="80"/>
                </a:lnTo>
                <a:lnTo>
                  <a:pt x="130" y="94"/>
                </a:lnTo>
                <a:lnTo>
                  <a:pt x="122" y="104"/>
                </a:lnTo>
                <a:lnTo>
                  <a:pt x="114" y="114"/>
                </a:lnTo>
                <a:lnTo>
                  <a:pt x="104" y="122"/>
                </a:lnTo>
                <a:lnTo>
                  <a:pt x="94" y="130"/>
                </a:lnTo>
                <a:lnTo>
                  <a:pt x="80" y="134"/>
                </a:lnTo>
                <a:lnTo>
                  <a:pt x="66" y="134"/>
                </a:lnTo>
                <a:lnTo>
                  <a:pt x="54" y="134"/>
                </a:lnTo>
                <a:lnTo>
                  <a:pt x="40" y="130"/>
                </a:lnTo>
                <a:lnTo>
                  <a:pt x="28" y="122"/>
                </a:lnTo>
                <a:lnTo>
                  <a:pt x="18" y="114"/>
                </a:lnTo>
                <a:lnTo>
                  <a:pt x="10" y="104"/>
                </a:lnTo>
                <a:lnTo>
                  <a:pt x="4" y="94"/>
                </a:lnTo>
                <a:lnTo>
                  <a:pt x="0" y="80"/>
                </a:lnTo>
                <a:lnTo>
                  <a:pt x="0" y="66"/>
                </a:lnTo>
                <a:lnTo>
                  <a:pt x="0" y="54"/>
                </a:lnTo>
                <a:lnTo>
                  <a:pt x="4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40" y="4"/>
                </a:lnTo>
                <a:lnTo>
                  <a:pt x="54" y="0"/>
                </a:lnTo>
                <a:lnTo>
                  <a:pt x="66" y="0"/>
                </a:lnTo>
                <a:lnTo>
                  <a:pt x="80" y="0"/>
                </a:lnTo>
                <a:lnTo>
                  <a:pt x="94" y="4"/>
                </a:lnTo>
                <a:lnTo>
                  <a:pt x="104" y="10"/>
                </a:lnTo>
                <a:lnTo>
                  <a:pt x="114" y="18"/>
                </a:lnTo>
                <a:lnTo>
                  <a:pt x="122" y="28"/>
                </a:lnTo>
                <a:lnTo>
                  <a:pt x="130" y="40"/>
                </a:lnTo>
                <a:lnTo>
                  <a:pt x="134" y="54"/>
                </a:lnTo>
                <a:lnTo>
                  <a:pt x="134" y="64"/>
                </a:lnTo>
                <a:lnTo>
                  <a:pt x="134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2" name="Freeform 10"/>
          <p:cNvSpPr>
            <a:spLocks/>
          </p:cNvSpPr>
          <p:nvPr/>
        </p:nvSpPr>
        <p:spPr bwMode="auto">
          <a:xfrm>
            <a:off x="941388" y="1830388"/>
            <a:ext cx="212725" cy="212725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4"/>
              </a:cxn>
              <a:cxn ang="0">
                <a:pos x="122" y="104"/>
              </a:cxn>
              <a:cxn ang="0">
                <a:pos x="114" y="114"/>
              </a:cxn>
              <a:cxn ang="0">
                <a:pos x="104" y="122"/>
              </a:cxn>
              <a:cxn ang="0">
                <a:pos x="94" y="130"/>
              </a:cxn>
              <a:cxn ang="0">
                <a:pos x="80" y="134"/>
              </a:cxn>
              <a:cxn ang="0">
                <a:pos x="66" y="134"/>
              </a:cxn>
              <a:cxn ang="0">
                <a:pos x="54" y="134"/>
              </a:cxn>
              <a:cxn ang="0">
                <a:pos x="40" y="130"/>
              </a:cxn>
              <a:cxn ang="0">
                <a:pos x="28" y="122"/>
              </a:cxn>
              <a:cxn ang="0">
                <a:pos x="18" y="114"/>
              </a:cxn>
              <a:cxn ang="0">
                <a:pos x="10" y="104"/>
              </a:cxn>
              <a:cxn ang="0">
                <a:pos x="4" y="94"/>
              </a:cxn>
              <a:cxn ang="0">
                <a:pos x="0" y="80"/>
              </a:cxn>
              <a:cxn ang="0">
                <a:pos x="0" y="66"/>
              </a:cxn>
              <a:cxn ang="0">
                <a:pos x="0" y="54"/>
              </a:cxn>
              <a:cxn ang="0">
                <a:pos x="4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40" y="4"/>
              </a:cxn>
              <a:cxn ang="0">
                <a:pos x="54" y="0"/>
              </a:cxn>
              <a:cxn ang="0">
                <a:pos x="66" y="0"/>
              </a:cxn>
              <a:cxn ang="0">
                <a:pos x="80" y="0"/>
              </a:cxn>
              <a:cxn ang="0">
                <a:pos x="94" y="4"/>
              </a:cxn>
              <a:cxn ang="0">
                <a:pos x="104" y="10"/>
              </a:cxn>
              <a:cxn ang="0">
                <a:pos x="114" y="18"/>
              </a:cxn>
              <a:cxn ang="0">
                <a:pos x="122" y="28"/>
              </a:cxn>
              <a:cxn ang="0">
                <a:pos x="130" y="40"/>
              </a:cxn>
              <a:cxn ang="0">
                <a:pos x="134" y="54"/>
              </a:cxn>
              <a:cxn ang="0">
                <a:pos x="134" y="64"/>
              </a:cxn>
            </a:cxnLst>
            <a:rect l="0" t="0" r="r" b="b"/>
            <a:pathLst>
              <a:path w="134" h="134">
                <a:moveTo>
                  <a:pt x="134" y="66"/>
                </a:moveTo>
                <a:lnTo>
                  <a:pt x="134" y="80"/>
                </a:lnTo>
                <a:lnTo>
                  <a:pt x="130" y="94"/>
                </a:lnTo>
                <a:lnTo>
                  <a:pt x="122" y="104"/>
                </a:lnTo>
                <a:lnTo>
                  <a:pt x="114" y="114"/>
                </a:lnTo>
                <a:lnTo>
                  <a:pt x="104" y="122"/>
                </a:lnTo>
                <a:lnTo>
                  <a:pt x="94" y="130"/>
                </a:lnTo>
                <a:lnTo>
                  <a:pt x="80" y="134"/>
                </a:lnTo>
                <a:lnTo>
                  <a:pt x="66" y="134"/>
                </a:lnTo>
                <a:lnTo>
                  <a:pt x="54" y="134"/>
                </a:lnTo>
                <a:lnTo>
                  <a:pt x="40" y="130"/>
                </a:lnTo>
                <a:lnTo>
                  <a:pt x="28" y="122"/>
                </a:lnTo>
                <a:lnTo>
                  <a:pt x="18" y="114"/>
                </a:lnTo>
                <a:lnTo>
                  <a:pt x="10" y="104"/>
                </a:lnTo>
                <a:lnTo>
                  <a:pt x="4" y="94"/>
                </a:lnTo>
                <a:lnTo>
                  <a:pt x="0" y="80"/>
                </a:lnTo>
                <a:lnTo>
                  <a:pt x="0" y="66"/>
                </a:lnTo>
                <a:lnTo>
                  <a:pt x="0" y="54"/>
                </a:lnTo>
                <a:lnTo>
                  <a:pt x="4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40" y="4"/>
                </a:lnTo>
                <a:lnTo>
                  <a:pt x="54" y="0"/>
                </a:lnTo>
                <a:lnTo>
                  <a:pt x="66" y="0"/>
                </a:lnTo>
                <a:lnTo>
                  <a:pt x="80" y="0"/>
                </a:lnTo>
                <a:lnTo>
                  <a:pt x="94" y="4"/>
                </a:lnTo>
                <a:lnTo>
                  <a:pt x="104" y="10"/>
                </a:lnTo>
                <a:lnTo>
                  <a:pt x="114" y="18"/>
                </a:lnTo>
                <a:lnTo>
                  <a:pt x="122" y="28"/>
                </a:lnTo>
                <a:lnTo>
                  <a:pt x="130" y="40"/>
                </a:lnTo>
                <a:lnTo>
                  <a:pt x="134" y="54"/>
                </a:lnTo>
                <a:lnTo>
                  <a:pt x="134" y="64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3" name="Freeform 11"/>
          <p:cNvSpPr>
            <a:spLocks/>
          </p:cNvSpPr>
          <p:nvPr/>
        </p:nvSpPr>
        <p:spPr bwMode="auto">
          <a:xfrm>
            <a:off x="941388" y="2884488"/>
            <a:ext cx="212725" cy="214312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4"/>
              </a:cxn>
              <a:cxn ang="0">
                <a:pos x="122" y="105"/>
              </a:cxn>
              <a:cxn ang="0">
                <a:pos x="114" y="115"/>
              </a:cxn>
              <a:cxn ang="0">
                <a:pos x="104" y="123"/>
              </a:cxn>
              <a:cxn ang="0">
                <a:pos x="94" y="131"/>
              </a:cxn>
              <a:cxn ang="0">
                <a:pos x="80" y="135"/>
              </a:cxn>
              <a:cxn ang="0">
                <a:pos x="66" y="135"/>
              </a:cxn>
              <a:cxn ang="0">
                <a:pos x="54" y="135"/>
              </a:cxn>
              <a:cxn ang="0">
                <a:pos x="40" y="131"/>
              </a:cxn>
              <a:cxn ang="0">
                <a:pos x="28" y="123"/>
              </a:cxn>
              <a:cxn ang="0">
                <a:pos x="18" y="115"/>
              </a:cxn>
              <a:cxn ang="0">
                <a:pos x="10" y="105"/>
              </a:cxn>
              <a:cxn ang="0">
                <a:pos x="4" y="94"/>
              </a:cxn>
              <a:cxn ang="0">
                <a:pos x="0" y="80"/>
              </a:cxn>
              <a:cxn ang="0">
                <a:pos x="0" y="66"/>
              </a:cxn>
              <a:cxn ang="0">
                <a:pos x="0" y="54"/>
              </a:cxn>
              <a:cxn ang="0">
                <a:pos x="4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40" y="4"/>
              </a:cxn>
              <a:cxn ang="0">
                <a:pos x="54" y="0"/>
              </a:cxn>
              <a:cxn ang="0">
                <a:pos x="66" y="0"/>
              </a:cxn>
              <a:cxn ang="0">
                <a:pos x="80" y="0"/>
              </a:cxn>
              <a:cxn ang="0">
                <a:pos x="94" y="4"/>
              </a:cxn>
              <a:cxn ang="0">
                <a:pos x="104" y="10"/>
              </a:cxn>
              <a:cxn ang="0">
                <a:pos x="114" y="18"/>
              </a:cxn>
              <a:cxn ang="0">
                <a:pos x="122" y="28"/>
              </a:cxn>
              <a:cxn ang="0">
                <a:pos x="130" y="40"/>
              </a:cxn>
              <a:cxn ang="0">
                <a:pos x="134" y="54"/>
              </a:cxn>
              <a:cxn ang="0">
                <a:pos x="134" y="64"/>
              </a:cxn>
              <a:cxn ang="0">
                <a:pos x="134" y="66"/>
              </a:cxn>
            </a:cxnLst>
            <a:rect l="0" t="0" r="r" b="b"/>
            <a:pathLst>
              <a:path w="134" h="135">
                <a:moveTo>
                  <a:pt x="134" y="66"/>
                </a:moveTo>
                <a:lnTo>
                  <a:pt x="134" y="80"/>
                </a:lnTo>
                <a:lnTo>
                  <a:pt x="130" y="94"/>
                </a:lnTo>
                <a:lnTo>
                  <a:pt x="122" y="105"/>
                </a:lnTo>
                <a:lnTo>
                  <a:pt x="114" y="115"/>
                </a:lnTo>
                <a:lnTo>
                  <a:pt x="104" y="123"/>
                </a:lnTo>
                <a:lnTo>
                  <a:pt x="94" y="131"/>
                </a:lnTo>
                <a:lnTo>
                  <a:pt x="80" y="135"/>
                </a:lnTo>
                <a:lnTo>
                  <a:pt x="66" y="135"/>
                </a:lnTo>
                <a:lnTo>
                  <a:pt x="54" y="135"/>
                </a:lnTo>
                <a:lnTo>
                  <a:pt x="40" y="131"/>
                </a:lnTo>
                <a:lnTo>
                  <a:pt x="28" y="123"/>
                </a:lnTo>
                <a:lnTo>
                  <a:pt x="18" y="115"/>
                </a:lnTo>
                <a:lnTo>
                  <a:pt x="10" y="105"/>
                </a:lnTo>
                <a:lnTo>
                  <a:pt x="4" y="94"/>
                </a:lnTo>
                <a:lnTo>
                  <a:pt x="0" y="80"/>
                </a:lnTo>
                <a:lnTo>
                  <a:pt x="0" y="66"/>
                </a:lnTo>
                <a:lnTo>
                  <a:pt x="0" y="54"/>
                </a:lnTo>
                <a:lnTo>
                  <a:pt x="4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40" y="4"/>
                </a:lnTo>
                <a:lnTo>
                  <a:pt x="54" y="0"/>
                </a:lnTo>
                <a:lnTo>
                  <a:pt x="66" y="0"/>
                </a:lnTo>
                <a:lnTo>
                  <a:pt x="80" y="0"/>
                </a:lnTo>
                <a:lnTo>
                  <a:pt x="94" y="4"/>
                </a:lnTo>
                <a:lnTo>
                  <a:pt x="104" y="10"/>
                </a:lnTo>
                <a:lnTo>
                  <a:pt x="114" y="18"/>
                </a:lnTo>
                <a:lnTo>
                  <a:pt x="122" y="28"/>
                </a:lnTo>
                <a:lnTo>
                  <a:pt x="130" y="40"/>
                </a:lnTo>
                <a:lnTo>
                  <a:pt x="134" y="54"/>
                </a:lnTo>
                <a:lnTo>
                  <a:pt x="134" y="64"/>
                </a:lnTo>
                <a:lnTo>
                  <a:pt x="134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4" name="Freeform 12"/>
          <p:cNvSpPr>
            <a:spLocks/>
          </p:cNvSpPr>
          <p:nvPr/>
        </p:nvSpPr>
        <p:spPr bwMode="auto">
          <a:xfrm>
            <a:off x="941388" y="2884488"/>
            <a:ext cx="212725" cy="214312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4"/>
              </a:cxn>
              <a:cxn ang="0">
                <a:pos x="122" y="105"/>
              </a:cxn>
              <a:cxn ang="0">
                <a:pos x="114" y="115"/>
              </a:cxn>
              <a:cxn ang="0">
                <a:pos x="104" y="123"/>
              </a:cxn>
              <a:cxn ang="0">
                <a:pos x="94" y="131"/>
              </a:cxn>
              <a:cxn ang="0">
                <a:pos x="80" y="135"/>
              </a:cxn>
              <a:cxn ang="0">
                <a:pos x="66" y="135"/>
              </a:cxn>
              <a:cxn ang="0">
                <a:pos x="54" y="135"/>
              </a:cxn>
              <a:cxn ang="0">
                <a:pos x="40" y="131"/>
              </a:cxn>
              <a:cxn ang="0">
                <a:pos x="28" y="123"/>
              </a:cxn>
              <a:cxn ang="0">
                <a:pos x="18" y="115"/>
              </a:cxn>
              <a:cxn ang="0">
                <a:pos x="10" y="105"/>
              </a:cxn>
              <a:cxn ang="0">
                <a:pos x="4" y="94"/>
              </a:cxn>
              <a:cxn ang="0">
                <a:pos x="0" y="80"/>
              </a:cxn>
              <a:cxn ang="0">
                <a:pos x="0" y="66"/>
              </a:cxn>
              <a:cxn ang="0">
                <a:pos x="0" y="54"/>
              </a:cxn>
              <a:cxn ang="0">
                <a:pos x="4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40" y="4"/>
              </a:cxn>
              <a:cxn ang="0">
                <a:pos x="54" y="0"/>
              </a:cxn>
              <a:cxn ang="0">
                <a:pos x="66" y="0"/>
              </a:cxn>
              <a:cxn ang="0">
                <a:pos x="80" y="0"/>
              </a:cxn>
              <a:cxn ang="0">
                <a:pos x="94" y="4"/>
              </a:cxn>
              <a:cxn ang="0">
                <a:pos x="104" y="10"/>
              </a:cxn>
              <a:cxn ang="0">
                <a:pos x="114" y="18"/>
              </a:cxn>
              <a:cxn ang="0">
                <a:pos x="122" y="28"/>
              </a:cxn>
              <a:cxn ang="0">
                <a:pos x="130" y="40"/>
              </a:cxn>
              <a:cxn ang="0">
                <a:pos x="134" y="54"/>
              </a:cxn>
              <a:cxn ang="0">
                <a:pos x="134" y="64"/>
              </a:cxn>
            </a:cxnLst>
            <a:rect l="0" t="0" r="r" b="b"/>
            <a:pathLst>
              <a:path w="134" h="135">
                <a:moveTo>
                  <a:pt x="134" y="66"/>
                </a:moveTo>
                <a:lnTo>
                  <a:pt x="134" y="80"/>
                </a:lnTo>
                <a:lnTo>
                  <a:pt x="130" y="94"/>
                </a:lnTo>
                <a:lnTo>
                  <a:pt x="122" y="105"/>
                </a:lnTo>
                <a:lnTo>
                  <a:pt x="114" y="115"/>
                </a:lnTo>
                <a:lnTo>
                  <a:pt x="104" y="123"/>
                </a:lnTo>
                <a:lnTo>
                  <a:pt x="94" y="131"/>
                </a:lnTo>
                <a:lnTo>
                  <a:pt x="80" y="135"/>
                </a:lnTo>
                <a:lnTo>
                  <a:pt x="66" y="135"/>
                </a:lnTo>
                <a:lnTo>
                  <a:pt x="54" y="135"/>
                </a:lnTo>
                <a:lnTo>
                  <a:pt x="40" y="131"/>
                </a:lnTo>
                <a:lnTo>
                  <a:pt x="28" y="123"/>
                </a:lnTo>
                <a:lnTo>
                  <a:pt x="18" y="115"/>
                </a:lnTo>
                <a:lnTo>
                  <a:pt x="10" y="105"/>
                </a:lnTo>
                <a:lnTo>
                  <a:pt x="4" y="94"/>
                </a:lnTo>
                <a:lnTo>
                  <a:pt x="0" y="80"/>
                </a:lnTo>
                <a:lnTo>
                  <a:pt x="0" y="66"/>
                </a:lnTo>
                <a:lnTo>
                  <a:pt x="0" y="54"/>
                </a:lnTo>
                <a:lnTo>
                  <a:pt x="4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40" y="4"/>
                </a:lnTo>
                <a:lnTo>
                  <a:pt x="54" y="0"/>
                </a:lnTo>
                <a:lnTo>
                  <a:pt x="66" y="0"/>
                </a:lnTo>
                <a:lnTo>
                  <a:pt x="80" y="0"/>
                </a:lnTo>
                <a:lnTo>
                  <a:pt x="94" y="4"/>
                </a:lnTo>
                <a:lnTo>
                  <a:pt x="104" y="10"/>
                </a:lnTo>
                <a:lnTo>
                  <a:pt x="114" y="18"/>
                </a:lnTo>
                <a:lnTo>
                  <a:pt x="122" y="28"/>
                </a:lnTo>
                <a:lnTo>
                  <a:pt x="130" y="40"/>
                </a:lnTo>
                <a:lnTo>
                  <a:pt x="134" y="54"/>
                </a:lnTo>
                <a:lnTo>
                  <a:pt x="134" y="64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Freeform 13"/>
          <p:cNvSpPr>
            <a:spLocks/>
          </p:cNvSpPr>
          <p:nvPr/>
        </p:nvSpPr>
        <p:spPr bwMode="auto">
          <a:xfrm>
            <a:off x="941388" y="3549650"/>
            <a:ext cx="212725" cy="215900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2"/>
              </a:cxn>
              <a:cxn ang="0">
                <a:pos x="130" y="94"/>
              </a:cxn>
              <a:cxn ang="0">
                <a:pos x="122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6" y="136"/>
              </a:cxn>
              <a:cxn ang="0">
                <a:pos x="54" y="134"/>
              </a:cxn>
              <a:cxn ang="0">
                <a:pos x="40" y="130"/>
              </a:cxn>
              <a:cxn ang="0">
                <a:pos x="28" y="124"/>
              </a:cxn>
              <a:cxn ang="0">
                <a:pos x="18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18" y="20"/>
              </a:cxn>
              <a:cxn ang="0">
                <a:pos x="28" y="12"/>
              </a:cxn>
              <a:cxn ang="0">
                <a:pos x="40" y="6"/>
              </a:cxn>
              <a:cxn ang="0">
                <a:pos x="54" y="2"/>
              </a:cxn>
              <a:cxn ang="0">
                <a:pos x="66" y="0"/>
              </a:cxn>
              <a:cxn ang="0">
                <a:pos x="80" y="2"/>
              </a:cxn>
              <a:cxn ang="0">
                <a:pos x="94" y="6"/>
              </a:cxn>
              <a:cxn ang="0">
                <a:pos x="104" y="12"/>
              </a:cxn>
              <a:cxn ang="0">
                <a:pos x="114" y="20"/>
              </a:cxn>
              <a:cxn ang="0">
                <a:pos x="122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6"/>
              </a:cxn>
              <a:cxn ang="0">
                <a:pos x="134" y="68"/>
              </a:cxn>
            </a:cxnLst>
            <a:rect l="0" t="0" r="r" b="b"/>
            <a:pathLst>
              <a:path w="134" h="136">
                <a:moveTo>
                  <a:pt x="134" y="68"/>
                </a:moveTo>
                <a:lnTo>
                  <a:pt x="134" y="82"/>
                </a:lnTo>
                <a:lnTo>
                  <a:pt x="130" y="94"/>
                </a:lnTo>
                <a:lnTo>
                  <a:pt x="122" y="106"/>
                </a:lnTo>
                <a:lnTo>
                  <a:pt x="114" y="116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6" y="136"/>
                </a:lnTo>
                <a:lnTo>
                  <a:pt x="54" y="134"/>
                </a:lnTo>
                <a:lnTo>
                  <a:pt x="40" y="130"/>
                </a:lnTo>
                <a:lnTo>
                  <a:pt x="28" y="124"/>
                </a:lnTo>
                <a:lnTo>
                  <a:pt x="18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4" y="2"/>
                </a:lnTo>
                <a:lnTo>
                  <a:pt x="66" y="0"/>
                </a:lnTo>
                <a:lnTo>
                  <a:pt x="80" y="2"/>
                </a:lnTo>
                <a:lnTo>
                  <a:pt x="94" y="6"/>
                </a:lnTo>
                <a:lnTo>
                  <a:pt x="104" y="12"/>
                </a:lnTo>
                <a:lnTo>
                  <a:pt x="114" y="20"/>
                </a:lnTo>
                <a:lnTo>
                  <a:pt x="122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6"/>
                </a:lnTo>
                <a:lnTo>
                  <a:pt x="134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Freeform 14"/>
          <p:cNvSpPr>
            <a:spLocks/>
          </p:cNvSpPr>
          <p:nvPr/>
        </p:nvSpPr>
        <p:spPr bwMode="auto">
          <a:xfrm>
            <a:off x="941388" y="3549650"/>
            <a:ext cx="212725" cy="215900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2"/>
              </a:cxn>
              <a:cxn ang="0">
                <a:pos x="130" y="94"/>
              </a:cxn>
              <a:cxn ang="0">
                <a:pos x="122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6" y="136"/>
              </a:cxn>
              <a:cxn ang="0">
                <a:pos x="54" y="134"/>
              </a:cxn>
              <a:cxn ang="0">
                <a:pos x="40" y="130"/>
              </a:cxn>
              <a:cxn ang="0">
                <a:pos x="28" y="124"/>
              </a:cxn>
              <a:cxn ang="0">
                <a:pos x="18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18" y="20"/>
              </a:cxn>
              <a:cxn ang="0">
                <a:pos x="28" y="12"/>
              </a:cxn>
              <a:cxn ang="0">
                <a:pos x="40" y="6"/>
              </a:cxn>
              <a:cxn ang="0">
                <a:pos x="54" y="2"/>
              </a:cxn>
              <a:cxn ang="0">
                <a:pos x="66" y="0"/>
              </a:cxn>
              <a:cxn ang="0">
                <a:pos x="80" y="2"/>
              </a:cxn>
              <a:cxn ang="0">
                <a:pos x="94" y="6"/>
              </a:cxn>
              <a:cxn ang="0">
                <a:pos x="104" y="12"/>
              </a:cxn>
              <a:cxn ang="0">
                <a:pos x="114" y="20"/>
              </a:cxn>
              <a:cxn ang="0">
                <a:pos x="122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6"/>
              </a:cxn>
            </a:cxnLst>
            <a:rect l="0" t="0" r="r" b="b"/>
            <a:pathLst>
              <a:path w="134" h="136">
                <a:moveTo>
                  <a:pt x="134" y="68"/>
                </a:moveTo>
                <a:lnTo>
                  <a:pt x="134" y="82"/>
                </a:lnTo>
                <a:lnTo>
                  <a:pt x="130" y="94"/>
                </a:lnTo>
                <a:lnTo>
                  <a:pt x="122" y="106"/>
                </a:lnTo>
                <a:lnTo>
                  <a:pt x="114" y="116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6" y="136"/>
                </a:lnTo>
                <a:lnTo>
                  <a:pt x="54" y="134"/>
                </a:lnTo>
                <a:lnTo>
                  <a:pt x="40" y="130"/>
                </a:lnTo>
                <a:lnTo>
                  <a:pt x="28" y="124"/>
                </a:lnTo>
                <a:lnTo>
                  <a:pt x="18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4" y="2"/>
                </a:lnTo>
                <a:lnTo>
                  <a:pt x="66" y="0"/>
                </a:lnTo>
                <a:lnTo>
                  <a:pt x="80" y="2"/>
                </a:lnTo>
                <a:lnTo>
                  <a:pt x="94" y="6"/>
                </a:lnTo>
                <a:lnTo>
                  <a:pt x="104" y="12"/>
                </a:lnTo>
                <a:lnTo>
                  <a:pt x="114" y="20"/>
                </a:lnTo>
                <a:lnTo>
                  <a:pt x="122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6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Freeform 15"/>
          <p:cNvSpPr>
            <a:spLocks/>
          </p:cNvSpPr>
          <p:nvPr/>
        </p:nvSpPr>
        <p:spPr bwMode="auto">
          <a:xfrm>
            <a:off x="941388" y="4410075"/>
            <a:ext cx="212725" cy="215900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2"/>
              </a:cxn>
              <a:cxn ang="0">
                <a:pos x="130" y="94"/>
              </a:cxn>
              <a:cxn ang="0">
                <a:pos x="122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6" y="136"/>
              </a:cxn>
              <a:cxn ang="0">
                <a:pos x="54" y="134"/>
              </a:cxn>
              <a:cxn ang="0">
                <a:pos x="40" y="130"/>
              </a:cxn>
              <a:cxn ang="0">
                <a:pos x="28" y="124"/>
              </a:cxn>
              <a:cxn ang="0">
                <a:pos x="18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18" y="20"/>
              </a:cxn>
              <a:cxn ang="0">
                <a:pos x="28" y="12"/>
              </a:cxn>
              <a:cxn ang="0">
                <a:pos x="40" y="6"/>
              </a:cxn>
              <a:cxn ang="0">
                <a:pos x="54" y="2"/>
              </a:cxn>
              <a:cxn ang="0">
                <a:pos x="66" y="0"/>
              </a:cxn>
              <a:cxn ang="0">
                <a:pos x="80" y="2"/>
              </a:cxn>
              <a:cxn ang="0">
                <a:pos x="94" y="6"/>
              </a:cxn>
              <a:cxn ang="0">
                <a:pos x="104" y="12"/>
              </a:cxn>
              <a:cxn ang="0">
                <a:pos x="114" y="20"/>
              </a:cxn>
              <a:cxn ang="0">
                <a:pos x="122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6"/>
              </a:cxn>
              <a:cxn ang="0">
                <a:pos x="134" y="68"/>
              </a:cxn>
            </a:cxnLst>
            <a:rect l="0" t="0" r="r" b="b"/>
            <a:pathLst>
              <a:path w="134" h="136">
                <a:moveTo>
                  <a:pt x="134" y="68"/>
                </a:moveTo>
                <a:lnTo>
                  <a:pt x="134" y="82"/>
                </a:lnTo>
                <a:lnTo>
                  <a:pt x="130" y="94"/>
                </a:lnTo>
                <a:lnTo>
                  <a:pt x="122" y="106"/>
                </a:lnTo>
                <a:lnTo>
                  <a:pt x="114" y="116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6" y="136"/>
                </a:lnTo>
                <a:lnTo>
                  <a:pt x="54" y="134"/>
                </a:lnTo>
                <a:lnTo>
                  <a:pt x="40" y="130"/>
                </a:lnTo>
                <a:lnTo>
                  <a:pt x="28" y="124"/>
                </a:lnTo>
                <a:lnTo>
                  <a:pt x="18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4" y="2"/>
                </a:lnTo>
                <a:lnTo>
                  <a:pt x="66" y="0"/>
                </a:lnTo>
                <a:lnTo>
                  <a:pt x="80" y="2"/>
                </a:lnTo>
                <a:lnTo>
                  <a:pt x="94" y="6"/>
                </a:lnTo>
                <a:lnTo>
                  <a:pt x="104" y="12"/>
                </a:lnTo>
                <a:lnTo>
                  <a:pt x="114" y="20"/>
                </a:lnTo>
                <a:lnTo>
                  <a:pt x="122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6"/>
                </a:lnTo>
                <a:lnTo>
                  <a:pt x="134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Freeform 16"/>
          <p:cNvSpPr>
            <a:spLocks/>
          </p:cNvSpPr>
          <p:nvPr/>
        </p:nvSpPr>
        <p:spPr bwMode="auto">
          <a:xfrm>
            <a:off x="941388" y="4410075"/>
            <a:ext cx="212725" cy="215900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2"/>
              </a:cxn>
              <a:cxn ang="0">
                <a:pos x="130" y="94"/>
              </a:cxn>
              <a:cxn ang="0">
                <a:pos x="122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6" y="136"/>
              </a:cxn>
              <a:cxn ang="0">
                <a:pos x="54" y="134"/>
              </a:cxn>
              <a:cxn ang="0">
                <a:pos x="40" y="130"/>
              </a:cxn>
              <a:cxn ang="0">
                <a:pos x="28" y="124"/>
              </a:cxn>
              <a:cxn ang="0">
                <a:pos x="18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18" y="20"/>
              </a:cxn>
              <a:cxn ang="0">
                <a:pos x="28" y="12"/>
              </a:cxn>
              <a:cxn ang="0">
                <a:pos x="40" y="6"/>
              </a:cxn>
              <a:cxn ang="0">
                <a:pos x="54" y="2"/>
              </a:cxn>
              <a:cxn ang="0">
                <a:pos x="66" y="0"/>
              </a:cxn>
              <a:cxn ang="0">
                <a:pos x="80" y="2"/>
              </a:cxn>
              <a:cxn ang="0">
                <a:pos x="94" y="6"/>
              </a:cxn>
              <a:cxn ang="0">
                <a:pos x="104" y="12"/>
              </a:cxn>
              <a:cxn ang="0">
                <a:pos x="114" y="20"/>
              </a:cxn>
              <a:cxn ang="0">
                <a:pos x="122" y="30"/>
              </a:cxn>
              <a:cxn ang="0">
                <a:pos x="130" y="42"/>
              </a:cxn>
              <a:cxn ang="0">
                <a:pos x="134" y="54"/>
              </a:cxn>
              <a:cxn ang="0">
                <a:pos x="134" y="66"/>
              </a:cxn>
            </a:cxnLst>
            <a:rect l="0" t="0" r="r" b="b"/>
            <a:pathLst>
              <a:path w="134" h="136">
                <a:moveTo>
                  <a:pt x="134" y="68"/>
                </a:moveTo>
                <a:lnTo>
                  <a:pt x="134" y="82"/>
                </a:lnTo>
                <a:lnTo>
                  <a:pt x="130" y="94"/>
                </a:lnTo>
                <a:lnTo>
                  <a:pt x="122" y="106"/>
                </a:lnTo>
                <a:lnTo>
                  <a:pt x="114" y="116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6" y="136"/>
                </a:lnTo>
                <a:lnTo>
                  <a:pt x="54" y="134"/>
                </a:lnTo>
                <a:lnTo>
                  <a:pt x="40" y="130"/>
                </a:lnTo>
                <a:lnTo>
                  <a:pt x="28" y="124"/>
                </a:lnTo>
                <a:lnTo>
                  <a:pt x="18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4" y="2"/>
                </a:lnTo>
                <a:lnTo>
                  <a:pt x="66" y="0"/>
                </a:lnTo>
                <a:lnTo>
                  <a:pt x="80" y="2"/>
                </a:lnTo>
                <a:lnTo>
                  <a:pt x="94" y="6"/>
                </a:lnTo>
                <a:lnTo>
                  <a:pt x="104" y="12"/>
                </a:lnTo>
                <a:lnTo>
                  <a:pt x="114" y="20"/>
                </a:lnTo>
                <a:lnTo>
                  <a:pt x="122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6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Freeform 17"/>
          <p:cNvSpPr>
            <a:spLocks/>
          </p:cNvSpPr>
          <p:nvPr/>
        </p:nvSpPr>
        <p:spPr bwMode="auto">
          <a:xfrm>
            <a:off x="941388" y="5080000"/>
            <a:ext cx="212725" cy="212725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0"/>
              </a:cxn>
              <a:cxn ang="0">
                <a:pos x="130" y="94"/>
              </a:cxn>
              <a:cxn ang="0">
                <a:pos x="122" y="104"/>
              </a:cxn>
              <a:cxn ang="0">
                <a:pos x="114" y="114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6" y="134"/>
              </a:cxn>
              <a:cxn ang="0">
                <a:pos x="54" y="134"/>
              </a:cxn>
              <a:cxn ang="0">
                <a:pos x="40" y="130"/>
              </a:cxn>
              <a:cxn ang="0">
                <a:pos x="28" y="124"/>
              </a:cxn>
              <a:cxn ang="0">
                <a:pos x="18" y="114"/>
              </a:cxn>
              <a:cxn ang="0">
                <a:pos x="10" y="104"/>
              </a:cxn>
              <a:cxn ang="0">
                <a:pos x="4" y="94"/>
              </a:cxn>
              <a:cxn ang="0">
                <a:pos x="0" y="80"/>
              </a:cxn>
              <a:cxn ang="0">
                <a:pos x="0" y="68"/>
              </a:cxn>
              <a:cxn ang="0">
                <a:pos x="0" y="54"/>
              </a:cxn>
              <a:cxn ang="0">
                <a:pos x="4" y="40"/>
              </a:cxn>
              <a:cxn ang="0">
                <a:pos x="10" y="30"/>
              </a:cxn>
              <a:cxn ang="0">
                <a:pos x="18" y="20"/>
              </a:cxn>
              <a:cxn ang="0">
                <a:pos x="28" y="10"/>
              </a:cxn>
              <a:cxn ang="0">
                <a:pos x="40" y="4"/>
              </a:cxn>
              <a:cxn ang="0">
                <a:pos x="54" y="0"/>
              </a:cxn>
              <a:cxn ang="0">
                <a:pos x="66" y="0"/>
              </a:cxn>
              <a:cxn ang="0">
                <a:pos x="80" y="0"/>
              </a:cxn>
              <a:cxn ang="0">
                <a:pos x="94" y="4"/>
              </a:cxn>
              <a:cxn ang="0">
                <a:pos x="104" y="10"/>
              </a:cxn>
              <a:cxn ang="0">
                <a:pos x="114" y="20"/>
              </a:cxn>
              <a:cxn ang="0">
                <a:pos x="122" y="30"/>
              </a:cxn>
              <a:cxn ang="0">
                <a:pos x="130" y="40"/>
              </a:cxn>
              <a:cxn ang="0">
                <a:pos x="134" y="54"/>
              </a:cxn>
              <a:cxn ang="0">
                <a:pos x="134" y="66"/>
              </a:cxn>
              <a:cxn ang="0">
                <a:pos x="134" y="68"/>
              </a:cxn>
            </a:cxnLst>
            <a:rect l="0" t="0" r="r" b="b"/>
            <a:pathLst>
              <a:path w="134" h="134">
                <a:moveTo>
                  <a:pt x="134" y="68"/>
                </a:moveTo>
                <a:lnTo>
                  <a:pt x="134" y="80"/>
                </a:lnTo>
                <a:lnTo>
                  <a:pt x="130" y="94"/>
                </a:lnTo>
                <a:lnTo>
                  <a:pt x="122" y="104"/>
                </a:lnTo>
                <a:lnTo>
                  <a:pt x="114" y="114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6" y="134"/>
                </a:lnTo>
                <a:lnTo>
                  <a:pt x="54" y="134"/>
                </a:lnTo>
                <a:lnTo>
                  <a:pt x="40" y="130"/>
                </a:lnTo>
                <a:lnTo>
                  <a:pt x="28" y="124"/>
                </a:lnTo>
                <a:lnTo>
                  <a:pt x="18" y="114"/>
                </a:lnTo>
                <a:lnTo>
                  <a:pt x="10" y="104"/>
                </a:lnTo>
                <a:lnTo>
                  <a:pt x="4" y="94"/>
                </a:lnTo>
                <a:lnTo>
                  <a:pt x="0" y="80"/>
                </a:lnTo>
                <a:lnTo>
                  <a:pt x="0" y="68"/>
                </a:lnTo>
                <a:lnTo>
                  <a:pt x="0" y="54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0"/>
                </a:lnTo>
                <a:lnTo>
                  <a:pt x="40" y="4"/>
                </a:lnTo>
                <a:lnTo>
                  <a:pt x="54" y="0"/>
                </a:lnTo>
                <a:lnTo>
                  <a:pt x="66" y="0"/>
                </a:lnTo>
                <a:lnTo>
                  <a:pt x="80" y="0"/>
                </a:lnTo>
                <a:lnTo>
                  <a:pt x="94" y="4"/>
                </a:lnTo>
                <a:lnTo>
                  <a:pt x="104" y="10"/>
                </a:lnTo>
                <a:lnTo>
                  <a:pt x="114" y="20"/>
                </a:lnTo>
                <a:lnTo>
                  <a:pt x="122" y="30"/>
                </a:lnTo>
                <a:lnTo>
                  <a:pt x="130" y="40"/>
                </a:lnTo>
                <a:lnTo>
                  <a:pt x="134" y="54"/>
                </a:lnTo>
                <a:lnTo>
                  <a:pt x="134" y="66"/>
                </a:lnTo>
                <a:lnTo>
                  <a:pt x="134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Freeform 18"/>
          <p:cNvSpPr>
            <a:spLocks/>
          </p:cNvSpPr>
          <p:nvPr/>
        </p:nvSpPr>
        <p:spPr bwMode="auto">
          <a:xfrm>
            <a:off x="941388" y="5080000"/>
            <a:ext cx="212725" cy="212725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4" y="80"/>
              </a:cxn>
              <a:cxn ang="0">
                <a:pos x="130" y="94"/>
              </a:cxn>
              <a:cxn ang="0">
                <a:pos x="122" y="104"/>
              </a:cxn>
              <a:cxn ang="0">
                <a:pos x="114" y="114"/>
              </a:cxn>
              <a:cxn ang="0">
                <a:pos x="104" y="124"/>
              </a:cxn>
              <a:cxn ang="0">
                <a:pos x="94" y="130"/>
              </a:cxn>
              <a:cxn ang="0">
                <a:pos x="80" y="134"/>
              </a:cxn>
              <a:cxn ang="0">
                <a:pos x="66" y="134"/>
              </a:cxn>
              <a:cxn ang="0">
                <a:pos x="54" y="134"/>
              </a:cxn>
              <a:cxn ang="0">
                <a:pos x="40" y="130"/>
              </a:cxn>
              <a:cxn ang="0">
                <a:pos x="28" y="124"/>
              </a:cxn>
              <a:cxn ang="0">
                <a:pos x="18" y="114"/>
              </a:cxn>
              <a:cxn ang="0">
                <a:pos x="10" y="104"/>
              </a:cxn>
              <a:cxn ang="0">
                <a:pos x="4" y="94"/>
              </a:cxn>
              <a:cxn ang="0">
                <a:pos x="0" y="80"/>
              </a:cxn>
              <a:cxn ang="0">
                <a:pos x="0" y="68"/>
              </a:cxn>
              <a:cxn ang="0">
                <a:pos x="0" y="54"/>
              </a:cxn>
              <a:cxn ang="0">
                <a:pos x="4" y="40"/>
              </a:cxn>
              <a:cxn ang="0">
                <a:pos x="10" y="30"/>
              </a:cxn>
              <a:cxn ang="0">
                <a:pos x="18" y="20"/>
              </a:cxn>
              <a:cxn ang="0">
                <a:pos x="28" y="10"/>
              </a:cxn>
              <a:cxn ang="0">
                <a:pos x="40" y="4"/>
              </a:cxn>
              <a:cxn ang="0">
                <a:pos x="54" y="0"/>
              </a:cxn>
              <a:cxn ang="0">
                <a:pos x="66" y="0"/>
              </a:cxn>
              <a:cxn ang="0">
                <a:pos x="80" y="0"/>
              </a:cxn>
              <a:cxn ang="0">
                <a:pos x="94" y="4"/>
              </a:cxn>
              <a:cxn ang="0">
                <a:pos x="104" y="10"/>
              </a:cxn>
              <a:cxn ang="0">
                <a:pos x="114" y="20"/>
              </a:cxn>
              <a:cxn ang="0">
                <a:pos x="122" y="30"/>
              </a:cxn>
              <a:cxn ang="0">
                <a:pos x="130" y="40"/>
              </a:cxn>
              <a:cxn ang="0">
                <a:pos x="134" y="54"/>
              </a:cxn>
              <a:cxn ang="0">
                <a:pos x="134" y="66"/>
              </a:cxn>
            </a:cxnLst>
            <a:rect l="0" t="0" r="r" b="b"/>
            <a:pathLst>
              <a:path w="134" h="134">
                <a:moveTo>
                  <a:pt x="134" y="68"/>
                </a:moveTo>
                <a:lnTo>
                  <a:pt x="134" y="80"/>
                </a:lnTo>
                <a:lnTo>
                  <a:pt x="130" y="94"/>
                </a:lnTo>
                <a:lnTo>
                  <a:pt x="122" y="104"/>
                </a:lnTo>
                <a:lnTo>
                  <a:pt x="114" y="114"/>
                </a:lnTo>
                <a:lnTo>
                  <a:pt x="104" y="124"/>
                </a:lnTo>
                <a:lnTo>
                  <a:pt x="94" y="130"/>
                </a:lnTo>
                <a:lnTo>
                  <a:pt x="80" y="134"/>
                </a:lnTo>
                <a:lnTo>
                  <a:pt x="66" y="134"/>
                </a:lnTo>
                <a:lnTo>
                  <a:pt x="54" y="134"/>
                </a:lnTo>
                <a:lnTo>
                  <a:pt x="40" y="130"/>
                </a:lnTo>
                <a:lnTo>
                  <a:pt x="28" y="124"/>
                </a:lnTo>
                <a:lnTo>
                  <a:pt x="18" y="114"/>
                </a:lnTo>
                <a:lnTo>
                  <a:pt x="10" y="104"/>
                </a:lnTo>
                <a:lnTo>
                  <a:pt x="4" y="94"/>
                </a:lnTo>
                <a:lnTo>
                  <a:pt x="0" y="80"/>
                </a:lnTo>
                <a:lnTo>
                  <a:pt x="0" y="68"/>
                </a:lnTo>
                <a:lnTo>
                  <a:pt x="0" y="54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0"/>
                </a:lnTo>
                <a:lnTo>
                  <a:pt x="40" y="4"/>
                </a:lnTo>
                <a:lnTo>
                  <a:pt x="54" y="0"/>
                </a:lnTo>
                <a:lnTo>
                  <a:pt x="66" y="0"/>
                </a:lnTo>
                <a:lnTo>
                  <a:pt x="80" y="0"/>
                </a:lnTo>
                <a:lnTo>
                  <a:pt x="94" y="4"/>
                </a:lnTo>
                <a:lnTo>
                  <a:pt x="104" y="10"/>
                </a:lnTo>
                <a:lnTo>
                  <a:pt x="114" y="20"/>
                </a:lnTo>
                <a:lnTo>
                  <a:pt x="122" y="30"/>
                </a:lnTo>
                <a:lnTo>
                  <a:pt x="130" y="40"/>
                </a:lnTo>
                <a:lnTo>
                  <a:pt x="134" y="54"/>
                </a:lnTo>
                <a:lnTo>
                  <a:pt x="134" y="66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1622425" y="1270000"/>
            <a:ext cx="1090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Sequence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of events</a:t>
            </a:r>
            <a:endParaRPr lang="en-US" sz="1800">
              <a:latin typeface="Arial" charset="0"/>
            </a:endParaRPr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3608388" y="1050925"/>
            <a:ext cx="25257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Changes in anterior-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posterior and superior-</a:t>
            </a:r>
            <a:endParaRPr lang="en-US" sz="180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inferior dimensions</a:t>
            </a:r>
            <a:endParaRPr lang="en-US" sz="1800">
              <a:latin typeface="Arial" charset="0"/>
            </a:endParaRP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6464300" y="1044575"/>
            <a:ext cx="20526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Changes in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lateral dimensions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 charset="0"/>
              </a:rPr>
              <a:t>(superior view)</a:t>
            </a:r>
            <a:endParaRPr lang="en-US" sz="1800">
              <a:latin typeface="Arial" charset="0"/>
            </a:endParaRP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4487863" y="2003425"/>
            <a:ext cx="171608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Ribs and sternum</a:t>
            </a: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are depressed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as external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intercostals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relax.</a:t>
            </a:r>
            <a:endParaRPr lang="en-US" sz="1800" b="1">
              <a:latin typeface="Arial" charset="0"/>
            </a:endParaRP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946900" y="3622675"/>
            <a:ext cx="11414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External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intercostals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relax.</a:t>
            </a:r>
            <a:endParaRPr lang="en-US" sz="1800" b="1">
              <a:latin typeface="Arial" charset="0"/>
            </a:endParaRP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4864100" y="4756150"/>
            <a:ext cx="12223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Diaphragm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moves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superiorly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231F20"/>
                </a:solidFill>
                <a:latin typeface="Arial" charset="0"/>
              </a:rPr>
              <a:t>as it relaxes.</a:t>
            </a:r>
          </a:p>
        </p:txBody>
      </p:sp>
      <p:sp>
        <p:nvSpPr>
          <p:cNvPr id="125977" name="Freeform 25"/>
          <p:cNvSpPr>
            <a:spLocks/>
          </p:cNvSpPr>
          <p:nvPr/>
        </p:nvSpPr>
        <p:spPr bwMode="auto">
          <a:xfrm>
            <a:off x="582613" y="3816350"/>
            <a:ext cx="146050" cy="123825"/>
          </a:xfrm>
          <a:custGeom>
            <a:avLst/>
            <a:gdLst/>
            <a:ahLst/>
            <a:cxnLst>
              <a:cxn ang="0">
                <a:pos x="92" y="78"/>
              </a:cxn>
              <a:cxn ang="0">
                <a:pos x="92" y="0"/>
              </a:cxn>
              <a:cxn ang="0">
                <a:pos x="72" y="0"/>
              </a:cxn>
              <a:cxn ang="0">
                <a:pos x="72" y="48"/>
              </a:cxn>
              <a:cxn ang="0">
                <a:pos x="54" y="48"/>
              </a:cxn>
              <a:cxn ang="0">
                <a:pos x="54" y="4"/>
              </a:cxn>
              <a:cxn ang="0">
                <a:pos x="34" y="4"/>
              </a:cxn>
              <a:cxn ang="0">
                <a:pos x="34" y="48"/>
              </a:cxn>
              <a:cxn ang="0">
                <a:pos x="20" y="48"/>
              </a:cxn>
              <a:cxn ang="0">
                <a:pos x="20" y="2"/>
              </a:cxn>
              <a:cxn ang="0">
                <a:pos x="0" y="2"/>
              </a:cxn>
              <a:cxn ang="0">
                <a:pos x="0" y="78"/>
              </a:cxn>
              <a:cxn ang="0">
                <a:pos x="90" y="78"/>
              </a:cxn>
              <a:cxn ang="0">
                <a:pos x="92" y="78"/>
              </a:cxn>
            </a:cxnLst>
            <a:rect l="0" t="0" r="r" b="b"/>
            <a:pathLst>
              <a:path w="92" h="78">
                <a:moveTo>
                  <a:pt x="92" y="78"/>
                </a:moveTo>
                <a:lnTo>
                  <a:pt x="92" y="0"/>
                </a:lnTo>
                <a:lnTo>
                  <a:pt x="72" y="0"/>
                </a:lnTo>
                <a:lnTo>
                  <a:pt x="72" y="48"/>
                </a:lnTo>
                <a:lnTo>
                  <a:pt x="54" y="48"/>
                </a:lnTo>
                <a:lnTo>
                  <a:pt x="54" y="4"/>
                </a:lnTo>
                <a:lnTo>
                  <a:pt x="34" y="4"/>
                </a:lnTo>
                <a:lnTo>
                  <a:pt x="34" y="48"/>
                </a:lnTo>
                <a:lnTo>
                  <a:pt x="20" y="48"/>
                </a:lnTo>
                <a:lnTo>
                  <a:pt x="20" y="2"/>
                </a:lnTo>
                <a:lnTo>
                  <a:pt x="0" y="2"/>
                </a:lnTo>
                <a:lnTo>
                  <a:pt x="0" y="78"/>
                </a:lnTo>
                <a:lnTo>
                  <a:pt x="90" y="78"/>
                </a:lnTo>
                <a:lnTo>
                  <a:pt x="92" y="7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8" name="Freeform 26"/>
          <p:cNvSpPr>
            <a:spLocks/>
          </p:cNvSpPr>
          <p:nvPr/>
        </p:nvSpPr>
        <p:spPr bwMode="auto">
          <a:xfrm>
            <a:off x="623888" y="3673475"/>
            <a:ext cx="104775" cy="133350"/>
          </a:xfrm>
          <a:custGeom>
            <a:avLst/>
            <a:gdLst/>
            <a:ahLst/>
            <a:cxnLst>
              <a:cxn ang="0">
                <a:pos x="32" y="60"/>
              </a:cxn>
              <a:cxn ang="0">
                <a:pos x="66" y="84"/>
              </a:cxn>
              <a:cxn ang="0">
                <a:pos x="66" y="56"/>
              </a:cxn>
              <a:cxn ang="0">
                <a:pos x="44" y="42"/>
              </a:cxn>
              <a:cxn ang="0">
                <a:pos x="66" y="30"/>
              </a:cxn>
              <a:cxn ang="0">
                <a:pos x="66" y="0"/>
              </a:cxn>
              <a:cxn ang="0">
                <a:pos x="32" y="24"/>
              </a:cxn>
              <a:cxn ang="0">
                <a:pos x="0" y="2"/>
              </a:cxn>
              <a:cxn ang="0">
                <a:pos x="0" y="30"/>
              </a:cxn>
              <a:cxn ang="0">
                <a:pos x="18" y="42"/>
              </a:cxn>
              <a:cxn ang="0">
                <a:pos x="0" y="52"/>
              </a:cxn>
              <a:cxn ang="0">
                <a:pos x="0" y="82"/>
              </a:cxn>
              <a:cxn ang="0">
                <a:pos x="30" y="60"/>
              </a:cxn>
              <a:cxn ang="0">
                <a:pos x="32" y="60"/>
              </a:cxn>
            </a:cxnLst>
            <a:rect l="0" t="0" r="r" b="b"/>
            <a:pathLst>
              <a:path w="66" h="84">
                <a:moveTo>
                  <a:pt x="32" y="60"/>
                </a:moveTo>
                <a:lnTo>
                  <a:pt x="66" y="84"/>
                </a:lnTo>
                <a:lnTo>
                  <a:pt x="66" y="56"/>
                </a:lnTo>
                <a:lnTo>
                  <a:pt x="44" y="42"/>
                </a:lnTo>
                <a:lnTo>
                  <a:pt x="66" y="30"/>
                </a:lnTo>
                <a:lnTo>
                  <a:pt x="66" y="0"/>
                </a:lnTo>
                <a:lnTo>
                  <a:pt x="32" y="24"/>
                </a:lnTo>
                <a:lnTo>
                  <a:pt x="0" y="2"/>
                </a:lnTo>
                <a:lnTo>
                  <a:pt x="0" y="30"/>
                </a:lnTo>
                <a:lnTo>
                  <a:pt x="18" y="42"/>
                </a:lnTo>
                <a:lnTo>
                  <a:pt x="0" y="52"/>
                </a:lnTo>
                <a:lnTo>
                  <a:pt x="0" y="82"/>
                </a:lnTo>
                <a:lnTo>
                  <a:pt x="30" y="60"/>
                </a:lnTo>
                <a:lnTo>
                  <a:pt x="32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9" name="Freeform 27"/>
          <p:cNvSpPr>
            <a:spLocks/>
          </p:cNvSpPr>
          <p:nvPr/>
        </p:nvSpPr>
        <p:spPr bwMode="auto">
          <a:xfrm>
            <a:off x="620713" y="3543300"/>
            <a:ext cx="149225" cy="117475"/>
          </a:xfrm>
          <a:custGeom>
            <a:avLst/>
            <a:gdLst/>
            <a:ahLst/>
            <a:cxnLst>
              <a:cxn ang="0">
                <a:pos x="94" y="48"/>
              </a:cxn>
              <a:cxn ang="0">
                <a:pos x="62" y="48"/>
              </a:cxn>
              <a:cxn ang="0">
                <a:pos x="68" y="38"/>
              </a:cxn>
              <a:cxn ang="0">
                <a:pos x="70" y="28"/>
              </a:cxn>
              <a:cxn ang="0">
                <a:pos x="68" y="16"/>
              </a:cxn>
              <a:cxn ang="0">
                <a:pos x="60" y="8"/>
              </a:cxn>
              <a:cxn ang="0">
                <a:pos x="56" y="4"/>
              </a:cxn>
              <a:cxn ang="0">
                <a:pos x="50" y="2"/>
              </a:cxn>
              <a:cxn ang="0">
                <a:pos x="36" y="0"/>
              </a:cxn>
              <a:cxn ang="0">
                <a:pos x="22" y="2"/>
              </a:cxn>
              <a:cxn ang="0">
                <a:pos x="10" y="8"/>
              </a:cxn>
              <a:cxn ang="0">
                <a:pos x="6" y="12"/>
              </a:cxn>
              <a:cxn ang="0">
                <a:pos x="2" y="16"/>
              </a:cxn>
              <a:cxn ang="0">
                <a:pos x="0" y="22"/>
              </a:cxn>
              <a:cxn ang="0">
                <a:pos x="0" y="28"/>
              </a:cxn>
              <a:cxn ang="0">
                <a:pos x="2" y="34"/>
              </a:cxn>
              <a:cxn ang="0">
                <a:pos x="4" y="40"/>
              </a:cxn>
              <a:cxn ang="0">
                <a:pos x="12" y="50"/>
              </a:cxn>
              <a:cxn ang="0">
                <a:pos x="2" y="50"/>
              </a:cxn>
              <a:cxn ang="0">
                <a:pos x="2" y="74"/>
              </a:cxn>
              <a:cxn ang="0">
                <a:pos x="94" y="74"/>
              </a:cxn>
              <a:cxn ang="0">
                <a:pos x="94" y="50"/>
              </a:cxn>
              <a:cxn ang="0">
                <a:pos x="94" y="48"/>
              </a:cxn>
              <a:cxn ang="0">
                <a:pos x="22" y="44"/>
              </a:cxn>
              <a:cxn ang="0">
                <a:pos x="20" y="40"/>
              </a:cxn>
              <a:cxn ang="0">
                <a:pos x="18" y="36"/>
              </a:cxn>
              <a:cxn ang="0">
                <a:pos x="20" y="32"/>
              </a:cxn>
              <a:cxn ang="0">
                <a:pos x="22" y="28"/>
              </a:cxn>
              <a:cxn ang="0">
                <a:pos x="28" y="26"/>
              </a:cxn>
              <a:cxn ang="0">
                <a:pos x="34" y="26"/>
              </a:cxn>
              <a:cxn ang="0">
                <a:pos x="42" y="26"/>
              </a:cxn>
              <a:cxn ang="0">
                <a:pos x="46" y="28"/>
              </a:cxn>
              <a:cxn ang="0">
                <a:pos x="50" y="32"/>
              </a:cxn>
              <a:cxn ang="0">
                <a:pos x="50" y="36"/>
              </a:cxn>
              <a:cxn ang="0">
                <a:pos x="50" y="40"/>
              </a:cxn>
              <a:cxn ang="0">
                <a:pos x="46" y="44"/>
              </a:cxn>
              <a:cxn ang="0">
                <a:pos x="42" y="46"/>
              </a:cxn>
              <a:cxn ang="0">
                <a:pos x="36" y="48"/>
              </a:cxn>
              <a:cxn ang="0">
                <a:pos x="28" y="46"/>
              </a:cxn>
              <a:cxn ang="0">
                <a:pos x="22" y="44"/>
              </a:cxn>
              <a:cxn ang="0">
                <a:pos x="94" y="48"/>
              </a:cxn>
            </a:cxnLst>
            <a:rect l="0" t="0" r="r" b="b"/>
            <a:pathLst>
              <a:path w="94" h="74">
                <a:moveTo>
                  <a:pt x="94" y="48"/>
                </a:moveTo>
                <a:lnTo>
                  <a:pt x="62" y="48"/>
                </a:lnTo>
                <a:lnTo>
                  <a:pt x="68" y="38"/>
                </a:lnTo>
                <a:lnTo>
                  <a:pt x="70" y="28"/>
                </a:lnTo>
                <a:lnTo>
                  <a:pt x="68" y="16"/>
                </a:lnTo>
                <a:lnTo>
                  <a:pt x="60" y="8"/>
                </a:lnTo>
                <a:lnTo>
                  <a:pt x="56" y="4"/>
                </a:lnTo>
                <a:lnTo>
                  <a:pt x="50" y="2"/>
                </a:lnTo>
                <a:lnTo>
                  <a:pt x="36" y="0"/>
                </a:lnTo>
                <a:lnTo>
                  <a:pt x="22" y="2"/>
                </a:lnTo>
                <a:lnTo>
                  <a:pt x="10" y="8"/>
                </a:lnTo>
                <a:lnTo>
                  <a:pt x="6" y="12"/>
                </a:lnTo>
                <a:lnTo>
                  <a:pt x="2" y="16"/>
                </a:lnTo>
                <a:lnTo>
                  <a:pt x="0" y="22"/>
                </a:lnTo>
                <a:lnTo>
                  <a:pt x="0" y="28"/>
                </a:lnTo>
                <a:lnTo>
                  <a:pt x="2" y="34"/>
                </a:lnTo>
                <a:lnTo>
                  <a:pt x="4" y="40"/>
                </a:lnTo>
                <a:lnTo>
                  <a:pt x="12" y="50"/>
                </a:lnTo>
                <a:lnTo>
                  <a:pt x="2" y="50"/>
                </a:lnTo>
                <a:lnTo>
                  <a:pt x="2" y="74"/>
                </a:lnTo>
                <a:lnTo>
                  <a:pt x="94" y="74"/>
                </a:lnTo>
                <a:lnTo>
                  <a:pt x="94" y="50"/>
                </a:lnTo>
                <a:lnTo>
                  <a:pt x="94" y="48"/>
                </a:lnTo>
                <a:lnTo>
                  <a:pt x="22" y="44"/>
                </a:lnTo>
                <a:lnTo>
                  <a:pt x="20" y="40"/>
                </a:lnTo>
                <a:lnTo>
                  <a:pt x="18" y="36"/>
                </a:lnTo>
                <a:lnTo>
                  <a:pt x="20" y="32"/>
                </a:lnTo>
                <a:lnTo>
                  <a:pt x="22" y="28"/>
                </a:lnTo>
                <a:lnTo>
                  <a:pt x="28" y="26"/>
                </a:lnTo>
                <a:lnTo>
                  <a:pt x="34" y="26"/>
                </a:lnTo>
                <a:lnTo>
                  <a:pt x="42" y="26"/>
                </a:lnTo>
                <a:lnTo>
                  <a:pt x="46" y="28"/>
                </a:lnTo>
                <a:lnTo>
                  <a:pt x="50" y="32"/>
                </a:lnTo>
                <a:lnTo>
                  <a:pt x="50" y="36"/>
                </a:lnTo>
                <a:lnTo>
                  <a:pt x="50" y="40"/>
                </a:lnTo>
                <a:lnTo>
                  <a:pt x="46" y="44"/>
                </a:lnTo>
                <a:lnTo>
                  <a:pt x="42" y="46"/>
                </a:lnTo>
                <a:lnTo>
                  <a:pt x="36" y="48"/>
                </a:lnTo>
                <a:lnTo>
                  <a:pt x="28" y="46"/>
                </a:lnTo>
                <a:lnTo>
                  <a:pt x="22" y="44"/>
                </a:lnTo>
                <a:lnTo>
                  <a:pt x="94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0" name="Freeform 28"/>
          <p:cNvSpPr>
            <a:spLocks/>
          </p:cNvSpPr>
          <p:nvPr/>
        </p:nvSpPr>
        <p:spPr bwMode="auto">
          <a:xfrm>
            <a:off x="582613" y="3482975"/>
            <a:ext cx="146050" cy="38100"/>
          </a:xfrm>
          <a:custGeom>
            <a:avLst/>
            <a:gdLst/>
            <a:ahLst/>
            <a:cxnLst>
              <a:cxn ang="0">
                <a:pos x="18" y="24"/>
              </a:cxn>
              <a:cxn ang="0">
                <a:pos x="18" y="0"/>
              </a:cxn>
              <a:cxn ang="0">
                <a:pos x="0" y="0"/>
              </a:cxn>
              <a:cxn ang="0">
                <a:pos x="0" y="24"/>
              </a:cxn>
              <a:cxn ang="0">
                <a:pos x="16" y="24"/>
              </a:cxn>
              <a:cxn ang="0">
                <a:pos x="18" y="24"/>
              </a:cxn>
              <a:cxn ang="0">
                <a:pos x="92" y="24"/>
              </a:cxn>
              <a:cxn ang="0">
                <a:pos x="92" y="0"/>
              </a:cxn>
              <a:cxn ang="0">
                <a:pos x="26" y="0"/>
              </a:cxn>
              <a:cxn ang="0">
                <a:pos x="26" y="24"/>
              </a:cxn>
              <a:cxn ang="0">
                <a:pos x="92" y="24"/>
              </a:cxn>
              <a:cxn ang="0">
                <a:pos x="18" y="24"/>
              </a:cxn>
            </a:cxnLst>
            <a:rect l="0" t="0" r="r" b="b"/>
            <a:pathLst>
              <a:path w="92" h="24">
                <a:moveTo>
                  <a:pt x="18" y="24"/>
                </a:moveTo>
                <a:lnTo>
                  <a:pt x="18" y="0"/>
                </a:lnTo>
                <a:lnTo>
                  <a:pt x="0" y="0"/>
                </a:lnTo>
                <a:lnTo>
                  <a:pt x="0" y="24"/>
                </a:lnTo>
                <a:lnTo>
                  <a:pt x="16" y="24"/>
                </a:lnTo>
                <a:lnTo>
                  <a:pt x="18" y="24"/>
                </a:lnTo>
                <a:lnTo>
                  <a:pt x="92" y="24"/>
                </a:lnTo>
                <a:lnTo>
                  <a:pt x="92" y="0"/>
                </a:lnTo>
                <a:lnTo>
                  <a:pt x="26" y="0"/>
                </a:lnTo>
                <a:lnTo>
                  <a:pt x="26" y="24"/>
                </a:lnTo>
                <a:lnTo>
                  <a:pt x="92" y="24"/>
                </a:lnTo>
                <a:lnTo>
                  <a:pt x="18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1" name="Freeform 29"/>
          <p:cNvSpPr>
            <a:spLocks/>
          </p:cNvSpPr>
          <p:nvPr/>
        </p:nvSpPr>
        <p:spPr bwMode="auto">
          <a:xfrm>
            <a:off x="620713" y="3371850"/>
            <a:ext cx="107950" cy="82550"/>
          </a:xfrm>
          <a:custGeom>
            <a:avLst/>
            <a:gdLst/>
            <a:ahLst/>
            <a:cxnLst>
              <a:cxn ang="0">
                <a:pos x="68" y="52"/>
              </a:cxn>
              <a:cxn ang="0">
                <a:pos x="68" y="28"/>
              </a:cxn>
              <a:cxn ang="0">
                <a:pos x="46" y="28"/>
              </a:cxn>
              <a:cxn ang="0">
                <a:pos x="32" y="26"/>
              </a:cxn>
              <a:cxn ang="0">
                <a:pos x="24" y="24"/>
              </a:cxn>
              <a:cxn ang="0">
                <a:pos x="22" y="20"/>
              </a:cxn>
              <a:cxn ang="0">
                <a:pos x="20" y="16"/>
              </a:cxn>
              <a:cxn ang="0">
                <a:pos x="22" y="8"/>
              </a:cxn>
              <a:cxn ang="0">
                <a:pos x="4" y="0"/>
              </a:cxn>
              <a:cxn ang="0">
                <a:pos x="2" y="8"/>
              </a:cxn>
              <a:cxn ang="0">
                <a:pos x="0" y="12"/>
              </a:cxn>
              <a:cxn ang="0">
                <a:pos x="0" y="18"/>
              </a:cxn>
              <a:cxn ang="0">
                <a:pos x="2" y="22"/>
              </a:cxn>
              <a:cxn ang="0">
                <a:pos x="6" y="26"/>
              </a:cxn>
              <a:cxn ang="0">
                <a:pos x="12" y="30"/>
              </a:cxn>
              <a:cxn ang="0">
                <a:pos x="2" y="30"/>
              </a:cxn>
              <a:cxn ang="0">
                <a:pos x="2" y="52"/>
              </a:cxn>
              <a:cxn ang="0">
                <a:pos x="66" y="52"/>
              </a:cxn>
              <a:cxn ang="0">
                <a:pos x="68" y="52"/>
              </a:cxn>
            </a:cxnLst>
            <a:rect l="0" t="0" r="r" b="b"/>
            <a:pathLst>
              <a:path w="68" h="52">
                <a:moveTo>
                  <a:pt x="68" y="52"/>
                </a:moveTo>
                <a:lnTo>
                  <a:pt x="68" y="28"/>
                </a:lnTo>
                <a:lnTo>
                  <a:pt x="46" y="28"/>
                </a:lnTo>
                <a:lnTo>
                  <a:pt x="32" y="26"/>
                </a:lnTo>
                <a:lnTo>
                  <a:pt x="24" y="24"/>
                </a:lnTo>
                <a:lnTo>
                  <a:pt x="22" y="20"/>
                </a:lnTo>
                <a:lnTo>
                  <a:pt x="20" y="16"/>
                </a:lnTo>
                <a:lnTo>
                  <a:pt x="22" y="8"/>
                </a:lnTo>
                <a:lnTo>
                  <a:pt x="4" y="0"/>
                </a:lnTo>
                <a:lnTo>
                  <a:pt x="2" y="8"/>
                </a:lnTo>
                <a:lnTo>
                  <a:pt x="0" y="12"/>
                </a:lnTo>
                <a:lnTo>
                  <a:pt x="0" y="18"/>
                </a:lnTo>
                <a:lnTo>
                  <a:pt x="2" y="22"/>
                </a:lnTo>
                <a:lnTo>
                  <a:pt x="6" y="26"/>
                </a:lnTo>
                <a:lnTo>
                  <a:pt x="12" y="30"/>
                </a:lnTo>
                <a:lnTo>
                  <a:pt x="2" y="30"/>
                </a:lnTo>
                <a:lnTo>
                  <a:pt x="2" y="52"/>
                </a:lnTo>
                <a:lnTo>
                  <a:pt x="66" y="52"/>
                </a:lnTo>
                <a:lnTo>
                  <a:pt x="68" y="5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2" name="Freeform 30"/>
          <p:cNvSpPr>
            <a:spLocks/>
          </p:cNvSpPr>
          <p:nvPr/>
        </p:nvSpPr>
        <p:spPr bwMode="auto">
          <a:xfrm>
            <a:off x="620713" y="3244850"/>
            <a:ext cx="111125" cy="123825"/>
          </a:xfrm>
          <a:custGeom>
            <a:avLst/>
            <a:gdLst/>
            <a:ahLst/>
            <a:cxnLst>
              <a:cxn ang="0">
                <a:pos x="18" y="48"/>
              </a:cxn>
              <a:cxn ang="0">
                <a:pos x="16" y="44"/>
              </a:cxn>
              <a:cxn ang="0">
                <a:pos x="16" y="38"/>
              </a:cxn>
              <a:cxn ang="0">
                <a:pos x="16" y="34"/>
              </a:cxn>
              <a:cxn ang="0">
                <a:pos x="18" y="30"/>
              </a:cxn>
              <a:cxn ang="0">
                <a:pos x="20" y="30"/>
              </a:cxn>
              <a:cxn ang="0">
                <a:pos x="24" y="28"/>
              </a:cxn>
              <a:cxn ang="0">
                <a:pos x="26" y="38"/>
              </a:cxn>
              <a:cxn ang="0">
                <a:pos x="30" y="56"/>
              </a:cxn>
              <a:cxn ang="0">
                <a:pos x="34" y="66"/>
              </a:cxn>
              <a:cxn ang="0">
                <a:pos x="38" y="72"/>
              </a:cxn>
              <a:cxn ang="0">
                <a:pos x="44" y="76"/>
              </a:cxn>
              <a:cxn ang="0">
                <a:pos x="50" y="78"/>
              </a:cxn>
              <a:cxn ang="0">
                <a:pos x="58" y="76"/>
              </a:cxn>
              <a:cxn ang="0">
                <a:pos x="64" y="72"/>
              </a:cxn>
              <a:cxn ang="0">
                <a:pos x="68" y="64"/>
              </a:cxn>
              <a:cxn ang="0">
                <a:pos x="70" y="54"/>
              </a:cxn>
              <a:cxn ang="0">
                <a:pos x="68" y="44"/>
              </a:cxn>
              <a:cxn ang="0">
                <a:pos x="66" y="38"/>
              </a:cxn>
              <a:cxn ang="0">
                <a:pos x="60" y="28"/>
              </a:cxn>
              <a:cxn ang="0">
                <a:pos x="64" y="26"/>
              </a:cxn>
              <a:cxn ang="0">
                <a:pos x="68" y="24"/>
              </a:cxn>
              <a:cxn ang="0">
                <a:pos x="68" y="0"/>
              </a:cxn>
              <a:cxn ang="0">
                <a:pos x="62" y="4"/>
              </a:cxn>
              <a:cxn ang="0">
                <a:pos x="54" y="4"/>
              </a:cxn>
              <a:cxn ang="0">
                <a:pos x="24" y="4"/>
              </a:cxn>
              <a:cxn ang="0">
                <a:pos x="14" y="6"/>
              </a:cxn>
              <a:cxn ang="0">
                <a:pos x="10" y="8"/>
              </a:cxn>
              <a:cxn ang="0">
                <a:pos x="6" y="12"/>
              </a:cxn>
              <a:cxn ang="0">
                <a:pos x="4" y="16"/>
              </a:cxn>
              <a:cxn ang="0">
                <a:pos x="2" y="22"/>
              </a:cxn>
              <a:cxn ang="0">
                <a:pos x="0" y="40"/>
              </a:cxn>
              <a:cxn ang="0">
                <a:pos x="2" y="54"/>
              </a:cxn>
              <a:cxn ang="0">
                <a:pos x="4" y="64"/>
              </a:cxn>
              <a:cxn ang="0">
                <a:pos x="10" y="72"/>
              </a:cxn>
              <a:cxn ang="0">
                <a:pos x="20" y="76"/>
              </a:cxn>
              <a:cxn ang="0">
                <a:pos x="24" y="50"/>
              </a:cxn>
              <a:cxn ang="0">
                <a:pos x="20" y="48"/>
              </a:cxn>
              <a:cxn ang="0">
                <a:pos x="18" y="48"/>
              </a:cxn>
              <a:cxn ang="0">
                <a:pos x="40" y="28"/>
              </a:cxn>
              <a:cxn ang="0">
                <a:pos x="48" y="30"/>
              </a:cxn>
              <a:cxn ang="0">
                <a:pos x="54" y="36"/>
              </a:cxn>
              <a:cxn ang="0">
                <a:pos x="56" y="44"/>
              </a:cxn>
              <a:cxn ang="0">
                <a:pos x="56" y="48"/>
              </a:cxn>
              <a:cxn ang="0">
                <a:pos x="54" y="50"/>
              </a:cxn>
              <a:cxn ang="0">
                <a:pos x="48" y="52"/>
              </a:cxn>
              <a:cxn ang="0">
                <a:pos x="44" y="50"/>
              </a:cxn>
              <a:cxn ang="0">
                <a:pos x="40" y="40"/>
              </a:cxn>
              <a:cxn ang="0">
                <a:pos x="36" y="28"/>
              </a:cxn>
              <a:cxn ang="0">
                <a:pos x="40" y="28"/>
              </a:cxn>
              <a:cxn ang="0">
                <a:pos x="18" y="48"/>
              </a:cxn>
            </a:cxnLst>
            <a:rect l="0" t="0" r="r" b="b"/>
            <a:pathLst>
              <a:path w="70" h="78">
                <a:moveTo>
                  <a:pt x="18" y="48"/>
                </a:moveTo>
                <a:lnTo>
                  <a:pt x="16" y="44"/>
                </a:lnTo>
                <a:lnTo>
                  <a:pt x="16" y="38"/>
                </a:lnTo>
                <a:lnTo>
                  <a:pt x="16" y="34"/>
                </a:lnTo>
                <a:lnTo>
                  <a:pt x="18" y="30"/>
                </a:lnTo>
                <a:lnTo>
                  <a:pt x="20" y="30"/>
                </a:lnTo>
                <a:lnTo>
                  <a:pt x="24" y="28"/>
                </a:lnTo>
                <a:lnTo>
                  <a:pt x="26" y="38"/>
                </a:lnTo>
                <a:lnTo>
                  <a:pt x="30" y="56"/>
                </a:lnTo>
                <a:lnTo>
                  <a:pt x="34" y="66"/>
                </a:lnTo>
                <a:lnTo>
                  <a:pt x="38" y="72"/>
                </a:lnTo>
                <a:lnTo>
                  <a:pt x="44" y="76"/>
                </a:lnTo>
                <a:lnTo>
                  <a:pt x="50" y="78"/>
                </a:lnTo>
                <a:lnTo>
                  <a:pt x="58" y="76"/>
                </a:lnTo>
                <a:lnTo>
                  <a:pt x="64" y="72"/>
                </a:lnTo>
                <a:lnTo>
                  <a:pt x="68" y="64"/>
                </a:lnTo>
                <a:lnTo>
                  <a:pt x="70" y="54"/>
                </a:lnTo>
                <a:lnTo>
                  <a:pt x="68" y="44"/>
                </a:lnTo>
                <a:lnTo>
                  <a:pt x="66" y="38"/>
                </a:lnTo>
                <a:lnTo>
                  <a:pt x="60" y="28"/>
                </a:lnTo>
                <a:lnTo>
                  <a:pt x="64" y="26"/>
                </a:lnTo>
                <a:lnTo>
                  <a:pt x="68" y="24"/>
                </a:lnTo>
                <a:lnTo>
                  <a:pt x="68" y="0"/>
                </a:lnTo>
                <a:lnTo>
                  <a:pt x="62" y="4"/>
                </a:lnTo>
                <a:lnTo>
                  <a:pt x="54" y="4"/>
                </a:lnTo>
                <a:lnTo>
                  <a:pt x="24" y="4"/>
                </a:lnTo>
                <a:lnTo>
                  <a:pt x="14" y="6"/>
                </a:lnTo>
                <a:lnTo>
                  <a:pt x="10" y="8"/>
                </a:lnTo>
                <a:lnTo>
                  <a:pt x="6" y="12"/>
                </a:lnTo>
                <a:lnTo>
                  <a:pt x="4" y="16"/>
                </a:lnTo>
                <a:lnTo>
                  <a:pt x="2" y="22"/>
                </a:lnTo>
                <a:lnTo>
                  <a:pt x="0" y="40"/>
                </a:lnTo>
                <a:lnTo>
                  <a:pt x="2" y="54"/>
                </a:lnTo>
                <a:lnTo>
                  <a:pt x="4" y="64"/>
                </a:lnTo>
                <a:lnTo>
                  <a:pt x="10" y="72"/>
                </a:lnTo>
                <a:lnTo>
                  <a:pt x="20" y="76"/>
                </a:lnTo>
                <a:lnTo>
                  <a:pt x="24" y="50"/>
                </a:lnTo>
                <a:lnTo>
                  <a:pt x="20" y="48"/>
                </a:lnTo>
                <a:lnTo>
                  <a:pt x="18" y="48"/>
                </a:lnTo>
                <a:lnTo>
                  <a:pt x="40" y="28"/>
                </a:lnTo>
                <a:lnTo>
                  <a:pt x="48" y="30"/>
                </a:lnTo>
                <a:lnTo>
                  <a:pt x="54" y="36"/>
                </a:lnTo>
                <a:lnTo>
                  <a:pt x="56" y="44"/>
                </a:lnTo>
                <a:lnTo>
                  <a:pt x="56" y="48"/>
                </a:lnTo>
                <a:lnTo>
                  <a:pt x="54" y="50"/>
                </a:lnTo>
                <a:lnTo>
                  <a:pt x="48" y="52"/>
                </a:lnTo>
                <a:lnTo>
                  <a:pt x="44" y="50"/>
                </a:lnTo>
                <a:lnTo>
                  <a:pt x="40" y="40"/>
                </a:lnTo>
                <a:lnTo>
                  <a:pt x="36" y="28"/>
                </a:lnTo>
                <a:lnTo>
                  <a:pt x="40" y="28"/>
                </a:lnTo>
                <a:lnTo>
                  <a:pt x="18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3" name="Freeform 31"/>
          <p:cNvSpPr>
            <a:spLocks/>
          </p:cNvSpPr>
          <p:nvPr/>
        </p:nvSpPr>
        <p:spPr bwMode="auto">
          <a:xfrm>
            <a:off x="582613" y="3159125"/>
            <a:ext cx="149225" cy="79375"/>
          </a:xfrm>
          <a:custGeom>
            <a:avLst/>
            <a:gdLst/>
            <a:ahLst/>
            <a:cxnLst>
              <a:cxn ang="0">
                <a:pos x="14" y="40"/>
              </a:cxn>
              <a:cxn ang="0">
                <a:pos x="26" y="40"/>
              </a:cxn>
              <a:cxn ang="0">
                <a:pos x="26" y="50"/>
              </a:cxn>
              <a:cxn ang="0">
                <a:pos x="44" y="50"/>
              </a:cxn>
              <a:cxn ang="0">
                <a:pos x="44" y="40"/>
              </a:cxn>
              <a:cxn ang="0">
                <a:pos x="68" y="40"/>
              </a:cxn>
              <a:cxn ang="0">
                <a:pos x="78" y="40"/>
              </a:cxn>
              <a:cxn ang="0">
                <a:pos x="84" y="38"/>
              </a:cxn>
              <a:cxn ang="0">
                <a:pos x="88" y="34"/>
              </a:cxn>
              <a:cxn ang="0">
                <a:pos x="92" y="30"/>
              </a:cxn>
              <a:cxn ang="0">
                <a:pos x="94" y="26"/>
              </a:cxn>
              <a:cxn ang="0">
                <a:pos x="94" y="16"/>
              </a:cxn>
              <a:cxn ang="0">
                <a:pos x="92" y="0"/>
              </a:cxn>
              <a:cxn ang="0">
                <a:pos x="74" y="2"/>
              </a:cxn>
              <a:cxn ang="0">
                <a:pos x="76" y="10"/>
              </a:cxn>
              <a:cxn ang="0">
                <a:pos x="76" y="12"/>
              </a:cxn>
              <a:cxn ang="0">
                <a:pos x="74" y="14"/>
              </a:cxn>
              <a:cxn ang="0">
                <a:pos x="68" y="14"/>
              </a:cxn>
              <a:cxn ang="0">
                <a:pos x="44" y="14"/>
              </a:cxn>
              <a:cxn ang="0">
                <a:pos x="44" y="0"/>
              </a:cxn>
              <a:cxn ang="0">
                <a:pos x="26" y="0"/>
              </a:cxn>
              <a:cxn ang="0">
                <a:pos x="26" y="14"/>
              </a:cxn>
              <a:cxn ang="0">
                <a:pos x="0" y="14"/>
              </a:cxn>
              <a:cxn ang="0">
                <a:pos x="12" y="40"/>
              </a:cxn>
              <a:cxn ang="0">
                <a:pos x="14" y="40"/>
              </a:cxn>
            </a:cxnLst>
            <a:rect l="0" t="0" r="r" b="b"/>
            <a:pathLst>
              <a:path w="94" h="50">
                <a:moveTo>
                  <a:pt x="14" y="40"/>
                </a:moveTo>
                <a:lnTo>
                  <a:pt x="26" y="40"/>
                </a:lnTo>
                <a:lnTo>
                  <a:pt x="26" y="50"/>
                </a:lnTo>
                <a:lnTo>
                  <a:pt x="44" y="50"/>
                </a:lnTo>
                <a:lnTo>
                  <a:pt x="44" y="40"/>
                </a:lnTo>
                <a:lnTo>
                  <a:pt x="68" y="40"/>
                </a:lnTo>
                <a:lnTo>
                  <a:pt x="78" y="40"/>
                </a:lnTo>
                <a:lnTo>
                  <a:pt x="84" y="38"/>
                </a:lnTo>
                <a:lnTo>
                  <a:pt x="88" y="34"/>
                </a:lnTo>
                <a:lnTo>
                  <a:pt x="92" y="30"/>
                </a:lnTo>
                <a:lnTo>
                  <a:pt x="94" y="26"/>
                </a:lnTo>
                <a:lnTo>
                  <a:pt x="94" y="16"/>
                </a:lnTo>
                <a:lnTo>
                  <a:pt x="92" y="0"/>
                </a:lnTo>
                <a:lnTo>
                  <a:pt x="74" y="2"/>
                </a:lnTo>
                <a:lnTo>
                  <a:pt x="76" y="10"/>
                </a:lnTo>
                <a:lnTo>
                  <a:pt x="76" y="12"/>
                </a:lnTo>
                <a:lnTo>
                  <a:pt x="74" y="14"/>
                </a:lnTo>
                <a:lnTo>
                  <a:pt x="68" y="14"/>
                </a:lnTo>
                <a:lnTo>
                  <a:pt x="44" y="14"/>
                </a:lnTo>
                <a:lnTo>
                  <a:pt x="44" y="0"/>
                </a:lnTo>
                <a:lnTo>
                  <a:pt x="26" y="0"/>
                </a:lnTo>
                <a:lnTo>
                  <a:pt x="26" y="14"/>
                </a:lnTo>
                <a:lnTo>
                  <a:pt x="0" y="14"/>
                </a:lnTo>
                <a:lnTo>
                  <a:pt x="12" y="40"/>
                </a:lnTo>
                <a:lnTo>
                  <a:pt x="14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4" name="Freeform 32"/>
          <p:cNvSpPr>
            <a:spLocks/>
          </p:cNvSpPr>
          <p:nvPr/>
        </p:nvSpPr>
        <p:spPr bwMode="auto">
          <a:xfrm>
            <a:off x="582613" y="3098800"/>
            <a:ext cx="146050" cy="41275"/>
          </a:xfrm>
          <a:custGeom>
            <a:avLst/>
            <a:gdLst/>
            <a:ahLst/>
            <a:cxnLst>
              <a:cxn ang="0">
                <a:pos x="18" y="26"/>
              </a:cxn>
              <a:cxn ang="0">
                <a:pos x="18" y="0"/>
              </a:cxn>
              <a:cxn ang="0">
                <a:pos x="0" y="0"/>
              </a:cxn>
              <a:cxn ang="0">
                <a:pos x="0" y="26"/>
              </a:cxn>
              <a:cxn ang="0">
                <a:pos x="16" y="26"/>
              </a:cxn>
              <a:cxn ang="0">
                <a:pos x="18" y="26"/>
              </a:cxn>
              <a:cxn ang="0">
                <a:pos x="92" y="26"/>
              </a:cxn>
              <a:cxn ang="0">
                <a:pos x="92" y="0"/>
              </a:cxn>
              <a:cxn ang="0">
                <a:pos x="26" y="0"/>
              </a:cxn>
              <a:cxn ang="0">
                <a:pos x="26" y="26"/>
              </a:cxn>
              <a:cxn ang="0">
                <a:pos x="92" y="26"/>
              </a:cxn>
              <a:cxn ang="0">
                <a:pos x="18" y="26"/>
              </a:cxn>
            </a:cxnLst>
            <a:rect l="0" t="0" r="r" b="b"/>
            <a:pathLst>
              <a:path w="92" h="26">
                <a:moveTo>
                  <a:pt x="18" y="26"/>
                </a:moveTo>
                <a:lnTo>
                  <a:pt x="18" y="0"/>
                </a:lnTo>
                <a:lnTo>
                  <a:pt x="0" y="0"/>
                </a:lnTo>
                <a:lnTo>
                  <a:pt x="0" y="26"/>
                </a:lnTo>
                <a:lnTo>
                  <a:pt x="16" y="26"/>
                </a:lnTo>
                <a:lnTo>
                  <a:pt x="18" y="26"/>
                </a:lnTo>
                <a:lnTo>
                  <a:pt x="92" y="26"/>
                </a:lnTo>
                <a:lnTo>
                  <a:pt x="92" y="0"/>
                </a:lnTo>
                <a:lnTo>
                  <a:pt x="26" y="0"/>
                </a:lnTo>
                <a:lnTo>
                  <a:pt x="26" y="26"/>
                </a:lnTo>
                <a:lnTo>
                  <a:pt x="92" y="26"/>
                </a:lnTo>
                <a:lnTo>
                  <a:pt x="18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5" name="Freeform 33"/>
          <p:cNvSpPr>
            <a:spLocks/>
          </p:cNvSpPr>
          <p:nvPr/>
        </p:nvSpPr>
        <p:spPr bwMode="auto">
          <a:xfrm>
            <a:off x="620713" y="2954338"/>
            <a:ext cx="111125" cy="122237"/>
          </a:xfrm>
          <a:custGeom>
            <a:avLst/>
            <a:gdLst/>
            <a:ahLst/>
            <a:cxnLst>
              <a:cxn ang="0">
                <a:pos x="62" y="65"/>
              </a:cxn>
              <a:cxn ang="0">
                <a:pos x="66" y="61"/>
              </a:cxn>
              <a:cxn ang="0">
                <a:pos x="68" y="55"/>
              </a:cxn>
              <a:cxn ang="0">
                <a:pos x="70" y="38"/>
              </a:cxn>
              <a:cxn ang="0">
                <a:pos x="70" y="30"/>
              </a:cxn>
              <a:cxn ang="0">
                <a:pos x="68" y="22"/>
              </a:cxn>
              <a:cxn ang="0">
                <a:pos x="64" y="16"/>
              </a:cxn>
              <a:cxn ang="0">
                <a:pos x="60" y="10"/>
              </a:cxn>
              <a:cxn ang="0">
                <a:pos x="54" y="6"/>
              </a:cxn>
              <a:cxn ang="0">
                <a:pos x="48" y="2"/>
              </a:cxn>
              <a:cxn ang="0">
                <a:pos x="42" y="2"/>
              </a:cxn>
              <a:cxn ang="0">
                <a:pos x="34" y="0"/>
              </a:cxn>
              <a:cxn ang="0">
                <a:pos x="22" y="2"/>
              </a:cxn>
              <a:cxn ang="0">
                <a:pos x="12" y="8"/>
              </a:cxn>
              <a:cxn ang="0">
                <a:pos x="6" y="14"/>
              </a:cxn>
              <a:cxn ang="0">
                <a:pos x="4" y="22"/>
              </a:cxn>
              <a:cxn ang="0">
                <a:pos x="0" y="30"/>
              </a:cxn>
              <a:cxn ang="0">
                <a:pos x="0" y="38"/>
              </a:cxn>
              <a:cxn ang="0">
                <a:pos x="0" y="46"/>
              </a:cxn>
              <a:cxn ang="0">
                <a:pos x="2" y="55"/>
              </a:cxn>
              <a:cxn ang="0">
                <a:pos x="6" y="61"/>
              </a:cxn>
              <a:cxn ang="0">
                <a:pos x="10" y="67"/>
              </a:cxn>
              <a:cxn ang="0">
                <a:pos x="16" y="71"/>
              </a:cxn>
              <a:cxn ang="0">
                <a:pos x="22" y="75"/>
              </a:cxn>
              <a:cxn ang="0">
                <a:pos x="28" y="77"/>
              </a:cxn>
              <a:cxn ang="0">
                <a:pos x="36" y="77"/>
              </a:cxn>
              <a:cxn ang="0">
                <a:pos x="42" y="77"/>
              </a:cxn>
              <a:cxn ang="0">
                <a:pos x="50" y="75"/>
              </a:cxn>
              <a:cxn ang="0">
                <a:pos x="56" y="71"/>
              </a:cxn>
              <a:cxn ang="0">
                <a:pos x="60" y="65"/>
              </a:cxn>
              <a:cxn ang="0">
                <a:pos x="62" y="65"/>
              </a:cxn>
              <a:cxn ang="0">
                <a:pos x="22" y="48"/>
              </a:cxn>
              <a:cxn ang="0">
                <a:pos x="18" y="44"/>
              </a:cxn>
              <a:cxn ang="0">
                <a:pos x="18" y="38"/>
              </a:cxn>
              <a:cxn ang="0">
                <a:pos x="18" y="34"/>
              </a:cxn>
              <a:cxn ang="0">
                <a:pos x="22" y="30"/>
              </a:cxn>
              <a:cxn ang="0">
                <a:pos x="28" y="26"/>
              </a:cxn>
              <a:cxn ang="0">
                <a:pos x="34" y="26"/>
              </a:cxn>
              <a:cxn ang="0">
                <a:pos x="42" y="26"/>
              </a:cxn>
              <a:cxn ang="0">
                <a:pos x="48" y="30"/>
              </a:cxn>
              <a:cxn ang="0">
                <a:pos x="52" y="34"/>
              </a:cxn>
              <a:cxn ang="0">
                <a:pos x="52" y="38"/>
              </a:cxn>
              <a:cxn ang="0">
                <a:pos x="52" y="44"/>
              </a:cxn>
              <a:cxn ang="0">
                <a:pos x="48" y="48"/>
              </a:cxn>
              <a:cxn ang="0">
                <a:pos x="42" y="50"/>
              </a:cxn>
              <a:cxn ang="0">
                <a:pos x="36" y="52"/>
              </a:cxn>
              <a:cxn ang="0">
                <a:pos x="28" y="50"/>
              </a:cxn>
              <a:cxn ang="0">
                <a:pos x="22" y="48"/>
              </a:cxn>
              <a:cxn ang="0">
                <a:pos x="62" y="65"/>
              </a:cxn>
            </a:cxnLst>
            <a:rect l="0" t="0" r="r" b="b"/>
            <a:pathLst>
              <a:path w="70" h="77">
                <a:moveTo>
                  <a:pt x="62" y="65"/>
                </a:moveTo>
                <a:lnTo>
                  <a:pt x="66" y="61"/>
                </a:lnTo>
                <a:lnTo>
                  <a:pt x="68" y="55"/>
                </a:lnTo>
                <a:lnTo>
                  <a:pt x="70" y="38"/>
                </a:lnTo>
                <a:lnTo>
                  <a:pt x="70" y="30"/>
                </a:lnTo>
                <a:lnTo>
                  <a:pt x="68" y="22"/>
                </a:lnTo>
                <a:lnTo>
                  <a:pt x="64" y="16"/>
                </a:lnTo>
                <a:lnTo>
                  <a:pt x="60" y="10"/>
                </a:lnTo>
                <a:lnTo>
                  <a:pt x="54" y="6"/>
                </a:lnTo>
                <a:lnTo>
                  <a:pt x="48" y="2"/>
                </a:lnTo>
                <a:lnTo>
                  <a:pt x="42" y="2"/>
                </a:lnTo>
                <a:lnTo>
                  <a:pt x="34" y="0"/>
                </a:lnTo>
                <a:lnTo>
                  <a:pt x="22" y="2"/>
                </a:lnTo>
                <a:lnTo>
                  <a:pt x="12" y="8"/>
                </a:lnTo>
                <a:lnTo>
                  <a:pt x="6" y="14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46"/>
                </a:lnTo>
                <a:lnTo>
                  <a:pt x="2" y="55"/>
                </a:lnTo>
                <a:lnTo>
                  <a:pt x="6" y="61"/>
                </a:lnTo>
                <a:lnTo>
                  <a:pt x="10" y="67"/>
                </a:lnTo>
                <a:lnTo>
                  <a:pt x="16" y="71"/>
                </a:lnTo>
                <a:lnTo>
                  <a:pt x="22" y="75"/>
                </a:lnTo>
                <a:lnTo>
                  <a:pt x="28" y="77"/>
                </a:lnTo>
                <a:lnTo>
                  <a:pt x="36" y="77"/>
                </a:lnTo>
                <a:lnTo>
                  <a:pt x="42" y="77"/>
                </a:lnTo>
                <a:lnTo>
                  <a:pt x="50" y="75"/>
                </a:lnTo>
                <a:lnTo>
                  <a:pt x="56" y="71"/>
                </a:lnTo>
                <a:lnTo>
                  <a:pt x="60" y="65"/>
                </a:lnTo>
                <a:lnTo>
                  <a:pt x="62" y="65"/>
                </a:lnTo>
                <a:lnTo>
                  <a:pt x="22" y="48"/>
                </a:lnTo>
                <a:lnTo>
                  <a:pt x="18" y="44"/>
                </a:lnTo>
                <a:lnTo>
                  <a:pt x="18" y="38"/>
                </a:lnTo>
                <a:lnTo>
                  <a:pt x="18" y="34"/>
                </a:lnTo>
                <a:lnTo>
                  <a:pt x="22" y="30"/>
                </a:lnTo>
                <a:lnTo>
                  <a:pt x="28" y="26"/>
                </a:lnTo>
                <a:lnTo>
                  <a:pt x="34" y="26"/>
                </a:lnTo>
                <a:lnTo>
                  <a:pt x="42" y="26"/>
                </a:lnTo>
                <a:lnTo>
                  <a:pt x="48" y="30"/>
                </a:lnTo>
                <a:lnTo>
                  <a:pt x="52" y="34"/>
                </a:lnTo>
                <a:lnTo>
                  <a:pt x="52" y="38"/>
                </a:lnTo>
                <a:lnTo>
                  <a:pt x="52" y="44"/>
                </a:lnTo>
                <a:lnTo>
                  <a:pt x="48" y="48"/>
                </a:lnTo>
                <a:lnTo>
                  <a:pt x="42" y="50"/>
                </a:lnTo>
                <a:lnTo>
                  <a:pt x="36" y="52"/>
                </a:lnTo>
                <a:lnTo>
                  <a:pt x="28" y="50"/>
                </a:lnTo>
                <a:lnTo>
                  <a:pt x="22" y="48"/>
                </a:lnTo>
                <a:lnTo>
                  <a:pt x="62" y="65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6" name="Freeform 34"/>
          <p:cNvSpPr>
            <a:spLocks/>
          </p:cNvSpPr>
          <p:nvPr/>
        </p:nvSpPr>
        <p:spPr bwMode="auto">
          <a:xfrm>
            <a:off x="620713" y="2824163"/>
            <a:ext cx="107950" cy="111125"/>
          </a:xfrm>
          <a:custGeom>
            <a:avLst/>
            <a:gdLst/>
            <a:ahLst/>
            <a:cxnLst>
              <a:cxn ang="0">
                <a:pos x="68" y="70"/>
              </a:cxn>
              <a:cxn ang="0">
                <a:pos x="68" y="44"/>
              </a:cxn>
              <a:cxn ang="0">
                <a:pos x="36" y="44"/>
              </a:cxn>
              <a:cxn ang="0">
                <a:pos x="28" y="44"/>
              </a:cxn>
              <a:cxn ang="0">
                <a:pos x="24" y="42"/>
              </a:cxn>
              <a:cxn ang="0">
                <a:pos x="22" y="38"/>
              </a:cxn>
              <a:cxn ang="0">
                <a:pos x="20" y="34"/>
              </a:cxn>
              <a:cxn ang="0">
                <a:pos x="20" y="30"/>
              </a:cxn>
              <a:cxn ang="0">
                <a:pos x="22" y="28"/>
              </a:cxn>
              <a:cxn ang="0">
                <a:pos x="26" y="26"/>
              </a:cxn>
              <a:cxn ang="0">
                <a:pos x="32" y="26"/>
              </a:cxn>
              <a:cxn ang="0">
                <a:pos x="68" y="26"/>
              </a:cxn>
              <a:cxn ang="0">
                <a:pos x="68" y="0"/>
              </a:cxn>
              <a:cxn ang="0">
                <a:pos x="26" y="0"/>
              </a:cxn>
              <a:cxn ang="0">
                <a:pos x="14" y="2"/>
              </a:cxn>
              <a:cxn ang="0">
                <a:pos x="6" y="6"/>
              </a:cxn>
              <a:cxn ang="0">
                <a:pos x="2" y="14"/>
              </a:cxn>
              <a:cxn ang="0">
                <a:pos x="0" y="22"/>
              </a:cxn>
              <a:cxn ang="0">
                <a:pos x="0" y="30"/>
              </a:cxn>
              <a:cxn ang="0">
                <a:pos x="4" y="36"/>
              </a:cxn>
              <a:cxn ang="0">
                <a:pos x="6" y="42"/>
              </a:cxn>
              <a:cxn ang="0">
                <a:pos x="12" y="46"/>
              </a:cxn>
              <a:cxn ang="0">
                <a:pos x="2" y="46"/>
              </a:cxn>
              <a:cxn ang="0">
                <a:pos x="2" y="70"/>
              </a:cxn>
              <a:cxn ang="0">
                <a:pos x="66" y="70"/>
              </a:cxn>
              <a:cxn ang="0">
                <a:pos x="68" y="70"/>
              </a:cxn>
            </a:cxnLst>
            <a:rect l="0" t="0" r="r" b="b"/>
            <a:pathLst>
              <a:path w="68" h="70">
                <a:moveTo>
                  <a:pt x="68" y="70"/>
                </a:moveTo>
                <a:lnTo>
                  <a:pt x="6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2"/>
                </a:lnTo>
                <a:lnTo>
                  <a:pt x="22" y="38"/>
                </a:lnTo>
                <a:lnTo>
                  <a:pt x="20" y="34"/>
                </a:lnTo>
                <a:lnTo>
                  <a:pt x="20" y="30"/>
                </a:lnTo>
                <a:lnTo>
                  <a:pt x="22" y="28"/>
                </a:lnTo>
                <a:lnTo>
                  <a:pt x="26" y="26"/>
                </a:lnTo>
                <a:lnTo>
                  <a:pt x="32" y="26"/>
                </a:lnTo>
                <a:lnTo>
                  <a:pt x="68" y="26"/>
                </a:lnTo>
                <a:lnTo>
                  <a:pt x="68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2"/>
                </a:lnTo>
                <a:lnTo>
                  <a:pt x="0" y="30"/>
                </a:lnTo>
                <a:lnTo>
                  <a:pt x="4" y="36"/>
                </a:lnTo>
                <a:lnTo>
                  <a:pt x="6" y="42"/>
                </a:lnTo>
                <a:lnTo>
                  <a:pt x="12" y="46"/>
                </a:lnTo>
                <a:lnTo>
                  <a:pt x="2" y="46"/>
                </a:lnTo>
                <a:lnTo>
                  <a:pt x="2" y="70"/>
                </a:lnTo>
                <a:lnTo>
                  <a:pt x="66" y="70"/>
                </a:lnTo>
                <a:lnTo>
                  <a:pt x="68" y="7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7" name="Rectangle 35"/>
          <p:cNvSpPr>
            <a:spLocks noChangeArrowheads="1"/>
          </p:cNvSpPr>
          <p:nvPr/>
        </p:nvSpPr>
        <p:spPr bwMode="auto">
          <a:xfrm>
            <a:off x="1000125" y="1812925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944563" y="1820863"/>
            <a:ext cx="2444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Inspiratory muscles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relax (diaphragm rises; rib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cage descends due to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recoil of costal cartilages).</a:t>
            </a:r>
            <a:endParaRPr lang="en-US" sz="1800" b="1">
              <a:latin typeface="Arial" charset="0"/>
            </a:endParaRPr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1000125" y="2867025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125990" name="Rectangle 38"/>
          <p:cNvSpPr>
            <a:spLocks noChangeArrowheads="1"/>
          </p:cNvSpPr>
          <p:nvPr/>
        </p:nvSpPr>
        <p:spPr bwMode="auto">
          <a:xfrm>
            <a:off x="944563" y="2876550"/>
            <a:ext cx="2420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Thoracic cavity volume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decreases.</a:t>
            </a:r>
            <a:endParaRPr lang="en-US" sz="1800" b="1">
              <a:latin typeface="Arial" charset="0"/>
            </a:endParaRPr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1000125" y="3533775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125992" name="Rectangle 40"/>
          <p:cNvSpPr>
            <a:spLocks noChangeArrowheads="1"/>
          </p:cNvSpPr>
          <p:nvPr/>
        </p:nvSpPr>
        <p:spPr bwMode="auto">
          <a:xfrm>
            <a:off x="944563" y="3543300"/>
            <a:ext cx="2413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Elastic lungs recoil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passively; intrapulmonary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volume decreases.</a:t>
            </a:r>
            <a:endParaRPr lang="en-US" sz="1800" b="1">
              <a:latin typeface="Arial" charset="0"/>
            </a:endParaRPr>
          </a:p>
        </p:txBody>
      </p:sp>
      <p:sp>
        <p:nvSpPr>
          <p:cNvPr id="125993" name="Rectangle 41"/>
          <p:cNvSpPr>
            <a:spLocks noChangeArrowheads="1"/>
          </p:cNvSpPr>
          <p:nvPr/>
        </p:nvSpPr>
        <p:spPr bwMode="auto">
          <a:xfrm>
            <a:off x="1000125" y="4394200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4</a:t>
            </a:r>
            <a:endParaRPr lang="en-US" sz="1800">
              <a:latin typeface="Arial" charset="0"/>
            </a:endParaRPr>
          </a:p>
        </p:txBody>
      </p:sp>
      <p:sp>
        <p:nvSpPr>
          <p:cNvPr id="125994" name="Rectangle 42"/>
          <p:cNvSpPr>
            <a:spLocks noChangeArrowheads="1"/>
          </p:cNvSpPr>
          <p:nvPr/>
        </p:nvSpPr>
        <p:spPr bwMode="auto">
          <a:xfrm>
            <a:off x="944563" y="4403725"/>
            <a:ext cx="22812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Intrapulmonary pres-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sure rises (to +1 mm Hg).</a:t>
            </a:r>
            <a:endParaRPr lang="en-US" sz="1800" b="1">
              <a:latin typeface="Arial" charset="0"/>
            </a:endParaRPr>
          </a:p>
        </p:txBody>
      </p: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1000125" y="5060950"/>
            <a:ext cx="1095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0092C8"/>
                </a:solidFill>
                <a:latin typeface="Arial Black" charset="0"/>
              </a:rPr>
              <a:t>5</a:t>
            </a:r>
            <a:endParaRPr lang="en-US" sz="1800">
              <a:latin typeface="Arial" charset="0"/>
            </a:endParaRPr>
          </a:p>
        </p:txBody>
      </p:sp>
      <p:sp>
        <p:nvSpPr>
          <p:cNvPr id="125996" name="Rectangle 44"/>
          <p:cNvSpPr>
            <a:spLocks noChangeArrowheads="1"/>
          </p:cNvSpPr>
          <p:nvPr/>
        </p:nvSpPr>
        <p:spPr bwMode="auto">
          <a:xfrm>
            <a:off x="944563" y="5076825"/>
            <a:ext cx="2417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Air (gases) flows out of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lungs down its pressure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gradient until intra-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pulmonary pressure is 0.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067675" y="6596063"/>
            <a:ext cx="1073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Figure 22.14</a:t>
            </a:r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828675"/>
            <a:ext cx="8231187" cy="5370513"/>
          </a:xfrm>
          <a:prstGeom prst="rect">
            <a:avLst/>
          </a:prstGeom>
          <a:noFill/>
        </p:spPr>
      </p:pic>
      <p:sp>
        <p:nvSpPr>
          <p:cNvPr id="126984" name="Freeform 8"/>
          <p:cNvSpPr>
            <a:spLocks/>
          </p:cNvSpPr>
          <p:nvPr/>
        </p:nvSpPr>
        <p:spPr bwMode="auto">
          <a:xfrm>
            <a:off x="6327775" y="2466975"/>
            <a:ext cx="831850" cy="476250"/>
          </a:xfrm>
          <a:custGeom>
            <a:avLst/>
            <a:gdLst/>
            <a:ahLst/>
            <a:cxnLst>
              <a:cxn ang="0">
                <a:pos x="524" y="300"/>
              </a:cxn>
              <a:cxn ang="0">
                <a:pos x="174" y="0"/>
              </a:cxn>
              <a:cxn ang="0">
                <a:pos x="0" y="0"/>
              </a:cxn>
            </a:cxnLst>
            <a:rect l="0" t="0" r="r" b="b"/>
            <a:pathLst>
              <a:path w="524" h="300">
                <a:moveTo>
                  <a:pt x="524" y="300"/>
                </a:moveTo>
                <a:lnTo>
                  <a:pt x="17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5" name="Freeform 9"/>
          <p:cNvSpPr>
            <a:spLocks/>
          </p:cNvSpPr>
          <p:nvPr/>
        </p:nvSpPr>
        <p:spPr bwMode="auto">
          <a:xfrm>
            <a:off x="7092950" y="1479550"/>
            <a:ext cx="488950" cy="641350"/>
          </a:xfrm>
          <a:custGeom>
            <a:avLst/>
            <a:gdLst/>
            <a:ahLst/>
            <a:cxnLst>
              <a:cxn ang="0">
                <a:pos x="308" y="404"/>
              </a:cxn>
              <a:cxn ang="0">
                <a:pos x="116" y="0"/>
              </a:cxn>
              <a:cxn ang="0">
                <a:pos x="0" y="0"/>
              </a:cxn>
            </a:cxnLst>
            <a:rect l="0" t="0" r="r" b="b"/>
            <a:pathLst>
              <a:path w="308" h="404">
                <a:moveTo>
                  <a:pt x="308" y="404"/>
                </a:moveTo>
                <a:lnTo>
                  <a:pt x="116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6" name="Freeform 10"/>
          <p:cNvSpPr>
            <a:spLocks/>
          </p:cNvSpPr>
          <p:nvPr/>
        </p:nvSpPr>
        <p:spPr bwMode="auto">
          <a:xfrm>
            <a:off x="5260975" y="1470025"/>
            <a:ext cx="403225" cy="49530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166" y="0"/>
              </a:cxn>
              <a:cxn ang="0">
                <a:pos x="0" y="312"/>
              </a:cxn>
            </a:cxnLst>
            <a:rect l="0" t="0" r="r" b="b"/>
            <a:pathLst>
              <a:path w="254" h="312">
                <a:moveTo>
                  <a:pt x="254" y="0"/>
                </a:moveTo>
                <a:lnTo>
                  <a:pt x="166" y="0"/>
                </a:lnTo>
                <a:lnTo>
                  <a:pt x="0" y="312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7" name="Freeform 11"/>
          <p:cNvSpPr>
            <a:spLocks/>
          </p:cNvSpPr>
          <p:nvPr/>
        </p:nvSpPr>
        <p:spPr bwMode="auto">
          <a:xfrm>
            <a:off x="5137150" y="3414713"/>
            <a:ext cx="527050" cy="158750"/>
          </a:xfrm>
          <a:custGeom>
            <a:avLst/>
            <a:gdLst/>
            <a:ahLst/>
            <a:cxnLst>
              <a:cxn ang="0">
                <a:pos x="332" y="100"/>
              </a:cxn>
              <a:cxn ang="0">
                <a:pos x="124" y="100"/>
              </a:cxn>
              <a:cxn ang="0">
                <a:pos x="0" y="0"/>
              </a:cxn>
            </a:cxnLst>
            <a:rect l="0" t="0" r="r" b="b"/>
            <a:pathLst>
              <a:path w="332" h="100">
                <a:moveTo>
                  <a:pt x="332" y="100"/>
                </a:moveTo>
                <a:lnTo>
                  <a:pt x="124" y="10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>
            <a:off x="6750050" y="3582988"/>
            <a:ext cx="273050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H="1">
            <a:off x="5502275" y="2454275"/>
            <a:ext cx="16192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0" name="Freeform 14"/>
          <p:cNvSpPr>
            <a:spLocks/>
          </p:cNvSpPr>
          <p:nvPr/>
        </p:nvSpPr>
        <p:spPr bwMode="auto">
          <a:xfrm>
            <a:off x="7058025" y="2943225"/>
            <a:ext cx="177800" cy="139700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0" y="0"/>
              </a:cxn>
              <a:cxn ang="0">
                <a:pos x="112" y="0"/>
              </a:cxn>
              <a:cxn ang="0">
                <a:pos x="112" y="88"/>
              </a:cxn>
            </a:cxnLst>
            <a:rect l="0" t="0" r="r" b="b"/>
            <a:pathLst>
              <a:path w="112" h="88">
                <a:moveTo>
                  <a:pt x="0" y="86"/>
                </a:moveTo>
                <a:lnTo>
                  <a:pt x="0" y="0"/>
                </a:lnTo>
                <a:lnTo>
                  <a:pt x="112" y="0"/>
                </a:lnTo>
                <a:lnTo>
                  <a:pt x="112" y="88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1" name="Freeform 15"/>
          <p:cNvSpPr>
            <a:spLocks/>
          </p:cNvSpPr>
          <p:nvPr/>
        </p:nvSpPr>
        <p:spPr bwMode="auto">
          <a:xfrm>
            <a:off x="3151188" y="3963988"/>
            <a:ext cx="136525" cy="117475"/>
          </a:xfrm>
          <a:custGeom>
            <a:avLst/>
            <a:gdLst/>
            <a:ahLst/>
            <a:cxnLst>
              <a:cxn ang="0">
                <a:pos x="86" y="74"/>
              </a:cxn>
              <a:cxn ang="0">
                <a:pos x="86" y="46"/>
              </a:cxn>
              <a:cxn ang="0">
                <a:pos x="54" y="46"/>
              </a:cxn>
              <a:cxn ang="0">
                <a:pos x="54" y="32"/>
              </a:cxn>
              <a:cxn ang="0">
                <a:pos x="52" y="18"/>
              </a:cxn>
              <a:cxn ang="0">
                <a:pos x="50" y="12"/>
              </a:cxn>
              <a:cxn ang="0">
                <a:pos x="48" y="8"/>
              </a:cxn>
              <a:cxn ang="0">
                <a:pos x="44" y="4"/>
              </a:cxn>
              <a:cxn ang="0">
                <a:pos x="38" y="2"/>
              </a:cxn>
              <a:cxn ang="0">
                <a:pos x="26" y="0"/>
              </a:cxn>
              <a:cxn ang="0">
                <a:pos x="16" y="2"/>
              </a:cxn>
              <a:cxn ang="0">
                <a:pos x="8" y="8"/>
              </a:cxn>
              <a:cxn ang="0">
                <a:pos x="2" y="16"/>
              </a:cxn>
              <a:cxn ang="0">
                <a:pos x="0" y="30"/>
              </a:cxn>
              <a:cxn ang="0">
                <a:pos x="0" y="74"/>
              </a:cxn>
              <a:cxn ang="0">
                <a:pos x="84" y="74"/>
              </a:cxn>
              <a:cxn ang="0">
                <a:pos x="86" y="74"/>
              </a:cxn>
              <a:cxn ang="0">
                <a:pos x="18" y="46"/>
              </a:cxn>
              <a:cxn ang="0">
                <a:pos x="18" y="40"/>
              </a:cxn>
              <a:cxn ang="0">
                <a:pos x="18" y="32"/>
              </a:cxn>
              <a:cxn ang="0">
                <a:pos x="20" y="28"/>
              </a:cxn>
              <a:cxn ang="0">
                <a:pos x="24" y="26"/>
              </a:cxn>
              <a:cxn ang="0">
                <a:pos x="28" y="26"/>
              </a:cxn>
              <a:cxn ang="0">
                <a:pos x="32" y="28"/>
              </a:cxn>
              <a:cxn ang="0">
                <a:pos x="34" y="30"/>
              </a:cxn>
              <a:cxn ang="0">
                <a:pos x="36" y="34"/>
              </a:cxn>
              <a:cxn ang="0">
                <a:pos x="36" y="40"/>
              </a:cxn>
              <a:cxn ang="0">
                <a:pos x="36" y="46"/>
              </a:cxn>
              <a:cxn ang="0">
                <a:pos x="18" y="46"/>
              </a:cxn>
              <a:cxn ang="0">
                <a:pos x="86" y="74"/>
              </a:cxn>
            </a:cxnLst>
            <a:rect l="0" t="0" r="r" b="b"/>
            <a:pathLst>
              <a:path w="86" h="74">
                <a:moveTo>
                  <a:pt x="86" y="74"/>
                </a:moveTo>
                <a:lnTo>
                  <a:pt x="86" y="46"/>
                </a:lnTo>
                <a:lnTo>
                  <a:pt x="54" y="46"/>
                </a:lnTo>
                <a:lnTo>
                  <a:pt x="54" y="32"/>
                </a:lnTo>
                <a:lnTo>
                  <a:pt x="52" y="18"/>
                </a:lnTo>
                <a:lnTo>
                  <a:pt x="50" y="12"/>
                </a:lnTo>
                <a:lnTo>
                  <a:pt x="48" y="8"/>
                </a:lnTo>
                <a:lnTo>
                  <a:pt x="44" y="4"/>
                </a:lnTo>
                <a:lnTo>
                  <a:pt x="38" y="2"/>
                </a:lnTo>
                <a:lnTo>
                  <a:pt x="26" y="0"/>
                </a:ln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30"/>
                </a:lnTo>
                <a:lnTo>
                  <a:pt x="0" y="74"/>
                </a:lnTo>
                <a:lnTo>
                  <a:pt x="84" y="74"/>
                </a:lnTo>
                <a:lnTo>
                  <a:pt x="86" y="74"/>
                </a:lnTo>
                <a:lnTo>
                  <a:pt x="18" y="46"/>
                </a:lnTo>
                <a:lnTo>
                  <a:pt x="18" y="40"/>
                </a:lnTo>
                <a:lnTo>
                  <a:pt x="18" y="32"/>
                </a:lnTo>
                <a:lnTo>
                  <a:pt x="20" y="28"/>
                </a:lnTo>
                <a:lnTo>
                  <a:pt x="24" y="26"/>
                </a:lnTo>
                <a:lnTo>
                  <a:pt x="28" y="26"/>
                </a:lnTo>
                <a:lnTo>
                  <a:pt x="32" y="28"/>
                </a:lnTo>
                <a:lnTo>
                  <a:pt x="34" y="30"/>
                </a:lnTo>
                <a:lnTo>
                  <a:pt x="36" y="34"/>
                </a:lnTo>
                <a:lnTo>
                  <a:pt x="36" y="40"/>
                </a:lnTo>
                <a:lnTo>
                  <a:pt x="36" y="46"/>
                </a:lnTo>
                <a:lnTo>
                  <a:pt x="18" y="46"/>
                </a:lnTo>
                <a:lnTo>
                  <a:pt x="86" y="7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2" name="Freeform 16"/>
          <p:cNvSpPr>
            <a:spLocks/>
          </p:cNvSpPr>
          <p:nvPr/>
        </p:nvSpPr>
        <p:spPr bwMode="auto">
          <a:xfrm>
            <a:off x="3186113" y="3865563"/>
            <a:ext cx="101600" cy="79375"/>
          </a:xfrm>
          <a:custGeom>
            <a:avLst/>
            <a:gdLst/>
            <a:ahLst/>
            <a:cxnLst>
              <a:cxn ang="0">
                <a:pos x="64" y="50"/>
              </a:cxn>
              <a:cxn ang="0">
                <a:pos x="64" y="26"/>
              </a:cxn>
              <a:cxn ang="0">
                <a:pos x="44" y="26"/>
              </a:cxn>
              <a:cxn ang="0">
                <a:pos x="30" y="24"/>
              </a:cxn>
              <a:cxn ang="0">
                <a:pos x="24" y="22"/>
              </a:cxn>
              <a:cxn ang="0">
                <a:pos x="20" y="20"/>
              </a:cxn>
              <a:cxn ang="0">
                <a:pos x="20" y="14"/>
              </a:cxn>
              <a:cxn ang="0">
                <a:pos x="20" y="8"/>
              </a:cxn>
              <a:cxn ang="0">
                <a:pos x="4" y="0"/>
              </a:cxn>
              <a:cxn ang="0">
                <a:pos x="2" y="6"/>
              </a:cxn>
              <a:cxn ang="0">
                <a:pos x="0" y="12"/>
              </a:cxn>
              <a:cxn ang="0">
                <a:pos x="2" y="18"/>
              </a:cxn>
              <a:cxn ang="0">
                <a:pos x="4" y="20"/>
              </a:cxn>
              <a:cxn ang="0">
                <a:pos x="6" y="24"/>
              </a:cxn>
              <a:cxn ang="0">
                <a:pos x="12" y="28"/>
              </a:cxn>
              <a:cxn ang="0">
                <a:pos x="2" y="28"/>
              </a:cxn>
              <a:cxn ang="0">
                <a:pos x="2" y="50"/>
              </a:cxn>
              <a:cxn ang="0">
                <a:pos x="62" y="50"/>
              </a:cxn>
              <a:cxn ang="0">
                <a:pos x="64" y="50"/>
              </a:cxn>
            </a:cxnLst>
            <a:rect l="0" t="0" r="r" b="b"/>
            <a:pathLst>
              <a:path w="64" h="50">
                <a:moveTo>
                  <a:pt x="64" y="50"/>
                </a:moveTo>
                <a:lnTo>
                  <a:pt x="64" y="26"/>
                </a:lnTo>
                <a:lnTo>
                  <a:pt x="44" y="26"/>
                </a:lnTo>
                <a:lnTo>
                  <a:pt x="30" y="24"/>
                </a:lnTo>
                <a:lnTo>
                  <a:pt x="24" y="22"/>
                </a:lnTo>
                <a:lnTo>
                  <a:pt x="20" y="20"/>
                </a:lnTo>
                <a:lnTo>
                  <a:pt x="20" y="14"/>
                </a:lnTo>
                <a:lnTo>
                  <a:pt x="20" y="8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8"/>
                </a:lnTo>
                <a:lnTo>
                  <a:pt x="4" y="20"/>
                </a:lnTo>
                <a:lnTo>
                  <a:pt x="6" y="24"/>
                </a:lnTo>
                <a:lnTo>
                  <a:pt x="12" y="28"/>
                </a:lnTo>
                <a:lnTo>
                  <a:pt x="2" y="28"/>
                </a:lnTo>
                <a:lnTo>
                  <a:pt x="2" y="50"/>
                </a:lnTo>
                <a:lnTo>
                  <a:pt x="62" y="50"/>
                </a:lnTo>
                <a:lnTo>
                  <a:pt x="64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3" name="Freeform 17"/>
          <p:cNvSpPr>
            <a:spLocks/>
          </p:cNvSpPr>
          <p:nvPr/>
        </p:nvSpPr>
        <p:spPr bwMode="auto">
          <a:xfrm>
            <a:off x="3186113" y="3751263"/>
            <a:ext cx="104775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6" y="0"/>
              </a:cxn>
              <a:cxn ang="0">
                <a:pos x="16" y="4"/>
              </a:cxn>
              <a:cxn ang="0">
                <a:pos x="10" y="8"/>
              </a:cxn>
              <a:cxn ang="0">
                <a:pos x="4" y="16"/>
              </a:cxn>
              <a:cxn ang="0">
                <a:pos x="2" y="24"/>
              </a:cxn>
              <a:cxn ang="0">
                <a:pos x="0" y="36"/>
              </a:cxn>
              <a:cxn ang="0">
                <a:pos x="2" y="44"/>
              </a:cxn>
              <a:cxn ang="0">
                <a:pos x="2" y="52"/>
              </a:cxn>
              <a:cxn ang="0">
                <a:pos x="6" y="58"/>
              </a:cxn>
              <a:cxn ang="0">
                <a:pos x="10" y="62"/>
              </a:cxn>
              <a:cxn ang="0">
                <a:pos x="14" y="66"/>
              </a:cxn>
              <a:cxn ang="0">
                <a:pos x="20" y="70"/>
              </a:cxn>
              <a:cxn ang="0">
                <a:pos x="26" y="72"/>
              </a:cxn>
              <a:cxn ang="0">
                <a:pos x="34" y="72"/>
              </a:cxn>
              <a:cxn ang="0">
                <a:pos x="42" y="70"/>
              </a:cxn>
              <a:cxn ang="0">
                <a:pos x="52" y="68"/>
              </a:cxn>
              <a:cxn ang="0">
                <a:pos x="58" y="62"/>
              </a:cxn>
              <a:cxn ang="0">
                <a:pos x="62" y="56"/>
              </a:cxn>
              <a:cxn ang="0">
                <a:pos x="64" y="46"/>
              </a:cxn>
              <a:cxn ang="0">
                <a:pos x="66" y="36"/>
              </a:cxn>
              <a:cxn ang="0">
                <a:pos x="64" y="24"/>
              </a:cxn>
              <a:cxn ang="0">
                <a:pos x="62" y="14"/>
              </a:cxn>
              <a:cxn ang="0">
                <a:pos x="56" y="8"/>
              </a:cxn>
              <a:cxn ang="0">
                <a:pos x="48" y="2"/>
              </a:cxn>
              <a:cxn ang="0">
                <a:pos x="46" y="24"/>
              </a:cxn>
              <a:cxn ang="0">
                <a:pos x="50" y="28"/>
              </a:cxn>
              <a:cxn ang="0">
                <a:pos x="52" y="36"/>
              </a:cxn>
              <a:cxn ang="0">
                <a:pos x="50" y="40"/>
              </a:cxn>
              <a:cxn ang="0">
                <a:pos x="48" y="44"/>
              </a:cxn>
              <a:cxn ang="0">
                <a:pos x="44" y="46"/>
              </a:cxn>
              <a:cxn ang="0">
                <a:pos x="40" y="48"/>
              </a:cxn>
              <a:cxn ang="0">
                <a:pos x="40" y="0"/>
              </a:cxn>
              <a:cxn ang="0">
                <a:pos x="38" y="0"/>
              </a:cxn>
              <a:cxn ang="0">
                <a:pos x="36" y="0"/>
              </a:cxn>
              <a:cxn ang="0">
                <a:pos x="28" y="48"/>
              </a:cxn>
              <a:cxn ang="0">
                <a:pos x="20" y="44"/>
              </a:cxn>
              <a:cxn ang="0">
                <a:pos x="16" y="40"/>
              </a:cxn>
              <a:cxn ang="0">
                <a:pos x="14" y="36"/>
              </a:cxn>
              <a:cxn ang="0">
                <a:pos x="16" y="32"/>
              </a:cxn>
              <a:cxn ang="0">
                <a:pos x="18" y="28"/>
              </a:cxn>
              <a:cxn ang="0">
                <a:pos x="22" y="26"/>
              </a:cxn>
              <a:cxn ang="0">
                <a:pos x="28" y="24"/>
              </a:cxn>
              <a:cxn ang="0">
                <a:pos x="28" y="48"/>
              </a:cxn>
              <a:cxn ang="0">
                <a:pos x="36" y="0"/>
              </a:cxn>
            </a:cxnLst>
            <a:rect l="0" t="0" r="r" b="b"/>
            <a:pathLst>
              <a:path w="66" h="72">
                <a:moveTo>
                  <a:pt x="36" y="0"/>
                </a:moveTo>
                <a:lnTo>
                  <a:pt x="26" y="0"/>
                </a:lnTo>
                <a:lnTo>
                  <a:pt x="16" y="4"/>
                </a:lnTo>
                <a:lnTo>
                  <a:pt x="10" y="8"/>
                </a:lnTo>
                <a:lnTo>
                  <a:pt x="4" y="16"/>
                </a:lnTo>
                <a:lnTo>
                  <a:pt x="2" y="24"/>
                </a:lnTo>
                <a:lnTo>
                  <a:pt x="0" y="36"/>
                </a:lnTo>
                <a:lnTo>
                  <a:pt x="2" y="44"/>
                </a:lnTo>
                <a:lnTo>
                  <a:pt x="2" y="52"/>
                </a:lnTo>
                <a:lnTo>
                  <a:pt x="6" y="58"/>
                </a:lnTo>
                <a:lnTo>
                  <a:pt x="10" y="62"/>
                </a:lnTo>
                <a:lnTo>
                  <a:pt x="14" y="66"/>
                </a:lnTo>
                <a:lnTo>
                  <a:pt x="20" y="70"/>
                </a:lnTo>
                <a:lnTo>
                  <a:pt x="26" y="72"/>
                </a:lnTo>
                <a:lnTo>
                  <a:pt x="34" y="72"/>
                </a:lnTo>
                <a:lnTo>
                  <a:pt x="42" y="70"/>
                </a:lnTo>
                <a:lnTo>
                  <a:pt x="52" y="68"/>
                </a:lnTo>
                <a:lnTo>
                  <a:pt x="58" y="62"/>
                </a:lnTo>
                <a:lnTo>
                  <a:pt x="62" y="56"/>
                </a:lnTo>
                <a:lnTo>
                  <a:pt x="64" y="46"/>
                </a:lnTo>
                <a:lnTo>
                  <a:pt x="66" y="36"/>
                </a:lnTo>
                <a:lnTo>
                  <a:pt x="64" y="24"/>
                </a:lnTo>
                <a:lnTo>
                  <a:pt x="62" y="14"/>
                </a:lnTo>
                <a:lnTo>
                  <a:pt x="56" y="8"/>
                </a:lnTo>
                <a:lnTo>
                  <a:pt x="48" y="2"/>
                </a:lnTo>
                <a:lnTo>
                  <a:pt x="46" y="24"/>
                </a:lnTo>
                <a:lnTo>
                  <a:pt x="50" y="28"/>
                </a:lnTo>
                <a:lnTo>
                  <a:pt x="52" y="36"/>
                </a:lnTo>
                <a:lnTo>
                  <a:pt x="50" y="40"/>
                </a:lnTo>
                <a:lnTo>
                  <a:pt x="48" y="44"/>
                </a:lnTo>
                <a:lnTo>
                  <a:pt x="44" y="46"/>
                </a:lnTo>
                <a:lnTo>
                  <a:pt x="40" y="48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28" y="48"/>
                </a:lnTo>
                <a:lnTo>
                  <a:pt x="20" y="44"/>
                </a:lnTo>
                <a:lnTo>
                  <a:pt x="16" y="40"/>
                </a:lnTo>
                <a:lnTo>
                  <a:pt x="14" y="36"/>
                </a:lnTo>
                <a:lnTo>
                  <a:pt x="16" y="32"/>
                </a:lnTo>
                <a:lnTo>
                  <a:pt x="18" y="28"/>
                </a:lnTo>
                <a:lnTo>
                  <a:pt x="22" y="26"/>
                </a:lnTo>
                <a:lnTo>
                  <a:pt x="28" y="24"/>
                </a:lnTo>
                <a:lnTo>
                  <a:pt x="28" y="48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4" name="Freeform 18"/>
          <p:cNvSpPr>
            <a:spLocks/>
          </p:cNvSpPr>
          <p:nvPr/>
        </p:nvSpPr>
        <p:spPr bwMode="auto">
          <a:xfrm>
            <a:off x="3186113" y="3633788"/>
            <a:ext cx="104775" cy="107950"/>
          </a:xfrm>
          <a:custGeom>
            <a:avLst/>
            <a:gdLst/>
            <a:ahLst/>
            <a:cxnLst>
              <a:cxn ang="0">
                <a:pos x="60" y="58"/>
              </a:cxn>
              <a:cxn ang="0">
                <a:pos x="64" y="48"/>
              </a:cxn>
              <a:cxn ang="0">
                <a:pos x="66" y="34"/>
              </a:cxn>
              <a:cxn ang="0">
                <a:pos x="64" y="22"/>
              </a:cxn>
              <a:cxn ang="0">
                <a:pos x="62" y="14"/>
              </a:cxn>
              <a:cxn ang="0">
                <a:pos x="60" y="8"/>
              </a:cxn>
              <a:cxn ang="0">
                <a:pos x="54" y="4"/>
              </a:cxn>
              <a:cxn ang="0">
                <a:pos x="50" y="2"/>
              </a:cxn>
              <a:cxn ang="0">
                <a:pos x="44" y="0"/>
              </a:cxn>
              <a:cxn ang="0">
                <a:pos x="38" y="2"/>
              </a:cxn>
              <a:cxn ang="0">
                <a:pos x="34" y="4"/>
              </a:cxn>
              <a:cxn ang="0">
                <a:pos x="30" y="8"/>
              </a:cxn>
              <a:cxn ang="0">
                <a:pos x="28" y="12"/>
              </a:cxn>
              <a:cxn ang="0">
                <a:pos x="24" y="30"/>
              </a:cxn>
              <a:cxn ang="0">
                <a:pos x="22" y="40"/>
              </a:cxn>
              <a:cxn ang="0">
                <a:pos x="20" y="42"/>
              </a:cxn>
              <a:cxn ang="0">
                <a:pos x="18" y="44"/>
              </a:cxn>
              <a:cxn ang="0">
                <a:pos x="14" y="42"/>
              </a:cxn>
              <a:cxn ang="0">
                <a:pos x="14" y="36"/>
              </a:cxn>
              <a:cxn ang="0">
                <a:pos x="16" y="28"/>
              </a:cxn>
              <a:cxn ang="0">
                <a:pos x="20" y="26"/>
              </a:cxn>
              <a:cxn ang="0">
                <a:pos x="18" y="2"/>
              </a:cxn>
              <a:cxn ang="0">
                <a:pos x="8" y="8"/>
              </a:cxn>
              <a:cxn ang="0">
                <a:pos x="4" y="12"/>
              </a:cxn>
              <a:cxn ang="0">
                <a:pos x="2" y="18"/>
              </a:cxn>
              <a:cxn ang="0">
                <a:pos x="0" y="34"/>
              </a:cxn>
              <a:cxn ang="0">
                <a:pos x="2" y="44"/>
              </a:cxn>
              <a:cxn ang="0">
                <a:pos x="2" y="50"/>
              </a:cxn>
              <a:cxn ang="0">
                <a:pos x="6" y="56"/>
              </a:cxn>
              <a:cxn ang="0">
                <a:pos x="10" y="60"/>
              </a:cxn>
              <a:cxn ang="0">
                <a:pos x="14" y="64"/>
              </a:cxn>
              <a:cxn ang="0">
                <a:pos x="20" y="64"/>
              </a:cxn>
              <a:cxn ang="0">
                <a:pos x="26" y="64"/>
              </a:cxn>
              <a:cxn ang="0">
                <a:pos x="30" y="62"/>
              </a:cxn>
              <a:cxn ang="0">
                <a:pos x="34" y="58"/>
              </a:cxn>
              <a:cxn ang="0">
                <a:pos x="36" y="52"/>
              </a:cxn>
              <a:cxn ang="0">
                <a:pos x="40" y="36"/>
              </a:cxn>
              <a:cxn ang="0">
                <a:pos x="42" y="26"/>
              </a:cxn>
              <a:cxn ang="0">
                <a:pos x="44" y="24"/>
              </a:cxn>
              <a:cxn ang="0">
                <a:pos x="46" y="22"/>
              </a:cxn>
              <a:cxn ang="0">
                <a:pos x="50" y="24"/>
              </a:cxn>
              <a:cxn ang="0">
                <a:pos x="52" y="28"/>
              </a:cxn>
              <a:cxn ang="0">
                <a:pos x="52" y="32"/>
              </a:cxn>
              <a:cxn ang="0">
                <a:pos x="50" y="40"/>
              </a:cxn>
              <a:cxn ang="0">
                <a:pos x="44" y="44"/>
              </a:cxn>
              <a:cxn ang="0">
                <a:pos x="46" y="68"/>
              </a:cxn>
              <a:cxn ang="0">
                <a:pos x="54" y="64"/>
              </a:cxn>
              <a:cxn ang="0">
                <a:pos x="58" y="58"/>
              </a:cxn>
              <a:cxn ang="0">
                <a:pos x="60" y="58"/>
              </a:cxn>
            </a:cxnLst>
            <a:rect l="0" t="0" r="r" b="b"/>
            <a:pathLst>
              <a:path w="66" h="68">
                <a:moveTo>
                  <a:pt x="60" y="58"/>
                </a:moveTo>
                <a:lnTo>
                  <a:pt x="64" y="48"/>
                </a:lnTo>
                <a:lnTo>
                  <a:pt x="66" y="34"/>
                </a:lnTo>
                <a:lnTo>
                  <a:pt x="64" y="22"/>
                </a:lnTo>
                <a:lnTo>
                  <a:pt x="62" y="14"/>
                </a:lnTo>
                <a:lnTo>
                  <a:pt x="60" y="8"/>
                </a:lnTo>
                <a:lnTo>
                  <a:pt x="54" y="4"/>
                </a:lnTo>
                <a:lnTo>
                  <a:pt x="50" y="2"/>
                </a:lnTo>
                <a:lnTo>
                  <a:pt x="44" y="0"/>
                </a:lnTo>
                <a:lnTo>
                  <a:pt x="38" y="2"/>
                </a:lnTo>
                <a:lnTo>
                  <a:pt x="34" y="4"/>
                </a:lnTo>
                <a:lnTo>
                  <a:pt x="30" y="8"/>
                </a:lnTo>
                <a:lnTo>
                  <a:pt x="28" y="12"/>
                </a:lnTo>
                <a:lnTo>
                  <a:pt x="24" y="30"/>
                </a:lnTo>
                <a:lnTo>
                  <a:pt x="22" y="40"/>
                </a:lnTo>
                <a:lnTo>
                  <a:pt x="20" y="42"/>
                </a:lnTo>
                <a:lnTo>
                  <a:pt x="18" y="44"/>
                </a:lnTo>
                <a:lnTo>
                  <a:pt x="14" y="42"/>
                </a:lnTo>
                <a:lnTo>
                  <a:pt x="14" y="36"/>
                </a:lnTo>
                <a:lnTo>
                  <a:pt x="16" y="28"/>
                </a:lnTo>
                <a:lnTo>
                  <a:pt x="20" y="26"/>
                </a:lnTo>
                <a:lnTo>
                  <a:pt x="18" y="2"/>
                </a:lnTo>
                <a:lnTo>
                  <a:pt x="8" y="8"/>
                </a:lnTo>
                <a:lnTo>
                  <a:pt x="4" y="12"/>
                </a:lnTo>
                <a:lnTo>
                  <a:pt x="2" y="18"/>
                </a:lnTo>
                <a:lnTo>
                  <a:pt x="0" y="34"/>
                </a:lnTo>
                <a:lnTo>
                  <a:pt x="2" y="44"/>
                </a:lnTo>
                <a:lnTo>
                  <a:pt x="2" y="50"/>
                </a:lnTo>
                <a:lnTo>
                  <a:pt x="6" y="56"/>
                </a:lnTo>
                <a:lnTo>
                  <a:pt x="10" y="60"/>
                </a:lnTo>
                <a:lnTo>
                  <a:pt x="14" y="64"/>
                </a:lnTo>
                <a:lnTo>
                  <a:pt x="20" y="64"/>
                </a:lnTo>
                <a:lnTo>
                  <a:pt x="26" y="64"/>
                </a:lnTo>
                <a:lnTo>
                  <a:pt x="30" y="62"/>
                </a:lnTo>
                <a:lnTo>
                  <a:pt x="34" y="58"/>
                </a:lnTo>
                <a:lnTo>
                  <a:pt x="36" y="52"/>
                </a:lnTo>
                <a:lnTo>
                  <a:pt x="40" y="36"/>
                </a:lnTo>
                <a:lnTo>
                  <a:pt x="42" y="26"/>
                </a:lnTo>
                <a:lnTo>
                  <a:pt x="44" y="24"/>
                </a:lnTo>
                <a:lnTo>
                  <a:pt x="46" y="22"/>
                </a:lnTo>
                <a:lnTo>
                  <a:pt x="50" y="24"/>
                </a:lnTo>
                <a:lnTo>
                  <a:pt x="52" y="28"/>
                </a:lnTo>
                <a:lnTo>
                  <a:pt x="52" y="32"/>
                </a:lnTo>
                <a:lnTo>
                  <a:pt x="50" y="40"/>
                </a:lnTo>
                <a:lnTo>
                  <a:pt x="44" y="44"/>
                </a:lnTo>
                <a:lnTo>
                  <a:pt x="46" y="68"/>
                </a:lnTo>
                <a:lnTo>
                  <a:pt x="54" y="64"/>
                </a:lnTo>
                <a:lnTo>
                  <a:pt x="58" y="58"/>
                </a:lnTo>
                <a:lnTo>
                  <a:pt x="60" y="5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5" name="Freeform 19"/>
          <p:cNvSpPr>
            <a:spLocks/>
          </p:cNvSpPr>
          <p:nvPr/>
        </p:nvSpPr>
        <p:spPr bwMode="auto">
          <a:xfrm>
            <a:off x="3186113" y="3519488"/>
            <a:ext cx="104775" cy="104775"/>
          </a:xfrm>
          <a:custGeom>
            <a:avLst/>
            <a:gdLst/>
            <a:ahLst/>
            <a:cxnLst>
              <a:cxn ang="0">
                <a:pos x="60" y="56"/>
              </a:cxn>
              <a:cxn ang="0">
                <a:pos x="64" y="46"/>
              </a:cxn>
              <a:cxn ang="0">
                <a:pos x="66" y="32"/>
              </a:cxn>
              <a:cxn ang="0">
                <a:pos x="64" y="22"/>
              </a:cxn>
              <a:cxn ang="0">
                <a:pos x="62" y="14"/>
              </a:cxn>
              <a:cxn ang="0">
                <a:pos x="60" y="6"/>
              </a:cxn>
              <a:cxn ang="0">
                <a:pos x="54" y="2"/>
              </a:cxn>
              <a:cxn ang="0">
                <a:pos x="50" y="0"/>
              </a:cxn>
              <a:cxn ang="0">
                <a:pos x="44" y="0"/>
              </a:cxn>
              <a:cxn ang="0">
                <a:pos x="38" y="0"/>
              </a:cxn>
              <a:cxn ang="0">
                <a:pos x="34" y="2"/>
              </a:cxn>
              <a:cxn ang="0">
                <a:pos x="30" y="6"/>
              </a:cxn>
              <a:cxn ang="0">
                <a:pos x="28" y="12"/>
              </a:cxn>
              <a:cxn ang="0">
                <a:pos x="24" y="30"/>
              </a:cxn>
              <a:cxn ang="0">
                <a:pos x="22" y="40"/>
              </a:cxn>
              <a:cxn ang="0">
                <a:pos x="20" y="42"/>
              </a:cxn>
              <a:cxn ang="0">
                <a:pos x="18" y="42"/>
              </a:cxn>
              <a:cxn ang="0">
                <a:pos x="14" y="40"/>
              </a:cxn>
              <a:cxn ang="0">
                <a:pos x="14" y="34"/>
              </a:cxn>
              <a:cxn ang="0">
                <a:pos x="16" y="28"/>
              </a:cxn>
              <a:cxn ang="0">
                <a:pos x="20" y="24"/>
              </a:cxn>
              <a:cxn ang="0">
                <a:pos x="18" y="2"/>
              </a:cxn>
              <a:cxn ang="0">
                <a:pos x="8" y="8"/>
              </a:cxn>
              <a:cxn ang="0">
                <a:pos x="4" y="12"/>
              </a:cxn>
              <a:cxn ang="0">
                <a:pos x="2" y="16"/>
              </a:cxn>
              <a:cxn ang="0">
                <a:pos x="0" y="32"/>
              </a:cxn>
              <a:cxn ang="0">
                <a:pos x="2" y="42"/>
              </a:cxn>
              <a:cxn ang="0">
                <a:pos x="2" y="50"/>
              </a:cxn>
              <a:cxn ang="0">
                <a:pos x="6" y="56"/>
              </a:cxn>
              <a:cxn ang="0">
                <a:pos x="10" y="60"/>
              </a:cxn>
              <a:cxn ang="0">
                <a:pos x="14" y="62"/>
              </a:cxn>
              <a:cxn ang="0">
                <a:pos x="20" y="64"/>
              </a:cxn>
              <a:cxn ang="0">
                <a:pos x="26" y="62"/>
              </a:cxn>
              <a:cxn ang="0">
                <a:pos x="30" y="60"/>
              </a:cxn>
              <a:cxn ang="0">
                <a:pos x="34" y="56"/>
              </a:cxn>
              <a:cxn ang="0">
                <a:pos x="36" y="52"/>
              </a:cxn>
              <a:cxn ang="0">
                <a:pos x="40" y="34"/>
              </a:cxn>
              <a:cxn ang="0">
                <a:pos x="42" y="24"/>
              </a:cxn>
              <a:cxn ang="0">
                <a:pos x="44" y="22"/>
              </a:cxn>
              <a:cxn ang="0">
                <a:pos x="46" y="22"/>
              </a:cxn>
              <a:cxn ang="0">
                <a:pos x="50" y="24"/>
              </a:cxn>
              <a:cxn ang="0">
                <a:pos x="52" y="26"/>
              </a:cxn>
              <a:cxn ang="0">
                <a:pos x="52" y="30"/>
              </a:cxn>
              <a:cxn ang="0">
                <a:pos x="50" y="38"/>
              </a:cxn>
              <a:cxn ang="0">
                <a:pos x="44" y="42"/>
              </a:cxn>
              <a:cxn ang="0">
                <a:pos x="46" y="66"/>
              </a:cxn>
              <a:cxn ang="0">
                <a:pos x="54" y="62"/>
              </a:cxn>
              <a:cxn ang="0">
                <a:pos x="58" y="56"/>
              </a:cxn>
              <a:cxn ang="0">
                <a:pos x="60" y="56"/>
              </a:cxn>
            </a:cxnLst>
            <a:rect l="0" t="0" r="r" b="b"/>
            <a:pathLst>
              <a:path w="66" h="66">
                <a:moveTo>
                  <a:pt x="60" y="56"/>
                </a:moveTo>
                <a:lnTo>
                  <a:pt x="64" y="46"/>
                </a:lnTo>
                <a:lnTo>
                  <a:pt x="66" y="32"/>
                </a:lnTo>
                <a:lnTo>
                  <a:pt x="64" y="22"/>
                </a:lnTo>
                <a:lnTo>
                  <a:pt x="62" y="14"/>
                </a:lnTo>
                <a:lnTo>
                  <a:pt x="60" y="6"/>
                </a:lnTo>
                <a:lnTo>
                  <a:pt x="54" y="2"/>
                </a:lnTo>
                <a:lnTo>
                  <a:pt x="50" y="0"/>
                </a:lnTo>
                <a:lnTo>
                  <a:pt x="44" y="0"/>
                </a:lnTo>
                <a:lnTo>
                  <a:pt x="38" y="0"/>
                </a:lnTo>
                <a:lnTo>
                  <a:pt x="34" y="2"/>
                </a:lnTo>
                <a:lnTo>
                  <a:pt x="30" y="6"/>
                </a:lnTo>
                <a:lnTo>
                  <a:pt x="28" y="12"/>
                </a:lnTo>
                <a:lnTo>
                  <a:pt x="24" y="30"/>
                </a:lnTo>
                <a:lnTo>
                  <a:pt x="22" y="40"/>
                </a:lnTo>
                <a:lnTo>
                  <a:pt x="20" y="42"/>
                </a:lnTo>
                <a:lnTo>
                  <a:pt x="18" y="42"/>
                </a:lnTo>
                <a:lnTo>
                  <a:pt x="14" y="40"/>
                </a:lnTo>
                <a:lnTo>
                  <a:pt x="14" y="34"/>
                </a:lnTo>
                <a:lnTo>
                  <a:pt x="16" y="28"/>
                </a:lnTo>
                <a:lnTo>
                  <a:pt x="20" y="24"/>
                </a:lnTo>
                <a:lnTo>
                  <a:pt x="18" y="2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32"/>
                </a:lnTo>
                <a:lnTo>
                  <a:pt x="2" y="42"/>
                </a:lnTo>
                <a:lnTo>
                  <a:pt x="2" y="50"/>
                </a:lnTo>
                <a:lnTo>
                  <a:pt x="6" y="56"/>
                </a:lnTo>
                <a:lnTo>
                  <a:pt x="10" y="60"/>
                </a:lnTo>
                <a:lnTo>
                  <a:pt x="14" y="62"/>
                </a:lnTo>
                <a:lnTo>
                  <a:pt x="20" y="64"/>
                </a:lnTo>
                <a:lnTo>
                  <a:pt x="26" y="62"/>
                </a:lnTo>
                <a:lnTo>
                  <a:pt x="30" y="60"/>
                </a:lnTo>
                <a:lnTo>
                  <a:pt x="34" y="56"/>
                </a:lnTo>
                <a:lnTo>
                  <a:pt x="36" y="52"/>
                </a:lnTo>
                <a:lnTo>
                  <a:pt x="40" y="34"/>
                </a:lnTo>
                <a:lnTo>
                  <a:pt x="42" y="24"/>
                </a:lnTo>
                <a:lnTo>
                  <a:pt x="44" y="22"/>
                </a:lnTo>
                <a:lnTo>
                  <a:pt x="46" y="22"/>
                </a:lnTo>
                <a:lnTo>
                  <a:pt x="50" y="24"/>
                </a:lnTo>
                <a:lnTo>
                  <a:pt x="52" y="26"/>
                </a:lnTo>
                <a:lnTo>
                  <a:pt x="52" y="30"/>
                </a:lnTo>
                <a:lnTo>
                  <a:pt x="50" y="38"/>
                </a:lnTo>
                <a:lnTo>
                  <a:pt x="44" y="42"/>
                </a:lnTo>
                <a:lnTo>
                  <a:pt x="46" y="66"/>
                </a:lnTo>
                <a:lnTo>
                  <a:pt x="54" y="62"/>
                </a:lnTo>
                <a:lnTo>
                  <a:pt x="58" y="56"/>
                </a:lnTo>
                <a:lnTo>
                  <a:pt x="60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6" name="Freeform 20"/>
          <p:cNvSpPr>
            <a:spLocks/>
          </p:cNvSpPr>
          <p:nvPr/>
        </p:nvSpPr>
        <p:spPr bwMode="auto">
          <a:xfrm>
            <a:off x="3189288" y="3395663"/>
            <a:ext cx="101600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30" y="24"/>
              </a:cxn>
              <a:cxn ang="0">
                <a:pos x="38" y="26"/>
              </a:cxn>
              <a:cxn ang="0">
                <a:pos x="42" y="28"/>
              </a:cxn>
              <a:cxn ang="0">
                <a:pos x="44" y="30"/>
              </a:cxn>
              <a:cxn ang="0">
                <a:pos x="46" y="34"/>
              </a:cxn>
              <a:cxn ang="0">
                <a:pos x="44" y="38"/>
              </a:cxn>
              <a:cxn ang="0">
                <a:pos x="42" y="40"/>
              </a:cxn>
              <a:cxn ang="0">
                <a:pos x="40" y="42"/>
              </a:cxn>
              <a:cxn ang="0">
                <a:pos x="34" y="42"/>
              </a:cxn>
              <a:cxn ang="0">
                <a:pos x="0" y="42"/>
              </a:cxn>
              <a:cxn ang="0">
                <a:pos x="0" y="66"/>
              </a:cxn>
              <a:cxn ang="0">
                <a:pos x="40" y="66"/>
              </a:cxn>
              <a:cxn ang="0">
                <a:pos x="50" y="66"/>
              </a:cxn>
              <a:cxn ang="0">
                <a:pos x="58" y="60"/>
              </a:cxn>
              <a:cxn ang="0">
                <a:pos x="62" y="54"/>
              </a:cxn>
              <a:cxn ang="0">
                <a:pos x="64" y="46"/>
              </a:cxn>
              <a:cxn ang="0">
                <a:pos x="64" y="38"/>
              </a:cxn>
              <a:cxn ang="0">
                <a:pos x="62" y="32"/>
              </a:cxn>
              <a:cxn ang="0">
                <a:pos x="58" y="28"/>
              </a:cxn>
              <a:cxn ang="0">
                <a:pos x="52" y="22"/>
              </a:cxn>
              <a:cxn ang="0">
                <a:pos x="62" y="22"/>
              </a:cxn>
              <a:cxn ang="0">
                <a:pos x="6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4" h="66">
                <a:moveTo>
                  <a:pt x="0" y="0"/>
                </a:moveTo>
                <a:lnTo>
                  <a:pt x="0" y="24"/>
                </a:lnTo>
                <a:lnTo>
                  <a:pt x="30" y="24"/>
                </a:lnTo>
                <a:lnTo>
                  <a:pt x="38" y="26"/>
                </a:lnTo>
                <a:lnTo>
                  <a:pt x="42" y="28"/>
                </a:lnTo>
                <a:lnTo>
                  <a:pt x="44" y="30"/>
                </a:lnTo>
                <a:lnTo>
                  <a:pt x="46" y="34"/>
                </a:lnTo>
                <a:lnTo>
                  <a:pt x="44" y="38"/>
                </a:lnTo>
                <a:lnTo>
                  <a:pt x="42" y="40"/>
                </a:lnTo>
                <a:lnTo>
                  <a:pt x="40" y="42"/>
                </a:lnTo>
                <a:lnTo>
                  <a:pt x="34" y="42"/>
                </a:lnTo>
                <a:lnTo>
                  <a:pt x="0" y="42"/>
                </a:lnTo>
                <a:lnTo>
                  <a:pt x="0" y="66"/>
                </a:lnTo>
                <a:lnTo>
                  <a:pt x="40" y="66"/>
                </a:lnTo>
                <a:lnTo>
                  <a:pt x="50" y="66"/>
                </a:lnTo>
                <a:lnTo>
                  <a:pt x="58" y="60"/>
                </a:lnTo>
                <a:lnTo>
                  <a:pt x="62" y="54"/>
                </a:lnTo>
                <a:lnTo>
                  <a:pt x="64" y="46"/>
                </a:lnTo>
                <a:lnTo>
                  <a:pt x="64" y="38"/>
                </a:lnTo>
                <a:lnTo>
                  <a:pt x="62" y="32"/>
                </a:lnTo>
                <a:lnTo>
                  <a:pt x="58" y="28"/>
                </a:lnTo>
                <a:lnTo>
                  <a:pt x="52" y="22"/>
                </a:lnTo>
                <a:lnTo>
                  <a:pt x="62" y="22"/>
                </a:lnTo>
                <a:lnTo>
                  <a:pt x="6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7" name="Freeform 21"/>
          <p:cNvSpPr>
            <a:spLocks/>
          </p:cNvSpPr>
          <p:nvPr/>
        </p:nvSpPr>
        <p:spPr bwMode="auto">
          <a:xfrm>
            <a:off x="3186113" y="3294063"/>
            <a:ext cx="101600" cy="79375"/>
          </a:xfrm>
          <a:custGeom>
            <a:avLst/>
            <a:gdLst/>
            <a:ahLst/>
            <a:cxnLst>
              <a:cxn ang="0">
                <a:pos x="64" y="50"/>
              </a:cxn>
              <a:cxn ang="0">
                <a:pos x="64" y="26"/>
              </a:cxn>
              <a:cxn ang="0">
                <a:pos x="44" y="26"/>
              </a:cxn>
              <a:cxn ang="0">
                <a:pos x="30" y="26"/>
              </a:cxn>
              <a:cxn ang="0">
                <a:pos x="24" y="22"/>
              </a:cxn>
              <a:cxn ang="0">
                <a:pos x="20" y="20"/>
              </a:cxn>
              <a:cxn ang="0">
                <a:pos x="20" y="14"/>
              </a:cxn>
              <a:cxn ang="0">
                <a:pos x="20" y="8"/>
              </a:cxn>
              <a:cxn ang="0">
                <a:pos x="4" y="0"/>
              </a:cxn>
              <a:cxn ang="0">
                <a:pos x="2" y="6"/>
              </a:cxn>
              <a:cxn ang="0">
                <a:pos x="0" y="12"/>
              </a:cxn>
              <a:cxn ang="0">
                <a:pos x="2" y="18"/>
              </a:cxn>
              <a:cxn ang="0">
                <a:pos x="4" y="20"/>
              </a:cxn>
              <a:cxn ang="0">
                <a:pos x="6" y="24"/>
              </a:cxn>
              <a:cxn ang="0">
                <a:pos x="12" y="28"/>
              </a:cxn>
              <a:cxn ang="0">
                <a:pos x="2" y="28"/>
              </a:cxn>
              <a:cxn ang="0">
                <a:pos x="2" y="50"/>
              </a:cxn>
              <a:cxn ang="0">
                <a:pos x="62" y="50"/>
              </a:cxn>
              <a:cxn ang="0">
                <a:pos x="64" y="50"/>
              </a:cxn>
            </a:cxnLst>
            <a:rect l="0" t="0" r="r" b="b"/>
            <a:pathLst>
              <a:path w="64" h="50">
                <a:moveTo>
                  <a:pt x="64" y="50"/>
                </a:moveTo>
                <a:lnTo>
                  <a:pt x="64" y="26"/>
                </a:lnTo>
                <a:lnTo>
                  <a:pt x="44" y="26"/>
                </a:lnTo>
                <a:lnTo>
                  <a:pt x="30" y="26"/>
                </a:lnTo>
                <a:lnTo>
                  <a:pt x="24" y="22"/>
                </a:lnTo>
                <a:lnTo>
                  <a:pt x="20" y="20"/>
                </a:lnTo>
                <a:lnTo>
                  <a:pt x="20" y="14"/>
                </a:lnTo>
                <a:lnTo>
                  <a:pt x="20" y="8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8"/>
                </a:lnTo>
                <a:lnTo>
                  <a:pt x="4" y="20"/>
                </a:lnTo>
                <a:lnTo>
                  <a:pt x="6" y="24"/>
                </a:lnTo>
                <a:lnTo>
                  <a:pt x="12" y="28"/>
                </a:lnTo>
                <a:lnTo>
                  <a:pt x="2" y="28"/>
                </a:lnTo>
                <a:lnTo>
                  <a:pt x="2" y="50"/>
                </a:lnTo>
                <a:lnTo>
                  <a:pt x="62" y="50"/>
                </a:lnTo>
                <a:lnTo>
                  <a:pt x="64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8" name="Freeform 22"/>
          <p:cNvSpPr>
            <a:spLocks/>
          </p:cNvSpPr>
          <p:nvPr/>
        </p:nvSpPr>
        <p:spPr bwMode="auto">
          <a:xfrm>
            <a:off x="3186113" y="3178175"/>
            <a:ext cx="104775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6" y="0"/>
              </a:cxn>
              <a:cxn ang="0">
                <a:pos x="16" y="4"/>
              </a:cxn>
              <a:cxn ang="0">
                <a:pos x="10" y="8"/>
              </a:cxn>
              <a:cxn ang="0">
                <a:pos x="4" y="16"/>
              </a:cxn>
              <a:cxn ang="0">
                <a:pos x="2" y="24"/>
              </a:cxn>
              <a:cxn ang="0">
                <a:pos x="0" y="37"/>
              </a:cxn>
              <a:cxn ang="0">
                <a:pos x="2" y="45"/>
              </a:cxn>
              <a:cxn ang="0">
                <a:pos x="2" y="53"/>
              </a:cxn>
              <a:cxn ang="0">
                <a:pos x="6" y="59"/>
              </a:cxn>
              <a:cxn ang="0">
                <a:pos x="10" y="63"/>
              </a:cxn>
              <a:cxn ang="0">
                <a:pos x="14" y="67"/>
              </a:cxn>
              <a:cxn ang="0">
                <a:pos x="20" y="71"/>
              </a:cxn>
              <a:cxn ang="0">
                <a:pos x="26" y="73"/>
              </a:cxn>
              <a:cxn ang="0">
                <a:pos x="34" y="73"/>
              </a:cxn>
              <a:cxn ang="0">
                <a:pos x="42" y="71"/>
              </a:cxn>
              <a:cxn ang="0">
                <a:pos x="52" y="69"/>
              </a:cxn>
              <a:cxn ang="0">
                <a:pos x="58" y="63"/>
              </a:cxn>
              <a:cxn ang="0">
                <a:pos x="62" y="57"/>
              </a:cxn>
              <a:cxn ang="0">
                <a:pos x="64" y="49"/>
              </a:cxn>
              <a:cxn ang="0">
                <a:pos x="66" y="37"/>
              </a:cxn>
              <a:cxn ang="0">
                <a:pos x="64" y="24"/>
              </a:cxn>
              <a:cxn ang="0">
                <a:pos x="62" y="14"/>
              </a:cxn>
              <a:cxn ang="0">
                <a:pos x="56" y="8"/>
              </a:cxn>
              <a:cxn ang="0">
                <a:pos x="48" y="2"/>
              </a:cxn>
              <a:cxn ang="0">
                <a:pos x="46" y="24"/>
              </a:cxn>
              <a:cxn ang="0">
                <a:pos x="50" y="29"/>
              </a:cxn>
              <a:cxn ang="0">
                <a:pos x="52" y="37"/>
              </a:cxn>
              <a:cxn ang="0">
                <a:pos x="50" y="41"/>
              </a:cxn>
              <a:cxn ang="0">
                <a:pos x="48" y="45"/>
              </a:cxn>
              <a:cxn ang="0">
                <a:pos x="44" y="47"/>
              </a:cxn>
              <a:cxn ang="0">
                <a:pos x="40" y="49"/>
              </a:cxn>
              <a:cxn ang="0">
                <a:pos x="40" y="0"/>
              </a:cxn>
              <a:cxn ang="0">
                <a:pos x="38" y="0"/>
              </a:cxn>
              <a:cxn ang="0">
                <a:pos x="36" y="0"/>
              </a:cxn>
              <a:cxn ang="0">
                <a:pos x="28" y="49"/>
              </a:cxn>
              <a:cxn ang="0">
                <a:pos x="20" y="45"/>
              </a:cxn>
              <a:cxn ang="0">
                <a:pos x="16" y="41"/>
              </a:cxn>
              <a:cxn ang="0">
                <a:pos x="14" y="37"/>
              </a:cxn>
              <a:cxn ang="0">
                <a:pos x="16" y="33"/>
              </a:cxn>
              <a:cxn ang="0">
                <a:pos x="18" y="29"/>
              </a:cxn>
              <a:cxn ang="0">
                <a:pos x="22" y="26"/>
              </a:cxn>
              <a:cxn ang="0">
                <a:pos x="28" y="24"/>
              </a:cxn>
              <a:cxn ang="0">
                <a:pos x="28" y="49"/>
              </a:cxn>
              <a:cxn ang="0">
                <a:pos x="36" y="0"/>
              </a:cxn>
            </a:cxnLst>
            <a:rect l="0" t="0" r="r" b="b"/>
            <a:pathLst>
              <a:path w="66" h="73">
                <a:moveTo>
                  <a:pt x="36" y="0"/>
                </a:moveTo>
                <a:lnTo>
                  <a:pt x="26" y="0"/>
                </a:lnTo>
                <a:lnTo>
                  <a:pt x="16" y="4"/>
                </a:lnTo>
                <a:lnTo>
                  <a:pt x="10" y="8"/>
                </a:lnTo>
                <a:lnTo>
                  <a:pt x="4" y="16"/>
                </a:lnTo>
                <a:lnTo>
                  <a:pt x="2" y="24"/>
                </a:lnTo>
                <a:lnTo>
                  <a:pt x="0" y="37"/>
                </a:lnTo>
                <a:lnTo>
                  <a:pt x="2" y="45"/>
                </a:lnTo>
                <a:lnTo>
                  <a:pt x="2" y="53"/>
                </a:lnTo>
                <a:lnTo>
                  <a:pt x="6" y="59"/>
                </a:lnTo>
                <a:lnTo>
                  <a:pt x="10" y="63"/>
                </a:lnTo>
                <a:lnTo>
                  <a:pt x="14" y="67"/>
                </a:lnTo>
                <a:lnTo>
                  <a:pt x="20" y="71"/>
                </a:lnTo>
                <a:lnTo>
                  <a:pt x="26" y="73"/>
                </a:lnTo>
                <a:lnTo>
                  <a:pt x="34" y="73"/>
                </a:lnTo>
                <a:lnTo>
                  <a:pt x="42" y="71"/>
                </a:lnTo>
                <a:lnTo>
                  <a:pt x="52" y="69"/>
                </a:lnTo>
                <a:lnTo>
                  <a:pt x="58" y="63"/>
                </a:lnTo>
                <a:lnTo>
                  <a:pt x="62" y="57"/>
                </a:lnTo>
                <a:lnTo>
                  <a:pt x="64" y="49"/>
                </a:lnTo>
                <a:lnTo>
                  <a:pt x="66" y="37"/>
                </a:lnTo>
                <a:lnTo>
                  <a:pt x="64" y="24"/>
                </a:lnTo>
                <a:lnTo>
                  <a:pt x="62" y="14"/>
                </a:lnTo>
                <a:lnTo>
                  <a:pt x="56" y="8"/>
                </a:lnTo>
                <a:lnTo>
                  <a:pt x="48" y="2"/>
                </a:lnTo>
                <a:lnTo>
                  <a:pt x="46" y="24"/>
                </a:lnTo>
                <a:lnTo>
                  <a:pt x="50" y="29"/>
                </a:lnTo>
                <a:lnTo>
                  <a:pt x="52" y="37"/>
                </a:lnTo>
                <a:lnTo>
                  <a:pt x="50" y="41"/>
                </a:lnTo>
                <a:lnTo>
                  <a:pt x="48" y="45"/>
                </a:lnTo>
                <a:lnTo>
                  <a:pt x="44" y="47"/>
                </a:lnTo>
                <a:lnTo>
                  <a:pt x="40" y="49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28" y="49"/>
                </a:lnTo>
                <a:lnTo>
                  <a:pt x="20" y="45"/>
                </a:lnTo>
                <a:lnTo>
                  <a:pt x="16" y="41"/>
                </a:lnTo>
                <a:lnTo>
                  <a:pt x="14" y="37"/>
                </a:lnTo>
                <a:lnTo>
                  <a:pt x="16" y="33"/>
                </a:lnTo>
                <a:lnTo>
                  <a:pt x="18" y="29"/>
                </a:lnTo>
                <a:lnTo>
                  <a:pt x="22" y="26"/>
                </a:lnTo>
                <a:lnTo>
                  <a:pt x="28" y="24"/>
                </a:lnTo>
                <a:lnTo>
                  <a:pt x="28" y="49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9" name="Freeform 23"/>
          <p:cNvSpPr>
            <a:spLocks/>
          </p:cNvSpPr>
          <p:nvPr/>
        </p:nvSpPr>
        <p:spPr bwMode="auto">
          <a:xfrm>
            <a:off x="3186113" y="3019425"/>
            <a:ext cx="101600" cy="76200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4" y="24"/>
              </a:cxn>
              <a:cxn ang="0">
                <a:pos x="44" y="24"/>
              </a:cxn>
              <a:cxn ang="0">
                <a:pos x="30" y="24"/>
              </a:cxn>
              <a:cxn ang="0">
                <a:pos x="24" y="20"/>
              </a:cxn>
              <a:cxn ang="0">
                <a:pos x="20" y="18"/>
              </a:cxn>
              <a:cxn ang="0">
                <a:pos x="20" y="14"/>
              </a:cxn>
              <a:cxn ang="0">
                <a:pos x="20" y="6"/>
              </a:cxn>
              <a:cxn ang="0">
                <a:pos x="4" y="0"/>
              </a:cxn>
              <a:cxn ang="0">
                <a:pos x="2" y="6"/>
              </a:cxn>
              <a:cxn ang="0">
                <a:pos x="0" y="12"/>
              </a:cxn>
              <a:cxn ang="0">
                <a:pos x="2" y="16"/>
              </a:cxn>
              <a:cxn ang="0">
                <a:pos x="4" y="20"/>
              </a:cxn>
              <a:cxn ang="0">
                <a:pos x="6" y="22"/>
              </a:cxn>
              <a:cxn ang="0">
                <a:pos x="12" y="26"/>
              </a:cxn>
              <a:cxn ang="0">
                <a:pos x="2" y="26"/>
              </a:cxn>
              <a:cxn ang="0">
                <a:pos x="2" y="48"/>
              </a:cxn>
              <a:cxn ang="0">
                <a:pos x="62" y="48"/>
              </a:cxn>
              <a:cxn ang="0">
                <a:pos x="64" y="48"/>
              </a:cxn>
            </a:cxnLst>
            <a:rect l="0" t="0" r="r" b="b"/>
            <a:pathLst>
              <a:path w="64" h="48">
                <a:moveTo>
                  <a:pt x="64" y="48"/>
                </a:moveTo>
                <a:lnTo>
                  <a:pt x="64" y="24"/>
                </a:lnTo>
                <a:lnTo>
                  <a:pt x="44" y="24"/>
                </a:lnTo>
                <a:lnTo>
                  <a:pt x="30" y="24"/>
                </a:lnTo>
                <a:lnTo>
                  <a:pt x="24" y="20"/>
                </a:lnTo>
                <a:lnTo>
                  <a:pt x="20" y="18"/>
                </a:lnTo>
                <a:lnTo>
                  <a:pt x="20" y="14"/>
                </a:lnTo>
                <a:lnTo>
                  <a:pt x="20" y="6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6"/>
                </a:lnTo>
                <a:lnTo>
                  <a:pt x="4" y="20"/>
                </a:lnTo>
                <a:lnTo>
                  <a:pt x="6" y="22"/>
                </a:lnTo>
                <a:lnTo>
                  <a:pt x="12" y="26"/>
                </a:lnTo>
                <a:lnTo>
                  <a:pt x="2" y="26"/>
                </a:lnTo>
                <a:lnTo>
                  <a:pt x="2" y="48"/>
                </a:lnTo>
                <a:lnTo>
                  <a:pt x="62" y="48"/>
                </a:lnTo>
                <a:lnTo>
                  <a:pt x="64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0" name="Freeform 24"/>
          <p:cNvSpPr>
            <a:spLocks/>
          </p:cNvSpPr>
          <p:nvPr/>
        </p:nvSpPr>
        <p:spPr bwMode="auto">
          <a:xfrm>
            <a:off x="3186113" y="2901950"/>
            <a:ext cx="104775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6" y="2"/>
              </a:cxn>
              <a:cxn ang="0">
                <a:pos x="16" y="4"/>
              </a:cxn>
              <a:cxn ang="0">
                <a:pos x="10" y="10"/>
              </a:cxn>
              <a:cxn ang="0">
                <a:pos x="4" y="16"/>
              </a:cxn>
              <a:cxn ang="0">
                <a:pos x="2" y="26"/>
              </a:cxn>
              <a:cxn ang="0">
                <a:pos x="0" y="38"/>
              </a:cxn>
              <a:cxn ang="0">
                <a:pos x="2" y="46"/>
              </a:cxn>
              <a:cxn ang="0">
                <a:pos x="2" y="52"/>
              </a:cxn>
              <a:cxn ang="0">
                <a:pos x="6" y="58"/>
              </a:cxn>
              <a:cxn ang="0">
                <a:pos x="10" y="64"/>
              </a:cxn>
              <a:cxn ang="0">
                <a:pos x="14" y="68"/>
              </a:cxn>
              <a:cxn ang="0">
                <a:pos x="20" y="70"/>
              </a:cxn>
              <a:cxn ang="0">
                <a:pos x="26" y="72"/>
              </a:cxn>
              <a:cxn ang="0">
                <a:pos x="34" y="72"/>
              </a:cxn>
              <a:cxn ang="0">
                <a:pos x="42" y="72"/>
              </a:cxn>
              <a:cxn ang="0">
                <a:pos x="52" y="68"/>
              </a:cxn>
              <a:cxn ang="0">
                <a:pos x="58" y="62"/>
              </a:cxn>
              <a:cxn ang="0">
                <a:pos x="62" y="56"/>
              </a:cxn>
              <a:cxn ang="0">
                <a:pos x="64" y="48"/>
              </a:cxn>
              <a:cxn ang="0">
                <a:pos x="66" y="36"/>
              </a:cxn>
              <a:cxn ang="0">
                <a:pos x="64" y="24"/>
              </a:cxn>
              <a:cxn ang="0">
                <a:pos x="62" y="14"/>
              </a:cxn>
              <a:cxn ang="0">
                <a:pos x="56" y="8"/>
              </a:cxn>
              <a:cxn ang="0">
                <a:pos x="48" y="2"/>
              </a:cxn>
              <a:cxn ang="0">
                <a:pos x="46" y="26"/>
              </a:cxn>
              <a:cxn ang="0">
                <a:pos x="50" y="30"/>
              </a:cxn>
              <a:cxn ang="0">
                <a:pos x="52" y="36"/>
              </a:cxn>
              <a:cxn ang="0">
                <a:pos x="50" y="42"/>
              </a:cxn>
              <a:cxn ang="0">
                <a:pos x="48" y="46"/>
              </a:cxn>
              <a:cxn ang="0">
                <a:pos x="44" y="48"/>
              </a:cxn>
              <a:cxn ang="0">
                <a:pos x="40" y="48"/>
              </a:cxn>
              <a:cxn ang="0">
                <a:pos x="40" y="0"/>
              </a:cxn>
              <a:cxn ang="0">
                <a:pos x="38" y="0"/>
              </a:cxn>
              <a:cxn ang="0">
                <a:pos x="36" y="0"/>
              </a:cxn>
              <a:cxn ang="0">
                <a:pos x="28" y="48"/>
              </a:cxn>
              <a:cxn ang="0">
                <a:pos x="20" y="46"/>
              </a:cxn>
              <a:cxn ang="0">
                <a:pos x="16" y="42"/>
              </a:cxn>
              <a:cxn ang="0">
                <a:pos x="14" y="36"/>
              </a:cxn>
              <a:cxn ang="0">
                <a:pos x="16" y="32"/>
              </a:cxn>
              <a:cxn ang="0">
                <a:pos x="18" y="28"/>
              </a:cxn>
              <a:cxn ang="0">
                <a:pos x="22" y="26"/>
              </a:cxn>
              <a:cxn ang="0">
                <a:pos x="28" y="24"/>
              </a:cxn>
              <a:cxn ang="0">
                <a:pos x="28" y="48"/>
              </a:cxn>
              <a:cxn ang="0">
                <a:pos x="36" y="0"/>
              </a:cxn>
            </a:cxnLst>
            <a:rect l="0" t="0" r="r" b="b"/>
            <a:pathLst>
              <a:path w="66" h="72">
                <a:moveTo>
                  <a:pt x="36" y="0"/>
                </a:moveTo>
                <a:lnTo>
                  <a:pt x="26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6"/>
                </a:lnTo>
                <a:lnTo>
                  <a:pt x="0" y="38"/>
                </a:lnTo>
                <a:lnTo>
                  <a:pt x="2" y="46"/>
                </a:lnTo>
                <a:lnTo>
                  <a:pt x="2" y="52"/>
                </a:lnTo>
                <a:lnTo>
                  <a:pt x="6" y="58"/>
                </a:lnTo>
                <a:lnTo>
                  <a:pt x="10" y="64"/>
                </a:lnTo>
                <a:lnTo>
                  <a:pt x="14" y="68"/>
                </a:lnTo>
                <a:lnTo>
                  <a:pt x="20" y="70"/>
                </a:lnTo>
                <a:lnTo>
                  <a:pt x="26" y="72"/>
                </a:lnTo>
                <a:lnTo>
                  <a:pt x="34" y="72"/>
                </a:lnTo>
                <a:lnTo>
                  <a:pt x="42" y="72"/>
                </a:lnTo>
                <a:lnTo>
                  <a:pt x="52" y="68"/>
                </a:lnTo>
                <a:lnTo>
                  <a:pt x="58" y="62"/>
                </a:lnTo>
                <a:lnTo>
                  <a:pt x="62" y="56"/>
                </a:lnTo>
                <a:lnTo>
                  <a:pt x="64" y="48"/>
                </a:lnTo>
                <a:lnTo>
                  <a:pt x="66" y="36"/>
                </a:lnTo>
                <a:lnTo>
                  <a:pt x="64" y="24"/>
                </a:lnTo>
                <a:lnTo>
                  <a:pt x="62" y="14"/>
                </a:lnTo>
                <a:lnTo>
                  <a:pt x="56" y="8"/>
                </a:lnTo>
                <a:lnTo>
                  <a:pt x="48" y="2"/>
                </a:lnTo>
                <a:lnTo>
                  <a:pt x="46" y="26"/>
                </a:lnTo>
                <a:lnTo>
                  <a:pt x="50" y="30"/>
                </a:lnTo>
                <a:lnTo>
                  <a:pt x="52" y="36"/>
                </a:lnTo>
                <a:lnTo>
                  <a:pt x="50" y="42"/>
                </a:lnTo>
                <a:lnTo>
                  <a:pt x="48" y="46"/>
                </a:lnTo>
                <a:lnTo>
                  <a:pt x="44" y="48"/>
                </a:lnTo>
                <a:lnTo>
                  <a:pt x="40" y="48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28" y="48"/>
                </a:lnTo>
                <a:lnTo>
                  <a:pt x="20" y="46"/>
                </a:lnTo>
                <a:lnTo>
                  <a:pt x="16" y="42"/>
                </a:lnTo>
                <a:lnTo>
                  <a:pt x="14" y="36"/>
                </a:lnTo>
                <a:lnTo>
                  <a:pt x="16" y="32"/>
                </a:lnTo>
                <a:lnTo>
                  <a:pt x="18" y="28"/>
                </a:lnTo>
                <a:lnTo>
                  <a:pt x="22" y="26"/>
                </a:lnTo>
                <a:lnTo>
                  <a:pt x="28" y="24"/>
                </a:lnTo>
                <a:lnTo>
                  <a:pt x="28" y="48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1" name="Freeform 25"/>
          <p:cNvSpPr>
            <a:spLocks/>
          </p:cNvSpPr>
          <p:nvPr/>
        </p:nvSpPr>
        <p:spPr bwMode="auto">
          <a:xfrm>
            <a:off x="3151188" y="2844800"/>
            <a:ext cx="136525" cy="38100"/>
          </a:xfrm>
          <a:custGeom>
            <a:avLst/>
            <a:gdLst/>
            <a:ahLst/>
            <a:cxnLst>
              <a:cxn ang="0">
                <a:pos x="86" y="24"/>
              </a:cxn>
              <a:cxn ang="0">
                <a:pos x="86" y="0"/>
              </a:cxn>
              <a:cxn ang="0">
                <a:pos x="0" y="0"/>
              </a:cxn>
              <a:cxn ang="0">
                <a:pos x="0" y="24"/>
              </a:cxn>
              <a:cxn ang="0">
                <a:pos x="84" y="24"/>
              </a:cxn>
              <a:cxn ang="0">
                <a:pos x="86" y="24"/>
              </a:cxn>
            </a:cxnLst>
            <a:rect l="0" t="0" r="r" b="b"/>
            <a:pathLst>
              <a:path w="86" h="24">
                <a:moveTo>
                  <a:pt x="86" y="24"/>
                </a:moveTo>
                <a:lnTo>
                  <a:pt x="86" y="0"/>
                </a:lnTo>
                <a:lnTo>
                  <a:pt x="0" y="0"/>
                </a:lnTo>
                <a:lnTo>
                  <a:pt x="0" y="24"/>
                </a:lnTo>
                <a:lnTo>
                  <a:pt x="84" y="24"/>
                </a:lnTo>
                <a:lnTo>
                  <a:pt x="86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2" name="Freeform 26"/>
          <p:cNvSpPr>
            <a:spLocks/>
          </p:cNvSpPr>
          <p:nvPr/>
        </p:nvSpPr>
        <p:spPr bwMode="auto">
          <a:xfrm>
            <a:off x="3186113" y="2711450"/>
            <a:ext cx="104775" cy="114300"/>
          </a:xfrm>
          <a:custGeom>
            <a:avLst/>
            <a:gdLst/>
            <a:ahLst/>
            <a:cxnLst>
              <a:cxn ang="0">
                <a:pos x="16" y="44"/>
              </a:cxn>
              <a:cxn ang="0">
                <a:pos x="16" y="40"/>
              </a:cxn>
              <a:cxn ang="0">
                <a:pos x="14" y="36"/>
              </a:cxn>
              <a:cxn ang="0">
                <a:pos x="16" y="32"/>
              </a:cxn>
              <a:cxn ang="0">
                <a:pos x="16" y="28"/>
              </a:cxn>
              <a:cxn ang="0">
                <a:pos x="18" y="28"/>
              </a:cxn>
              <a:cxn ang="0">
                <a:pos x="22" y="28"/>
              </a:cxn>
              <a:cxn ang="0">
                <a:pos x="26" y="36"/>
              </a:cxn>
              <a:cxn ang="0">
                <a:pos x="30" y="52"/>
              </a:cxn>
              <a:cxn ang="0">
                <a:pos x="32" y="62"/>
              </a:cxn>
              <a:cxn ang="0">
                <a:pos x="36" y="68"/>
              </a:cxn>
              <a:cxn ang="0">
                <a:pos x="42" y="72"/>
              </a:cxn>
              <a:cxn ang="0">
                <a:pos x="48" y="72"/>
              </a:cxn>
              <a:cxn ang="0">
                <a:pos x="54" y="72"/>
              </a:cxn>
              <a:cxn ang="0">
                <a:pos x="60" y="66"/>
              </a:cxn>
              <a:cxn ang="0">
                <a:pos x="64" y="60"/>
              </a:cxn>
              <a:cxn ang="0">
                <a:pos x="66" y="50"/>
              </a:cxn>
              <a:cxn ang="0">
                <a:pos x="66" y="42"/>
              </a:cxn>
              <a:cxn ang="0">
                <a:pos x="64" y="36"/>
              </a:cxn>
              <a:cxn ang="0">
                <a:pos x="56" y="26"/>
              </a:cxn>
              <a:cxn ang="0">
                <a:pos x="60" y="24"/>
              </a:cxn>
              <a:cxn ang="0">
                <a:pos x="64" y="24"/>
              </a:cxn>
              <a:cxn ang="0">
                <a:pos x="64" y="0"/>
              </a:cxn>
              <a:cxn ang="0">
                <a:pos x="58" y="4"/>
              </a:cxn>
              <a:cxn ang="0">
                <a:pos x="52" y="4"/>
              </a:cxn>
              <a:cxn ang="0">
                <a:pos x="24" y="4"/>
              </a:cxn>
              <a:cxn ang="0">
                <a:pos x="14" y="6"/>
              </a:cxn>
              <a:cxn ang="0">
                <a:pos x="6" y="10"/>
              </a:cxn>
              <a:cxn ang="0">
                <a:pos x="4" y="16"/>
              </a:cxn>
              <a:cxn ang="0">
                <a:pos x="2" y="22"/>
              </a:cxn>
              <a:cxn ang="0">
                <a:pos x="0" y="38"/>
              </a:cxn>
              <a:cxn ang="0">
                <a:pos x="2" y="50"/>
              </a:cxn>
              <a:cxn ang="0">
                <a:pos x="4" y="60"/>
              </a:cxn>
              <a:cxn ang="0">
                <a:pos x="10" y="66"/>
              </a:cxn>
              <a:cxn ang="0">
                <a:pos x="20" y="70"/>
              </a:cxn>
              <a:cxn ang="0">
                <a:pos x="22" y="48"/>
              </a:cxn>
              <a:cxn ang="0">
                <a:pos x="18" y="44"/>
              </a:cxn>
              <a:cxn ang="0">
                <a:pos x="16" y="44"/>
              </a:cxn>
              <a:cxn ang="0">
                <a:pos x="38" y="28"/>
              </a:cxn>
              <a:cxn ang="0">
                <a:pos x="46" y="28"/>
              </a:cxn>
              <a:cxn ang="0">
                <a:pos x="50" y="34"/>
              </a:cxn>
              <a:cxn ang="0">
                <a:pos x="52" y="40"/>
              </a:cxn>
              <a:cxn ang="0">
                <a:pos x="50" y="46"/>
              </a:cxn>
              <a:cxn ang="0">
                <a:pos x="46" y="48"/>
              </a:cxn>
              <a:cxn ang="0">
                <a:pos x="42" y="46"/>
              </a:cxn>
              <a:cxn ang="0">
                <a:pos x="38" y="38"/>
              </a:cxn>
              <a:cxn ang="0">
                <a:pos x="34" y="28"/>
              </a:cxn>
              <a:cxn ang="0">
                <a:pos x="38" y="28"/>
              </a:cxn>
              <a:cxn ang="0">
                <a:pos x="16" y="44"/>
              </a:cxn>
            </a:cxnLst>
            <a:rect l="0" t="0" r="r" b="b"/>
            <a:pathLst>
              <a:path w="66" h="72">
                <a:moveTo>
                  <a:pt x="16" y="44"/>
                </a:moveTo>
                <a:lnTo>
                  <a:pt x="16" y="40"/>
                </a:lnTo>
                <a:lnTo>
                  <a:pt x="14" y="36"/>
                </a:lnTo>
                <a:lnTo>
                  <a:pt x="16" y="32"/>
                </a:lnTo>
                <a:lnTo>
                  <a:pt x="16" y="28"/>
                </a:lnTo>
                <a:lnTo>
                  <a:pt x="18" y="28"/>
                </a:lnTo>
                <a:lnTo>
                  <a:pt x="22" y="28"/>
                </a:lnTo>
                <a:lnTo>
                  <a:pt x="26" y="36"/>
                </a:lnTo>
                <a:lnTo>
                  <a:pt x="30" y="52"/>
                </a:lnTo>
                <a:lnTo>
                  <a:pt x="32" y="62"/>
                </a:lnTo>
                <a:lnTo>
                  <a:pt x="36" y="68"/>
                </a:lnTo>
                <a:lnTo>
                  <a:pt x="42" y="72"/>
                </a:lnTo>
                <a:lnTo>
                  <a:pt x="48" y="72"/>
                </a:lnTo>
                <a:lnTo>
                  <a:pt x="54" y="72"/>
                </a:lnTo>
                <a:lnTo>
                  <a:pt x="60" y="66"/>
                </a:lnTo>
                <a:lnTo>
                  <a:pt x="64" y="60"/>
                </a:lnTo>
                <a:lnTo>
                  <a:pt x="66" y="50"/>
                </a:lnTo>
                <a:lnTo>
                  <a:pt x="66" y="42"/>
                </a:lnTo>
                <a:lnTo>
                  <a:pt x="64" y="36"/>
                </a:lnTo>
                <a:lnTo>
                  <a:pt x="56" y="26"/>
                </a:lnTo>
                <a:lnTo>
                  <a:pt x="60" y="24"/>
                </a:lnTo>
                <a:lnTo>
                  <a:pt x="64" y="24"/>
                </a:lnTo>
                <a:lnTo>
                  <a:pt x="64" y="0"/>
                </a:lnTo>
                <a:lnTo>
                  <a:pt x="58" y="4"/>
                </a:lnTo>
                <a:lnTo>
                  <a:pt x="52" y="4"/>
                </a:lnTo>
                <a:lnTo>
                  <a:pt x="24" y="4"/>
                </a:lnTo>
                <a:lnTo>
                  <a:pt x="14" y="6"/>
                </a:lnTo>
                <a:lnTo>
                  <a:pt x="6" y="10"/>
                </a:lnTo>
                <a:lnTo>
                  <a:pt x="4" y="16"/>
                </a:lnTo>
                <a:lnTo>
                  <a:pt x="2" y="22"/>
                </a:lnTo>
                <a:lnTo>
                  <a:pt x="0" y="38"/>
                </a:lnTo>
                <a:lnTo>
                  <a:pt x="2" y="50"/>
                </a:lnTo>
                <a:lnTo>
                  <a:pt x="4" y="60"/>
                </a:lnTo>
                <a:lnTo>
                  <a:pt x="10" y="66"/>
                </a:lnTo>
                <a:lnTo>
                  <a:pt x="20" y="70"/>
                </a:lnTo>
                <a:lnTo>
                  <a:pt x="22" y="48"/>
                </a:lnTo>
                <a:lnTo>
                  <a:pt x="18" y="44"/>
                </a:lnTo>
                <a:lnTo>
                  <a:pt x="16" y="44"/>
                </a:lnTo>
                <a:lnTo>
                  <a:pt x="38" y="28"/>
                </a:lnTo>
                <a:lnTo>
                  <a:pt x="46" y="28"/>
                </a:lnTo>
                <a:lnTo>
                  <a:pt x="50" y="34"/>
                </a:lnTo>
                <a:lnTo>
                  <a:pt x="52" y="40"/>
                </a:lnTo>
                <a:lnTo>
                  <a:pt x="50" y="46"/>
                </a:lnTo>
                <a:lnTo>
                  <a:pt x="46" y="48"/>
                </a:lnTo>
                <a:lnTo>
                  <a:pt x="42" y="46"/>
                </a:lnTo>
                <a:lnTo>
                  <a:pt x="38" y="38"/>
                </a:lnTo>
                <a:lnTo>
                  <a:pt x="34" y="28"/>
                </a:lnTo>
                <a:lnTo>
                  <a:pt x="38" y="28"/>
                </a:lnTo>
                <a:lnTo>
                  <a:pt x="16" y="4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3" name="Freeform 27"/>
          <p:cNvSpPr>
            <a:spLocks/>
          </p:cNvSpPr>
          <p:nvPr/>
        </p:nvSpPr>
        <p:spPr bwMode="auto">
          <a:xfrm>
            <a:off x="3151188" y="2625725"/>
            <a:ext cx="139700" cy="76200"/>
          </a:xfrm>
          <a:custGeom>
            <a:avLst/>
            <a:gdLst/>
            <a:ahLst/>
            <a:cxnLst>
              <a:cxn ang="0">
                <a:pos x="12" y="38"/>
              </a:cxn>
              <a:cxn ang="0">
                <a:pos x="24" y="38"/>
              </a:cxn>
              <a:cxn ang="0">
                <a:pos x="24" y="48"/>
              </a:cxn>
              <a:cxn ang="0">
                <a:pos x="42" y="48"/>
              </a:cxn>
              <a:cxn ang="0">
                <a:pos x="42" y="38"/>
              </a:cxn>
              <a:cxn ang="0">
                <a:pos x="64" y="38"/>
              </a:cxn>
              <a:cxn ang="0">
                <a:pos x="72" y="38"/>
              </a:cxn>
              <a:cxn ang="0">
                <a:pos x="78" y="36"/>
              </a:cxn>
              <a:cxn ang="0">
                <a:pos x="82" y="34"/>
              </a:cxn>
              <a:cxn ang="0">
                <a:pos x="86" y="30"/>
              </a:cxn>
              <a:cxn ang="0">
                <a:pos x="88" y="26"/>
              </a:cxn>
              <a:cxn ang="0">
                <a:pos x="88" y="18"/>
              </a:cxn>
              <a:cxn ang="0">
                <a:pos x="86" y="0"/>
              </a:cxn>
              <a:cxn ang="0">
                <a:pos x="70" y="2"/>
              </a:cxn>
              <a:cxn ang="0">
                <a:pos x="70" y="10"/>
              </a:cxn>
              <a:cxn ang="0">
                <a:pos x="70" y="12"/>
              </a:cxn>
              <a:cxn ang="0">
                <a:pos x="68" y="14"/>
              </a:cxn>
              <a:cxn ang="0">
                <a:pos x="64" y="14"/>
              </a:cxn>
              <a:cxn ang="0">
                <a:pos x="42" y="14"/>
              </a:cxn>
              <a:cxn ang="0">
                <a:pos x="42" y="2"/>
              </a:cxn>
              <a:cxn ang="0">
                <a:pos x="24" y="2"/>
              </a:cxn>
              <a:cxn ang="0">
                <a:pos x="24" y="14"/>
              </a:cxn>
              <a:cxn ang="0">
                <a:pos x="0" y="14"/>
              </a:cxn>
              <a:cxn ang="0">
                <a:pos x="10" y="38"/>
              </a:cxn>
              <a:cxn ang="0">
                <a:pos x="12" y="38"/>
              </a:cxn>
            </a:cxnLst>
            <a:rect l="0" t="0" r="r" b="b"/>
            <a:pathLst>
              <a:path w="88" h="48">
                <a:moveTo>
                  <a:pt x="12" y="38"/>
                </a:moveTo>
                <a:lnTo>
                  <a:pt x="24" y="38"/>
                </a:lnTo>
                <a:lnTo>
                  <a:pt x="24" y="48"/>
                </a:lnTo>
                <a:lnTo>
                  <a:pt x="42" y="48"/>
                </a:lnTo>
                <a:lnTo>
                  <a:pt x="42" y="38"/>
                </a:lnTo>
                <a:lnTo>
                  <a:pt x="64" y="38"/>
                </a:lnTo>
                <a:lnTo>
                  <a:pt x="72" y="38"/>
                </a:lnTo>
                <a:lnTo>
                  <a:pt x="78" y="36"/>
                </a:lnTo>
                <a:lnTo>
                  <a:pt x="82" y="34"/>
                </a:lnTo>
                <a:lnTo>
                  <a:pt x="86" y="30"/>
                </a:lnTo>
                <a:lnTo>
                  <a:pt x="88" y="26"/>
                </a:lnTo>
                <a:lnTo>
                  <a:pt x="88" y="18"/>
                </a:lnTo>
                <a:lnTo>
                  <a:pt x="86" y="0"/>
                </a:lnTo>
                <a:lnTo>
                  <a:pt x="70" y="2"/>
                </a:lnTo>
                <a:lnTo>
                  <a:pt x="70" y="10"/>
                </a:lnTo>
                <a:lnTo>
                  <a:pt x="70" y="12"/>
                </a:lnTo>
                <a:lnTo>
                  <a:pt x="68" y="14"/>
                </a:lnTo>
                <a:lnTo>
                  <a:pt x="64" y="14"/>
                </a:lnTo>
                <a:lnTo>
                  <a:pt x="42" y="14"/>
                </a:lnTo>
                <a:lnTo>
                  <a:pt x="42" y="2"/>
                </a:lnTo>
                <a:lnTo>
                  <a:pt x="24" y="2"/>
                </a:lnTo>
                <a:lnTo>
                  <a:pt x="24" y="14"/>
                </a:lnTo>
                <a:lnTo>
                  <a:pt x="0" y="14"/>
                </a:lnTo>
                <a:lnTo>
                  <a:pt x="10" y="38"/>
                </a:lnTo>
                <a:lnTo>
                  <a:pt x="12" y="3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4" name="Freeform 28"/>
          <p:cNvSpPr>
            <a:spLocks/>
          </p:cNvSpPr>
          <p:nvPr/>
        </p:nvSpPr>
        <p:spPr bwMode="auto">
          <a:xfrm>
            <a:off x="3151188" y="2571750"/>
            <a:ext cx="136525" cy="38100"/>
          </a:xfrm>
          <a:custGeom>
            <a:avLst/>
            <a:gdLst/>
            <a:ahLst/>
            <a:cxnLst>
              <a:cxn ang="0">
                <a:pos x="16" y="24"/>
              </a:cxn>
              <a:cxn ang="0">
                <a:pos x="16" y="0"/>
              </a:cxn>
              <a:cxn ang="0">
                <a:pos x="0" y="0"/>
              </a:cxn>
              <a:cxn ang="0">
                <a:pos x="0" y="24"/>
              </a:cxn>
              <a:cxn ang="0">
                <a:pos x="14" y="24"/>
              </a:cxn>
              <a:cxn ang="0">
                <a:pos x="16" y="24"/>
              </a:cxn>
              <a:cxn ang="0">
                <a:pos x="86" y="24"/>
              </a:cxn>
              <a:cxn ang="0">
                <a:pos x="86" y="0"/>
              </a:cxn>
              <a:cxn ang="0">
                <a:pos x="24" y="0"/>
              </a:cxn>
              <a:cxn ang="0">
                <a:pos x="24" y="24"/>
              </a:cxn>
              <a:cxn ang="0">
                <a:pos x="86" y="24"/>
              </a:cxn>
              <a:cxn ang="0">
                <a:pos x="16" y="24"/>
              </a:cxn>
            </a:cxnLst>
            <a:rect l="0" t="0" r="r" b="b"/>
            <a:pathLst>
              <a:path w="86" h="24">
                <a:moveTo>
                  <a:pt x="16" y="24"/>
                </a:moveTo>
                <a:lnTo>
                  <a:pt x="16" y="0"/>
                </a:lnTo>
                <a:lnTo>
                  <a:pt x="0" y="0"/>
                </a:lnTo>
                <a:lnTo>
                  <a:pt x="0" y="24"/>
                </a:lnTo>
                <a:lnTo>
                  <a:pt x="14" y="24"/>
                </a:lnTo>
                <a:lnTo>
                  <a:pt x="16" y="24"/>
                </a:lnTo>
                <a:lnTo>
                  <a:pt x="86" y="24"/>
                </a:lnTo>
                <a:lnTo>
                  <a:pt x="86" y="0"/>
                </a:lnTo>
                <a:lnTo>
                  <a:pt x="24" y="0"/>
                </a:lnTo>
                <a:lnTo>
                  <a:pt x="24" y="24"/>
                </a:lnTo>
                <a:lnTo>
                  <a:pt x="86" y="24"/>
                </a:lnTo>
                <a:lnTo>
                  <a:pt x="16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5" name="Freeform 29"/>
          <p:cNvSpPr>
            <a:spLocks/>
          </p:cNvSpPr>
          <p:nvPr/>
        </p:nvSpPr>
        <p:spPr bwMode="auto">
          <a:xfrm>
            <a:off x="3189288" y="2441575"/>
            <a:ext cx="98425" cy="117475"/>
          </a:xfrm>
          <a:custGeom>
            <a:avLst/>
            <a:gdLst/>
            <a:ahLst/>
            <a:cxnLst>
              <a:cxn ang="0">
                <a:pos x="62" y="48"/>
              </a:cxn>
              <a:cxn ang="0">
                <a:pos x="62" y="26"/>
              </a:cxn>
              <a:cxn ang="0">
                <a:pos x="0" y="0"/>
              </a:cxn>
              <a:cxn ang="0">
                <a:pos x="0" y="24"/>
              </a:cxn>
              <a:cxn ang="0">
                <a:pos x="40" y="36"/>
              </a:cxn>
              <a:cxn ang="0">
                <a:pos x="0" y="48"/>
              </a:cxn>
              <a:cxn ang="0">
                <a:pos x="0" y="74"/>
              </a:cxn>
              <a:cxn ang="0">
                <a:pos x="60" y="48"/>
              </a:cxn>
              <a:cxn ang="0">
                <a:pos x="62" y="48"/>
              </a:cxn>
            </a:cxnLst>
            <a:rect l="0" t="0" r="r" b="b"/>
            <a:pathLst>
              <a:path w="62" h="74">
                <a:moveTo>
                  <a:pt x="62" y="48"/>
                </a:moveTo>
                <a:lnTo>
                  <a:pt x="62" y="26"/>
                </a:lnTo>
                <a:lnTo>
                  <a:pt x="0" y="0"/>
                </a:lnTo>
                <a:lnTo>
                  <a:pt x="0" y="24"/>
                </a:lnTo>
                <a:lnTo>
                  <a:pt x="40" y="36"/>
                </a:lnTo>
                <a:lnTo>
                  <a:pt x="0" y="48"/>
                </a:lnTo>
                <a:lnTo>
                  <a:pt x="0" y="74"/>
                </a:lnTo>
                <a:lnTo>
                  <a:pt x="60" y="48"/>
                </a:lnTo>
                <a:lnTo>
                  <a:pt x="62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6" name="Freeform 30"/>
          <p:cNvSpPr>
            <a:spLocks/>
          </p:cNvSpPr>
          <p:nvPr/>
        </p:nvSpPr>
        <p:spPr bwMode="auto">
          <a:xfrm>
            <a:off x="3186113" y="2320925"/>
            <a:ext cx="104775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6" y="0"/>
              </a:cxn>
              <a:cxn ang="0">
                <a:pos x="16" y="4"/>
              </a:cxn>
              <a:cxn ang="0">
                <a:pos x="10" y="8"/>
              </a:cxn>
              <a:cxn ang="0">
                <a:pos x="4" y="16"/>
              </a:cxn>
              <a:cxn ang="0">
                <a:pos x="2" y="24"/>
              </a:cxn>
              <a:cxn ang="0">
                <a:pos x="0" y="36"/>
              </a:cxn>
              <a:cxn ang="0">
                <a:pos x="2" y="44"/>
              </a:cxn>
              <a:cxn ang="0">
                <a:pos x="2" y="52"/>
              </a:cxn>
              <a:cxn ang="0">
                <a:pos x="6" y="58"/>
              </a:cxn>
              <a:cxn ang="0">
                <a:pos x="10" y="62"/>
              </a:cxn>
              <a:cxn ang="0">
                <a:pos x="14" y="66"/>
              </a:cxn>
              <a:cxn ang="0">
                <a:pos x="20" y="70"/>
              </a:cxn>
              <a:cxn ang="0">
                <a:pos x="26" y="72"/>
              </a:cxn>
              <a:cxn ang="0">
                <a:pos x="34" y="72"/>
              </a:cxn>
              <a:cxn ang="0">
                <a:pos x="42" y="70"/>
              </a:cxn>
              <a:cxn ang="0">
                <a:pos x="52" y="68"/>
              </a:cxn>
              <a:cxn ang="0">
                <a:pos x="58" y="62"/>
              </a:cxn>
              <a:cxn ang="0">
                <a:pos x="62" y="56"/>
              </a:cxn>
              <a:cxn ang="0">
                <a:pos x="64" y="48"/>
              </a:cxn>
              <a:cxn ang="0">
                <a:pos x="66" y="36"/>
              </a:cxn>
              <a:cxn ang="0">
                <a:pos x="64" y="24"/>
              </a:cxn>
              <a:cxn ang="0">
                <a:pos x="62" y="14"/>
              </a:cxn>
              <a:cxn ang="0">
                <a:pos x="56" y="8"/>
              </a:cxn>
              <a:cxn ang="0">
                <a:pos x="48" y="2"/>
              </a:cxn>
              <a:cxn ang="0">
                <a:pos x="46" y="24"/>
              </a:cxn>
              <a:cxn ang="0">
                <a:pos x="50" y="28"/>
              </a:cxn>
              <a:cxn ang="0">
                <a:pos x="52" y="36"/>
              </a:cxn>
              <a:cxn ang="0">
                <a:pos x="50" y="40"/>
              </a:cxn>
              <a:cxn ang="0">
                <a:pos x="48" y="44"/>
              </a:cxn>
              <a:cxn ang="0">
                <a:pos x="44" y="46"/>
              </a:cxn>
              <a:cxn ang="0">
                <a:pos x="40" y="48"/>
              </a:cxn>
              <a:cxn ang="0">
                <a:pos x="40" y="0"/>
              </a:cxn>
              <a:cxn ang="0">
                <a:pos x="38" y="0"/>
              </a:cxn>
              <a:cxn ang="0">
                <a:pos x="36" y="0"/>
              </a:cxn>
              <a:cxn ang="0">
                <a:pos x="28" y="48"/>
              </a:cxn>
              <a:cxn ang="0">
                <a:pos x="20" y="44"/>
              </a:cxn>
              <a:cxn ang="0">
                <a:pos x="16" y="40"/>
              </a:cxn>
              <a:cxn ang="0">
                <a:pos x="14" y="36"/>
              </a:cxn>
              <a:cxn ang="0">
                <a:pos x="16" y="32"/>
              </a:cxn>
              <a:cxn ang="0">
                <a:pos x="18" y="28"/>
              </a:cxn>
              <a:cxn ang="0">
                <a:pos x="22" y="26"/>
              </a:cxn>
              <a:cxn ang="0">
                <a:pos x="28" y="24"/>
              </a:cxn>
              <a:cxn ang="0">
                <a:pos x="28" y="48"/>
              </a:cxn>
              <a:cxn ang="0">
                <a:pos x="36" y="0"/>
              </a:cxn>
            </a:cxnLst>
            <a:rect l="0" t="0" r="r" b="b"/>
            <a:pathLst>
              <a:path w="66" h="72">
                <a:moveTo>
                  <a:pt x="36" y="0"/>
                </a:moveTo>
                <a:lnTo>
                  <a:pt x="26" y="0"/>
                </a:lnTo>
                <a:lnTo>
                  <a:pt x="16" y="4"/>
                </a:lnTo>
                <a:lnTo>
                  <a:pt x="10" y="8"/>
                </a:lnTo>
                <a:lnTo>
                  <a:pt x="4" y="16"/>
                </a:lnTo>
                <a:lnTo>
                  <a:pt x="2" y="24"/>
                </a:lnTo>
                <a:lnTo>
                  <a:pt x="0" y="36"/>
                </a:lnTo>
                <a:lnTo>
                  <a:pt x="2" y="44"/>
                </a:lnTo>
                <a:lnTo>
                  <a:pt x="2" y="52"/>
                </a:lnTo>
                <a:lnTo>
                  <a:pt x="6" y="58"/>
                </a:lnTo>
                <a:lnTo>
                  <a:pt x="10" y="62"/>
                </a:lnTo>
                <a:lnTo>
                  <a:pt x="14" y="66"/>
                </a:lnTo>
                <a:lnTo>
                  <a:pt x="20" y="70"/>
                </a:lnTo>
                <a:lnTo>
                  <a:pt x="26" y="72"/>
                </a:lnTo>
                <a:lnTo>
                  <a:pt x="34" y="72"/>
                </a:lnTo>
                <a:lnTo>
                  <a:pt x="42" y="70"/>
                </a:lnTo>
                <a:lnTo>
                  <a:pt x="52" y="68"/>
                </a:lnTo>
                <a:lnTo>
                  <a:pt x="58" y="62"/>
                </a:lnTo>
                <a:lnTo>
                  <a:pt x="62" y="56"/>
                </a:lnTo>
                <a:lnTo>
                  <a:pt x="64" y="48"/>
                </a:lnTo>
                <a:lnTo>
                  <a:pt x="66" y="36"/>
                </a:lnTo>
                <a:lnTo>
                  <a:pt x="64" y="24"/>
                </a:lnTo>
                <a:lnTo>
                  <a:pt x="62" y="14"/>
                </a:lnTo>
                <a:lnTo>
                  <a:pt x="56" y="8"/>
                </a:lnTo>
                <a:lnTo>
                  <a:pt x="48" y="2"/>
                </a:lnTo>
                <a:lnTo>
                  <a:pt x="46" y="24"/>
                </a:lnTo>
                <a:lnTo>
                  <a:pt x="50" y="28"/>
                </a:lnTo>
                <a:lnTo>
                  <a:pt x="52" y="36"/>
                </a:lnTo>
                <a:lnTo>
                  <a:pt x="50" y="40"/>
                </a:lnTo>
                <a:lnTo>
                  <a:pt x="48" y="44"/>
                </a:lnTo>
                <a:lnTo>
                  <a:pt x="44" y="46"/>
                </a:lnTo>
                <a:lnTo>
                  <a:pt x="40" y="48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28" y="48"/>
                </a:lnTo>
                <a:lnTo>
                  <a:pt x="20" y="44"/>
                </a:lnTo>
                <a:lnTo>
                  <a:pt x="16" y="40"/>
                </a:lnTo>
                <a:lnTo>
                  <a:pt x="14" y="36"/>
                </a:lnTo>
                <a:lnTo>
                  <a:pt x="16" y="32"/>
                </a:lnTo>
                <a:lnTo>
                  <a:pt x="18" y="28"/>
                </a:lnTo>
                <a:lnTo>
                  <a:pt x="22" y="26"/>
                </a:lnTo>
                <a:lnTo>
                  <a:pt x="28" y="24"/>
                </a:lnTo>
                <a:lnTo>
                  <a:pt x="28" y="48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7" name="Freeform 31"/>
          <p:cNvSpPr>
            <a:spLocks/>
          </p:cNvSpPr>
          <p:nvPr/>
        </p:nvSpPr>
        <p:spPr bwMode="auto">
          <a:xfrm>
            <a:off x="3151188" y="2171700"/>
            <a:ext cx="139700" cy="73025"/>
          </a:xfrm>
          <a:custGeom>
            <a:avLst/>
            <a:gdLst/>
            <a:ahLst/>
            <a:cxnLst>
              <a:cxn ang="0">
                <a:pos x="12" y="38"/>
              </a:cxn>
              <a:cxn ang="0">
                <a:pos x="24" y="38"/>
              </a:cxn>
              <a:cxn ang="0">
                <a:pos x="24" y="46"/>
              </a:cxn>
              <a:cxn ang="0">
                <a:pos x="42" y="46"/>
              </a:cxn>
              <a:cxn ang="0">
                <a:pos x="42" y="38"/>
              </a:cxn>
              <a:cxn ang="0">
                <a:pos x="64" y="38"/>
              </a:cxn>
              <a:cxn ang="0">
                <a:pos x="72" y="38"/>
              </a:cxn>
              <a:cxn ang="0">
                <a:pos x="78" y="36"/>
              </a:cxn>
              <a:cxn ang="0">
                <a:pos x="82" y="34"/>
              </a:cxn>
              <a:cxn ang="0">
                <a:pos x="86" y="30"/>
              </a:cxn>
              <a:cxn ang="0">
                <a:pos x="88" y="24"/>
              </a:cxn>
              <a:cxn ang="0">
                <a:pos x="88" y="16"/>
              </a:cxn>
              <a:cxn ang="0">
                <a:pos x="86" y="0"/>
              </a:cxn>
              <a:cxn ang="0">
                <a:pos x="70" y="2"/>
              </a:cxn>
              <a:cxn ang="0">
                <a:pos x="70" y="10"/>
              </a:cxn>
              <a:cxn ang="0">
                <a:pos x="70" y="12"/>
              </a:cxn>
              <a:cxn ang="0">
                <a:pos x="68" y="14"/>
              </a:cxn>
              <a:cxn ang="0">
                <a:pos x="64" y="14"/>
              </a:cxn>
              <a:cxn ang="0">
                <a:pos x="42" y="14"/>
              </a:cxn>
              <a:cxn ang="0">
                <a:pos x="42" y="2"/>
              </a:cxn>
              <a:cxn ang="0">
                <a:pos x="24" y="2"/>
              </a:cxn>
              <a:cxn ang="0">
                <a:pos x="24" y="14"/>
              </a:cxn>
              <a:cxn ang="0">
                <a:pos x="0" y="14"/>
              </a:cxn>
              <a:cxn ang="0">
                <a:pos x="10" y="38"/>
              </a:cxn>
              <a:cxn ang="0">
                <a:pos x="12" y="38"/>
              </a:cxn>
            </a:cxnLst>
            <a:rect l="0" t="0" r="r" b="b"/>
            <a:pathLst>
              <a:path w="88" h="46">
                <a:moveTo>
                  <a:pt x="12" y="38"/>
                </a:moveTo>
                <a:lnTo>
                  <a:pt x="24" y="38"/>
                </a:lnTo>
                <a:lnTo>
                  <a:pt x="24" y="46"/>
                </a:lnTo>
                <a:lnTo>
                  <a:pt x="42" y="46"/>
                </a:lnTo>
                <a:lnTo>
                  <a:pt x="42" y="38"/>
                </a:lnTo>
                <a:lnTo>
                  <a:pt x="64" y="38"/>
                </a:lnTo>
                <a:lnTo>
                  <a:pt x="72" y="38"/>
                </a:lnTo>
                <a:lnTo>
                  <a:pt x="78" y="36"/>
                </a:lnTo>
                <a:lnTo>
                  <a:pt x="82" y="34"/>
                </a:lnTo>
                <a:lnTo>
                  <a:pt x="86" y="30"/>
                </a:lnTo>
                <a:lnTo>
                  <a:pt x="88" y="24"/>
                </a:lnTo>
                <a:lnTo>
                  <a:pt x="88" y="16"/>
                </a:lnTo>
                <a:lnTo>
                  <a:pt x="86" y="0"/>
                </a:lnTo>
                <a:lnTo>
                  <a:pt x="70" y="2"/>
                </a:lnTo>
                <a:lnTo>
                  <a:pt x="70" y="10"/>
                </a:lnTo>
                <a:lnTo>
                  <a:pt x="70" y="12"/>
                </a:lnTo>
                <a:lnTo>
                  <a:pt x="68" y="14"/>
                </a:lnTo>
                <a:lnTo>
                  <a:pt x="64" y="14"/>
                </a:lnTo>
                <a:lnTo>
                  <a:pt x="42" y="14"/>
                </a:lnTo>
                <a:lnTo>
                  <a:pt x="42" y="2"/>
                </a:lnTo>
                <a:lnTo>
                  <a:pt x="24" y="2"/>
                </a:lnTo>
                <a:lnTo>
                  <a:pt x="24" y="14"/>
                </a:lnTo>
                <a:lnTo>
                  <a:pt x="0" y="14"/>
                </a:lnTo>
                <a:lnTo>
                  <a:pt x="10" y="38"/>
                </a:lnTo>
                <a:lnTo>
                  <a:pt x="12" y="3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8" name="Freeform 32"/>
          <p:cNvSpPr>
            <a:spLocks/>
          </p:cNvSpPr>
          <p:nvPr/>
        </p:nvSpPr>
        <p:spPr bwMode="auto">
          <a:xfrm>
            <a:off x="3186113" y="2047875"/>
            <a:ext cx="104775" cy="111125"/>
          </a:xfrm>
          <a:custGeom>
            <a:avLst/>
            <a:gdLst/>
            <a:ahLst/>
            <a:cxnLst>
              <a:cxn ang="0">
                <a:pos x="58" y="60"/>
              </a:cxn>
              <a:cxn ang="0">
                <a:pos x="64" y="48"/>
              </a:cxn>
              <a:cxn ang="0">
                <a:pos x="66" y="34"/>
              </a:cxn>
              <a:cxn ang="0">
                <a:pos x="66" y="28"/>
              </a:cxn>
              <a:cxn ang="0">
                <a:pos x="64" y="20"/>
              </a:cxn>
              <a:cxn ang="0">
                <a:pos x="60" y="14"/>
              </a:cxn>
              <a:cxn ang="0">
                <a:pos x="56" y="8"/>
              </a:cxn>
              <a:cxn ang="0">
                <a:pos x="52" y="4"/>
              </a:cxn>
              <a:cxn ang="0">
                <a:pos x="46" y="2"/>
              </a:cxn>
              <a:cxn ang="0">
                <a:pos x="40" y="0"/>
              </a:cxn>
              <a:cxn ang="0">
                <a:pos x="32" y="0"/>
              </a:cxn>
              <a:cxn ang="0">
                <a:pos x="22" y="2"/>
              </a:cxn>
              <a:cxn ang="0">
                <a:pos x="12" y="6"/>
              </a:cxn>
              <a:cxn ang="0">
                <a:pos x="6" y="12"/>
              </a:cxn>
              <a:cxn ang="0">
                <a:pos x="4" y="18"/>
              </a:cxn>
              <a:cxn ang="0">
                <a:pos x="2" y="26"/>
              </a:cxn>
              <a:cxn ang="0">
                <a:pos x="0" y="36"/>
              </a:cxn>
              <a:cxn ang="0">
                <a:pos x="2" y="42"/>
              </a:cxn>
              <a:cxn ang="0">
                <a:pos x="2" y="50"/>
              </a:cxn>
              <a:cxn ang="0">
                <a:pos x="6" y="56"/>
              </a:cxn>
              <a:cxn ang="0">
                <a:pos x="10" y="62"/>
              </a:cxn>
              <a:cxn ang="0">
                <a:pos x="14" y="66"/>
              </a:cxn>
              <a:cxn ang="0">
                <a:pos x="20" y="68"/>
              </a:cxn>
              <a:cxn ang="0">
                <a:pos x="26" y="70"/>
              </a:cxn>
              <a:cxn ang="0">
                <a:pos x="34" y="70"/>
              </a:cxn>
              <a:cxn ang="0">
                <a:pos x="40" y="70"/>
              </a:cxn>
              <a:cxn ang="0">
                <a:pos x="48" y="68"/>
              </a:cxn>
              <a:cxn ang="0">
                <a:pos x="52" y="64"/>
              </a:cxn>
              <a:cxn ang="0">
                <a:pos x="56" y="60"/>
              </a:cxn>
              <a:cxn ang="0">
                <a:pos x="58" y="60"/>
              </a:cxn>
              <a:cxn ang="0">
                <a:pos x="22" y="44"/>
              </a:cxn>
              <a:cxn ang="0">
                <a:pos x="18" y="40"/>
              </a:cxn>
              <a:cxn ang="0">
                <a:pos x="18" y="34"/>
              </a:cxn>
              <a:cxn ang="0">
                <a:pos x="18" y="30"/>
              </a:cxn>
              <a:cxn ang="0">
                <a:pos x="20" y="26"/>
              </a:cxn>
              <a:cxn ang="0">
                <a:pos x="26" y="24"/>
              </a:cxn>
              <a:cxn ang="0">
                <a:pos x="34" y="24"/>
              </a:cxn>
              <a:cxn ang="0">
                <a:pos x="40" y="24"/>
              </a:cxn>
              <a:cxn ang="0">
                <a:pos x="46" y="26"/>
              </a:cxn>
              <a:cxn ang="0">
                <a:pos x="48" y="30"/>
              </a:cxn>
              <a:cxn ang="0">
                <a:pos x="50" y="34"/>
              </a:cxn>
              <a:cxn ang="0">
                <a:pos x="48" y="40"/>
              </a:cxn>
              <a:cxn ang="0">
                <a:pos x="46" y="44"/>
              </a:cxn>
              <a:cxn ang="0">
                <a:pos x="40" y="46"/>
              </a:cxn>
              <a:cxn ang="0">
                <a:pos x="34" y="46"/>
              </a:cxn>
              <a:cxn ang="0">
                <a:pos x="26" y="46"/>
              </a:cxn>
              <a:cxn ang="0">
                <a:pos x="22" y="44"/>
              </a:cxn>
              <a:cxn ang="0">
                <a:pos x="58" y="60"/>
              </a:cxn>
            </a:cxnLst>
            <a:rect l="0" t="0" r="r" b="b"/>
            <a:pathLst>
              <a:path w="66" h="70">
                <a:moveTo>
                  <a:pt x="58" y="60"/>
                </a:moveTo>
                <a:lnTo>
                  <a:pt x="64" y="48"/>
                </a:lnTo>
                <a:lnTo>
                  <a:pt x="66" y="34"/>
                </a:lnTo>
                <a:lnTo>
                  <a:pt x="66" y="28"/>
                </a:lnTo>
                <a:lnTo>
                  <a:pt x="64" y="20"/>
                </a:lnTo>
                <a:lnTo>
                  <a:pt x="60" y="14"/>
                </a:lnTo>
                <a:lnTo>
                  <a:pt x="56" y="8"/>
                </a:lnTo>
                <a:lnTo>
                  <a:pt x="52" y="4"/>
                </a:lnTo>
                <a:lnTo>
                  <a:pt x="46" y="2"/>
                </a:lnTo>
                <a:lnTo>
                  <a:pt x="40" y="0"/>
                </a:lnTo>
                <a:lnTo>
                  <a:pt x="32" y="0"/>
                </a:lnTo>
                <a:lnTo>
                  <a:pt x="22" y="2"/>
                </a:lnTo>
                <a:lnTo>
                  <a:pt x="12" y="6"/>
                </a:lnTo>
                <a:lnTo>
                  <a:pt x="6" y="12"/>
                </a:lnTo>
                <a:lnTo>
                  <a:pt x="4" y="18"/>
                </a:lnTo>
                <a:lnTo>
                  <a:pt x="2" y="26"/>
                </a:lnTo>
                <a:lnTo>
                  <a:pt x="0" y="36"/>
                </a:lnTo>
                <a:lnTo>
                  <a:pt x="2" y="42"/>
                </a:lnTo>
                <a:lnTo>
                  <a:pt x="2" y="50"/>
                </a:lnTo>
                <a:lnTo>
                  <a:pt x="6" y="56"/>
                </a:lnTo>
                <a:lnTo>
                  <a:pt x="10" y="62"/>
                </a:lnTo>
                <a:lnTo>
                  <a:pt x="14" y="66"/>
                </a:lnTo>
                <a:lnTo>
                  <a:pt x="20" y="68"/>
                </a:lnTo>
                <a:lnTo>
                  <a:pt x="26" y="70"/>
                </a:lnTo>
                <a:lnTo>
                  <a:pt x="34" y="70"/>
                </a:lnTo>
                <a:lnTo>
                  <a:pt x="40" y="70"/>
                </a:lnTo>
                <a:lnTo>
                  <a:pt x="48" y="68"/>
                </a:lnTo>
                <a:lnTo>
                  <a:pt x="52" y="64"/>
                </a:lnTo>
                <a:lnTo>
                  <a:pt x="56" y="60"/>
                </a:lnTo>
                <a:lnTo>
                  <a:pt x="58" y="60"/>
                </a:lnTo>
                <a:lnTo>
                  <a:pt x="22" y="44"/>
                </a:lnTo>
                <a:lnTo>
                  <a:pt x="18" y="40"/>
                </a:lnTo>
                <a:lnTo>
                  <a:pt x="18" y="34"/>
                </a:lnTo>
                <a:lnTo>
                  <a:pt x="18" y="30"/>
                </a:lnTo>
                <a:lnTo>
                  <a:pt x="20" y="26"/>
                </a:lnTo>
                <a:lnTo>
                  <a:pt x="26" y="24"/>
                </a:lnTo>
                <a:lnTo>
                  <a:pt x="34" y="24"/>
                </a:lnTo>
                <a:lnTo>
                  <a:pt x="40" y="24"/>
                </a:lnTo>
                <a:lnTo>
                  <a:pt x="46" y="26"/>
                </a:lnTo>
                <a:lnTo>
                  <a:pt x="48" y="30"/>
                </a:lnTo>
                <a:lnTo>
                  <a:pt x="50" y="34"/>
                </a:lnTo>
                <a:lnTo>
                  <a:pt x="48" y="40"/>
                </a:lnTo>
                <a:lnTo>
                  <a:pt x="46" y="44"/>
                </a:lnTo>
                <a:lnTo>
                  <a:pt x="40" y="46"/>
                </a:lnTo>
                <a:lnTo>
                  <a:pt x="34" y="46"/>
                </a:lnTo>
                <a:lnTo>
                  <a:pt x="26" y="46"/>
                </a:lnTo>
                <a:lnTo>
                  <a:pt x="22" y="44"/>
                </a:lnTo>
                <a:lnTo>
                  <a:pt x="58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9" name="Freeform 33"/>
          <p:cNvSpPr>
            <a:spLocks/>
          </p:cNvSpPr>
          <p:nvPr/>
        </p:nvSpPr>
        <p:spPr bwMode="auto">
          <a:xfrm>
            <a:off x="3395663" y="3973513"/>
            <a:ext cx="101600" cy="114300"/>
          </a:xfrm>
          <a:custGeom>
            <a:avLst/>
            <a:gdLst/>
            <a:ahLst/>
            <a:cxnLst>
              <a:cxn ang="0">
                <a:pos x="16" y="44"/>
              </a:cxn>
              <a:cxn ang="0">
                <a:pos x="14" y="40"/>
              </a:cxn>
              <a:cxn ang="0">
                <a:pos x="14" y="34"/>
              </a:cxn>
              <a:cxn ang="0">
                <a:pos x="14" y="30"/>
              </a:cxn>
              <a:cxn ang="0">
                <a:pos x="16" y="28"/>
              </a:cxn>
              <a:cxn ang="0">
                <a:pos x="18" y="26"/>
              </a:cxn>
              <a:cxn ang="0">
                <a:pos x="22" y="26"/>
              </a:cxn>
              <a:cxn ang="0">
                <a:pos x="24" y="34"/>
              </a:cxn>
              <a:cxn ang="0">
                <a:pos x="28" y="52"/>
              </a:cxn>
              <a:cxn ang="0">
                <a:pos x="32" y="62"/>
              </a:cxn>
              <a:cxn ang="0">
                <a:pos x="36" y="68"/>
              </a:cxn>
              <a:cxn ang="0">
                <a:pos x="40" y="70"/>
              </a:cxn>
              <a:cxn ang="0">
                <a:pos x="46" y="72"/>
              </a:cxn>
              <a:cxn ang="0">
                <a:pos x="54" y="70"/>
              </a:cxn>
              <a:cxn ang="0">
                <a:pos x="60" y="66"/>
              </a:cxn>
              <a:cxn ang="0">
                <a:pos x="64" y="58"/>
              </a:cxn>
              <a:cxn ang="0">
                <a:pos x="64" y="50"/>
              </a:cxn>
              <a:cxn ang="0">
                <a:pos x="64" y="42"/>
              </a:cxn>
              <a:cxn ang="0">
                <a:pos x="62" y="34"/>
              </a:cxn>
              <a:cxn ang="0">
                <a:pos x="56" y="24"/>
              </a:cxn>
              <a:cxn ang="0">
                <a:pos x="60" y="24"/>
              </a:cxn>
              <a:cxn ang="0">
                <a:pos x="64" y="22"/>
              </a:cxn>
              <a:cxn ang="0">
                <a:pos x="64" y="0"/>
              </a:cxn>
              <a:cxn ang="0">
                <a:pos x="58" y="2"/>
              </a:cxn>
              <a:cxn ang="0">
                <a:pos x="50" y="4"/>
              </a:cxn>
              <a:cxn ang="0">
                <a:pos x="22" y="4"/>
              </a:cxn>
              <a:cxn ang="0">
                <a:pos x="14" y="4"/>
              </a:cxn>
              <a:cxn ang="0">
                <a:pos x="6" y="10"/>
              </a:cxn>
              <a:cxn ang="0">
                <a:pos x="2" y="14"/>
              </a:cxn>
              <a:cxn ang="0">
                <a:pos x="0" y="20"/>
              </a:cxn>
              <a:cxn ang="0">
                <a:pos x="0" y="38"/>
              </a:cxn>
              <a:cxn ang="0">
                <a:pos x="0" y="50"/>
              </a:cxn>
              <a:cxn ang="0">
                <a:pos x="4" y="60"/>
              </a:cxn>
              <a:cxn ang="0">
                <a:pos x="10" y="66"/>
              </a:cxn>
              <a:cxn ang="0">
                <a:pos x="18" y="70"/>
              </a:cxn>
              <a:cxn ang="0">
                <a:pos x="22" y="48"/>
              </a:cxn>
              <a:cxn ang="0">
                <a:pos x="18" y="44"/>
              </a:cxn>
              <a:cxn ang="0">
                <a:pos x="16" y="44"/>
              </a:cxn>
              <a:cxn ang="0">
                <a:pos x="38" y="26"/>
              </a:cxn>
              <a:cxn ang="0">
                <a:pos x="44" y="28"/>
              </a:cxn>
              <a:cxn ang="0">
                <a:pos x="50" y="32"/>
              </a:cxn>
              <a:cxn ang="0">
                <a:pos x="52" y="40"/>
              </a:cxn>
              <a:cxn ang="0">
                <a:pos x="50" y="46"/>
              </a:cxn>
              <a:cxn ang="0">
                <a:pos x="46" y="48"/>
              </a:cxn>
              <a:cxn ang="0">
                <a:pos x="40" y="46"/>
              </a:cxn>
              <a:cxn ang="0">
                <a:pos x="36" y="36"/>
              </a:cxn>
              <a:cxn ang="0">
                <a:pos x="34" y="26"/>
              </a:cxn>
              <a:cxn ang="0">
                <a:pos x="38" y="26"/>
              </a:cxn>
              <a:cxn ang="0">
                <a:pos x="16" y="44"/>
              </a:cxn>
            </a:cxnLst>
            <a:rect l="0" t="0" r="r" b="b"/>
            <a:pathLst>
              <a:path w="64" h="72">
                <a:moveTo>
                  <a:pt x="16" y="44"/>
                </a:moveTo>
                <a:lnTo>
                  <a:pt x="14" y="40"/>
                </a:lnTo>
                <a:lnTo>
                  <a:pt x="14" y="34"/>
                </a:lnTo>
                <a:lnTo>
                  <a:pt x="14" y="30"/>
                </a:lnTo>
                <a:lnTo>
                  <a:pt x="16" y="28"/>
                </a:lnTo>
                <a:lnTo>
                  <a:pt x="18" y="26"/>
                </a:lnTo>
                <a:lnTo>
                  <a:pt x="22" y="26"/>
                </a:lnTo>
                <a:lnTo>
                  <a:pt x="24" y="34"/>
                </a:lnTo>
                <a:lnTo>
                  <a:pt x="28" y="52"/>
                </a:lnTo>
                <a:lnTo>
                  <a:pt x="32" y="62"/>
                </a:lnTo>
                <a:lnTo>
                  <a:pt x="36" y="68"/>
                </a:lnTo>
                <a:lnTo>
                  <a:pt x="40" y="70"/>
                </a:lnTo>
                <a:lnTo>
                  <a:pt x="46" y="72"/>
                </a:lnTo>
                <a:lnTo>
                  <a:pt x="54" y="70"/>
                </a:lnTo>
                <a:lnTo>
                  <a:pt x="60" y="66"/>
                </a:lnTo>
                <a:lnTo>
                  <a:pt x="64" y="58"/>
                </a:lnTo>
                <a:lnTo>
                  <a:pt x="64" y="50"/>
                </a:lnTo>
                <a:lnTo>
                  <a:pt x="64" y="42"/>
                </a:lnTo>
                <a:lnTo>
                  <a:pt x="62" y="34"/>
                </a:lnTo>
                <a:lnTo>
                  <a:pt x="56" y="24"/>
                </a:lnTo>
                <a:lnTo>
                  <a:pt x="60" y="24"/>
                </a:lnTo>
                <a:lnTo>
                  <a:pt x="64" y="22"/>
                </a:lnTo>
                <a:lnTo>
                  <a:pt x="64" y="0"/>
                </a:lnTo>
                <a:lnTo>
                  <a:pt x="58" y="2"/>
                </a:lnTo>
                <a:lnTo>
                  <a:pt x="50" y="4"/>
                </a:lnTo>
                <a:lnTo>
                  <a:pt x="22" y="4"/>
                </a:lnTo>
                <a:lnTo>
                  <a:pt x="14" y="4"/>
                </a:lnTo>
                <a:lnTo>
                  <a:pt x="6" y="10"/>
                </a:lnTo>
                <a:lnTo>
                  <a:pt x="2" y="14"/>
                </a:lnTo>
                <a:lnTo>
                  <a:pt x="0" y="20"/>
                </a:lnTo>
                <a:lnTo>
                  <a:pt x="0" y="38"/>
                </a:lnTo>
                <a:lnTo>
                  <a:pt x="0" y="50"/>
                </a:lnTo>
                <a:lnTo>
                  <a:pt x="4" y="60"/>
                </a:lnTo>
                <a:lnTo>
                  <a:pt x="10" y="66"/>
                </a:lnTo>
                <a:lnTo>
                  <a:pt x="18" y="70"/>
                </a:lnTo>
                <a:lnTo>
                  <a:pt x="22" y="48"/>
                </a:lnTo>
                <a:lnTo>
                  <a:pt x="18" y="44"/>
                </a:lnTo>
                <a:lnTo>
                  <a:pt x="16" y="44"/>
                </a:lnTo>
                <a:lnTo>
                  <a:pt x="38" y="26"/>
                </a:lnTo>
                <a:lnTo>
                  <a:pt x="44" y="28"/>
                </a:lnTo>
                <a:lnTo>
                  <a:pt x="50" y="32"/>
                </a:lnTo>
                <a:lnTo>
                  <a:pt x="52" y="40"/>
                </a:lnTo>
                <a:lnTo>
                  <a:pt x="50" y="46"/>
                </a:lnTo>
                <a:lnTo>
                  <a:pt x="46" y="48"/>
                </a:lnTo>
                <a:lnTo>
                  <a:pt x="40" y="46"/>
                </a:lnTo>
                <a:lnTo>
                  <a:pt x="36" y="36"/>
                </a:lnTo>
                <a:lnTo>
                  <a:pt x="34" y="26"/>
                </a:lnTo>
                <a:lnTo>
                  <a:pt x="38" y="26"/>
                </a:lnTo>
                <a:lnTo>
                  <a:pt x="16" y="4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0" name="Freeform 34"/>
          <p:cNvSpPr>
            <a:spLocks/>
          </p:cNvSpPr>
          <p:nvPr/>
        </p:nvSpPr>
        <p:spPr bwMode="auto">
          <a:xfrm>
            <a:off x="3360738" y="3887788"/>
            <a:ext cx="136525" cy="73025"/>
          </a:xfrm>
          <a:custGeom>
            <a:avLst/>
            <a:gdLst/>
            <a:ahLst/>
            <a:cxnLst>
              <a:cxn ang="0">
                <a:pos x="12" y="38"/>
              </a:cxn>
              <a:cxn ang="0">
                <a:pos x="24" y="38"/>
              </a:cxn>
              <a:cxn ang="0">
                <a:pos x="24" y="46"/>
              </a:cxn>
              <a:cxn ang="0">
                <a:pos x="40" y="46"/>
              </a:cxn>
              <a:cxn ang="0">
                <a:pos x="40" y="38"/>
              </a:cxn>
              <a:cxn ang="0">
                <a:pos x="62" y="38"/>
              </a:cxn>
              <a:cxn ang="0">
                <a:pos x="72" y="38"/>
              </a:cxn>
              <a:cxn ang="0">
                <a:pos x="78" y="36"/>
              </a:cxn>
              <a:cxn ang="0">
                <a:pos x="82" y="34"/>
              </a:cxn>
              <a:cxn ang="0">
                <a:pos x="84" y="30"/>
              </a:cxn>
              <a:cxn ang="0">
                <a:pos x="86" y="24"/>
              </a:cxn>
              <a:cxn ang="0">
                <a:pos x="86" y="16"/>
              </a:cxn>
              <a:cxn ang="0">
                <a:pos x="84" y="0"/>
              </a:cxn>
              <a:cxn ang="0">
                <a:pos x="68" y="2"/>
              </a:cxn>
              <a:cxn ang="0">
                <a:pos x="70" y="10"/>
              </a:cxn>
              <a:cxn ang="0">
                <a:pos x="70" y="12"/>
              </a:cxn>
              <a:cxn ang="0">
                <a:pos x="68" y="14"/>
              </a:cxn>
              <a:cxn ang="0">
                <a:pos x="62" y="14"/>
              </a:cxn>
              <a:cxn ang="0">
                <a:pos x="40" y="14"/>
              </a:cxn>
              <a:cxn ang="0">
                <a:pos x="40" y="0"/>
              </a:cxn>
              <a:cxn ang="0">
                <a:pos x="24" y="0"/>
              </a:cxn>
              <a:cxn ang="0">
                <a:pos x="24" y="14"/>
              </a:cxn>
              <a:cxn ang="0">
                <a:pos x="0" y="14"/>
              </a:cxn>
              <a:cxn ang="0">
                <a:pos x="10" y="38"/>
              </a:cxn>
              <a:cxn ang="0">
                <a:pos x="12" y="38"/>
              </a:cxn>
            </a:cxnLst>
            <a:rect l="0" t="0" r="r" b="b"/>
            <a:pathLst>
              <a:path w="86" h="46">
                <a:moveTo>
                  <a:pt x="12" y="38"/>
                </a:moveTo>
                <a:lnTo>
                  <a:pt x="24" y="38"/>
                </a:lnTo>
                <a:lnTo>
                  <a:pt x="24" y="46"/>
                </a:lnTo>
                <a:lnTo>
                  <a:pt x="40" y="46"/>
                </a:lnTo>
                <a:lnTo>
                  <a:pt x="40" y="38"/>
                </a:lnTo>
                <a:lnTo>
                  <a:pt x="62" y="38"/>
                </a:lnTo>
                <a:lnTo>
                  <a:pt x="72" y="38"/>
                </a:lnTo>
                <a:lnTo>
                  <a:pt x="78" y="36"/>
                </a:lnTo>
                <a:lnTo>
                  <a:pt x="82" y="34"/>
                </a:lnTo>
                <a:lnTo>
                  <a:pt x="84" y="30"/>
                </a:lnTo>
                <a:lnTo>
                  <a:pt x="86" y="24"/>
                </a:lnTo>
                <a:lnTo>
                  <a:pt x="86" y="16"/>
                </a:lnTo>
                <a:lnTo>
                  <a:pt x="84" y="0"/>
                </a:lnTo>
                <a:lnTo>
                  <a:pt x="68" y="2"/>
                </a:lnTo>
                <a:lnTo>
                  <a:pt x="70" y="10"/>
                </a:lnTo>
                <a:lnTo>
                  <a:pt x="70" y="12"/>
                </a:lnTo>
                <a:lnTo>
                  <a:pt x="68" y="14"/>
                </a:lnTo>
                <a:lnTo>
                  <a:pt x="62" y="14"/>
                </a:lnTo>
                <a:lnTo>
                  <a:pt x="40" y="14"/>
                </a:lnTo>
                <a:lnTo>
                  <a:pt x="40" y="0"/>
                </a:lnTo>
                <a:lnTo>
                  <a:pt x="24" y="0"/>
                </a:lnTo>
                <a:lnTo>
                  <a:pt x="24" y="14"/>
                </a:lnTo>
                <a:lnTo>
                  <a:pt x="0" y="14"/>
                </a:lnTo>
                <a:lnTo>
                  <a:pt x="10" y="38"/>
                </a:lnTo>
                <a:lnTo>
                  <a:pt x="12" y="3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1" name="Freeform 35"/>
          <p:cNvSpPr>
            <a:spLocks/>
          </p:cNvSpPr>
          <p:nvPr/>
        </p:nvSpPr>
        <p:spPr bwMode="auto">
          <a:xfrm>
            <a:off x="3395663" y="3703638"/>
            <a:ext cx="101600" cy="168275"/>
          </a:xfrm>
          <a:custGeom>
            <a:avLst/>
            <a:gdLst/>
            <a:ahLst/>
            <a:cxnLst>
              <a:cxn ang="0">
                <a:pos x="64" y="106"/>
              </a:cxn>
              <a:cxn ang="0">
                <a:pos x="64" y="82"/>
              </a:cxn>
              <a:cxn ang="0">
                <a:pos x="32" y="82"/>
              </a:cxn>
              <a:cxn ang="0">
                <a:pos x="26" y="80"/>
              </a:cxn>
              <a:cxn ang="0">
                <a:pos x="22" y="78"/>
              </a:cxn>
              <a:cxn ang="0">
                <a:pos x="20" y="76"/>
              </a:cxn>
              <a:cxn ang="0">
                <a:pos x="18" y="72"/>
              </a:cxn>
              <a:cxn ang="0">
                <a:pos x="20" y="68"/>
              </a:cxn>
              <a:cxn ang="0">
                <a:pos x="24" y="64"/>
              </a:cxn>
              <a:cxn ang="0">
                <a:pos x="30" y="64"/>
              </a:cxn>
              <a:cxn ang="0">
                <a:pos x="64" y="64"/>
              </a:cxn>
              <a:cxn ang="0">
                <a:pos x="64" y="40"/>
              </a:cxn>
              <a:cxn ang="0">
                <a:pos x="32" y="40"/>
              </a:cxn>
              <a:cxn ang="0">
                <a:pos x="26" y="40"/>
              </a:cxn>
              <a:cxn ang="0">
                <a:pos x="22" y="38"/>
              </a:cxn>
              <a:cxn ang="0">
                <a:pos x="20" y="34"/>
              </a:cxn>
              <a:cxn ang="0">
                <a:pos x="18" y="32"/>
              </a:cxn>
              <a:cxn ang="0">
                <a:pos x="20" y="28"/>
              </a:cxn>
              <a:cxn ang="0">
                <a:pos x="22" y="26"/>
              </a:cxn>
              <a:cxn ang="0">
                <a:pos x="28" y="24"/>
              </a:cxn>
              <a:cxn ang="0">
                <a:pos x="64" y="24"/>
              </a:cxn>
              <a:cxn ang="0">
                <a:pos x="64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28"/>
              </a:cxn>
              <a:cxn ang="0">
                <a:pos x="2" y="32"/>
              </a:cxn>
              <a:cxn ang="0">
                <a:pos x="6" y="38"/>
              </a:cxn>
              <a:cxn ang="0">
                <a:pos x="10" y="42"/>
              </a:cxn>
              <a:cxn ang="0">
                <a:pos x="6" y="46"/>
              </a:cxn>
              <a:cxn ang="0">
                <a:pos x="2" y="50"/>
              </a:cxn>
              <a:cxn ang="0">
                <a:pos x="0" y="54"/>
              </a:cxn>
              <a:cxn ang="0">
                <a:pos x="0" y="62"/>
              </a:cxn>
              <a:cxn ang="0">
                <a:pos x="0" y="68"/>
              </a:cxn>
              <a:cxn ang="0">
                <a:pos x="2" y="74"/>
              </a:cxn>
              <a:cxn ang="0">
                <a:pos x="6" y="78"/>
              </a:cxn>
              <a:cxn ang="0">
                <a:pos x="10" y="84"/>
              </a:cxn>
              <a:cxn ang="0">
                <a:pos x="2" y="84"/>
              </a:cxn>
              <a:cxn ang="0">
                <a:pos x="2" y="106"/>
              </a:cxn>
              <a:cxn ang="0">
                <a:pos x="62" y="106"/>
              </a:cxn>
              <a:cxn ang="0">
                <a:pos x="64" y="106"/>
              </a:cxn>
            </a:cxnLst>
            <a:rect l="0" t="0" r="r" b="b"/>
            <a:pathLst>
              <a:path w="64" h="106">
                <a:moveTo>
                  <a:pt x="64" y="106"/>
                </a:moveTo>
                <a:lnTo>
                  <a:pt x="64" y="82"/>
                </a:lnTo>
                <a:lnTo>
                  <a:pt x="32" y="82"/>
                </a:lnTo>
                <a:lnTo>
                  <a:pt x="26" y="80"/>
                </a:lnTo>
                <a:lnTo>
                  <a:pt x="22" y="78"/>
                </a:lnTo>
                <a:lnTo>
                  <a:pt x="20" y="76"/>
                </a:lnTo>
                <a:lnTo>
                  <a:pt x="18" y="72"/>
                </a:lnTo>
                <a:lnTo>
                  <a:pt x="20" y="68"/>
                </a:lnTo>
                <a:lnTo>
                  <a:pt x="24" y="64"/>
                </a:lnTo>
                <a:lnTo>
                  <a:pt x="30" y="64"/>
                </a:lnTo>
                <a:lnTo>
                  <a:pt x="64" y="64"/>
                </a:lnTo>
                <a:lnTo>
                  <a:pt x="64" y="40"/>
                </a:lnTo>
                <a:lnTo>
                  <a:pt x="32" y="40"/>
                </a:lnTo>
                <a:lnTo>
                  <a:pt x="26" y="40"/>
                </a:lnTo>
                <a:lnTo>
                  <a:pt x="22" y="38"/>
                </a:lnTo>
                <a:lnTo>
                  <a:pt x="20" y="34"/>
                </a:lnTo>
                <a:lnTo>
                  <a:pt x="18" y="32"/>
                </a:lnTo>
                <a:lnTo>
                  <a:pt x="20" y="28"/>
                </a:lnTo>
                <a:lnTo>
                  <a:pt x="22" y="26"/>
                </a:lnTo>
                <a:lnTo>
                  <a:pt x="28" y="24"/>
                </a:lnTo>
                <a:lnTo>
                  <a:pt x="64" y="24"/>
                </a:lnTo>
                <a:lnTo>
                  <a:pt x="64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28"/>
                </a:lnTo>
                <a:lnTo>
                  <a:pt x="2" y="32"/>
                </a:lnTo>
                <a:lnTo>
                  <a:pt x="6" y="38"/>
                </a:lnTo>
                <a:lnTo>
                  <a:pt x="10" y="42"/>
                </a:lnTo>
                <a:lnTo>
                  <a:pt x="6" y="46"/>
                </a:lnTo>
                <a:lnTo>
                  <a:pt x="2" y="50"/>
                </a:lnTo>
                <a:lnTo>
                  <a:pt x="0" y="54"/>
                </a:lnTo>
                <a:lnTo>
                  <a:pt x="0" y="62"/>
                </a:lnTo>
                <a:lnTo>
                  <a:pt x="0" y="68"/>
                </a:lnTo>
                <a:lnTo>
                  <a:pt x="2" y="74"/>
                </a:lnTo>
                <a:lnTo>
                  <a:pt x="6" y="78"/>
                </a:lnTo>
                <a:lnTo>
                  <a:pt x="10" y="84"/>
                </a:lnTo>
                <a:lnTo>
                  <a:pt x="2" y="84"/>
                </a:lnTo>
                <a:lnTo>
                  <a:pt x="2" y="106"/>
                </a:lnTo>
                <a:lnTo>
                  <a:pt x="62" y="106"/>
                </a:lnTo>
                <a:lnTo>
                  <a:pt x="64" y="10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2" name="Freeform 36"/>
          <p:cNvSpPr>
            <a:spLocks/>
          </p:cNvSpPr>
          <p:nvPr/>
        </p:nvSpPr>
        <p:spPr bwMode="auto">
          <a:xfrm>
            <a:off x="3395663" y="3570288"/>
            <a:ext cx="101600" cy="114300"/>
          </a:xfrm>
          <a:custGeom>
            <a:avLst/>
            <a:gdLst/>
            <a:ahLst/>
            <a:cxnLst>
              <a:cxn ang="0">
                <a:pos x="58" y="62"/>
              </a:cxn>
              <a:cxn ang="0">
                <a:pos x="62" y="50"/>
              </a:cxn>
              <a:cxn ang="0">
                <a:pos x="64" y="36"/>
              </a:cxn>
              <a:cxn ang="0">
                <a:pos x="64" y="28"/>
              </a:cxn>
              <a:cxn ang="0">
                <a:pos x="62" y="22"/>
              </a:cxn>
              <a:cxn ang="0">
                <a:pos x="60" y="16"/>
              </a:cxn>
              <a:cxn ang="0">
                <a:pos x="56" y="10"/>
              </a:cxn>
              <a:cxn ang="0">
                <a:pos x="50" y="6"/>
              </a:cxn>
              <a:cxn ang="0">
                <a:pos x="46" y="4"/>
              </a:cxn>
              <a:cxn ang="0">
                <a:pos x="38" y="2"/>
              </a:cxn>
              <a:cxn ang="0">
                <a:pos x="32" y="0"/>
              </a:cxn>
              <a:cxn ang="0">
                <a:pos x="20" y="2"/>
              </a:cxn>
              <a:cxn ang="0">
                <a:pos x="10" y="8"/>
              </a:cxn>
              <a:cxn ang="0">
                <a:pos x="6" y="14"/>
              </a:cxn>
              <a:cxn ang="0">
                <a:pos x="2" y="20"/>
              </a:cxn>
              <a:cxn ang="0">
                <a:pos x="0" y="28"/>
              </a:cxn>
              <a:cxn ang="0">
                <a:pos x="0" y="36"/>
              </a:cxn>
              <a:cxn ang="0">
                <a:pos x="0" y="44"/>
              </a:cxn>
              <a:cxn ang="0">
                <a:pos x="2" y="52"/>
              </a:cxn>
              <a:cxn ang="0">
                <a:pos x="4" y="58"/>
              </a:cxn>
              <a:cxn ang="0">
                <a:pos x="8" y="62"/>
              </a:cxn>
              <a:cxn ang="0">
                <a:pos x="14" y="66"/>
              </a:cxn>
              <a:cxn ang="0">
                <a:pos x="20" y="70"/>
              </a:cxn>
              <a:cxn ang="0">
                <a:pos x="26" y="72"/>
              </a:cxn>
              <a:cxn ang="0">
                <a:pos x="32" y="72"/>
              </a:cxn>
              <a:cxn ang="0">
                <a:pos x="40" y="72"/>
              </a:cxn>
              <a:cxn ang="0">
                <a:pos x="46" y="70"/>
              </a:cxn>
              <a:cxn ang="0">
                <a:pos x="52" y="66"/>
              </a:cxn>
              <a:cxn ang="0">
                <a:pos x="56" y="62"/>
              </a:cxn>
              <a:cxn ang="0">
                <a:pos x="58" y="62"/>
              </a:cxn>
              <a:cxn ang="0">
                <a:pos x="20" y="46"/>
              </a:cxn>
              <a:cxn ang="0">
                <a:pos x="18" y="42"/>
              </a:cxn>
              <a:cxn ang="0">
                <a:pos x="16" y="36"/>
              </a:cxn>
              <a:cxn ang="0">
                <a:pos x="18" y="32"/>
              </a:cxn>
              <a:cxn ang="0">
                <a:pos x="20" y="28"/>
              </a:cxn>
              <a:cxn ang="0">
                <a:pos x="26" y="26"/>
              </a:cxn>
              <a:cxn ang="0">
                <a:pos x="32" y="24"/>
              </a:cxn>
              <a:cxn ang="0">
                <a:pos x="40" y="26"/>
              </a:cxn>
              <a:cxn ang="0">
                <a:pos x="44" y="28"/>
              </a:cxn>
              <a:cxn ang="0">
                <a:pos x="48" y="32"/>
              </a:cxn>
              <a:cxn ang="0">
                <a:pos x="48" y="36"/>
              </a:cxn>
              <a:cxn ang="0">
                <a:pos x="48" y="42"/>
              </a:cxn>
              <a:cxn ang="0">
                <a:pos x="44" y="46"/>
              </a:cxn>
              <a:cxn ang="0">
                <a:pos x="40" y="48"/>
              </a:cxn>
              <a:cxn ang="0">
                <a:pos x="32" y="48"/>
              </a:cxn>
              <a:cxn ang="0">
                <a:pos x="26" y="48"/>
              </a:cxn>
              <a:cxn ang="0">
                <a:pos x="20" y="46"/>
              </a:cxn>
              <a:cxn ang="0">
                <a:pos x="58" y="62"/>
              </a:cxn>
            </a:cxnLst>
            <a:rect l="0" t="0" r="r" b="b"/>
            <a:pathLst>
              <a:path w="64" h="72">
                <a:moveTo>
                  <a:pt x="58" y="62"/>
                </a:moveTo>
                <a:lnTo>
                  <a:pt x="62" y="50"/>
                </a:lnTo>
                <a:lnTo>
                  <a:pt x="64" y="36"/>
                </a:lnTo>
                <a:lnTo>
                  <a:pt x="64" y="28"/>
                </a:lnTo>
                <a:lnTo>
                  <a:pt x="62" y="22"/>
                </a:lnTo>
                <a:lnTo>
                  <a:pt x="60" y="16"/>
                </a:lnTo>
                <a:lnTo>
                  <a:pt x="56" y="10"/>
                </a:lnTo>
                <a:lnTo>
                  <a:pt x="50" y="6"/>
                </a:lnTo>
                <a:lnTo>
                  <a:pt x="46" y="4"/>
                </a:lnTo>
                <a:lnTo>
                  <a:pt x="38" y="2"/>
                </a:ln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28"/>
                </a:lnTo>
                <a:lnTo>
                  <a:pt x="0" y="36"/>
                </a:lnTo>
                <a:lnTo>
                  <a:pt x="0" y="44"/>
                </a:lnTo>
                <a:lnTo>
                  <a:pt x="2" y="52"/>
                </a:lnTo>
                <a:lnTo>
                  <a:pt x="4" y="58"/>
                </a:lnTo>
                <a:lnTo>
                  <a:pt x="8" y="62"/>
                </a:lnTo>
                <a:lnTo>
                  <a:pt x="14" y="66"/>
                </a:lnTo>
                <a:lnTo>
                  <a:pt x="20" y="70"/>
                </a:lnTo>
                <a:lnTo>
                  <a:pt x="26" y="72"/>
                </a:lnTo>
                <a:lnTo>
                  <a:pt x="32" y="72"/>
                </a:lnTo>
                <a:lnTo>
                  <a:pt x="40" y="72"/>
                </a:lnTo>
                <a:lnTo>
                  <a:pt x="46" y="70"/>
                </a:lnTo>
                <a:lnTo>
                  <a:pt x="52" y="66"/>
                </a:lnTo>
                <a:lnTo>
                  <a:pt x="56" y="62"/>
                </a:lnTo>
                <a:lnTo>
                  <a:pt x="58" y="62"/>
                </a:lnTo>
                <a:lnTo>
                  <a:pt x="20" y="46"/>
                </a:lnTo>
                <a:lnTo>
                  <a:pt x="18" y="42"/>
                </a:lnTo>
                <a:lnTo>
                  <a:pt x="16" y="36"/>
                </a:lnTo>
                <a:lnTo>
                  <a:pt x="18" y="32"/>
                </a:lnTo>
                <a:lnTo>
                  <a:pt x="20" y="28"/>
                </a:lnTo>
                <a:lnTo>
                  <a:pt x="26" y="26"/>
                </a:lnTo>
                <a:lnTo>
                  <a:pt x="32" y="24"/>
                </a:lnTo>
                <a:lnTo>
                  <a:pt x="40" y="26"/>
                </a:lnTo>
                <a:lnTo>
                  <a:pt x="44" y="28"/>
                </a:lnTo>
                <a:lnTo>
                  <a:pt x="48" y="32"/>
                </a:lnTo>
                <a:lnTo>
                  <a:pt x="48" y="36"/>
                </a:lnTo>
                <a:lnTo>
                  <a:pt x="48" y="42"/>
                </a:lnTo>
                <a:lnTo>
                  <a:pt x="44" y="46"/>
                </a:lnTo>
                <a:lnTo>
                  <a:pt x="40" y="48"/>
                </a:lnTo>
                <a:lnTo>
                  <a:pt x="32" y="48"/>
                </a:lnTo>
                <a:lnTo>
                  <a:pt x="26" y="48"/>
                </a:lnTo>
                <a:lnTo>
                  <a:pt x="20" y="46"/>
                </a:lnTo>
                <a:lnTo>
                  <a:pt x="58" y="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3" name="Freeform 37"/>
          <p:cNvSpPr>
            <a:spLocks/>
          </p:cNvSpPr>
          <p:nvPr/>
        </p:nvSpPr>
        <p:spPr bwMode="auto">
          <a:xfrm>
            <a:off x="3395663" y="3455988"/>
            <a:ext cx="101600" cy="104775"/>
          </a:xfrm>
          <a:custGeom>
            <a:avLst/>
            <a:gdLst/>
            <a:ahLst/>
            <a:cxnLst>
              <a:cxn ang="0">
                <a:pos x="60" y="56"/>
              </a:cxn>
              <a:cxn ang="0">
                <a:pos x="64" y="46"/>
              </a:cxn>
              <a:cxn ang="0">
                <a:pos x="64" y="32"/>
              </a:cxn>
              <a:cxn ang="0">
                <a:pos x="64" y="22"/>
              </a:cxn>
              <a:cxn ang="0">
                <a:pos x="62" y="12"/>
              </a:cxn>
              <a:cxn ang="0">
                <a:pos x="58" y="6"/>
              </a:cxn>
              <a:cxn ang="0">
                <a:pos x="54" y="2"/>
              </a:cxn>
              <a:cxn ang="0">
                <a:pos x="48" y="0"/>
              </a:cxn>
              <a:cxn ang="0">
                <a:pos x="44" y="0"/>
              </a:cxn>
              <a:cxn ang="0">
                <a:pos x="38" y="0"/>
              </a:cxn>
              <a:cxn ang="0">
                <a:pos x="34" y="2"/>
              </a:cxn>
              <a:cxn ang="0">
                <a:pos x="30" y="6"/>
              </a:cxn>
              <a:cxn ang="0">
                <a:pos x="26" y="12"/>
              </a:cxn>
              <a:cxn ang="0">
                <a:pos x="22" y="30"/>
              </a:cxn>
              <a:cxn ang="0">
                <a:pos x="20" y="40"/>
              </a:cxn>
              <a:cxn ang="0">
                <a:pos x="20" y="42"/>
              </a:cxn>
              <a:cxn ang="0">
                <a:pos x="18" y="42"/>
              </a:cxn>
              <a:cxn ang="0">
                <a:pos x="14" y="40"/>
              </a:cxn>
              <a:cxn ang="0">
                <a:pos x="12" y="34"/>
              </a:cxn>
              <a:cxn ang="0">
                <a:pos x="14" y="28"/>
              </a:cxn>
              <a:cxn ang="0">
                <a:pos x="18" y="24"/>
              </a:cxn>
              <a:cxn ang="0">
                <a:pos x="16" y="2"/>
              </a:cxn>
              <a:cxn ang="0">
                <a:pos x="6" y="8"/>
              </a:cxn>
              <a:cxn ang="0">
                <a:pos x="4" y="12"/>
              </a:cxn>
              <a:cxn ang="0">
                <a:pos x="2" y="16"/>
              </a:cxn>
              <a:cxn ang="0">
                <a:pos x="0" y="32"/>
              </a:cxn>
              <a:cxn ang="0">
                <a:pos x="0" y="42"/>
              </a:cxn>
              <a:cxn ang="0">
                <a:pos x="2" y="50"/>
              </a:cxn>
              <a:cxn ang="0">
                <a:pos x="4" y="56"/>
              </a:cxn>
              <a:cxn ang="0">
                <a:pos x="8" y="60"/>
              </a:cxn>
              <a:cxn ang="0">
                <a:pos x="14" y="62"/>
              </a:cxn>
              <a:cxn ang="0">
                <a:pos x="20" y="62"/>
              </a:cxn>
              <a:cxn ang="0">
                <a:pos x="24" y="62"/>
              </a:cxn>
              <a:cxn ang="0">
                <a:pos x="30" y="60"/>
              </a:cxn>
              <a:cxn ang="0">
                <a:pos x="32" y="56"/>
              </a:cxn>
              <a:cxn ang="0">
                <a:pos x="36" y="52"/>
              </a:cxn>
              <a:cxn ang="0">
                <a:pos x="40" y="34"/>
              </a:cxn>
              <a:cxn ang="0">
                <a:pos x="42" y="24"/>
              </a:cxn>
              <a:cxn ang="0">
                <a:pos x="44" y="22"/>
              </a:cxn>
              <a:cxn ang="0">
                <a:pos x="46" y="22"/>
              </a:cxn>
              <a:cxn ang="0">
                <a:pos x="50" y="24"/>
              </a:cxn>
              <a:cxn ang="0">
                <a:pos x="52" y="26"/>
              </a:cxn>
              <a:cxn ang="0">
                <a:pos x="52" y="30"/>
              </a:cxn>
              <a:cxn ang="0">
                <a:pos x="50" y="38"/>
              </a:cxn>
              <a:cxn ang="0">
                <a:pos x="44" y="42"/>
              </a:cxn>
              <a:cxn ang="0">
                <a:pos x="46" y="66"/>
              </a:cxn>
              <a:cxn ang="0">
                <a:pos x="54" y="62"/>
              </a:cxn>
              <a:cxn ang="0">
                <a:pos x="58" y="56"/>
              </a:cxn>
              <a:cxn ang="0">
                <a:pos x="60" y="56"/>
              </a:cxn>
            </a:cxnLst>
            <a:rect l="0" t="0" r="r" b="b"/>
            <a:pathLst>
              <a:path w="64" h="66">
                <a:moveTo>
                  <a:pt x="60" y="56"/>
                </a:moveTo>
                <a:lnTo>
                  <a:pt x="64" y="46"/>
                </a:lnTo>
                <a:lnTo>
                  <a:pt x="64" y="32"/>
                </a:lnTo>
                <a:lnTo>
                  <a:pt x="64" y="22"/>
                </a:lnTo>
                <a:lnTo>
                  <a:pt x="62" y="12"/>
                </a:lnTo>
                <a:lnTo>
                  <a:pt x="58" y="6"/>
                </a:lnTo>
                <a:lnTo>
                  <a:pt x="54" y="2"/>
                </a:lnTo>
                <a:lnTo>
                  <a:pt x="48" y="0"/>
                </a:lnTo>
                <a:lnTo>
                  <a:pt x="44" y="0"/>
                </a:lnTo>
                <a:lnTo>
                  <a:pt x="38" y="0"/>
                </a:lnTo>
                <a:lnTo>
                  <a:pt x="34" y="2"/>
                </a:lnTo>
                <a:lnTo>
                  <a:pt x="30" y="6"/>
                </a:lnTo>
                <a:lnTo>
                  <a:pt x="26" y="12"/>
                </a:lnTo>
                <a:lnTo>
                  <a:pt x="22" y="30"/>
                </a:lnTo>
                <a:lnTo>
                  <a:pt x="20" y="40"/>
                </a:lnTo>
                <a:lnTo>
                  <a:pt x="20" y="42"/>
                </a:lnTo>
                <a:lnTo>
                  <a:pt x="18" y="42"/>
                </a:lnTo>
                <a:lnTo>
                  <a:pt x="14" y="40"/>
                </a:lnTo>
                <a:lnTo>
                  <a:pt x="12" y="34"/>
                </a:lnTo>
                <a:lnTo>
                  <a:pt x="14" y="28"/>
                </a:lnTo>
                <a:lnTo>
                  <a:pt x="18" y="24"/>
                </a:lnTo>
                <a:lnTo>
                  <a:pt x="16" y="2"/>
                </a:lnTo>
                <a:lnTo>
                  <a:pt x="6" y="8"/>
                </a:lnTo>
                <a:lnTo>
                  <a:pt x="4" y="12"/>
                </a:lnTo>
                <a:lnTo>
                  <a:pt x="2" y="16"/>
                </a:lnTo>
                <a:lnTo>
                  <a:pt x="0" y="32"/>
                </a:lnTo>
                <a:lnTo>
                  <a:pt x="0" y="42"/>
                </a:lnTo>
                <a:lnTo>
                  <a:pt x="2" y="50"/>
                </a:lnTo>
                <a:lnTo>
                  <a:pt x="4" y="56"/>
                </a:lnTo>
                <a:lnTo>
                  <a:pt x="8" y="60"/>
                </a:lnTo>
                <a:lnTo>
                  <a:pt x="14" y="62"/>
                </a:lnTo>
                <a:lnTo>
                  <a:pt x="20" y="62"/>
                </a:lnTo>
                <a:lnTo>
                  <a:pt x="24" y="62"/>
                </a:lnTo>
                <a:lnTo>
                  <a:pt x="30" y="60"/>
                </a:lnTo>
                <a:lnTo>
                  <a:pt x="32" y="56"/>
                </a:lnTo>
                <a:lnTo>
                  <a:pt x="36" y="52"/>
                </a:lnTo>
                <a:lnTo>
                  <a:pt x="40" y="34"/>
                </a:lnTo>
                <a:lnTo>
                  <a:pt x="42" y="24"/>
                </a:lnTo>
                <a:lnTo>
                  <a:pt x="44" y="22"/>
                </a:lnTo>
                <a:lnTo>
                  <a:pt x="46" y="22"/>
                </a:lnTo>
                <a:lnTo>
                  <a:pt x="50" y="24"/>
                </a:lnTo>
                <a:lnTo>
                  <a:pt x="52" y="26"/>
                </a:lnTo>
                <a:lnTo>
                  <a:pt x="52" y="30"/>
                </a:lnTo>
                <a:lnTo>
                  <a:pt x="50" y="38"/>
                </a:lnTo>
                <a:lnTo>
                  <a:pt x="44" y="42"/>
                </a:lnTo>
                <a:lnTo>
                  <a:pt x="46" y="66"/>
                </a:lnTo>
                <a:lnTo>
                  <a:pt x="54" y="62"/>
                </a:lnTo>
                <a:lnTo>
                  <a:pt x="58" y="56"/>
                </a:lnTo>
                <a:lnTo>
                  <a:pt x="60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4" name="Freeform 38"/>
          <p:cNvSpPr>
            <a:spLocks/>
          </p:cNvSpPr>
          <p:nvPr/>
        </p:nvSpPr>
        <p:spPr bwMode="auto">
          <a:xfrm>
            <a:off x="3395663" y="3328988"/>
            <a:ext cx="139700" cy="107950"/>
          </a:xfrm>
          <a:custGeom>
            <a:avLst/>
            <a:gdLst/>
            <a:ahLst/>
            <a:cxnLst>
              <a:cxn ang="0">
                <a:pos x="88" y="44"/>
              </a:cxn>
              <a:cxn ang="0">
                <a:pos x="58" y="44"/>
              </a:cxn>
              <a:cxn ang="0">
                <a:pos x="62" y="36"/>
              </a:cxn>
              <a:cxn ang="0">
                <a:pos x="64" y="26"/>
              </a:cxn>
              <a:cxn ang="0">
                <a:pos x="62" y="16"/>
              </a:cxn>
              <a:cxn ang="0">
                <a:pos x="56" y="6"/>
              </a:cxn>
              <a:cxn ang="0">
                <a:pos x="52" y="4"/>
              </a:cxn>
              <a:cxn ang="0">
                <a:pos x="46" y="2"/>
              </a:cxn>
              <a:cxn ang="0">
                <a:pos x="32" y="0"/>
              </a:cxn>
              <a:cxn ang="0">
                <a:pos x="20" y="2"/>
              </a:cxn>
              <a:cxn ang="0">
                <a:pos x="10" y="6"/>
              </a:cxn>
              <a:cxn ang="0">
                <a:pos x="6" y="10"/>
              </a:cxn>
              <a:cxn ang="0">
                <a:pos x="2" y="14"/>
              </a:cxn>
              <a:cxn ang="0">
                <a:pos x="0" y="20"/>
              </a:cxn>
              <a:cxn ang="0">
                <a:pos x="0" y="26"/>
              </a:cxn>
              <a:cxn ang="0">
                <a:pos x="0" y="32"/>
              </a:cxn>
              <a:cxn ang="0">
                <a:pos x="2" y="38"/>
              </a:cxn>
              <a:cxn ang="0">
                <a:pos x="10" y="46"/>
              </a:cxn>
              <a:cxn ang="0">
                <a:pos x="2" y="46"/>
              </a:cxn>
              <a:cxn ang="0">
                <a:pos x="2" y="68"/>
              </a:cxn>
              <a:cxn ang="0">
                <a:pos x="88" y="68"/>
              </a:cxn>
              <a:cxn ang="0">
                <a:pos x="88" y="46"/>
              </a:cxn>
              <a:cxn ang="0">
                <a:pos x="88" y="44"/>
              </a:cxn>
              <a:cxn ang="0">
                <a:pos x="20" y="42"/>
              </a:cxn>
              <a:cxn ang="0">
                <a:pos x="18" y="38"/>
              </a:cxn>
              <a:cxn ang="0">
                <a:pos x="18" y="34"/>
              </a:cxn>
              <a:cxn ang="0">
                <a:pos x="18" y="30"/>
              </a:cxn>
              <a:cxn ang="0">
                <a:pos x="20" y="26"/>
              </a:cxn>
              <a:cxn ang="0">
                <a:pos x="26" y="24"/>
              </a:cxn>
              <a:cxn ang="0">
                <a:pos x="32" y="24"/>
              </a:cxn>
              <a:cxn ang="0">
                <a:pos x="38" y="24"/>
              </a:cxn>
              <a:cxn ang="0">
                <a:pos x="44" y="26"/>
              </a:cxn>
              <a:cxn ang="0">
                <a:pos x="46" y="30"/>
              </a:cxn>
              <a:cxn ang="0">
                <a:pos x="46" y="34"/>
              </a:cxn>
              <a:cxn ang="0">
                <a:pos x="46" y="38"/>
              </a:cxn>
              <a:cxn ang="0">
                <a:pos x="44" y="40"/>
              </a:cxn>
              <a:cxn ang="0">
                <a:pos x="38" y="44"/>
              </a:cxn>
              <a:cxn ang="0">
                <a:pos x="32" y="44"/>
              </a:cxn>
              <a:cxn ang="0">
                <a:pos x="26" y="44"/>
              </a:cxn>
              <a:cxn ang="0">
                <a:pos x="20" y="42"/>
              </a:cxn>
              <a:cxn ang="0">
                <a:pos x="88" y="44"/>
              </a:cxn>
            </a:cxnLst>
            <a:rect l="0" t="0" r="r" b="b"/>
            <a:pathLst>
              <a:path w="88" h="68">
                <a:moveTo>
                  <a:pt x="88" y="44"/>
                </a:moveTo>
                <a:lnTo>
                  <a:pt x="58" y="44"/>
                </a:lnTo>
                <a:lnTo>
                  <a:pt x="62" y="36"/>
                </a:lnTo>
                <a:lnTo>
                  <a:pt x="64" y="26"/>
                </a:lnTo>
                <a:lnTo>
                  <a:pt x="62" y="16"/>
                </a:lnTo>
                <a:lnTo>
                  <a:pt x="56" y="6"/>
                </a:lnTo>
                <a:lnTo>
                  <a:pt x="52" y="4"/>
                </a:lnTo>
                <a:lnTo>
                  <a:pt x="46" y="2"/>
                </a:lnTo>
                <a:lnTo>
                  <a:pt x="32" y="0"/>
                </a:lnTo>
                <a:lnTo>
                  <a:pt x="20" y="2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0" y="20"/>
                </a:lnTo>
                <a:lnTo>
                  <a:pt x="0" y="26"/>
                </a:lnTo>
                <a:lnTo>
                  <a:pt x="0" y="32"/>
                </a:lnTo>
                <a:lnTo>
                  <a:pt x="2" y="38"/>
                </a:lnTo>
                <a:lnTo>
                  <a:pt x="10" y="46"/>
                </a:lnTo>
                <a:lnTo>
                  <a:pt x="2" y="46"/>
                </a:lnTo>
                <a:lnTo>
                  <a:pt x="2" y="68"/>
                </a:lnTo>
                <a:lnTo>
                  <a:pt x="88" y="68"/>
                </a:lnTo>
                <a:lnTo>
                  <a:pt x="88" y="46"/>
                </a:lnTo>
                <a:lnTo>
                  <a:pt x="88" y="44"/>
                </a:lnTo>
                <a:lnTo>
                  <a:pt x="20" y="42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20" y="26"/>
                </a:lnTo>
                <a:lnTo>
                  <a:pt x="26" y="24"/>
                </a:lnTo>
                <a:lnTo>
                  <a:pt x="32" y="24"/>
                </a:lnTo>
                <a:lnTo>
                  <a:pt x="38" y="24"/>
                </a:lnTo>
                <a:lnTo>
                  <a:pt x="44" y="26"/>
                </a:lnTo>
                <a:lnTo>
                  <a:pt x="46" y="30"/>
                </a:lnTo>
                <a:lnTo>
                  <a:pt x="46" y="34"/>
                </a:lnTo>
                <a:lnTo>
                  <a:pt x="46" y="38"/>
                </a:lnTo>
                <a:lnTo>
                  <a:pt x="44" y="40"/>
                </a:lnTo>
                <a:lnTo>
                  <a:pt x="38" y="44"/>
                </a:lnTo>
                <a:lnTo>
                  <a:pt x="32" y="44"/>
                </a:lnTo>
                <a:lnTo>
                  <a:pt x="26" y="44"/>
                </a:lnTo>
                <a:lnTo>
                  <a:pt x="20" y="42"/>
                </a:lnTo>
                <a:lnTo>
                  <a:pt x="88" y="4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5" name="Freeform 39"/>
          <p:cNvSpPr>
            <a:spLocks/>
          </p:cNvSpPr>
          <p:nvPr/>
        </p:nvSpPr>
        <p:spPr bwMode="auto">
          <a:xfrm>
            <a:off x="3360738" y="3203575"/>
            <a:ext cx="136525" cy="106363"/>
          </a:xfrm>
          <a:custGeom>
            <a:avLst/>
            <a:gdLst/>
            <a:ahLst/>
            <a:cxnLst>
              <a:cxn ang="0">
                <a:pos x="86" y="67"/>
              </a:cxn>
              <a:cxn ang="0">
                <a:pos x="86" y="43"/>
              </a:cxn>
              <a:cxn ang="0">
                <a:pos x="56" y="43"/>
              </a:cxn>
              <a:cxn ang="0">
                <a:pos x="48" y="43"/>
              </a:cxn>
              <a:cxn ang="0">
                <a:pos x="44" y="41"/>
              </a:cxn>
              <a:cxn ang="0">
                <a:pos x="42" y="37"/>
              </a:cxn>
              <a:cxn ang="0">
                <a:pos x="40" y="33"/>
              </a:cxn>
              <a:cxn ang="0">
                <a:pos x="42" y="31"/>
              </a:cxn>
              <a:cxn ang="0">
                <a:pos x="42" y="27"/>
              </a:cxn>
              <a:cxn ang="0">
                <a:pos x="46" y="25"/>
              </a:cxn>
              <a:cxn ang="0">
                <a:pos x="52" y="25"/>
              </a:cxn>
              <a:cxn ang="0">
                <a:pos x="86" y="25"/>
              </a:cxn>
              <a:cxn ang="0">
                <a:pos x="86" y="0"/>
              </a:cxn>
              <a:cxn ang="0">
                <a:pos x="46" y="0"/>
              </a:cxn>
              <a:cxn ang="0">
                <a:pos x="36" y="2"/>
              </a:cxn>
              <a:cxn ang="0">
                <a:pos x="28" y="6"/>
              </a:cxn>
              <a:cxn ang="0">
                <a:pos x="24" y="13"/>
              </a:cxn>
              <a:cxn ang="0">
                <a:pos x="22" y="23"/>
              </a:cxn>
              <a:cxn ang="0">
                <a:pos x="22" y="29"/>
              </a:cxn>
              <a:cxn ang="0">
                <a:pos x="24" y="33"/>
              </a:cxn>
              <a:cxn ang="0">
                <a:pos x="32" y="43"/>
              </a:cxn>
              <a:cxn ang="0">
                <a:pos x="0" y="43"/>
              </a:cxn>
              <a:cxn ang="0">
                <a:pos x="0" y="67"/>
              </a:cxn>
              <a:cxn ang="0">
                <a:pos x="84" y="67"/>
              </a:cxn>
              <a:cxn ang="0">
                <a:pos x="86" y="67"/>
              </a:cxn>
            </a:cxnLst>
            <a:rect l="0" t="0" r="r" b="b"/>
            <a:pathLst>
              <a:path w="86" h="67">
                <a:moveTo>
                  <a:pt x="86" y="67"/>
                </a:moveTo>
                <a:lnTo>
                  <a:pt x="86" y="43"/>
                </a:lnTo>
                <a:lnTo>
                  <a:pt x="56" y="43"/>
                </a:lnTo>
                <a:lnTo>
                  <a:pt x="48" y="43"/>
                </a:lnTo>
                <a:lnTo>
                  <a:pt x="44" y="41"/>
                </a:lnTo>
                <a:lnTo>
                  <a:pt x="42" y="37"/>
                </a:lnTo>
                <a:lnTo>
                  <a:pt x="40" y="33"/>
                </a:lnTo>
                <a:lnTo>
                  <a:pt x="42" y="31"/>
                </a:lnTo>
                <a:lnTo>
                  <a:pt x="42" y="27"/>
                </a:lnTo>
                <a:lnTo>
                  <a:pt x="46" y="25"/>
                </a:lnTo>
                <a:lnTo>
                  <a:pt x="52" y="25"/>
                </a:lnTo>
                <a:lnTo>
                  <a:pt x="86" y="25"/>
                </a:lnTo>
                <a:lnTo>
                  <a:pt x="86" y="0"/>
                </a:lnTo>
                <a:lnTo>
                  <a:pt x="46" y="0"/>
                </a:lnTo>
                <a:lnTo>
                  <a:pt x="36" y="2"/>
                </a:lnTo>
                <a:lnTo>
                  <a:pt x="28" y="6"/>
                </a:lnTo>
                <a:lnTo>
                  <a:pt x="24" y="13"/>
                </a:lnTo>
                <a:lnTo>
                  <a:pt x="22" y="23"/>
                </a:lnTo>
                <a:lnTo>
                  <a:pt x="22" y="29"/>
                </a:lnTo>
                <a:lnTo>
                  <a:pt x="24" y="33"/>
                </a:lnTo>
                <a:lnTo>
                  <a:pt x="32" y="43"/>
                </a:lnTo>
                <a:lnTo>
                  <a:pt x="0" y="43"/>
                </a:lnTo>
                <a:lnTo>
                  <a:pt x="0" y="67"/>
                </a:lnTo>
                <a:lnTo>
                  <a:pt x="84" y="67"/>
                </a:lnTo>
                <a:lnTo>
                  <a:pt x="86" y="67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6" name="Freeform 40"/>
          <p:cNvSpPr>
            <a:spLocks/>
          </p:cNvSpPr>
          <p:nvPr/>
        </p:nvSpPr>
        <p:spPr bwMode="auto">
          <a:xfrm>
            <a:off x="3395663" y="3070225"/>
            <a:ext cx="101600" cy="1174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4" y="2"/>
              </a:cxn>
              <a:cxn ang="0">
                <a:pos x="16" y="4"/>
              </a:cxn>
              <a:cxn ang="0">
                <a:pos x="8" y="10"/>
              </a:cxn>
              <a:cxn ang="0">
                <a:pos x="4" y="16"/>
              </a:cxn>
              <a:cxn ang="0">
                <a:pos x="0" y="26"/>
              </a:cxn>
              <a:cxn ang="0">
                <a:pos x="0" y="38"/>
              </a:cxn>
              <a:cxn ang="0">
                <a:pos x="0" y="46"/>
              </a:cxn>
              <a:cxn ang="0">
                <a:pos x="2" y="52"/>
              </a:cxn>
              <a:cxn ang="0">
                <a:pos x="4" y="58"/>
              </a:cxn>
              <a:cxn ang="0">
                <a:pos x="8" y="64"/>
              </a:cxn>
              <a:cxn ang="0">
                <a:pos x="14" y="68"/>
              </a:cxn>
              <a:cxn ang="0">
                <a:pos x="20" y="70"/>
              </a:cxn>
              <a:cxn ang="0">
                <a:pos x="26" y="72"/>
              </a:cxn>
              <a:cxn ang="0">
                <a:pos x="32" y="74"/>
              </a:cxn>
              <a:cxn ang="0">
                <a:pos x="42" y="72"/>
              </a:cxn>
              <a:cxn ang="0">
                <a:pos x="50" y="68"/>
              </a:cxn>
              <a:cxn ang="0">
                <a:pos x="56" y="64"/>
              </a:cxn>
              <a:cxn ang="0">
                <a:pos x="62" y="56"/>
              </a:cxn>
              <a:cxn ang="0">
                <a:pos x="64" y="48"/>
              </a:cxn>
              <a:cxn ang="0">
                <a:pos x="64" y="38"/>
              </a:cxn>
              <a:cxn ang="0">
                <a:pos x="64" y="24"/>
              </a:cxn>
              <a:cxn ang="0">
                <a:pos x="60" y="16"/>
              </a:cxn>
              <a:cxn ang="0">
                <a:pos x="56" y="8"/>
              </a:cxn>
              <a:cxn ang="0">
                <a:pos x="48" y="2"/>
              </a:cxn>
              <a:cxn ang="0">
                <a:pos x="46" y="26"/>
              </a:cxn>
              <a:cxn ang="0">
                <a:pos x="50" y="30"/>
              </a:cxn>
              <a:cxn ang="0">
                <a:pos x="50" y="36"/>
              </a:cxn>
              <a:cxn ang="0">
                <a:pos x="50" y="42"/>
              </a:cxn>
              <a:cxn ang="0">
                <a:pos x="46" y="46"/>
              </a:cxn>
              <a:cxn ang="0">
                <a:pos x="44" y="48"/>
              </a:cxn>
              <a:cxn ang="0">
                <a:pos x="38" y="48"/>
              </a:cxn>
              <a:cxn ang="0">
                <a:pos x="38" y="0"/>
              </a:cxn>
              <a:cxn ang="0">
                <a:pos x="38" y="0"/>
              </a:cxn>
              <a:cxn ang="0">
                <a:pos x="36" y="0"/>
              </a:cxn>
              <a:cxn ang="0">
                <a:pos x="26" y="48"/>
              </a:cxn>
              <a:cxn ang="0">
                <a:pos x="18" y="46"/>
              </a:cxn>
              <a:cxn ang="0">
                <a:pos x="16" y="42"/>
              </a:cxn>
              <a:cxn ang="0">
                <a:pos x="14" y="36"/>
              </a:cxn>
              <a:cxn ang="0">
                <a:pos x="14" y="32"/>
              </a:cxn>
              <a:cxn ang="0">
                <a:pos x="16" y="28"/>
              </a:cxn>
              <a:cxn ang="0">
                <a:pos x="20" y="26"/>
              </a:cxn>
              <a:cxn ang="0">
                <a:pos x="26" y="26"/>
              </a:cxn>
              <a:cxn ang="0">
                <a:pos x="26" y="48"/>
              </a:cxn>
              <a:cxn ang="0">
                <a:pos x="36" y="0"/>
              </a:cxn>
            </a:cxnLst>
            <a:rect l="0" t="0" r="r" b="b"/>
            <a:pathLst>
              <a:path w="64" h="74">
                <a:moveTo>
                  <a:pt x="36" y="0"/>
                </a:moveTo>
                <a:lnTo>
                  <a:pt x="24" y="2"/>
                </a:lnTo>
                <a:lnTo>
                  <a:pt x="16" y="4"/>
                </a:lnTo>
                <a:lnTo>
                  <a:pt x="8" y="10"/>
                </a:lnTo>
                <a:lnTo>
                  <a:pt x="4" y="16"/>
                </a:lnTo>
                <a:lnTo>
                  <a:pt x="0" y="26"/>
                </a:lnTo>
                <a:lnTo>
                  <a:pt x="0" y="38"/>
                </a:lnTo>
                <a:lnTo>
                  <a:pt x="0" y="46"/>
                </a:lnTo>
                <a:lnTo>
                  <a:pt x="2" y="52"/>
                </a:lnTo>
                <a:lnTo>
                  <a:pt x="4" y="58"/>
                </a:lnTo>
                <a:lnTo>
                  <a:pt x="8" y="64"/>
                </a:lnTo>
                <a:lnTo>
                  <a:pt x="14" y="68"/>
                </a:lnTo>
                <a:lnTo>
                  <a:pt x="20" y="70"/>
                </a:lnTo>
                <a:lnTo>
                  <a:pt x="26" y="72"/>
                </a:lnTo>
                <a:lnTo>
                  <a:pt x="32" y="74"/>
                </a:lnTo>
                <a:lnTo>
                  <a:pt x="42" y="72"/>
                </a:lnTo>
                <a:lnTo>
                  <a:pt x="50" y="68"/>
                </a:lnTo>
                <a:lnTo>
                  <a:pt x="56" y="64"/>
                </a:lnTo>
                <a:lnTo>
                  <a:pt x="62" y="56"/>
                </a:lnTo>
                <a:lnTo>
                  <a:pt x="64" y="48"/>
                </a:lnTo>
                <a:lnTo>
                  <a:pt x="64" y="38"/>
                </a:lnTo>
                <a:lnTo>
                  <a:pt x="64" y="24"/>
                </a:lnTo>
                <a:lnTo>
                  <a:pt x="60" y="16"/>
                </a:lnTo>
                <a:lnTo>
                  <a:pt x="56" y="8"/>
                </a:lnTo>
                <a:lnTo>
                  <a:pt x="48" y="2"/>
                </a:lnTo>
                <a:lnTo>
                  <a:pt x="46" y="26"/>
                </a:lnTo>
                <a:lnTo>
                  <a:pt x="50" y="30"/>
                </a:lnTo>
                <a:lnTo>
                  <a:pt x="50" y="36"/>
                </a:lnTo>
                <a:lnTo>
                  <a:pt x="50" y="42"/>
                </a:lnTo>
                <a:lnTo>
                  <a:pt x="46" y="46"/>
                </a:lnTo>
                <a:lnTo>
                  <a:pt x="44" y="48"/>
                </a:lnTo>
                <a:lnTo>
                  <a:pt x="38" y="48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26" y="48"/>
                </a:lnTo>
                <a:lnTo>
                  <a:pt x="18" y="46"/>
                </a:lnTo>
                <a:lnTo>
                  <a:pt x="16" y="42"/>
                </a:lnTo>
                <a:lnTo>
                  <a:pt x="14" y="36"/>
                </a:lnTo>
                <a:lnTo>
                  <a:pt x="14" y="32"/>
                </a:lnTo>
                <a:lnTo>
                  <a:pt x="16" y="28"/>
                </a:lnTo>
                <a:lnTo>
                  <a:pt x="20" y="26"/>
                </a:lnTo>
                <a:lnTo>
                  <a:pt x="26" y="26"/>
                </a:lnTo>
                <a:lnTo>
                  <a:pt x="26" y="48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7" name="Freeform 41"/>
          <p:cNvSpPr>
            <a:spLocks/>
          </p:cNvSpPr>
          <p:nvPr/>
        </p:nvSpPr>
        <p:spPr bwMode="auto">
          <a:xfrm>
            <a:off x="3395663" y="2974975"/>
            <a:ext cx="101600" cy="79375"/>
          </a:xfrm>
          <a:custGeom>
            <a:avLst/>
            <a:gdLst/>
            <a:ahLst/>
            <a:cxnLst>
              <a:cxn ang="0">
                <a:pos x="64" y="50"/>
              </a:cxn>
              <a:cxn ang="0">
                <a:pos x="64" y="26"/>
              </a:cxn>
              <a:cxn ang="0">
                <a:pos x="42" y="26"/>
              </a:cxn>
              <a:cxn ang="0">
                <a:pos x="30" y="24"/>
              </a:cxn>
              <a:cxn ang="0">
                <a:pos x="22" y="22"/>
              </a:cxn>
              <a:cxn ang="0">
                <a:pos x="20" y="18"/>
              </a:cxn>
              <a:cxn ang="0">
                <a:pos x="18" y="14"/>
              </a:cxn>
              <a:cxn ang="0">
                <a:pos x="20" y="8"/>
              </a:cxn>
              <a:cxn ang="0">
                <a:pos x="4" y="0"/>
              </a:cxn>
              <a:cxn ang="0">
                <a:pos x="0" y="6"/>
              </a:cxn>
              <a:cxn ang="0">
                <a:pos x="0" y="12"/>
              </a:cxn>
              <a:cxn ang="0">
                <a:pos x="0" y="16"/>
              </a:cxn>
              <a:cxn ang="0">
                <a:pos x="2" y="20"/>
              </a:cxn>
              <a:cxn ang="0">
                <a:pos x="6" y="24"/>
              </a:cxn>
              <a:cxn ang="0">
                <a:pos x="12" y="28"/>
              </a:cxn>
              <a:cxn ang="0">
                <a:pos x="2" y="28"/>
              </a:cxn>
              <a:cxn ang="0">
                <a:pos x="2" y="50"/>
              </a:cxn>
              <a:cxn ang="0">
                <a:pos x="62" y="50"/>
              </a:cxn>
              <a:cxn ang="0">
                <a:pos x="64" y="50"/>
              </a:cxn>
            </a:cxnLst>
            <a:rect l="0" t="0" r="r" b="b"/>
            <a:pathLst>
              <a:path w="64" h="50">
                <a:moveTo>
                  <a:pt x="64" y="50"/>
                </a:moveTo>
                <a:lnTo>
                  <a:pt x="64" y="26"/>
                </a:lnTo>
                <a:lnTo>
                  <a:pt x="42" y="26"/>
                </a:lnTo>
                <a:lnTo>
                  <a:pt x="30" y="24"/>
                </a:lnTo>
                <a:lnTo>
                  <a:pt x="22" y="22"/>
                </a:lnTo>
                <a:lnTo>
                  <a:pt x="20" y="18"/>
                </a:lnTo>
                <a:lnTo>
                  <a:pt x="18" y="14"/>
                </a:lnTo>
                <a:lnTo>
                  <a:pt x="20" y="8"/>
                </a:lnTo>
                <a:lnTo>
                  <a:pt x="4" y="0"/>
                </a:lnTo>
                <a:lnTo>
                  <a:pt x="0" y="6"/>
                </a:lnTo>
                <a:lnTo>
                  <a:pt x="0" y="12"/>
                </a:lnTo>
                <a:lnTo>
                  <a:pt x="0" y="16"/>
                </a:lnTo>
                <a:lnTo>
                  <a:pt x="2" y="20"/>
                </a:lnTo>
                <a:lnTo>
                  <a:pt x="6" y="24"/>
                </a:lnTo>
                <a:lnTo>
                  <a:pt x="12" y="28"/>
                </a:lnTo>
                <a:lnTo>
                  <a:pt x="2" y="28"/>
                </a:lnTo>
                <a:lnTo>
                  <a:pt x="2" y="50"/>
                </a:lnTo>
                <a:lnTo>
                  <a:pt x="62" y="50"/>
                </a:lnTo>
                <a:lnTo>
                  <a:pt x="64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8" name="Freeform 42"/>
          <p:cNvSpPr>
            <a:spLocks/>
          </p:cNvSpPr>
          <p:nvPr/>
        </p:nvSpPr>
        <p:spPr bwMode="auto">
          <a:xfrm>
            <a:off x="3360738" y="2930525"/>
            <a:ext cx="136525" cy="38100"/>
          </a:xfrm>
          <a:custGeom>
            <a:avLst/>
            <a:gdLst/>
            <a:ahLst/>
            <a:cxnLst>
              <a:cxn ang="0">
                <a:pos x="16" y="24"/>
              </a:cxn>
              <a:cxn ang="0">
                <a:pos x="16" y="0"/>
              </a:cxn>
              <a:cxn ang="0">
                <a:pos x="0" y="0"/>
              </a:cxn>
              <a:cxn ang="0">
                <a:pos x="0" y="24"/>
              </a:cxn>
              <a:cxn ang="0">
                <a:pos x="14" y="24"/>
              </a:cxn>
              <a:cxn ang="0">
                <a:pos x="16" y="24"/>
              </a:cxn>
              <a:cxn ang="0">
                <a:pos x="86" y="24"/>
              </a:cxn>
              <a:cxn ang="0">
                <a:pos x="86" y="0"/>
              </a:cxn>
              <a:cxn ang="0">
                <a:pos x="24" y="0"/>
              </a:cxn>
              <a:cxn ang="0">
                <a:pos x="24" y="24"/>
              </a:cxn>
              <a:cxn ang="0">
                <a:pos x="86" y="24"/>
              </a:cxn>
              <a:cxn ang="0">
                <a:pos x="16" y="24"/>
              </a:cxn>
            </a:cxnLst>
            <a:rect l="0" t="0" r="r" b="b"/>
            <a:pathLst>
              <a:path w="86" h="24">
                <a:moveTo>
                  <a:pt x="16" y="24"/>
                </a:moveTo>
                <a:lnTo>
                  <a:pt x="16" y="0"/>
                </a:lnTo>
                <a:lnTo>
                  <a:pt x="0" y="0"/>
                </a:lnTo>
                <a:lnTo>
                  <a:pt x="0" y="24"/>
                </a:lnTo>
                <a:lnTo>
                  <a:pt x="14" y="24"/>
                </a:lnTo>
                <a:lnTo>
                  <a:pt x="16" y="24"/>
                </a:lnTo>
                <a:lnTo>
                  <a:pt x="86" y="24"/>
                </a:lnTo>
                <a:lnTo>
                  <a:pt x="86" y="0"/>
                </a:lnTo>
                <a:lnTo>
                  <a:pt x="24" y="0"/>
                </a:lnTo>
                <a:lnTo>
                  <a:pt x="24" y="24"/>
                </a:lnTo>
                <a:lnTo>
                  <a:pt x="86" y="24"/>
                </a:lnTo>
                <a:lnTo>
                  <a:pt x="16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9" name="Freeform 43"/>
          <p:cNvSpPr>
            <a:spLocks/>
          </p:cNvSpPr>
          <p:nvPr/>
        </p:nvSpPr>
        <p:spPr bwMode="auto">
          <a:xfrm>
            <a:off x="3395663" y="2797175"/>
            <a:ext cx="101600" cy="114300"/>
          </a:xfrm>
          <a:custGeom>
            <a:avLst/>
            <a:gdLst/>
            <a:ahLst/>
            <a:cxnLst>
              <a:cxn ang="0">
                <a:pos x="46" y="28"/>
              </a:cxn>
              <a:cxn ang="0">
                <a:pos x="48" y="30"/>
              </a:cxn>
              <a:cxn ang="0">
                <a:pos x="48" y="36"/>
              </a:cxn>
              <a:cxn ang="0">
                <a:pos x="48" y="40"/>
              </a:cxn>
              <a:cxn ang="0">
                <a:pos x="44" y="44"/>
              </a:cxn>
              <a:cxn ang="0">
                <a:pos x="40" y="46"/>
              </a:cxn>
              <a:cxn ang="0">
                <a:pos x="34" y="48"/>
              </a:cxn>
              <a:cxn ang="0">
                <a:pos x="26" y="46"/>
              </a:cxn>
              <a:cxn ang="0">
                <a:pos x="20" y="44"/>
              </a:cxn>
              <a:cxn ang="0">
                <a:pos x="18" y="40"/>
              </a:cxn>
              <a:cxn ang="0">
                <a:pos x="16" y="34"/>
              </a:cxn>
              <a:cxn ang="0">
                <a:pos x="16" y="30"/>
              </a:cxn>
              <a:cxn ang="0">
                <a:pos x="18" y="28"/>
              </a:cxn>
              <a:cxn ang="0">
                <a:pos x="20" y="24"/>
              </a:cxn>
              <a:cxn ang="0">
                <a:pos x="24" y="24"/>
              </a:cxn>
              <a:cxn ang="0">
                <a:pos x="22" y="0"/>
              </a:cxn>
              <a:cxn ang="0">
                <a:pos x="12" y="6"/>
              </a:cxn>
              <a:cxn ang="0">
                <a:pos x="6" y="12"/>
              </a:cxn>
              <a:cxn ang="0">
                <a:pos x="2" y="22"/>
              </a:cxn>
              <a:cxn ang="0">
                <a:pos x="0" y="36"/>
              </a:cxn>
              <a:cxn ang="0">
                <a:pos x="0" y="46"/>
              </a:cxn>
              <a:cxn ang="0">
                <a:pos x="2" y="54"/>
              </a:cxn>
              <a:cxn ang="0">
                <a:pos x="8" y="62"/>
              </a:cxn>
              <a:cxn ang="0">
                <a:pos x="16" y="68"/>
              </a:cxn>
              <a:cxn ang="0">
                <a:pos x="24" y="70"/>
              </a:cxn>
              <a:cxn ang="0">
                <a:pos x="32" y="72"/>
              </a:cxn>
              <a:cxn ang="0">
                <a:pos x="40" y="70"/>
              </a:cxn>
              <a:cxn ang="0">
                <a:pos x="48" y="68"/>
              </a:cxn>
              <a:cxn ang="0">
                <a:pos x="52" y="66"/>
              </a:cxn>
              <a:cxn ang="0">
                <a:pos x="56" y="62"/>
              </a:cxn>
              <a:cxn ang="0">
                <a:pos x="60" y="56"/>
              </a:cxn>
              <a:cxn ang="0">
                <a:pos x="62" y="50"/>
              </a:cxn>
              <a:cxn ang="0">
                <a:pos x="64" y="34"/>
              </a:cxn>
              <a:cxn ang="0">
                <a:pos x="64" y="24"/>
              </a:cxn>
              <a:cxn ang="0">
                <a:pos x="62" y="16"/>
              </a:cxn>
              <a:cxn ang="0">
                <a:pos x="58" y="10"/>
              </a:cxn>
              <a:cxn ang="0">
                <a:pos x="54" y="6"/>
              </a:cxn>
              <a:cxn ang="0">
                <a:pos x="48" y="2"/>
              </a:cxn>
              <a:cxn ang="0">
                <a:pos x="42" y="0"/>
              </a:cxn>
              <a:cxn ang="0">
                <a:pos x="40" y="22"/>
              </a:cxn>
              <a:cxn ang="0">
                <a:pos x="44" y="24"/>
              </a:cxn>
              <a:cxn ang="0">
                <a:pos x="44" y="28"/>
              </a:cxn>
              <a:cxn ang="0">
                <a:pos x="46" y="28"/>
              </a:cxn>
            </a:cxnLst>
            <a:rect l="0" t="0" r="r" b="b"/>
            <a:pathLst>
              <a:path w="64" h="72">
                <a:moveTo>
                  <a:pt x="46" y="28"/>
                </a:moveTo>
                <a:lnTo>
                  <a:pt x="48" y="30"/>
                </a:lnTo>
                <a:lnTo>
                  <a:pt x="48" y="36"/>
                </a:lnTo>
                <a:lnTo>
                  <a:pt x="48" y="40"/>
                </a:lnTo>
                <a:lnTo>
                  <a:pt x="44" y="44"/>
                </a:lnTo>
                <a:lnTo>
                  <a:pt x="40" y="46"/>
                </a:lnTo>
                <a:lnTo>
                  <a:pt x="34" y="48"/>
                </a:lnTo>
                <a:lnTo>
                  <a:pt x="26" y="46"/>
                </a:lnTo>
                <a:lnTo>
                  <a:pt x="20" y="44"/>
                </a:lnTo>
                <a:lnTo>
                  <a:pt x="18" y="40"/>
                </a:lnTo>
                <a:lnTo>
                  <a:pt x="16" y="34"/>
                </a:lnTo>
                <a:lnTo>
                  <a:pt x="16" y="30"/>
                </a:lnTo>
                <a:lnTo>
                  <a:pt x="18" y="28"/>
                </a:lnTo>
                <a:lnTo>
                  <a:pt x="20" y="24"/>
                </a:lnTo>
                <a:lnTo>
                  <a:pt x="24" y="24"/>
                </a:lnTo>
                <a:lnTo>
                  <a:pt x="22" y="0"/>
                </a:lnTo>
                <a:lnTo>
                  <a:pt x="12" y="6"/>
                </a:lnTo>
                <a:lnTo>
                  <a:pt x="6" y="12"/>
                </a:lnTo>
                <a:lnTo>
                  <a:pt x="2" y="22"/>
                </a:lnTo>
                <a:lnTo>
                  <a:pt x="0" y="36"/>
                </a:lnTo>
                <a:lnTo>
                  <a:pt x="0" y="46"/>
                </a:lnTo>
                <a:lnTo>
                  <a:pt x="2" y="54"/>
                </a:lnTo>
                <a:lnTo>
                  <a:pt x="8" y="62"/>
                </a:lnTo>
                <a:lnTo>
                  <a:pt x="16" y="68"/>
                </a:lnTo>
                <a:lnTo>
                  <a:pt x="24" y="70"/>
                </a:lnTo>
                <a:lnTo>
                  <a:pt x="32" y="72"/>
                </a:lnTo>
                <a:lnTo>
                  <a:pt x="40" y="70"/>
                </a:lnTo>
                <a:lnTo>
                  <a:pt x="48" y="68"/>
                </a:lnTo>
                <a:lnTo>
                  <a:pt x="52" y="66"/>
                </a:lnTo>
                <a:lnTo>
                  <a:pt x="56" y="62"/>
                </a:lnTo>
                <a:lnTo>
                  <a:pt x="60" y="56"/>
                </a:lnTo>
                <a:lnTo>
                  <a:pt x="62" y="50"/>
                </a:lnTo>
                <a:lnTo>
                  <a:pt x="64" y="34"/>
                </a:lnTo>
                <a:lnTo>
                  <a:pt x="64" y="24"/>
                </a:lnTo>
                <a:lnTo>
                  <a:pt x="62" y="16"/>
                </a:lnTo>
                <a:lnTo>
                  <a:pt x="58" y="10"/>
                </a:lnTo>
                <a:lnTo>
                  <a:pt x="54" y="6"/>
                </a:lnTo>
                <a:lnTo>
                  <a:pt x="48" y="2"/>
                </a:lnTo>
                <a:lnTo>
                  <a:pt x="42" y="0"/>
                </a:lnTo>
                <a:lnTo>
                  <a:pt x="40" y="22"/>
                </a:lnTo>
                <a:lnTo>
                  <a:pt x="44" y="24"/>
                </a:lnTo>
                <a:lnTo>
                  <a:pt x="44" y="28"/>
                </a:lnTo>
                <a:lnTo>
                  <a:pt x="46" y="2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0" name="Freeform 44"/>
          <p:cNvSpPr>
            <a:spLocks/>
          </p:cNvSpPr>
          <p:nvPr/>
        </p:nvSpPr>
        <p:spPr bwMode="auto">
          <a:xfrm>
            <a:off x="3395663" y="2606675"/>
            <a:ext cx="139700" cy="107950"/>
          </a:xfrm>
          <a:custGeom>
            <a:avLst/>
            <a:gdLst/>
            <a:ahLst/>
            <a:cxnLst>
              <a:cxn ang="0">
                <a:pos x="88" y="44"/>
              </a:cxn>
              <a:cxn ang="0">
                <a:pos x="58" y="44"/>
              </a:cxn>
              <a:cxn ang="0">
                <a:pos x="62" y="36"/>
              </a:cxn>
              <a:cxn ang="0">
                <a:pos x="64" y="26"/>
              </a:cxn>
              <a:cxn ang="0">
                <a:pos x="62" y="16"/>
              </a:cxn>
              <a:cxn ang="0">
                <a:pos x="56" y="8"/>
              </a:cxn>
              <a:cxn ang="0">
                <a:pos x="52" y="4"/>
              </a:cxn>
              <a:cxn ang="0">
                <a:pos x="46" y="2"/>
              </a:cxn>
              <a:cxn ang="0">
                <a:pos x="32" y="0"/>
              </a:cxn>
              <a:cxn ang="0">
                <a:pos x="20" y="2"/>
              </a:cxn>
              <a:cxn ang="0">
                <a:pos x="10" y="6"/>
              </a:cxn>
              <a:cxn ang="0">
                <a:pos x="6" y="10"/>
              </a:cxn>
              <a:cxn ang="0">
                <a:pos x="2" y="16"/>
              </a:cxn>
              <a:cxn ang="0">
                <a:pos x="0" y="20"/>
              </a:cxn>
              <a:cxn ang="0">
                <a:pos x="0" y="26"/>
              </a:cxn>
              <a:cxn ang="0">
                <a:pos x="0" y="32"/>
              </a:cxn>
              <a:cxn ang="0">
                <a:pos x="2" y="38"/>
              </a:cxn>
              <a:cxn ang="0">
                <a:pos x="10" y="46"/>
              </a:cxn>
              <a:cxn ang="0">
                <a:pos x="2" y="46"/>
              </a:cxn>
              <a:cxn ang="0">
                <a:pos x="2" y="68"/>
              </a:cxn>
              <a:cxn ang="0">
                <a:pos x="88" y="68"/>
              </a:cxn>
              <a:cxn ang="0">
                <a:pos x="88" y="46"/>
              </a:cxn>
              <a:cxn ang="0">
                <a:pos x="88" y="44"/>
              </a:cxn>
              <a:cxn ang="0">
                <a:pos x="20" y="42"/>
              </a:cxn>
              <a:cxn ang="0">
                <a:pos x="18" y="38"/>
              </a:cxn>
              <a:cxn ang="0">
                <a:pos x="18" y="34"/>
              </a:cxn>
              <a:cxn ang="0">
                <a:pos x="18" y="30"/>
              </a:cxn>
              <a:cxn ang="0">
                <a:pos x="20" y="26"/>
              </a:cxn>
              <a:cxn ang="0">
                <a:pos x="26" y="24"/>
              </a:cxn>
              <a:cxn ang="0">
                <a:pos x="32" y="24"/>
              </a:cxn>
              <a:cxn ang="0">
                <a:pos x="38" y="24"/>
              </a:cxn>
              <a:cxn ang="0">
                <a:pos x="44" y="26"/>
              </a:cxn>
              <a:cxn ang="0">
                <a:pos x="46" y="30"/>
              </a:cxn>
              <a:cxn ang="0">
                <a:pos x="46" y="34"/>
              </a:cxn>
              <a:cxn ang="0">
                <a:pos x="46" y="38"/>
              </a:cxn>
              <a:cxn ang="0">
                <a:pos x="44" y="42"/>
              </a:cxn>
              <a:cxn ang="0">
                <a:pos x="38" y="44"/>
              </a:cxn>
              <a:cxn ang="0">
                <a:pos x="32" y="44"/>
              </a:cxn>
              <a:cxn ang="0">
                <a:pos x="26" y="44"/>
              </a:cxn>
              <a:cxn ang="0">
                <a:pos x="20" y="42"/>
              </a:cxn>
              <a:cxn ang="0">
                <a:pos x="88" y="44"/>
              </a:cxn>
            </a:cxnLst>
            <a:rect l="0" t="0" r="r" b="b"/>
            <a:pathLst>
              <a:path w="88" h="68">
                <a:moveTo>
                  <a:pt x="88" y="44"/>
                </a:moveTo>
                <a:lnTo>
                  <a:pt x="58" y="44"/>
                </a:lnTo>
                <a:lnTo>
                  <a:pt x="62" y="36"/>
                </a:lnTo>
                <a:lnTo>
                  <a:pt x="64" y="26"/>
                </a:lnTo>
                <a:lnTo>
                  <a:pt x="62" y="16"/>
                </a:lnTo>
                <a:lnTo>
                  <a:pt x="56" y="8"/>
                </a:lnTo>
                <a:lnTo>
                  <a:pt x="52" y="4"/>
                </a:lnTo>
                <a:lnTo>
                  <a:pt x="46" y="2"/>
                </a:lnTo>
                <a:lnTo>
                  <a:pt x="32" y="0"/>
                </a:lnTo>
                <a:lnTo>
                  <a:pt x="20" y="2"/>
                </a:lnTo>
                <a:lnTo>
                  <a:pt x="10" y="6"/>
                </a:lnTo>
                <a:lnTo>
                  <a:pt x="6" y="10"/>
                </a:lnTo>
                <a:lnTo>
                  <a:pt x="2" y="16"/>
                </a:lnTo>
                <a:lnTo>
                  <a:pt x="0" y="20"/>
                </a:lnTo>
                <a:lnTo>
                  <a:pt x="0" y="26"/>
                </a:lnTo>
                <a:lnTo>
                  <a:pt x="0" y="32"/>
                </a:lnTo>
                <a:lnTo>
                  <a:pt x="2" y="38"/>
                </a:lnTo>
                <a:lnTo>
                  <a:pt x="10" y="46"/>
                </a:lnTo>
                <a:lnTo>
                  <a:pt x="2" y="46"/>
                </a:lnTo>
                <a:lnTo>
                  <a:pt x="2" y="68"/>
                </a:lnTo>
                <a:lnTo>
                  <a:pt x="88" y="68"/>
                </a:lnTo>
                <a:lnTo>
                  <a:pt x="88" y="46"/>
                </a:lnTo>
                <a:lnTo>
                  <a:pt x="88" y="44"/>
                </a:lnTo>
                <a:lnTo>
                  <a:pt x="20" y="42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20" y="26"/>
                </a:lnTo>
                <a:lnTo>
                  <a:pt x="26" y="24"/>
                </a:lnTo>
                <a:lnTo>
                  <a:pt x="32" y="24"/>
                </a:lnTo>
                <a:lnTo>
                  <a:pt x="38" y="24"/>
                </a:lnTo>
                <a:lnTo>
                  <a:pt x="44" y="26"/>
                </a:lnTo>
                <a:lnTo>
                  <a:pt x="46" y="30"/>
                </a:lnTo>
                <a:lnTo>
                  <a:pt x="46" y="34"/>
                </a:lnTo>
                <a:lnTo>
                  <a:pt x="46" y="38"/>
                </a:lnTo>
                <a:lnTo>
                  <a:pt x="44" y="42"/>
                </a:lnTo>
                <a:lnTo>
                  <a:pt x="38" y="44"/>
                </a:lnTo>
                <a:lnTo>
                  <a:pt x="32" y="44"/>
                </a:lnTo>
                <a:lnTo>
                  <a:pt x="26" y="44"/>
                </a:lnTo>
                <a:lnTo>
                  <a:pt x="20" y="42"/>
                </a:lnTo>
                <a:lnTo>
                  <a:pt x="88" y="4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1" name="Freeform 45"/>
          <p:cNvSpPr>
            <a:spLocks/>
          </p:cNvSpPr>
          <p:nvPr/>
        </p:nvSpPr>
        <p:spPr bwMode="auto">
          <a:xfrm>
            <a:off x="3395663" y="2511425"/>
            <a:ext cx="101600" cy="76200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4" y="24"/>
              </a:cxn>
              <a:cxn ang="0">
                <a:pos x="42" y="24"/>
              </a:cxn>
              <a:cxn ang="0">
                <a:pos x="30" y="24"/>
              </a:cxn>
              <a:cxn ang="0">
                <a:pos x="22" y="20"/>
              </a:cxn>
              <a:cxn ang="0">
                <a:pos x="20" y="18"/>
              </a:cxn>
              <a:cxn ang="0">
                <a:pos x="18" y="14"/>
              </a:cxn>
              <a:cxn ang="0">
                <a:pos x="20" y="6"/>
              </a:cxn>
              <a:cxn ang="0">
                <a:pos x="4" y="0"/>
              </a:cxn>
              <a:cxn ang="0">
                <a:pos x="0" y="6"/>
              </a:cxn>
              <a:cxn ang="0">
                <a:pos x="0" y="10"/>
              </a:cxn>
              <a:cxn ang="0">
                <a:pos x="0" y="16"/>
              </a:cxn>
              <a:cxn ang="0">
                <a:pos x="2" y="20"/>
              </a:cxn>
              <a:cxn ang="0">
                <a:pos x="6" y="22"/>
              </a:cxn>
              <a:cxn ang="0">
                <a:pos x="12" y="26"/>
              </a:cxn>
              <a:cxn ang="0">
                <a:pos x="2" y="26"/>
              </a:cxn>
              <a:cxn ang="0">
                <a:pos x="2" y="48"/>
              </a:cxn>
              <a:cxn ang="0">
                <a:pos x="62" y="48"/>
              </a:cxn>
              <a:cxn ang="0">
                <a:pos x="64" y="48"/>
              </a:cxn>
            </a:cxnLst>
            <a:rect l="0" t="0" r="r" b="b"/>
            <a:pathLst>
              <a:path w="64" h="48">
                <a:moveTo>
                  <a:pt x="64" y="48"/>
                </a:moveTo>
                <a:lnTo>
                  <a:pt x="64" y="24"/>
                </a:lnTo>
                <a:lnTo>
                  <a:pt x="42" y="24"/>
                </a:lnTo>
                <a:lnTo>
                  <a:pt x="30" y="24"/>
                </a:lnTo>
                <a:lnTo>
                  <a:pt x="22" y="20"/>
                </a:lnTo>
                <a:lnTo>
                  <a:pt x="20" y="18"/>
                </a:lnTo>
                <a:lnTo>
                  <a:pt x="18" y="14"/>
                </a:lnTo>
                <a:lnTo>
                  <a:pt x="20" y="6"/>
                </a:lnTo>
                <a:lnTo>
                  <a:pt x="4" y="0"/>
                </a:lnTo>
                <a:lnTo>
                  <a:pt x="0" y="6"/>
                </a:lnTo>
                <a:lnTo>
                  <a:pt x="0" y="10"/>
                </a:lnTo>
                <a:lnTo>
                  <a:pt x="0" y="16"/>
                </a:lnTo>
                <a:lnTo>
                  <a:pt x="2" y="20"/>
                </a:lnTo>
                <a:lnTo>
                  <a:pt x="6" y="22"/>
                </a:lnTo>
                <a:lnTo>
                  <a:pt x="12" y="26"/>
                </a:lnTo>
                <a:lnTo>
                  <a:pt x="2" y="26"/>
                </a:lnTo>
                <a:lnTo>
                  <a:pt x="2" y="48"/>
                </a:lnTo>
                <a:lnTo>
                  <a:pt x="62" y="48"/>
                </a:lnTo>
                <a:lnTo>
                  <a:pt x="64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2" name="Freeform 46"/>
          <p:cNvSpPr>
            <a:spLocks/>
          </p:cNvSpPr>
          <p:nvPr/>
        </p:nvSpPr>
        <p:spPr bwMode="auto">
          <a:xfrm>
            <a:off x="3395663" y="2393950"/>
            <a:ext cx="1016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4" y="2"/>
              </a:cxn>
              <a:cxn ang="0">
                <a:pos x="16" y="4"/>
              </a:cxn>
              <a:cxn ang="0">
                <a:pos x="8" y="10"/>
              </a:cxn>
              <a:cxn ang="0">
                <a:pos x="4" y="16"/>
              </a:cxn>
              <a:cxn ang="0">
                <a:pos x="0" y="26"/>
              </a:cxn>
              <a:cxn ang="0">
                <a:pos x="0" y="38"/>
              </a:cxn>
              <a:cxn ang="0">
                <a:pos x="0" y="46"/>
              </a:cxn>
              <a:cxn ang="0">
                <a:pos x="2" y="52"/>
              </a:cxn>
              <a:cxn ang="0">
                <a:pos x="4" y="58"/>
              </a:cxn>
              <a:cxn ang="0">
                <a:pos x="8" y="64"/>
              </a:cxn>
              <a:cxn ang="0">
                <a:pos x="14" y="68"/>
              </a:cxn>
              <a:cxn ang="0">
                <a:pos x="20" y="70"/>
              </a:cxn>
              <a:cxn ang="0">
                <a:pos x="26" y="72"/>
              </a:cxn>
              <a:cxn ang="0">
                <a:pos x="32" y="72"/>
              </a:cxn>
              <a:cxn ang="0">
                <a:pos x="42" y="72"/>
              </a:cxn>
              <a:cxn ang="0">
                <a:pos x="50" y="68"/>
              </a:cxn>
              <a:cxn ang="0">
                <a:pos x="56" y="62"/>
              </a:cxn>
              <a:cxn ang="0">
                <a:pos x="62" y="56"/>
              </a:cxn>
              <a:cxn ang="0">
                <a:pos x="64" y="48"/>
              </a:cxn>
              <a:cxn ang="0">
                <a:pos x="64" y="36"/>
              </a:cxn>
              <a:cxn ang="0">
                <a:pos x="64" y="24"/>
              </a:cxn>
              <a:cxn ang="0">
                <a:pos x="60" y="14"/>
              </a:cxn>
              <a:cxn ang="0">
                <a:pos x="56" y="8"/>
              </a:cxn>
              <a:cxn ang="0">
                <a:pos x="48" y="2"/>
              </a:cxn>
              <a:cxn ang="0">
                <a:pos x="46" y="26"/>
              </a:cxn>
              <a:cxn ang="0">
                <a:pos x="50" y="30"/>
              </a:cxn>
              <a:cxn ang="0">
                <a:pos x="50" y="36"/>
              </a:cxn>
              <a:cxn ang="0">
                <a:pos x="50" y="42"/>
              </a:cxn>
              <a:cxn ang="0">
                <a:pos x="46" y="46"/>
              </a:cxn>
              <a:cxn ang="0">
                <a:pos x="44" y="48"/>
              </a:cxn>
              <a:cxn ang="0">
                <a:pos x="38" y="48"/>
              </a:cxn>
              <a:cxn ang="0">
                <a:pos x="38" y="0"/>
              </a:cxn>
              <a:cxn ang="0">
                <a:pos x="38" y="0"/>
              </a:cxn>
              <a:cxn ang="0">
                <a:pos x="36" y="0"/>
              </a:cxn>
              <a:cxn ang="0">
                <a:pos x="26" y="48"/>
              </a:cxn>
              <a:cxn ang="0">
                <a:pos x="18" y="46"/>
              </a:cxn>
              <a:cxn ang="0">
                <a:pos x="16" y="42"/>
              </a:cxn>
              <a:cxn ang="0">
                <a:pos x="14" y="36"/>
              </a:cxn>
              <a:cxn ang="0">
                <a:pos x="14" y="32"/>
              </a:cxn>
              <a:cxn ang="0">
                <a:pos x="16" y="28"/>
              </a:cxn>
              <a:cxn ang="0">
                <a:pos x="20" y="26"/>
              </a:cxn>
              <a:cxn ang="0">
                <a:pos x="26" y="24"/>
              </a:cxn>
              <a:cxn ang="0">
                <a:pos x="26" y="48"/>
              </a:cxn>
              <a:cxn ang="0">
                <a:pos x="36" y="0"/>
              </a:cxn>
            </a:cxnLst>
            <a:rect l="0" t="0" r="r" b="b"/>
            <a:pathLst>
              <a:path w="64" h="72">
                <a:moveTo>
                  <a:pt x="36" y="0"/>
                </a:moveTo>
                <a:lnTo>
                  <a:pt x="24" y="2"/>
                </a:lnTo>
                <a:lnTo>
                  <a:pt x="16" y="4"/>
                </a:lnTo>
                <a:lnTo>
                  <a:pt x="8" y="10"/>
                </a:lnTo>
                <a:lnTo>
                  <a:pt x="4" y="16"/>
                </a:lnTo>
                <a:lnTo>
                  <a:pt x="0" y="26"/>
                </a:lnTo>
                <a:lnTo>
                  <a:pt x="0" y="38"/>
                </a:lnTo>
                <a:lnTo>
                  <a:pt x="0" y="46"/>
                </a:lnTo>
                <a:lnTo>
                  <a:pt x="2" y="52"/>
                </a:lnTo>
                <a:lnTo>
                  <a:pt x="4" y="58"/>
                </a:lnTo>
                <a:lnTo>
                  <a:pt x="8" y="64"/>
                </a:lnTo>
                <a:lnTo>
                  <a:pt x="14" y="68"/>
                </a:lnTo>
                <a:lnTo>
                  <a:pt x="20" y="70"/>
                </a:lnTo>
                <a:lnTo>
                  <a:pt x="26" y="72"/>
                </a:lnTo>
                <a:lnTo>
                  <a:pt x="32" y="72"/>
                </a:lnTo>
                <a:lnTo>
                  <a:pt x="42" y="72"/>
                </a:lnTo>
                <a:lnTo>
                  <a:pt x="50" y="68"/>
                </a:lnTo>
                <a:lnTo>
                  <a:pt x="56" y="62"/>
                </a:lnTo>
                <a:lnTo>
                  <a:pt x="62" y="56"/>
                </a:lnTo>
                <a:lnTo>
                  <a:pt x="64" y="48"/>
                </a:lnTo>
                <a:lnTo>
                  <a:pt x="64" y="36"/>
                </a:lnTo>
                <a:lnTo>
                  <a:pt x="64" y="24"/>
                </a:lnTo>
                <a:lnTo>
                  <a:pt x="60" y="14"/>
                </a:lnTo>
                <a:lnTo>
                  <a:pt x="56" y="8"/>
                </a:lnTo>
                <a:lnTo>
                  <a:pt x="48" y="2"/>
                </a:lnTo>
                <a:lnTo>
                  <a:pt x="46" y="26"/>
                </a:lnTo>
                <a:lnTo>
                  <a:pt x="50" y="30"/>
                </a:lnTo>
                <a:lnTo>
                  <a:pt x="50" y="36"/>
                </a:lnTo>
                <a:lnTo>
                  <a:pt x="50" y="42"/>
                </a:lnTo>
                <a:lnTo>
                  <a:pt x="46" y="46"/>
                </a:lnTo>
                <a:lnTo>
                  <a:pt x="44" y="48"/>
                </a:lnTo>
                <a:lnTo>
                  <a:pt x="38" y="48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26" y="48"/>
                </a:lnTo>
                <a:lnTo>
                  <a:pt x="18" y="46"/>
                </a:lnTo>
                <a:lnTo>
                  <a:pt x="16" y="42"/>
                </a:lnTo>
                <a:lnTo>
                  <a:pt x="14" y="36"/>
                </a:lnTo>
                <a:lnTo>
                  <a:pt x="14" y="32"/>
                </a:lnTo>
                <a:lnTo>
                  <a:pt x="16" y="28"/>
                </a:lnTo>
                <a:lnTo>
                  <a:pt x="20" y="26"/>
                </a:lnTo>
                <a:lnTo>
                  <a:pt x="26" y="24"/>
                </a:lnTo>
                <a:lnTo>
                  <a:pt x="26" y="48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3" name="Freeform 47"/>
          <p:cNvSpPr>
            <a:spLocks/>
          </p:cNvSpPr>
          <p:nvPr/>
        </p:nvSpPr>
        <p:spPr bwMode="auto">
          <a:xfrm>
            <a:off x="3395663" y="2279650"/>
            <a:ext cx="101600" cy="104775"/>
          </a:xfrm>
          <a:custGeom>
            <a:avLst/>
            <a:gdLst/>
            <a:ahLst/>
            <a:cxnLst>
              <a:cxn ang="0">
                <a:pos x="60" y="56"/>
              </a:cxn>
              <a:cxn ang="0">
                <a:pos x="64" y="46"/>
              </a:cxn>
              <a:cxn ang="0">
                <a:pos x="64" y="32"/>
              </a:cxn>
              <a:cxn ang="0">
                <a:pos x="64" y="22"/>
              </a:cxn>
              <a:cxn ang="0">
                <a:pos x="62" y="12"/>
              </a:cxn>
              <a:cxn ang="0">
                <a:pos x="58" y="6"/>
              </a:cxn>
              <a:cxn ang="0">
                <a:pos x="54" y="2"/>
              </a:cxn>
              <a:cxn ang="0">
                <a:pos x="48" y="0"/>
              </a:cxn>
              <a:cxn ang="0">
                <a:pos x="44" y="0"/>
              </a:cxn>
              <a:cxn ang="0">
                <a:pos x="38" y="0"/>
              </a:cxn>
              <a:cxn ang="0">
                <a:pos x="34" y="2"/>
              </a:cxn>
              <a:cxn ang="0">
                <a:pos x="30" y="6"/>
              </a:cxn>
              <a:cxn ang="0">
                <a:pos x="26" y="12"/>
              </a:cxn>
              <a:cxn ang="0">
                <a:pos x="22" y="30"/>
              </a:cxn>
              <a:cxn ang="0">
                <a:pos x="20" y="40"/>
              </a:cxn>
              <a:cxn ang="0">
                <a:pos x="20" y="42"/>
              </a:cxn>
              <a:cxn ang="0">
                <a:pos x="18" y="42"/>
              </a:cxn>
              <a:cxn ang="0">
                <a:pos x="14" y="40"/>
              </a:cxn>
              <a:cxn ang="0">
                <a:pos x="12" y="34"/>
              </a:cxn>
              <a:cxn ang="0">
                <a:pos x="14" y="28"/>
              </a:cxn>
              <a:cxn ang="0">
                <a:pos x="18" y="24"/>
              </a:cxn>
              <a:cxn ang="0">
                <a:pos x="16" y="2"/>
              </a:cxn>
              <a:cxn ang="0">
                <a:pos x="6" y="8"/>
              </a:cxn>
              <a:cxn ang="0">
                <a:pos x="4" y="12"/>
              </a:cxn>
              <a:cxn ang="0">
                <a:pos x="2" y="16"/>
              </a:cxn>
              <a:cxn ang="0">
                <a:pos x="0" y="32"/>
              </a:cxn>
              <a:cxn ang="0">
                <a:pos x="0" y="42"/>
              </a:cxn>
              <a:cxn ang="0">
                <a:pos x="2" y="50"/>
              </a:cxn>
              <a:cxn ang="0">
                <a:pos x="4" y="56"/>
              </a:cxn>
              <a:cxn ang="0">
                <a:pos x="8" y="60"/>
              </a:cxn>
              <a:cxn ang="0">
                <a:pos x="14" y="62"/>
              </a:cxn>
              <a:cxn ang="0">
                <a:pos x="20" y="62"/>
              </a:cxn>
              <a:cxn ang="0">
                <a:pos x="24" y="62"/>
              </a:cxn>
              <a:cxn ang="0">
                <a:pos x="30" y="60"/>
              </a:cxn>
              <a:cxn ang="0">
                <a:pos x="32" y="56"/>
              </a:cxn>
              <a:cxn ang="0">
                <a:pos x="36" y="52"/>
              </a:cxn>
              <a:cxn ang="0">
                <a:pos x="40" y="34"/>
              </a:cxn>
              <a:cxn ang="0">
                <a:pos x="42" y="24"/>
              </a:cxn>
              <a:cxn ang="0">
                <a:pos x="44" y="22"/>
              </a:cxn>
              <a:cxn ang="0">
                <a:pos x="46" y="22"/>
              </a:cxn>
              <a:cxn ang="0">
                <a:pos x="50" y="24"/>
              </a:cxn>
              <a:cxn ang="0">
                <a:pos x="52" y="26"/>
              </a:cxn>
              <a:cxn ang="0">
                <a:pos x="52" y="30"/>
              </a:cxn>
              <a:cxn ang="0">
                <a:pos x="50" y="38"/>
              </a:cxn>
              <a:cxn ang="0">
                <a:pos x="44" y="42"/>
              </a:cxn>
              <a:cxn ang="0">
                <a:pos x="46" y="66"/>
              </a:cxn>
              <a:cxn ang="0">
                <a:pos x="54" y="62"/>
              </a:cxn>
              <a:cxn ang="0">
                <a:pos x="58" y="56"/>
              </a:cxn>
              <a:cxn ang="0">
                <a:pos x="60" y="56"/>
              </a:cxn>
            </a:cxnLst>
            <a:rect l="0" t="0" r="r" b="b"/>
            <a:pathLst>
              <a:path w="64" h="66">
                <a:moveTo>
                  <a:pt x="60" y="56"/>
                </a:moveTo>
                <a:lnTo>
                  <a:pt x="64" y="46"/>
                </a:lnTo>
                <a:lnTo>
                  <a:pt x="64" y="32"/>
                </a:lnTo>
                <a:lnTo>
                  <a:pt x="64" y="22"/>
                </a:lnTo>
                <a:lnTo>
                  <a:pt x="62" y="12"/>
                </a:lnTo>
                <a:lnTo>
                  <a:pt x="58" y="6"/>
                </a:lnTo>
                <a:lnTo>
                  <a:pt x="54" y="2"/>
                </a:lnTo>
                <a:lnTo>
                  <a:pt x="48" y="0"/>
                </a:lnTo>
                <a:lnTo>
                  <a:pt x="44" y="0"/>
                </a:lnTo>
                <a:lnTo>
                  <a:pt x="38" y="0"/>
                </a:lnTo>
                <a:lnTo>
                  <a:pt x="34" y="2"/>
                </a:lnTo>
                <a:lnTo>
                  <a:pt x="30" y="6"/>
                </a:lnTo>
                <a:lnTo>
                  <a:pt x="26" y="12"/>
                </a:lnTo>
                <a:lnTo>
                  <a:pt x="22" y="30"/>
                </a:lnTo>
                <a:lnTo>
                  <a:pt x="20" y="40"/>
                </a:lnTo>
                <a:lnTo>
                  <a:pt x="20" y="42"/>
                </a:lnTo>
                <a:lnTo>
                  <a:pt x="18" y="42"/>
                </a:lnTo>
                <a:lnTo>
                  <a:pt x="14" y="40"/>
                </a:lnTo>
                <a:lnTo>
                  <a:pt x="12" y="34"/>
                </a:lnTo>
                <a:lnTo>
                  <a:pt x="14" y="28"/>
                </a:lnTo>
                <a:lnTo>
                  <a:pt x="18" y="24"/>
                </a:lnTo>
                <a:lnTo>
                  <a:pt x="16" y="2"/>
                </a:lnTo>
                <a:lnTo>
                  <a:pt x="6" y="8"/>
                </a:lnTo>
                <a:lnTo>
                  <a:pt x="4" y="12"/>
                </a:lnTo>
                <a:lnTo>
                  <a:pt x="2" y="16"/>
                </a:lnTo>
                <a:lnTo>
                  <a:pt x="0" y="32"/>
                </a:lnTo>
                <a:lnTo>
                  <a:pt x="0" y="42"/>
                </a:lnTo>
                <a:lnTo>
                  <a:pt x="2" y="50"/>
                </a:lnTo>
                <a:lnTo>
                  <a:pt x="4" y="56"/>
                </a:lnTo>
                <a:lnTo>
                  <a:pt x="8" y="60"/>
                </a:lnTo>
                <a:lnTo>
                  <a:pt x="14" y="62"/>
                </a:lnTo>
                <a:lnTo>
                  <a:pt x="20" y="62"/>
                </a:lnTo>
                <a:lnTo>
                  <a:pt x="24" y="62"/>
                </a:lnTo>
                <a:lnTo>
                  <a:pt x="30" y="60"/>
                </a:lnTo>
                <a:lnTo>
                  <a:pt x="32" y="56"/>
                </a:lnTo>
                <a:lnTo>
                  <a:pt x="36" y="52"/>
                </a:lnTo>
                <a:lnTo>
                  <a:pt x="40" y="34"/>
                </a:lnTo>
                <a:lnTo>
                  <a:pt x="42" y="24"/>
                </a:lnTo>
                <a:lnTo>
                  <a:pt x="44" y="22"/>
                </a:lnTo>
                <a:lnTo>
                  <a:pt x="46" y="22"/>
                </a:lnTo>
                <a:lnTo>
                  <a:pt x="50" y="24"/>
                </a:lnTo>
                <a:lnTo>
                  <a:pt x="52" y="26"/>
                </a:lnTo>
                <a:lnTo>
                  <a:pt x="52" y="30"/>
                </a:lnTo>
                <a:lnTo>
                  <a:pt x="50" y="38"/>
                </a:lnTo>
                <a:lnTo>
                  <a:pt x="44" y="42"/>
                </a:lnTo>
                <a:lnTo>
                  <a:pt x="46" y="66"/>
                </a:lnTo>
                <a:lnTo>
                  <a:pt x="54" y="62"/>
                </a:lnTo>
                <a:lnTo>
                  <a:pt x="58" y="56"/>
                </a:lnTo>
                <a:lnTo>
                  <a:pt x="60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4" name="Freeform 48"/>
          <p:cNvSpPr>
            <a:spLocks/>
          </p:cNvSpPr>
          <p:nvPr/>
        </p:nvSpPr>
        <p:spPr bwMode="auto">
          <a:xfrm>
            <a:off x="3395663" y="2162175"/>
            <a:ext cx="101600" cy="104775"/>
          </a:xfrm>
          <a:custGeom>
            <a:avLst/>
            <a:gdLst/>
            <a:ahLst/>
            <a:cxnLst>
              <a:cxn ang="0">
                <a:pos x="60" y="56"/>
              </a:cxn>
              <a:cxn ang="0">
                <a:pos x="64" y="48"/>
              </a:cxn>
              <a:cxn ang="0">
                <a:pos x="64" y="32"/>
              </a:cxn>
              <a:cxn ang="0">
                <a:pos x="64" y="22"/>
              </a:cxn>
              <a:cxn ang="0">
                <a:pos x="62" y="14"/>
              </a:cxn>
              <a:cxn ang="0">
                <a:pos x="58" y="8"/>
              </a:cxn>
              <a:cxn ang="0">
                <a:pos x="54" y="4"/>
              </a:cxn>
              <a:cxn ang="0">
                <a:pos x="48" y="0"/>
              </a:cxn>
              <a:cxn ang="0">
                <a:pos x="44" y="0"/>
              </a:cxn>
              <a:cxn ang="0">
                <a:pos x="38" y="0"/>
              </a:cxn>
              <a:cxn ang="0">
                <a:pos x="34" y="4"/>
              </a:cxn>
              <a:cxn ang="0">
                <a:pos x="30" y="6"/>
              </a:cxn>
              <a:cxn ang="0">
                <a:pos x="26" y="12"/>
              </a:cxn>
              <a:cxn ang="0">
                <a:pos x="22" y="30"/>
              </a:cxn>
              <a:cxn ang="0">
                <a:pos x="20" y="40"/>
              </a:cxn>
              <a:cxn ang="0">
                <a:pos x="20" y="42"/>
              </a:cxn>
              <a:cxn ang="0">
                <a:pos x="18" y="42"/>
              </a:cxn>
              <a:cxn ang="0">
                <a:pos x="14" y="40"/>
              </a:cxn>
              <a:cxn ang="0">
                <a:pos x="12" y="34"/>
              </a:cxn>
              <a:cxn ang="0">
                <a:pos x="14" y="28"/>
              </a:cxn>
              <a:cxn ang="0">
                <a:pos x="18" y="24"/>
              </a:cxn>
              <a:cxn ang="0">
                <a:pos x="16" y="2"/>
              </a:cxn>
              <a:cxn ang="0">
                <a:pos x="6" y="8"/>
              </a:cxn>
              <a:cxn ang="0">
                <a:pos x="4" y="12"/>
              </a:cxn>
              <a:cxn ang="0">
                <a:pos x="2" y="16"/>
              </a:cxn>
              <a:cxn ang="0">
                <a:pos x="0" y="34"/>
              </a:cxn>
              <a:cxn ang="0">
                <a:pos x="0" y="42"/>
              </a:cxn>
              <a:cxn ang="0">
                <a:pos x="2" y="50"/>
              </a:cxn>
              <a:cxn ang="0">
                <a:pos x="4" y="56"/>
              </a:cxn>
              <a:cxn ang="0">
                <a:pos x="8" y="60"/>
              </a:cxn>
              <a:cxn ang="0">
                <a:pos x="14" y="62"/>
              </a:cxn>
              <a:cxn ang="0">
                <a:pos x="20" y="64"/>
              </a:cxn>
              <a:cxn ang="0">
                <a:pos x="24" y="62"/>
              </a:cxn>
              <a:cxn ang="0">
                <a:pos x="30" y="60"/>
              </a:cxn>
              <a:cxn ang="0">
                <a:pos x="32" y="56"/>
              </a:cxn>
              <a:cxn ang="0">
                <a:pos x="36" y="52"/>
              </a:cxn>
              <a:cxn ang="0">
                <a:pos x="40" y="34"/>
              </a:cxn>
              <a:cxn ang="0">
                <a:pos x="42" y="24"/>
              </a:cxn>
              <a:cxn ang="0">
                <a:pos x="44" y="22"/>
              </a:cxn>
              <a:cxn ang="0">
                <a:pos x="46" y="22"/>
              </a:cxn>
              <a:cxn ang="0">
                <a:pos x="50" y="24"/>
              </a:cxn>
              <a:cxn ang="0">
                <a:pos x="52" y="28"/>
              </a:cxn>
              <a:cxn ang="0">
                <a:pos x="52" y="32"/>
              </a:cxn>
              <a:cxn ang="0">
                <a:pos x="50" y="38"/>
              </a:cxn>
              <a:cxn ang="0">
                <a:pos x="44" y="42"/>
              </a:cxn>
              <a:cxn ang="0">
                <a:pos x="46" y="66"/>
              </a:cxn>
              <a:cxn ang="0">
                <a:pos x="54" y="62"/>
              </a:cxn>
              <a:cxn ang="0">
                <a:pos x="58" y="56"/>
              </a:cxn>
              <a:cxn ang="0">
                <a:pos x="60" y="56"/>
              </a:cxn>
            </a:cxnLst>
            <a:rect l="0" t="0" r="r" b="b"/>
            <a:pathLst>
              <a:path w="64" h="66">
                <a:moveTo>
                  <a:pt x="60" y="56"/>
                </a:moveTo>
                <a:lnTo>
                  <a:pt x="64" y="48"/>
                </a:lnTo>
                <a:lnTo>
                  <a:pt x="64" y="32"/>
                </a:lnTo>
                <a:lnTo>
                  <a:pt x="64" y="22"/>
                </a:lnTo>
                <a:lnTo>
                  <a:pt x="62" y="14"/>
                </a:lnTo>
                <a:lnTo>
                  <a:pt x="58" y="8"/>
                </a:lnTo>
                <a:lnTo>
                  <a:pt x="54" y="4"/>
                </a:lnTo>
                <a:lnTo>
                  <a:pt x="48" y="0"/>
                </a:lnTo>
                <a:lnTo>
                  <a:pt x="44" y="0"/>
                </a:lnTo>
                <a:lnTo>
                  <a:pt x="38" y="0"/>
                </a:lnTo>
                <a:lnTo>
                  <a:pt x="34" y="4"/>
                </a:lnTo>
                <a:lnTo>
                  <a:pt x="30" y="6"/>
                </a:lnTo>
                <a:lnTo>
                  <a:pt x="26" y="12"/>
                </a:lnTo>
                <a:lnTo>
                  <a:pt x="22" y="30"/>
                </a:lnTo>
                <a:lnTo>
                  <a:pt x="20" y="40"/>
                </a:lnTo>
                <a:lnTo>
                  <a:pt x="20" y="42"/>
                </a:lnTo>
                <a:lnTo>
                  <a:pt x="18" y="42"/>
                </a:lnTo>
                <a:lnTo>
                  <a:pt x="14" y="40"/>
                </a:lnTo>
                <a:lnTo>
                  <a:pt x="12" y="34"/>
                </a:lnTo>
                <a:lnTo>
                  <a:pt x="14" y="28"/>
                </a:lnTo>
                <a:lnTo>
                  <a:pt x="18" y="24"/>
                </a:lnTo>
                <a:lnTo>
                  <a:pt x="16" y="2"/>
                </a:lnTo>
                <a:lnTo>
                  <a:pt x="6" y="8"/>
                </a:lnTo>
                <a:lnTo>
                  <a:pt x="4" y="12"/>
                </a:lnTo>
                <a:lnTo>
                  <a:pt x="2" y="16"/>
                </a:lnTo>
                <a:lnTo>
                  <a:pt x="0" y="34"/>
                </a:lnTo>
                <a:lnTo>
                  <a:pt x="0" y="42"/>
                </a:lnTo>
                <a:lnTo>
                  <a:pt x="2" y="50"/>
                </a:lnTo>
                <a:lnTo>
                  <a:pt x="4" y="56"/>
                </a:lnTo>
                <a:lnTo>
                  <a:pt x="8" y="60"/>
                </a:lnTo>
                <a:lnTo>
                  <a:pt x="14" y="62"/>
                </a:lnTo>
                <a:lnTo>
                  <a:pt x="20" y="64"/>
                </a:lnTo>
                <a:lnTo>
                  <a:pt x="24" y="62"/>
                </a:lnTo>
                <a:lnTo>
                  <a:pt x="30" y="60"/>
                </a:lnTo>
                <a:lnTo>
                  <a:pt x="32" y="56"/>
                </a:lnTo>
                <a:lnTo>
                  <a:pt x="36" y="52"/>
                </a:lnTo>
                <a:lnTo>
                  <a:pt x="40" y="34"/>
                </a:lnTo>
                <a:lnTo>
                  <a:pt x="42" y="24"/>
                </a:lnTo>
                <a:lnTo>
                  <a:pt x="44" y="22"/>
                </a:lnTo>
                <a:lnTo>
                  <a:pt x="46" y="22"/>
                </a:lnTo>
                <a:lnTo>
                  <a:pt x="50" y="24"/>
                </a:lnTo>
                <a:lnTo>
                  <a:pt x="52" y="28"/>
                </a:lnTo>
                <a:lnTo>
                  <a:pt x="52" y="32"/>
                </a:lnTo>
                <a:lnTo>
                  <a:pt x="50" y="38"/>
                </a:lnTo>
                <a:lnTo>
                  <a:pt x="44" y="42"/>
                </a:lnTo>
                <a:lnTo>
                  <a:pt x="46" y="66"/>
                </a:lnTo>
                <a:lnTo>
                  <a:pt x="54" y="62"/>
                </a:lnTo>
                <a:lnTo>
                  <a:pt x="58" y="56"/>
                </a:lnTo>
                <a:lnTo>
                  <a:pt x="60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5" name="Freeform 49"/>
          <p:cNvSpPr>
            <a:spLocks/>
          </p:cNvSpPr>
          <p:nvPr/>
        </p:nvSpPr>
        <p:spPr bwMode="auto">
          <a:xfrm>
            <a:off x="3398838" y="2041525"/>
            <a:ext cx="98425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30" y="24"/>
              </a:cxn>
              <a:cxn ang="0">
                <a:pos x="36" y="24"/>
              </a:cxn>
              <a:cxn ang="0">
                <a:pos x="40" y="26"/>
              </a:cxn>
              <a:cxn ang="0">
                <a:pos x="44" y="28"/>
              </a:cxn>
              <a:cxn ang="0">
                <a:pos x="44" y="32"/>
              </a:cxn>
              <a:cxn ang="0">
                <a:pos x="44" y="36"/>
              </a:cxn>
              <a:cxn ang="0">
                <a:pos x="42" y="38"/>
              </a:cxn>
              <a:cxn ang="0">
                <a:pos x="38" y="40"/>
              </a:cxn>
              <a:cxn ang="0">
                <a:pos x="34" y="42"/>
              </a:cxn>
              <a:cxn ang="0">
                <a:pos x="0" y="42"/>
              </a:cxn>
              <a:cxn ang="0">
                <a:pos x="0" y="66"/>
              </a:cxn>
              <a:cxn ang="0">
                <a:pos x="38" y="66"/>
              </a:cxn>
              <a:cxn ang="0">
                <a:pos x="50" y="64"/>
              </a:cxn>
              <a:cxn ang="0">
                <a:pos x="56" y="60"/>
              </a:cxn>
              <a:cxn ang="0">
                <a:pos x="62" y="52"/>
              </a:cxn>
              <a:cxn ang="0">
                <a:pos x="62" y="44"/>
              </a:cxn>
              <a:cxn ang="0">
                <a:pos x="62" y="38"/>
              </a:cxn>
              <a:cxn ang="0">
                <a:pos x="60" y="32"/>
              </a:cxn>
              <a:cxn ang="0">
                <a:pos x="56" y="26"/>
              </a:cxn>
              <a:cxn ang="0">
                <a:pos x="52" y="22"/>
              </a:cxn>
              <a:cxn ang="0">
                <a:pos x="62" y="22"/>
              </a:cxn>
              <a:cxn ang="0">
                <a:pos x="6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2" h="66">
                <a:moveTo>
                  <a:pt x="0" y="0"/>
                </a:moveTo>
                <a:lnTo>
                  <a:pt x="0" y="24"/>
                </a:lnTo>
                <a:lnTo>
                  <a:pt x="30" y="24"/>
                </a:lnTo>
                <a:lnTo>
                  <a:pt x="36" y="24"/>
                </a:lnTo>
                <a:lnTo>
                  <a:pt x="40" y="26"/>
                </a:lnTo>
                <a:lnTo>
                  <a:pt x="44" y="28"/>
                </a:lnTo>
                <a:lnTo>
                  <a:pt x="44" y="32"/>
                </a:lnTo>
                <a:lnTo>
                  <a:pt x="44" y="36"/>
                </a:lnTo>
                <a:lnTo>
                  <a:pt x="42" y="38"/>
                </a:lnTo>
                <a:lnTo>
                  <a:pt x="38" y="40"/>
                </a:lnTo>
                <a:lnTo>
                  <a:pt x="34" y="42"/>
                </a:lnTo>
                <a:lnTo>
                  <a:pt x="0" y="42"/>
                </a:lnTo>
                <a:lnTo>
                  <a:pt x="0" y="66"/>
                </a:lnTo>
                <a:lnTo>
                  <a:pt x="38" y="66"/>
                </a:lnTo>
                <a:lnTo>
                  <a:pt x="50" y="64"/>
                </a:lnTo>
                <a:lnTo>
                  <a:pt x="56" y="60"/>
                </a:lnTo>
                <a:lnTo>
                  <a:pt x="62" y="52"/>
                </a:lnTo>
                <a:lnTo>
                  <a:pt x="62" y="44"/>
                </a:lnTo>
                <a:lnTo>
                  <a:pt x="62" y="38"/>
                </a:lnTo>
                <a:lnTo>
                  <a:pt x="60" y="32"/>
                </a:lnTo>
                <a:lnTo>
                  <a:pt x="56" y="26"/>
                </a:lnTo>
                <a:lnTo>
                  <a:pt x="52" y="22"/>
                </a:lnTo>
                <a:lnTo>
                  <a:pt x="62" y="22"/>
                </a:lnTo>
                <a:lnTo>
                  <a:pt x="6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6" name="Freeform 50"/>
          <p:cNvSpPr>
            <a:spLocks/>
          </p:cNvSpPr>
          <p:nvPr/>
        </p:nvSpPr>
        <p:spPr bwMode="auto">
          <a:xfrm>
            <a:off x="3395663" y="1939925"/>
            <a:ext cx="101600" cy="76200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4" y="24"/>
              </a:cxn>
              <a:cxn ang="0">
                <a:pos x="42" y="24"/>
              </a:cxn>
              <a:cxn ang="0">
                <a:pos x="30" y="24"/>
              </a:cxn>
              <a:cxn ang="0">
                <a:pos x="22" y="20"/>
              </a:cxn>
              <a:cxn ang="0">
                <a:pos x="20" y="18"/>
              </a:cxn>
              <a:cxn ang="0">
                <a:pos x="18" y="14"/>
              </a:cxn>
              <a:cxn ang="0">
                <a:pos x="20" y="6"/>
              </a:cxn>
              <a:cxn ang="0">
                <a:pos x="4" y="0"/>
              </a:cxn>
              <a:cxn ang="0">
                <a:pos x="0" y="6"/>
              </a:cxn>
              <a:cxn ang="0">
                <a:pos x="0" y="12"/>
              </a:cxn>
              <a:cxn ang="0">
                <a:pos x="0" y="16"/>
              </a:cxn>
              <a:cxn ang="0">
                <a:pos x="2" y="20"/>
              </a:cxn>
              <a:cxn ang="0">
                <a:pos x="6" y="22"/>
              </a:cxn>
              <a:cxn ang="0">
                <a:pos x="12" y="26"/>
              </a:cxn>
              <a:cxn ang="0">
                <a:pos x="2" y="26"/>
              </a:cxn>
              <a:cxn ang="0">
                <a:pos x="2" y="48"/>
              </a:cxn>
              <a:cxn ang="0">
                <a:pos x="62" y="48"/>
              </a:cxn>
              <a:cxn ang="0">
                <a:pos x="64" y="48"/>
              </a:cxn>
            </a:cxnLst>
            <a:rect l="0" t="0" r="r" b="b"/>
            <a:pathLst>
              <a:path w="64" h="48">
                <a:moveTo>
                  <a:pt x="64" y="48"/>
                </a:moveTo>
                <a:lnTo>
                  <a:pt x="64" y="24"/>
                </a:lnTo>
                <a:lnTo>
                  <a:pt x="42" y="24"/>
                </a:lnTo>
                <a:lnTo>
                  <a:pt x="30" y="24"/>
                </a:lnTo>
                <a:lnTo>
                  <a:pt x="22" y="20"/>
                </a:lnTo>
                <a:lnTo>
                  <a:pt x="20" y="18"/>
                </a:lnTo>
                <a:lnTo>
                  <a:pt x="18" y="14"/>
                </a:lnTo>
                <a:lnTo>
                  <a:pt x="20" y="6"/>
                </a:lnTo>
                <a:lnTo>
                  <a:pt x="4" y="0"/>
                </a:lnTo>
                <a:lnTo>
                  <a:pt x="0" y="6"/>
                </a:lnTo>
                <a:lnTo>
                  <a:pt x="0" y="12"/>
                </a:lnTo>
                <a:lnTo>
                  <a:pt x="0" y="16"/>
                </a:lnTo>
                <a:lnTo>
                  <a:pt x="2" y="20"/>
                </a:lnTo>
                <a:lnTo>
                  <a:pt x="6" y="22"/>
                </a:lnTo>
                <a:lnTo>
                  <a:pt x="12" y="26"/>
                </a:lnTo>
                <a:lnTo>
                  <a:pt x="2" y="26"/>
                </a:lnTo>
                <a:lnTo>
                  <a:pt x="2" y="48"/>
                </a:lnTo>
                <a:lnTo>
                  <a:pt x="62" y="48"/>
                </a:lnTo>
                <a:lnTo>
                  <a:pt x="64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7" name="Freeform 51"/>
          <p:cNvSpPr>
            <a:spLocks/>
          </p:cNvSpPr>
          <p:nvPr/>
        </p:nvSpPr>
        <p:spPr bwMode="auto">
          <a:xfrm>
            <a:off x="3395663" y="1822450"/>
            <a:ext cx="1016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4" y="2"/>
              </a:cxn>
              <a:cxn ang="0">
                <a:pos x="16" y="4"/>
              </a:cxn>
              <a:cxn ang="0">
                <a:pos x="8" y="10"/>
              </a:cxn>
              <a:cxn ang="0">
                <a:pos x="4" y="16"/>
              </a:cxn>
              <a:cxn ang="0">
                <a:pos x="0" y="26"/>
              </a:cxn>
              <a:cxn ang="0">
                <a:pos x="0" y="38"/>
              </a:cxn>
              <a:cxn ang="0">
                <a:pos x="0" y="46"/>
              </a:cxn>
              <a:cxn ang="0">
                <a:pos x="2" y="52"/>
              </a:cxn>
              <a:cxn ang="0">
                <a:pos x="4" y="58"/>
              </a:cxn>
              <a:cxn ang="0">
                <a:pos x="8" y="64"/>
              </a:cxn>
              <a:cxn ang="0">
                <a:pos x="14" y="68"/>
              </a:cxn>
              <a:cxn ang="0">
                <a:pos x="20" y="70"/>
              </a:cxn>
              <a:cxn ang="0">
                <a:pos x="26" y="72"/>
              </a:cxn>
              <a:cxn ang="0">
                <a:pos x="32" y="72"/>
              </a:cxn>
              <a:cxn ang="0">
                <a:pos x="42" y="72"/>
              </a:cxn>
              <a:cxn ang="0">
                <a:pos x="50" y="68"/>
              </a:cxn>
              <a:cxn ang="0">
                <a:pos x="56" y="62"/>
              </a:cxn>
              <a:cxn ang="0">
                <a:pos x="62" y="56"/>
              </a:cxn>
              <a:cxn ang="0">
                <a:pos x="64" y="48"/>
              </a:cxn>
              <a:cxn ang="0">
                <a:pos x="64" y="36"/>
              </a:cxn>
              <a:cxn ang="0">
                <a:pos x="64" y="24"/>
              </a:cxn>
              <a:cxn ang="0">
                <a:pos x="60" y="14"/>
              </a:cxn>
              <a:cxn ang="0">
                <a:pos x="56" y="8"/>
              </a:cxn>
              <a:cxn ang="0">
                <a:pos x="48" y="2"/>
              </a:cxn>
              <a:cxn ang="0">
                <a:pos x="46" y="26"/>
              </a:cxn>
              <a:cxn ang="0">
                <a:pos x="50" y="30"/>
              </a:cxn>
              <a:cxn ang="0">
                <a:pos x="50" y="36"/>
              </a:cxn>
              <a:cxn ang="0">
                <a:pos x="50" y="42"/>
              </a:cxn>
              <a:cxn ang="0">
                <a:pos x="46" y="46"/>
              </a:cxn>
              <a:cxn ang="0">
                <a:pos x="44" y="48"/>
              </a:cxn>
              <a:cxn ang="0">
                <a:pos x="38" y="48"/>
              </a:cxn>
              <a:cxn ang="0">
                <a:pos x="38" y="0"/>
              </a:cxn>
              <a:cxn ang="0">
                <a:pos x="38" y="0"/>
              </a:cxn>
              <a:cxn ang="0">
                <a:pos x="36" y="0"/>
              </a:cxn>
              <a:cxn ang="0">
                <a:pos x="26" y="48"/>
              </a:cxn>
              <a:cxn ang="0">
                <a:pos x="18" y="46"/>
              </a:cxn>
              <a:cxn ang="0">
                <a:pos x="16" y="42"/>
              </a:cxn>
              <a:cxn ang="0">
                <a:pos x="14" y="36"/>
              </a:cxn>
              <a:cxn ang="0">
                <a:pos x="14" y="32"/>
              </a:cxn>
              <a:cxn ang="0">
                <a:pos x="16" y="28"/>
              </a:cxn>
              <a:cxn ang="0">
                <a:pos x="20" y="26"/>
              </a:cxn>
              <a:cxn ang="0">
                <a:pos x="26" y="24"/>
              </a:cxn>
              <a:cxn ang="0">
                <a:pos x="26" y="48"/>
              </a:cxn>
              <a:cxn ang="0">
                <a:pos x="36" y="0"/>
              </a:cxn>
            </a:cxnLst>
            <a:rect l="0" t="0" r="r" b="b"/>
            <a:pathLst>
              <a:path w="64" h="72">
                <a:moveTo>
                  <a:pt x="36" y="0"/>
                </a:moveTo>
                <a:lnTo>
                  <a:pt x="24" y="2"/>
                </a:lnTo>
                <a:lnTo>
                  <a:pt x="16" y="4"/>
                </a:lnTo>
                <a:lnTo>
                  <a:pt x="8" y="10"/>
                </a:lnTo>
                <a:lnTo>
                  <a:pt x="4" y="16"/>
                </a:lnTo>
                <a:lnTo>
                  <a:pt x="0" y="26"/>
                </a:lnTo>
                <a:lnTo>
                  <a:pt x="0" y="38"/>
                </a:lnTo>
                <a:lnTo>
                  <a:pt x="0" y="46"/>
                </a:lnTo>
                <a:lnTo>
                  <a:pt x="2" y="52"/>
                </a:lnTo>
                <a:lnTo>
                  <a:pt x="4" y="58"/>
                </a:lnTo>
                <a:lnTo>
                  <a:pt x="8" y="64"/>
                </a:lnTo>
                <a:lnTo>
                  <a:pt x="14" y="68"/>
                </a:lnTo>
                <a:lnTo>
                  <a:pt x="20" y="70"/>
                </a:lnTo>
                <a:lnTo>
                  <a:pt x="26" y="72"/>
                </a:lnTo>
                <a:lnTo>
                  <a:pt x="32" y="72"/>
                </a:lnTo>
                <a:lnTo>
                  <a:pt x="42" y="72"/>
                </a:lnTo>
                <a:lnTo>
                  <a:pt x="50" y="68"/>
                </a:lnTo>
                <a:lnTo>
                  <a:pt x="56" y="62"/>
                </a:lnTo>
                <a:lnTo>
                  <a:pt x="62" y="56"/>
                </a:lnTo>
                <a:lnTo>
                  <a:pt x="64" y="48"/>
                </a:lnTo>
                <a:lnTo>
                  <a:pt x="64" y="36"/>
                </a:lnTo>
                <a:lnTo>
                  <a:pt x="64" y="24"/>
                </a:lnTo>
                <a:lnTo>
                  <a:pt x="60" y="14"/>
                </a:lnTo>
                <a:lnTo>
                  <a:pt x="56" y="8"/>
                </a:lnTo>
                <a:lnTo>
                  <a:pt x="48" y="2"/>
                </a:lnTo>
                <a:lnTo>
                  <a:pt x="46" y="26"/>
                </a:lnTo>
                <a:lnTo>
                  <a:pt x="50" y="30"/>
                </a:lnTo>
                <a:lnTo>
                  <a:pt x="50" y="36"/>
                </a:lnTo>
                <a:lnTo>
                  <a:pt x="50" y="42"/>
                </a:lnTo>
                <a:lnTo>
                  <a:pt x="46" y="46"/>
                </a:lnTo>
                <a:lnTo>
                  <a:pt x="44" y="48"/>
                </a:lnTo>
                <a:lnTo>
                  <a:pt x="38" y="48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26" y="48"/>
                </a:lnTo>
                <a:lnTo>
                  <a:pt x="18" y="46"/>
                </a:lnTo>
                <a:lnTo>
                  <a:pt x="16" y="42"/>
                </a:lnTo>
                <a:lnTo>
                  <a:pt x="14" y="36"/>
                </a:lnTo>
                <a:lnTo>
                  <a:pt x="14" y="32"/>
                </a:lnTo>
                <a:lnTo>
                  <a:pt x="16" y="28"/>
                </a:lnTo>
                <a:lnTo>
                  <a:pt x="20" y="26"/>
                </a:lnTo>
                <a:lnTo>
                  <a:pt x="26" y="24"/>
                </a:lnTo>
                <a:lnTo>
                  <a:pt x="26" y="48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8" name="Freeform 52"/>
          <p:cNvSpPr>
            <a:spLocks/>
          </p:cNvSpPr>
          <p:nvPr/>
        </p:nvSpPr>
        <p:spPr bwMode="auto">
          <a:xfrm>
            <a:off x="3357563" y="1685925"/>
            <a:ext cx="177800" cy="57150"/>
          </a:xfrm>
          <a:custGeom>
            <a:avLst/>
            <a:gdLst/>
            <a:ahLst/>
            <a:cxnLst>
              <a:cxn ang="0">
                <a:pos x="28" y="32"/>
              </a:cxn>
              <a:cxn ang="0">
                <a:pos x="42" y="34"/>
              </a:cxn>
              <a:cxn ang="0">
                <a:pos x="56" y="36"/>
              </a:cxn>
              <a:cxn ang="0">
                <a:pos x="70" y="34"/>
              </a:cxn>
              <a:cxn ang="0">
                <a:pos x="84" y="32"/>
              </a:cxn>
              <a:cxn ang="0">
                <a:pos x="98" y="26"/>
              </a:cxn>
              <a:cxn ang="0">
                <a:pos x="112" y="16"/>
              </a:cxn>
              <a:cxn ang="0">
                <a:pos x="112" y="0"/>
              </a:cxn>
              <a:cxn ang="0">
                <a:pos x="98" y="6"/>
              </a:cxn>
              <a:cxn ang="0">
                <a:pos x="84" y="12"/>
              </a:cxn>
              <a:cxn ang="0">
                <a:pos x="72" y="14"/>
              </a:cxn>
              <a:cxn ang="0">
                <a:pos x="58" y="14"/>
              </a:cxn>
              <a:cxn ang="0">
                <a:pos x="44" y="14"/>
              </a:cxn>
              <a:cxn ang="0">
                <a:pos x="32" y="12"/>
              </a:cxn>
              <a:cxn ang="0">
                <a:pos x="16" y="8"/>
              </a:cxn>
              <a:cxn ang="0">
                <a:pos x="0" y="0"/>
              </a:cxn>
              <a:cxn ang="0">
                <a:pos x="0" y="16"/>
              </a:cxn>
              <a:cxn ang="0">
                <a:pos x="14" y="24"/>
              </a:cxn>
              <a:cxn ang="0">
                <a:pos x="26" y="32"/>
              </a:cxn>
              <a:cxn ang="0">
                <a:pos x="28" y="32"/>
              </a:cxn>
            </a:cxnLst>
            <a:rect l="0" t="0" r="r" b="b"/>
            <a:pathLst>
              <a:path w="112" h="36">
                <a:moveTo>
                  <a:pt x="28" y="32"/>
                </a:moveTo>
                <a:lnTo>
                  <a:pt x="42" y="34"/>
                </a:lnTo>
                <a:lnTo>
                  <a:pt x="56" y="36"/>
                </a:lnTo>
                <a:lnTo>
                  <a:pt x="70" y="34"/>
                </a:lnTo>
                <a:lnTo>
                  <a:pt x="84" y="32"/>
                </a:lnTo>
                <a:lnTo>
                  <a:pt x="98" y="26"/>
                </a:lnTo>
                <a:lnTo>
                  <a:pt x="112" y="16"/>
                </a:lnTo>
                <a:lnTo>
                  <a:pt x="112" y="0"/>
                </a:lnTo>
                <a:lnTo>
                  <a:pt x="98" y="6"/>
                </a:lnTo>
                <a:lnTo>
                  <a:pt x="84" y="12"/>
                </a:lnTo>
                <a:lnTo>
                  <a:pt x="72" y="14"/>
                </a:lnTo>
                <a:lnTo>
                  <a:pt x="58" y="14"/>
                </a:lnTo>
                <a:lnTo>
                  <a:pt x="44" y="14"/>
                </a:lnTo>
                <a:lnTo>
                  <a:pt x="32" y="12"/>
                </a:lnTo>
                <a:lnTo>
                  <a:pt x="16" y="8"/>
                </a:lnTo>
                <a:lnTo>
                  <a:pt x="0" y="0"/>
                </a:lnTo>
                <a:lnTo>
                  <a:pt x="0" y="16"/>
                </a:lnTo>
                <a:lnTo>
                  <a:pt x="14" y="24"/>
                </a:lnTo>
                <a:lnTo>
                  <a:pt x="26" y="32"/>
                </a:lnTo>
                <a:lnTo>
                  <a:pt x="28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29" name="Freeform 53"/>
          <p:cNvSpPr>
            <a:spLocks/>
          </p:cNvSpPr>
          <p:nvPr/>
        </p:nvSpPr>
        <p:spPr bwMode="auto">
          <a:xfrm>
            <a:off x="3395663" y="1498600"/>
            <a:ext cx="101600" cy="168275"/>
          </a:xfrm>
          <a:custGeom>
            <a:avLst/>
            <a:gdLst/>
            <a:ahLst/>
            <a:cxnLst>
              <a:cxn ang="0">
                <a:pos x="64" y="106"/>
              </a:cxn>
              <a:cxn ang="0">
                <a:pos x="64" y="82"/>
              </a:cxn>
              <a:cxn ang="0">
                <a:pos x="32" y="82"/>
              </a:cxn>
              <a:cxn ang="0">
                <a:pos x="26" y="82"/>
              </a:cxn>
              <a:cxn ang="0">
                <a:pos x="22" y="80"/>
              </a:cxn>
              <a:cxn ang="0">
                <a:pos x="20" y="76"/>
              </a:cxn>
              <a:cxn ang="0">
                <a:pos x="18" y="74"/>
              </a:cxn>
              <a:cxn ang="0">
                <a:pos x="20" y="68"/>
              </a:cxn>
              <a:cxn ang="0">
                <a:pos x="24" y="66"/>
              </a:cxn>
              <a:cxn ang="0">
                <a:pos x="30" y="66"/>
              </a:cxn>
              <a:cxn ang="0">
                <a:pos x="64" y="66"/>
              </a:cxn>
              <a:cxn ang="0">
                <a:pos x="64" y="42"/>
              </a:cxn>
              <a:cxn ang="0">
                <a:pos x="32" y="42"/>
              </a:cxn>
              <a:cxn ang="0">
                <a:pos x="26" y="42"/>
              </a:cxn>
              <a:cxn ang="0">
                <a:pos x="22" y="40"/>
              </a:cxn>
              <a:cxn ang="0">
                <a:pos x="20" y="36"/>
              </a:cxn>
              <a:cxn ang="0">
                <a:pos x="18" y="32"/>
              </a:cxn>
              <a:cxn ang="0">
                <a:pos x="20" y="30"/>
              </a:cxn>
              <a:cxn ang="0">
                <a:pos x="22" y="26"/>
              </a:cxn>
              <a:cxn ang="0">
                <a:pos x="28" y="24"/>
              </a:cxn>
              <a:cxn ang="0">
                <a:pos x="64" y="24"/>
              </a:cxn>
              <a:cxn ang="0">
                <a:pos x="64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4"/>
              </a:cxn>
              <a:cxn ang="0">
                <a:pos x="0" y="22"/>
              </a:cxn>
              <a:cxn ang="0">
                <a:pos x="0" y="28"/>
              </a:cxn>
              <a:cxn ang="0">
                <a:pos x="2" y="34"/>
              </a:cxn>
              <a:cxn ang="0">
                <a:pos x="6" y="38"/>
              </a:cxn>
              <a:cxn ang="0">
                <a:pos x="10" y="44"/>
              </a:cxn>
              <a:cxn ang="0">
                <a:pos x="6" y="46"/>
              </a:cxn>
              <a:cxn ang="0">
                <a:pos x="2" y="50"/>
              </a:cxn>
              <a:cxn ang="0">
                <a:pos x="0" y="56"/>
              </a:cxn>
              <a:cxn ang="0">
                <a:pos x="0" y="62"/>
              </a:cxn>
              <a:cxn ang="0">
                <a:pos x="0" y="70"/>
              </a:cxn>
              <a:cxn ang="0">
                <a:pos x="2" y="74"/>
              </a:cxn>
              <a:cxn ang="0">
                <a:pos x="6" y="80"/>
              </a:cxn>
              <a:cxn ang="0">
                <a:pos x="10" y="84"/>
              </a:cxn>
              <a:cxn ang="0">
                <a:pos x="2" y="84"/>
              </a:cxn>
              <a:cxn ang="0">
                <a:pos x="2" y="106"/>
              </a:cxn>
              <a:cxn ang="0">
                <a:pos x="62" y="106"/>
              </a:cxn>
              <a:cxn ang="0">
                <a:pos x="64" y="106"/>
              </a:cxn>
            </a:cxnLst>
            <a:rect l="0" t="0" r="r" b="b"/>
            <a:pathLst>
              <a:path w="64" h="106">
                <a:moveTo>
                  <a:pt x="64" y="106"/>
                </a:moveTo>
                <a:lnTo>
                  <a:pt x="64" y="82"/>
                </a:lnTo>
                <a:lnTo>
                  <a:pt x="32" y="82"/>
                </a:lnTo>
                <a:lnTo>
                  <a:pt x="26" y="82"/>
                </a:lnTo>
                <a:lnTo>
                  <a:pt x="22" y="80"/>
                </a:lnTo>
                <a:lnTo>
                  <a:pt x="20" y="76"/>
                </a:lnTo>
                <a:lnTo>
                  <a:pt x="18" y="74"/>
                </a:lnTo>
                <a:lnTo>
                  <a:pt x="20" y="68"/>
                </a:lnTo>
                <a:lnTo>
                  <a:pt x="24" y="66"/>
                </a:lnTo>
                <a:lnTo>
                  <a:pt x="30" y="66"/>
                </a:lnTo>
                <a:lnTo>
                  <a:pt x="64" y="66"/>
                </a:lnTo>
                <a:lnTo>
                  <a:pt x="64" y="42"/>
                </a:lnTo>
                <a:lnTo>
                  <a:pt x="32" y="42"/>
                </a:lnTo>
                <a:lnTo>
                  <a:pt x="26" y="42"/>
                </a:lnTo>
                <a:lnTo>
                  <a:pt x="22" y="40"/>
                </a:lnTo>
                <a:lnTo>
                  <a:pt x="20" y="36"/>
                </a:lnTo>
                <a:lnTo>
                  <a:pt x="18" y="32"/>
                </a:lnTo>
                <a:lnTo>
                  <a:pt x="20" y="30"/>
                </a:lnTo>
                <a:lnTo>
                  <a:pt x="22" y="26"/>
                </a:lnTo>
                <a:lnTo>
                  <a:pt x="28" y="24"/>
                </a:lnTo>
                <a:lnTo>
                  <a:pt x="64" y="24"/>
                </a:lnTo>
                <a:lnTo>
                  <a:pt x="64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2"/>
                </a:lnTo>
                <a:lnTo>
                  <a:pt x="0" y="28"/>
                </a:lnTo>
                <a:lnTo>
                  <a:pt x="2" y="34"/>
                </a:lnTo>
                <a:lnTo>
                  <a:pt x="6" y="38"/>
                </a:lnTo>
                <a:lnTo>
                  <a:pt x="10" y="44"/>
                </a:lnTo>
                <a:lnTo>
                  <a:pt x="6" y="46"/>
                </a:lnTo>
                <a:lnTo>
                  <a:pt x="2" y="50"/>
                </a:lnTo>
                <a:lnTo>
                  <a:pt x="0" y="56"/>
                </a:lnTo>
                <a:lnTo>
                  <a:pt x="0" y="62"/>
                </a:lnTo>
                <a:lnTo>
                  <a:pt x="0" y="70"/>
                </a:lnTo>
                <a:lnTo>
                  <a:pt x="2" y="74"/>
                </a:lnTo>
                <a:lnTo>
                  <a:pt x="6" y="80"/>
                </a:lnTo>
                <a:lnTo>
                  <a:pt x="10" y="84"/>
                </a:lnTo>
                <a:lnTo>
                  <a:pt x="2" y="84"/>
                </a:lnTo>
                <a:lnTo>
                  <a:pt x="2" y="106"/>
                </a:lnTo>
                <a:lnTo>
                  <a:pt x="62" y="106"/>
                </a:lnTo>
                <a:lnTo>
                  <a:pt x="64" y="10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0" name="Freeform 54"/>
          <p:cNvSpPr>
            <a:spLocks/>
          </p:cNvSpPr>
          <p:nvPr/>
        </p:nvSpPr>
        <p:spPr bwMode="auto">
          <a:xfrm>
            <a:off x="3395663" y="1308100"/>
            <a:ext cx="101600" cy="168275"/>
          </a:xfrm>
          <a:custGeom>
            <a:avLst/>
            <a:gdLst/>
            <a:ahLst/>
            <a:cxnLst>
              <a:cxn ang="0">
                <a:pos x="64" y="106"/>
              </a:cxn>
              <a:cxn ang="0">
                <a:pos x="64" y="82"/>
              </a:cxn>
              <a:cxn ang="0">
                <a:pos x="32" y="82"/>
              </a:cxn>
              <a:cxn ang="0">
                <a:pos x="26" y="82"/>
              </a:cxn>
              <a:cxn ang="0">
                <a:pos x="22" y="80"/>
              </a:cxn>
              <a:cxn ang="0">
                <a:pos x="20" y="76"/>
              </a:cxn>
              <a:cxn ang="0">
                <a:pos x="18" y="74"/>
              </a:cxn>
              <a:cxn ang="0">
                <a:pos x="20" y="68"/>
              </a:cxn>
              <a:cxn ang="0">
                <a:pos x="24" y="66"/>
              </a:cxn>
              <a:cxn ang="0">
                <a:pos x="30" y="66"/>
              </a:cxn>
              <a:cxn ang="0">
                <a:pos x="64" y="66"/>
              </a:cxn>
              <a:cxn ang="0">
                <a:pos x="64" y="42"/>
              </a:cxn>
              <a:cxn ang="0">
                <a:pos x="32" y="42"/>
              </a:cxn>
              <a:cxn ang="0">
                <a:pos x="26" y="42"/>
              </a:cxn>
              <a:cxn ang="0">
                <a:pos x="22" y="40"/>
              </a:cxn>
              <a:cxn ang="0">
                <a:pos x="20" y="36"/>
              </a:cxn>
              <a:cxn ang="0">
                <a:pos x="18" y="32"/>
              </a:cxn>
              <a:cxn ang="0">
                <a:pos x="20" y="30"/>
              </a:cxn>
              <a:cxn ang="0">
                <a:pos x="22" y="26"/>
              </a:cxn>
              <a:cxn ang="0">
                <a:pos x="28" y="24"/>
              </a:cxn>
              <a:cxn ang="0">
                <a:pos x="64" y="24"/>
              </a:cxn>
              <a:cxn ang="0">
                <a:pos x="64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4"/>
              </a:cxn>
              <a:cxn ang="0">
                <a:pos x="0" y="22"/>
              </a:cxn>
              <a:cxn ang="0">
                <a:pos x="0" y="28"/>
              </a:cxn>
              <a:cxn ang="0">
                <a:pos x="2" y="34"/>
              </a:cxn>
              <a:cxn ang="0">
                <a:pos x="6" y="38"/>
              </a:cxn>
              <a:cxn ang="0">
                <a:pos x="10" y="44"/>
              </a:cxn>
              <a:cxn ang="0">
                <a:pos x="6" y="46"/>
              </a:cxn>
              <a:cxn ang="0">
                <a:pos x="2" y="50"/>
              </a:cxn>
              <a:cxn ang="0">
                <a:pos x="0" y="56"/>
              </a:cxn>
              <a:cxn ang="0">
                <a:pos x="0" y="62"/>
              </a:cxn>
              <a:cxn ang="0">
                <a:pos x="0" y="70"/>
              </a:cxn>
              <a:cxn ang="0">
                <a:pos x="2" y="74"/>
              </a:cxn>
              <a:cxn ang="0">
                <a:pos x="6" y="80"/>
              </a:cxn>
              <a:cxn ang="0">
                <a:pos x="10" y="84"/>
              </a:cxn>
              <a:cxn ang="0">
                <a:pos x="2" y="84"/>
              </a:cxn>
              <a:cxn ang="0">
                <a:pos x="2" y="106"/>
              </a:cxn>
              <a:cxn ang="0">
                <a:pos x="62" y="106"/>
              </a:cxn>
              <a:cxn ang="0">
                <a:pos x="64" y="106"/>
              </a:cxn>
            </a:cxnLst>
            <a:rect l="0" t="0" r="r" b="b"/>
            <a:pathLst>
              <a:path w="64" h="106">
                <a:moveTo>
                  <a:pt x="64" y="106"/>
                </a:moveTo>
                <a:lnTo>
                  <a:pt x="64" y="82"/>
                </a:lnTo>
                <a:lnTo>
                  <a:pt x="32" y="82"/>
                </a:lnTo>
                <a:lnTo>
                  <a:pt x="26" y="82"/>
                </a:lnTo>
                <a:lnTo>
                  <a:pt x="22" y="80"/>
                </a:lnTo>
                <a:lnTo>
                  <a:pt x="20" y="76"/>
                </a:lnTo>
                <a:lnTo>
                  <a:pt x="18" y="74"/>
                </a:lnTo>
                <a:lnTo>
                  <a:pt x="20" y="68"/>
                </a:lnTo>
                <a:lnTo>
                  <a:pt x="24" y="66"/>
                </a:lnTo>
                <a:lnTo>
                  <a:pt x="30" y="66"/>
                </a:lnTo>
                <a:lnTo>
                  <a:pt x="64" y="66"/>
                </a:lnTo>
                <a:lnTo>
                  <a:pt x="64" y="42"/>
                </a:lnTo>
                <a:lnTo>
                  <a:pt x="32" y="42"/>
                </a:lnTo>
                <a:lnTo>
                  <a:pt x="26" y="42"/>
                </a:lnTo>
                <a:lnTo>
                  <a:pt x="22" y="40"/>
                </a:lnTo>
                <a:lnTo>
                  <a:pt x="20" y="36"/>
                </a:lnTo>
                <a:lnTo>
                  <a:pt x="18" y="32"/>
                </a:lnTo>
                <a:lnTo>
                  <a:pt x="20" y="30"/>
                </a:lnTo>
                <a:lnTo>
                  <a:pt x="22" y="26"/>
                </a:lnTo>
                <a:lnTo>
                  <a:pt x="28" y="24"/>
                </a:lnTo>
                <a:lnTo>
                  <a:pt x="64" y="24"/>
                </a:lnTo>
                <a:lnTo>
                  <a:pt x="64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2"/>
                </a:lnTo>
                <a:lnTo>
                  <a:pt x="0" y="28"/>
                </a:lnTo>
                <a:lnTo>
                  <a:pt x="2" y="34"/>
                </a:lnTo>
                <a:lnTo>
                  <a:pt x="6" y="38"/>
                </a:lnTo>
                <a:lnTo>
                  <a:pt x="10" y="44"/>
                </a:lnTo>
                <a:lnTo>
                  <a:pt x="6" y="46"/>
                </a:lnTo>
                <a:lnTo>
                  <a:pt x="2" y="50"/>
                </a:lnTo>
                <a:lnTo>
                  <a:pt x="0" y="56"/>
                </a:lnTo>
                <a:lnTo>
                  <a:pt x="0" y="62"/>
                </a:lnTo>
                <a:lnTo>
                  <a:pt x="0" y="70"/>
                </a:lnTo>
                <a:lnTo>
                  <a:pt x="2" y="74"/>
                </a:lnTo>
                <a:lnTo>
                  <a:pt x="6" y="80"/>
                </a:lnTo>
                <a:lnTo>
                  <a:pt x="10" y="84"/>
                </a:lnTo>
                <a:lnTo>
                  <a:pt x="2" y="84"/>
                </a:lnTo>
                <a:lnTo>
                  <a:pt x="2" y="106"/>
                </a:lnTo>
                <a:lnTo>
                  <a:pt x="62" y="106"/>
                </a:lnTo>
                <a:lnTo>
                  <a:pt x="64" y="10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1" name="Freeform 55"/>
          <p:cNvSpPr>
            <a:spLocks/>
          </p:cNvSpPr>
          <p:nvPr/>
        </p:nvSpPr>
        <p:spPr bwMode="auto">
          <a:xfrm>
            <a:off x="3360738" y="1089025"/>
            <a:ext cx="136525" cy="130175"/>
          </a:xfrm>
          <a:custGeom>
            <a:avLst/>
            <a:gdLst/>
            <a:ahLst/>
            <a:cxnLst>
              <a:cxn ang="0">
                <a:pos x="86" y="82"/>
              </a:cxn>
              <a:cxn ang="0">
                <a:pos x="86" y="56"/>
              </a:cxn>
              <a:cxn ang="0">
                <a:pos x="50" y="56"/>
              </a:cxn>
              <a:cxn ang="0">
                <a:pos x="50" y="28"/>
              </a:cxn>
              <a:cxn ang="0">
                <a:pos x="86" y="28"/>
              </a:cxn>
              <a:cxn ang="0">
                <a:pos x="86" y="0"/>
              </a:cxn>
              <a:cxn ang="0">
                <a:pos x="0" y="0"/>
              </a:cxn>
              <a:cxn ang="0">
                <a:pos x="0" y="28"/>
              </a:cxn>
              <a:cxn ang="0">
                <a:pos x="30" y="28"/>
              </a:cxn>
              <a:cxn ang="0">
                <a:pos x="30" y="56"/>
              </a:cxn>
              <a:cxn ang="0">
                <a:pos x="0" y="56"/>
              </a:cxn>
              <a:cxn ang="0">
                <a:pos x="0" y="82"/>
              </a:cxn>
              <a:cxn ang="0">
                <a:pos x="84" y="82"/>
              </a:cxn>
              <a:cxn ang="0">
                <a:pos x="86" y="82"/>
              </a:cxn>
            </a:cxnLst>
            <a:rect l="0" t="0" r="r" b="b"/>
            <a:pathLst>
              <a:path w="86" h="82">
                <a:moveTo>
                  <a:pt x="86" y="82"/>
                </a:moveTo>
                <a:lnTo>
                  <a:pt x="86" y="56"/>
                </a:lnTo>
                <a:lnTo>
                  <a:pt x="50" y="56"/>
                </a:lnTo>
                <a:lnTo>
                  <a:pt x="50" y="28"/>
                </a:lnTo>
                <a:lnTo>
                  <a:pt x="86" y="28"/>
                </a:lnTo>
                <a:lnTo>
                  <a:pt x="86" y="0"/>
                </a:lnTo>
                <a:lnTo>
                  <a:pt x="0" y="0"/>
                </a:lnTo>
                <a:lnTo>
                  <a:pt x="0" y="28"/>
                </a:lnTo>
                <a:lnTo>
                  <a:pt x="30" y="28"/>
                </a:lnTo>
                <a:lnTo>
                  <a:pt x="30" y="56"/>
                </a:lnTo>
                <a:lnTo>
                  <a:pt x="0" y="56"/>
                </a:lnTo>
                <a:lnTo>
                  <a:pt x="0" y="82"/>
                </a:lnTo>
                <a:lnTo>
                  <a:pt x="84" y="82"/>
                </a:lnTo>
                <a:lnTo>
                  <a:pt x="86" y="8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2" name="Freeform 56"/>
          <p:cNvSpPr>
            <a:spLocks/>
          </p:cNvSpPr>
          <p:nvPr/>
        </p:nvSpPr>
        <p:spPr bwMode="auto">
          <a:xfrm>
            <a:off x="3395663" y="962025"/>
            <a:ext cx="139700" cy="107950"/>
          </a:xfrm>
          <a:custGeom>
            <a:avLst/>
            <a:gdLst/>
            <a:ahLst/>
            <a:cxnLst>
              <a:cxn ang="0">
                <a:pos x="10" y="22"/>
              </a:cxn>
              <a:cxn ang="0">
                <a:pos x="6" y="26"/>
              </a:cxn>
              <a:cxn ang="0">
                <a:pos x="2" y="30"/>
              </a:cxn>
              <a:cxn ang="0">
                <a:pos x="0" y="36"/>
              </a:cxn>
              <a:cxn ang="0">
                <a:pos x="0" y="42"/>
              </a:cxn>
              <a:cxn ang="0">
                <a:pos x="2" y="52"/>
              </a:cxn>
              <a:cxn ang="0">
                <a:pos x="8" y="60"/>
              </a:cxn>
              <a:cxn ang="0">
                <a:pos x="16" y="66"/>
              </a:cxn>
              <a:cxn ang="0">
                <a:pos x="30" y="68"/>
              </a:cxn>
              <a:cxn ang="0">
                <a:pos x="40" y="66"/>
              </a:cxn>
              <a:cxn ang="0">
                <a:pos x="50" y="62"/>
              </a:cxn>
              <a:cxn ang="0">
                <a:pos x="54" y="58"/>
              </a:cxn>
              <a:cxn ang="0">
                <a:pos x="58" y="54"/>
              </a:cxn>
              <a:cxn ang="0">
                <a:pos x="60" y="48"/>
              </a:cxn>
              <a:cxn ang="0">
                <a:pos x="60" y="42"/>
              </a:cxn>
              <a:cxn ang="0">
                <a:pos x="60" y="36"/>
              </a:cxn>
              <a:cxn ang="0">
                <a:pos x="58" y="30"/>
              </a:cxn>
              <a:cxn ang="0">
                <a:pos x="52" y="24"/>
              </a:cxn>
              <a:cxn ang="0">
                <a:pos x="62" y="24"/>
              </a:cxn>
              <a:cxn ang="0">
                <a:pos x="68" y="24"/>
              </a:cxn>
              <a:cxn ang="0">
                <a:pos x="70" y="26"/>
              </a:cxn>
              <a:cxn ang="0">
                <a:pos x="74" y="28"/>
              </a:cxn>
              <a:cxn ang="0">
                <a:pos x="74" y="34"/>
              </a:cxn>
              <a:cxn ang="0">
                <a:pos x="72" y="40"/>
              </a:cxn>
              <a:cxn ang="0">
                <a:pos x="68" y="42"/>
              </a:cxn>
              <a:cxn ang="0">
                <a:pos x="64" y="66"/>
              </a:cxn>
              <a:cxn ang="0">
                <a:pos x="68" y="66"/>
              </a:cxn>
              <a:cxn ang="0">
                <a:pos x="76" y="64"/>
              </a:cxn>
              <a:cxn ang="0">
                <a:pos x="84" y="58"/>
              </a:cxn>
              <a:cxn ang="0">
                <a:pos x="86" y="54"/>
              </a:cxn>
              <a:cxn ang="0">
                <a:pos x="88" y="50"/>
              </a:cxn>
              <a:cxn ang="0">
                <a:pos x="88" y="34"/>
              </a:cxn>
              <a:cxn ang="0">
                <a:pos x="88" y="18"/>
              </a:cxn>
              <a:cxn ang="0">
                <a:pos x="86" y="12"/>
              </a:cxn>
              <a:cxn ang="0">
                <a:pos x="82" y="8"/>
              </a:cxn>
              <a:cxn ang="0">
                <a:pos x="78" y="4"/>
              </a:cxn>
              <a:cxn ang="0">
                <a:pos x="74" y="2"/>
              </a:cxn>
              <a:cxn ang="0">
                <a:pos x="68" y="0"/>
              </a:cxn>
              <a:cxn ang="0">
                <a:pos x="62" y="0"/>
              </a:cxn>
              <a:cxn ang="0">
                <a:pos x="60" y="0"/>
              </a:cxn>
              <a:cxn ang="0">
                <a:pos x="2" y="0"/>
              </a:cxn>
              <a:cxn ang="0">
                <a:pos x="2" y="22"/>
              </a:cxn>
              <a:cxn ang="0">
                <a:pos x="8" y="22"/>
              </a:cxn>
              <a:cxn ang="0">
                <a:pos x="10" y="22"/>
              </a:cxn>
              <a:cxn ang="0">
                <a:pos x="20" y="42"/>
              </a:cxn>
              <a:cxn ang="0">
                <a:pos x="18" y="38"/>
              </a:cxn>
              <a:cxn ang="0">
                <a:pos x="18" y="34"/>
              </a:cxn>
              <a:cxn ang="0">
                <a:pos x="18" y="30"/>
              </a:cxn>
              <a:cxn ang="0">
                <a:pos x="20" y="26"/>
              </a:cxn>
              <a:cxn ang="0">
                <a:pos x="26" y="24"/>
              </a:cxn>
              <a:cxn ang="0">
                <a:pos x="32" y="22"/>
              </a:cxn>
              <a:cxn ang="0">
                <a:pos x="36" y="24"/>
              </a:cxn>
              <a:cxn ang="0">
                <a:pos x="42" y="26"/>
              </a:cxn>
              <a:cxn ang="0">
                <a:pos x="44" y="30"/>
              </a:cxn>
              <a:cxn ang="0">
                <a:pos x="44" y="34"/>
              </a:cxn>
              <a:cxn ang="0">
                <a:pos x="44" y="38"/>
              </a:cxn>
              <a:cxn ang="0">
                <a:pos x="42" y="40"/>
              </a:cxn>
              <a:cxn ang="0">
                <a:pos x="38" y="44"/>
              </a:cxn>
              <a:cxn ang="0">
                <a:pos x="32" y="44"/>
              </a:cxn>
              <a:cxn ang="0">
                <a:pos x="24" y="44"/>
              </a:cxn>
              <a:cxn ang="0">
                <a:pos x="20" y="42"/>
              </a:cxn>
              <a:cxn ang="0">
                <a:pos x="10" y="22"/>
              </a:cxn>
            </a:cxnLst>
            <a:rect l="0" t="0" r="r" b="b"/>
            <a:pathLst>
              <a:path w="88" h="68">
                <a:moveTo>
                  <a:pt x="10" y="22"/>
                </a:moveTo>
                <a:lnTo>
                  <a:pt x="6" y="26"/>
                </a:lnTo>
                <a:lnTo>
                  <a:pt x="2" y="30"/>
                </a:lnTo>
                <a:lnTo>
                  <a:pt x="0" y="36"/>
                </a:lnTo>
                <a:lnTo>
                  <a:pt x="0" y="42"/>
                </a:lnTo>
                <a:lnTo>
                  <a:pt x="2" y="52"/>
                </a:lnTo>
                <a:lnTo>
                  <a:pt x="8" y="60"/>
                </a:lnTo>
                <a:lnTo>
                  <a:pt x="16" y="66"/>
                </a:lnTo>
                <a:lnTo>
                  <a:pt x="30" y="68"/>
                </a:lnTo>
                <a:lnTo>
                  <a:pt x="40" y="66"/>
                </a:lnTo>
                <a:lnTo>
                  <a:pt x="50" y="62"/>
                </a:lnTo>
                <a:lnTo>
                  <a:pt x="54" y="58"/>
                </a:lnTo>
                <a:lnTo>
                  <a:pt x="58" y="54"/>
                </a:lnTo>
                <a:lnTo>
                  <a:pt x="60" y="48"/>
                </a:lnTo>
                <a:lnTo>
                  <a:pt x="60" y="42"/>
                </a:lnTo>
                <a:lnTo>
                  <a:pt x="60" y="36"/>
                </a:lnTo>
                <a:lnTo>
                  <a:pt x="58" y="30"/>
                </a:lnTo>
                <a:lnTo>
                  <a:pt x="52" y="24"/>
                </a:lnTo>
                <a:lnTo>
                  <a:pt x="62" y="24"/>
                </a:lnTo>
                <a:lnTo>
                  <a:pt x="68" y="24"/>
                </a:lnTo>
                <a:lnTo>
                  <a:pt x="70" y="26"/>
                </a:lnTo>
                <a:lnTo>
                  <a:pt x="74" y="28"/>
                </a:lnTo>
                <a:lnTo>
                  <a:pt x="74" y="34"/>
                </a:lnTo>
                <a:lnTo>
                  <a:pt x="72" y="40"/>
                </a:lnTo>
                <a:lnTo>
                  <a:pt x="68" y="42"/>
                </a:lnTo>
                <a:lnTo>
                  <a:pt x="64" y="66"/>
                </a:lnTo>
                <a:lnTo>
                  <a:pt x="68" y="66"/>
                </a:lnTo>
                <a:lnTo>
                  <a:pt x="76" y="64"/>
                </a:lnTo>
                <a:lnTo>
                  <a:pt x="84" y="58"/>
                </a:lnTo>
                <a:lnTo>
                  <a:pt x="86" y="54"/>
                </a:lnTo>
                <a:lnTo>
                  <a:pt x="88" y="50"/>
                </a:lnTo>
                <a:lnTo>
                  <a:pt x="88" y="34"/>
                </a:lnTo>
                <a:lnTo>
                  <a:pt x="88" y="18"/>
                </a:lnTo>
                <a:lnTo>
                  <a:pt x="86" y="12"/>
                </a:lnTo>
                <a:lnTo>
                  <a:pt x="82" y="8"/>
                </a:lnTo>
                <a:lnTo>
                  <a:pt x="78" y="4"/>
                </a:lnTo>
                <a:lnTo>
                  <a:pt x="74" y="2"/>
                </a:lnTo>
                <a:lnTo>
                  <a:pt x="68" y="0"/>
                </a:lnTo>
                <a:lnTo>
                  <a:pt x="62" y="0"/>
                </a:lnTo>
                <a:lnTo>
                  <a:pt x="60" y="0"/>
                </a:lnTo>
                <a:lnTo>
                  <a:pt x="2" y="0"/>
                </a:lnTo>
                <a:lnTo>
                  <a:pt x="2" y="22"/>
                </a:lnTo>
                <a:lnTo>
                  <a:pt x="8" y="22"/>
                </a:lnTo>
                <a:lnTo>
                  <a:pt x="10" y="22"/>
                </a:lnTo>
                <a:lnTo>
                  <a:pt x="20" y="42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20" y="26"/>
                </a:lnTo>
                <a:lnTo>
                  <a:pt x="26" y="24"/>
                </a:lnTo>
                <a:lnTo>
                  <a:pt x="32" y="22"/>
                </a:lnTo>
                <a:lnTo>
                  <a:pt x="36" y="24"/>
                </a:lnTo>
                <a:lnTo>
                  <a:pt x="42" y="26"/>
                </a:lnTo>
                <a:lnTo>
                  <a:pt x="44" y="30"/>
                </a:lnTo>
                <a:lnTo>
                  <a:pt x="44" y="34"/>
                </a:lnTo>
                <a:lnTo>
                  <a:pt x="44" y="38"/>
                </a:lnTo>
                <a:lnTo>
                  <a:pt x="42" y="40"/>
                </a:lnTo>
                <a:lnTo>
                  <a:pt x="38" y="44"/>
                </a:lnTo>
                <a:lnTo>
                  <a:pt x="32" y="44"/>
                </a:lnTo>
                <a:lnTo>
                  <a:pt x="24" y="44"/>
                </a:lnTo>
                <a:lnTo>
                  <a:pt x="20" y="42"/>
                </a:lnTo>
                <a:lnTo>
                  <a:pt x="10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3" name="Freeform 57"/>
          <p:cNvSpPr>
            <a:spLocks/>
          </p:cNvSpPr>
          <p:nvPr/>
        </p:nvSpPr>
        <p:spPr bwMode="auto">
          <a:xfrm>
            <a:off x="3357563" y="885825"/>
            <a:ext cx="177800" cy="5715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42" y="0"/>
              </a:cxn>
              <a:cxn ang="0">
                <a:pos x="56" y="0"/>
              </a:cxn>
              <a:cxn ang="0">
                <a:pos x="70" y="0"/>
              </a:cxn>
              <a:cxn ang="0">
                <a:pos x="84" y="4"/>
              </a:cxn>
              <a:cxn ang="0">
                <a:pos x="98" y="10"/>
              </a:cxn>
              <a:cxn ang="0">
                <a:pos x="112" y="20"/>
              </a:cxn>
              <a:cxn ang="0">
                <a:pos x="112" y="36"/>
              </a:cxn>
              <a:cxn ang="0">
                <a:pos x="98" y="30"/>
              </a:cxn>
              <a:cxn ang="0">
                <a:pos x="84" y="24"/>
              </a:cxn>
              <a:cxn ang="0">
                <a:pos x="72" y="22"/>
              </a:cxn>
              <a:cxn ang="0">
                <a:pos x="58" y="22"/>
              </a:cxn>
              <a:cxn ang="0">
                <a:pos x="44" y="22"/>
              </a:cxn>
              <a:cxn ang="0">
                <a:pos x="32" y="24"/>
              </a:cxn>
              <a:cxn ang="0">
                <a:pos x="16" y="28"/>
              </a:cxn>
              <a:cxn ang="0">
                <a:pos x="0" y="36"/>
              </a:cxn>
              <a:cxn ang="0">
                <a:pos x="0" y="20"/>
              </a:cxn>
              <a:cxn ang="0">
                <a:pos x="14" y="10"/>
              </a:cxn>
              <a:cxn ang="0">
                <a:pos x="26" y="4"/>
              </a:cxn>
              <a:cxn ang="0">
                <a:pos x="28" y="4"/>
              </a:cxn>
            </a:cxnLst>
            <a:rect l="0" t="0" r="r" b="b"/>
            <a:pathLst>
              <a:path w="112" h="36">
                <a:moveTo>
                  <a:pt x="28" y="4"/>
                </a:moveTo>
                <a:lnTo>
                  <a:pt x="42" y="0"/>
                </a:lnTo>
                <a:lnTo>
                  <a:pt x="56" y="0"/>
                </a:lnTo>
                <a:lnTo>
                  <a:pt x="70" y="0"/>
                </a:lnTo>
                <a:lnTo>
                  <a:pt x="84" y="4"/>
                </a:lnTo>
                <a:lnTo>
                  <a:pt x="98" y="10"/>
                </a:lnTo>
                <a:lnTo>
                  <a:pt x="112" y="20"/>
                </a:lnTo>
                <a:lnTo>
                  <a:pt x="112" y="36"/>
                </a:lnTo>
                <a:lnTo>
                  <a:pt x="98" y="30"/>
                </a:lnTo>
                <a:lnTo>
                  <a:pt x="84" y="24"/>
                </a:lnTo>
                <a:lnTo>
                  <a:pt x="72" y="22"/>
                </a:lnTo>
                <a:lnTo>
                  <a:pt x="58" y="22"/>
                </a:lnTo>
                <a:lnTo>
                  <a:pt x="44" y="22"/>
                </a:lnTo>
                <a:lnTo>
                  <a:pt x="32" y="24"/>
                </a:lnTo>
                <a:lnTo>
                  <a:pt x="16" y="28"/>
                </a:lnTo>
                <a:lnTo>
                  <a:pt x="0" y="36"/>
                </a:lnTo>
                <a:lnTo>
                  <a:pt x="0" y="20"/>
                </a:lnTo>
                <a:lnTo>
                  <a:pt x="14" y="10"/>
                </a:lnTo>
                <a:lnTo>
                  <a:pt x="26" y="4"/>
                </a:lnTo>
                <a:lnTo>
                  <a:pt x="28" y="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4" name="Freeform 58"/>
          <p:cNvSpPr>
            <a:spLocks/>
          </p:cNvSpPr>
          <p:nvPr/>
        </p:nvSpPr>
        <p:spPr bwMode="auto">
          <a:xfrm>
            <a:off x="3344863" y="5478463"/>
            <a:ext cx="136525" cy="149225"/>
          </a:xfrm>
          <a:custGeom>
            <a:avLst/>
            <a:gdLst/>
            <a:ahLst/>
            <a:cxnLst>
              <a:cxn ang="0">
                <a:pos x="86" y="62"/>
              </a:cxn>
              <a:cxn ang="0">
                <a:pos x="86" y="32"/>
              </a:cxn>
              <a:cxn ang="0">
                <a:pos x="0" y="0"/>
              </a:cxn>
              <a:cxn ang="0">
                <a:pos x="0" y="28"/>
              </a:cxn>
              <a:cxn ang="0">
                <a:pos x="62" y="48"/>
              </a:cxn>
              <a:cxn ang="0">
                <a:pos x="0" y="66"/>
              </a:cxn>
              <a:cxn ang="0">
                <a:pos x="0" y="94"/>
              </a:cxn>
              <a:cxn ang="0">
                <a:pos x="84" y="62"/>
              </a:cxn>
              <a:cxn ang="0">
                <a:pos x="86" y="62"/>
              </a:cxn>
            </a:cxnLst>
            <a:rect l="0" t="0" r="r" b="b"/>
            <a:pathLst>
              <a:path w="86" h="94">
                <a:moveTo>
                  <a:pt x="86" y="62"/>
                </a:moveTo>
                <a:lnTo>
                  <a:pt x="86" y="32"/>
                </a:lnTo>
                <a:lnTo>
                  <a:pt x="0" y="0"/>
                </a:lnTo>
                <a:lnTo>
                  <a:pt x="0" y="28"/>
                </a:lnTo>
                <a:lnTo>
                  <a:pt x="62" y="48"/>
                </a:lnTo>
                <a:lnTo>
                  <a:pt x="0" y="66"/>
                </a:lnTo>
                <a:lnTo>
                  <a:pt x="0" y="94"/>
                </a:lnTo>
                <a:lnTo>
                  <a:pt x="84" y="62"/>
                </a:lnTo>
                <a:lnTo>
                  <a:pt x="86" y="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5" name="Freeform 59"/>
          <p:cNvSpPr>
            <a:spLocks/>
          </p:cNvSpPr>
          <p:nvPr/>
        </p:nvSpPr>
        <p:spPr bwMode="auto">
          <a:xfrm>
            <a:off x="3379788" y="5360988"/>
            <a:ext cx="101600" cy="111125"/>
          </a:xfrm>
          <a:custGeom>
            <a:avLst/>
            <a:gdLst/>
            <a:ahLst/>
            <a:cxnLst>
              <a:cxn ang="0">
                <a:pos x="58" y="60"/>
              </a:cxn>
              <a:cxn ang="0">
                <a:pos x="62" y="48"/>
              </a:cxn>
              <a:cxn ang="0">
                <a:pos x="64" y="36"/>
              </a:cxn>
              <a:cxn ang="0">
                <a:pos x="64" y="28"/>
              </a:cxn>
              <a:cxn ang="0">
                <a:pos x="62" y="20"/>
              </a:cxn>
              <a:cxn ang="0">
                <a:pos x="60" y="14"/>
              </a:cxn>
              <a:cxn ang="0">
                <a:pos x="56" y="8"/>
              </a:cxn>
              <a:cxn ang="0">
                <a:pos x="50" y="4"/>
              </a:cxn>
              <a:cxn ang="0">
                <a:pos x="46" y="2"/>
              </a:cxn>
              <a:cxn ang="0">
                <a:pos x="38" y="0"/>
              </a:cxn>
              <a:cxn ang="0">
                <a:pos x="32" y="0"/>
              </a:cxn>
              <a:cxn ang="0">
                <a:pos x="20" y="2"/>
              </a:cxn>
              <a:cxn ang="0">
                <a:pos x="10" y="8"/>
              </a:cxn>
              <a:cxn ang="0">
                <a:pos x="6" y="12"/>
              </a:cxn>
              <a:cxn ang="0">
                <a:pos x="2" y="18"/>
              </a:cxn>
              <a:cxn ang="0">
                <a:pos x="0" y="26"/>
              </a:cxn>
              <a:cxn ang="0">
                <a:pos x="0" y="36"/>
              </a:cxn>
              <a:cxn ang="0">
                <a:pos x="0" y="44"/>
              </a:cxn>
              <a:cxn ang="0">
                <a:pos x="2" y="50"/>
              </a:cxn>
              <a:cxn ang="0">
                <a:pos x="4" y="56"/>
              </a:cxn>
              <a:cxn ang="0">
                <a:pos x="8" y="62"/>
              </a:cxn>
              <a:cxn ang="0">
                <a:pos x="14" y="66"/>
              </a:cxn>
              <a:cxn ang="0">
                <a:pos x="20" y="68"/>
              </a:cxn>
              <a:cxn ang="0">
                <a:pos x="26" y="70"/>
              </a:cxn>
              <a:cxn ang="0">
                <a:pos x="32" y="70"/>
              </a:cxn>
              <a:cxn ang="0">
                <a:pos x="40" y="70"/>
              </a:cxn>
              <a:cxn ang="0">
                <a:pos x="46" y="68"/>
              </a:cxn>
              <a:cxn ang="0">
                <a:pos x="52" y="64"/>
              </a:cxn>
              <a:cxn ang="0">
                <a:pos x="56" y="60"/>
              </a:cxn>
              <a:cxn ang="0">
                <a:pos x="58" y="60"/>
              </a:cxn>
              <a:cxn ang="0">
                <a:pos x="20" y="44"/>
              </a:cxn>
              <a:cxn ang="0">
                <a:pos x="18" y="40"/>
              </a:cxn>
              <a:cxn ang="0">
                <a:pos x="16" y="34"/>
              </a:cxn>
              <a:cxn ang="0">
                <a:pos x="16" y="30"/>
              </a:cxn>
              <a:cxn ang="0">
                <a:pos x="20" y="26"/>
              </a:cxn>
              <a:cxn ang="0">
                <a:pos x="24" y="24"/>
              </a:cxn>
              <a:cxn ang="0">
                <a:pos x="32" y="24"/>
              </a:cxn>
              <a:cxn ang="0">
                <a:pos x="40" y="24"/>
              </a:cxn>
              <a:cxn ang="0">
                <a:pos x="44" y="26"/>
              </a:cxn>
              <a:cxn ang="0">
                <a:pos x="48" y="30"/>
              </a:cxn>
              <a:cxn ang="0">
                <a:pos x="48" y="36"/>
              </a:cxn>
              <a:cxn ang="0">
                <a:pos x="48" y="40"/>
              </a:cxn>
              <a:cxn ang="0">
                <a:pos x="44" y="44"/>
              </a:cxn>
              <a:cxn ang="0">
                <a:pos x="40" y="46"/>
              </a:cxn>
              <a:cxn ang="0">
                <a:pos x="32" y="46"/>
              </a:cxn>
              <a:cxn ang="0">
                <a:pos x="26" y="46"/>
              </a:cxn>
              <a:cxn ang="0">
                <a:pos x="20" y="44"/>
              </a:cxn>
              <a:cxn ang="0">
                <a:pos x="58" y="60"/>
              </a:cxn>
            </a:cxnLst>
            <a:rect l="0" t="0" r="r" b="b"/>
            <a:pathLst>
              <a:path w="64" h="70">
                <a:moveTo>
                  <a:pt x="58" y="60"/>
                </a:moveTo>
                <a:lnTo>
                  <a:pt x="62" y="48"/>
                </a:lnTo>
                <a:lnTo>
                  <a:pt x="64" y="36"/>
                </a:lnTo>
                <a:lnTo>
                  <a:pt x="64" y="28"/>
                </a:lnTo>
                <a:lnTo>
                  <a:pt x="62" y="20"/>
                </a:lnTo>
                <a:lnTo>
                  <a:pt x="60" y="14"/>
                </a:lnTo>
                <a:lnTo>
                  <a:pt x="56" y="8"/>
                </a:lnTo>
                <a:lnTo>
                  <a:pt x="50" y="4"/>
                </a:lnTo>
                <a:lnTo>
                  <a:pt x="46" y="2"/>
                </a:lnTo>
                <a:lnTo>
                  <a:pt x="38" y="0"/>
                </a:ln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6" y="12"/>
                </a:lnTo>
                <a:lnTo>
                  <a:pt x="2" y="18"/>
                </a:lnTo>
                <a:lnTo>
                  <a:pt x="0" y="26"/>
                </a:lnTo>
                <a:lnTo>
                  <a:pt x="0" y="36"/>
                </a:lnTo>
                <a:lnTo>
                  <a:pt x="0" y="44"/>
                </a:lnTo>
                <a:lnTo>
                  <a:pt x="2" y="50"/>
                </a:lnTo>
                <a:lnTo>
                  <a:pt x="4" y="56"/>
                </a:lnTo>
                <a:lnTo>
                  <a:pt x="8" y="62"/>
                </a:lnTo>
                <a:lnTo>
                  <a:pt x="14" y="66"/>
                </a:lnTo>
                <a:lnTo>
                  <a:pt x="20" y="68"/>
                </a:lnTo>
                <a:lnTo>
                  <a:pt x="26" y="70"/>
                </a:lnTo>
                <a:lnTo>
                  <a:pt x="32" y="70"/>
                </a:lnTo>
                <a:lnTo>
                  <a:pt x="40" y="70"/>
                </a:lnTo>
                <a:lnTo>
                  <a:pt x="46" y="68"/>
                </a:lnTo>
                <a:lnTo>
                  <a:pt x="52" y="64"/>
                </a:lnTo>
                <a:lnTo>
                  <a:pt x="56" y="60"/>
                </a:lnTo>
                <a:lnTo>
                  <a:pt x="58" y="60"/>
                </a:lnTo>
                <a:lnTo>
                  <a:pt x="20" y="44"/>
                </a:lnTo>
                <a:lnTo>
                  <a:pt x="18" y="40"/>
                </a:lnTo>
                <a:lnTo>
                  <a:pt x="16" y="34"/>
                </a:lnTo>
                <a:lnTo>
                  <a:pt x="16" y="30"/>
                </a:lnTo>
                <a:lnTo>
                  <a:pt x="20" y="26"/>
                </a:lnTo>
                <a:lnTo>
                  <a:pt x="24" y="24"/>
                </a:lnTo>
                <a:lnTo>
                  <a:pt x="32" y="24"/>
                </a:lnTo>
                <a:lnTo>
                  <a:pt x="40" y="24"/>
                </a:lnTo>
                <a:lnTo>
                  <a:pt x="44" y="26"/>
                </a:lnTo>
                <a:lnTo>
                  <a:pt x="48" y="30"/>
                </a:lnTo>
                <a:lnTo>
                  <a:pt x="48" y="36"/>
                </a:lnTo>
                <a:lnTo>
                  <a:pt x="48" y="40"/>
                </a:lnTo>
                <a:lnTo>
                  <a:pt x="44" y="44"/>
                </a:lnTo>
                <a:lnTo>
                  <a:pt x="40" y="46"/>
                </a:lnTo>
                <a:lnTo>
                  <a:pt x="32" y="46"/>
                </a:lnTo>
                <a:lnTo>
                  <a:pt x="26" y="46"/>
                </a:lnTo>
                <a:lnTo>
                  <a:pt x="20" y="44"/>
                </a:lnTo>
                <a:lnTo>
                  <a:pt x="58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6" name="Freeform 60"/>
          <p:cNvSpPr>
            <a:spLocks/>
          </p:cNvSpPr>
          <p:nvPr/>
        </p:nvSpPr>
        <p:spPr bwMode="auto">
          <a:xfrm>
            <a:off x="3344863" y="5303838"/>
            <a:ext cx="136525" cy="38100"/>
          </a:xfrm>
          <a:custGeom>
            <a:avLst/>
            <a:gdLst/>
            <a:ahLst/>
            <a:cxnLst>
              <a:cxn ang="0">
                <a:pos x="86" y="24"/>
              </a:cxn>
              <a:cxn ang="0">
                <a:pos x="86" y="0"/>
              </a:cxn>
              <a:cxn ang="0">
                <a:pos x="0" y="0"/>
              </a:cxn>
              <a:cxn ang="0">
                <a:pos x="0" y="24"/>
              </a:cxn>
              <a:cxn ang="0">
                <a:pos x="84" y="24"/>
              </a:cxn>
              <a:cxn ang="0">
                <a:pos x="86" y="24"/>
              </a:cxn>
            </a:cxnLst>
            <a:rect l="0" t="0" r="r" b="b"/>
            <a:pathLst>
              <a:path w="86" h="24">
                <a:moveTo>
                  <a:pt x="86" y="24"/>
                </a:moveTo>
                <a:lnTo>
                  <a:pt x="86" y="0"/>
                </a:lnTo>
                <a:lnTo>
                  <a:pt x="0" y="0"/>
                </a:lnTo>
                <a:lnTo>
                  <a:pt x="0" y="24"/>
                </a:lnTo>
                <a:lnTo>
                  <a:pt x="84" y="24"/>
                </a:lnTo>
                <a:lnTo>
                  <a:pt x="86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7" name="Freeform 61"/>
          <p:cNvSpPr>
            <a:spLocks/>
          </p:cNvSpPr>
          <p:nvPr/>
        </p:nvSpPr>
        <p:spPr bwMode="auto">
          <a:xfrm>
            <a:off x="3382963" y="5173663"/>
            <a:ext cx="98425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28" y="24"/>
              </a:cxn>
              <a:cxn ang="0">
                <a:pos x="36" y="24"/>
              </a:cxn>
              <a:cxn ang="0">
                <a:pos x="40" y="26"/>
              </a:cxn>
              <a:cxn ang="0">
                <a:pos x="44" y="30"/>
              </a:cxn>
              <a:cxn ang="0">
                <a:pos x="44" y="34"/>
              </a:cxn>
              <a:cxn ang="0">
                <a:pos x="44" y="38"/>
              </a:cxn>
              <a:cxn ang="0">
                <a:pos x="42" y="40"/>
              </a:cxn>
              <a:cxn ang="0">
                <a:pos x="38" y="42"/>
              </a:cxn>
              <a:cxn ang="0">
                <a:pos x="34" y="42"/>
              </a:cxn>
              <a:cxn ang="0">
                <a:pos x="0" y="42"/>
              </a:cxn>
              <a:cxn ang="0">
                <a:pos x="0" y="66"/>
              </a:cxn>
              <a:cxn ang="0">
                <a:pos x="38" y="66"/>
              </a:cxn>
              <a:cxn ang="0">
                <a:pos x="50" y="64"/>
              </a:cxn>
              <a:cxn ang="0">
                <a:pos x="56" y="60"/>
              </a:cxn>
              <a:cxn ang="0">
                <a:pos x="62" y="54"/>
              </a:cxn>
              <a:cxn ang="0">
                <a:pos x="62" y="46"/>
              </a:cxn>
              <a:cxn ang="0">
                <a:pos x="62" y="38"/>
              </a:cxn>
              <a:cxn ang="0">
                <a:pos x="60" y="32"/>
              </a:cxn>
              <a:cxn ang="0">
                <a:pos x="56" y="28"/>
              </a:cxn>
              <a:cxn ang="0">
                <a:pos x="52" y="22"/>
              </a:cxn>
              <a:cxn ang="0">
                <a:pos x="62" y="22"/>
              </a:cxn>
              <a:cxn ang="0">
                <a:pos x="6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2" h="66">
                <a:moveTo>
                  <a:pt x="0" y="0"/>
                </a:moveTo>
                <a:lnTo>
                  <a:pt x="0" y="24"/>
                </a:lnTo>
                <a:lnTo>
                  <a:pt x="28" y="24"/>
                </a:lnTo>
                <a:lnTo>
                  <a:pt x="36" y="24"/>
                </a:lnTo>
                <a:lnTo>
                  <a:pt x="40" y="26"/>
                </a:lnTo>
                <a:lnTo>
                  <a:pt x="44" y="30"/>
                </a:lnTo>
                <a:lnTo>
                  <a:pt x="44" y="34"/>
                </a:lnTo>
                <a:lnTo>
                  <a:pt x="44" y="38"/>
                </a:lnTo>
                <a:lnTo>
                  <a:pt x="42" y="40"/>
                </a:lnTo>
                <a:lnTo>
                  <a:pt x="38" y="42"/>
                </a:lnTo>
                <a:lnTo>
                  <a:pt x="34" y="42"/>
                </a:lnTo>
                <a:lnTo>
                  <a:pt x="0" y="42"/>
                </a:lnTo>
                <a:lnTo>
                  <a:pt x="0" y="66"/>
                </a:lnTo>
                <a:lnTo>
                  <a:pt x="38" y="66"/>
                </a:lnTo>
                <a:lnTo>
                  <a:pt x="50" y="64"/>
                </a:lnTo>
                <a:lnTo>
                  <a:pt x="56" y="60"/>
                </a:lnTo>
                <a:lnTo>
                  <a:pt x="62" y="54"/>
                </a:lnTo>
                <a:lnTo>
                  <a:pt x="62" y="46"/>
                </a:lnTo>
                <a:lnTo>
                  <a:pt x="62" y="38"/>
                </a:lnTo>
                <a:lnTo>
                  <a:pt x="60" y="32"/>
                </a:lnTo>
                <a:lnTo>
                  <a:pt x="56" y="28"/>
                </a:lnTo>
                <a:lnTo>
                  <a:pt x="52" y="22"/>
                </a:lnTo>
                <a:lnTo>
                  <a:pt x="62" y="22"/>
                </a:lnTo>
                <a:lnTo>
                  <a:pt x="6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8" name="Freeform 62"/>
          <p:cNvSpPr>
            <a:spLocks/>
          </p:cNvSpPr>
          <p:nvPr/>
        </p:nvSpPr>
        <p:spPr bwMode="auto">
          <a:xfrm>
            <a:off x="3379788" y="4983163"/>
            <a:ext cx="101600" cy="168275"/>
          </a:xfrm>
          <a:custGeom>
            <a:avLst/>
            <a:gdLst/>
            <a:ahLst/>
            <a:cxnLst>
              <a:cxn ang="0">
                <a:pos x="64" y="106"/>
              </a:cxn>
              <a:cxn ang="0">
                <a:pos x="64" y="82"/>
              </a:cxn>
              <a:cxn ang="0">
                <a:pos x="32" y="82"/>
              </a:cxn>
              <a:cxn ang="0">
                <a:pos x="26" y="82"/>
              </a:cxn>
              <a:cxn ang="0">
                <a:pos x="22" y="80"/>
              </a:cxn>
              <a:cxn ang="0">
                <a:pos x="18" y="76"/>
              </a:cxn>
              <a:cxn ang="0">
                <a:pos x="18" y="72"/>
              </a:cxn>
              <a:cxn ang="0">
                <a:pos x="20" y="68"/>
              </a:cxn>
              <a:cxn ang="0">
                <a:pos x="24" y="66"/>
              </a:cxn>
              <a:cxn ang="0">
                <a:pos x="28" y="64"/>
              </a:cxn>
              <a:cxn ang="0">
                <a:pos x="64" y="64"/>
              </a:cxn>
              <a:cxn ang="0">
                <a:pos x="64" y="40"/>
              </a:cxn>
              <a:cxn ang="0">
                <a:pos x="32" y="40"/>
              </a:cxn>
              <a:cxn ang="0">
                <a:pos x="26" y="40"/>
              </a:cxn>
              <a:cxn ang="0">
                <a:pos x="22" y="38"/>
              </a:cxn>
              <a:cxn ang="0">
                <a:pos x="20" y="36"/>
              </a:cxn>
              <a:cxn ang="0">
                <a:pos x="18" y="32"/>
              </a:cxn>
              <a:cxn ang="0">
                <a:pos x="20" y="28"/>
              </a:cxn>
              <a:cxn ang="0">
                <a:pos x="22" y="26"/>
              </a:cxn>
              <a:cxn ang="0">
                <a:pos x="28" y="24"/>
              </a:cxn>
              <a:cxn ang="0">
                <a:pos x="64" y="24"/>
              </a:cxn>
              <a:cxn ang="0">
                <a:pos x="64" y="0"/>
              </a:cxn>
              <a:cxn ang="0">
                <a:pos x="24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2"/>
              </a:cxn>
              <a:cxn ang="0">
                <a:pos x="0" y="28"/>
              </a:cxn>
              <a:cxn ang="0">
                <a:pos x="2" y="32"/>
              </a:cxn>
              <a:cxn ang="0">
                <a:pos x="4" y="38"/>
              </a:cxn>
              <a:cxn ang="0">
                <a:pos x="10" y="42"/>
              </a:cxn>
              <a:cxn ang="0">
                <a:pos x="6" y="46"/>
              </a:cxn>
              <a:cxn ang="0">
                <a:pos x="2" y="50"/>
              </a:cxn>
              <a:cxn ang="0">
                <a:pos x="0" y="56"/>
              </a:cxn>
              <a:cxn ang="0">
                <a:pos x="0" y="62"/>
              </a:cxn>
              <a:cxn ang="0">
                <a:pos x="0" y="68"/>
              </a:cxn>
              <a:cxn ang="0">
                <a:pos x="2" y="74"/>
              </a:cxn>
              <a:cxn ang="0">
                <a:pos x="6" y="78"/>
              </a:cxn>
              <a:cxn ang="0">
                <a:pos x="10" y="84"/>
              </a:cxn>
              <a:cxn ang="0">
                <a:pos x="2" y="84"/>
              </a:cxn>
              <a:cxn ang="0">
                <a:pos x="2" y="106"/>
              </a:cxn>
              <a:cxn ang="0">
                <a:pos x="62" y="106"/>
              </a:cxn>
              <a:cxn ang="0">
                <a:pos x="64" y="106"/>
              </a:cxn>
            </a:cxnLst>
            <a:rect l="0" t="0" r="r" b="b"/>
            <a:pathLst>
              <a:path w="64" h="106">
                <a:moveTo>
                  <a:pt x="64" y="106"/>
                </a:moveTo>
                <a:lnTo>
                  <a:pt x="64" y="82"/>
                </a:lnTo>
                <a:lnTo>
                  <a:pt x="32" y="82"/>
                </a:lnTo>
                <a:lnTo>
                  <a:pt x="26" y="82"/>
                </a:lnTo>
                <a:lnTo>
                  <a:pt x="22" y="80"/>
                </a:lnTo>
                <a:lnTo>
                  <a:pt x="18" y="76"/>
                </a:lnTo>
                <a:lnTo>
                  <a:pt x="18" y="72"/>
                </a:lnTo>
                <a:lnTo>
                  <a:pt x="20" y="68"/>
                </a:lnTo>
                <a:lnTo>
                  <a:pt x="24" y="66"/>
                </a:lnTo>
                <a:lnTo>
                  <a:pt x="28" y="64"/>
                </a:lnTo>
                <a:lnTo>
                  <a:pt x="64" y="64"/>
                </a:lnTo>
                <a:lnTo>
                  <a:pt x="64" y="40"/>
                </a:lnTo>
                <a:lnTo>
                  <a:pt x="32" y="40"/>
                </a:lnTo>
                <a:lnTo>
                  <a:pt x="26" y="40"/>
                </a:lnTo>
                <a:lnTo>
                  <a:pt x="22" y="38"/>
                </a:lnTo>
                <a:lnTo>
                  <a:pt x="20" y="36"/>
                </a:lnTo>
                <a:lnTo>
                  <a:pt x="18" y="32"/>
                </a:lnTo>
                <a:lnTo>
                  <a:pt x="20" y="28"/>
                </a:lnTo>
                <a:lnTo>
                  <a:pt x="22" y="26"/>
                </a:lnTo>
                <a:lnTo>
                  <a:pt x="28" y="24"/>
                </a:lnTo>
                <a:lnTo>
                  <a:pt x="64" y="24"/>
                </a:lnTo>
                <a:lnTo>
                  <a:pt x="64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2"/>
                </a:lnTo>
                <a:lnTo>
                  <a:pt x="0" y="28"/>
                </a:lnTo>
                <a:lnTo>
                  <a:pt x="2" y="32"/>
                </a:lnTo>
                <a:lnTo>
                  <a:pt x="4" y="38"/>
                </a:lnTo>
                <a:lnTo>
                  <a:pt x="10" y="42"/>
                </a:lnTo>
                <a:lnTo>
                  <a:pt x="6" y="46"/>
                </a:lnTo>
                <a:lnTo>
                  <a:pt x="2" y="50"/>
                </a:lnTo>
                <a:lnTo>
                  <a:pt x="0" y="56"/>
                </a:lnTo>
                <a:lnTo>
                  <a:pt x="0" y="62"/>
                </a:lnTo>
                <a:lnTo>
                  <a:pt x="0" y="68"/>
                </a:lnTo>
                <a:lnTo>
                  <a:pt x="2" y="74"/>
                </a:lnTo>
                <a:lnTo>
                  <a:pt x="6" y="78"/>
                </a:lnTo>
                <a:lnTo>
                  <a:pt x="10" y="84"/>
                </a:lnTo>
                <a:lnTo>
                  <a:pt x="2" y="84"/>
                </a:lnTo>
                <a:lnTo>
                  <a:pt x="2" y="106"/>
                </a:lnTo>
                <a:lnTo>
                  <a:pt x="62" y="106"/>
                </a:lnTo>
                <a:lnTo>
                  <a:pt x="64" y="10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39" name="Freeform 63"/>
          <p:cNvSpPr>
            <a:spLocks/>
          </p:cNvSpPr>
          <p:nvPr/>
        </p:nvSpPr>
        <p:spPr bwMode="auto">
          <a:xfrm>
            <a:off x="3379788" y="4849813"/>
            <a:ext cx="1016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4" y="2"/>
              </a:cxn>
              <a:cxn ang="0">
                <a:pos x="16" y="4"/>
              </a:cxn>
              <a:cxn ang="0">
                <a:pos x="8" y="10"/>
              </a:cxn>
              <a:cxn ang="0">
                <a:pos x="4" y="16"/>
              </a:cxn>
              <a:cxn ang="0">
                <a:pos x="0" y="26"/>
              </a:cxn>
              <a:cxn ang="0">
                <a:pos x="0" y="38"/>
              </a:cxn>
              <a:cxn ang="0">
                <a:pos x="0" y="46"/>
              </a:cxn>
              <a:cxn ang="0">
                <a:pos x="2" y="52"/>
              </a:cxn>
              <a:cxn ang="0">
                <a:pos x="4" y="58"/>
              </a:cxn>
              <a:cxn ang="0">
                <a:pos x="8" y="64"/>
              </a:cxn>
              <a:cxn ang="0">
                <a:pos x="14" y="68"/>
              </a:cxn>
              <a:cxn ang="0">
                <a:pos x="20" y="70"/>
              </a:cxn>
              <a:cxn ang="0">
                <a:pos x="26" y="72"/>
              </a:cxn>
              <a:cxn ang="0">
                <a:pos x="32" y="72"/>
              </a:cxn>
              <a:cxn ang="0">
                <a:pos x="42" y="72"/>
              </a:cxn>
              <a:cxn ang="0">
                <a:pos x="50" y="68"/>
              </a:cxn>
              <a:cxn ang="0">
                <a:pos x="56" y="62"/>
              </a:cxn>
              <a:cxn ang="0">
                <a:pos x="62" y="56"/>
              </a:cxn>
              <a:cxn ang="0">
                <a:pos x="64" y="48"/>
              </a:cxn>
              <a:cxn ang="0">
                <a:pos x="64" y="36"/>
              </a:cxn>
              <a:cxn ang="0">
                <a:pos x="64" y="24"/>
              </a:cxn>
              <a:cxn ang="0">
                <a:pos x="60" y="16"/>
              </a:cxn>
              <a:cxn ang="0">
                <a:pos x="56" y="8"/>
              </a:cxn>
              <a:cxn ang="0">
                <a:pos x="48" y="2"/>
              </a:cxn>
              <a:cxn ang="0">
                <a:pos x="44" y="26"/>
              </a:cxn>
              <a:cxn ang="0">
                <a:pos x="48" y="30"/>
              </a:cxn>
              <a:cxn ang="0">
                <a:pos x="50" y="36"/>
              </a:cxn>
              <a:cxn ang="0">
                <a:pos x="50" y="42"/>
              </a:cxn>
              <a:cxn ang="0">
                <a:pos x="46" y="46"/>
              </a:cxn>
              <a:cxn ang="0">
                <a:pos x="44" y="48"/>
              </a:cxn>
              <a:cxn ang="0">
                <a:pos x="38" y="48"/>
              </a:cxn>
              <a:cxn ang="0">
                <a:pos x="38" y="0"/>
              </a:cxn>
              <a:cxn ang="0">
                <a:pos x="38" y="0"/>
              </a:cxn>
              <a:cxn ang="0">
                <a:pos x="36" y="0"/>
              </a:cxn>
              <a:cxn ang="0">
                <a:pos x="26" y="48"/>
              </a:cxn>
              <a:cxn ang="0">
                <a:pos x="18" y="46"/>
              </a:cxn>
              <a:cxn ang="0">
                <a:pos x="14" y="42"/>
              </a:cxn>
              <a:cxn ang="0">
                <a:pos x="14" y="36"/>
              </a:cxn>
              <a:cxn ang="0">
                <a:pos x="14" y="32"/>
              </a:cxn>
              <a:cxn ang="0">
                <a:pos x="16" y="28"/>
              </a:cxn>
              <a:cxn ang="0">
                <a:pos x="20" y="26"/>
              </a:cxn>
              <a:cxn ang="0">
                <a:pos x="26" y="26"/>
              </a:cxn>
              <a:cxn ang="0">
                <a:pos x="26" y="48"/>
              </a:cxn>
              <a:cxn ang="0">
                <a:pos x="36" y="0"/>
              </a:cxn>
            </a:cxnLst>
            <a:rect l="0" t="0" r="r" b="b"/>
            <a:pathLst>
              <a:path w="64" h="72">
                <a:moveTo>
                  <a:pt x="36" y="0"/>
                </a:moveTo>
                <a:lnTo>
                  <a:pt x="24" y="2"/>
                </a:lnTo>
                <a:lnTo>
                  <a:pt x="16" y="4"/>
                </a:lnTo>
                <a:lnTo>
                  <a:pt x="8" y="10"/>
                </a:lnTo>
                <a:lnTo>
                  <a:pt x="4" y="16"/>
                </a:lnTo>
                <a:lnTo>
                  <a:pt x="0" y="26"/>
                </a:lnTo>
                <a:lnTo>
                  <a:pt x="0" y="38"/>
                </a:lnTo>
                <a:lnTo>
                  <a:pt x="0" y="46"/>
                </a:lnTo>
                <a:lnTo>
                  <a:pt x="2" y="52"/>
                </a:lnTo>
                <a:lnTo>
                  <a:pt x="4" y="58"/>
                </a:lnTo>
                <a:lnTo>
                  <a:pt x="8" y="64"/>
                </a:lnTo>
                <a:lnTo>
                  <a:pt x="14" y="68"/>
                </a:lnTo>
                <a:lnTo>
                  <a:pt x="20" y="70"/>
                </a:lnTo>
                <a:lnTo>
                  <a:pt x="26" y="72"/>
                </a:lnTo>
                <a:lnTo>
                  <a:pt x="32" y="72"/>
                </a:lnTo>
                <a:lnTo>
                  <a:pt x="42" y="72"/>
                </a:lnTo>
                <a:lnTo>
                  <a:pt x="50" y="68"/>
                </a:lnTo>
                <a:lnTo>
                  <a:pt x="56" y="62"/>
                </a:lnTo>
                <a:lnTo>
                  <a:pt x="62" y="56"/>
                </a:lnTo>
                <a:lnTo>
                  <a:pt x="64" y="48"/>
                </a:lnTo>
                <a:lnTo>
                  <a:pt x="64" y="36"/>
                </a:lnTo>
                <a:lnTo>
                  <a:pt x="64" y="24"/>
                </a:lnTo>
                <a:lnTo>
                  <a:pt x="60" y="16"/>
                </a:lnTo>
                <a:lnTo>
                  <a:pt x="56" y="8"/>
                </a:lnTo>
                <a:lnTo>
                  <a:pt x="48" y="2"/>
                </a:lnTo>
                <a:lnTo>
                  <a:pt x="44" y="26"/>
                </a:lnTo>
                <a:lnTo>
                  <a:pt x="48" y="30"/>
                </a:lnTo>
                <a:lnTo>
                  <a:pt x="50" y="36"/>
                </a:lnTo>
                <a:lnTo>
                  <a:pt x="50" y="42"/>
                </a:lnTo>
                <a:lnTo>
                  <a:pt x="46" y="46"/>
                </a:lnTo>
                <a:lnTo>
                  <a:pt x="44" y="48"/>
                </a:lnTo>
                <a:lnTo>
                  <a:pt x="38" y="48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26" y="48"/>
                </a:lnTo>
                <a:lnTo>
                  <a:pt x="18" y="46"/>
                </a:lnTo>
                <a:lnTo>
                  <a:pt x="14" y="42"/>
                </a:lnTo>
                <a:lnTo>
                  <a:pt x="14" y="36"/>
                </a:lnTo>
                <a:lnTo>
                  <a:pt x="14" y="32"/>
                </a:lnTo>
                <a:lnTo>
                  <a:pt x="16" y="28"/>
                </a:lnTo>
                <a:lnTo>
                  <a:pt x="20" y="26"/>
                </a:lnTo>
                <a:lnTo>
                  <a:pt x="26" y="26"/>
                </a:lnTo>
                <a:lnTo>
                  <a:pt x="26" y="48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40" name="Freeform 64"/>
          <p:cNvSpPr>
            <a:spLocks/>
          </p:cNvSpPr>
          <p:nvPr/>
        </p:nvSpPr>
        <p:spPr bwMode="auto">
          <a:xfrm>
            <a:off x="3341688" y="4716463"/>
            <a:ext cx="177800" cy="53975"/>
          </a:xfrm>
          <a:custGeom>
            <a:avLst/>
            <a:gdLst/>
            <a:ahLst/>
            <a:cxnLst>
              <a:cxn ang="0">
                <a:pos x="28" y="30"/>
              </a:cxn>
              <a:cxn ang="0">
                <a:pos x="42" y="34"/>
              </a:cxn>
              <a:cxn ang="0">
                <a:pos x="56" y="34"/>
              </a:cxn>
              <a:cxn ang="0">
                <a:pos x="70" y="34"/>
              </a:cxn>
              <a:cxn ang="0">
                <a:pos x="84" y="30"/>
              </a:cxn>
              <a:cxn ang="0">
                <a:pos x="98" y="24"/>
              </a:cxn>
              <a:cxn ang="0">
                <a:pos x="112" y="14"/>
              </a:cxn>
              <a:cxn ang="0">
                <a:pos x="112" y="0"/>
              </a:cxn>
              <a:cxn ang="0">
                <a:pos x="98" y="6"/>
              </a:cxn>
              <a:cxn ang="0">
                <a:pos x="84" y="10"/>
              </a:cxn>
              <a:cxn ang="0">
                <a:pos x="70" y="12"/>
              </a:cxn>
              <a:cxn ang="0">
                <a:pos x="58" y="12"/>
              </a:cxn>
              <a:cxn ang="0">
                <a:pos x="44" y="12"/>
              </a:cxn>
              <a:cxn ang="0">
                <a:pos x="32" y="10"/>
              </a:cxn>
              <a:cxn ang="0">
                <a:pos x="16" y="6"/>
              </a:cxn>
              <a:cxn ang="0">
                <a:pos x="0" y="0"/>
              </a:cxn>
              <a:cxn ang="0">
                <a:pos x="0" y="14"/>
              </a:cxn>
              <a:cxn ang="0">
                <a:pos x="14" y="24"/>
              </a:cxn>
              <a:cxn ang="0">
                <a:pos x="26" y="30"/>
              </a:cxn>
              <a:cxn ang="0">
                <a:pos x="28" y="30"/>
              </a:cxn>
            </a:cxnLst>
            <a:rect l="0" t="0" r="r" b="b"/>
            <a:pathLst>
              <a:path w="112" h="34">
                <a:moveTo>
                  <a:pt x="28" y="30"/>
                </a:moveTo>
                <a:lnTo>
                  <a:pt x="42" y="34"/>
                </a:lnTo>
                <a:lnTo>
                  <a:pt x="56" y="34"/>
                </a:lnTo>
                <a:lnTo>
                  <a:pt x="70" y="34"/>
                </a:lnTo>
                <a:lnTo>
                  <a:pt x="84" y="30"/>
                </a:lnTo>
                <a:lnTo>
                  <a:pt x="98" y="24"/>
                </a:lnTo>
                <a:lnTo>
                  <a:pt x="112" y="14"/>
                </a:lnTo>
                <a:lnTo>
                  <a:pt x="112" y="0"/>
                </a:lnTo>
                <a:lnTo>
                  <a:pt x="98" y="6"/>
                </a:lnTo>
                <a:lnTo>
                  <a:pt x="84" y="10"/>
                </a:lnTo>
                <a:lnTo>
                  <a:pt x="70" y="12"/>
                </a:lnTo>
                <a:lnTo>
                  <a:pt x="58" y="12"/>
                </a:lnTo>
                <a:lnTo>
                  <a:pt x="44" y="12"/>
                </a:lnTo>
                <a:lnTo>
                  <a:pt x="32" y="10"/>
                </a:lnTo>
                <a:lnTo>
                  <a:pt x="16" y="6"/>
                </a:lnTo>
                <a:lnTo>
                  <a:pt x="0" y="0"/>
                </a:lnTo>
                <a:lnTo>
                  <a:pt x="0" y="14"/>
                </a:lnTo>
                <a:lnTo>
                  <a:pt x="14" y="24"/>
                </a:lnTo>
                <a:lnTo>
                  <a:pt x="26" y="30"/>
                </a:lnTo>
                <a:lnTo>
                  <a:pt x="28" y="3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41" name="Freeform 65"/>
          <p:cNvSpPr>
            <a:spLocks/>
          </p:cNvSpPr>
          <p:nvPr/>
        </p:nvSpPr>
        <p:spPr bwMode="auto">
          <a:xfrm>
            <a:off x="3344863" y="4586288"/>
            <a:ext cx="136525" cy="107950"/>
          </a:xfrm>
          <a:custGeom>
            <a:avLst/>
            <a:gdLst/>
            <a:ahLst/>
            <a:cxnLst>
              <a:cxn ang="0">
                <a:pos x="86" y="68"/>
              </a:cxn>
              <a:cxn ang="0">
                <a:pos x="86" y="0"/>
              </a:cxn>
              <a:cxn ang="0">
                <a:pos x="64" y="0"/>
              </a:cxn>
              <a:cxn ang="0">
                <a:pos x="64" y="40"/>
              </a:cxn>
              <a:cxn ang="0">
                <a:pos x="0" y="40"/>
              </a:cxn>
              <a:cxn ang="0">
                <a:pos x="0" y="68"/>
              </a:cxn>
              <a:cxn ang="0">
                <a:pos x="84" y="68"/>
              </a:cxn>
              <a:cxn ang="0">
                <a:pos x="86" y="68"/>
              </a:cxn>
            </a:cxnLst>
            <a:rect l="0" t="0" r="r" b="b"/>
            <a:pathLst>
              <a:path w="86" h="68">
                <a:moveTo>
                  <a:pt x="86" y="68"/>
                </a:moveTo>
                <a:lnTo>
                  <a:pt x="86" y="0"/>
                </a:lnTo>
                <a:lnTo>
                  <a:pt x="64" y="0"/>
                </a:lnTo>
                <a:lnTo>
                  <a:pt x="64" y="40"/>
                </a:lnTo>
                <a:lnTo>
                  <a:pt x="0" y="40"/>
                </a:lnTo>
                <a:lnTo>
                  <a:pt x="0" y="68"/>
                </a:lnTo>
                <a:lnTo>
                  <a:pt x="84" y="68"/>
                </a:lnTo>
                <a:lnTo>
                  <a:pt x="86" y="6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42" name="Freeform 66"/>
          <p:cNvSpPr>
            <a:spLocks/>
          </p:cNvSpPr>
          <p:nvPr/>
        </p:nvSpPr>
        <p:spPr bwMode="auto">
          <a:xfrm>
            <a:off x="3341688" y="4516438"/>
            <a:ext cx="177800" cy="5715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42" y="2"/>
              </a:cxn>
              <a:cxn ang="0">
                <a:pos x="56" y="0"/>
              </a:cxn>
              <a:cxn ang="0">
                <a:pos x="70" y="2"/>
              </a:cxn>
              <a:cxn ang="0">
                <a:pos x="84" y="4"/>
              </a:cxn>
              <a:cxn ang="0">
                <a:pos x="98" y="12"/>
              </a:cxn>
              <a:cxn ang="0">
                <a:pos x="112" y="20"/>
              </a:cxn>
              <a:cxn ang="0">
                <a:pos x="112" y="36"/>
              </a:cxn>
              <a:cxn ang="0">
                <a:pos x="98" y="30"/>
              </a:cxn>
              <a:cxn ang="0">
                <a:pos x="84" y="26"/>
              </a:cxn>
              <a:cxn ang="0">
                <a:pos x="70" y="22"/>
              </a:cxn>
              <a:cxn ang="0">
                <a:pos x="58" y="22"/>
              </a:cxn>
              <a:cxn ang="0">
                <a:pos x="44" y="22"/>
              </a:cxn>
              <a:cxn ang="0">
                <a:pos x="32" y="24"/>
              </a:cxn>
              <a:cxn ang="0">
                <a:pos x="16" y="28"/>
              </a:cxn>
              <a:cxn ang="0">
                <a:pos x="0" y="36"/>
              </a:cxn>
              <a:cxn ang="0">
                <a:pos x="0" y="20"/>
              </a:cxn>
              <a:cxn ang="0">
                <a:pos x="14" y="12"/>
              </a:cxn>
              <a:cxn ang="0">
                <a:pos x="26" y="4"/>
              </a:cxn>
              <a:cxn ang="0">
                <a:pos x="28" y="4"/>
              </a:cxn>
            </a:cxnLst>
            <a:rect l="0" t="0" r="r" b="b"/>
            <a:pathLst>
              <a:path w="112" h="36">
                <a:moveTo>
                  <a:pt x="28" y="4"/>
                </a:moveTo>
                <a:lnTo>
                  <a:pt x="42" y="2"/>
                </a:lnTo>
                <a:lnTo>
                  <a:pt x="56" y="0"/>
                </a:lnTo>
                <a:lnTo>
                  <a:pt x="70" y="2"/>
                </a:lnTo>
                <a:lnTo>
                  <a:pt x="84" y="4"/>
                </a:lnTo>
                <a:lnTo>
                  <a:pt x="98" y="12"/>
                </a:lnTo>
                <a:lnTo>
                  <a:pt x="112" y="20"/>
                </a:lnTo>
                <a:lnTo>
                  <a:pt x="112" y="36"/>
                </a:lnTo>
                <a:lnTo>
                  <a:pt x="98" y="30"/>
                </a:lnTo>
                <a:lnTo>
                  <a:pt x="84" y="26"/>
                </a:lnTo>
                <a:lnTo>
                  <a:pt x="70" y="22"/>
                </a:lnTo>
                <a:lnTo>
                  <a:pt x="58" y="22"/>
                </a:lnTo>
                <a:lnTo>
                  <a:pt x="44" y="22"/>
                </a:lnTo>
                <a:lnTo>
                  <a:pt x="32" y="24"/>
                </a:lnTo>
                <a:lnTo>
                  <a:pt x="16" y="28"/>
                </a:lnTo>
                <a:lnTo>
                  <a:pt x="0" y="36"/>
                </a:lnTo>
                <a:lnTo>
                  <a:pt x="0" y="20"/>
                </a:lnTo>
                <a:lnTo>
                  <a:pt x="14" y="12"/>
                </a:lnTo>
                <a:lnTo>
                  <a:pt x="26" y="4"/>
                </a:lnTo>
                <a:lnTo>
                  <a:pt x="28" y="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4019550" y="5907088"/>
            <a:ext cx="19351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 charset="0"/>
              </a:rPr>
              <a:t>5 seconds elapsed</a:t>
            </a:r>
            <a:endParaRPr lang="en-US" sz="1800">
              <a:latin typeface="Arial" charset="0"/>
            </a:endParaRPr>
          </a:p>
        </p:txBody>
      </p:sp>
      <p:sp>
        <p:nvSpPr>
          <p:cNvPr id="127044" name="Rectangle 68"/>
          <p:cNvSpPr>
            <a:spLocks noChangeArrowheads="1"/>
          </p:cNvSpPr>
          <p:nvPr/>
        </p:nvSpPr>
        <p:spPr bwMode="auto">
          <a:xfrm>
            <a:off x="4276725" y="4487863"/>
            <a:ext cx="1554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Volume of breath</a:t>
            </a:r>
            <a:endParaRPr lang="en-US" sz="1800" b="1">
              <a:latin typeface="Arial" charset="0"/>
            </a:endParaRPr>
          </a:p>
        </p:txBody>
      </p:sp>
      <p:sp>
        <p:nvSpPr>
          <p:cNvPr id="127045" name="Rectangle 69"/>
          <p:cNvSpPr>
            <a:spLocks noChangeArrowheads="1"/>
          </p:cNvSpPr>
          <p:nvPr/>
        </p:nvSpPr>
        <p:spPr bwMode="auto">
          <a:xfrm>
            <a:off x="5711825" y="1360488"/>
            <a:ext cx="13858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Intrapulmonary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pressure</a:t>
            </a:r>
            <a:endParaRPr lang="en-US" sz="1800" b="1">
              <a:latin typeface="Arial" charset="0"/>
            </a:endParaRPr>
          </a:p>
        </p:txBody>
      </p:sp>
      <p:sp>
        <p:nvSpPr>
          <p:cNvPr id="127046" name="Rectangle 70"/>
          <p:cNvSpPr>
            <a:spLocks noChangeArrowheads="1"/>
          </p:cNvSpPr>
          <p:nvPr/>
        </p:nvSpPr>
        <p:spPr bwMode="auto">
          <a:xfrm>
            <a:off x="5108575" y="1058863"/>
            <a:ext cx="930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Expiration</a:t>
            </a:r>
            <a:endParaRPr lang="en-US" sz="1800" b="1">
              <a:latin typeface="Arial" charset="0"/>
            </a:endParaRPr>
          </a:p>
        </p:txBody>
      </p:sp>
      <p:sp>
        <p:nvSpPr>
          <p:cNvPr id="127047" name="Rectangle 71"/>
          <p:cNvSpPr>
            <a:spLocks noChangeArrowheads="1"/>
          </p:cNvSpPr>
          <p:nvPr/>
        </p:nvSpPr>
        <p:spPr bwMode="auto">
          <a:xfrm>
            <a:off x="5711825" y="3465513"/>
            <a:ext cx="10366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Intrapleural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pressure</a:t>
            </a:r>
            <a:endParaRPr lang="en-US" sz="1800" b="1">
              <a:latin typeface="Arial" charset="0"/>
            </a:endParaRPr>
          </a:p>
        </p:txBody>
      </p:sp>
      <p:sp>
        <p:nvSpPr>
          <p:cNvPr id="127048" name="Rectangle 72"/>
          <p:cNvSpPr>
            <a:spLocks noChangeArrowheads="1"/>
          </p:cNvSpPr>
          <p:nvPr/>
        </p:nvSpPr>
        <p:spPr bwMode="auto">
          <a:xfrm>
            <a:off x="5711825" y="2347913"/>
            <a:ext cx="9731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Trans-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pulmonary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pressure</a:t>
            </a:r>
            <a:endParaRPr lang="en-US" sz="1800" b="1">
              <a:latin typeface="Arial" charset="0"/>
            </a:endParaRPr>
          </a:p>
        </p:txBody>
      </p:sp>
      <p:sp>
        <p:nvSpPr>
          <p:cNvPr id="127049" name="Rectangle 73"/>
          <p:cNvSpPr>
            <a:spLocks noChangeArrowheads="1"/>
          </p:cNvSpPr>
          <p:nvPr/>
        </p:nvSpPr>
        <p:spPr bwMode="auto">
          <a:xfrm>
            <a:off x="3975100" y="1058863"/>
            <a:ext cx="971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Inspiration</a:t>
            </a:r>
            <a:endParaRPr lang="en-US" sz="1800" b="1">
              <a:latin typeface="Arial" charset="0"/>
            </a:endParaRPr>
          </a:p>
        </p:txBody>
      </p:sp>
      <p:sp>
        <p:nvSpPr>
          <p:cNvPr id="127050" name="Rectangle 74"/>
          <p:cNvSpPr>
            <a:spLocks noChangeArrowheads="1"/>
          </p:cNvSpPr>
          <p:nvPr/>
        </p:nvSpPr>
        <p:spPr bwMode="auto">
          <a:xfrm>
            <a:off x="561975" y="1046163"/>
            <a:ext cx="23066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 charset="0"/>
              </a:rPr>
              <a:t>Intrapulmonary 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 charset="0"/>
              </a:rPr>
              <a:t>pressure. </a:t>
            </a:r>
            <a:r>
              <a:rPr lang="en-US" sz="1500" b="1">
                <a:solidFill>
                  <a:srgbClr val="231F20"/>
                </a:solidFill>
                <a:latin typeface="Arial" charset="0"/>
              </a:rPr>
              <a:t>Pressure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inside lung decreases as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lung volume increases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during inspiration;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pressure increases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during expiration.</a:t>
            </a:r>
            <a:endParaRPr lang="en-US" sz="1800">
              <a:latin typeface="Arial" charset="0"/>
            </a:endParaRPr>
          </a:p>
        </p:txBody>
      </p:sp>
      <p:sp>
        <p:nvSpPr>
          <p:cNvPr id="127051" name="Rectangle 75"/>
          <p:cNvSpPr>
            <a:spLocks noChangeArrowheads="1"/>
          </p:cNvSpPr>
          <p:nvPr/>
        </p:nvSpPr>
        <p:spPr bwMode="auto">
          <a:xfrm>
            <a:off x="561975" y="2776538"/>
            <a:ext cx="22510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 charset="0"/>
              </a:rPr>
              <a:t>Intrapleural pressure.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Pleural cavity pressure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becomes more negative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as chest wall expands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during inspiration.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Returns to initial value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as chest wall recoils.</a:t>
            </a:r>
            <a:endParaRPr lang="en-US" sz="1800">
              <a:latin typeface="Arial" charset="0"/>
            </a:endParaRPr>
          </a:p>
        </p:txBody>
      </p:sp>
      <p:sp>
        <p:nvSpPr>
          <p:cNvPr id="127052" name="Rectangle 76"/>
          <p:cNvSpPr>
            <a:spLocks noChangeArrowheads="1"/>
          </p:cNvSpPr>
          <p:nvPr/>
        </p:nvSpPr>
        <p:spPr bwMode="auto">
          <a:xfrm>
            <a:off x="2752725" y="2814638"/>
            <a:ext cx="523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127053" name="Rectangle 77"/>
          <p:cNvSpPr>
            <a:spLocks noChangeArrowheads="1"/>
          </p:cNvSpPr>
          <p:nvPr/>
        </p:nvSpPr>
        <p:spPr bwMode="auto">
          <a:xfrm>
            <a:off x="561975" y="4503738"/>
            <a:ext cx="237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 charset="0"/>
              </a:rPr>
              <a:t>Volume of breath.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During each breath, the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pressure gradients move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0.5 liter of air into and out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of the lungs.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Physical Factors Influencing Pulmonary Ventilation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46075" indent="-346075"/>
            <a:r>
              <a:rPr lang="en-US"/>
              <a:t>Inspiratory muscles consume energy to overcome three factors that hinder air passage and pulmonary ventilation</a:t>
            </a:r>
          </a:p>
          <a:p>
            <a:pPr marL="755650" lvl="1" indent="-407988">
              <a:buFont typeface="Times" charset="0"/>
              <a:buAutoNum type="arabicPeriod"/>
            </a:pPr>
            <a:r>
              <a:rPr lang="en-US"/>
              <a:t>Airway resistance</a:t>
            </a:r>
          </a:p>
          <a:p>
            <a:pPr marL="755650" lvl="1" indent="-407988">
              <a:buFont typeface="Times" charset="0"/>
              <a:buAutoNum type="arabicPeriod"/>
            </a:pPr>
            <a:r>
              <a:rPr lang="en-US"/>
              <a:t>Alveolar surface tension</a:t>
            </a:r>
          </a:p>
          <a:p>
            <a:pPr marL="755650" lvl="1" indent="-407988">
              <a:buFont typeface="Times" charset="0"/>
              <a:buAutoNum type="arabicPeriod"/>
            </a:pPr>
            <a:r>
              <a:rPr lang="en-US"/>
              <a:t>Lung compliance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Resistance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Friction is the major nonelastic source of resistance to gas flow</a:t>
            </a:r>
          </a:p>
          <a:p>
            <a:r>
              <a:rPr lang="en-US" sz="2800"/>
              <a:t>The relationship between flow (F), pressure (P), and resistance (R) is:</a:t>
            </a:r>
          </a:p>
          <a:p>
            <a:pPr lvl="1">
              <a:lnSpc>
                <a:spcPct val="50000"/>
              </a:lnSpc>
              <a:buFontTx/>
              <a:buNone/>
            </a:pPr>
            <a:r>
              <a:rPr lang="en-US" sz="2400"/>
              <a:t>					F = </a:t>
            </a:r>
            <a:r>
              <a:rPr lang="en-US" sz="2400" u="sng">
                <a:sym typeface="Symbol" charset="2"/>
              </a:rPr>
              <a:t></a:t>
            </a:r>
            <a:r>
              <a:rPr lang="en-US" sz="2400" u="sng"/>
              <a:t>P</a:t>
            </a:r>
            <a:endParaRPr lang="en-US" sz="2400"/>
          </a:p>
          <a:p>
            <a:pPr lvl="1">
              <a:lnSpc>
                <a:spcPct val="50000"/>
              </a:lnSpc>
              <a:buFontTx/>
              <a:buNone/>
            </a:pPr>
            <a:r>
              <a:rPr lang="en-US" sz="2400"/>
              <a:t>       			        R</a:t>
            </a:r>
          </a:p>
          <a:p>
            <a:pPr lvl="1"/>
            <a:r>
              <a:rPr lang="en-US" sz="2600">
                <a:sym typeface="Symbol" charset="2"/>
              </a:rPr>
              <a:t></a:t>
            </a:r>
            <a:r>
              <a:rPr lang="en-US" sz="2600"/>
              <a:t>P is the pressure gradient between the atmosphere and the alveoli (2 mm Hg or less during normal quiet breathing)</a:t>
            </a:r>
          </a:p>
          <a:p>
            <a:pPr lvl="1"/>
            <a:r>
              <a:rPr lang="en-US" sz="2600"/>
              <a:t>Gas flow changes inversely with resistance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Resistance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Resistance is usually insignificant because of</a:t>
            </a:r>
          </a:p>
          <a:p>
            <a:pPr lvl="1"/>
            <a:r>
              <a:rPr lang="en-US"/>
              <a:t>Large airway diameters in the first part of the conducting zone</a:t>
            </a:r>
          </a:p>
          <a:p>
            <a:pPr lvl="1"/>
            <a:r>
              <a:rPr lang="en-US"/>
              <a:t>Progressive branching of airways as they get smaller, increasing the total cross-sectional area</a:t>
            </a:r>
          </a:p>
          <a:p>
            <a:r>
              <a:rPr lang="en-US"/>
              <a:t>Resistance disappears at the terminal bronchioles where diffusion drives gas movement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22.15</a:t>
            </a:r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493713"/>
            <a:ext cx="8231187" cy="5868987"/>
          </a:xfrm>
          <a:prstGeom prst="rect">
            <a:avLst/>
          </a:prstGeom>
          <a:noFill/>
        </p:spPr>
      </p:pic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3581400" y="5873750"/>
            <a:ext cx="2232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231F20"/>
                </a:solidFill>
                <a:latin typeface="Arial Black" charset="0"/>
              </a:rPr>
              <a:t>Airway generation</a:t>
            </a:r>
          </a:p>
          <a:p>
            <a:pPr algn="ctr"/>
            <a:r>
              <a:rPr lang="en-US" sz="1600">
                <a:solidFill>
                  <a:srgbClr val="231F20"/>
                </a:solidFill>
                <a:latin typeface="Arial Black" charset="0"/>
              </a:rPr>
              <a:t>(stage of branching)</a:t>
            </a:r>
            <a:endParaRPr lang="en-US" sz="1800">
              <a:latin typeface="Arial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2974975" y="1162050"/>
            <a:ext cx="1344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Medium-sized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bronchi</a:t>
            </a:r>
            <a:endParaRPr lang="en-US" sz="1800" b="1">
              <a:latin typeface="Arial" charset="0"/>
            </a:endParaRP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5054600" y="4291013"/>
            <a:ext cx="1150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Terminal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bronchioles</a:t>
            </a:r>
            <a:endParaRPr lang="en-US" sz="1800" b="1">
              <a:latin typeface="Arial" charset="0"/>
            </a:endParaRP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502025" y="479425"/>
            <a:ext cx="112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231F20"/>
                </a:solidFill>
                <a:latin typeface="Arial" charset="0"/>
              </a:rPr>
              <a:t>Conducting</a:t>
            </a:r>
          </a:p>
          <a:p>
            <a:pPr algn="ctr"/>
            <a:r>
              <a:rPr lang="en-US" sz="1600" b="1">
                <a:solidFill>
                  <a:srgbClr val="231F20"/>
                </a:solidFill>
                <a:latin typeface="Arial" charset="0"/>
              </a:rPr>
              <a:t>zone</a:t>
            </a:r>
            <a:endParaRPr lang="en-US" sz="1800" b="1">
              <a:latin typeface="Arial" charset="0"/>
            </a:endParaRP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5553075" y="479425"/>
            <a:ext cx="1128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231F20"/>
                </a:solidFill>
                <a:latin typeface="Arial" charset="0"/>
              </a:rPr>
              <a:t>Respiratory</a:t>
            </a:r>
          </a:p>
          <a:p>
            <a:pPr algn="ctr"/>
            <a:r>
              <a:rPr lang="en-US" sz="1600" b="1">
                <a:solidFill>
                  <a:srgbClr val="231F20"/>
                </a:solidFill>
                <a:latin typeface="Arial" charset="0"/>
              </a:rPr>
              <a:t>zone</a:t>
            </a:r>
            <a:endParaRPr lang="en-US" sz="1800" b="1">
              <a:latin typeface="Arial" charset="0"/>
            </a:endParaRPr>
          </a:p>
        </p:txBody>
      </p:sp>
      <p:sp>
        <p:nvSpPr>
          <p:cNvPr id="134157" name="Freeform 13"/>
          <p:cNvSpPr>
            <a:spLocks/>
          </p:cNvSpPr>
          <p:nvPr/>
        </p:nvSpPr>
        <p:spPr bwMode="auto">
          <a:xfrm>
            <a:off x="2341563" y="4286250"/>
            <a:ext cx="142875" cy="142875"/>
          </a:xfrm>
          <a:custGeom>
            <a:avLst/>
            <a:gdLst/>
            <a:ahLst/>
            <a:cxnLst>
              <a:cxn ang="0">
                <a:pos x="90" y="62"/>
              </a:cxn>
              <a:cxn ang="0">
                <a:pos x="54" y="62"/>
              </a:cxn>
              <a:cxn ang="0">
                <a:pos x="54" y="60"/>
              </a:cxn>
              <a:cxn ang="0">
                <a:pos x="56" y="52"/>
              </a:cxn>
              <a:cxn ang="0">
                <a:pos x="62" y="48"/>
              </a:cxn>
              <a:cxn ang="0">
                <a:pos x="90" y="32"/>
              </a:cxn>
              <a:cxn ang="0">
                <a:pos x="90" y="0"/>
              </a:cxn>
              <a:cxn ang="0">
                <a:pos x="64" y="14"/>
              </a:cxn>
              <a:cxn ang="0">
                <a:pos x="58" y="18"/>
              </a:cxn>
              <a:cxn ang="0">
                <a:pos x="54" y="22"/>
              </a:cxn>
              <a:cxn ang="0">
                <a:pos x="50" y="30"/>
              </a:cxn>
              <a:cxn ang="0">
                <a:pos x="46" y="20"/>
              </a:cxn>
              <a:cxn ang="0">
                <a:pos x="42" y="16"/>
              </a:cxn>
              <a:cxn ang="0">
                <a:pos x="38" y="12"/>
              </a:cxn>
              <a:cxn ang="0">
                <a:pos x="32" y="8"/>
              </a:cxn>
              <a:cxn ang="0">
                <a:pos x="24" y="8"/>
              </a:cxn>
              <a:cxn ang="0">
                <a:pos x="16" y="10"/>
              </a:cxn>
              <a:cxn ang="0">
                <a:pos x="10" y="12"/>
              </a:cxn>
              <a:cxn ang="0">
                <a:pos x="4" y="18"/>
              </a:cxn>
              <a:cxn ang="0">
                <a:pos x="2" y="24"/>
              </a:cxn>
              <a:cxn ang="0">
                <a:pos x="0" y="32"/>
              </a:cxn>
              <a:cxn ang="0">
                <a:pos x="0" y="44"/>
              </a:cxn>
              <a:cxn ang="0">
                <a:pos x="0" y="90"/>
              </a:cxn>
              <a:cxn ang="0">
                <a:pos x="90" y="90"/>
              </a:cxn>
              <a:cxn ang="0">
                <a:pos x="90" y="64"/>
              </a:cxn>
              <a:cxn ang="0">
                <a:pos x="90" y="62"/>
              </a:cxn>
              <a:cxn ang="0">
                <a:pos x="18" y="62"/>
              </a:cxn>
              <a:cxn ang="0">
                <a:pos x="18" y="50"/>
              </a:cxn>
              <a:cxn ang="0">
                <a:pos x="18" y="44"/>
              </a:cxn>
              <a:cxn ang="0">
                <a:pos x="20" y="40"/>
              </a:cxn>
              <a:cxn ang="0">
                <a:pos x="22" y="38"/>
              </a:cxn>
              <a:cxn ang="0">
                <a:pos x="26" y="36"/>
              </a:cxn>
              <a:cxn ang="0">
                <a:pos x="32" y="38"/>
              </a:cxn>
              <a:cxn ang="0">
                <a:pos x="34" y="42"/>
              </a:cxn>
              <a:cxn ang="0">
                <a:pos x="36" y="50"/>
              </a:cxn>
              <a:cxn ang="0">
                <a:pos x="36" y="62"/>
              </a:cxn>
              <a:cxn ang="0">
                <a:pos x="18" y="62"/>
              </a:cxn>
              <a:cxn ang="0">
                <a:pos x="90" y="62"/>
              </a:cxn>
            </a:cxnLst>
            <a:rect l="0" t="0" r="r" b="b"/>
            <a:pathLst>
              <a:path w="90" h="90">
                <a:moveTo>
                  <a:pt x="90" y="62"/>
                </a:moveTo>
                <a:lnTo>
                  <a:pt x="54" y="62"/>
                </a:lnTo>
                <a:lnTo>
                  <a:pt x="54" y="60"/>
                </a:lnTo>
                <a:lnTo>
                  <a:pt x="56" y="52"/>
                </a:lnTo>
                <a:lnTo>
                  <a:pt x="62" y="48"/>
                </a:lnTo>
                <a:lnTo>
                  <a:pt x="90" y="32"/>
                </a:lnTo>
                <a:lnTo>
                  <a:pt x="90" y="0"/>
                </a:lnTo>
                <a:lnTo>
                  <a:pt x="64" y="14"/>
                </a:lnTo>
                <a:lnTo>
                  <a:pt x="58" y="18"/>
                </a:lnTo>
                <a:lnTo>
                  <a:pt x="54" y="22"/>
                </a:lnTo>
                <a:lnTo>
                  <a:pt x="50" y="30"/>
                </a:lnTo>
                <a:lnTo>
                  <a:pt x="46" y="20"/>
                </a:lnTo>
                <a:lnTo>
                  <a:pt x="42" y="16"/>
                </a:lnTo>
                <a:lnTo>
                  <a:pt x="38" y="12"/>
                </a:lnTo>
                <a:lnTo>
                  <a:pt x="32" y="8"/>
                </a:lnTo>
                <a:lnTo>
                  <a:pt x="24" y="8"/>
                </a:lnTo>
                <a:lnTo>
                  <a:pt x="16" y="10"/>
                </a:lnTo>
                <a:lnTo>
                  <a:pt x="10" y="12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4"/>
                </a:lnTo>
                <a:lnTo>
                  <a:pt x="0" y="90"/>
                </a:lnTo>
                <a:lnTo>
                  <a:pt x="90" y="90"/>
                </a:lnTo>
                <a:lnTo>
                  <a:pt x="90" y="64"/>
                </a:lnTo>
                <a:lnTo>
                  <a:pt x="90" y="62"/>
                </a:lnTo>
                <a:lnTo>
                  <a:pt x="18" y="62"/>
                </a:lnTo>
                <a:lnTo>
                  <a:pt x="18" y="50"/>
                </a:lnTo>
                <a:lnTo>
                  <a:pt x="18" y="44"/>
                </a:lnTo>
                <a:lnTo>
                  <a:pt x="20" y="40"/>
                </a:lnTo>
                <a:lnTo>
                  <a:pt x="22" y="38"/>
                </a:lnTo>
                <a:lnTo>
                  <a:pt x="26" y="36"/>
                </a:lnTo>
                <a:lnTo>
                  <a:pt x="32" y="38"/>
                </a:lnTo>
                <a:lnTo>
                  <a:pt x="34" y="42"/>
                </a:lnTo>
                <a:lnTo>
                  <a:pt x="36" y="50"/>
                </a:lnTo>
                <a:lnTo>
                  <a:pt x="36" y="62"/>
                </a:lnTo>
                <a:lnTo>
                  <a:pt x="18" y="62"/>
                </a:lnTo>
                <a:lnTo>
                  <a:pt x="90" y="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8" name="Freeform 14"/>
          <p:cNvSpPr>
            <a:spLocks/>
          </p:cNvSpPr>
          <p:nvPr/>
        </p:nvSpPr>
        <p:spPr bwMode="auto">
          <a:xfrm>
            <a:off x="2376488" y="4159250"/>
            <a:ext cx="111125" cy="1206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0"/>
              </a:cxn>
              <a:cxn ang="0">
                <a:pos x="18" y="4"/>
              </a:cxn>
              <a:cxn ang="0">
                <a:pos x="10" y="10"/>
              </a:cxn>
              <a:cxn ang="0">
                <a:pos x="6" y="16"/>
              </a:cxn>
              <a:cxn ang="0">
                <a:pos x="2" y="26"/>
              </a:cxn>
              <a:cxn ang="0">
                <a:pos x="0" y="38"/>
              </a:cxn>
              <a:cxn ang="0">
                <a:pos x="2" y="48"/>
              </a:cxn>
              <a:cxn ang="0">
                <a:pos x="4" y="54"/>
              </a:cxn>
              <a:cxn ang="0">
                <a:pos x="6" y="60"/>
              </a:cxn>
              <a:cxn ang="0">
                <a:pos x="10" y="66"/>
              </a:cxn>
              <a:cxn ang="0">
                <a:pos x="16" y="70"/>
              </a:cxn>
              <a:cxn ang="0">
                <a:pos x="22" y="74"/>
              </a:cxn>
              <a:cxn ang="0">
                <a:pos x="28" y="76"/>
              </a:cxn>
              <a:cxn ang="0">
                <a:pos x="36" y="76"/>
              </a:cxn>
              <a:cxn ang="0">
                <a:pos x="46" y="76"/>
              </a:cxn>
              <a:cxn ang="0">
                <a:pos x="54" y="72"/>
              </a:cxn>
              <a:cxn ang="0">
                <a:pos x="62" y="66"/>
              </a:cxn>
              <a:cxn ang="0">
                <a:pos x="66" y="58"/>
              </a:cxn>
              <a:cxn ang="0">
                <a:pos x="70" y="50"/>
              </a:cxn>
              <a:cxn ang="0">
                <a:pos x="70" y="38"/>
              </a:cxn>
              <a:cxn ang="0">
                <a:pos x="70" y="24"/>
              </a:cxn>
              <a:cxn ang="0">
                <a:pos x="66" y="14"/>
              </a:cxn>
              <a:cxn ang="0">
                <a:pos x="60" y="8"/>
              </a:cxn>
              <a:cxn ang="0">
                <a:pos x="52" y="0"/>
              </a:cxn>
              <a:cxn ang="0">
                <a:pos x="50" y="26"/>
              </a:cxn>
              <a:cxn ang="0">
                <a:pos x="54" y="30"/>
              </a:cxn>
              <a:cxn ang="0">
                <a:pos x="56" y="38"/>
              </a:cxn>
              <a:cxn ang="0">
                <a:pos x="54" y="42"/>
              </a:cxn>
              <a:cxn ang="0">
                <a:pos x="50" y="48"/>
              </a:cxn>
              <a:cxn ang="0">
                <a:pos x="48" y="50"/>
              </a:cxn>
              <a:cxn ang="0">
                <a:pos x="42" y="50"/>
              </a:cxn>
              <a:cxn ang="0">
                <a:pos x="42" y="0"/>
              </a:cxn>
              <a:cxn ang="0">
                <a:pos x="40" y="0"/>
              </a:cxn>
              <a:cxn ang="0">
                <a:pos x="38" y="0"/>
              </a:cxn>
              <a:cxn ang="0">
                <a:pos x="30" y="50"/>
              </a:cxn>
              <a:cxn ang="0">
                <a:pos x="24" y="50"/>
              </a:cxn>
              <a:cxn ang="0">
                <a:pos x="20" y="48"/>
              </a:cxn>
              <a:cxn ang="0">
                <a:pos x="18" y="44"/>
              </a:cxn>
              <a:cxn ang="0">
                <a:pos x="16" y="38"/>
              </a:cxn>
              <a:cxn ang="0">
                <a:pos x="16" y="34"/>
              </a:cxn>
              <a:cxn ang="0">
                <a:pos x="20" y="30"/>
              </a:cxn>
              <a:cxn ang="0">
                <a:pos x="24" y="26"/>
              </a:cxn>
              <a:cxn ang="0">
                <a:pos x="30" y="26"/>
              </a:cxn>
              <a:cxn ang="0">
                <a:pos x="30" y="50"/>
              </a:cxn>
              <a:cxn ang="0">
                <a:pos x="38" y="0"/>
              </a:cxn>
            </a:cxnLst>
            <a:rect l="0" t="0" r="r" b="b"/>
            <a:pathLst>
              <a:path w="70" h="76">
                <a:moveTo>
                  <a:pt x="38" y="0"/>
                </a:moveTo>
                <a:lnTo>
                  <a:pt x="28" y="0"/>
                </a:lnTo>
                <a:lnTo>
                  <a:pt x="18" y="4"/>
                </a:lnTo>
                <a:lnTo>
                  <a:pt x="10" y="10"/>
                </a:lnTo>
                <a:lnTo>
                  <a:pt x="6" y="16"/>
                </a:lnTo>
                <a:lnTo>
                  <a:pt x="2" y="26"/>
                </a:lnTo>
                <a:lnTo>
                  <a:pt x="0" y="38"/>
                </a:lnTo>
                <a:lnTo>
                  <a:pt x="2" y="48"/>
                </a:lnTo>
                <a:lnTo>
                  <a:pt x="4" y="54"/>
                </a:lnTo>
                <a:lnTo>
                  <a:pt x="6" y="60"/>
                </a:lnTo>
                <a:lnTo>
                  <a:pt x="10" y="66"/>
                </a:lnTo>
                <a:lnTo>
                  <a:pt x="16" y="70"/>
                </a:lnTo>
                <a:lnTo>
                  <a:pt x="22" y="74"/>
                </a:lnTo>
                <a:lnTo>
                  <a:pt x="28" y="76"/>
                </a:lnTo>
                <a:lnTo>
                  <a:pt x="36" y="76"/>
                </a:lnTo>
                <a:lnTo>
                  <a:pt x="46" y="76"/>
                </a:lnTo>
                <a:lnTo>
                  <a:pt x="54" y="72"/>
                </a:lnTo>
                <a:lnTo>
                  <a:pt x="62" y="66"/>
                </a:lnTo>
                <a:lnTo>
                  <a:pt x="66" y="58"/>
                </a:lnTo>
                <a:lnTo>
                  <a:pt x="70" y="50"/>
                </a:lnTo>
                <a:lnTo>
                  <a:pt x="70" y="38"/>
                </a:lnTo>
                <a:lnTo>
                  <a:pt x="70" y="24"/>
                </a:lnTo>
                <a:lnTo>
                  <a:pt x="66" y="14"/>
                </a:lnTo>
                <a:lnTo>
                  <a:pt x="60" y="8"/>
                </a:lnTo>
                <a:lnTo>
                  <a:pt x="52" y="0"/>
                </a:lnTo>
                <a:lnTo>
                  <a:pt x="50" y="26"/>
                </a:lnTo>
                <a:lnTo>
                  <a:pt x="54" y="30"/>
                </a:lnTo>
                <a:lnTo>
                  <a:pt x="56" y="38"/>
                </a:lnTo>
                <a:lnTo>
                  <a:pt x="54" y="42"/>
                </a:lnTo>
                <a:lnTo>
                  <a:pt x="50" y="48"/>
                </a:lnTo>
                <a:lnTo>
                  <a:pt x="48" y="50"/>
                </a:lnTo>
                <a:lnTo>
                  <a:pt x="42" y="50"/>
                </a:lnTo>
                <a:lnTo>
                  <a:pt x="42" y="0"/>
                </a:lnTo>
                <a:lnTo>
                  <a:pt x="40" y="0"/>
                </a:lnTo>
                <a:lnTo>
                  <a:pt x="38" y="0"/>
                </a:lnTo>
                <a:lnTo>
                  <a:pt x="30" y="50"/>
                </a:lnTo>
                <a:lnTo>
                  <a:pt x="24" y="50"/>
                </a:lnTo>
                <a:lnTo>
                  <a:pt x="20" y="48"/>
                </a:lnTo>
                <a:lnTo>
                  <a:pt x="18" y="44"/>
                </a:lnTo>
                <a:lnTo>
                  <a:pt x="16" y="38"/>
                </a:lnTo>
                <a:lnTo>
                  <a:pt x="16" y="34"/>
                </a:lnTo>
                <a:lnTo>
                  <a:pt x="20" y="30"/>
                </a:lnTo>
                <a:lnTo>
                  <a:pt x="24" y="26"/>
                </a:lnTo>
                <a:lnTo>
                  <a:pt x="30" y="26"/>
                </a:lnTo>
                <a:lnTo>
                  <a:pt x="30" y="50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9" name="Freeform 15"/>
          <p:cNvSpPr>
            <a:spLocks/>
          </p:cNvSpPr>
          <p:nvPr/>
        </p:nvSpPr>
        <p:spPr bwMode="auto">
          <a:xfrm>
            <a:off x="2376488" y="4035425"/>
            <a:ext cx="111125" cy="111125"/>
          </a:xfrm>
          <a:custGeom>
            <a:avLst/>
            <a:gdLst/>
            <a:ahLst/>
            <a:cxnLst>
              <a:cxn ang="0">
                <a:pos x="66" y="60"/>
              </a:cxn>
              <a:cxn ang="0">
                <a:pos x="68" y="50"/>
              </a:cxn>
              <a:cxn ang="0">
                <a:pos x="70" y="34"/>
              </a:cxn>
              <a:cxn ang="0">
                <a:pos x="70" y="24"/>
              </a:cxn>
              <a:cxn ang="0">
                <a:pos x="66" y="14"/>
              </a:cxn>
              <a:cxn ang="0">
                <a:pos x="64" y="8"/>
              </a:cxn>
              <a:cxn ang="0">
                <a:pos x="58" y="4"/>
              </a:cxn>
              <a:cxn ang="0">
                <a:pos x="52" y="0"/>
              </a:cxn>
              <a:cxn ang="0">
                <a:pos x="48" y="0"/>
              </a:cxn>
              <a:cxn ang="0">
                <a:pos x="42" y="0"/>
              </a:cxn>
              <a:cxn ang="0">
                <a:pos x="36" y="4"/>
              </a:cxn>
              <a:cxn ang="0">
                <a:pos x="32" y="8"/>
              </a:cxn>
              <a:cxn ang="0">
                <a:pos x="30" y="12"/>
              </a:cxn>
              <a:cxn ang="0">
                <a:pos x="28" y="20"/>
              </a:cxn>
              <a:cxn ang="0">
                <a:pos x="26" y="32"/>
              </a:cxn>
              <a:cxn ang="0">
                <a:pos x="24" y="42"/>
              </a:cxn>
              <a:cxn ang="0">
                <a:pos x="22" y="44"/>
              </a:cxn>
              <a:cxn ang="0">
                <a:pos x="20" y="44"/>
              </a:cxn>
              <a:cxn ang="0">
                <a:pos x="16" y="42"/>
              </a:cxn>
              <a:cxn ang="0">
                <a:pos x="14" y="36"/>
              </a:cxn>
              <a:cxn ang="0">
                <a:pos x="16" y="30"/>
              </a:cxn>
              <a:cxn ang="0">
                <a:pos x="20" y="26"/>
              </a:cxn>
              <a:cxn ang="0">
                <a:pos x="18" y="2"/>
              </a:cxn>
              <a:cxn ang="0">
                <a:pos x="12" y="4"/>
              </a:cxn>
              <a:cxn ang="0">
                <a:pos x="8" y="8"/>
              </a:cxn>
              <a:cxn ang="0">
                <a:pos x="4" y="12"/>
              </a:cxn>
              <a:cxn ang="0">
                <a:pos x="2" y="18"/>
              </a:cxn>
              <a:cxn ang="0">
                <a:pos x="2" y="24"/>
              </a:cxn>
              <a:cxn ang="0">
                <a:pos x="0" y="36"/>
              </a:cxn>
              <a:cxn ang="0">
                <a:pos x="2" y="46"/>
              </a:cxn>
              <a:cxn ang="0">
                <a:pos x="4" y="54"/>
              </a:cxn>
              <a:cxn ang="0">
                <a:pos x="6" y="60"/>
              </a:cxn>
              <a:cxn ang="0">
                <a:pos x="10" y="64"/>
              </a:cxn>
              <a:cxn ang="0">
                <a:pos x="16" y="66"/>
              </a:cxn>
              <a:cxn ang="0">
                <a:pos x="22" y="68"/>
              </a:cxn>
              <a:cxn ang="0">
                <a:pos x="28" y="66"/>
              </a:cxn>
              <a:cxn ang="0">
                <a:pos x="32" y="64"/>
              </a:cxn>
              <a:cxn ang="0">
                <a:pos x="36" y="60"/>
              </a:cxn>
              <a:cxn ang="0">
                <a:pos x="38" y="56"/>
              </a:cxn>
              <a:cxn ang="0">
                <a:pos x="44" y="36"/>
              </a:cxn>
              <a:cxn ang="0">
                <a:pos x="46" y="26"/>
              </a:cxn>
              <a:cxn ang="0">
                <a:pos x="48" y="24"/>
              </a:cxn>
              <a:cxn ang="0">
                <a:pos x="50" y="24"/>
              </a:cxn>
              <a:cxn ang="0">
                <a:pos x="54" y="26"/>
              </a:cxn>
              <a:cxn ang="0">
                <a:pos x="56" y="28"/>
              </a:cxn>
              <a:cxn ang="0">
                <a:pos x="56" y="34"/>
              </a:cxn>
              <a:cxn ang="0">
                <a:pos x="54" y="40"/>
              </a:cxn>
              <a:cxn ang="0">
                <a:pos x="52" y="44"/>
              </a:cxn>
              <a:cxn ang="0">
                <a:pos x="48" y="46"/>
              </a:cxn>
              <a:cxn ang="0">
                <a:pos x="50" y="70"/>
              </a:cxn>
              <a:cxn ang="0">
                <a:pos x="58" y="66"/>
              </a:cxn>
              <a:cxn ang="0">
                <a:pos x="64" y="60"/>
              </a:cxn>
              <a:cxn ang="0">
                <a:pos x="66" y="60"/>
              </a:cxn>
            </a:cxnLst>
            <a:rect l="0" t="0" r="r" b="b"/>
            <a:pathLst>
              <a:path w="70" h="70">
                <a:moveTo>
                  <a:pt x="66" y="60"/>
                </a:moveTo>
                <a:lnTo>
                  <a:pt x="68" y="50"/>
                </a:lnTo>
                <a:lnTo>
                  <a:pt x="70" y="34"/>
                </a:lnTo>
                <a:lnTo>
                  <a:pt x="70" y="24"/>
                </a:lnTo>
                <a:lnTo>
                  <a:pt x="66" y="14"/>
                </a:lnTo>
                <a:lnTo>
                  <a:pt x="64" y="8"/>
                </a:lnTo>
                <a:lnTo>
                  <a:pt x="58" y="4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6" y="4"/>
                </a:lnTo>
                <a:lnTo>
                  <a:pt x="32" y="8"/>
                </a:lnTo>
                <a:lnTo>
                  <a:pt x="30" y="12"/>
                </a:lnTo>
                <a:lnTo>
                  <a:pt x="28" y="20"/>
                </a:lnTo>
                <a:lnTo>
                  <a:pt x="26" y="32"/>
                </a:lnTo>
                <a:lnTo>
                  <a:pt x="24" y="42"/>
                </a:lnTo>
                <a:lnTo>
                  <a:pt x="22" y="44"/>
                </a:lnTo>
                <a:lnTo>
                  <a:pt x="20" y="44"/>
                </a:lnTo>
                <a:lnTo>
                  <a:pt x="16" y="42"/>
                </a:lnTo>
                <a:lnTo>
                  <a:pt x="14" y="36"/>
                </a:lnTo>
                <a:lnTo>
                  <a:pt x="16" y="30"/>
                </a:lnTo>
                <a:lnTo>
                  <a:pt x="20" y="26"/>
                </a:lnTo>
                <a:lnTo>
                  <a:pt x="18" y="2"/>
                </a:lnTo>
                <a:lnTo>
                  <a:pt x="12" y="4"/>
                </a:lnTo>
                <a:lnTo>
                  <a:pt x="8" y="8"/>
                </a:lnTo>
                <a:lnTo>
                  <a:pt x="4" y="12"/>
                </a:lnTo>
                <a:lnTo>
                  <a:pt x="2" y="18"/>
                </a:lnTo>
                <a:lnTo>
                  <a:pt x="2" y="24"/>
                </a:lnTo>
                <a:lnTo>
                  <a:pt x="0" y="36"/>
                </a:lnTo>
                <a:lnTo>
                  <a:pt x="2" y="46"/>
                </a:lnTo>
                <a:lnTo>
                  <a:pt x="4" y="54"/>
                </a:lnTo>
                <a:lnTo>
                  <a:pt x="6" y="60"/>
                </a:lnTo>
                <a:lnTo>
                  <a:pt x="10" y="64"/>
                </a:lnTo>
                <a:lnTo>
                  <a:pt x="16" y="66"/>
                </a:lnTo>
                <a:lnTo>
                  <a:pt x="22" y="68"/>
                </a:lnTo>
                <a:lnTo>
                  <a:pt x="28" y="66"/>
                </a:lnTo>
                <a:lnTo>
                  <a:pt x="32" y="64"/>
                </a:lnTo>
                <a:lnTo>
                  <a:pt x="36" y="60"/>
                </a:lnTo>
                <a:lnTo>
                  <a:pt x="38" y="56"/>
                </a:lnTo>
                <a:lnTo>
                  <a:pt x="44" y="36"/>
                </a:lnTo>
                <a:lnTo>
                  <a:pt x="46" y="26"/>
                </a:lnTo>
                <a:lnTo>
                  <a:pt x="48" y="24"/>
                </a:lnTo>
                <a:lnTo>
                  <a:pt x="50" y="24"/>
                </a:lnTo>
                <a:lnTo>
                  <a:pt x="54" y="26"/>
                </a:lnTo>
                <a:lnTo>
                  <a:pt x="56" y="28"/>
                </a:lnTo>
                <a:lnTo>
                  <a:pt x="56" y="34"/>
                </a:lnTo>
                <a:lnTo>
                  <a:pt x="54" y="40"/>
                </a:lnTo>
                <a:lnTo>
                  <a:pt x="52" y="44"/>
                </a:lnTo>
                <a:lnTo>
                  <a:pt x="48" y="46"/>
                </a:lnTo>
                <a:lnTo>
                  <a:pt x="50" y="70"/>
                </a:lnTo>
                <a:lnTo>
                  <a:pt x="58" y="66"/>
                </a:lnTo>
                <a:lnTo>
                  <a:pt x="64" y="60"/>
                </a:lnTo>
                <a:lnTo>
                  <a:pt x="66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0" name="Freeform 16"/>
          <p:cNvSpPr>
            <a:spLocks/>
          </p:cNvSpPr>
          <p:nvPr/>
        </p:nvSpPr>
        <p:spPr bwMode="auto">
          <a:xfrm>
            <a:off x="2341563" y="3975100"/>
            <a:ext cx="142875" cy="38100"/>
          </a:xfrm>
          <a:custGeom>
            <a:avLst/>
            <a:gdLst/>
            <a:ahLst/>
            <a:cxnLst>
              <a:cxn ang="0">
                <a:pos x="16" y="24"/>
              </a:cxn>
              <a:cxn ang="0">
                <a:pos x="16" y="0"/>
              </a:cxn>
              <a:cxn ang="0">
                <a:pos x="0" y="0"/>
              </a:cxn>
              <a:cxn ang="0">
                <a:pos x="0" y="24"/>
              </a:cxn>
              <a:cxn ang="0">
                <a:pos x="14" y="24"/>
              </a:cxn>
              <a:cxn ang="0">
                <a:pos x="16" y="24"/>
              </a:cxn>
              <a:cxn ang="0">
                <a:pos x="90" y="24"/>
              </a:cxn>
              <a:cxn ang="0">
                <a:pos x="90" y="0"/>
              </a:cxn>
              <a:cxn ang="0">
                <a:pos x="24" y="0"/>
              </a:cxn>
              <a:cxn ang="0">
                <a:pos x="24" y="24"/>
              </a:cxn>
              <a:cxn ang="0">
                <a:pos x="90" y="24"/>
              </a:cxn>
              <a:cxn ang="0">
                <a:pos x="16" y="24"/>
              </a:cxn>
            </a:cxnLst>
            <a:rect l="0" t="0" r="r" b="b"/>
            <a:pathLst>
              <a:path w="90" h="24">
                <a:moveTo>
                  <a:pt x="16" y="24"/>
                </a:moveTo>
                <a:lnTo>
                  <a:pt x="16" y="0"/>
                </a:lnTo>
                <a:lnTo>
                  <a:pt x="0" y="0"/>
                </a:lnTo>
                <a:lnTo>
                  <a:pt x="0" y="24"/>
                </a:lnTo>
                <a:lnTo>
                  <a:pt x="14" y="24"/>
                </a:lnTo>
                <a:lnTo>
                  <a:pt x="16" y="24"/>
                </a:lnTo>
                <a:lnTo>
                  <a:pt x="90" y="24"/>
                </a:lnTo>
                <a:lnTo>
                  <a:pt x="90" y="0"/>
                </a:lnTo>
                <a:lnTo>
                  <a:pt x="24" y="0"/>
                </a:lnTo>
                <a:lnTo>
                  <a:pt x="24" y="24"/>
                </a:lnTo>
                <a:lnTo>
                  <a:pt x="90" y="24"/>
                </a:lnTo>
                <a:lnTo>
                  <a:pt x="16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1" name="Freeform 17"/>
          <p:cNvSpPr>
            <a:spLocks/>
          </p:cNvSpPr>
          <p:nvPr/>
        </p:nvSpPr>
        <p:spPr bwMode="auto">
          <a:xfrm>
            <a:off x="2376488" y="3841750"/>
            <a:ext cx="111125" cy="114300"/>
          </a:xfrm>
          <a:custGeom>
            <a:avLst/>
            <a:gdLst/>
            <a:ahLst/>
            <a:cxnLst>
              <a:cxn ang="0">
                <a:pos x="66" y="62"/>
              </a:cxn>
              <a:cxn ang="0">
                <a:pos x="68" y="52"/>
              </a:cxn>
              <a:cxn ang="0">
                <a:pos x="70" y="36"/>
              </a:cxn>
              <a:cxn ang="0">
                <a:pos x="70" y="24"/>
              </a:cxn>
              <a:cxn ang="0">
                <a:pos x="66" y="16"/>
              </a:cxn>
              <a:cxn ang="0">
                <a:pos x="64" y="8"/>
              </a:cxn>
              <a:cxn ang="0">
                <a:pos x="58" y="4"/>
              </a:cxn>
              <a:cxn ang="0">
                <a:pos x="52" y="2"/>
              </a:cxn>
              <a:cxn ang="0">
                <a:pos x="48" y="0"/>
              </a:cxn>
              <a:cxn ang="0">
                <a:pos x="42" y="2"/>
              </a:cxn>
              <a:cxn ang="0">
                <a:pos x="36" y="4"/>
              </a:cxn>
              <a:cxn ang="0">
                <a:pos x="32" y="8"/>
              </a:cxn>
              <a:cxn ang="0">
                <a:pos x="30" y="14"/>
              </a:cxn>
              <a:cxn ang="0">
                <a:pos x="28" y="22"/>
              </a:cxn>
              <a:cxn ang="0">
                <a:pos x="26" y="32"/>
              </a:cxn>
              <a:cxn ang="0">
                <a:pos x="24" y="44"/>
              </a:cxn>
              <a:cxn ang="0">
                <a:pos x="22" y="46"/>
              </a:cxn>
              <a:cxn ang="0">
                <a:pos x="20" y="46"/>
              </a:cxn>
              <a:cxn ang="0">
                <a:pos x="16" y="44"/>
              </a:cxn>
              <a:cxn ang="0">
                <a:pos x="14" y="38"/>
              </a:cxn>
              <a:cxn ang="0">
                <a:pos x="16" y="30"/>
              </a:cxn>
              <a:cxn ang="0">
                <a:pos x="20" y="28"/>
              </a:cxn>
              <a:cxn ang="0">
                <a:pos x="18" y="4"/>
              </a:cxn>
              <a:cxn ang="0">
                <a:pos x="12" y="6"/>
              </a:cxn>
              <a:cxn ang="0">
                <a:pos x="8" y="10"/>
              </a:cxn>
              <a:cxn ang="0">
                <a:pos x="4" y="14"/>
              </a:cxn>
              <a:cxn ang="0">
                <a:pos x="2" y="18"/>
              </a:cxn>
              <a:cxn ang="0">
                <a:pos x="2" y="26"/>
              </a:cxn>
              <a:cxn ang="0">
                <a:pos x="0" y="36"/>
              </a:cxn>
              <a:cxn ang="0">
                <a:pos x="2" y="46"/>
              </a:cxn>
              <a:cxn ang="0">
                <a:pos x="4" y="54"/>
              </a:cxn>
              <a:cxn ang="0">
                <a:pos x="6" y="60"/>
              </a:cxn>
              <a:cxn ang="0">
                <a:pos x="10" y="64"/>
              </a:cxn>
              <a:cxn ang="0">
                <a:pos x="16" y="68"/>
              </a:cxn>
              <a:cxn ang="0">
                <a:pos x="22" y="68"/>
              </a:cxn>
              <a:cxn ang="0">
                <a:pos x="28" y="68"/>
              </a:cxn>
              <a:cxn ang="0">
                <a:pos x="32" y="66"/>
              </a:cxn>
              <a:cxn ang="0">
                <a:pos x="36" y="62"/>
              </a:cxn>
              <a:cxn ang="0">
                <a:pos x="38" y="56"/>
              </a:cxn>
              <a:cxn ang="0">
                <a:pos x="44" y="38"/>
              </a:cxn>
              <a:cxn ang="0">
                <a:pos x="46" y="28"/>
              </a:cxn>
              <a:cxn ang="0">
                <a:pos x="48" y="24"/>
              </a:cxn>
              <a:cxn ang="0">
                <a:pos x="50" y="24"/>
              </a:cxn>
              <a:cxn ang="0">
                <a:pos x="54" y="26"/>
              </a:cxn>
              <a:cxn ang="0">
                <a:pos x="56" y="30"/>
              </a:cxn>
              <a:cxn ang="0">
                <a:pos x="56" y="34"/>
              </a:cxn>
              <a:cxn ang="0">
                <a:pos x="54" y="42"/>
              </a:cxn>
              <a:cxn ang="0">
                <a:pos x="52" y="44"/>
              </a:cxn>
              <a:cxn ang="0">
                <a:pos x="48" y="46"/>
              </a:cxn>
              <a:cxn ang="0">
                <a:pos x="50" y="72"/>
              </a:cxn>
              <a:cxn ang="0">
                <a:pos x="58" y="68"/>
              </a:cxn>
              <a:cxn ang="0">
                <a:pos x="64" y="62"/>
              </a:cxn>
              <a:cxn ang="0">
                <a:pos x="66" y="62"/>
              </a:cxn>
            </a:cxnLst>
            <a:rect l="0" t="0" r="r" b="b"/>
            <a:pathLst>
              <a:path w="70" h="72">
                <a:moveTo>
                  <a:pt x="66" y="62"/>
                </a:moveTo>
                <a:lnTo>
                  <a:pt x="68" y="52"/>
                </a:lnTo>
                <a:lnTo>
                  <a:pt x="70" y="36"/>
                </a:lnTo>
                <a:lnTo>
                  <a:pt x="70" y="24"/>
                </a:lnTo>
                <a:lnTo>
                  <a:pt x="66" y="16"/>
                </a:lnTo>
                <a:lnTo>
                  <a:pt x="64" y="8"/>
                </a:lnTo>
                <a:lnTo>
                  <a:pt x="58" y="4"/>
                </a:lnTo>
                <a:lnTo>
                  <a:pt x="52" y="2"/>
                </a:lnTo>
                <a:lnTo>
                  <a:pt x="48" y="0"/>
                </a:lnTo>
                <a:lnTo>
                  <a:pt x="42" y="2"/>
                </a:lnTo>
                <a:lnTo>
                  <a:pt x="36" y="4"/>
                </a:lnTo>
                <a:lnTo>
                  <a:pt x="32" y="8"/>
                </a:lnTo>
                <a:lnTo>
                  <a:pt x="30" y="14"/>
                </a:lnTo>
                <a:lnTo>
                  <a:pt x="28" y="22"/>
                </a:lnTo>
                <a:lnTo>
                  <a:pt x="26" y="32"/>
                </a:lnTo>
                <a:lnTo>
                  <a:pt x="24" y="44"/>
                </a:lnTo>
                <a:lnTo>
                  <a:pt x="22" y="46"/>
                </a:lnTo>
                <a:lnTo>
                  <a:pt x="20" y="46"/>
                </a:lnTo>
                <a:lnTo>
                  <a:pt x="16" y="44"/>
                </a:lnTo>
                <a:lnTo>
                  <a:pt x="14" y="38"/>
                </a:lnTo>
                <a:lnTo>
                  <a:pt x="16" y="30"/>
                </a:lnTo>
                <a:lnTo>
                  <a:pt x="20" y="28"/>
                </a:lnTo>
                <a:lnTo>
                  <a:pt x="18" y="4"/>
                </a:lnTo>
                <a:lnTo>
                  <a:pt x="12" y="6"/>
                </a:lnTo>
                <a:lnTo>
                  <a:pt x="8" y="10"/>
                </a:lnTo>
                <a:lnTo>
                  <a:pt x="4" y="14"/>
                </a:lnTo>
                <a:lnTo>
                  <a:pt x="2" y="18"/>
                </a:lnTo>
                <a:lnTo>
                  <a:pt x="2" y="26"/>
                </a:lnTo>
                <a:lnTo>
                  <a:pt x="0" y="36"/>
                </a:lnTo>
                <a:lnTo>
                  <a:pt x="2" y="46"/>
                </a:lnTo>
                <a:lnTo>
                  <a:pt x="4" y="54"/>
                </a:lnTo>
                <a:lnTo>
                  <a:pt x="6" y="60"/>
                </a:lnTo>
                <a:lnTo>
                  <a:pt x="10" y="64"/>
                </a:lnTo>
                <a:lnTo>
                  <a:pt x="16" y="68"/>
                </a:lnTo>
                <a:lnTo>
                  <a:pt x="22" y="68"/>
                </a:lnTo>
                <a:lnTo>
                  <a:pt x="28" y="68"/>
                </a:lnTo>
                <a:lnTo>
                  <a:pt x="32" y="66"/>
                </a:lnTo>
                <a:lnTo>
                  <a:pt x="36" y="62"/>
                </a:lnTo>
                <a:lnTo>
                  <a:pt x="38" y="56"/>
                </a:lnTo>
                <a:lnTo>
                  <a:pt x="44" y="38"/>
                </a:lnTo>
                <a:lnTo>
                  <a:pt x="46" y="28"/>
                </a:lnTo>
                <a:lnTo>
                  <a:pt x="48" y="24"/>
                </a:lnTo>
                <a:lnTo>
                  <a:pt x="50" y="24"/>
                </a:lnTo>
                <a:lnTo>
                  <a:pt x="54" y="26"/>
                </a:lnTo>
                <a:lnTo>
                  <a:pt x="56" y="30"/>
                </a:lnTo>
                <a:lnTo>
                  <a:pt x="56" y="34"/>
                </a:lnTo>
                <a:lnTo>
                  <a:pt x="54" y="42"/>
                </a:lnTo>
                <a:lnTo>
                  <a:pt x="52" y="44"/>
                </a:lnTo>
                <a:lnTo>
                  <a:pt x="48" y="46"/>
                </a:lnTo>
                <a:lnTo>
                  <a:pt x="50" y="72"/>
                </a:lnTo>
                <a:lnTo>
                  <a:pt x="58" y="68"/>
                </a:lnTo>
                <a:lnTo>
                  <a:pt x="64" y="62"/>
                </a:lnTo>
                <a:lnTo>
                  <a:pt x="66" y="6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2" name="Freeform 18"/>
          <p:cNvSpPr>
            <a:spLocks/>
          </p:cNvSpPr>
          <p:nvPr/>
        </p:nvSpPr>
        <p:spPr bwMode="auto">
          <a:xfrm>
            <a:off x="2341563" y="3752850"/>
            <a:ext cx="146050" cy="79375"/>
          </a:xfrm>
          <a:custGeom>
            <a:avLst/>
            <a:gdLst/>
            <a:ahLst/>
            <a:cxnLst>
              <a:cxn ang="0">
                <a:pos x="12" y="40"/>
              </a:cxn>
              <a:cxn ang="0">
                <a:pos x="24" y="40"/>
              </a:cxn>
              <a:cxn ang="0">
                <a:pos x="24" y="50"/>
              </a:cxn>
              <a:cxn ang="0">
                <a:pos x="42" y="50"/>
              </a:cxn>
              <a:cxn ang="0">
                <a:pos x="42" y="40"/>
              </a:cxn>
              <a:cxn ang="0">
                <a:pos x="66" y="40"/>
              </a:cxn>
              <a:cxn ang="0">
                <a:pos x="76" y="40"/>
              </a:cxn>
              <a:cxn ang="0">
                <a:pos x="82" y="38"/>
              </a:cxn>
              <a:cxn ang="0">
                <a:pos x="86" y="34"/>
              </a:cxn>
              <a:cxn ang="0">
                <a:pos x="90" y="30"/>
              </a:cxn>
              <a:cxn ang="0">
                <a:pos x="92" y="26"/>
              </a:cxn>
              <a:cxn ang="0">
                <a:pos x="92" y="16"/>
              </a:cxn>
              <a:cxn ang="0">
                <a:pos x="90" y="0"/>
              </a:cxn>
              <a:cxn ang="0">
                <a:pos x="72" y="2"/>
              </a:cxn>
              <a:cxn ang="0">
                <a:pos x="74" y="8"/>
              </a:cxn>
              <a:cxn ang="0">
                <a:pos x="74" y="12"/>
              </a:cxn>
              <a:cxn ang="0">
                <a:pos x="72" y="14"/>
              </a:cxn>
              <a:cxn ang="0">
                <a:pos x="66" y="14"/>
              </a:cxn>
              <a:cxn ang="0">
                <a:pos x="42" y="14"/>
              </a:cxn>
              <a:cxn ang="0">
                <a:pos x="42" y="0"/>
              </a:cxn>
              <a:cxn ang="0">
                <a:pos x="24" y="0"/>
              </a:cxn>
              <a:cxn ang="0">
                <a:pos x="24" y="14"/>
              </a:cxn>
              <a:cxn ang="0">
                <a:pos x="0" y="14"/>
              </a:cxn>
              <a:cxn ang="0">
                <a:pos x="10" y="40"/>
              </a:cxn>
              <a:cxn ang="0">
                <a:pos x="12" y="40"/>
              </a:cxn>
            </a:cxnLst>
            <a:rect l="0" t="0" r="r" b="b"/>
            <a:pathLst>
              <a:path w="92" h="50">
                <a:moveTo>
                  <a:pt x="12" y="40"/>
                </a:moveTo>
                <a:lnTo>
                  <a:pt x="24" y="40"/>
                </a:lnTo>
                <a:lnTo>
                  <a:pt x="24" y="50"/>
                </a:lnTo>
                <a:lnTo>
                  <a:pt x="42" y="50"/>
                </a:lnTo>
                <a:lnTo>
                  <a:pt x="42" y="40"/>
                </a:lnTo>
                <a:lnTo>
                  <a:pt x="66" y="40"/>
                </a:lnTo>
                <a:lnTo>
                  <a:pt x="76" y="40"/>
                </a:lnTo>
                <a:lnTo>
                  <a:pt x="82" y="38"/>
                </a:lnTo>
                <a:lnTo>
                  <a:pt x="86" y="34"/>
                </a:lnTo>
                <a:lnTo>
                  <a:pt x="90" y="30"/>
                </a:lnTo>
                <a:lnTo>
                  <a:pt x="92" y="26"/>
                </a:lnTo>
                <a:lnTo>
                  <a:pt x="92" y="16"/>
                </a:lnTo>
                <a:lnTo>
                  <a:pt x="90" y="0"/>
                </a:lnTo>
                <a:lnTo>
                  <a:pt x="72" y="2"/>
                </a:lnTo>
                <a:lnTo>
                  <a:pt x="74" y="8"/>
                </a:lnTo>
                <a:lnTo>
                  <a:pt x="74" y="12"/>
                </a:lnTo>
                <a:lnTo>
                  <a:pt x="72" y="14"/>
                </a:lnTo>
                <a:lnTo>
                  <a:pt x="66" y="14"/>
                </a:lnTo>
                <a:lnTo>
                  <a:pt x="42" y="14"/>
                </a:lnTo>
                <a:lnTo>
                  <a:pt x="42" y="0"/>
                </a:lnTo>
                <a:lnTo>
                  <a:pt x="24" y="0"/>
                </a:lnTo>
                <a:lnTo>
                  <a:pt x="24" y="14"/>
                </a:lnTo>
                <a:lnTo>
                  <a:pt x="0" y="14"/>
                </a:lnTo>
                <a:lnTo>
                  <a:pt x="10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3" name="Freeform 19"/>
          <p:cNvSpPr>
            <a:spLocks/>
          </p:cNvSpPr>
          <p:nvPr/>
        </p:nvSpPr>
        <p:spPr bwMode="auto">
          <a:xfrm>
            <a:off x="2376488" y="3616325"/>
            <a:ext cx="111125" cy="123825"/>
          </a:xfrm>
          <a:custGeom>
            <a:avLst/>
            <a:gdLst/>
            <a:ahLst/>
            <a:cxnLst>
              <a:cxn ang="0">
                <a:pos x="18" y="46"/>
              </a:cxn>
              <a:cxn ang="0">
                <a:pos x="16" y="42"/>
              </a:cxn>
              <a:cxn ang="0">
                <a:pos x="16" y="38"/>
              </a:cxn>
              <a:cxn ang="0">
                <a:pos x="16" y="34"/>
              </a:cxn>
              <a:cxn ang="0">
                <a:pos x="18" y="30"/>
              </a:cxn>
              <a:cxn ang="0">
                <a:pos x="20" y="30"/>
              </a:cxn>
              <a:cxn ang="0">
                <a:pos x="24" y="28"/>
              </a:cxn>
              <a:cxn ang="0">
                <a:pos x="28" y="38"/>
              </a:cxn>
              <a:cxn ang="0">
                <a:pos x="32" y="56"/>
              </a:cxn>
              <a:cxn ang="0">
                <a:pos x="34" y="66"/>
              </a:cxn>
              <a:cxn ang="0">
                <a:pos x="38" y="72"/>
              </a:cxn>
              <a:cxn ang="0">
                <a:pos x="44" y="76"/>
              </a:cxn>
              <a:cxn ang="0">
                <a:pos x="52" y="78"/>
              </a:cxn>
              <a:cxn ang="0">
                <a:pos x="58" y="76"/>
              </a:cxn>
              <a:cxn ang="0">
                <a:pos x="64" y="70"/>
              </a:cxn>
              <a:cxn ang="0">
                <a:pos x="68" y="64"/>
              </a:cxn>
              <a:cxn ang="0">
                <a:pos x="70" y="52"/>
              </a:cxn>
              <a:cxn ang="0">
                <a:pos x="70" y="44"/>
              </a:cxn>
              <a:cxn ang="0">
                <a:pos x="68" y="38"/>
              </a:cxn>
              <a:cxn ang="0">
                <a:pos x="60" y="28"/>
              </a:cxn>
              <a:cxn ang="0">
                <a:pos x="64" y="26"/>
              </a:cxn>
              <a:cxn ang="0">
                <a:pos x="68" y="24"/>
              </a:cxn>
              <a:cxn ang="0">
                <a:pos x="68" y="0"/>
              </a:cxn>
              <a:cxn ang="0">
                <a:pos x="62" y="4"/>
              </a:cxn>
              <a:cxn ang="0">
                <a:pos x="54" y="4"/>
              </a:cxn>
              <a:cxn ang="0">
                <a:pos x="26" y="4"/>
              </a:cxn>
              <a:cxn ang="0">
                <a:pos x="16" y="6"/>
              </a:cxn>
              <a:cxn ang="0">
                <a:pos x="10" y="8"/>
              </a:cxn>
              <a:cxn ang="0">
                <a:pos x="8" y="10"/>
              </a:cxn>
              <a:cxn ang="0">
                <a:pos x="4" y="16"/>
              </a:cxn>
              <a:cxn ang="0">
                <a:pos x="2" y="22"/>
              </a:cxn>
              <a:cxn ang="0">
                <a:pos x="0" y="40"/>
              </a:cxn>
              <a:cxn ang="0">
                <a:pos x="2" y="54"/>
              </a:cxn>
              <a:cxn ang="0">
                <a:pos x="4" y="64"/>
              </a:cxn>
              <a:cxn ang="0">
                <a:pos x="12" y="72"/>
              </a:cxn>
              <a:cxn ang="0">
                <a:pos x="22" y="76"/>
              </a:cxn>
              <a:cxn ang="0">
                <a:pos x="24" y="50"/>
              </a:cxn>
              <a:cxn ang="0">
                <a:pos x="20" y="46"/>
              </a:cxn>
              <a:cxn ang="0">
                <a:pos x="18" y="46"/>
              </a:cxn>
              <a:cxn ang="0">
                <a:pos x="42" y="28"/>
              </a:cxn>
              <a:cxn ang="0">
                <a:pos x="48" y="30"/>
              </a:cxn>
              <a:cxn ang="0">
                <a:pos x="54" y="36"/>
              </a:cxn>
              <a:cxn ang="0">
                <a:pos x="56" y="44"/>
              </a:cxn>
              <a:cxn ang="0">
                <a:pos x="56" y="46"/>
              </a:cxn>
              <a:cxn ang="0">
                <a:pos x="54" y="50"/>
              </a:cxn>
              <a:cxn ang="0">
                <a:pos x="50" y="52"/>
              </a:cxn>
              <a:cxn ang="0">
                <a:pos x="44" y="50"/>
              </a:cxn>
              <a:cxn ang="0">
                <a:pos x="40" y="40"/>
              </a:cxn>
              <a:cxn ang="0">
                <a:pos x="38" y="28"/>
              </a:cxn>
              <a:cxn ang="0">
                <a:pos x="42" y="28"/>
              </a:cxn>
              <a:cxn ang="0">
                <a:pos x="18" y="46"/>
              </a:cxn>
            </a:cxnLst>
            <a:rect l="0" t="0" r="r" b="b"/>
            <a:pathLst>
              <a:path w="70" h="78">
                <a:moveTo>
                  <a:pt x="18" y="46"/>
                </a:moveTo>
                <a:lnTo>
                  <a:pt x="16" y="42"/>
                </a:lnTo>
                <a:lnTo>
                  <a:pt x="16" y="38"/>
                </a:lnTo>
                <a:lnTo>
                  <a:pt x="16" y="34"/>
                </a:lnTo>
                <a:lnTo>
                  <a:pt x="18" y="30"/>
                </a:lnTo>
                <a:lnTo>
                  <a:pt x="20" y="30"/>
                </a:lnTo>
                <a:lnTo>
                  <a:pt x="24" y="28"/>
                </a:lnTo>
                <a:lnTo>
                  <a:pt x="28" y="38"/>
                </a:lnTo>
                <a:lnTo>
                  <a:pt x="32" y="56"/>
                </a:lnTo>
                <a:lnTo>
                  <a:pt x="34" y="66"/>
                </a:lnTo>
                <a:lnTo>
                  <a:pt x="38" y="72"/>
                </a:lnTo>
                <a:lnTo>
                  <a:pt x="44" y="76"/>
                </a:lnTo>
                <a:lnTo>
                  <a:pt x="52" y="78"/>
                </a:lnTo>
                <a:lnTo>
                  <a:pt x="58" y="76"/>
                </a:lnTo>
                <a:lnTo>
                  <a:pt x="64" y="70"/>
                </a:lnTo>
                <a:lnTo>
                  <a:pt x="68" y="64"/>
                </a:lnTo>
                <a:lnTo>
                  <a:pt x="70" y="52"/>
                </a:lnTo>
                <a:lnTo>
                  <a:pt x="70" y="44"/>
                </a:lnTo>
                <a:lnTo>
                  <a:pt x="68" y="38"/>
                </a:lnTo>
                <a:lnTo>
                  <a:pt x="60" y="28"/>
                </a:lnTo>
                <a:lnTo>
                  <a:pt x="64" y="26"/>
                </a:lnTo>
                <a:lnTo>
                  <a:pt x="68" y="24"/>
                </a:lnTo>
                <a:lnTo>
                  <a:pt x="68" y="0"/>
                </a:lnTo>
                <a:lnTo>
                  <a:pt x="62" y="4"/>
                </a:lnTo>
                <a:lnTo>
                  <a:pt x="54" y="4"/>
                </a:lnTo>
                <a:lnTo>
                  <a:pt x="26" y="4"/>
                </a:lnTo>
                <a:lnTo>
                  <a:pt x="16" y="6"/>
                </a:lnTo>
                <a:lnTo>
                  <a:pt x="10" y="8"/>
                </a:lnTo>
                <a:lnTo>
                  <a:pt x="8" y="10"/>
                </a:lnTo>
                <a:lnTo>
                  <a:pt x="4" y="16"/>
                </a:lnTo>
                <a:lnTo>
                  <a:pt x="2" y="22"/>
                </a:lnTo>
                <a:lnTo>
                  <a:pt x="0" y="40"/>
                </a:lnTo>
                <a:lnTo>
                  <a:pt x="2" y="54"/>
                </a:lnTo>
                <a:lnTo>
                  <a:pt x="4" y="64"/>
                </a:lnTo>
                <a:lnTo>
                  <a:pt x="12" y="72"/>
                </a:lnTo>
                <a:lnTo>
                  <a:pt x="22" y="76"/>
                </a:lnTo>
                <a:lnTo>
                  <a:pt x="24" y="50"/>
                </a:lnTo>
                <a:lnTo>
                  <a:pt x="20" y="46"/>
                </a:lnTo>
                <a:lnTo>
                  <a:pt x="18" y="46"/>
                </a:lnTo>
                <a:lnTo>
                  <a:pt x="42" y="28"/>
                </a:lnTo>
                <a:lnTo>
                  <a:pt x="48" y="30"/>
                </a:lnTo>
                <a:lnTo>
                  <a:pt x="54" y="36"/>
                </a:lnTo>
                <a:lnTo>
                  <a:pt x="56" y="44"/>
                </a:lnTo>
                <a:lnTo>
                  <a:pt x="56" y="46"/>
                </a:lnTo>
                <a:lnTo>
                  <a:pt x="54" y="50"/>
                </a:lnTo>
                <a:lnTo>
                  <a:pt x="50" y="52"/>
                </a:lnTo>
                <a:lnTo>
                  <a:pt x="44" y="50"/>
                </a:lnTo>
                <a:lnTo>
                  <a:pt x="40" y="40"/>
                </a:lnTo>
                <a:lnTo>
                  <a:pt x="38" y="28"/>
                </a:lnTo>
                <a:lnTo>
                  <a:pt x="42" y="28"/>
                </a:lnTo>
                <a:lnTo>
                  <a:pt x="18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4" name="Freeform 20"/>
          <p:cNvSpPr>
            <a:spLocks/>
          </p:cNvSpPr>
          <p:nvPr/>
        </p:nvSpPr>
        <p:spPr bwMode="auto">
          <a:xfrm>
            <a:off x="2376488" y="3486150"/>
            <a:ext cx="107950" cy="111125"/>
          </a:xfrm>
          <a:custGeom>
            <a:avLst/>
            <a:gdLst/>
            <a:ahLst/>
            <a:cxnLst>
              <a:cxn ang="0">
                <a:pos x="68" y="70"/>
              </a:cxn>
              <a:cxn ang="0">
                <a:pos x="68" y="46"/>
              </a:cxn>
              <a:cxn ang="0">
                <a:pos x="36" y="46"/>
              </a:cxn>
              <a:cxn ang="0">
                <a:pos x="30" y="44"/>
              </a:cxn>
              <a:cxn ang="0">
                <a:pos x="24" y="42"/>
              </a:cxn>
              <a:cxn ang="0">
                <a:pos x="22" y="40"/>
              </a:cxn>
              <a:cxn ang="0">
                <a:pos x="20" y="34"/>
              </a:cxn>
              <a:cxn ang="0">
                <a:pos x="22" y="32"/>
              </a:cxn>
              <a:cxn ang="0">
                <a:pos x="24" y="28"/>
              </a:cxn>
              <a:cxn ang="0">
                <a:pos x="26" y="26"/>
              </a:cxn>
              <a:cxn ang="0">
                <a:pos x="32" y="26"/>
              </a:cxn>
              <a:cxn ang="0">
                <a:pos x="68" y="26"/>
              </a:cxn>
              <a:cxn ang="0">
                <a:pos x="68" y="0"/>
              </a:cxn>
              <a:cxn ang="0">
                <a:pos x="26" y="0"/>
              </a:cxn>
              <a:cxn ang="0">
                <a:pos x="16" y="2"/>
              </a:cxn>
              <a:cxn ang="0">
                <a:pos x="8" y="6"/>
              </a:cxn>
              <a:cxn ang="0">
                <a:pos x="2" y="14"/>
              </a:cxn>
              <a:cxn ang="0">
                <a:pos x="0" y="22"/>
              </a:cxn>
              <a:cxn ang="0">
                <a:pos x="2" y="30"/>
              </a:cxn>
              <a:cxn ang="0">
                <a:pos x="4" y="36"/>
              </a:cxn>
              <a:cxn ang="0">
                <a:pos x="8" y="42"/>
              </a:cxn>
              <a:cxn ang="0">
                <a:pos x="14" y="46"/>
              </a:cxn>
              <a:cxn ang="0">
                <a:pos x="2" y="46"/>
              </a:cxn>
              <a:cxn ang="0">
                <a:pos x="2" y="70"/>
              </a:cxn>
              <a:cxn ang="0">
                <a:pos x="66" y="70"/>
              </a:cxn>
              <a:cxn ang="0">
                <a:pos x="68" y="70"/>
              </a:cxn>
            </a:cxnLst>
            <a:rect l="0" t="0" r="r" b="b"/>
            <a:pathLst>
              <a:path w="68" h="70">
                <a:moveTo>
                  <a:pt x="68" y="70"/>
                </a:moveTo>
                <a:lnTo>
                  <a:pt x="68" y="46"/>
                </a:lnTo>
                <a:lnTo>
                  <a:pt x="36" y="46"/>
                </a:lnTo>
                <a:lnTo>
                  <a:pt x="30" y="44"/>
                </a:lnTo>
                <a:lnTo>
                  <a:pt x="24" y="42"/>
                </a:lnTo>
                <a:lnTo>
                  <a:pt x="22" y="40"/>
                </a:lnTo>
                <a:lnTo>
                  <a:pt x="20" y="34"/>
                </a:lnTo>
                <a:lnTo>
                  <a:pt x="22" y="32"/>
                </a:lnTo>
                <a:lnTo>
                  <a:pt x="24" y="28"/>
                </a:lnTo>
                <a:lnTo>
                  <a:pt x="26" y="26"/>
                </a:lnTo>
                <a:lnTo>
                  <a:pt x="32" y="26"/>
                </a:lnTo>
                <a:lnTo>
                  <a:pt x="68" y="26"/>
                </a:lnTo>
                <a:lnTo>
                  <a:pt x="68" y="0"/>
                </a:lnTo>
                <a:lnTo>
                  <a:pt x="26" y="0"/>
                </a:lnTo>
                <a:lnTo>
                  <a:pt x="16" y="2"/>
                </a:lnTo>
                <a:lnTo>
                  <a:pt x="8" y="6"/>
                </a:lnTo>
                <a:lnTo>
                  <a:pt x="2" y="14"/>
                </a:lnTo>
                <a:lnTo>
                  <a:pt x="0" y="22"/>
                </a:lnTo>
                <a:lnTo>
                  <a:pt x="2" y="30"/>
                </a:lnTo>
                <a:lnTo>
                  <a:pt x="4" y="36"/>
                </a:lnTo>
                <a:lnTo>
                  <a:pt x="8" y="42"/>
                </a:lnTo>
                <a:lnTo>
                  <a:pt x="14" y="46"/>
                </a:lnTo>
                <a:lnTo>
                  <a:pt x="2" y="46"/>
                </a:lnTo>
                <a:lnTo>
                  <a:pt x="2" y="70"/>
                </a:lnTo>
                <a:lnTo>
                  <a:pt x="66" y="70"/>
                </a:lnTo>
                <a:lnTo>
                  <a:pt x="68" y="7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5" name="Freeform 21"/>
          <p:cNvSpPr>
            <a:spLocks/>
          </p:cNvSpPr>
          <p:nvPr/>
        </p:nvSpPr>
        <p:spPr bwMode="auto">
          <a:xfrm>
            <a:off x="2376488" y="3344863"/>
            <a:ext cx="111125" cy="122237"/>
          </a:xfrm>
          <a:custGeom>
            <a:avLst/>
            <a:gdLst/>
            <a:ahLst/>
            <a:cxnLst>
              <a:cxn ang="0">
                <a:pos x="50" y="28"/>
              </a:cxn>
              <a:cxn ang="0">
                <a:pos x="52" y="32"/>
              </a:cxn>
              <a:cxn ang="0">
                <a:pos x="54" y="38"/>
              </a:cxn>
              <a:cxn ang="0">
                <a:pos x="52" y="42"/>
              </a:cxn>
              <a:cxn ang="0">
                <a:pos x="48" y="48"/>
              </a:cxn>
              <a:cxn ang="0">
                <a:pos x="44" y="50"/>
              </a:cxn>
              <a:cxn ang="0">
                <a:pos x="36" y="53"/>
              </a:cxn>
              <a:cxn ang="0">
                <a:pos x="28" y="50"/>
              </a:cxn>
              <a:cxn ang="0">
                <a:pos x="22" y="48"/>
              </a:cxn>
              <a:cxn ang="0">
                <a:pos x="20" y="42"/>
              </a:cxn>
              <a:cxn ang="0">
                <a:pos x="18" y="36"/>
              </a:cxn>
              <a:cxn ang="0">
                <a:pos x="18" y="32"/>
              </a:cxn>
              <a:cxn ang="0">
                <a:pos x="20" y="28"/>
              </a:cxn>
              <a:cxn ang="0">
                <a:pos x="24" y="26"/>
              </a:cxn>
              <a:cxn ang="0">
                <a:pos x="26" y="24"/>
              </a:cxn>
              <a:cxn ang="0">
                <a:pos x="24" y="0"/>
              </a:cxn>
              <a:cxn ang="0">
                <a:pos x="14" y="6"/>
              </a:cxn>
              <a:cxn ang="0">
                <a:pos x="6" y="12"/>
              </a:cxn>
              <a:cxn ang="0">
                <a:pos x="2" y="24"/>
              </a:cxn>
              <a:cxn ang="0">
                <a:pos x="0" y="38"/>
              </a:cxn>
              <a:cxn ang="0">
                <a:pos x="2" y="48"/>
              </a:cxn>
              <a:cxn ang="0">
                <a:pos x="4" y="57"/>
              </a:cxn>
              <a:cxn ang="0">
                <a:pos x="10" y="67"/>
              </a:cxn>
              <a:cxn ang="0">
                <a:pos x="18" y="73"/>
              </a:cxn>
              <a:cxn ang="0">
                <a:pos x="26" y="77"/>
              </a:cxn>
              <a:cxn ang="0">
                <a:pos x="36" y="77"/>
              </a:cxn>
              <a:cxn ang="0">
                <a:pos x="44" y="77"/>
              </a:cxn>
              <a:cxn ang="0">
                <a:pos x="52" y="75"/>
              </a:cxn>
              <a:cxn ang="0">
                <a:pos x="58" y="71"/>
              </a:cxn>
              <a:cxn ang="0">
                <a:pos x="62" y="67"/>
              </a:cxn>
              <a:cxn ang="0">
                <a:pos x="66" y="61"/>
              </a:cxn>
              <a:cxn ang="0">
                <a:pos x="68" y="55"/>
              </a:cxn>
              <a:cxn ang="0">
                <a:pos x="70" y="36"/>
              </a:cxn>
              <a:cxn ang="0">
                <a:pos x="70" y="26"/>
              </a:cxn>
              <a:cxn ang="0">
                <a:pos x="68" y="18"/>
              </a:cxn>
              <a:cxn ang="0">
                <a:pos x="64" y="12"/>
              </a:cxn>
              <a:cxn ang="0">
                <a:pos x="58" y="6"/>
              </a:cxn>
              <a:cxn ang="0">
                <a:pos x="52" y="2"/>
              </a:cxn>
              <a:cxn ang="0">
                <a:pos x="46" y="0"/>
              </a:cxn>
              <a:cxn ang="0">
                <a:pos x="42" y="24"/>
              </a:cxn>
              <a:cxn ang="0">
                <a:pos x="48" y="26"/>
              </a:cxn>
              <a:cxn ang="0">
                <a:pos x="48" y="28"/>
              </a:cxn>
              <a:cxn ang="0">
                <a:pos x="50" y="28"/>
              </a:cxn>
            </a:cxnLst>
            <a:rect l="0" t="0" r="r" b="b"/>
            <a:pathLst>
              <a:path w="70" h="77">
                <a:moveTo>
                  <a:pt x="50" y="28"/>
                </a:moveTo>
                <a:lnTo>
                  <a:pt x="52" y="32"/>
                </a:lnTo>
                <a:lnTo>
                  <a:pt x="54" y="38"/>
                </a:lnTo>
                <a:lnTo>
                  <a:pt x="52" y="42"/>
                </a:lnTo>
                <a:lnTo>
                  <a:pt x="48" y="48"/>
                </a:lnTo>
                <a:lnTo>
                  <a:pt x="44" y="50"/>
                </a:lnTo>
                <a:lnTo>
                  <a:pt x="36" y="53"/>
                </a:lnTo>
                <a:lnTo>
                  <a:pt x="28" y="50"/>
                </a:lnTo>
                <a:lnTo>
                  <a:pt x="22" y="48"/>
                </a:lnTo>
                <a:lnTo>
                  <a:pt x="20" y="42"/>
                </a:lnTo>
                <a:lnTo>
                  <a:pt x="18" y="36"/>
                </a:lnTo>
                <a:lnTo>
                  <a:pt x="18" y="32"/>
                </a:lnTo>
                <a:lnTo>
                  <a:pt x="20" y="28"/>
                </a:lnTo>
                <a:lnTo>
                  <a:pt x="24" y="26"/>
                </a:lnTo>
                <a:lnTo>
                  <a:pt x="26" y="24"/>
                </a:lnTo>
                <a:lnTo>
                  <a:pt x="24" y="0"/>
                </a:lnTo>
                <a:lnTo>
                  <a:pt x="14" y="6"/>
                </a:lnTo>
                <a:lnTo>
                  <a:pt x="6" y="12"/>
                </a:lnTo>
                <a:lnTo>
                  <a:pt x="2" y="24"/>
                </a:lnTo>
                <a:lnTo>
                  <a:pt x="0" y="38"/>
                </a:lnTo>
                <a:lnTo>
                  <a:pt x="2" y="48"/>
                </a:lnTo>
                <a:lnTo>
                  <a:pt x="4" y="57"/>
                </a:lnTo>
                <a:lnTo>
                  <a:pt x="10" y="67"/>
                </a:lnTo>
                <a:lnTo>
                  <a:pt x="18" y="73"/>
                </a:lnTo>
                <a:lnTo>
                  <a:pt x="26" y="77"/>
                </a:lnTo>
                <a:lnTo>
                  <a:pt x="36" y="77"/>
                </a:lnTo>
                <a:lnTo>
                  <a:pt x="44" y="77"/>
                </a:lnTo>
                <a:lnTo>
                  <a:pt x="52" y="75"/>
                </a:lnTo>
                <a:lnTo>
                  <a:pt x="58" y="71"/>
                </a:lnTo>
                <a:lnTo>
                  <a:pt x="62" y="67"/>
                </a:lnTo>
                <a:lnTo>
                  <a:pt x="66" y="61"/>
                </a:lnTo>
                <a:lnTo>
                  <a:pt x="68" y="55"/>
                </a:lnTo>
                <a:lnTo>
                  <a:pt x="70" y="36"/>
                </a:lnTo>
                <a:lnTo>
                  <a:pt x="70" y="26"/>
                </a:lnTo>
                <a:lnTo>
                  <a:pt x="68" y="18"/>
                </a:lnTo>
                <a:lnTo>
                  <a:pt x="64" y="12"/>
                </a:lnTo>
                <a:lnTo>
                  <a:pt x="58" y="6"/>
                </a:lnTo>
                <a:lnTo>
                  <a:pt x="52" y="2"/>
                </a:lnTo>
                <a:lnTo>
                  <a:pt x="46" y="0"/>
                </a:lnTo>
                <a:lnTo>
                  <a:pt x="42" y="24"/>
                </a:lnTo>
                <a:lnTo>
                  <a:pt x="48" y="26"/>
                </a:lnTo>
                <a:lnTo>
                  <a:pt x="48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6" name="Freeform 22"/>
          <p:cNvSpPr>
            <a:spLocks/>
          </p:cNvSpPr>
          <p:nvPr/>
        </p:nvSpPr>
        <p:spPr bwMode="auto">
          <a:xfrm>
            <a:off x="2376488" y="3208338"/>
            <a:ext cx="111125" cy="12382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8" y="2"/>
              </a:cxn>
              <a:cxn ang="0">
                <a:pos x="18" y="4"/>
              </a:cxn>
              <a:cxn ang="0">
                <a:pos x="10" y="10"/>
              </a:cxn>
              <a:cxn ang="0">
                <a:pos x="6" y="18"/>
              </a:cxn>
              <a:cxn ang="0">
                <a:pos x="2" y="26"/>
              </a:cxn>
              <a:cxn ang="0">
                <a:pos x="0" y="40"/>
              </a:cxn>
              <a:cxn ang="0">
                <a:pos x="2" y="48"/>
              </a:cxn>
              <a:cxn ang="0">
                <a:pos x="4" y="56"/>
              </a:cxn>
              <a:cxn ang="0">
                <a:pos x="6" y="62"/>
              </a:cxn>
              <a:cxn ang="0">
                <a:pos x="10" y="68"/>
              </a:cxn>
              <a:cxn ang="0">
                <a:pos x="16" y="72"/>
              </a:cxn>
              <a:cxn ang="0">
                <a:pos x="22" y="74"/>
              </a:cxn>
              <a:cxn ang="0">
                <a:pos x="28" y="76"/>
              </a:cxn>
              <a:cxn ang="0">
                <a:pos x="36" y="78"/>
              </a:cxn>
              <a:cxn ang="0">
                <a:pos x="46" y="76"/>
              </a:cxn>
              <a:cxn ang="0">
                <a:pos x="54" y="72"/>
              </a:cxn>
              <a:cxn ang="0">
                <a:pos x="62" y="66"/>
              </a:cxn>
              <a:cxn ang="0">
                <a:pos x="66" y="60"/>
              </a:cxn>
              <a:cxn ang="0">
                <a:pos x="70" y="50"/>
              </a:cxn>
              <a:cxn ang="0">
                <a:pos x="70" y="38"/>
              </a:cxn>
              <a:cxn ang="0">
                <a:pos x="70" y="26"/>
              </a:cxn>
              <a:cxn ang="0">
                <a:pos x="66" y="16"/>
              </a:cxn>
              <a:cxn ang="0">
                <a:pos x="60" y="8"/>
              </a:cxn>
              <a:cxn ang="0">
                <a:pos x="52" y="2"/>
              </a:cxn>
              <a:cxn ang="0">
                <a:pos x="50" y="26"/>
              </a:cxn>
              <a:cxn ang="0">
                <a:pos x="54" y="32"/>
              </a:cxn>
              <a:cxn ang="0">
                <a:pos x="56" y="38"/>
              </a:cxn>
              <a:cxn ang="0">
                <a:pos x="54" y="44"/>
              </a:cxn>
              <a:cxn ang="0">
                <a:pos x="50" y="48"/>
              </a:cxn>
              <a:cxn ang="0">
                <a:pos x="48" y="50"/>
              </a:cxn>
              <a:cxn ang="0">
                <a:pos x="42" y="52"/>
              </a:cxn>
              <a:cxn ang="0">
                <a:pos x="42" y="0"/>
              </a:cxn>
              <a:cxn ang="0">
                <a:pos x="40" y="0"/>
              </a:cxn>
              <a:cxn ang="0">
                <a:pos x="38" y="0"/>
              </a:cxn>
              <a:cxn ang="0">
                <a:pos x="30" y="52"/>
              </a:cxn>
              <a:cxn ang="0">
                <a:pos x="24" y="50"/>
              </a:cxn>
              <a:cxn ang="0">
                <a:pos x="20" y="48"/>
              </a:cxn>
              <a:cxn ang="0">
                <a:pos x="18" y="44"/>
              </a:cxn>
              <a:cxn ang="0">
                <a:pos x="16" y="38"/>
              </a:cxn>
              <a:cxn ang="0">
                <a:pos x="16" y="34"/>
              </a:cxn>
              <a:cxn ang="0">
                <a:pos x="20" y="30"/>
              </a:cxn>
              <a:cxn ang="0">
                <a:pos x="24" y="28"/>
              </a:cxn>
              <a:cxn ang="0">
                <a:pos x="30" y="26"/>
              </a:cxn>
              <a:cxn ang="0">
                <a:pos x="30" y="52"/>
              </a:cxn>
              <a:cxn ang="0">
                <a:pos x="38" y="0"/>
              </a:cxn>
            </a:cxnLst>
            <a:rect l="0" t="0" r="r" b="b"/>
            <a:pathLst>
              <a:path w="70" h="78">
                <a:moveTo>
                  <a:pt x="38" y="0"/>
                </a:moveTo>
                <a:lnTo>
                  <a:pt x="28" y="2"/>
                </a:lnTo>
                <a:lnTo>
                  <a:pt x="18" y="4"/>
                </a:lnTo>
                <a:lnTo>
                  <a:pt x="10" y="10"/>
                </a:lnTo>
                <a:lnTo>
                  <a:pt x="6" y="18"/>
                </a:lnTo>
                <a:lnTo>
                  <a:pt x="2" y="26"/>
                </a:lnTo>
                <a:lnTo>
                  <a:pt x="0" y="40"/>
                </a:lnTo>
                <a:lnTo>
                  <a:pt x="2" y="48"/>
                </a:lnTo>
                <a:lnTo>
                  <a:pt x="4" y="56"/>
                </a:lnTo>
                <a:lnTo>
                  <a:pt x="6" y="62"/>
                </a:lnTo>
                <a:lnTo>
                  <a:pt x="10" y="68"/>
                </a:lnTo>
                <a:lnTo>
                  <a:pt x="16" y="72"/>
                </a:lnTo>
                <a:lnTo>
                  <a:pt x="22" y="74"/>
                </a:lnTo>
                <a:lnTo>
                  <a:pt x="28" y="76"/>
                </a:lnTo>
                <a:lnTo>
                  <a:pt x="36" y="78"/>
                </a:lnTo>
                <a:lnTo>
                  <a:pt x="46" y="76"/>
                </a:lnTo>
                <a:lnTo>
                  <a:pt x="54" y="72"/>
                </a:lnTo>
                <a:lnTo>
                  <a:pt x="62" y="66"/>
                </a:lnTo>
                <a:lnTo>
                  <a:pt x="66" y="60"/>
                </a:lnTo>
                <a:lnTo>
                  <a:pt x="70" y="50"/>
                </a:lnTo>
                <a:lnTo>
                  <a:pt x="70" y="38"/>
                </a:lnTo>
                <a:lnTo>
                  <a:pt x="70" y="26"/>
                </a:lnTo>
                <a:lnTo>
                  <a:pt x="66" y="16"/>
                </a:lnTo>
                <a:lnTo>
                  <a:pt x="60" y="8"/>
                </a:lnTo>
                <a:lnTo>
                  <a:pt x="52" y="2"/>
                </a:lnTo>
                <a:lnTo>
                  <a:pt x="50" y="26"/>
                </a:lnTo>
                <a:lnTo>
                  <a:pt x="54" y="32"/>
                </a:lnTo>
                <a:lnTo>
                  <a:pt x="56" y="38"/>
                </a:lnTo>
                <a:lnTo>
                  <a:pt x="54" y="44"/>
                </a:lnTo>
                <a:lnTo>
                  <a:pt x="50" y="48"/>
                </a:lnTo>
                <a:lnTo>
                  <a:pt x="48" y="50"/>
                </a:lnTo>
                <a:lnTo>
                  <a:pt x="42" y="52"/>
                </a:lnTo>
                <a:lnTo>
                  <a:pt x="42" y="0"/>
                </a:lnTo>
                <a:lnTo>
                  <a:pt x="40" y="0"/>
                </a:lnTo>
                <a:lnTo>
                  <a:pt x="38" y="0"/>
                </a:lnTo>
                <a:lnTo>
                  <a:pt x="30" y="52"/>
                </a:lnTo>
                <a:lnTo>
                  <a:pt x="24" y="50"/>
                </a:lnTo>
                <a:lnTo>
                  <a:pt x="20" y="48"/>
                </a:lnTo>
                <a:lnTo>
                  <a:pt x="18" y="44"/>
                </a:lnTo>
                <a:lnTo>
                  <a:pt x="16" y="38"/>
                </a:lnTo>
                <a:lnTo>
                  <a:pt x="16" y="34"/>
                </a:lnTo>
                <a:lnTo>
                  <a:pt x="20" y="30"/>
                </a:lnTo>
                <a:lnTo>
                  <a:pt x="24" y="28"/>
                </a:lnTo>
                <a:lnTo>
                  <a:pt x="30" y="26"/>
                </a:lnTo>
                <a:lnTo>
                  <a:pt x="30" y="52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Resistance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As airway resistance rises, breathing movements become more strenuous</a:t>
            </a:r>
          </a:p>
          <a:p>
            <a:pPr>
              <a:lnSpc>
                <a:spcPct val="90000"/>
              </a:lnSpc>
            </a:pPr>
            <a:r>
              <a:rPr lang="en-US"/>
              <a:t>Severely constricting or obstruction of bronchioles</a:t>
            </a:r>
          </a:p>
          <a:p>
            <a:pPr lvl="1">
              <a:lnSpc>
                <a:spcPct val="90000"/>
              </a:lnSpc>
            </a:pPr>
            <a:r>
              <a:rPr lang="en-US"/>
              <a:t>Can prevent life-sustaining ventilation</a:t>
            </a:r>
          </a:p>
          <a:p>
            <a:pPr lvl="1">
              <a:lnSpc>
                <a:spcPct val="90000"/>
              </a:lnSpc>
            </a:pPr>
            <a:r>
              <a:rPr lang="en-US"/>
              <a:t>Can occur during acute asthma attacks and stop ventilation</a:t>
            </a:r>
          </a:p>
          <a:p>
            <a:pPr>
              <a:lnSpc>
                <a:spcPct val="90000"/>
              </a:lnSpc>
            </a:pPr>
            <a:r>
              <a:rPr lang="en-US"/>
              <a:t>Epinephrine dilates bronchioles and reduces air resistance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Alveolar Surface Tension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Surface tension</a:t>
            </a:r>
          </a:p>
          <a:p>
            <a:pPr lvl="1"/>
            <a:r>
              <a:rPr lang="en-US"/>
              <a:t>Attracts liquid molecules to one another at a gas-liquid interface </a:t>
            </a:r>
          </a:p>
          <a:p>
            <a:pPr lvl="1"/>
            <a:r>
              <a:rPr lang="en-US"/>
              <a:t>Resists any force that tends to increase the surface area of the liquid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22.2a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65150"/>
            <a:ext cx="8231187" cy="5868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40" name="Freeform 8"/>
          <p:cNvSpPr>
            <a:spLocks/>
          </p:cNvSpPr>
          <p:nvPr/>
        </p:nvSpPr>
        <p:spPr bwMode="auto">
          <a:xfrm>
            <a:off x="4110038" y="4040188"/>
            <a:ext cx="1506537" cy="371475"/>
          </a:xfrm>
          <a:custGeom>
            <a:avLst/>
            <a:gdLst/>
            <a:ahLst/>
            <a:cxnLst>
              <a:cxn ang="0">
                <a:pos x="949" y="234"/>
              </a:cxn>
              <a:cxn ang="0">
                <a:pos x="495" y="234"/>
              </a:cxn>
              <a:cxn ang="0">
                <a:pos x="0" y="0"/>
              </a:cxn>
            </a:cxnLst>
            <a:rect l="0" t="0" r="r" b="b"/>
            <a:pathLst>
              <a:path w="949" h="234">
                <a:moveTo>
                  <a:pt x="949" y="234"/>
                </a:moveTo>
                <a:lnTo>
                  <a:pt x="495" y="2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3827463" y="4833938"/>
            <a:ext cx="1792287" cy="676275"/>
          </a:xfrm>
          <a:custGeom>
            <a:avLst/>
            <a:gdLst/>
            <a:ahLst/>
            <a:cxnLst>
              <a:cxn ang="0">
                <a:pos x="1129" y="426"/>
              </a:cxn>
              <a:cxn ang="0">
                <a:pos x="949" y="426"/>
              </a:cxn>
              <a:cxn ang="0">
                <a:pos x="0" y="0"/>
              </a:cxn>
            </a:cxnLst>
            <a:rect l="0" t="0" r="r" b="b"/>
            <a:pathLst>
              <a:path w="1129" h="426">
                <a:moveTo>
                  <a:pt x="1129" y="426"/>
                </a:moveTo>
                <a:lnTo>
                  <a:pt x="949" y="42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335338" y="4246563"/>
            <a:ext cx="2290762" cy="682625"/>
          </a:xfrm>
          <a:custGeom>
            <a:avLst/>
            <a:gdLst/>
            <a:ahLst/>
            <a:cxnLst>
              <a:cxn ang="0">
                <a:pos x="1443" y="430"/>
              </a:cxn>
              <a:cxn ang="0">
                <a:pos x="1107" y="430"/>
              </a:cxn>
              <a:cxn ang="0">
                <a:pos x="0" y="0"/>
              </a:cxn>
            </a:cxnLst>
            <a:rect l="0" t="0" r="r" b="b"/>
            <a:pathLst>
              <a:path w="1443" h="430">
                <a:moveTo>
                  <a:pt x="1443" y="430"/>
                </a:moveTo>
                <a:lnTo>
                  <a:pt x="1107" y="43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3700463" y="1927225"/>
            <a:ext cx="1916112" cy="501650"/>
          </a:xfrm>
          <a:custGeom>
            <a:avLst/>
            <a:gdLst/>
            <a:ahLst/>
            <a:cxnLst>
              <a:cxn ang="0">
                <a:pos x="1207" y="0"/>
              </a:cxn>
              <a:cxn ang="0">
                <a:pos x="128" y="0"/>
              </a:cxn>
              <a:cxn ang="0">
                <a:pos x="0" y="316"/>
              </a:cxn>
            </a:cxnLst>
            <a:rect l="0" t="0" r="r" b="b"/>
            <a:pathLst>
              <a:path w="1207" h="316">
                <a:moveTo>
                  <a:pt x="1207" y="0"/>
                </a:moveTo>
                <a:lnTo>
                  <a:pt x="128" y="0"/>
                </a:lnTo>
                <a:lnTo>
                  <a:pt x="0" y="316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2573338" y="1146175"/>
            <a:ext cx="3033712" cy="593725"/>
          </a:xfrm>
          <a:custGeom>
            <a:avLst/>
            <a:gdLst/>
            <a:ahLst/>
            <a:cxnLst>
              <a:cxn ang="0">
                <a:pos x="1911" y="0"/>
              </a:cxn>
              <a:cxn ang="0">
                <a:pos x="384" y="0"/>
              </a:cxn>
              <a:cxn ang="0">
                <a:pos x="0" y="374"/>
              </a:cxn>
            </a:cxnLst>
            <a:rect l="0" t="0" r="r" b="b"/>
            <a:pathLst>
              <a:path w="1911" h="374">
                <a:moveTo>
                  <a:pt x="1911" y="0"/>
                </a:moveTo>
                <a:lnTo>
                  <a:pt x="384" y="0"/>
                </a:lnTo>
                <a:lnTo>
                  <a:pt x="0" y="374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3294063" y="3690938"/>
            <a:ext cx="2303462" cy="361950"/>
          </a:xfrm>
          <a:custGeom>
            <a:avLst/>
            <a:gdLst/>
            <a:ahLst/>
            <a:cxnLst>
              <a:cxn ang="0">
                <a:pos x="1451" y="0"/>
              </a:cxn>
              <a:cxn ang="0">
                <a:pos x="392" y="0"/>
              </a:cxn>
              <a:cxn ang="0">
                <a:pos x="0" y="228"/>
              </a:cxn>
            </a:cxnLst>
            <a:rect l="0" t="0" r="r" b="b"/>
            <a:pathLst>
              <a:path w="1451" h="228">
                <a:moveTo>
                  <a:pt x="1451" y="0"/>
                </a:moveTo>
                <a:lnTo>
                  <a:pt x="392" y="0"/>
                </a:lnTo>
                <a:lnTo>
                  <a:pt x="0" y="228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3938588" y="3267075"/>
            <a:ext cx="1677987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3662363" y="1927225"/>
            <a:ext cx="238125" cy="368300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661025" y="976313"/>
            <a:ext cx="17256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Epicranius,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frontal belly</a:t>
            </a:r>
            <a:endParaRPr lang="en-US" sz="1800" b="1">
              <a:latin typeface="Arial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657850" y="3513138"/>
            <a:ext cx="1641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Ala of nose</a:t>
            </a:r>
            <a:endParaRPr lang="en-US" sz="1800" b="1">
              <a:latin typeface="Arial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657850" y="1741488"/>
            <a:ext cx="1403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Root and 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bridge of </a:t>
            </a:r>
            <a:endParaRPr lang="en-US" sz="1800" b="1">
              <a:latin typeface="Arial" charset="0"/>
            </a:endParaRP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nose</a:t>
            </a:r>
            <a:endParaRPr lang="en-US" sz="1800" b="1">
              <a:latin typeface="Arial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661025" y="3078163"/>
            <a:ext cx="1846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Dorsum nasi</a:t>
            </a:r>
            <a:endParaRPr lang="en-US" sz="1800" b="1">
              <a:latin typeface="Arial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680075" y="4221163"/>
            <a:ext cx="191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Apex of nose</a:t>
            </a:r>
            <a:endParaRPr lang="en-US" sz="1800" b="1">
              <a:latin typeface="Arial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661025" y="5326063"/>
            <a:ext cx="1235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Philtrum</a:t>
            </a:r>
            <a:endParaRPr lang="en-US" sz="1800" b="1">
              <a:latin typeface="Arial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670550" y="4745038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Naris (nostril)</a:t>
            </a:r>
            <a:endParaRPr lang="en-US" sz="1800" b="1">
              <a:latin typeface="Arial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1511300" y="6034088"/>
            <a:ext cx="33702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(a) Surface anatomy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Alveolar Surface Tension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Surfactant</a:t>
            </a:r>
          </a:p>
          <a:p>
            <a:pPr lvl="1"/>
            <a:r>
              <a:rPr lang="en-US"/>
              <a:t>Detergent-like lipid and protein complex produced by type II alveolar cells</a:t>
            </a:r>
          </a:p>
          <a:p>
            <a:pPr lvl="1"/>
            <a:r>
              <a:rPr lang="en-US"/>
              <a:t>Reduces surface tension of alveolar fluid and discourages alveolar collapse</a:t>
            </a:r>
          </a:p>
          <a:p>
            <a:pPr lvl="1"/>
            <a:r>
              <a:rPr lang="en-US"/>
              <a:t>Insufficient quantity in premature infants causes infant respiratory distress syndrome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Compliance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measure of the change in lung volume that occurs with a given change in transpulmonary pressure</a:t>
            </a:r>
          </a:p>
          <a:p>
            <a:r>
              <a:rPr lang="en-US"/>
              <a:t>Normally high due to</a:t>
            </a:r>
          </a:p>
          <a:p>
            <a:pPr lvl="1"/>
            <a:r>
              <a:rPr lang="en-US"/>
              <a:t>Distensibility of the lung tissue </a:t>
            </a:r>
          </a:p>
          <a:p>
            <a:pPr lvl="1"/>
            <a:r>
              <a:rPr lang="en-US"/>
              <a:t>Alveolar surface tension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Compliance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Diminished by</a:t>
            </a:r>
          </a:p>
          <a:p>
            <a:pPr lvl="1"/>
            <a:r>
              <a:rPr lang="en-US"/>
              <a:t>Nonelastic scar tissue (fibrosis) </a:t>
            </a:r>
          </a:p>
          <a:p>
            <a:pPr lvl="1"/>
            <a:r>
              <a:rPr lang="en-US"/>
              <a:t>Reduced production of surfactant</a:t>
            </a:r>
          </a:p>
          <a:p>
            <a:pPr lvl="1"/>
            <a:r>
              <a:rPr lang="en-US"/>
              <a:t>Decreased flexibility of the thoracic cage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Compliance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Homeostatic imbalances that reduce compliance  </a:t>
            </a:r>
          </a:p>
          <a:p>
            <a:pPr lvl="1"/>
            <a:r>
              <a:rPr lang="en-US"/>
              <a:t>Deformities of thorax</a:t>
            </a:r>
          </a:p>
          <a:p>
            <a:pPr lvl="1"/>
            <a:r>
              <a:rPr lang="en-US"/>
              <a:t>Ossification of the costal cartilage</a:t>
            </a:r>
          </a:p>
          <a:p>
            <a:pPr lvl="1"/>
            <a:r>
              <a:rPr lang="en-US"/>
              <a:t>Paralysis of intercostal muscles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56275" y="4086225"/>
            <a:ext cx="3235325" cy="2286000"/>
          </a:xfrm>
        </p:spPr>
        <p:txBody>
          <a:bodyPr/>
          <a:lstStyle/>
          <a:p>
            <a:r>
              <a:rPr lang="en-US"/>
              <a:t>The Respiratory System: Part B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22  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Volumes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Used to assess a person’s respiratory status</a:t>
            </a:r>
          </a:p>
          <a:p>
            <a:pPr lvl="1"/>
            <a:r>
              <a:rPr lang="en-US"/>
              <a:t>Tidal volume (TV) </a:t>
            </a:r>
          </a:p>
          <a:p>
            <a:pPr lvl="1"/>
            <a:r>
              <a:rPr lang="en-US"/>
              <a:t>Inspiratory reserve volume (IRV) </a:t>
            </a:r>
          </a:p>
          <a:p>
            <a:pPr lvl="1"/>
            <a:r>
              <a:rPr lang="en-US"/>
              <a:t>Expiratory reserve volume (ERV) </a:t>
            </a:r>
          </a:p>
          <a:p>
            <a:pPr lvl="1"/>
            <a:r>
              <a:rPr lang="en-US"/>
              <a:t>Residual volume (RV)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974013" y="6580188"/>
            <a:ext cx="1166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22.16b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2219325"/>
            <a:ext cx="6948488" cy="2336800"/>
          </a:xfrm>
          <a:prstGeom prst="rect">
            <a:avLst/>
          </a:prstGeom>
          <a:noFill/>
        </p:spPr>
      </p:pic>
      <p:sp>
        <p:nvSpPr>
          <p:cNvPr id="6154" name="Freeform 10"/>
          <p:cNvSpPr>
            <a:spLocks/>
          </p:cNvSpPr>
          <p:nvPr/>
        </p:nvSpPr>
        <p:spPr bwMode="auto">
          <a:xfrm>
            <a:off x="1404938" y="3359150"/>
            <a:ext cx="92075" cy="1149350"/>
          </a:xfrm>
          <a:custGeom>
            <a:avLst/>
            <a:gdLst/>
            <a:ahLst/>
            <a:cxnLst>
              <a:cxn ang="0">
                <a:pos x="58" y="724"/>
              </a:cxn>
              <a:cxn ang="0">
                <a:pos x="2" y="724"/>
              </a:cxn>
              <a:cxn ang="0">
                <a:pos x="0" y="0"/>
              </a:cxn>
            </a:cxnLst>
            <a:rect l="0" t="0" r="r" b="b"/>
            <a:pathLst>
              <a:path w="58" h="724">
                <a:moveTo>
                  <a:pt x="58" y="724"/>
                </a:moveTo>
                <a:lnTo>
                  <a:pt x="2" y="72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1404938" y="2222500"/>
            <a:ext cx="92075" cy="113665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2" y="0"/>
              </a:cxn>
              <a:cxn ang="0">
                <a:pos x="0" y="716"/>
              </a:cxn>
            </a:cxnLst>
            <a:rect l="0" t="0" r="r" b="b"/>
            <a:pathLst>
              <a:path w="58" h="716">
                <a:moveTo>
                  <a:pt x="58" y="0"/>
                </a:moveTo>
                <a:lnTo>
                  <a:pt x="2" y="0"/>
                </a:lnTo>
                <a:lnTo>
                  <a:pt x="0" y="71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293813" y="3359150"/>
            <a:ext cx="1111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44475" y="3224213"/>
            <a:ext cx="1044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231F20"/>
                </a:solidFill>
                <a:latin typeface="Arial Black" charset="0"/>
              </a:rPr>
              <a:t>Respiratory</a:t>
            </a:r>
          </a:p>
          <a:p>
            <a:pPr>
              <a:lnSpc>
                <a:spcPct val="95000"/>
              </a:lnSpc>
            </a:pPr>
            <a:r>
              <a:rPr lang="en-US" sz="1300">
                <a:solidFill>
                  <a:srgbClr val="231F20"/>
                </a:solidFill>
                <a:latin typeface="Arial Black" charset="0"/>
              </a:rPr>
              <a:t>volumes</a:t>
            </a:r>
            <a:endParaRPr lang="en-US" sz="1800">
              <a:latin typeface="Arial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631950" y="2370138"/>
            <a:ext cx="14271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Tidal volume (TV) </a:t>
            </a:r>
            <a:endParaRPr lang="en-US" sz="1800" b="1">
              <a:latin typeface="Arial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076950" y="2205038"/>
            <a:ext cx="20177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Amount of air inhaled or 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exhaled with each breath </a:t>
            </a:r>
            <a:endParaRPr lang="en-US" sz="1800" b="1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under resting conditions</a:t>
            </a:r>
            <a:endParaRPr lang="en-US" sz="1800" b="1">
              <a:latin typeface="Arial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775075" y="2928938"/>
            <a:ext cx="6524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3100 ml </a:t>
            </a:r>
            <a:endParaRPr lang="en-US" sz="1800" b="1">
              <a:latin typeface="Arial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631950" y="2871788"/>
            <a:ext cx="14890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Inspiratory reserve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volume (IRV) </a:t>
            </a:r>
            <a:endParaRPr lang="en-US" sz="1800" b="1">
              <a:latin typeface="Arial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631950" y="3443288"/>
            <a:ext cx="14509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Expiratory reserve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volume (ERV)</a:t>
            </a:r>
            <a:endParaRPr lang="en-US" sz="1800" b="1">
              <a:latin typeface="Arial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631950" y="4071938"/>
            <a:ext cx="1747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Residual volume (RV) </a:t>
            </a:r>
            <a:endParaRPr lang="en-US" sz="1800" b="1">
              <a:latin typeface="Arial" charset="0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076950" y="3922713"/>
            <a:ext cx="21526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Amount of air remaining in 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the lungs after a forced </a:t>
            </a:r>
            <a:endParaRPr lang="en-US" sz="1800" b="1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exhalation</a:t>
            </a:r>
            <a:endParaRPr lang="en-US" sz="1800" b="1">
              <a:latin typeface="Arial" charset="0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3790950" y="2370138"/>
            <a:ext cx="5603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500 ml </a:t>
            </a:r>
            <a:endParaRPr lang="en-US" sz="1800" b="1">
              <a:latin typeface="Arial" charset="0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6076950" y="2770188"/>
            <a:ext cx="22844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Amount of air that can be 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forcefully inhaled after a nor-</a:t>
            </a:r>
            <a:endParaRPr lang="en-US" sz="1800" b="1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mal tidal volume inhalation</a:t>
            </a:r>
            <a:endParaRPr lang="en-US" sz="1800" b="1">
              <a:latin typeface="Arial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6076950" y="3341688"/>
            <a:ext cx="23209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Amount of air that can be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forcefully exhaled after a nor-</a:t>
            </a:r>
            <a:endParaRPr lang="en-US" sz="1800" b="1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mal tidal volume exhalation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3781425" y="3525838"/>
            <a:ext cx="6064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1200 ml</a:t>
            </a:r>
            <a:endParaRPr lang="en-US" sz="1800" b="1">
              <a:latin typeface="Arial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781425" y="4071938"/>
            <a:ext cx="6064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1200 ml</a:t>
            </a:r>
            <a:endParaRPr lang="en-US" sz="1800" b="1">
              <a:latin typeface="Arial" charset="0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1631950" y="2011363"/>
            <a:ext cx="10668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Measurement</a:t>
            </a:r>
            <a:endParaRPr lang="en-US" sz="1800" b="1">
              <a:latin typeface="Arial" charset="0"/>
            </a:endParaRP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6076950" y="2011363"/>
            <a:ext cx="9112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Description</a:t>
            </a:r>
            <a:endParaRPr lang="en-US" sz="1800" b="1">
              <a:latin typeface="Arial" charset="0"/>
            </a:endParaRP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3502025" y="1831975"/>
            <a:ext cx="10953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Adult male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average value</a:t>
            </a:r>
            <a:endParaRPr lang="en-US" sz="1800" b="1">
              <a:latin typeface="Arial" charset="0"/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4873625" y="2928938"/>
            <a:ext cx="6524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1900 ml </a:t>
            </a:r>
            <a:endParaRPr lang="en-US" sz="1800" b="1">
              <a:latin typeface="Arial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4889500" y="2370138"/>
            <a:ext cx="5603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500 ml </a:t>
            </a:r>
            <a:endParaRPr lang="en-US" sz="1800" b="1">
              <a:latin typeface="Arial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4899025" y="3525838"/>
            <a:ext cx="5143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700 ml</a:t>
            </a:r>
            <a:endParaRPr lang="en-US" sz="1800" b="1">
              <a:latin typeface="Arial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879975" y="4071938"/>
            <a:ext cx="6064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1100 ml</a:t>
            </a:r>
            <a:endParaRPr lang="en-US" sz="1800" b="1">
              <a:latin typeface="Arial" charset="0"/>
            </a:endParaRP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4759325" y="1828800"/>
            <a:ext cx="10953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Adult female</a:t>
            </a:r>
          </a:p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average value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Capacities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Inspiratory capacity (IC) </a:t>
            </a:r>
          </a:p>
          <a:p>
            <a:r>
              <a:rPr lang="en-US"/>
              <a:t>Functional residual capacity (FRC)</a:t>
            </a:r>
          </a:p>
          <a:p>
            <a:r>
              <a:rPr lang="en-US"/>
              <a:t>Vital capacity (VC) </a:t>
            </a:r>
          </a:p>
          <a:p>
            <a:r>
              <a:rPr lang="en-US"/>
              <a:t>Total lung capacity (TLC)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974013" y="6594475"/>
            <a:ext cx="1166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Figure 22.16b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19238" y="1828800"/>
            <a:ext cx="6948487" cy="2879725"/>
          </a:xfrm>
          <a:prstGeom prst="rect">
            <a:avLst/>
          </a:prstGeom>
          <a:noFill/>
        </p:spPr>
      </p:pic>
      <p:sp>
        <p:nvSpPr>
          <p:cNvPr id="9228" name="Freeform 12"/>
          <p:cNvSpPr>
            <a:spLocks/>
          </p:cNvSpPr>
          <p:nvPr/>
        </p:nvSpPr>
        <p:spPr bwMode="auto">
          <a:xfrm>
            <a:off x="1400175" y="3382963"/>
            <a:ext cx="92075" cy="1330325"/>
          </a:xfrm>
          <a:custGeom>
            <a:avLst/>
            <a:gdLst/>
            <a:ahLst/>
            <a:cxnLst>
              <a:cxn ang="0">
                <a:pos x="58" y="838"/>
              </a:cxn>
              <a:cxn ang="0">
                <a:pos x="2" y="838"/>
              </a:cxn>
              <a:cxn ang="0">
                <a:pos x="0" y="0"/>
              </a:cxn>
            </a:cxnLst>
            <a:rect l="0" t="0" r="r" b="b"/>
            <a:pathLst>
              <a:path w="58" h="838">
                <a:moveTo>
                  <a:pt x="58" y="838"/>
                </a:moveTo>
                <a:lnTo>
                  <a:pt x="2" y="83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1400175" y="1889125"/>
            <a:ext cx="92075" cy="1493838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2" y="0"/>
              </a:cxn>
              <a:cxn ang="0">
                <a:pos x="0" y="941"/>
              </a:cxn>
            </a:cxnLst>
            <a:rect l="0" t="0" r="r" b="b"/>
            <a:pathLst>
              <a:path w="58" h="941">
                <a:moveTo>
                  <a:pt x="58" y="0"/>
                </a:moveTo>
                <a:lnTo>
                  <a:pt x="2" y="0"/>
                </a:lnTo>
                <a:lnTo>
                  <a:pt x="0" y="941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289050" y="3382963"/>
            <a:ext cx="1111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239713" y="3233738"/>
            <a:ext cx="1044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 charset="0"/>
              </a:rPr>
              <a:t>Respiratory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 charset="0"/>
              </a:rPr>
              <a:t>capacities</a:t>
            </a:r>
            <a:endParaRPr lang="en-US" sz="1800">
              <a:latin typeface="Arial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39713" y="4738688"/>
            <a:ext cx="66516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 charset="0"/>
              </a:rPr>
              <a:t>(b) Summary of respiratory volumes and capacities for males and females</a:t>
            </a:r>
            <a:endParaRPr lang="en-US" sz="1800">
              <a:latin typeface="Arial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624013" y="4106863"/>
            <a:ext cx="15208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Functional residual</a:t>
            </a: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capacity (FRC)</a:t>
            </a:r>
            <a:endParaRPr lang="en-US" sz="1800" b="1">
              <a:latin typeface="Arial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072188" y="3935413"/>
            <a:ext cx="2311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Volume of air remaining in </a:t>
            </a: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the lungs after a normal tidal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volume expiration: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FRC = ERV + RV</a:t>
            </a:r>
            <a:endParaRPr lang="en-US" sz="1800" b="1">
              <a:latin typeface="Arial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072188" y="1862138"/>
            <a:ext cx="22431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Maximum amount of air </a:t>
            </a: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contained in lungs after a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maximum inspiratory effort: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TLC = TV + IRV + ERV + RV</a:t>
            </a:r>
            <a:endParaRPr lang="en-US" sz="1800" b="1">
              <a:latin typeface="Arial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6072188" y="2614613"/>
            <a:ext cx="2254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Maximum amount of air that </a:t>
            </a: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can be expired after a maxi-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mum inspiratory effort: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VC = TV + IRV + ERV</a:t>
            </a:r>
            <a:endParaRPr lang="en-US" sz="1800" b="1">
              <a:latin typeface="Arial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072188" y="3363913"/>
            <a:ext cx="240188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Maximum amount of air that </a:t>
            </a: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can be inspired after a normal 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expiration: IC = TV + IRV</a:t>
            </a:r>
            <a:endParaRPr lang="en-US" sz="1800" b="1">
              <a:latin typeface="Arial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627188" y="2138363"/>
            <a:ext cx="19827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Total lung capacity (TLC)</a:t>
            </a:r>
            <a:endParaRPr lang="en-US" sz="1800" b="1">
              <a:latin typeface="Arial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1627188" y="2887663"/>
            <a:ext cx="14446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Vital capacity (VC)</a:t>
            </a:r>
            <a:endParaRPr lang="en-US" sz="1800" b="1">
              <a:latin typeface="Arial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1627188" y="3548063"/>
            <a:ext cx="18875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Inspiratory capacity (IC)</a:t>
            </a:r>
            <a:endParaRPr lang="en-US" sz="1800" b="1">
              <a:latin typeface="Arial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3776663" y="2138363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6000 ml</a:t>
            </a:r>
            <a:endParaRPr lang="en-US" sz="1800" b="1">
              <a:latin typeface="Arial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3776663" y="2887663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4800 ml</a:t>
            </a:r>
            <a:endParaRPr lang="en-US" sz="1800" b="1">
              <a:latin typeface="Arial" charset="0"/>
            </a:endParaRP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3776663" y="3548063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3600 ml</a:t>
            </a:r>
            <a:endParaRPr lang="en-US" sz="1800" b="1">
              <a:latin typeface="Arial" charset="0"/>
            </a:endParaRP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3776663" y="4198938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2400 ml</a:t>
            </a:r>
            <a:endParaRPr lang="en-US" sz="1800" b="1">
              <a:latin typeface="Arial" charset="0"/>
            </a:endParaRPr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4875213" y="2138363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4200 ml</a:t>
            </a:r>
            <a:endParaRPr lang="en-US" sz="1800" b="1">
              <a:latin typeface="Arial" charset="0"/>
            </a:endParaRP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4875213" y="2887663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3100 ml</a:t>
            </a:r>
            <a:endParaRPr lang="en-US" sz="1800" b="1">
              <a:latin typeface="Arial" charset="0"/>
            </a:endParaRPr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4875213" y="3548063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2400 ml</a:t>
            </a:r>
            <a:endParaRPr lang="en-US" sz="1800" b="1">
              <a:latin typeface="Arial" charset="0"/>
            </a:endParaRP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4875213" y="4198938"/>
            <a:ext cx="606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1800 ml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983538" y="6580188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22.16a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4500" y="1590675"/>
            <a:ext cx="8255000" cy="3817938"/>
          </a:xfrm>
          <a:prstGeom prst="rect">
            <a:avLst/>
          </a:prstGeom>
          <a:noFill/>
        </p:spPr>
      </p:pic>
      <p:sp>
        <p:nvSpPr>
          <p:cNvPr id="10253" name="Freeform 13"/>
          <p:cNvSpPr>
            <a:spLocks/>
          </p:cNvSpPr>
          <p:nvPr/>
        </p:nvSpPr>
        <p:spPr bwMode="auto">
          <a:xfrm>
            <a:off x="4819650" y="1685925"/>
            <a:ext cx="136525" cy="1008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" y="0"/>
              </a:cxn>
              <a:cxn ang="0">
                <a:pos x="86" y="635"/>
              </a:cxn>
            </a:cxnLst>
            <a:rect l="0" t="0" r="r" b="b"/>
            <a:pathLst>
              <a:path w="86" h="635">
                <a:moveTo>
                  <a:pt x="0" y="0"/>
                </a:moveTo>
                <a:lnTo>
                  <a:pt x="86" y="0"/>
                </a:lnTo>
                <a:lnTo>
                  <a:pt x="86" y="635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4819650" y="2693988"/>
            <a:ext cx="136525" cy="984250"/>
          </a:xfrm>
          <a:custGeom>
            <a:avLst/>
            <a:gdLst/>
            <a:ahLst/>
            <a:cxnLst>
              <a:cxn ang="0">
                <a:pos x="0" y="620"/>
              </a:cxn>
              <a:cxn ang="0">
                <a:pos x="86" y="620"/>
              </a:cxn>
              <a:cxn ang="0">
                <a:pos x="86" y="0"/>
              </a:cxn>
            </a:cxnLst>
            <a:rect l="0" t="0" r="r" b="b"/>
            <a:pathLst>
              <a:path w="86" h="620">
                <a:moveTo>
                  <a:pt x="0" y="620"/>
                </a:moveTo>
                <a:lnTo>
                  <a:pt x="86" y="620"/>
                </a:lnTo>
                <a:lnTo>
                  <a:pt x="8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6172200" y="1685925"/>
            <a:ext cx="136525" cy="136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" y="0"/>
              </a:cxn>
              <a:cxn ang="0">
                <a:pos x="86" y="861"/>
              </a:cxn>
            </a:cxnLst>
            <a:rect l="0" t="0" r="r" b="b"/>
            <a:pathLst>
              <a:path w="86" h="861">
                <a:moveTo>
                  <a:pt x="0" y="0"/>
                </a:moveTo>
                <a:lnTo>
                  <a:pt x="86" y="0"/>
                </a:lnTo>
                <a:lnTo>
                  <a:pt x="86" y="861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6172200" y="3052763"/>
            <a:ext cx="136525" cy="1339850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86" y="844"/>
              </a:cxn>
              <a:cxn ang="0">
                <a:pos x="86" y="0"/>
              </a:cxn>
            </a:cxnLst>
            <a:rect l="0" t="0" r="r" b="b"/>
            <a:pathLst>
              <a:path w="86" h="844">
                <a:moveTo>
                  <a:pt x="0" y="844"/>
                </a:moveTo>
                <a:lnTo>
                  <a:pt x="86" y="844"/>
                </a:lnTo>
                <a:lnTo>
                  <a:pt x="8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4959350" y="2693988"/>
            <a:ext cx="1143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6311900" y="3052763"/>
            <a:ext cx="1143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7318375" y="1685925"/>
            <a:ext cx="136525" cy="1716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0"/>
              </a:cxn>
              <a:cxn ang="0">
                <a:pos x="86" y="1081"/>
              </a:cxn>
            </a:cxnLst>
            <a:rect l="0" t="0" r="r" b="b"/>
            <a:pathLst>
              <a:path w="86" h="1081">
                <a:moveTo>
                  <a:pt x="0" y="0"/>
                </a:moveTo>
                <a:lnTo>
                  <a:pt x="84" y="0"/>
                </a:lnTo>
                <a:lnTo>
                  <a:pt x="86" y="1081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7318375" y="3402013"/>
            <a:ext cx="136525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84" y="1062"/>
              </a:cxn>
              <a:cxn ang="0">
                <a:pos x="86" y="0"/>
              </a:cxn>
            </a:cxnLst>
            <a:rect l="0" t="0" r="r" b="b"/>
            <a:pathLst>
              <a:path w="86" h="1062">
                <a:moveTo>
                  <a:pt x="0" y="1062"/>
                </a:moveTo>
                <a:lnTo>
                  <a:pt x="84" y="1062"/>
                </a:lnTo>
                <a:lnTo>
                  <a:pt x="8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819650" y="3716338"/>
            <a:ext cx="136525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" y="0"/>
              </a:cxn>
              <a:cxn ang="0">
                <a:pos x="86" y="432"/>
              </a:cxn>
            </a:cxnLst>
            <a:rect l="0" t="0" r="r" b="b"/>
            <a:pathLst>
              <a:path w="86" h="432">
                <a:moveTo>
                  <a:pt x="0" y="0"/>
                </a:moveTo>
                <a:lnTo>
                  <a:pt x="86" y="0"/>
                </a:lnTo>
                <a:lnTo>
                  <a:pt x="86" y="43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819650" y="4402138"/>
            <a:ext cx="136525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86" y="432"/>
              </a:cxn>
              <a:cxn ang="0">
                <a:pos x="86" y="0"/>
              </a:cxn>
            </a:cxnLst>
            <a:rect l="0" t="0" r="r" b="b"/>
            <a:pathLst>
              <a:path w="86" h="432">
                <a:moveTo>
                  <a:pt x="0" y="432"/>
                </a:moveTo>
                <a:lnTo>
                  <a:pt x="86" y="432"/>
                </a:lnTo>
                <a:lnTo>
                  <a:pt x="8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7454900" y="3052763"/>
            <a:ext cx="1143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4959350" y="4402138"/>
            <a:ext cx="1143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51225" y="2243138"/>
            <a:ext cx="1400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Inspiratory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reserve volume</a:t>
            </a:r>
            <a:endParaRPr lang="en-US" sz="1800" b="1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3100 ml</a:t>
            </a:r>
            <a:endParaRPr lang="en-US" sz="1800" b="1">
              <a:latin typeface="Arial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038475" y="3462338"/>
            <a:ext cx="1808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Tidal volume 500 ml</a:t>
            </a:r>
            <a:endParaRPr lang="en-US" sz="1800" b="1">
              <a:latin typeface="Arial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57200" y="5154613"/>
            <a:ext cx="35131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 charset="0"/>
              </a:rPr>
              <a:t>(a) Spirographic record for a male</a:t>
            </a:r>
            <a:endParaRPr lang="en-US" sz="1800">
              <a:latin typeface="Arial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470275" y="3702050"/>
            <a:ext cx="1400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Expiratory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reserve volume</a:t>
            </a:r>
            <a:endParaRPr lang="en-US" sz="1800" b="1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1200 ml</a:t>
            </a:r>
            <a:endParaRPr lang="en-US" sz="1800" b="1">
              <a:latin typeface="Arial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184525" y="4551363"/>
            <a:ext cx="15128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Residual volume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1200 ml</a:t>
            </a:r>
            <a:endParaRPr lang="en-US" sz="1800" b="1">
              <a:latin typeface="Arial" charset="0"/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5133975" y="4003675"/>
            <a:ext cx="9604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Functional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residual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capacity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2400 ml</a:t>
            </a:r>
            <a:endParaRPr lang="en-US" sz="1800" b="1">
              <a:latin typeface="Arial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133975" y="2397125"/>
            <a:ext cx="984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Inspiratory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capacity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3600 ml</a:t>
            </a:r>
            <a:endParaRPr lang="en-US" sz="1800" b="1">
              <a:latin typeface="Arial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6496050" y="2746375"/>
            <a:ext cx="7635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Vital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capacity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4800 ml</a:t>
            </a:r>
            <a:endParaRPr lang="en-US" sz="1800" b="1">
              <a:latin typeface="Arial" charset="0"/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7642225" y="2759075"/>
            <a:ext cx="906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Total lung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capacity</a:t>
            </a:r>
            <a:endParaRPr lang="en-US" sz="1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6000 ml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613" y="549275"/>
            <a:ext cx="8231187" cy="5868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4" name="Freeform 8"/>
          <p:cNvSpPr>
            <a:spLocks/>
          </p:cNvSpPr>
          <p:nvPr/>
        </p:nvSpPr>
        <p:spPr bwMode="auto">
          <a:xfrm>
            <a:off x="2684463" y="1206500"/>
            <a:ext cx="3624262" cy="128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1" y="0"/>
              </a:cxn>
              <a:cxn ang="0">
                <a:pos x="2283" y="812"/>
              </a:cxn>
            </a:cxnLst>
            <a:rect l="0" t="0" r="r" b="b"/>
            <a:pathLst>
              <a:path w="2283" h="812">
                <a:moveTo>
                  <a:pt x="0" y="0"/>
                </a:moveTo>
                <a:lnTo>
                  <a:pt x="2081" y="0"/>
                </a:lnTo>
                <a:lnTo>
                  <a:pt x="2283" y="812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3290888" y="1676400"/>
            <a:ext cx="3338512" cy="142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11" y="0"/>
              </a:cxn>
              <a:cxn ang="0">
                <a:pos x="2103" y="896"/>
              </a:cxn>
            </a:cxnLst>
            <a:rect l="0" t="0" r="r" b="b"/>
            <a:pathLst>
              <a:path w="2103" h="896">
                <a:moveTo>
                  <a:pt x="0" y="0"/>
                </a:moveTo>
                <a:lnTo>
                  <a:pt x="1311" y="0"/>
                </a:lnTo>
                <a:lnTo>
                  <a:pt x="2103" y="896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3078163" y="3903663"/>
            <a:ext cx="2849562" cy="447675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1283" y="280"/>
              </a:cxn>
              <a:cxn ang="0">
                <a:pos x="1795" y="0"/>
              </a:cxn>
            </a:cxnLst>
            <a:rect l="0" t="0" r="r" b="b"/>
            <a:pathLst>
              <a:path w="1795" h="282">
                <a:moveTo>
                  <a:pt x="0" y="282"/>
                </a:moveTo>
                <a:lnTo>
                  <a:pt x="1283" y="280"/>
                </a:lnTo>
                <a:lnTo>
                  <a:pt x="1795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3992563" y="3567113"/>
            <a:ext cx="1817687" cy="327025"/>
          </a:xfrm>
          <a:custGeom>
            <a:avLst/>
            <a:gdLst/>
            <a:ahLst/>
            <a:cxnLst>
              <a:cxn ang="0">
                <a:pos x="0" y="206"/>
              </a:cxn>
              <a:cxn ang="0">
                <a:pos x="669" y="206"/>
              </a:cxn>
              <a:cxn ang="0">
                <a:pos x="1145" y="0"/>
              </a:cxn>
            </a:cxnLst>
            <a:rect l="0" t="0" r="r" b="b"/>
            <a:pathLst>
              <a:path w="1145" h="206">
                <a:moveTo>
                  <a:pt x="0" y="206"/>
                </a:moveTo>
                <a:lnTo>
                  <a:pt x="669" y="206"/>
                </a:lnTo>
                <a:lnTo>
                  <a:pt x="1145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2484438" y="3963988"/>
            <a:ext cx="4545012" cy="1158875"/>
          </a:xfrm>
          <a:custGeom>
            <a:avLst/>
            <a:gdLst/>
            <a:ahLst/>
            <a:cxnLst>
              <a:cxn ang="0">
                <a:pos x="0" y="730"/>
              </a:cxn>
              <a:cxn ang="0">
                <a:pos x="1893" y="730"/>
              </a:cxn>
              <a:cxn ang="0">
                <a:pos x="2863" y="0"/>
              </a:cxn>
            </a:cxnLst>
            <a:rect l="0" t="0" r="r" b="b"/>
            <a:pathLst>
              <a:path w="2863" h="730">
                <a:moveTo>
                  <a:pt x="0" y="730"/>
                </a:moveTo>
                <a:lnTo>
                  <a:pt x="1893" y="730"/>
                </a:lnTo>
                <a:lnTo>
                  <a:pt x="2863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887663" y="727075"/>
            <a:ext cx="3208337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89575" y="3983038"/>
            <a:ext cx="1346200" cy="113982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054600" y="3375025"/>
            <a:ext cx="917575" cy="519113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668713" y="3187700"/>
            <a:ext cx="2728912" cy="31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3154363" y="2435225"/>
            <a:ext cx="2646362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0" y="0"/>
              </a:cxn>
              <a:cxn ang="0">
                <a:pos x="1667" y="364"/>
              </a:cxn>
            </a:cxnLst>
            <a:rect l="0" t="0" r="r" b="b"/>
            <a:pathLst>
              <a:path w="1667" h="364">
                <a:moveTo>
                  <a:pt x="0" y="0"/>
                </a:moveTo>
                <a:lnTo>
                  <a:pt x="340" y="0"/>
                </a:lnTo>
                <a:lnTo>
                  <a:pt x="1667" y="364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990600" y="531813"/>
            <a:ext cx="1843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Frontal bone</a:t>
            </a:r>
            <a:endParaRPr lang="en-US" sz="1800" b="1">
              <a:latin typeface="Arial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990600" y="1011238"/>
            <a:ext cx="162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Nasal bone</a:t>
            </a:r>
            <a:endParaRPr lang="en-US" sz="1800" b="1">
              <a:latin typeface="Arial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990600" y="1468438"/>
            <a:ext cx="2252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rgbClr val="231F20"/>
                </a:solidFill>
                <a:latin typeface="Arial" charset="0"/>
              </a:rPr>
              <a:t>Septal</a:t>
            </a:r>
            <a:r>
              <a:rPr lang="en-US" b="1" dirty="0">
                <a:solidFill>
                  <a:srgbClr val="231F20"/>
                </a:solidFill>
                <a:latin typeface="Arial" charset="0"/>
              </a:rPr>
              <a:t> cartilage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990600" y="2249488"/>
            <a:ext cx="24050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Arial" charset="0"/>
              </a:rPr>
              <a:t>Maxillary bone</a:t>
            </a:r>
          </a:p>
          <a:p>
            <a:r>
              <a:rPr lang="en-US" b="1" dirty="0">
                <a:solidFill>
                  <a:srgbClr val="231F20"/>
                </a:solidFill>
                <a:latin typeface="Arial" charset="0"/>
              </a:rPr>
              <a:t>(frontal process)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990600" y="2998788"/>
            <a:ext cx="2625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Lateral process of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septal cartilage</a:t>
            </a:r>
            <a:endParaRPr lang="en-US" sz="1800" b="1">
              <a:latin typeface="Arial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990600" y="3716338"/>
            <a:ext cx="2963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Minor alar cartilages</a:t>
            </a:r>
            <a:endParaRPr lang="en-US" sz="1800" b="1">
              <a:latin typeface="Arial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990600" y="4926013"/>
            <a:ext cx="1439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Major alar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cartilages</a:t>
            </a:r>
            <a:endParaRPr lang="en-US" sz="1800" b="1">
              <a:latin typeface="Arial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990600" y="4176713"/>
            <a:ext cx="25574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Dense fibrous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connective tissue</a:t>
            </a:r>
            <a:endParaRPr lang="en-US" sz="1800" b="1">
              <a:latin typeface="Arial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987425" y="6021388"/>
            <a:ext cx="52816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(b) External skeletal framework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Space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inspired air never contributes to gas exchange</a:t>
            </a:r>
          </a:p>
          <a:p>
            <a:pPr>
              <a:lnSpc>
                <a:spcPct val="90000"/>
              </a:lnSpc>
            </a:pPr>
            <a:r>
              <a:rPr lang="en-US"/>
              <a:t>Anatomical dead space: volume of the conducting zone conduits (~150 ml)</a:t>
            </a:r>
          </a:p>
          <a:p>
            <a:pPr>
              <a:lnSpc>
                <a:spcPct val="90000"/>
              </a:lnSpc>
            </a:pPr>
            <a:r>
              <a:rPr lang="en-US"/>
              <a:t>Alveolar dead space: alveoli that cease to act in gas exchange due to collapse or obstruction</a:t>
            </a:r>
          </a:p>
          <a:p>
            <a:pPr>
              <a:lnSpc>
                <a:spcPct val="90000"/>
              </a:lnSpc>
            </a:pPr>
            <a:r>
              <a:rPr lang="en-US"/>
              <a:t>Total dead space: sum of above nonuseful volumes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Spirometer: instrument used to measure respiratory volumes and capacities</a:t>
            </a:r>
          </a:p>
          <a:p>
            <a:r>
              <a:rPr lang="en-US"/>
              <a:t>Spirometry can distinguish between</a:t>
            </a:r>
          </a:p>
          <a:p>
            <a:pPr lvl="1"/>
            <a:r>
              <a:rPr lang="en-US"/>
              <a:t>Obstructive pulmonary disease—increased airway resistance (e.g., bronchitis)</a:t>
            </a:r>
          </a:p>
          <a:p>
            <a:pPr lvl="1"/>
            <a:r>
              <a:rPr lang="en-US"/>
              <a:t>Restrictive disorders—reduction in total lung capacity due to structural or functional lung changes (e.g., fibrosis or TB)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Minute ventilation: total amount of gas flow into or out of the respiratory tract in one minute</a:t>
            </a:r>
          </a:p>
          <a:p>
            <a:r>
              <a:rPr lang="en-US"/>
              <a:t>Forced vital capacity (FVC): gas forcibly expelled after taking a deep breath</a:t>
            </a:r>
          </a:p>
          <a:p>
            <a:r>
              <a:rPr lang="en-US"/>
              <a:t>Forced expiratory volume (FEV): the amount of gas expelled during specific time intervals of the FVC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Increases in TLC, FRC, and RV may occur as a result of obstructive disease </a:t>
            </a:r>
          </a:p>
          <a:p>
            <a:r>
              <a:rPr lang="en-US"/>
              <a:t>Reduction in VC, TLC, FRC, and RV result from restrictive disease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Alveolar Ventilation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Alveolar ventilation rate (AVR): flow of gases into and out of the alveoli during a particular time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Dead space is normally constant</a:t>
            </a:r>
          </a:p>
          <a:p>
            <a:pPr>
              <a:lnSpc>
                <a:spcPct val="90000"/>
              </a:lnSpc>
            </a:pPr>
            <a:r>
              <a:rPr lang="en-US"/>
              <a:t>Rapid, shallow breathing decreases AVR</a:t>
            </a:r>
          </a:p>
        </p:txBody>
      </p:sp>
      <p:graphicFrame>
        <p:nvGraphicFramePr>
          <p:cNvPr id="19510" name="Group 54"/>
          <p:cNvGraphicFramePr>
            <a:graphicFrameLocks noGrp="1"/>
          </p:cNvGraphicFramePr>
          <p:nvPr/>
        </p:nvGraphicFramePr>
        <p:xfrm>
          <a:off x="501650" y="2882900"/>
          <a:ext cx="8153400" cy="909320"/>
        </p:xfrm>
        <a:graphic>
          <a:graphicData uri="http://schemas.openxmlformats.org/drawingml/2006/table">
            <a:tbl>
              <a:tblPr/>
              <a:tblGrid>
                <a:gridCol w="1600200"/>
                <a:gridCol w="533400"/>
                <a:gridCol w="2133600"/>
                <a:gridCol w="685800"/>
                <a:gridCol w="32004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(TV – dead space)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(ml/min)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(breaths/min)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53D76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(ml/breath)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3213" y="2082800"/>
            <a:ext cx="8535987" cy="2336800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8220075" y="65801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Table 22.2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Nonrespiratory Air Movements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Most result from reflex action</a:t>
            </a:r>
          </a:p>
          <a:p>
            <a:r>
              <a:rPr lang="en-US"/>
              <a:t>Examples include: cough, sneeze, crying, laughing, hiccups, and yawns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Exchanges Between Blood, Lungs, and Tissues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External respiration</a:t>
            </a:r>
          </a:p>
          <a:p>
            <a:r>
              <a:rPr lang="en-US"/>
              <a:t>Internal respiration</a:t>
            </a:r>
          </a:p>
          <a:p>
            <a:r>
              <a:rPr lang="en-US"/>
              <a:t>To understand the above processes, first consider</a:t>
            </a:r>
          </a:p>
          <a:p>
            <a:pPr lvl="1"/>
            <a:r>
              <a:rPr lang="en-US"/>
              <a:t>Physical properties of gases </a:t>
            </a:r>
          </a:p>
          <a:p>
            <a:pPr lvl="1"/>
            <a:r>
              <a:rPr lang="en-US"/>
              <a:t>Composition of alveolar gas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Properties of Gases: Dalton’s Law of Partial Pressures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Total pressure exerted by a mixture of gases is the sum of the pressures exerted by each gas </a:t>
            </a:r>
          </a:p>
          <a:p>
            <a:r>
              <a:rPr lang="en-US"/>
              <a:t>The partial pressure of each gas is directly proportional to its percentage in the mixture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220075" y="65801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Table 22.4</a:t>
            </a: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 cstate="screen"/>
          <a:srcRect b="5978"/>
          <a:stretch>
            <a:fillRect/>
          </a:stretch>
        </p:blipFill>
        <p:spPr bwMode="auto">
          <a:xfrm>
            <a:off x="303213" y="1092200"/>
            <a:ext cx="8535987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ieb_Lect_Des_App-blank">
  <a:themeElements>
    <a:clrScheme name="Marieb_Lect_Des_App-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ieb_Lect_Des_App-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arieb_Lect_Des_App-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G4_01:Production_Current:HAP8:Marieb_Lect_Des_App-blank.pot</Template>
  <TotalTime>204</TotalTime>
  <Words>7127</Words>
  <Application>Microsoft Office PowerPoint</Application>
  <PresentationFormat>On-screen Show (4:3)</PresentationFormat>
  <Paragraphs>1737</Paragraphs>
  <Slides>174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83" baseType="lpstr">
      <vt:lpstr>Times</vt:lpstr>
      <vt:lpstr>Arial</vt:lpstr>
      <vt:lpstr>Times New Roman</vt:lpstr>
      <vt:lpstr>Wingdings</vt:lpstr>
      <vt:lpstr>Arial Black</vt:lpstr>
      <vt:lpstr>Symbol</vt:lpstr>
      <vt:lpstr>Marieb_Lect_Des_App-blank</vt:lpstr>
      <vt:lpstr>Equity</vt:lpstr>
      <vt:lpstr>Microsoft Word Document</vt:lpstr>
      <vt:lpstr>Respiration</vt:lpstr>
      <vt:lpstr>Respiration</vt:lpstr>
      <vt:lpstr>Respiratory System: Functional Anatomy</vt:lpstr>
      <vt:lpstr>Slide 4</vt:lpstr>
      <vt:lpstr>Functional Anatomy</vt:lpstr>
      <vt:lpstr>The Nose</vt:lpstr>
      <vt:lpstr>The Nose</vt:lpstr>
      <vt:lpstr>Slide 8</vt:lpstr>
      <vt:lpstr>Slide 9</vt:lpstr>
      <vt:lpstr>The Nose</vt:lpstr>
      <vt:lpstr>Nasal Cavity</vt:lpstr>
      <vt:lpstr>Nasal Cavity</vt:lpstr>
      <vt:lpstr>Slide 13</vt:lpstr>
      <vt:lpstr>Nasal Cavity</vt:lpstr>
      <vt:lpstr>Functions of the Nasal Mucosa and Conchae</vt:lpstr>
      <vt:lpstr>Paranasal Sinuses</vt:lpstr>
      <vt:lpstr>Pharynx</vt:lpstr>
      <vt:lpstr>Slide 18</vt:lpstr>
      <vt:lpstr>Nasopharynx</vt:lpstr>
      <vt:lpstr>Nasopharynx</vt:lpstr>
      <vt:lpstr>Oropharynx</vt:lpstr>
      <vt:lpstr>Laryngopharynx</vt:lpstr>
      <vt:lpstr>Larynx </vt:lpstr>
      <vt:lpstr>Larynx</vt:lpstr>
      <vt:lpstr>Slide 25</vt:lpstr>
      <vt:lpstr>Slide 26</vt:lpstr>
      <vt:lpstr>Larynx</vt:lpstr>
      <vt:lpstr>Larynx</vt:lpstr>
      <vt:lpstr>Slide 29</vt:lpstr>
      <vt:lpstr>Voice Production</vt:lpstr>
      <vt:lpstr> Larynx</vt:lpstr>
      <vt:lpstr>Trachea</vt:lpstr>
      <vt:lpstr>Trachea</vt:lpstr>
      <vt:lpstr>Slide 34</vt:lpstr>
      <vt:lpstr>Slide 35</vt:lpstr>
      <vt:lpstr>Bronchi and Subdivisions</vt:lpstr>
      <vt:lpstr>Conducting Zone Structures</vt:lpstr>
      <vt:lpstr>Conducting Zone Structures</vt:lpstr>
      <vt:lpstr>Slide 39</vt:lpstr>
      <vt:lpstr>Conducting Zone Structures</vt:lpstr>
      <vt:lpstr>Respiratory Zone</vt:lpstr>
      <vt:lpstr>Slide 42</vt:lpstr>
      <vt:lpstr>Slide 43</vt:lpstr>
      <vt:lpstr>Respiratory Membrane</vt:lpstr>
      <vt:lpstr>Slide 45</vt:lpstr>
      <vt:lpstr>Slide 46</vt:lpstr>
      <vt:lpstr>Alveoli</vt:lpstr>
      <vt:lpstr>Slide 48</vt:lpstr>
      <vt:lpstr>Lungs </vt:lpstr>
      <vt:lpstr>Slide 50</vt:lpstr>
      <vt:lpstr>Lungs</vt:lpstr>
      <vt:lpstr>Lungs</vt:lpstr>
      <vt:lpstr>Slide 53</vt:lpstr>
      <vt:lpstr>Slide 54</vt:lpstr>
      <vt:lpstr>Blood Supply </vt:lpstr>
      <vt:lpstr>Blood Supply </vt:lpstr>
      <vt:lpstr>Pleurae</vt:lpstr>
      <vt:lpstr>Slide 58</vt:lpstr>
      <vt:lpstr>Mechanics of Breathing</vt:lpstr>
      <vt:lpstr>Pressure Relationships in the Thoracic Cavity</vt:lpstr>
      <vt:lpstr>Intrapulmonary Pressure</vt:lpstr>
      <vt:lpstr>Intrapleural Pressure</vt:lpstr>
      <vt:lpstr>Intrapleural Pressure</vt:lpstr>
      <vt:lpstr>Pressure Relationships</vt:lpstr>
      <vt:lpstr>Slide 65</vt:lpstr>
      <vt:lpstr>Homeostatic Imbalance</vt:lpstr>
      <vt:lpstr>Pulmonary Ventilation</vt:lpstr>
      <vt:lpstr>Boyle’s Law</vt:lpstr>
      <vt:lpstr>Inspiration</vt:lpstr>
      <vt:lpstr>Slide 70</vt:lpstr>
      <vt:lpstr>Expiration</vt:lpstr>
      <vt:lpstr>Slide 72</vt:lpstr>
      <vt:lpstr>Slide 73</vt:lpstr>
      <vt:lpstr>Physical Factors Influencing Pulmonary Ventilation</vt:lpstr>
      <vt:lpstr>Airway Resistance</vt:lpstr>
      <vt:lpstr>Airway Resistance</vt:lpstr>
      <vt:lpstr>Slide 77</vt:lpstr>
      <vt:lpstr>Airway Resistance</vt:lpstr>
      <vt:lpstr>Alveolar Surface Tension</vt:lpstr>
      <vt:lpstr>Alveolar Surface Tension</vt:lpstr>
      <vt:lpstr>Lung Compliance</vt:lpstr>
      <vt:lpstr>Lung Compliance</vt:lpstr>
      <vt:lpstr>Lung Compliance</vt:lpstr>
      <vt:lpstr>22   </vt:lpstr>
      <vt:lpstr>Respiratory Volumes</vt:lpstr>
      <vt:lpstr>Slide 86</vt:lpstr>
      <vt:lpstr>Respiratory Capacities</vt:lpstr>
      <vt:lpstr>Slide 88</vt:lpstr>
      <vt:lpstr>Slide 89</vt:lpstr>
      <vt:lpstr>Dead Space</vt:lpstr>
      <vt:lpstr>Pulmonary Function Tests</vt:lpstr>
      <vt:lpstr>Pulmonary Function Tests</vt:lpstr>
      <vt:lpstr>Pulmonary Function Tests</vt:lpstr>
      <vt:lpstr>Alveolar Ventilation</vt:lpstr>
      <vt:lpstr>Slide 95</vt:lpstr>
      <vt:lpstr>Nonrespiratory Air Movements</vt:lpstr>
      <vt:lpstr>Gas Exchanges Between Blood, Lungs, and Tissues</vt:lpstr>
      <vt:lpstr>Basic Properties of Gases: Dalton’s Law of Partial Pressures</vt:lpstr>
      <vt:lpstr>Slide 99</vt:lpstr>
      <vt:lpstr>Basic Properties of Gases: Henry’s Law</vt:lpstr>
      <vt:lpstr>Composition of Alveolar Gas</vt:lpstr>
      <vt:lpstr>Slide 102</vt:lpstr>
      <vt:lpstr>External Respiration</vt:lpstr>
      <vt:lpstr>Partial Pressure Gradients and Gas Solubilities</vt:lpstr>
      <vt:lpstr>Slide 105</vt:lpstr>
      <vt:lpstr>Partial Pressure Gradients and Gas Solubilities</vt:lpstr>
      <vt:lpstr>Slide 107</vt:lpstr>
      <vt:lpstr>Ventilation-Perfusion Coupling</vt:lpstr>
      <vt:lpstr>Ventilation-Perfusion Coupling</vt:lpstr>
      <vt:lpstr>Ventilation-Perfusion Coupling</vt:lpstr>
      <vt:lpstr>Slide 111</vt:lpstr>
      <vt:lpstr>Thickness and Surface Area of the Respiratory Membrane</vt:lpstr>
      <vt:lpstr>Internal Respiration</vt:lpstr>
      <vt:lpstr>Slide 114</vt:lpstr>
      <vt:lpstr>Transport of Respiratory Gases by Blood</vt:lpstr>
      <vt:lpstr>O2 Transport</vt:lpstr>
      <vt:lpstr>O2 and Hemoglobin</vt:lpstr>
      <vt:lpstr>O2 and Hemoglobin</vt:lpstr>
      <vt:lpstr>O2 and Hemoglobin</vt:lpstr>
      <vt:lpstr>Influence of Po2 on Hemoglobin Saturation</vt:lpstr>
      <vt:lpstr>Slide 121</vt:lpstr>
      <vt:lpstr>Influence of Po2 on Hemoglobin Saturation</vt:lpstr>
      <vt:lpstr>Influence of Po2 on Hemoglobin Saturation</vt:lpstr>
      <vt:lpstr>Influence of Po2 on Hemoglobin Saturation</vt:lpstr>
      <vt:lpstr>Influence of Po2 on Hemoglobin Saturation </vt:lpstr>
      <vt:lpstr>Slide 126</vt:lpstr>
      <vt:lpstr>Other Factors Influencing Hemoglobin Saturation</vt:lpstr>
      <vt:lpstr>Slide 128</vt:lpstr>
      <vt:lpstr>Factors that Increase Release of O2 by Hemoglobin</vt:lpstr>
      <vt:lpstr>Homeostatic Imbalance</vt:lpstr>
      <vt:lpstr>CO2 Transport</vt:lpstr>
      <vt:lpstr>Transport and Exchange of CO2</vt:lpstr>
      <vt:lpstr>Transport and Exchange of CO2</vt:lpstr>
      <vt:lpstr>Slide 134</vt:lpstr>
      <vt:lpstr>Transport and Exchange of CO2</vt:lpstr>
      <vt:lpstr>Slide 136</vt:lpstr>
      <vt:lpstr>Haldane Effect</vt:lpstr>
      <vt:lpstr>Haldane Effect</vt:lpstr>
      <vt:lpstr>Influence of CO2 on Blood pH</vt:lpstr>
      <vt:lpstr>Influence of CO2 on Blood pH</vt:lpstr>
      <vt:lpstr>Control of Respiration</vt:lpstr>
      <vt:lpstr>Medullary Respiratory Centers</vt:lpstr>
      <vt:lpstr>Medullary Respiratory Centers</vt:lpstr>
      <vt:lpstr>Slide 144</vt:lpstr>
      <vt:lpstr>Pontine Respiratory Centers</vt:lpstr>
      <vt:lpstr>Genesis of the Respiratory Rhythm</vt:lpstr>
      <vt:lpstr>Depth and Rate of Breathing</vt:lpstr>
      <vt:lpstr>Chemical Factors</vt:lpstr>
      <vt:lpstr>Slide 149</vt:lpstr>
      <vt:lpstr>Depth and Rate of Breathing</vt:lpstr>
      <vt:lpstr>Chemical Factors</vt:lpstr>
      <vt:lpstr>Slide 152</vt:lpstr>
      <vt:lpstr>Chemical Factors</vt:lpstr>
      <vt:lpstr>Summary of Chemical Factors</vt:lpstr>
      <vt:lpstr>Summary of Chemical Factors</vt:lpstr>
      <vt:lpstr>Influence of Higher Brain Centers</vt:lpstr>
      <vt:lpstr>Pulmonary Irritant Reflexes</vt:lpstr>
      <vt:lpstr>Inflation Reflex </vt:lpstr>
      <vt:lpstr>Slide 159</vt:lpstr>
      <vt:lpstr>Respiratory Adjustments: Exercise</vt:lpstr>
      <vt:lpstr>Respiratory Adjustments: Exercise</vt:lpstr>
      <vt:lpstr>Respiratory Adjustments: Exercise</vt:lpstr>
      <vt:lpstr>Respiratory Adjustments: High Altitude</vt:lpstr>
      <vt:lpstr>Acclimatization to High Altitude</vt:lpstr>
      <vt:lpstr>Acclimatization to High Altitude</vt:lpstr>
      <vt:lpstr>Homeostatic Imbalances</vt:lpstr>
      <vt:lpstr>Slide 167</vt:lpstr>
      <vt:lpstr>Homeostatic Imbalances</vt:lpstr>
      <vt:lpstr>Homeostatic Imbalances</vt:lpstr>
      <vt:lpstr>Homeostatic Imbalances</vt:lpstr>
      <vt:lpstr>Developmental Aspects</vt:lpstr>
      <vt:lpstr>Slide 172</vt:lpstr>
      <vt:lpstr>Developmental Aspects</vt:lpstr>
      <vt:lpstr>Developmental Aspects</vt:lpstr>
    </vt:vector>
  </TitlesOfParts>
  <Company>뿿_xd9f0_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 </dc:title>
  <dc:creator>R U</dc:creator>
  <cp:lastModifiedBy>Wargo, Betsy</cp:lastModifiedBy>
  <cp:revision>22</cp:revision>
  <dcterms:created xsi:type="dcterms:W3CDTF">2009-03-12T02:33:10Z</dcterms:created>
  <dcterms:modified xsi:type="dcterms:W3CDTF">2010-03-19T16:44:07Z</dcterms:modified>
</cp:coreProperties>
</file>