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activeX/activeX4.xml" ContentType="application/vnd.ms-office.activeX+xml"/>
  <Override PartName="/ppt/tags/tag4.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activeX/activeX5.xml" ContentType="application/vnd.ms-office.activeX+xml"/>
  <Override PartName="/ppt/tags/tag5.xml" ContentType="application/vnd.openxmlformats-officedocument.presentationml.tag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activeX/activeX6.xml" ContentType="application/vnd.ms-office.activeX+xml"/>
  <Override PartName="/ppt/tags/tag6.xml" ContentType="application/vnd.openxmlformats-officedocument.presentationml.tags+xml"/>
  <Override PartName="/ppt/activeX/activeX7.xml" ContentType="application/vnd.ms-office.activeX+xml"/>
  <Override PartName="/ppt/tags/tag7.xml" ContentType="application/vnd.openxmlformats-officedocument.presentationml.tags+xml"/>
  <Override PartName="/ppt/notesSlides/notesSlide178.xml" ContentType="application/vnd.openxmlformats-officedocument.presentationml.notesSlide+xml"/>
  <Override PartName="/ppt/activeX/activeX8.xml" ContentType="application/vnd.ms-office.activeX+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8"/>
  </p:notesMasterIdLst>
  <p:sldIdLst>
    <p:sldId id="417" r:id="rId2"/>
    <p:sldId id="418" r:id="rId3"/>
    <p:sldId id="419" r:id="rId4"/>
    <p:sldId id="546" r:id="rId5"/>
    <p:sldId id="420" r:id="rId6"/>
    <p:sldId id="421" r:id="rId7"/>
    <p:sldId id="422" r:id="rId8"/>
    <p:sldId id="423" r:id="rId9"/>
    <p:sldId id="424" r:id="rId10"/>
    <p:sldId id="425" r:id="rId11"/>
    <p:sldId id="426" r:id="rId12"/>
    <p:sldId id="427" r:id="rId13"/>
    <p:sldId id="428" r:id="rId14"/>
    <p:sldId id="429" r:id="rId15"/>
    <p:sldId id="430" r:id="rId16"/>
    <p:sldId id="431" r:id="rId17"/>
    <p:sldId id="432" r:id="rId18"/>
    <p:sldId id="433" r:id="rId19"/>
    <p:sldId id="434" r:id="rId20"/>
    <p:sldId id="435" r:id="rId21"/>
    <p:sldId id="436" r:id="rId22"/>
    <p:sldId id="437" r:id="rId23"/>
    <p:sldId id="438" r:id="rId24"/>
    <p:sldId id="439" r:id="rId25"/>
    <p:sldId id="440" r:id="rId26"/>
    <p:sldId id="441" r:id="rId27"/>
    <p:sldId id="442" r:id="rId28"/>
    <p:sldId id="443" r:id="rId29"/>
    <p:sldId id="444" r:id="rId30"/>
    <p:sldId id="445" r:id="rId31"/>
    <p:sldId id="446" r:id="rId32"/>
    <p:sldId id="447" r:id="rId33"/>
    <p:sldId id="448" r:id="rId34"/>
    <p:sldId id="449" r:id="rId35"/>
    <p:sldId id="450" r:id="rId36"/>
    <p:sldId id="451" r:id="rId37"/>
    <p:sldId id="452" r:id="rId38"/>
    <p:sldId id="453" r:id="rId39"/>
    <p:sldId id="454" r:id="rId40"/>
    <p:sldId id="455" r:id="rId41"/>
    <p:sldId id="456" r:id="rId42"/>
    <p:sldId id="457" r:id="rId43"/>
    <p:sldId id="458"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 id="471" r:id="rId57"/>
    <p:sldId id="472" r:id="rId58"/>
    <p:sldId id="473" r:id="rId59"/>
    <p:sldId id="474" r:id="rId60"/>
    <p:sldId id="475" r:id="rId61"/>
    <p:sldId id="476" r:id="rId62"/>
    <p:sldId id="477" r:id="rId63"/>
    <p:sldId id="478" r:id="rId64"/>
    <p:sldId id="547" r:id="rId65"/>
    <p:sldId id="479" r:id="rId66"/>
    <p:sldId id="480" r:id="rId67"/>
    <p:sldId id="481" r:id="rId68"/>
    <p:sldId id="482" r:id="rId69"/>
    <p:sldId id="483" r:id="rId70"/>
    <p:sldId id="484" r:id="rId71"/>
    <p:sldId id="485" r:id="rId72"/>
    <p:sldId id="548" r:id="rId73"/>
    <p:sldId id="486" r:id="rId74"/>
    <p:sldId id="487"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512" r:id="rId100"/>
    <p:sldId id="513" r:id="rId101"/>
    <p:sldId id="514" r:id="rId102"/>
    <p:sldId id="515" r:id="rId103"/>
    <p:sldId id="516"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29" r:id="rId117"/>
    <p:sldId id="530" r:id="rId118"/>
    <p:sldId id="531" r:id="rId119"/>
    <p:sldId id="532" r:id="rId120"/>
    <p:sldId id="533" r:id="rId121"/>
    <p:sldId id="534" r:id="rId122"/>
    <p:sldId id="535" r:id="rId123"/>
    <p:sldId id="536" r:id="rId124"/>
    <p:sldId id="537" r:id="rId125"/>
    <p:sldId id="538" r:id="rId126"/>
    <p:sldId id="539" r:id="rId127"/>
    <p:sldId id="540" r:id="rId128"/>
    <p:sldId id="541" r:id="rId129"/>
    <p:sldId id="542" r:id="rId130"/>
    <p:sldId id="543" r:id="rId131"/>
    <p:sldId id="544" r:id="rId132"/>
    <p:sldId id="545" r:id="rId133"/>
    <p:sldId id="256" r:id="rId134"/>
    <p:sldId id="257" r:id="rId135"/>
    <p:sldId id="258" r:id="rId136"/>
    <p:sldId id="549" r:id="rId137"/>
    <p:sldId id="260" r:id="rId138"/>
    <p:sldId id="262" r:id="rId139"/>
    <p:sldId id="263" r:id="rId140"/>
    <p:sldId id="264" r:id="rId141"/>
    <p:sldId id="265" r:id="rId142"/>
    <p:sldId id="266" r:id="rId143"/>
    <p:sldId id="269" r:id="rId144"/>
    <p:sldId id="272" r:id="rId145"/>
    <p:sldId id="273" r:id="rId146"/>
    <p:sldId id="278" r:id="rId147"/>
    <p:sldId id="279" r:id="rId148"/>
    <p:sldId id="281" r:id="rId149"/>
    <p:sldId id="283" r:id="rId150"/>
    <p:sldId id="285" r:id="rId151"/>
    <p:sldId id="289" r:id="rId152"/>
    <p:sldId id="550" r:id="rId153"/>
    <p:sldId id="291" r:id="rId154"/>
    <p:sldId id="292" r:id="rId155"/>
    <p:sldId id="293" r:id="rId156"/>
    <p:sldId id="294" r:id="rId157"/>
    <p:sldId id="296" r:id="rId158"/>
    <p:sldId id="297" r:id="rId159"/>
    <p:sldId id="298" r:id="rId160"/>
    <p:sldId id="299" r:id="rId161"/>
    <p:sldId id="301" r:id="rId162"/>
    <p:sldId id="302" r:id="rId163"/>
    <p:sldId id="303" r:id="rId164"/>
    <p:sldId id="305" r:id="rId165"/>
    <p:sldId id="306" r:id="rId166"/>
    <p:sldId id="311" r:id="rId167"/>
    <p:sldId id="312" r:id="rId168"/>
    <p:sldId id="313" r:id="rId169"/>
    <p:sldId id="315" r:id="rId170"/>
    <p:sldId id="316" r:id="rId171"/>
    <p:sldId id="317" r:id="rId172"/>
    <p:sldId id="318" r:id="rId173"/>
    <p:sldId id="319" r:id="rId174"/>
    <p:sldId id="320" r:id="rId175"/>
    <p:sldId id="322" r:id="rId176"/>
    <p:sldId id="323" r:id="rId177"/>
    <p:sldId id="324" r:id="rId178"/>
    <p:sldId id="325" r:id="rId179"/>
    <p:sldId id="326" r:id="rId180"/>
    <p:sldId id="327" r:id="rId181"/>
    <p:sldId id="335" r:id="rId182"/>
    <p:sldId id="337" r:id="rId183"/>
    <p:sldId id="338" r:id="rId184"/>
    <p:sldId id="346" r:id="rId185"/>
    <p:sldId id="347" r:id="rId186"/>
    <p:sldId id="348" r:id="rId187"/>
    <p:sldId id="349" r:id="rId188"/>
    <p:sldId id="350" r:id="rId189"/>
    <p:sldId id="351" r:id="rId190"/>
    <p:sldId id="352" r:id="rId191"/>
    <p:sldId id="353" r:id="rId192"/>
    <p:sldId id="354" r:id="rId193"/>
    <p:sldId id="359" r:id="rId194"/>
    <p:sldId id="370" r:id="rId195"/>
    <p:sldId id="373" r:id="rId196"/>
    <p:sldId id="374" r:id="rId197"/>
    <p:sldId id="375" r:id="rId198"/>
    <p:sldId id="377" r:id="rId199"/>
    <p:sldId id="378" r:id="rId200"/>
    <p:sldId id="379" r:id="rId201"/>
    <p:sldId id="380" r:id="rId202"/>
    <p:sldId id="381" r:id="rId203"/>
    <p:sldId id="382" r:id="rId204"/>
    <p:sldId id="383" r:id="rId205"/>
    <p:sldId id="384" r:id="rId206"/>
    <p:sldId id="551" r:id="rId207"/>
    <p:sldId id="385" r:id="rId208"/>
    <p:sldId id="387" r:id="rId209"/>
    <p:sldId id="388" r:id="rId210"/>
    <p:sldId id="389" r:id="rId211"/>
    <p:sldId id="390" r:id="rId212"/>
    <p:sldId id="391" r:id="rId213"/>
    <p:sldId id="395" r:id="rId214"/>
    <p:sldId id="396" r:id="rId215"/>
    <p:sldId id="397" r:id="rId216"/>
    <p:sldId id="399" r:id="rId217"/>
    <p:sldId id="552" r:id="rId218"/>
    <p:sldId id="401" r:id="rId219"/>
    <p:sldId id="402" r:id="rId220"/>
    <p:sldId id="403" r:id="rId221"/>
    <p:sldId id="553" r:id="rId222"/>
    <p:sldId id="405" r:id="rId223"/>
    <p:sldId id="406" r:id="rId224"/>
    <p:sldId id="413" r:id="rId225"/>
    <p:sldId id="414" r:id="rId226"/>
    <p:sldId id="416" r:id="rId2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38" autoAdjust="0"/>
    <p:restoredTop sz="94660"/>
  </p:normalViewPr>
  <p:slideViewPr>
    <p:cSldViewPr>
      <p:cViewPr varScale="1">
        <p:scale>
          <a:sx n="97" d="100"/>
          <a:sy n="97" d="100"/>
        </p:scale>
        <p:origin x="-90"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57EA28-C465-4907-B080-2596B12D6B6B}" type="datetimeFigureOut">
              <a:rPr lang="en-US" smtClean="0"/>
              <a:pPr/>
              <a:t>4/9/2014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7D7FE-F040-49A5-A56C-3D9DCA24DE0A}" type="slidenum">
              <a:rPr lang="en-US" smtClean="0"/>
              <a:pPr/>
              <a:t>‹#›</a:t>
            </a:fld>
            <a:endParaRPr lang="en-US"/>
          </a:p>
        </p:txBody>
      </p:sp>
    </p:spTree>
    <p:extLst>
      <p:ext uri="{BB962C8B-B14F-4D97-AF65-F5344CB8AC3E}">
        <p14:creationId xmlns:p14="http://schemas.microsoft.com/office/powerpoint/2010/main" val="293621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DE2539-CA9D-4EAB-AC14-D3DA1BFF29EA}" type="slidenum">
              <a:rPr lang="en-US" smtClean="0">
                <a:latin typeface="Times" pitchFamily="28" charset="0"/>
                <a:ea typeface="ＭＳ Ｐゴシック" pitchFamily="28" charset="-128"/>
              </a:rPr>
              <a:pPr/>
              <a:t>1</a:t>
            </a:fld>
            <a:endParaRPr lang="en-US" smtClean="0">
              <a:latin typeface="Times" pitchFamily="28" charset="0"/>
              <a:ea typeface="ＭＳ Ｐゴシック" pitchFamily="2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4FE68C-8999-4025-AAF0-895E333E7652}" type="slidenum">
              <a:rPr lang="en-US" smtClean="0">
                <a:latin typeface="Times" pitchFamily="28" charset="0"/>
                <a:ea typeface="ＭＳ Ｐゴシック" pitchFamily="28" charset="-128"/>
              </a:rPr>
              <a:pPr/>
              <a:t>10</a:t>
            </a:fld>
            <a:endParaRPr lang="en-US" smtClean="0">
              <a:latin typeface="Times" pitchFamily="28" charset="0"/>
              <a:ea typeface="ＭＳ Ｐゴシック" pitchFamily="28"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507E10-C8DE-4F6D-9AF6-8DE43412FFDB}" type="slidenum">
              <a:rPr lang="en-US" smtClean="0">
                <a:latin typeface="Times" pitchFamily="28" charset="0"/>
                <a:ea typeface="ＭＳ Ｐゴシック" pitchFamily="28" charset="-128"/>
              </a:rPr>
              <a:pPr/>
              <a:t>100</a:t>
            </a:fld>
            <a:endParaRPr lang="en-US" smtClean="0">
              <a:latin typeface="Times" pitchFamily="28" charset="0"/>
              <a:ea typeface="ＭＳ Ｐゴシック" pitchFamily="28"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080D84-F623-4904-98D6-246D44990F0B}" type="slidenum">
              <a:rPr lang="en-US" smtClean="0">
                <a:latin typeface="Times" pitchFamily="28" charset="0"/>
                <a:ea typeface="ＭＳ Ｐゴシック" pitchFamily="28" charset="-128"/>
              </a:rPr>
              <a:pPr/>
              <a:t>101</a:t>
            </a:fld>
            <a:endParaRPr lang="en-US" smtClean="0">
              <a:latin typeface="Times" pitchFamily="28" charset="0"/>
              <a:ea typeface="ＭＳ Ｐゴシック" pitchFamily="28"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871B09-037B-4310-B280-0EDF158BD7D0}" type="slidenum">
              <a:rPr lang="en-US" smtClean="0">
                <a:latin typeface="Times" pitchFamily="28" charset="0"/>
                <a:ea typeface="ＭＳ Ｐゴシック" pitchFamily="28" charset="-128"/>
              </a:rPr>
              <a:pPr/>
              <a:t>102</a:t>
            </a:fld>
            <a:endParaRPr lang="en-US" smtClean="0">
              <a:latin typeface="Times" pitchFamily="28" charset="0"/>
              <a:ea typeface="ＭＳ Ｐゴシック" pitchFamily="28"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280AF7-8FE8-4E5B-B947-0BA2BCC08A28}" type="slidenum">
              <a:rPr lang="en-US" smtClean="0">
                <a:latin typeface="Times" pitchFamily="28" charset="0"/>
                <a:ea typeface="ＭＳ Ｐゴシック" pitchFamily="28" charset="-128"/>
              </a:rPr>
              <a:pPr/>
              <a:t>103</a:t>
            </a:fld>
            <a:endParaRPr lang="en-US" smtClean="0">
              <a:latin typeface="Times" pitchFamily="28" charset="0"/>
              <a:ea typeface="ＭＳ Ｐゴシック" pitchFamily="28"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10EA8B-5D47-45E4-877D-0052962CE244}" type="slidenum">
              <a:rPr lang="en-US" smtClean="0">
                <a:latin typeface="Times" pitchFamily="28" charset="0"/>
                <a:ea typeface="ＭＳ Ｐゴシック" pitchFamily="28" charset="-128"/>
              </a:rPr>
              <a:pPr/>
              <a:t>104</a:t>
            </a:fld>
            <a:endParaRPr lang="en-US" smtClean="0">
              <a:latin typeface="Times" pitchFamily="28" charset="0"/>
              <a:ea typeface="ＭＳ Ｐゴシック" pitchFamily="28"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1AAB2-9B32-4137-B011-0F04B5F9CD31}" type="slidenum">
              <a:rPr lang="en-US" smtClean="0">
                <a:latin typeface="Times" pitchFamily="28" charset="0"/>
                <a:ea typeface="ＭＳ Ｐゴシック" pitchFamily="28" charset="-128"/>
              </a:rPr>
              <a:pPr/>
              <a:t>105</a:t>
            </a:fld>
            <a:endParaRPr lang="en-US" smtClean="0">
              <a:latin typeface="Times" pitchFamily="28" charset="0"/>
              <a:ea typeface="ＭＳ Ｐゴシック" pitchFamily="28"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2341BC-0E52-4635-900E-B328016FF81C}" type="slidenum">
              <a:rPr lang="en-US" smtClean="0">
                <a:latin typeface="Times" pitchFamily="28" charset="0"/>
                <a:ea typeface="ＭＳ Ｐゴシック" pitchFamily="28" charset="-128"/>
              </a:rPr>
              <a:pPr/>
              <a:t>106</a:t>
            </a:fld>
            <a:endParaRPr lang="en-US" smtClean="0">
              <a:latin typeface="Times" pitchFamily="28" charset="0"/>
              <a:ea typeface="ＭＳ Ｐゴシック" pitchFamily="28"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128962-098F-459F-BEE7-43490C1F417B}" type="slidenum">
              <a:rPr lang="en-US" smtClean="0">
                <a:latin typeface="Times" pitchFamily="28" charset="0"/>
                <a:ea typeface="ＭＳ Ｐゴシック" pitchFamily="28" charset="-128"/>
              </a:rPr>
              <a:pPr/>
              <a:t>107</a:t>
            </a:fld>
            <a:endParaRPr lang="en-US" smtClean="0">
              <a:latin typeface="Times" pitchFamily="28" charset="0"/>
              <a:ea typeface="ＭＳ Ｐゴシック" pitchFamily="28"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260F70-07DA-4567-A893-87454F51B27A}" type="slidenum">
              <a:rPr lang="en-US" smtClean="0">
                <a:latin typeface="Times" pitchFamily="28" charset="0"/>
                <a:ea typeface="ＭＳ Ｐゴシック" pitchFamily="28" charset="-128"/>
              </a:rPr>
              <a:pPr/>
              <a:t>108</a:t>
            </a:fld>
            <a:endParaRPr lang="en-US" smtClean="0">
              <a:latin typeface="Times" pitchFamily="28" charset="0"/>
              <a:ea typeface="ＭＳ Ｐゴシック" pitchFamily="28"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F60BBC-1F78-4F42-A102-61FC30D2B18D}" type="slidenum">
              <a:rPr lang="en-US" smtClean="0">
                <a:latin typeface="Times" pitchFamily="28" charset="0"/>
                <a:ea typeface="ＭＳ Ｐゴシック" pitchFamily="28" charset="-128"/>
              </a:rPr>
              <a:pPr/>
              <a:t>109</a:t>
            </a:fld>
            <a:endParaRPr lang="en-US" smtClean="0">
              <a:latin typeface="Times" pitchFamily="28" charset="0"/>
              <a:ea typeface="ＭＳ Ｐゴシック" pitchFamily="2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A736C9-8270-4672-9408-5DC35AB59CAB}" type="slidenum">
              <a:rPr lang="en-US" smtClean="0">
                <a:latin typeface="Times" pitchFamily="28" charset="0"/>
                <a:ea typeface="ＭＳ Ｐゴシック" pitchFamily="28" charset="-128"/>
              </a:rPr>
              <a:pPr/>
              <a:t>11</a:t>
            </a:fld>
            <a:endParaRPr lang="en-US" smtClean="0">
              <a:latin typeface="Times" pitchFamily="28" charset="0"/>
              <a:ea typeface="ＭＳ Ｐゴシック" pitchFamily="28"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4BB2AA-F5D9-4CDC-9C7E-BEE06EA085BE}" type="slidenum">
              <a:rPr lang="en-US" smtClean="0">
                <a:latin typeface="Times" pitchFamily="28" charset="0"/>
                <a:ea typeface="ＭＳ Ｐゴシック" pitchFamily="28" charset="-128"/>
              </a:rPr>
              <a:pPr/>
              <a:t>110</a:t>
            </a:fld>
            <a:endParaRPr lang="en-US" smtClean="0">
              <a:latin typeface="Times" pitchFamily="28" charset="0"/>
              <a:ea typeface="ＭＳ Ｐゴシック" pitchFamily="28"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E98C90-9DE6-460B-86CE-9448136D35EF}" type="slidenum">
              <a:rPr lang="en-US" smtClean="0">
                <a:latin typeface="Times" pitchFamily="28" charset="0"/>
                <a:ea typeface="ＭＳ Ｐゴシック" pitchFamily="28" charset="-128"/>
              </a:rPr>
              <a:pPr/>
              <a:t>111</a:t>
            </a:fld>
            <a:endParaRPr lang="en-US" smtClean="0">
              <a:latin typeface="Times" pitchFamily="28" charset="0"/>
              <a:ea typeface="ＭＳ Ｐゴシック" pitchFamily="28"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86C39-F4EE-476E-A14B-23123C0FF772}" type="slidenum">
              <a:rPr lang="en-US" smtClean="0">
                <a:latin typeface="Times" pitchFamily="28" charset="0"/>
                <a:ea typeface="ＭＳ Ｐゴシック" pitchFamily="28" charset="-128"/>
              </a:rPr>
              <a:pPr/>
              <a:t>112</a:t>
            </a:fld>
            <a:endParaRPr lang="en-US" smtClean="0">
              <a:latin typeface="Times" pitchFamily="28" charset="0"/>
              <a:ea typeface="ＭＳ Ｐゴシック" pitchFamily="28"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722308-6484-4A4D-A0FE-0BDC66DF16A2}" type="slidenum">
              <a:rPr lang="en-US" smtClean="0">
                <a:latin typeface="Times" pitchFamily="28" charset="0"/>
                <a:ea typeface="ＭＳ Ｐゴシック" pitchFamily="28" charset="-128"/>
              </a:rPr>
              <a:pPr/>
              <a:t>113</a:t>
            </a:fld>
            <a:endParaRPr lang="en-US" smtClean="0">
              <a:latin typeface="Times" pitchFamily="28" charset="0"/>
              <a:ea typeface="ＭＳ Ｐゴシック" pitchFamily="28"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16E515-9E58-4BEF-9BBE-6ED1CB9AC72E}" type="slidenum">
              <a:rPr lang="en-US" smtClean="0">
                <a:latin typeface="Times" pitchFamily="28" charset="0"/>
                <a:ea typeface="ＭＳ Ｐゴシック" pitchFamily="28" charset="-128"/>
              </a:rPr>
              <a:pPr/>
              <a:t>114</a:t>
            </a:fld>
            <a:endParaRPr lang="en-US" smtClean="0">
              <a:latin typeface="Times" pitchFamily="28" charset="0"/>
              <a:ea typeface="ＭＳ Ｐゴシック" pitchFamily="28"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7D481-C8AE-4AE7-B97B-DF014432A05A}" type="slidenum">
              <a:rPr lang="en-US" smtClean="0">
                <a:latin typeface="Times" pitchFamily="28" charset="0"/>
                <a:ea typeface="ＭＳ Ｐゴシック" pitchFamily="28" charset="-128"/>
              </a:rPr>
              <a:pPr/>
              <a:t>115</a:t>
            </a:fld>
            <a:endParaRPr lang="en-US" smtClean="0">
              <a:latin typeface="Times" pitchFamily="28" charset="0"/>
              <a:ea typeface="ＭＳ Ｐゴシック" pitchFamily="28"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287A05-F8F3-44F2-B2C7-ABBFA881C8BC}" type="slidenum">
              <a:rPr lang="en-US" smtClean="0">
                <a:latin typeface="Times" pitchFamily="28" charset="0"/>
                <a:ea typeface="ＭＳ Ｐゴシック" pitchFamily="28" charset="-128"/>
              </a:rPr>
              <a:pPr/>
              <a:t>116</a:t>
            </a:fld>
            <a:endParaRPr lang="en-US" smtClean="0">
              <a:latin typeface="Times" pitchFamily="28" charset="0"/>
              <a:ea typeface="ＭＳ Ｐゴシック" pitchFamily="28"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811779-5492-4290-BAC1-8EFA9D9418FB}" type="slidenum">
              <a:rPr lang="en-US" smtClean="0">
                <a:latin typeface="Times" pitchFamily="28" charset="0"/>
                <a:ea typeface="ＭＳ Ｐゴシック" pitchFamily="28" charset="-128"/>
              </a:rPr>
              <a:pPr/>
              <a:t>117</a:t>
            </a:fld>
            <a:endParaRPr lang="en-US" smtClean="0">
              <a:latin typeface="Times" pitchFamily="28" charset="0"/>
              <a:ea typeface="ＭＳ Ｐゴシック" pitchFamily="28"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DA4644-120D-4252-B981-DDD57FFB5903}" type="slidenum">
              <a:rPr lang="en-US" smtClean="0">
                <a:latin typeface="Times" pitchFamily="28" charset="0"/>
                <a:ea typeface="ＭＳ Ｐゴシック" pitchFamily="28" charset="-128"/>
              </a:rPr>
              <a:pPr/>
              <a:t>118</a:t>
            </a:fld>
            <a:endParaRPr lang="en-US" smtClean="0">
              <a:latin typeface="Times" pitchFamily="28" charset="0"/>
              <a:ea typeface="ＭＳ Ｐゴシック" pitchFamily="28"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3FA5FC-86D3-49BB-A6F3-1EE5A7F0EBBF}" type="slidenum">
              <a:rPr lang="en-US" smtClean="0">
                <a:latin typeface="Times" pitchFamily="28" charset="0"/>
                <a:ea typeface="ＭＳ Ｐゴシック" pitchFamily="28" charset="-128"/>
              </a:rPr>
              <a:pPr/>
              <a:t>119</a:t>
            </a:fld>
            <a:endParaRPr lang="en-US" smtClean="0">
              <a:latin typeface="Times" pitchFamily="28" charset="0"/>
              <a:ea typeface="ＭＳ Ｐゴシック" pitchFamily="2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579E82-9AA4-42FF-A1B3-C97C7E12A47F}" type="slidenum">
              <a:rPr lang="en-US" smtClean="0">
                <a:latin typeface="Times" pitchFamily="28" charset="0"/>
                <a:ea typeface="ＭＳ Ｐゴシック" pitchFamily="28" charset="-128"/>
              </a:rPr>
              <a:pPr/>
              <a:t>12</a:t>
            </a:fld>
            <a:endParaRPr lang="en-US" smtClean="0">
              <a:latin typeface="Times" pitchFamily="28" charset="0"/>
              <a:ea typeface="ＭＳ Ｐゴシック" pitchFamily="28"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063D72-9FF8-446A-A37F-4A8B56292BD8}" type="slidenum">
              <a:rPr lang="en-US" smtClean="0">
                <a:latin typeface="Times" pitchFamily="28" charset="0"/>
                <a:ea typeface="ＭＳ Ｐゴシック" pitchFamily="28" charset="-128"/>
              </a:rPr>
              <a:pPr/>
              <a:t>120</a:t>
            </a:fld>
            <a:endParaRPr lang="en-US" smtClean="0">
              <a:latin typeface="Times" pitchFamily="28" charset="0"/>
              <a:ea typeface="ＭＳ Ｐゴシック" pitchFamily="28"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F4D23A-B00D-4040-9884-42BB2EAE49E1}" type="slidenum">
              <a:rPr lang="en-US" smtClean="0">
                <a:latin typeface="Times" pitchFamily="28" charset="0"/>
                <a:ea typeface="ＭＳ Ｐゴシック" pitchFamily="28" charset="-128"/>
              </a:rPr>
              <a:pPr/>
              <a:t>121</a:t>
            </a:fld>
            <a:endParaRPr lang="en-US" smtClean="0">
              <a:latin typeface="Times" pitchFamily="28" charset="0"/>
              <a:ea typeface="ＭＳ Ｐゴシック" pitchFamily="28"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36CB17-4894-4754-984A-A69BF6C06846}" type="slidenum">
              <a:rPr lang="en-US" smtClean="0">
                <a:latin typeface="Times" pitchFamily="28" charset="0"/>
                <a:ea typeface="ＭＳ Ｐゴシック" pitchFamily="28" charset="-128"/>
              </a:rPr>
              <a:pPr/>
              <a:t>122</a:t>
            </a:fld>
            <a:endParaRPr lang="en-US" smtClean="0">
              <a:latin typeface="Times" pitchFamily="28" charset="0"/>
              <a:ea typeface="ＭＳ Ｐゴシック" pitchFamily="28"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677546-3A7A-4A99-966C-118892405ABC}" type="slidenum">
              <a:rPr lang="en-US" smtClean="0">
                <a:latin typeface="Times" pitchFamily="28" charset="0"/>
                <a:ea typeface="ＭＳ Ｐゴシック" pitchFamily="28" charset="-128"/>
              </a:rPr>
              <a:pPr/>
              <a:t>123</a:t>
            </a:fld>
            <a:endParaRPr lang="en-US" smtClean="0">
              <a:latin typeface="Times" pitchFamily="28" charset="0"/>
              <a:ea typeface="ＭＳ Ｐゴシック" pitchFamily="28"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EFC752-27CB-4119-8FBB-3A599D960460}" type="slidenum">
              <a:rPr lang="en-US" smtClean="0">
                <a:latin typeface="Times" pitchFamily="28" charset="0"/>
                <a:ea typeface="ＭＳ Ｐゴシック" pitchFamily="28" charset="-128"/>
              </a:rPr>
              <a:pPr/>
              <a:t>124</a:t>
            </a:fld>
            <a:endParaRPr lang="en-US" smtClean="0">
              <a:latin typeface="Times" pitchFamily="28" charset="0"/>
              <a:ea typeface="ＭＳ Ｐゴシック" pitchFamily="28"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270F76-1F58-4317-B506-185D94FED382}" type="slidenum">
              <a:rPr lang="en-US" smtClean="0">
                <a:latin typeface="Times" pitchFamily="28" charset="0"/>
                <a:ea typeface="ＭＳ Ｐゴシック" pitchFamily="28" charset="-128"/>
              </a:rPr>
              <a:pPr/>
              <a:t>125</a:t>
            </a:fld>
            <a:endParaRPr lang="en-US" smtClean="0">
              <a:latin typeface="Times" pitchFamily="28" charset="0"/>
              <a:ea typeface="ＭＳ Ｐゴシック" pitchFamily="28"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981EFD-07FA-421C-8FD6-385BC935112C}" type="slidenum">
              <a:rPr lang="en-US" smtClean="0">
                <a:latin typeface="Times" pitchFamily="28" charset="0"/>
                <a:ea typeface="ＭＳ Ｐゴシック" pitchFamily="28" charset="-128"/>
              </a:rPr>
              <a:pPr/>
              <a:t>126</a:t>
            </a:fld>
            <a:endParaRPr lang="en-US" smtClean="0">
              <a:latin typeface="Times" pitchFamily="28" charset="0"/>
              <a:ea typeface="ＭＳ Ｐゴシック" pitchFamily="28"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51DA8E-2A10-41F0-868F-34C3E1107F7F}" type="slidenum">
              <a:rPr lang="en-US" smtClean="0">
                <a:latin typeface="Times" pitchFamily="28" charset="0"/>
                <a:ea typeface="ＭＳ Ｐゴシック" pitchFamily="28" charset="-128"/>
              </a:rPr>
              <a:pPr/>
              <a:t>127</a:t>
            </a:fld>
            <a:endParaRPr lang="en-US" smtClean="0">
              <a:latin typeface="Times" pitchFamily="28" charset="0"/>
              <a:ea typeface="ＭＳ Ｐゴシック" pitchFamily="28"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B25C42-4A79-4A72-99EC-46CBF580E42B}" type="slidenum">
              <a:rPr lang="en-US" smtClean="0">
                <a:latin typeface="Times" pitchFamily="28" charset="0"/>
                <a:ea typeface="ＭＳ Ｐゴシック" pitchFamily="28" charset="-128"/>
              </a:rPr>
              <a:pPr/>
              <a:t>128</a:t>
            </a:fld>
            <a:endParaRPr lang="en-US" smtClean="0">
              <a:latin typeface="Times" pitchFamily="28" charset="0"/>
              <a:ea typeface="ＭＳ Ｐゴシック" pitchFamily="28"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CE090F-4547-4AC6-9856-D35BAFDAC3F5}" type="slidenum">
              <a:rPr lang="en-US" smtClean="0">
                <a:latin typeface="Times" pitchFamily="28" charset="0"/>
                <a:ea typeface="ＭＳ Ｐゴシック" pitchFamily="28" charset="-128"/>
              </a:rPr>
              <a:pPr/>
              <a:t>129</a:t>
            </a:fld>
            <a:endParaRPr lang="en-US" smtClean="0">
              <a:latin typeface="Times" pitchFamily="28" charset="0"/>
              <a:ea typeface="ＭＳ Ｐゴシック" pitchFamily="2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F8EFF8-FB42-416E-A39E-2E19E86CA5DD}" type="slidenum">
              <a:rPr lang="en-US" smtClean="0">
                <a:latin typeface="Times" pitchFamily="28" charset="0"/>
                <a:ea typeface="ＭＳ Ｐゴシック" pitchFamily="28" charset="-128"/>
              </a:rPr>
              <a:pPr/>
              <a:t>13</a:t>
            </a:fld>
            <a:endParaRPr lang="en-US" smtClean="0">
              <a:latin typeface="Times" pitchFamily="28" charset="0"/>
              <a:ea typeface="ＭＳ Ｐゴシック" pitchFamily="28"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C5A2D6-7686-4017-B290-54415B5022DA}" type="slidenum">
              <a:rPr lang="en-US" smtClean="0">
                <a:latin typeface="Times" pitchFamily="28" charset="0"/>
                <a:ea typeface="ＭＳ Ｐゴシック" pitchFamily="28" charset="-128"/>
              </a:rPr>
              <a:pPr/>
              <a:t>130</a:t>
            </a:fld>
            <a:endParaRPr lang="en-US" smtClean="0">
              <a:latin typeface="Times" pitchFamily="28" charset="0"/>
              <a:ea typeface="ＭＳ Ｐゴシック" pitchFamily="28"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55AD3B-C6A7-48DE-AF0D-7B405EFD4482}" type="slidenum">
              <a:rPr lang="en-US" smtClean="0">
                <a:latin typeface="Times" pitchFamily="28" charset="0"/>
                <a:ea typeface="ＭＳ Ｐゴシック" pitchFamily="28" charset="-128"/>
              </a:rPr>
              <a:pPr/>
              <a:t>131</a:t>
            </a:fld>
            <a:endParaRPr lang="en-US" smtClean="0">
              <a:latin typeface="Times" pitchFamily="28" charset="0"/>
              <a:ea typeface="ＭＳ Ｐゴシック" pitchFamily="28"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600511-4F78-4F2F-B390-935A696919C4}" type="slidenum">
              <a:rPr lang="en-US" smtClean="0">
                <a:latin typeface="Times" pitchFamily="28" charset="0"/>
                <a:ea typeface="ＭＳ Ｐゴシック" pitchFamily="28" charset="-128"/>
              </a:rPr>
              <a:pPr/>
              <a:t>132</a:t>
            </a:fld>
            <a:endParaRPr lang="en-US" smtClean="0">
              <a:latin typeface="Times" pitchFamily="28" charset="0"/>
              <a:ea typeface="ＭＳ Ｐゴシック" pitchFamily="28"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Urinary overview</a:t>
            </a:r>
            <a:endParaRPr lang="en-US"/>
          </a:p>
        </p:txBody>
      </p:sp>
      <p:sp>
        <p:nvSpPr>
          <p:cNvPr id="4" name="Slide Number Placeholder 3"/>
          <p:cNvSpPr>
            <a:spLocks noGrp="1"/>
          </p:cNvSpPr>
          <p:nvPr>
            <p:ph type="sldNum" sz="quarter" idx="10"/>
          </p:nvPr>
        </p:nvSpPr>
        <p:spPr/>
        <p:txBody>
          <a:bodyPr/>
          <a:lstStyle/>
          <a:p>
            <a:fld id="{ADAEC10A-6F22-4131-ADCA-60752C6A2AF6}" type="slidenum">
              <a:rPr lang="en-US" smtClean="0"/>
              <a:t>136</a:t>
            </a:fld>
            <a:endParaRPr lang="en-US"/>
          </a:p>
        </p:txBody>
      </p:sp>
    </p:spTree>
    <p:extLst>
      <p:ext uri="{BB962C8B-B14F-4D97-AF65-F5344CB8AC3E}">
        <p14:creationId xmlns:p14="http://schemas.microsoft.com/office/powerpoint/2010/main" val="22076181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DA5001-3548-42EF-AFD4-B205A02C37F5}" type="slidenum">
              <a:rPr lang="en-US" smtClean="0">
                <a:latin typeface="Times" pitchFamily="28" charset="0"/>
                <a:ea typeface="ＭＳ Ｐゴシック" pitchFamily="28" charset="-128"/>
              </a:rPr>
              <a:pPr/>
              <a:t>14</a:t>
            </a:fld>
            <a:endParaRPr lang="en-US" smtClean="0">
              <a:latin typeface="Times" pitchFamily="28" charset="0"/>
              <a:ea typeface="ＭＳ Ｐゴシック" pitchFamily="28"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A689D8-8B91-4FC2-BD63-5FFA50786967}" type="slidenum">
              <a:rPr lang="en-US" smtClean="0">
                <a:latin typeface="Times" pitchFamily="28" charset="0"/>
                <a:ea typeface="ＭＳ Ｐゴシック" pitchFamily="28" charset="-128"/>
              </a:rPr>
              <a:pPr/>
              <a:t>15</a:t>
            </a:fld>
            <a:endParaRPr lang="en-US" smtClean="0">
              <a:latin typeface="Times" pitchFamily="28" charset="0"/>
              <a:ea typeface="ＭＳ Ｐゴシック" pitchFamily="28"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CA857E-ED80-4658-8091-76B7F50320FC}" type="slidenum">
              <a:rPr lang="en-US" smtClean="0">
                <a:latin typeface="Times" pitchFamily="28" charset="0"/>
                <a:ea typeface="ＭＳ Ｐゴシック" pitchFamily="28" charset="-128"/>
              </a:rPr>
              <a:pPr/>
              <a:t>16</a:t>
            </a:fld>
            <a:endParaRPr lang="en-US" smtClean="0">
              <a:latin typeface="Times" pitchFamily="28" charset="0"/>
              <a:ea typeface="ＭＳ Ｐゴシック" pitchFamily="28"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4E40FB-1A95-4B94-B802-F3B9C231C7F5}" type="slidenum">
              <a:rPr lang="en-US" smtClean="0">
                <a:latin typeface="Times" pitchFamily="28" charset="0"/>
                <a:ea typeface="ＭＳ Ｐゴシック" pitchFamily="28" charset="-128"/>
              </a:rPr>
              <a:pPr/>
              <a:t>17</a:t>
            </a:fld>
            <a:endParaRPr lang="en-US" smtClean="0">
              <a:latin typeface="Times" pitchFamily="28" charset="0"/>
              <a:ea typeface="ＭＳ Ｐゴシック" pitchFamily="28"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EC10A-6F22-4131-ADCA-60752C6A2AF6}" type="slidenum">
              <a:rPr lang="en-US" smtClean="0"/>
              <a:t>217</a:t>
            </a:fld>
            <a:endParaRPr lang="en-US"/>
          </a:p>
        </p:txBody>
      </p:sp>
    </p:spTree>
    <p:extLst>
      <p:ext uri="{BB962C8B-B14F-4D97-AF65-F5344CB8AC3E}">
        <p14:creationId xmlns:p14="http://schemas.microsoft.com/office/powerpoint/2010/main" val="295090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4EB94F-E0BA-4B93-AE10-FCAB8255BAE5}" type="slidenum">
              <a:rPr lang="en-US" smtClean="0">
                <a:latin typeface="Times" pitchFamily="28" charset="0"/>
                <a:ea typeface="ＭＳ Ｐゴシック" pitchFamily="28" charset="-128"/>
              </a:rPr>
              <a:pPr/>
              <a:t>18</a:t>
            </a:fld>
            <a:endParaRPr lang="en-US" smtClean="0">
              <a:latin typeface="Times" pitchFamily="28" charset="0"/>
              <a:ea typeface="ＭＳ Ｐゴシック" pitchFamily="2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7339E5-7F10-4234-9F16-3CFAEA2DCB4E}" type="slidenum">
              <a:rPr lang="en-US" smtClean="0">
                <a:latin typeface="Times" pitchFamily="28" charset="0"/>
                <a:ea typeface="ＭＳ Ｐゴシック" pitchFamily="28" charset="-128"/>
              </a:rPr>
              <a:pPr/>
              <a:t>19</a:t>
            </a:fld>
            <a:endParaRPr lang="en-US" smtClean="0">
              <a:latin typeface="Times" pitchFamily="28" charset="0"/>
              <a:ea typeface="ＭＳ Ｐゴシック" pitchFamily="2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3D0D2E-4CEA-45F2-A618-573D15B50B33}" type="slidenum">
              <a:rPr lang="en-US" smtClean="0">
                <a:latin typeface="Times" pitchFamily="28" charset="0"/>
                <a:ea typeface="ＭＳ Ｐゴシック" pitchFamily="28" charset="-128"/>
              </a:rPr>
              <a:pPr/>
              <a:t>2</a:t>
            </a:fld>
            <a:endParaRPr lang="en-US" smtClean="0">
              <a:latin typeface="Times" pitchFamily="28" charset="0"/>
              <a:ea typeface="ＭＳ Ｐゴシック" pitchFamily="2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575A52-F94A-4D44-833A-579A193078AD}" type="slidenum">
              <a:rPr lang="en-US" smtClean="0">
                <a:latin typeface="Times" pitchFamily="28" charset="0"/>
                <a:ea typeface="ＭＳ Ｐゴシック" pitchFamily="28" charset="-128"/>
              </a:rPr>
              <a:pPr/>
              <a:t>20</a:t>
            </a:fld>
            <a:endParaRPr lang="en-US" smtClean="0">
              <a:latin typeface="Times" pitchFamily="28" charset="0"/>
              <a:ea typeface="ＭＳ Ｐゴシック" pitchFamily="2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C57959-71DE-47DE-885D-4113A101AAD5}" type="slidenum">
              <a:rPr lang="en-US" smtClean="0">
                <a:latin typeface="Times" pitchFamily="28" charset="0"/>
                <a:ea typeface="ＭＳ Ｐゴシック" pitchFamily="28" charset="-128"/>
              </a:rPr>
              <a:pPr/>
              <a:t>21</a:t>
            </a:fld>
            <a:endParaRPr lang="en-US" smtClean="0">
              <a:latin typeface="Times" pitchFamily="28" charset="0"/>
              <a:ea typeface="ＭＳ Ｐゴシック" pitchFamily="2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39D357-4B64-4797-9A3B-553AD8E83371}" type="slidenum">
              <a:rPr lang="en-US" smtClean="0">
                <a:latin typeface="Times" pitchFamily="28" charset="0"/>
                <a:ea typeface="ＭＳ Ｐゴシック" pitchFamily="28" charset="-128"/>
              </a:rPr>
              <a:pPr/>
              <a:t>22</a:t>
            </a:fld>
            <a:endParaRPr lang="en-US" smtClean="0">
              <a:latin typeface="Times" pitchFamily="28" charset="0"/>
              <a:ea typeface="ＭＳ Ｐゴシック" pitchFamily="2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7C0605-776B-4A90-A05A-7B096F62B920}" type="slidenum">
              <a:rPr lang="en-US" smtClean="0">
                <a:latin typeface="Times" pitchFamily="28" charset="0"/>
                <a:ea typeface="ＭＳ Ｐゴシック" pitchFamily="28" charset="-128"/>
              </a:rPr>
              <a:pPr/>
              <a:t>23</a:t>
            </a:fld>
            <a:endParaRPr lang="en-US" smtClean="0">
              <a:latin typeface="Times" pitchFamily="28" charset="0"/>
              <a:ea typeface="ＭＳ Ｐゴシック" pitchFamily="2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C95101-A37F-4D32-AB50-63D3D17BA362}" type="slidenum">
              <a:rPr lang="en-US" smtClean="0">
                <a:latin typeface="Times" pitchFamily="28" charset="0"/>
                <a:ea typeface="ＭＳ Ｐゴシック" pitchFamily="28" charset="-128"/>
              </a:rPr>
              <a:pPr/>
              <a:t>24</a:t>
            </a:fld>
            <a:endParaRPr lang="en-US" smtClean="0">
              <a:latin typeface="Times" pitchFamily="28" charset="0"/>
              <a:ea typeface="ＭＳ Ｐゴシック" pitchFamily="2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4F49BD-F4C1-41C8-A1CC-088BF0D302C2}" type="slidenum">
              <a:rPr lang="en-US" smtClean="0">
                <a:latin typeface="Times" pitchFamily="28" charset="0"/>
                <a:ea typeface="ＭＳ Ｐゴシック" pitchFamily="28" charset="-128"/>
              </a:rPr>
              <a:pPr/>
              <a:t>25</a:t>
            </a:fld>
            <a:endParaRPr lang="en-US" smtClean="0">
              <a:latin typeface="Times" pitchFamily="28" charset="0"/>
              <a:ea typeface="ＭＳ Ｐゴシック" pitchFamily="2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0DE131-ACDC-40A7-80F3-171BD078F146}" type="slidenum">
              <a:rPr lang="en-US" smtClean="0">
                <a:latin typeface="Times" pitchFamily="28" charset="0"/>
                <a:ea typeface="ＭＳ Ｐゴシック" pitchFamily="28" charset="-128"/>
              </a:rPr>
              <a:pPr/>
              <a:t>26</a:t>
            </a:fld>
            <a:endParaRPr lang="en-US" smtClean="0">
              <a:latin typeface="Times" pitchFamily="28" charset="0"/>
              <a:ea typeface="ＭＳ Ｐゴシック" pitchFamily="2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DFE2FC-7CCD-4A1B-84F6-CBD33B3DE0B2}" type="slidenum">
              <a:rPr lang="en-US" smtClean="0">
                <a:latin typeface="Times" pitchFamily="28" charset="0"/>
                <a:ea typeface="ＭＳ Ｐゴシック" pitchFamily="28" charset="-128"/>
              </a:rPr>
              <a:pPr/>
              <a:t>27</a:t>
            </a:fld>
            <a:endParaRPr lang="en-US" smtClean="0">
              <a:latin typeface="Times" pitchFamily="28" charset="0"/>
              <a:ea typeface="ＭＳ Ｐゴシック" pitchFamily="2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6DBC7A-D8A6-47AB-9329-A4239EA97962}" type="slidenum">
              <a:rPr lang="en-US" smtClean="0">
                <a:latin typeface="Times" pitchFamily="28" charset="0"/>
                <a:ea typeface="ＭＳ Ｐゴシック" pitchFamily="28" charset="-128"/>
              </a:rPr>
              <a:pPr/>
              <a:t>28</a:t>
            </a:fld>
            <a:endParaRPr lang="en-US" smtClean="0">
              <a:latin typeface="Times" pitchFamily="28" charset="0"/>
              <a:ea typeface="ＭＳ Ｐゴシック" pitchFamily="2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B46FD3-C516-46BF-ACC8-4471A1BF7C44}" type="slidenum">
              <a:rPr lang="en-US" smtClean="0">
                <a:latin typeface="Times" pitchFamily="28" charset="0"/>
                <a:ea typeface="ＭＳ Ｐゴシック" pitchFamily="28" charset="-128"/>
              </a:rPr>
              <a:pPr/>
              <a:t>29</a:t>
            </a:fld>
            <a:endParaRPr lang="en-US" smtClean="0">
              <a:latin typeface="Times" pitchFamily="28" charset="0"/>
              <a:ea typeface="ＭＳ Ｐゴシック" pitchFamily="2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013F8B-827F-49B6-BB31-C5BDD8004FC7}" type="slidenum">
              <a:rPr lang="en-US" smtClean="0">
                <a:latin typeface="Times" pitchFamily="28" charset="0"/>
                <a:ea typeface="ＭＳ Ｐゴシック" pitchFamily="28" charset="-128"/>
              </a:rPr>
              <a:pPr/>
              <a:t>3</a:t>
            </a:fld>
            <a:endParaRPr lang="en-US" smtClean="0">
              <a:latin typeface="Times" pitchFamily="28" charset="0"/>
              <a:ea typeface="ＭＳ Ｐゴシック" pitchFamily="28"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21048E-5A52-4A3D-9A36-C488F8286B39}" type="slidenum">
              <a:rPr lang="en-US" smtClean="0">
                <a:latin typeface="Times" pitchFamily="28" charset="0"/>
                <a:ea typeface="ＭＳ Ｐゴシック" pitchFamily="28" charset="-128"/>
              </a:rPr>
              <a:pPr/>
              <a:t>30</a:t>
            </a:fld>
            <a:endParaRPr lang="en-US" smtClean="0">
              <a:latin typeface="Times" pitchFamily="28" charset="0"/>
              <a:ea typeface="ＭＳ Ｐゴシック" pitchFamily="2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727265-21C4-45C1-B9C9-E0E44C1C49A4}" type="slidenum">
              <a:rPr lang="en-US" smtClean="0">
                <a:latin typeface="Times" pitchFamily="28" charset="0"/>
                <a:ea typeface="ＭＳ Ｐゴシック" pitchFamily="28" charset="-128"/>
              </a:rPr>
              <a:pPr/>
              <a:t>31</a:t>
            </a:fld>
            <a:endParaRPr lang="en-US" smtClean="0">
              <a:latin typeface="Times" pitchFamily="28" charset="0"/>
              <a:ea typeface="ＭＳ Ｐゴシック" pitchFamily="2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11D5AC-C458-45DA-99EE-2250559AA4D4}" type="slidenum">
              <a:rPr lang="en-US" smtClean="0">
                <a:latin typeface="Times" pitchFamily="28" charset="0"/>
                <a:ea typeface="ＭＳ Ｐゴシック" pitchFamily="28" charset="-128"/>
              </a:rPr>
              <a:pPr/>
              <a:t>32</a:t>
            </a:fld>
            <a:endParaRPr lang="en-US" smtClean="0">
              <a:latin typeface="Times" pitchFamily="28" charset="0"/>
              <a:ea typeface="ＭＳ Ｐゴシック" pitchFamily="2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112EE8-6373-4B42-ADA2-C0EB4BC4B733}" type="slidenum">
              <a:rPr lang="en-US" smtClean="0">
                <a:latin typeface="Times" pitchFamily="28" charset="0"/>
                <a:ea typeface="ＭＳ Ｐゴシック" pitchFamily="28" charset="-128"/>
              </a:rPr>
              <a:pPr/>
              <a:t>33</a:t>
            </a:fld>
            <a:endParaRPr lang="en-US" smtClean="0">
              <a:latin typeface="Times" pitchFamily="28" charset="0"/>
              <a:ea typeface="ＭＳ Ｐゴシック" pitchFamily="2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FC4810-D2D9-4B2E-AEDE-86732DEC5474}" type="slidenum">
              <a:rPr lang="en-US" smtClean="0">
                <a:latin typeface="Times" pitchFamily="28" charset="0"/>
                <a:ea typeface="ＭＳ Ｐゴシック" pitchFamily="28" charset="-128"/>
              </a:rPr>
              <a:pPr/>
              <a:t>34</a:t>
            </a:fld>
            <a:endParaRPr lang="en-US" smtClean="0">
              <a:latin typeface="Times" pitchFamily="28" charset="0"/>
              <a:ea typeface="ＭＳ Ｐゴシック" pitchFamily="28"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B61BED-FF18-4F11-8F33-00135D3DFAB6}" type="slidenum">
              <a:rPr lang="en-US" smtClean="0">
                <a:latin typeface="Times" pitchFamily="28" charset="0"/>
                <a:ea typeface="ＭＳ Ｐゴシック" pitchFamily="28" charset="-128"/>
              </a:rPr>
              <a:pPr/>
              <a:t>35</a:t>
            </a:fld>
            <a:endParaRPr lang="en-US" smtClean="0">
              <a:latin typeface="Times" pitchFamily="28" charset="0"/>
              <a:ea typeface="ＭＳ Ｐゴシック" pitchFamily="2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2C3194-E741-48BB-9777-412283D679A7}" type="slidenum">
              <a:rPr lang="en-US" smtClean="0">
                <a:latin typeface="Times" pitchFamily="28" charset="0"/>
                <a:ea typeface="ＭＳ Ｐゴシック" pitchFamily="28" charset="-128"/>
              </a:rPr>
              <a:pPr/>
              <a:t>36</a:t>
            </a:fld>
            <a:endParaRPr lang="en-US" smtClean="0">
              <a:latin typeface="Times" pitchFamily="28" charset="0"/>
              <a:ea typeface="ＭＳ Ｐゴシック" pitchFamily="2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6E0781-9974-4C38-AE47-17D533393EE8}" type="slidenum">
              <a:rPr lang="en-US" smtClean="0">
                <a:latin typeface="Times" pitchFamily="28" charset="0"/>
                <a:ea typeface="ＭＳ Ｐゴシック" pitchFamily="28" charset="-128"/>
              </a:rPr>
              <a:pPr/>
              <a:t>37</a:t>
            </a:fld>
            <a:endParaRPr lang="en-US" smtClean="0">
              <a:latin typeface="Times" pitchFamily="28" charset="0"/>
              <a:ea typeface="ＭＳ Ｐゴシック" pitchFamily="2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1E46AB-F4A4-4EA1-B7B7-874CA79314CE}" type="slidenum">
              <a:rPr lang="en-US" smtClean="0">
                <a:latin typeface="Times" pitchFamily="28" charset="0"/>
                <a:ea typeface="ＭＳ Ｐゴシック" pitchFamily="28" charset="-128"/>
              </a:rPr>
              <a:pPr/>
              <a:t>38</a:t>
            </a:fld>
            <a:endParaRPr lang="en-US" smtClean="0">
              <a:latin typeface="Times" pitchFamily="28" charset="0"/>
              <a:ea typeface="ＭＳ Ｐゴシック" pitchFamily="2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DB224C-1AB3-4C02-A421-4857E964C76F}" type="slidenum">
              <a:rPr lang="en-US" smtClean="0">
                <a:latin typeface="Times" pitchFamily="28" charset="0"/>
                <a:ea typeface="ＭＳ Ｐゴシック" pitchFamily="28" charset="-128"/>
              </a:rPr>
              <a:pPr/>
              <a:t>39</a:t>
            </a:fld>
            <a:endParaRPr lang="en-US" smtClean="0">
              <a:latin typeface="Times" pitchFamily="28" charset="0"/>
              <a:ea typeface="ＭＳ Ｐゴシック" pitchFamily="2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DigestionOverview</a:t>
            </a:r>
            <a:endParaRPr lang="en-US" dirty="0"/>
          </a:p>
        </p:txBody>
      </p:sp>
      <p:sp>
        <p:nvSpPr>
          <p:cNvPr id="4" name="Slide Number Placeholder 3"/>
          <p:cNvSpPr>
            <a:spLocks noGrp="1"/>
          </p:cNvSpPr>
          <p:nvPr>
            <p:ph type="sldNum" sz="quarter" idx="10"/>
          </p:nvPr>
        </p:nvSpPr>
        <p:spPr/>
        <p:txBody>
          <a:bodyPr/>
          <a:lstStyle/>
          <a:p>
            <a:fld id="{ADAEC10A-6F22-4131-ADCA-60752C6A2AF6}" type="slidenum">
              <a:rPr lang="en-US" smtClean="0"/>
              <a:t>4</a:t>
            </a:fld>
            <a:endParaRPr lang="en-US"/>
          </a:p>
        </p:txBody>
      </p:sp>
    </p:spTree>
    <p:extLst>
      <p:ext uri="{BB962C8B-B14F-4D97-AF65-F5344CB8AC3E}">
        <p14:creationId xmlns:p14="http://schemas.microsoft.com/office/powerpoint/2010/main" val="641123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D87DBA-19C8-4EB2-B59D-CFB3A7F2D8C2}" type="slidenum">
              <a:rPr lang="en-US" smtClean="0">
                <a:latin typeface="Times" pitchFamily="28" charset="0"/>
                <a:ea typeface="ＭＳ Ｐゴシック" pitchFamily="28" charset="-128"/>
              </a:rPr>
              <a:pPr/>
              <a:t>40</a:t>
            </a:fld>
            <a:endParaRPr lang="en-US" smtClean="0">
              <a:latin typeface="Times" pitchFamily="28" charset="0"/>
              <a:ea typeface="ＭＳ Ｐゴシック" pitchFamily="2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1362A9-F1FB-45CE-AF9A-9CCCBA725D3C}" type="slidenum">
              <a:rPr lang="en-US" smtClean="0">
                <a:latin typeface="Times" pitchFamily="28" charset="0"/>
                <a:ea typeface="ＭＳ Ｐゴシック" pitchFamily="28" charset="-128"/>
              </a:rPr>
              <a:pPr/>
              <a:t>41</a:t>
            </a:fld>
            <a:endParaRPr lang="en-US" smtClean="0">
              <a:latin typeface="Times" pitchFamily="28" charset="0"/>
              <a:ea typeface="ＭＳ Ｐゴシック" pitchFamily="28"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C03303-C755-4256-B7B1-17D6C310E835}" type="slidenum">
              <a:rPr lang="en-US" smtClean="0">
                <a:latin typeface="Times" pitchFamily="28" charset="0"/>
                <a:ea typeface="ＭＳ Ｐゴシック" pitchFamily="28" charset="-128"/>
              </a:rPr>
              <a:pPr/>
              <a:t>42</a:t>
            </a:fld>
            <a:endParaRPr lang="en-US" smtClean="0">
              <a:latin typeface="Times" pitchFamily="28" charset="0"/>
              <a:ea typeface="ＭＳ Ｐゴシック" pitchFamily="2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1E1CC0-3588-457A-8556-9432AD1BFED1}" type="slidenum">
              <a:rPr lang="en-US" smtClean="0">
                <a:latin typeface="Times" pitchFamily="28" charset="0"/>
                <a:ea typeface="ＭＳ Ｐゴシック" pitchFamily="28" charset="-128"/>
              </a:rPr>
              <a:pPr/>
              <a:t>43</a:t>
            </a:fld>
            <a:endParaRPr lang="en-US" smtClean="0">
              <a:latin typeface="Times" pitchFamily="28" charset="0"/>
              <a:ea typeface="ＭＳ Ｐゴシック" pitchFamily="2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F450F2-28C2-4901-AED5-918E5A80BE9D}" type="slidenum">
              <a:rPr lang="en-US" smtClean="0">
                <a:latin typeface="Times" pitchFamily="28" charset="0"/>
                <a:ea typeface="ＭＳ Ｐゴシック" pitchFamily="28" charset="-128"/>
              </a:rPr>
              <a:pPr/>
              <a:t>44</a:t>
            </a:fld>
            <a:endParaRPr lang="en-US" smtClean="0">
              <a:latin typeface="Times" pitchFamily="28" charset="0"/>
              <a:ea typeface="ＭＳ Ｐゴシック" pitchFamily="2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D99D9D-CB41-4027-8B93-3A87D2669FC2}" type="slidenum">
              <a:rPr lang="en-US" smtClean="0">
                <a:latin typeface="Times" pitchFamily="28" charset="0"/>
                <a:ea typeface="ＭＳ Ｐゴシック" pitchFamily="28" charset="-128"/>
              </a:rPr>
              <a:pPr/>
              <a:t>45</a:t>
            </a:fld>
            <a:endParaRPr lang="en-US" smtClean="0">
              <a:latin typeface="Times" pitchFamily="28" charset="0"/>
              <a:ea typeface="ＭＳ Ｐゴシック" pitchFamily="2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7AF162-1CE2-445E-9CDE-65FC6BE00640}" type="slidenum">
              <a:rPr lang="en-US" smtClean="0">
                <a:latin typeface="Times" pitchFamily="28" charset="0"/>
                <a:ea typeface="ＭＳ Ｐゴシック" pitchFamily="28" charset="-128"/>
              </a:rPr>
              <a:pPr/>
              <a:t>46</a:t>
            </a:fld>
            <a:endParaRPr lang="en-US" smtClean="0">
              <a:latin typeface="Times" pitchFamily="28" charset="0"/>
              <a:ea typeface="ＭＳ Ｐゴシック" pitchFamily="2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7E1320-659C-42B5-8822-5E6D7E540A6E}" type="slidenum">
              <a:rPr lang="en-US" smtClean="0">
                <a:latin typeface="Times" pitchFamily="28" charset="0"/>
                <a:ea typeface="ＭＳ Ｐゴシック" pitchFamily="28" charset="-128"/>
              </a:rPr>
              <a:pPr/>
              <a:t>47</a:t>
            </a:fld>
            <a:endParaRPr lang="en-US" smtClean="0">
              <a:latin typeface="Times" pitchFamily="28" charset="0"/>
              <a:ea typeface="ＭＳ Ｐゴシック" pitchFamily="2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2FEE54-2B99-47D1-8299-0F2D6D816B2B}" type="slidenum">
              <a:rPr lang="en-US" smtClean="0">
                <a:latin typeface="Times" pitchFamily="28" charset="0"/>
                <a:ea typeface="ＭＳ Ｐゴシック" pitchFamily="28" charset="-128"/>
              </a:rPr>
              <a:pPr/>
              <a:t>48</a:t>
            </a:fld>
            <a:endParaRPr lang="en-US" smtClean="0">
              <a:latin typeface="Times" pitchFamily="28" charset="0"/>
              <a:ea typeface="ＭＳ Ｐゴシック" pitchFamily="2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EE27F5-E7FD-4993-95FD-8246D012F453}" type="slidenum">
              <a:rPr lang="en-US" smtClean="0">
                <a:latin typeface="Times" pitchFamily="28" charset="0"/>
                <a:ea typeface="ＭＳ Ｐゴシック" pitchFamily="28" charset="-128"/>
              </a:rPr>
              <a:pPr/>
              <a:t>49</a:t>
            </a:fld>
            <a:endParaRPr lang="en-US" smtClean="0">
              <a:latin typeface="Times" pitchFamily="28" charset="0"/>
              <a:ea typeface="ＭＳ Ｐゴシック" pitchFamily="2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691DAA-23C6-4EDE-83A1-3EBD90739016}" type="slidenum">
              <a:rPr lang="en-US" smtClean="0">
                <a:latin typeface="Times" pitchFamily="28" charset="0"/>
                <a:ea typeface="ＭＳ Ｐゴシック" pitchFamily="28" charset="-128"/>
              </a:rPr>
              <a:pPr/>
              <a:t>5</a:t>
            </a:fld>
            <a:endParaRPr lang="en-US" smtClean="0">
              <a:latin typeface="Times" pitchFamily="28" charset="0"/>
              <a:ea typeface="ＭＳ Ｐゴシック" pitchFamily="28"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0D9FAC-9CD5-4B8A-9A7A-FADCA97687D8}" type="slidenum">
              <a:rPr lang="en-US" smtClean="0">
                <a:latin typeface="Times" pitchFamily="28" charset="0"/>
                <a:ea typeface="ＭＳ Ｐゴシック" pitchFamily="28" charset="-128"/>
              </a:rPr>
              <a:pPr/>
              <a:t>50</a:t>
            </a:fld>
            <a:endParaRPr lang="en-US" smtClean="0">
              <a:latin typeface="Times" pitchFamily="28" charset="0"/>
              <a:ea typeface="ＭＳ Ｐゴシック" pitchFamily="2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123DBA-AB90-463C-96C0-37180B93AC4B}" type="slidenum">
              <a:rPr lang="en-US" smtClean="0">
                <a:latin typeface="Times" pitchFamily="28" charset="0"/>
                <a:ea typeface="ＭＳ Ｐゴシック" pitchFamily="28" charset="-128"/>
              </a:rPr>
              <a:pPr/>
              <a:t>51</a:t>
            </a:fld>
            <a:endParaRPr lang="en-US" smtClean="0">
              <a:latin typeface="Times" pitchFamily="28" charset="0"/>
              <a:ea typeface="ＭＳ Ｐゴシック" pitchFamily="28"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6B9D87-1B3A-4DC3-AFC1-BCDBE16DC308}" type="slidenum">
              <a:rPr lang="en-US" smtClean="0">
                <a:latin typeface="Times" pitchFamily="28" charset="0"/>
                <a:ea typeface="ＭＳ Ｐゴシック" pitchFamily="28" charset="-128"/>
              </a:rPr>
              <a:pPr/>
              <a:t>52</a:t>
            </a:fld>
            <a:endParaRPr lang="en-US" smtClean="0">
              <a:latin typeface="Times" pitchFamily="28" charset="0"/>
              <a:ea typeface="ＭＳ Ｐゴシック" pitchFamily="28"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66C985-FAE8-4B11-9431-1A531429C51A}" type="slidenum">
              <a:rPr lang="en-US" smtClean="0">
                <a:latin typeface="Times" pitchFamily="28" charset="0"/>
                <a:ea typeface="ＭＳ Ｐゴシック" pitchFamily="28" charset="-128"/>
              </a:rPr>
              <a:pPr/>
              <a:t>53</a:t>
            </a:fld>
            <a:endParaRPr lang="en-US" smtClean="0">
              <a:latin typeface="Times" pitchFamily="28" charset="0"/>
              <a:ea typeface="ＭＳ Ｐゴシック" pitchFamily="28"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40E790-009B-4B39-B298-10D2657A5B5E}" type="slidenum">
              <a:rPr lang="en-US" smtClean="0">
                <a:latin typeface="Times" pitchFamily="28" charset="0"/>
                <a:ea typeface="ＭＳ Ｐゴシック" pitchFamily="28" charset="-128"/>
              </a:rPr>
              <a:pPr/>
              <a:t>54</a:t>
            </a:fld>
            <a:endParaRPr lang="en-US" smtClean="0">
              <a:latin typeface="Times" pitchFamily="28" charset="0"/>
              <a:ea typeface="ＭＳ Ｐゴシック" pitchFamily="2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D797DF-153B-46A0-83FF-18382C321A3E}" type="slidenum">
              <a:rPr lang="en-US" smtClean="0">
                <a:latin typeface="Times" pitchFamily="28" charset="0"/>
                <a:ea typeface="ＭＳ Ｐゴシック" pitchFamily="28" charset="-128"/>
              </a:rPr>
              <a:pPr/>
              <a:t>55</a:t>
            </a:fld>
            <a:endParaRPr lang="en-US" smtClean="0">
              <a:latin typeface="Times" pitchFamily="28" charset="0"/>
              <a:ea typeface="ＭＳ Ｐゴシック" pitchFamily="2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2521B-A98D-48FE-A704-B8B3ECE61622}" type="slidenum">
              <a:rPr lang="en-US" smtClean="0">
                <a:latin typeface="Times" pitchFamily="28" charset="0"/>
                <a:ea typeface="ＭＳ Ｐゴシック" pitchFamily="28" charset="-128"/>
              </a:rPr>
              <a:pPr/>
              <a:t>56</a:t>
            </a:fld>
            <a:endParaRPr lang="en-US" smtClean="0">
              <a:latin typeface="Times" pitchFamily="28" charset="0"/>
              <a:ea typeface="ＭＳ Ｐゴシック" pitchFamily="2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94797C-B646-415A-AFA3-111CEFE0D11E}" type="slidenum">
              <a:rPr lang="en-US" smtClean="0">
                <a:latin typeface="Times" pitchFamily="28" charset="0"/>
                <a:ea typeface="ＭＳ Ｐゴシック" pitchFamily="28" charset="-128"/>
              </a:rPr>
              <a:pPr/>
              <a:t>57</a:t>
            </a:fld>
            <a:endParaRPr lang="en-US" smtClean="0">
              <a:latin typeface="Times" pitchFamily="28" charset="0"/>
              <a:ea typeface="ＭＳ Ｐゴシック" pitchFamily="28"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47DB87-FD1D-440D-9AD9-AAAF4706065E}" type="slidenum">
              <a:rPr lang="en-US" smtClean="0">
                <a:latin typeface="Times" pitchFamily="28" charset="0"/>
                <a:ea typeface="ＭＳ Ｐゴシック" pitchFamily="28" charset="-128"/>
              </a:rPr>
              <a:pPr/>
              <a:t>58</a:t>
            </a:fld>
            <a:endParaRPr lang="en-US" smtClean="0">
              <a:latin typeface="Times" pitchFamily="28" charset="0"/>
              <a:ea typeface="ＭＳ Ｐゴシック" pitchFamily="28"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037A7B-D4A9-4B66-9729-0D51938CF656}" type="slidenum">
              <a:rPr lang="en-US" smtClean="0">
                <a:latin typeface="Times" pitchFamily="28" charset="0"/>
                <a:ea typeface="ＭＳ Ｐゴシック" pitchFamily="28" charset="-128"/>
              </a:rPr>
              <a:pPr/>
              <a:t>59</a:t>
            </a:fld>
            <a:endParaRPr lang="en-US" smtClean="0">
              <a:latin typeface="Times" pitchFamily="28" charset="0"/>
              <a:ea typeface="ＭＳ Ｐゴシック" pitchFamily="2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A472A0-93BC-4226-8DBA-A4738D5D9F09}" type="slidenum">
              <a:rPr lang="en-US" smtClean="0">
                <a:latin typeface="Times" pitchFamily="28" charset="0"/>
                <a:ea typeface="ＭＳ Ｐゴシック" pitchFamily="28" charset="-128"/>
              </a:rPr>
              <a:pPr/>
              <a:t>6</a:t>
            </a:fld>
            <a:endParaRPr lang="en-US" smtClean="0">
              <a:latin typeface="Times" pitchFamily="28" charset="0"/>
              <a:ea typeface="ＭＳ Ｐゴシック" pitchFamily="28"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BCF4DB-65EE-46CC-9A6E-4AE2A3D85A73}" type="slidenum">
              <a:rPr lang="en-US" smtClean="0">
                <a:latin typeface="Times" pitchFamily="28" charset="0"/>
                <a:ea typeface="ＭＳ Ｐゴシック" pitchFamily="28" charset="-128"/>
              </a:rPr>
              <a:pPr/>
              <a:t>60</a:t>
            </a:fld>
            <a:endParaRPr lang="en-US" smtClean="0">
              <a:latin typeface="Times" pitchFamily="28" charset="0"/>
              <a:ea typeface="ＭＳ Ｐゴシック" pitchFamily="2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25F158-9005-4BB5-A3F0-40DA9900BFAF}" type="slidenum">
              <a:rPr lang="en-US" smtClean="0">
                <a:latin typeface="Times" pitchFamily="28" charset="0"/>
                <a:ea typeface="ＭＳ Ｐゴシック" pitchFamily="28" charset="-128"/>
              </a:rPr>
              <a:pPr/>
              <a:t>61</a:t>
            </a:fld>
            <a:endParaRPr lang="en-US" smtClean="0">
              <a:latin typeface="Times" pitchFamily="28" charset="0"/>
              <a:ea typeface="ＭＳ Ｐゴシック" pitchFamily="2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CA11DB-E2BA-40FD-BA29-AC63A27F6C57}" type="slidenum">
              <a:rPr lang="en-US" smtClean="0">
                <a:latin typeface="Times" pitchFamily="28" charset="0"/>
                <a:ea typeface="ＭＳ Ｐゴシック" pitchFamily="28" charset="-128"/>
              </a:rPr>
              <a:pPr/>
              <a:t>62</a:t>
            </a:fld>
            <a:endParaRPr lang="en-US" smtClean="0">
              <a:latin typeface="Times" pitchFamily="28" charset="0"/>
              <a:ea typeface="ＭＳ Ｐゴシック" pitchFamily="28"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6BB850-573C-4E58-AB7B-BA07F81785B1}" type="slidenum">
              <a:rPr lang="en-US" smtClean="0">
                <a:latin typeface="Times" pitchFamily="28" charset="0"/>
                <a:ea typeface="ＭＳ Ｐゴシック" pitchFamily="28" charset="-128"/>
              </a:rPr>
              <a:pPr/>
              <a:t>63</a:t>
            </a:fld>
            <a:endParaRPr lang="en-US" smtClean="0">
              <a:latin typeface="Times" pitchFamily="28" charset="0"/>
              <a:ea typeface="ＭＳ Ｐゴシック" pitchFamily="28"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Gastric Glands(?)</a:t>
            </a:r>
            <a:endParaRPr lang="en-US"/>
          </a:p>
        </p:txBody>
      </p:sp>
      <p:sp>
        <p:nvSpPr>
          <p:cNvPr id="4" name="Slide Number Placeholder 3"/>
          <p:cNvSpPr>
            <a:spLocks noGrp="1"/>
          </p:cNvSpPr>
          <p:nvPr>
            <p:ph type="sldNum" sz="quarter" idx="10"/>
          </p:nvPr>
        </p:nvSpPr>
        <p:spPr/>
        <p:txBody>
          <a:bodyPr/>
          <a:lstStyle/>
          <a:p>
            <a:fld id="{ADAEC10A-6F22-4131-ADCA-60752C6A2AF6}" type="slidenum">
              <a:rPr lang="en-US" smtClean="0"/>
              <a:t>64</a:t>
            </a:fld>
            <a:endParaRPr lang="en-US"/>
          </a:p>
        </p:txBody>
      </p:sp>
    </p:spTree>
    <p:extLst>
      <p:ext uri="{BB962C8B-B14F-4D97-AF65-F5344CB8AC3E}">
        <p14:creationId xmlns:p14="http://schemas.microsoft.com/office/powerpoint/2010/main" val="1550469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BA13D8-1855-4607-83F6-525FBD7CA94F}" type="slidenum">
              <a:rPr lang="en-US" smtClean="0">
                <a:latin typeface="Times" pitchFamily="28" charset="0"/>
                <a:ea typeface="ＭＳ Ｐゴシック" pitchFamily="28" charset="-128"/>
              </a:rPr>
              <a:pPr/>
              <a:t>65</a:t>
            </a:fld>
            <a:endParaRPr lang="en-US" smtClean="0">
              <a:latin typeface="Times" pitchFamily="28" charset="0"/>
              <a:ea typeface="ＭＳ Ｐゴシック" pitchFamily="28"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B7B9CF-5E30-467C-B05E-598A98A54036}" type="slidenum">
              <a:rPr lang="en-US" smtClean="0">
                <a:latin typeface="Times" pitchFamily="28" charset="0"/>
                <a:ea typeface="ＭＳ Ｐゴシック" pitchFamily="28" charset="-128"/>
              </a:rPr>
              <a:pPr/>
              <a:t>66</a:t>
            </a:fld>
            <a:endParaRPr lang="en-US" smtClean="0">
              <a:latin typeface="Times" pitchFamily="28" charset="0"/>
              <a:ea typeface="ＭＳ Ｐゴシック" pitchFamily="28"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0B753D-5270-4B57-8A57-7C22CE74EBCA}" type="slidenum">
              <a:rPr lang="en-US" smtClean="0">
                <a:latin typeface="Times" pitchFamily="28" charset="0"/>
                <a:ea typeface="ＭＳ Ｐゴシック" pitchFamily="28" charset="-128"/>
              </a:rPr>
              <a:pPr/>
              <a:t>67</a:t>
            </a:fld>
            <a:endParaRPr lang="en-US" smtClean="0">
              <a:latin typeface="Times" pitchFamily="28" charset="0"/>
              <a:ea typeface="ＭＳ Ｐゴシック" pitchFamily="28"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8D6004-64F2-430D-8D2A-935F06C1DC39}" type="slidenum">
              <a:rPr lang="en-US" smtClean="0">
                <a:latin typeface="Times" pitchFamily="28" charset="0"/>
                <a:ea typeface="ＭＳ Ｐゴシック" pitchFamily="28" charset="-128"/>
              </a:rPr>
              <a:pPr/>
              <a:t>68</a:t>
            </a:fld>
            <a:endParaRPr lang="en-US" smtClean="0">
              <a:latin typeface="Times" pitchFamily="28" charset="0"/>
              <a:ea typeface="ＭＳ Ｐゴシック" pitchFamily="2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75477B-3747-4393-A2E8-CCD049157AAC}" type="slidenum">
              <a:rPr lang="en-US" smtClean="0">
                <a:latin typeface="Times" pitchFamily="28" charset="0"/>
                <a:ea typeface="ＭＳ Ｐゴシック" pitchFamily="28" charset="-128"/>
              </a:rPr>
              <a:pPr/>
              <a:t>69</a:t>
            </a:fld>
            <a:endParaRPr lang="en-US" smtClean="0">
              <a:latin typeface="Times" pitchFamily="28" charset="0"/>
              <a:ea typeface="ＭＳ Ｐゴシック" pitchFamily="2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E56025-DAFC-4DC3-A821-68842F939406}" type="slidenum">
              <a:rPr lang="en-US" smtClean="0">
                <a:latin typeface="Times" pitchFamily="28" charset="0"/>
                <a:ea typeface="ＭＳ Ｐゴシック" pitchFamily="28" charset="-128"/>
              </a:rPr>
              <a:pPr/>
              <a:t>7</a:t>
            </a:fld>
            <a:endParaRPr lang="en-US" smtClean="0">
              <a:latin typeface="Times" pitchFamily="28" charset="0"/>
              <a:ea typeface="ＭＳ Ｐゴシック" pitchFamily="28"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4146AF-01CC-4520-B3D3-2C64D786B76E}" type="slidenum">
              <a:rPr lang="en-US" smtClean="0">
                <a:latin typeface="Times" pitchFamily="28" charset="0"/>
                <a:ea typeface="ＭＳ Ｐゴシック" pitchFamily="28" charset="-128"/>
              </a:rPr>
              <a:pPr/>
              <a:t>70</a:t>
            </a:fld>
            <a:endParaRPr lang="en-US" smtClean="0">
              <a:latin typeface="Times" pitchFamily="28" charset="0"/>
              <a:ea typeface="ＭＳ Ｐゴシック" pitchFamily="28"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60FA5B-126B-456B-BE3D-65454E9E9681}" type="slidenum">
              <a:rPr lang="en-US" smtClean="0">
                <a:latin typeface="Times" pitchFamily="28" charset="0"/>
                <a:ea typeface="ＭＳ Ｐゴシック" pitchFamily="28" charset="-128"/>
              </a:rPr>
              <a:pPr/>
              <a:t>71</a:t>
            </a:fld>
            <a:endParaRPr lang="en-US" smtClean="0">
              <a:latin typeface="Times" pitchFamily="28" charset="0"/>
              <a:ea typeface="ＭＳ Ｐゴシック" pitchFamily="28"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Gastric</a:t>
            </a:r>
            <a:r>
              <a:rPr lang="en-US" baseline="0" smtClean="0"/>
              <a:t> phases (?)</a:t>
            </a:r>
            <a:endParaRPr lang="en-US"/>
          </a:p>
        </p:txBody>
      </p:sp>
      <p:sp>
        <p:nvSpPr>
          <p:cNvPr id="4" name="Slide Number Placeholder 3"/>
          <p:cNvSpPr>
            <a:spLocks noGrp="1"/>
          </p:cNvSpPr>
          <p:nvPr>
            <p:ph type="sldNum" sz="quarter" idx="10"/>
          </p:nvPr>
        </p:nvSpPr>
        <p:spPr/>
        <p:txBody>
          <a:bodyPr/>
          <a:lstStyle/>
          <a:p>
            <a:fld id="{ADAEC10A-6F22-4131-ADCA-60752C6A2AF6}" type="slidenum">
              <a:rPr lang="en-US" smtClean="0"/>
              <a:t>72</a:t>
            </a:fld>
            <a:endParaRPr lang="en-US"/>
          </a:p>
        </p:txBody>
      </p:sp>
    </p:spTree>
    <p:extLst>
      <p:ext uri="{BB962C8B-B14F-4D97-AF65-F5344CB8AC3E}">
        <p14:creationId xmlns:p14="http://schemas.microsoft.com/office/powerpoint/2010/main" val="27451564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D594D3-FF2C-4423-8507-56012A9295E6}" type="slidenum">
              <a:rPr lang="en-US" smtClean="0">
                <a:latin typeface="Times" pitchFamily="28" charset="0"/>
                <a:ea typeface="ＭＳ Ｐゴシック" pitchFamily="28" charset="-128"/>
              </a:rPr>
              <a:pPr/>
              <a:t>73</a:t>
            </a:fld>
            <a:endParaRPr lang="en-US" smtClean="0">
              <a:latin typeface="Times" pitchFamily="28" charset="0"/>
              <a:ea typeface="ＭＳ Ｐゴシック" pitchFamily="28"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4F3793-189C-4275-92AE-AA260B335949}" type="slidenum">
              <a:rPr lang="en-US" smtClean="0">
                <a:latin typeface="Times" pitchFamily="28" charset="0"/>
                <a:ea typeface="ＭＳ Ｐゴシック" pitchFamily="28" charset="-128"/>
              </a:rPr>
              <a:pPr/>
              <a:t>74</a:t>
            </a:fld>
            <a:endParaRPr lang="en-US" smtClean="0">
              <a:latin typeface="Times" pitchFamily="28" charset="0"/>
              <a:ea typeface="ＭＳ Ｐゴシック" pitchFamily="28"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4509DE-A924-4B6E-9681-B2374991AF2C}" type="slidenum">
              <a:rPr lang="en-US" smtClean="0">
                <a:latin typeface="Times" pitchFamily="28" charset="0"/>
                <a:ea typeface="ＭＳ Ｐゴシック" pitchFamily="28" charset="-128"/>
              </a:rPr>
              <a:pPr/>
              <a:t>75</a:t>
            </a:fld>
            <a:endParaRPr lang="en-US" smtClean="0">
              <a:latin typeface="Times" pitchFamily="28" charset="0"/>
              <a:ea typeface="ＭＳ Ｐゴシック" pitchFamily="2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E337A6-E4E0-4DFA-A25A-B22BEA05660B}" type="slidenum">
              <a:rPr lang="en-US" smtClean="0">
                <a:latin typeface="Times" pitchFamily="28" charset="0"/>
                <a:ea typeface="ＭＳ Ｐゴシック" pitchFamily="28" charset="-128"/>
              </a:rPr>
              <a:pPr/>
              <a:t>76</a:t>
            </a:fld>
            <a:endParaRPr lang="en-US" smtClean="0">
              <a:latin typeface="Times" pitchFamily="28" charset="0"/>
              <a:ea typeface="ＭＳ Ｐゴシック" pitchFamily="2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7FA49C-C719-4BF1-9E1A-BBE526287F17}" type="slidenum">
              <a:rPr lang="en-US" smtClean="0">
                <a:latin typeface="Times" pitchFamily="28" charset="0"/>
                <a:ea typeface="ＭＳ Ｐゴシック" pitchFamily="28" charset="-128"/>
              </a:rPr>
              <a:pPr/>
              <a:t>77</a:t>
            </a:fld>
            <a:endParaRPr lang="en-US" smtClean="0">
              <a:latin typeface="Times" pitchFamily="28" charset="0"/>
              <a:ea typeface="ＭＳ Ｐゴシック" pitchFamily="28"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A4E2F-8C28-4F35-9965-572F45F981FC}" type="slidenum">
              <a:rPr lang="en-US" smtClean="0">
                <a:latin typeface="Times" pitchFamily="28" charset="0"/>
                <a:ea typeface="ＭＳ Ｐゴシック" pitchFamily="28" charset="-128"/>
              </a:rPr>
              <a:pPr/>
              <a:t>78</a:t>
            </a:fld>
            <a:endParaRPr lang="en-US" smtClean="0">
              <a:latin typeface="Times" pitchFamily="28" charset="0"/>
              <a:ea typeface="ＭＳ Ｐゴシック" pitchFamily="28"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214960-301F-4A5C-8478-E2CD7463C7E8}" type="slidenum">
              <a:rPr lang="en-US" smtClean="0">
                <a:latin typeface="Times" pitchFamily="28" charset="0"/>
                <a:ea typeface="ＭＳ Ｐゴシック" pitchFamily="28" charset="-128"/>
              </a:rPr>
              <a:pPr/>
              <a:t>79</a:t>
            </a:fld>
            <a:endParaRPr lang="en-US" smtClean="0">
              <a:latin typeface="Times" pitchFamily="28" charset="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B4F6EB-1382-41B4-913F-F5717301E7B2}" type="slidenum">
              <a:rPr lang="en-US" smtClean="0">
                <a:latin typeface="Times" pitchFamily="28" charset="0"/>
                <a:ea typeface="ＭＳ Ｐゴシック" pitchFamily="28" charset="-128"/>
              </a:rPr>
              <a:pPr/>
              <a:t>8</a:t>
            </a:fld>
            <a:endParaRPr lang="en-US" smtClean="0">
              <a:latin typeface="Times" pitchFamily="28" charset="0"/>
              <a:ea typeface="ＭＳ Ｐゴシック" pitchFamily="28"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EA798F-BC8B-44A7-8E8D-4FE7B8FA69C5}" type="slidenum">
              <a:rPr lang="en-US" smtClean="0">
                <a:latin typeface="Times" pitchFamily="28" charset="0"/>
                <a:ea typeface="ＭＳ Ｐゴシック" pitchFamily="28" charset="-128"/>
              </a:rPr>
              <a:pPr/>
              <a:t>80</a:t>
            </a:fld>
            <a:endParaRPr lang="en-US" smtClean="0">
              <a:latin typeface="Times" pitchFamily="28" charset="0"/>
              <a:ea typeface="ＭＳ Ｐゴシック" pitchFamily="28"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EAE483-2D80-4FD2-BB8B-AE91B1BC203E}" type="slidenum">
              <a:rPr lang="en-US" smtClean="0">
                <a:latin typeface="Times" pitchFamily="28" charset="0"/>
                <a:ea typeface="ＭＳ Ｐゴシック" pitchFamily="28" charset="-128"/>
              </a:rPr>
              <a:pPr/>
              <a:t>81</a:t>
            </a:fld>
            <a:endParaRPr lang="en-US" smtClean="0">
              <a:latin typeface="Times" pitchFamily="28" charset="0"/>
              <a:ea typeface="ＭＳ Ｐゴシック" pitchFamily="28"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38A02C-8714-40EB-938B-8686B4383064}" type="slidenum">
              <a:rPr lang="en-US" smtClean="0">
                <a:latin typeface="Times" pitchFamily="28" charset="0"/>
                <a:ea typeface="ＭＳ Ｐゴシック" pitchFamily="28" charset="-128"/>
              </a:rPr>
              <a:pPr/>
              <a:t>82</a:t>
            </a:fld>
            <a:endParaRPr lang="en-US" smtClean="0">
              <a:latin typeface="Times" pitchFamily="28" charset="0"/>
              <a:ea typeface="ＭＳ Ｐゴシック" pitchFamily="28"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834049-536D-48A8-A140-CF86DEBEF54E}" type="slidenum">
              <a:rPr lang="en-US" smtClean="0">
                <a:latin typeface="Times" pitchFamily="28" charset="0"/>
                <a:ea typeface="ＭＳ Ｐゴシック" pitchFamily="28" charset="-128"/>
              </a:rPr>
              <a:pPr/>
              <a:t>83</a:t>
            </a:fld>
            <a:endParaRPr lang="en-US" smtClean="0">
              <a:latin typeface="Times" pitchFamily="28" charset="0"/>
              <a:ea typeface="ＭＳ Ｐゴシック" pitchFamily="28"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65841-3D32-4672-B041-8F2BBD65AB9B}" type="slidenum">
              <a:rPr lang="en-US" smtClean="0">
                <a:latin typeface="Times" pitchFamily="28" charset="0"/>
                <a:ea typeface="ＭＳ Ｐゴシック" pitchFamily="28" charset="-128"/>
              </a:rPr>
              <a:pPr/>
              <a:t>84</a:t>
            </a:fld>
            <a:endParaRPr lang="en-US" smtClean="0">
              <a:latin typeface="Times" pitchFamily="28" charset="0"/>
              <a:ea typeface="ＭＳ Ｐゴシック" pitchFamily="28"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33ED7E-F8B6-4565-8F70-4104F8C6FEA0}" type="slidenum">
              <a:rPr lang="en-US" smtClean="0">
                <a:latin typeface="Times" pitchFamily="28" charset="0"/>
                <a:ea typeface="ＭＳ Ｐゴシック" pitchFamily="28" charset="-128"/>
              </a:rPr>
              <a:pPr/>
              <a:t>85</a:t>
            </a:fld>
            <a:endParaRPr lang="en-US" smtClean="0">
              <a:latin typeface="Times" pitchFamily="28" charset="0"/>
              <a:ea typeface="ＭＳ Ｐゴシック" pitchFamily="28"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Last slide of part I.  </a:t>
            </a:r>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0B2858-C841-4B4A-9FC9-98AC47A988C8}" type="slidenum">
              <a:rPr lang="en-US" smtClean="0">
                <a:latin typeface="Times" pitchFamily="28" charset="0"/>
                <a:ea typeface="ＭＳ Ｐゴシック" pitchFamily="28" charset="-128"/>
              </a:rPr>
              <a:pPr/>
              <a:t>86</a:t>
            </a:fld>
            <a:endParaRPr lang="en-US" smtClean="0">
              <a:latin typeface="Times" pitchFamily="28" charset="0"/>
              <a:ea typeface="ＭＳ Ｐゴシック" pitchFamily="28"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Starting point for part II</a:t>
            </a:r>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EC60C7-4FC7-4374-9AAB-B2F93B483465}" type="slidenum">
              <a:rPr lang="en-US" smtClean="0">
                <a:latin typeface="Times" pitchFamily="28" charset="0"/>
                <a:ea typeface="ＭＳ Ｐゴシック" pitchFamily="28" charset="-128"/>
              </a:rPr>
              <a:pPr/>
              <a:t>87</a:t>
            </a:fld>
            <a:endParaRPr lang="en-US" smtClean="0">
              <a:latin typeface="Times" pitchFamily="28" charset="0"/>
              <a:ea typeface="ＭＳ Ｐゴシック" pitchFamily="28"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C35023-45B5-4FF8-B880-05D81141D244}" type="slidenum">
              <a:rPr lang="en-US" smtClean="0">
                <a:latin typeface="Times" pitchFamily="28" charset="0"/>
                <a:ea typeface="ＭＳ Ｐゴシック" pitchFamily="28" charset="-128"/>
              </a:rPr>
              <a:pPr/>
              <a:t>88</a:t>
            </a:fld>
            <a:endParaRPr lang="en-US" smtClean="0">
              <a:latin typeface="Times" pitchFamily="28" charset="0"/>
              <a:ea typeface="ＭＳ Ｐゴシック" pitchFamily="28"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13749D-E06C-4236-AC2D-B92B0AB6FE2E}" type="slidenum">
              <a:rPr lang="en-US" smtClean="0">
                <a:latin typeface="Times" pitchFamily="28" charset="0"/>
                <a:ea typeface="ＭＳ Ｐゴシック" pitchFamily="28" charset="-128"/>
              </a:rPr>
              <a:pPr/>
              <a:t>89</a:t>
            </a:fld>
            <a:endParaRPr lang="en-US" smtClean="0">
              <a:latin typeface="Times" pitchFamily="28" charset="0"/>
              <a:ea typeface="ＭＳ Ｐゴシック" pitchFamily="2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21EAD4-02BC-4D9C-A485-152A239DDC22}" type="slidenum">
              <a:rPr lang="en-US" smtClean="0">
                <a:latin typeface="Times" pitchFamily="28" charset="0"/>
                <a:ea typeface="ＭＳ Ｐゴシック" pitchFamily="28" charset="-128"/>
              </a:rPr>
              <a:pPr/>
              <a:t>9</a:t>
            </a:fld>
            <a:endParaRPr lang="en-US" smtClean="0">
              <a:latin typeface="Times" pitchFamily="28" charset="0"/>
              <a:ea typeface="ＭＳ Ｐゴシック" pitchFamily="28"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1045EA-4FD4-43AF-AABE-EE36D612B4D6}" type="slidenum">
              <a:rPr lang="en-US" smtClean="0">
                <a:latin typeface="Times" pitchFamily="28" charset="0"/>
                <a:ea typeface="ＭＳ Ｐゴシック" pitchFamily="28" charset="-128"/>
              </a:rPr>
              <a:pPr/>
              <a:t>90</a:t>
            </a:fld>
            <a:endParaRPr lang="en-US" smtClean="0">
              <a:latin typeface="Times" pitchFamily="28" charset="0"/>
              <a:ea typeface="ＭＳ Ｐゴシック" pitchFamily="28"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D4F4AE-269B-4493-82A9-BAEEEFA03204}" type="slidenum">
              <a:rPr lang="en-US" smtClean="0">
                <a:latin typeface="Times" pitchFamily="28" charset="0"/>
                <a:ea typeface="ＭＳ Ｐゴシック" pitchFamily="28" charset="-128"/>
              </a:rPr>
              <a:pPr/>
              <a:t>91</a:t>
            </a:fld>
            <a:endParaRPr lang="en-US" smtClean="0">
              <a:latin typeface="Times" pitchFamily="28" charset="0"/>
              <a:ea typeface="ＭＳ Ｐゴシック" pitchFamily="28"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6AE023-16C7-47C0-9CBF-C49D0755BE83}" type="slidenum">
              <a:rPr lang="en-US" smtClean="0">
                <a:latin typeface="Times" pitchFamily="28" charset="0"/>
                <a:ea typeface="ＭＳ Ｐゴシック" pitchFamily="28" charset="-128"/>
              </a:rPr>
              <a:pPr/>
              <a:t>92</a:t>
            </a:fld>
            <a:endParaRPr lang="en-US" smtClean="0">
              <a:latin typeface="Times" pitchFamily="28" charset="0"/>
              <a:ea typeface="ＭＳ Ｐゴシック" pitchFamily="28"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2FECA3-06BF-4C9B-94E2-B460D0F3BD0C}" type="slidenum">
              <a:rPr lang="en-US" smtClean="0">
                <a:latin typeface="Times" pitchFamily="28" charset="0"/>
                <a:ea typeface="ＭＳ Ｐゴシック" pitchFamily="28" charset="-128"/>
              </a:rPr>
              <a:pPr/>
              <a:t>93</a:t>
            </a:fld>
            <a:endParaRPr lang="en-US" smtClean="0">
              <a:latin typeface="Times" pitchFamily="28" charset="0"/>
              <a:ea typeface="ＭＳ Ｐゴシック" pitchFamily="28"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B5C6DF-6E30-4CDD-8C33-9EB3D93B5350}" type="slidenum">
              <a:rPr lang="en-US" smtClean="0">
                <a:latin typeface="Times" pitchFamily="28" charset="0"/>
                <a:ea typeface="ＭＳ Ｐゴシック" pitchFamily="28" charset="-128"/>
              </a:rPr>
              <a:pPr/>
              <a:t>94</a:t>
            </a:fld>
            <a:endParaRPr lang="en-US" smtClean="0">
              <a:latin typeface="Times" pitchFamily="28" charset="0"/>
              <a:ea typeface="ＭＳ Ｐゴシック" pitchFamily="28"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E4BEBB-AB7F-44E9-B48D-5220453363E1}" type="slidenum">
              <a:rPr lang="en-US" smtClean="0">
                <a:latin typeface="Times" pitchFamily="28" charset="0"/>
                <a:ea typeface="ＭＳ Ｐゴシック" pitchFamily="28" charset="-128"/>
              </a:rPr>
              <a:pPr/>
              <a:t>95</a:t>
            </a:fld>
            <a:endParaRPr lang="en-US" smtClean="0">
              <a:latin typeface="Times" pitchFamily="28" charset="0"/>
              <a:ea typeface="ＭＳ Ｐゴシック" pitchFamily="28"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9BF8E0-7A10-45A3-9466-C7236D8BAA8A}" type="slidenum">
              <a:rPr lang="en-US" smtClean="0">
                <a:latin typeface="Times" pitchFamily="28" charset="0"/>
                <a:ea typeface="ＭＳ Ｐゴシック" pitchFamily="28" charset="-128"/>
              </a:rPr>
              <a:pPr/>
              <a:t>96</a:t>
            </a:fld>
            <a:endParaRPr lang="en-US" smtClean="0">
              <a:latin typeface="Times" pitchFamily="28" charset="0"/>
              <a:ea typeface="ＭＳ Ｐゴシック" pitchFamily="28"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7B1983-A2DC-4A97-AEB6-D6FE67A00DCE}" type="slidenum">
              <a:rPr lang="en-US" smtClean="0">
                <a:latin typeface="Times" pitchFamily="28" charset="0"/>
                <a:ea typeface="ＭＳ Ｐゴシック" pitchFamily="28" charset="-128"/>
              </a:rPr>
              <a:pPr/>
              <a:t>97</a:t>
            </a:fld>
            <a:endParaRPr lang="en-US" smtClean="0">
              <a:latin typeface="Times" pitchFamily="28" charset="0"/>
              <a:ea typeface="ＭＳ Ｐゴシック" pitchFamily="28"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3D8D53-72BD-4C18-A9A0-7ACE186B64EA}" type="slidenum">
              <a:rPr lang="en-US" smtClean="0">
                <a:latin typeface="Times" pitchFamily="28" charset="0"/>
                <a:ea typeface="ＭＳ Ｐゴシック" pitchFamily="28" charset="-128"/>
              </a:rPr>
              <a:pPr/>
              <a:t>98</a:t>
            </a:fld>
            <a:endParaRPr lang="en-US" smtClean="0">
              <a:latin typeface="Times" pitchFamily="28" charset="0"/>
              <a:ea typeface="ＭＳ Ｐゴシック" pitchFamily="28"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918F11-AC76-4D8D-A837-450E8A7F1944}" type="slidenum">
              <a:rPr lang="en-US" smtClean="0">
                <a:latin typeface="Times" pitchFamily="28" charset="0"/>
                <a:ea typeface="ＭＳ Ｐゴシック" pitchFamily="28" charset="-128"/>
              </a:rPr>
              <a:pPr/>
              <a:t>99</a:t>
            </a:fld>
            <a:endParaRPr lang="en-US" smtClean="0">
              <a:latin typeface="Times" pitchFamily="28" charset="0"/>
              <a:ea typeface="ＭＳ Ｐゴシック" pitchFamily="2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CBE29C-1840-4E73-9E82-E325A954ACC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BE29C-1840-4E73-9E82-E325A954ACC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BE29C-1840-4E73-9E82-E325A954ACC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b="1">
                <a:solidFill>
                  <a:schemeClr val="accent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295400"/>
            <a:ext cx="8610600" cy="51054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BE29C-1840-4E73-9E82-E325A954ACC5}"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BE29C-1840-4E73-9E82-E325A954ACC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BE29C-1840-4E73-9E82-E325A954ACC5}" type="datetimeFigureOut">
              <a:rPr lang="en-US" smtClean="0"/>
              <a:pPr/>
              <a:t>4/9/2014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BE29C-1840-4E73-9E82-E325A954ACC5}" type="datetimeFigureOut">
              <a:rPr lang="en-US" smtClean="0"/>
              <a:pPr/>
              <a:t>4/9/2014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BE29C-1840-4E73-9E82-E325A954ACC5}" type="datetimeFigureOut">
              <a:rPr lang="en-US" smtClean="0"/>
              <a:pPr/>
              <a:t>4/9/2014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BE29C-1840-4E73-9E82-E325A954ACC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BE29C-1840-4E73-9E82-E325A954ACC5}"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0BD63-F43A-4FA4-B093-90A210FE6B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BE29C-1840-4E73-9E82-E325A954ACC5}" type="datetimeFigureOut">
              <a:rPr lang="en-US" smtClean="0"/>
              <a:pPr/>
              <a:t>4/9/2014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0BD63-F43A-4FA4-B093-90A210FE6B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9.png"/><Relationship Id="rId5" Type="http://schemas.openxmlformats.org/officeDocument/2006/relationships/notesSlide" Target="../notesSlides/notesSlide136.xml"/><Relationship Id="rId4"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49.png"/><Relationship Id="rId4"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ontrol" Target="../activeX/activeX6.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29.png"/><Relationship Id="rId5" Type="http://schemas.openxmlformats.org/officeDocument/2006/relationships/notesSlide" Target="../notesSlides/notesSlide178.xml"/><Relationship Id="rId4"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ontrol" Target="../activeX/activeX8.xml"/><Relationship Id="rId1" Type="http://schemas.openxmlformats.org/officeDocument/2006/relationships/vmlDrawing" Target="../drawings/vmlDrawing8.vml"/><Relationship Id="rId5" Type="http://schemas.openxmlformats.org/officeDocument/2006/relationships/image" Target="../media/image29.png"/><Relationship Id="rId4"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notesSlide" Target="../notesSlides/notesSlide64.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notesSlide" Target="../notesSlides/notesSlide72.xml"/><Relationship Id="rId4"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normAutofit fontScale="90000"/>
          </a:bodyPr>
          <a:lstStyle/>
          <a:p>
            <a:r>
              <a:rPr lang="en-US"/>
              <a:t>Digestive System</a:t>
            </a:r>
          </a:p>
        </p:txBody>
      </p:sp>
      <p:sp>
        <p:nvSpPr>
          <p:cNvPr id="6151" name="Rectangle 7"/>
          <p:cNvSpPr>
            <a:spLocks noGrp="1" noChangeArrowheads="1"/>
          </p:cNvSpPr>
          <p:nvPr>
            <p:ph type="body" idx="1"/>
          </p:nvPr>
        </p:nvSpPr>
        <p:spPr/>
        <p:txBody>
          <a:bodyPr>
            <a:normAutofit/>
          </a:bodyPr>
          <a:lstStyle/>
          <a:p>
            <a:r>
              <a:rPr lang="en-US" sz="3600" dirty="0"/>
              <a:t>Two groups of organs</a:t>
            </a:r>
          </a:p>
          <a:p>
            <a:pPr marL="914400" lvl="1" indent="-457200">
              <a:buFontTx/>
              <a:buNone/>
            </a:pPr>
            <a:r>
              <a:rPr lang="en-US" sz="3200" dirty="0"/>
              <a:t>1. Alimentary canal (gastrointestinal or GI tract)</a:t>
            </a:r>
          </a:p>
          <a:p>
            <a:pPr marL="1257300" lvl="2"/>
            <a:endParaRPr lang="en-US" sz="2800" dirty="0" smtClean="0"/>
          </a:p>
          <a:p>
            <a:pPr marL="1257300" lvl="2"/>
            <a:r>
              <a:rPr lang="en-US" sz="2800" dirty="0" smtClean="0"/>
              <a:t>Extends from mouth </a:t>
            </a:r>
            <a:r>
              <a:rPr lang="en-US" sz="2800" dirty="0"/>
              <a:t>to anus</a:t>
            </a:r>
          </a:p>
          <a:p>
            <a:pPr marL="1257300" lvl="2"/>
            <a:endParaRPr lang="en-US" sz="2800" dirty="0" smtClean="0"/>
          </a:p>
          <a:p>
            <a:pPr marL="1257300" lvl="2"/>
            <a:r>
              <a:rPr lang="en-US" sz="2800" dirty="0" smtClean="0"/>
              <a:t>Digests </a:t>
            </a:r>
            <a:r>
              <a:rPr lang="en-US" sz="2800" dirty="0"/>
              <a:t>food and absorbs fragments</a:t>
            </a:r>
          </a:p>
          <a:p>
            <a:pPr marL="1257300" lvl="2"/>
            <a:endParaRPr lang="en-US" sz="2800" dirty="0" smtClean="0"/>
          </a:p>
          <a:p>
            <a:pPr marL="1714500" lvl="3"/>
            <a:r>
              <a:rPr lang="en-US" dirty="0" smtClean="0"/>
              <a:t>Mouth</a:t>
            </a:r>
            <a:r>
              <a:rPr lang="en-US" dirty="0"/>
              <a:t>, pharynx, esophagus, stomach, small intestine, and large intestine</a:t>
            </a:r>
          </a:p>
        </p:txBody>
      </p:sp>
    </p:spTree>
    <p:extLst>
      <p:ext uri="{BB962C8B-B14F-4D97-AF65-F5344CB8AC3E}">
        <p14:creationId xmlns:p14="http://schemas.microsoft.com/office/powerpoint/2010/main" val="304095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Peritoneum and Peritoneal Cavity</a:t>
            </a:r>
          </a:p>
        </p:txBody>
      </p:sp>
      <p:sp>
        <p:nvSpPr>
          <p:cNvPr id="15365" name="Rectangle 5"/>
          <p:cNvSpPr>
            <a:spLocks noGrp="1" noChangeArrowheads="1"/>
          </p:cNvSpPr>
          <p:nvPr>
            <p:ph type="body" idx="1"/>
          </p:nvPr>
        </p:nvSpPr>
        <p:spPr/>
        <p:txBody>
          <a:bodyPr>
            <a:normAutofit/>
          </a:bodyPr>
          <a:lstStyle/>
          <a:p>
            <a:r>
              <a:rPr lang="en-US" b="1" dirty="0"/>
              <a:t>Peritoneum</a:t>
            </a:r>
            <a:r>
              <a:rPr lang="en-US" dirty="0"/>
              <a:t> </a:t>
            </a:r>
            <a:endParaRPr lang="en-US" dirty="0" smtClean="0"/>
          </a:p>
          <a:p>
            <a:pPr lvl="1"/>
            <a:r>
              <a:rPr lang="en-US" dirty="0" smtClean="0"/>
              <a:t>serous </a:t>
            </a:r>
            <a:r>
              <a:rPr lang="en-US" dirty="0"/>
              <a:t>membrane of abdominal cavity</a:t>
            </a:r>
          </a:p>
          <a:p>
            <a:pPr lvl="1"/>
            <a:endParaRPr lang="en-US" b="1" dirty="0" smtClean="0"/>
          </a:p>
          <a:p>
            <a:pPr lvl="1"/>
            <a:r>
              <a:rPr lang="en-US" b="1" dirty="0" smtClean="0"/>
              <a:t>Visceral </a:t>
            </a:r>
            <a:r>
              <a:rPr lang="en-US" b="1" dirty="0"/>
              <a:t>peritoneum</a:t>
            </a:r>
            <a:r>
              <a:rPr lang="en-US" dirty="0"/>
              <a:t> </a:t>
            </a:r>
            <a:endParaRPr lang="en-US" dirty="0" smtClean="0"/>
          </a:p>
          <a:p>
            <a:pPr lvl="2"/>
            <a:r>
              <a:rPr lang="en-US" dirty="0" smtClean="0"/>
              <a:t>external </a:t>
            </a:r>
            <a:r>
              <a:rPr lang="en-US" dirty="0"/>
              <a:t>surface of most digestive organs</a:t>
            </a:r>
          </a:p>
          <a:p>
            <a:pPr lvl="1"/>
            <a:r>
              <a:rPr lang="en-US" b="1" dirty="0"/>
              <a:t>Parietal peritoneum</a:t>
            </a:r>
            <a:r>
              <a:rPr lang="en-US" dirty="0"/>
              <a:t> </a:t>
            </a:r>
            <a:endParaRPr lang="en-US" dirty="0" smtClean="0"/>
          </a:p>
          <a:p>
            <a:pPr lvl="2"/>
            <a:r>
              <a:rPr lang="en-US" dirty="0" smtClean="0"/>
              <a:t>lines </a:t>
            </a:r>
            <a:r>
              <a:rPr lang="en-US" dirty="0"/>
              <a:t>body wall</a:t>
            </a:r>
          </a:p>
          <a:p>
            <a:endParaRPr lang="en-US" b="1" dirty="0" smtClean="0"/>
          </a:p>
          <a:p>
            <a:r>
              <a:rPr lang="en-US" b="1" dirty="0" smtClean="0"/>
              <a:t>Peritoneal </a:t>
            </a:r>
            <a:r>
              <a:rPr lang="en-US" b="1" dirty="0"/>
              <a:t>cavity</a:t>
            </a:r>
            <a:endParaRPr lang="en-US" dirty="0"/>
          </a:p>
          <a:p>
            <a:pPr lvl="1"/>
            <a:r>
              <a:rPr lang="en-US" dirty="0"/>
              <a:t>Between two </a:t>
            </a:r>
            <a:r>
              <a:rPr lang="en-US" dirty="0" err="1"/>
              <a:t>peritoneums</a:t>
            </a:r>
            <a:endParaRPr lang="en-US" dirty="0"/>
          </a:p>
          <a:p>
            <a:pPr lvl="1"/>
            <a:r>
              <a:rPr lang="en-US" dirty="0"/>
              <a:t>Fluid lubricates mobile organs </a:t>
            </a:r>
          </a:p>
        </p:txBody>
      </p:sp>
    </p:spTree>
    <p:extLst>
      <p:ext uri="{BB962C8B-B14F-4D97-AF65-F5344CB8AC3E}">
        <p14:creationId xmlns:p14="http://schemas.microsoft.com/office/powerpoint/2010/main" val="3938955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Rectangle 8"/>
          <p:cNvSpPr>
            <a:spLocks noGrp="1" noChangeArrowheads="1"/>
          </p:cNvSpPr>
          <p:nvPr>
            <p:ph type="title"/>
          </p:nvPr>
        </p:nvSpPr>
        <p:spPr/>
        <p:txBody>
          <a:bodyPr/>
          <a:lstStyle/>
          <a:p>
            <a:r>
              <a:rPr lang="en-US"/>
              <a:t>Motility of the Small Intestine</a:t>
            </a:r>
          </a:p>
        </p:txBody>
      </p:sp>
      <p:sp>
        <p:nvSpPr>
          <p:cNvPr id="25609" name="Rectangle 9"/>
          <p:cNvSpPr>
            <a:spLocks noGrp="1" noChangeArrowheads="1"/>
          </p:cNvSpPr>
          <p:nvPr>
            <p:ph type="body" idx="1"/>
          </p:nvPr>
        </p:nvSpPr>
        <p:spPr/>
        <p:txBody>
          <a:bodyPr/>
          <a:lstStyle/>
          <a:p>
            <a:r>
              <a:rPr lang="en-US" b="1" dirty="0"/>
              <a:t>Segmentation</a:t>
            </a:r>
            <a:endParaRPr lang="en-US" dirty="0"/>
          </a:p>
          <a:p>
            <a:pPr lvl="1"/>
            <a:r>
              <a:rPr lang="en-US" dirty="0"/>
              <a:t>Most common motion of small intestine</a:t>
            </a:r>
          </a:p>
          <a:p>
            <a:pPr lvl="1"/>
            <a:endParaRPr lang="en-US" dirty="0" smtClean="0"/>
          </a:p>
          <a:p>
            <a:pPr lvl="1"/>
            <a:r>
              <a:rPr lang="en-US" dirty="0" smtClean="0"/>
              <a:t>Mixes/moves </a:t>
            </a:r>
            <a:r>
              <a:rPr lang="en-US" dirty="0"/>
              <a:t>contents toward </a:t>
            </a:r>
            <a:r>
              <a:rPr lang="en-US" dirty="0" err="1"/>
              <a:t>ileocecal</a:t>
            </a:r>
            <a:r>
              <a:rPr lang="en-US" dirty="0"/>
              <a:t> valve</a:t>
            </a:r>
          </a:p>
          <a:p>
            <a:pPr lvl="1">
              <a:buNone/>
            </a:pPr>
            <a:endParaRPr lang="en-US" dirty="0" smtClean="0"/>
          </a:p>
          <a:p>
            <a:pPr lvl="1"/>
            <a:r>
              <a:rPr lang="en-US" dirty="0" smtClean="0"/>
              <a:t>Wanes </a:t>
            </a:r>
            <a:r>
              <a:rPr lang="en-US" dirty="0"/>
              <a:t>in late intestinal (fasting) phase</a:t>
            </a:r>
          </a:p>
        </p:txBody>
      </p:sp>
    </p:spTree>
    <p:extLst>
      <p:ext uri="{BB962C8B-B14F-4D97-AF65-F5344CB8AC3E}">
        <p14:creationId xmlns:p14="http://schemas.microsoft.com/office/powerpoint/2010/main" val="26672792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Rectangle 12"/>
          <p:cNvSpPr>
            <a:spLocks noGrp="1" noChangeArrowheads="1"/>
          </p:cNvSpPr>
          <p:nvPr>
            <p:ph type="title"/>
          </p:nvPr>
        </p:nvSpPr>
        <p:spPr/>
        <p:txBody>
          <a:bodyPr/>
          <a:lstStyle/>
          <a:p>
            <a:r>
              <a:rPr lang="en-US"/>
              <a:t>Motility of the Small Intestine</a:t>
            </a:r>
          </a:p>
        </p:txBody>
      </p:sp>
      <p:sp>
        <p:nvSpPr>
          <p:cNvPr id="27661" name="Rectangle 13"/>
          <p:cNvSpPr>
            <a:spLocks noGrp="1" noChangeArrowheads="1"/>
          </p:cNvSpPr>
          <p:nvPr>
            <p:ph type="body" idx="1"/>
          </p:nvPr>
        </p:nvSpPr>
        <p:spPr/>
        <p:txBody>
          <a:bodyPr/>
          <a:lstStyle/>
          <a:p>
            <a:r>
              <a:rPr lang="en-US" b="1" dirty="0"/>
              <a:t>Peristalsis</a:t>
            </a:r>
            <a:endParaRPr lang="en-US" dirty="0"/>
          </a:p>
          <a:p>
            <a:pPr lvl="1"/>
            <a:r>
              <a:rPr lang="en-US" dirty="0"/>
              <a:t>Initiated by rise in hormone </a:t>
            </a:r>
            <a:r>
              <a:rPr lang="en-US" i="1" dirty="0" err="1"/>
              <a:t>motilin</a:t>
            </a:r>
            <a:r>
              <a:rPr lang="en-US" dirty="0"/>
              <a:t> in late intestinal phase; every 90–120 minutes </a:t>
            </a:r>
          </a:p>
          <a:p>
            <a:pPr lvl="1"/>
            <a:endParaRPr lang="en-US" dirty="0" smtClean="0"/>
          </a:p>
          <a:p>
            <a:pPr lvl="1"/>
            <a:r>
              <a:rPr lang="en-US" dirty="0" smtClean="0"/>
              <a:t>Each </a:t>
            </a:r>
            <a:r>
              <a:rPr lang="en-US" dirty="0"/>
              <a:t>wave starts distal to previous</a:t>
            </a:r>
          </a:p>
          <a:p>
            <a:pPr lvl="2"/>
            <a:r>
              <a:rPr lang="en-US" dirty="0"/>
              <a:t>Migrating motor complex</a:t>
            </a:r>
          </a:p>
          <a:p>
            <a:pPr lvl="1"/>
            <a:endParaRPr lang="en-US" dirty="0" smtClean="0"/>
          </a:p>
          <a:p>
            <a:pPr lvl="1"/>
            <a:r>
              <a:rPr lang="en-US" dirty="0" smtClean="0"/>
              <a:t>Meal </a:t>
            </a:r>
            <a:r>
              <a:rPr lang="en-US" dirty="0"/>
              <a:t>remnants, bacteria, and debris moved to large intestine	</a:t>
            </a:r>
          </a:p>
          <a:p>
            <a:pPr lvl="1"/>
            <a:endParaRPr lang="en-US" dirty="0" smtClean="0"/>
          </a:p>
          <a:p>
            <a:pPr lvl="1"/>
            <a:r>
              <a:rPr lang="en-US" dirty="0" smtClean="0"/>
              <a:t>From </a:t>
            </a:r>
            <a:r>
              <a:rPr lang="en-US" dirty="0"/>
              <a:t>duodenum </a:t>
            </a:r>
            <a:r>
              <a:rPr lang="en-US" dirty="0">
                <a:sym typeface="Wingdings" pitchFamily="28" charset="2"/>
              </a:rPr>
              <a:t> ileum </a:t>
            </a:r>
            <a:endParaRPr lang="en-US" dirty="0" smtClean="0"/>
          </a:p>
          <a:p>
            <a:pPr lvl="2"/>
            <a:r>
              <a:rPr lang="en-US" dirty="0" smtClean="0"/>
              <a:t>about </a:t>
            </a:r>
            <a:r>
              <a:rPr lang="en-US" dirty="0"/>
              <a:t>2 hours</a:t>
            </a:r>
          </a:p>
        </p:txBody>
      </p:sp>
    </p:spTree>
    <p:extLst>
      <p:ext uri="{BB962C8B-B14F-4D97-AF65-F5344CB8AC3E}">
        <p14:creationId xmlns:p14="http://schemas.microsoft.com/office/powerpoint/2010/main" val="14901212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Rectangle 12"/>
          <p:cNvSpPr>
            <a:spLocks noGrp="1" noChangeArrowheads="1"/>
          </p:cNvSpPr>
          <p:nvPr>
            <p:ph type="title"/>
          </p:nvPr>
        </p:nvSpPr>
        <p:spPr/>
        <p:txBody>
          <a:bodyPr/>
          <a:lstStyle/>
          <a:p>
            <a:r>
              <a:rPr lang="en-US"/>
              <a:t>Motility of the Small Intestine</a:t>
            </a:r>
          </a:p>
        </p:txBody>
      </p:sp>
      <p:sp>
        <p:nvSpPr>
          <p:cNvPr id="30733" name="Rectangle 13"/>
          <p:cNvSpPr>
            <a:spLocks noGrp="1" noChangeArrowheads="1"/>
          </p:cNvSpPr>
          <p:nvPr>
            <p:ph type="body" idx="1"/>
          </p:nvPr>
        </p:nvSpPr>
        <p:spPr/>
        <p:txBody>
          <a:bodyPr/>
          <a:lstStyle/>
          <a:p>
            <a:r>
              <a:rPr lang="en-US" b="1" dirty="0" err="1"/>
              <a:t>Ileocecal</a:t>
            </a:r>
            <a:r>
              <a:rPr lang="en-US" b="1" dirty="0"/>
              <a:t> sphincter </a:t>
            </a:r>
            <a:r>
              <a:rPr lang="en-US" dirty="0"/>
              <a:t>relaxes, admits chyme into large intestine when</a:t>
            </a:r>
          </a:p>
          <a:p>
            <a:pPr lvl="1"/>
            <a:endParaRPr lang="en-US" b="1" dirty="0" smtClean="0"/>
          </a:p>
          <a:p>
            <a:pPr lvl="1"/>
            <a:r>
              <a:rPr lang="en-US" b="1" dirty="0" err="1" smtClean="0"/>
              <a:t>Gastroileal</a:t>
            </a:r>
            <a:r>
              <a:rPr lang="en-US" b="1" dirty="0" smtClean="0"/>
              <a:t> </a:t>
            </a:r>
            <a:r>
              <a:rPr lang="en-US" b="1" dirty="0"/>
              <a:t>reflex </a:t>
            </a:r>
            <a:r>
              <a:rPr lang="en-US" dirty="0"/>
              <a:t>enhances force of segmentation in ileum</a:t>
            </a:r>
          </a:p>
          <a:p>
            <a:pPr lvl="1"/>
            <a:endParaRPr lang="en-US" dirty="0" smtClean="0"/>
          </a:p>
          <a:p>
            <a:pPr lvl="1"/>
            <a:r>
              <a:rPr lang="en-US" dirty="0" smtClean="0"/>
              <a:t>Gastrin </a:t>
            </a:r>
            <a:r>
              <a:rPr lang="en-US" dirty="0"/>
              <a:t>increases motility of ileum</a:t>
            </a:r>
          </a:p>
          <a:p>
            <a:endParaRPr lang="en-US" dirty="0" smtClean="0"/>
          </a:p>
          <a:p>
            <a:r>
              <a:rPr lang="en-US" dirty="0" err="1" smtClean="0"/>
              <a:t>Ileocecal</a:t>
            </a:r>
            <a:r>
              <a:rPr lang="en-US" dirty="0" smtClean="0"/>
              <a:t> </a:t>
            </a:r>
            <a:r>
              <a:rPr lang="en-US" dirty="0"/>
              <a:t>valve flaps close when chyme exerts backward pressure</a:t>
            </a:r>
          </a:p>
          <a:p>
            <a:pPr lvl="1"/>
            <a:r>
              <a:rPr lang="en-US" dirty="0"/>
              <a:t>Prevents regurgitation into ileum</a:t>
            </a:r>
          </a:p>
        </p:txBody>
      </p:sp>
    </p:spTree>
    <p:extLst>
      <p:ext uri="{BB962C8B-B14F-4D97-AF65-F5344CB8AC3E}">
        <p14:creationId xmlns:p14="http://schemas.microsoft.com/office/powerpoint/2010/main" val="3356721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0" name="Rectangle 16"/>
          <p:cNvSpPr>
            <a:spLocks noGrp="1" noChangeArrowheads="1"/>
          </p:cNvSpPr>
          <p:nvPr>
            <p:ph type="title"/>
          </p:nvPr>
        </p:nvSpPr>
        <p:spPr/>
        <p:txBody>
          <a:bodyPr/>
          <a:lstStyle/>
          <a:p>
            <a:r>
              <a:rPr lang="en-US"/>
              <a:t>Large Intestine</a:t>
            </a:r>
          </a:p>
        </p:txBody>
      </p:sp>
      <p:sp>
        <p:nvSpPr>
          <p:cNvPr id="31761" name="Rectangle 17"/>
          <p:cNvSpPr>
            <a:spLocks noGrp="1" noChangeArrowheads="1"/>
          </p:cNvSpPr>
          <p:nvPr>
            <p:ph type="body" idx="1"/>
          </p:nvPr>
        </p:nvSpPr>
        <p:spPr>
          <a:xfrm>
            <a:off x="457200" y="1219200"/>
            <a:ext cx="4191000" cy="5257800"/>
          </a:xfrm>
        </p:spPr>
        <p:txBody>
          <a:bodyPr/>
          <a:lstStyle/>
          <a:p>
            <a:r>
              <a:rPr lang="en-US" dirty="0"/>
              <a:t>Unique features</a:t>
            </a:r>
          </a:p>
          <a:p>
            <a:pPr lvl="1"/>
            <a:r>
              <a:rPr lang="en-US" b="1" dirty="0" err="1"/>
              <a:t>Teniae</a:t>
            </a:r>
            <a:r>
              <a:rPr lang="en-US" b="1" dirty="0"/>
              <a:t> coli</a:t>
            </a:r>
            <a:endParaRPr lang="en-US" dirty="0"/>
          </a:p>
          <a:p>
            <a:pPr lvl="2"/>
            <a:r>
              <a:rPr lang="en-US" dirty="0"/>
              <a:t>Three bands of longitudinal smooth muscle in </a:t>
            </a:r>
            <a:r>
              <a:rPr lang="en-US" dirty="0" err="1"/>
              <a:t>muscularis</a:t>
            </a:r>
            <a:endParaRPr lang="en-US" dirty="0"/>
          </a:p>
          <a:p>
            <a:pPr lvl="1"/>
            <a:endParaRPr lang="en-US" b="1" dirty="0" smtClean="0"/>
          </a:p>
          <a:p>
            <a:pPr lvl="1"/>
            <a:r>
              <a:rPr lang="en-US" b="1" dirty="0" err="1" smtClean="0"/>
              <a:t>Haustra</a:t>
            </a:r>
            <a:endParaRPr lang="en-US" dirty="0"/>
          </a:p>
          <a:p>
            <a:pPr lvl="2"/>
            <a:r>
              <a:rPr lang="en-US" dirty="0" err="1"/>
              <a:t>Pocketlike</a:t>
            </a:r>
            <a:r>
              <a:rPr lang="en-US" dirty="0"/>
              <a:t> sacs caused by tone of </a:t>
            </a:r>
            <a:r>
              <a:rPr lang="en-US" dirty="0" err="1"/>
              <a:t>teniae</a:t>
            </a:r>
            <a:r>
              <a:rPr lang="en-US" dirty="0"/>
              <a:t> coli</a:t>
            </a:r>
          </a:p>
          <a:p>
            <a:pPr lvl="1"/>
            <a:endParaRPr lang="en-US" b="1" dirty="0" smtClean="0"/>
          </a:p>
          <a:p>
            <a:pPr lvl="1"/>
            <a:r>
              <a:rPr lang="en-US" b="1" dirty="0" err="1" smtClean="0"/>
              <a:t>Epiploic</a:t>
            </a:r>
            <a:r>
              <a:rPr lang="en-US" b="1" dirty="0" smtClean="0"/>
              <a:t> </a:t>
            </a:r>
            <a:r>
              <a:rPr lang="en-US" b="1" dirty="0"/>
              <a:t>appendages</a:t>
            </a:r>
          </a:p>
          <a:p>
            <a:pPr lvl="2"/>
            <a:r>
              <a:rPr lang="en-US" dirty="0"/>
              <a:t>Fat-filled pouches of visceral peritoneum</a:t>
            </a:r>
          </a:p>
        </p:txBody>
      </p:sp>
      <p:pic>
        <p:nvPicPr>
          <p:cNvPr id="2050" name="Picture 2"/>
          <p:cNvPicPr>
            <a:picLocks noChangeAspect="1" noChangeArrowheads="1"/>
          </p:cNvPicPr>
          <p:nvPr/>
        </p:nvPicPr>
        <p:blipFill>
          <a:blip r:embed="rId3" cstate="print"/>
          <a:srcRect/>
          <a:stretch>
            <a:fillRect/>
          </a:stretch>
        </p:blipFill>
        <p:spPr bwMode="auto">
          <a:xfrm>
            <a:off x="4872142" y="1981200"/>
            <a:ext cx="4271858" cy="3581400"/>
          </a:xfrm>
          <a:prstGeom prst="rect">
            <a:avLst/>
          </a:prstGeom>
          <a:noFill/>
          <a:ln w="9525">
            <a:noFill/>
            <a:miter lim="800000"/>
            <a:headEnd/>
            <a:tailEnd/>
          </a:ln>
        </p:spPr>
      </p:pic>
    </p:spTree>
    <p:extLst>
      <p:ext uri="{BB962C8B-B14F-4D97-AF65-F5344CB8AC3E}">
        <p14:creationId xmlns:p14="http://schemas.microsoft.com/office/powerpoint/2010/main" val="10598009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 name="Rectangle 10"/>
          <p:cNvSpPr>
            <a:spLocks noGrp="1" noChangeArrowheads="1"/>
          </p:cNvSpPr>
          <p:nvPr>
            <p:ph type="title"/>
          </p:nvPr>
        </p:nvSpPr>
        <p:spPr/>
        <p:txBody>
          <a:bodyPr/>
          <a:lstStyle/>
          <a:p>
            <a:r>
              <a:rPr lang="en-US"/>
              <a:t>Large Intestine</a:t>
            </a:r>
          </a:p>
        </p:txBody>
      </p:sp>
      <p:sp>
        <p:nvSpPr>
          <p:cNvPr id="32779" name="Rectangle 11"/>
          <p:cNvSpPr>
            <a:spLocks noGrp="1" noChangeArrowheads="1"/>
          </p:cNvSpPr>
          <p:nvPr>
            <p:ph type="body" idx="1"/>
          </p:nvPr>
        </p:nvSpPr>
        <p:spPr>
          <a:xfrm>
            <a:off x="457200" y="1219200"/>
            <a:ext cx="2514600" cy="5257800"/>
          </a:xfrm>
        </p:spPr>
        <p:txBody>
          <a:bodyPr/>
          <a:lstStyle/>
          <a:p>
            <a:r>
              <a:rPr lang="en-US" dirty="0"/>
              <a:t>Regions</a:t>
            </a:r>
          </a:p>
          <a:p>
            <a:pPr lvl="1"/>
            <a:r>
              <a:rPr lang="en-US" b="1" dirty="0" err="1"/>
              <a:t>Cecum</a:t>
            </a:r>
            <a:endParaRPr lang="en-US" b="1" dirty="0"/>
          </a:p>
          <a:p>
            <a:pPr lvl="1"/>
            <a:r>
              <a:rPr lang="en-US" b="1" dirty="0"/>
              <a:t>Appendix</a:t>
            </a:r>
          </a:p>
          <a:p>
            <a:pPr lvl="1"/>
            <a:r>
              <a:rPr lang="en-US" b="1" dirty="0"/>
              <a:t>Colon</a:t>
            </a:r>
          </a:p>
          <a:p>
            <a:pPr lvl="1"/>
            <a:r>
              <a:rPr lang="en-US" b="1" dirty="0"/>
              <a:t>Rectum</a:t>
            </a:r>
          </a:p>
          <a:p>
            <a:pPr lvl="1"/>
            <a:r>
              <a:rPr lang="en-US" b="1" dirty="0"/>
              <a:t>Anal canal</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276600" y="1596577"/>
            <a:ext cx="5867400" cy="4166048"/>
          </a:xfrm>
          <a:prstGeom prst="rect">
            <a:avLst/>
          </a:prstGeom>
          <a:noFill/>
          <a:ln w="9525">
            <a:noFill/>
            <a:miter lim="800000"/>
            <a:headEnd/>
            <a:tailEnd/>
          </a:ln>
        </p:spPr>
      </p:pic>
    </p:spTree>
    <p:extLst>
      <p:ext uri="{BB962C8B-B14F-4D97-AF65-F5344CB8AC3E}">
        <p14:creationId xmlns:p14="http://schemas.microsoft.com/office/powerpoint/2010/main" val="22600092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743450" y="3810000"/>
            <a:ext cx="4400550" cy="3048000"/>
          </a:xfrm>
          <a:prstGeom prst="rect">
            <a:avLst/>
          </a:prstGeom>
          <a:noFill/>
          <a:ln w="9525">
            <a:noFill/>
            <a:miter lim="800000"/>
            <a:headEnd/>
            <a:tailEnd/>
          </a:ln>
        </p:spPr>
      </p:pic>
      <p:sp>
        <p:nvSpPr>
          <p:cNvPr id="34830" name="Rectangle 14"/>
          <p:cNvSpPr>
            <a:spLocks noGrp="1" noChangeArrowheads="1"/>
          </p:cNvSpPr>
          <p:nvPr>
            <p:ph type="title"/>
          </p:nvPr>
        </p:nvSpPr>
        <p:spPr/>
        <p:txBody>
          <a:bodyPr/>
          <a:lstStyle/>
          <a:p>
            <a:r>
              <a:rPr lang="en-US"/>
              <a:t>Subdivisions of the Large Intestine</a:t>
            </a:r>
          </a:p>
        </p:txBody>
      </p:sp>
      <p:sp>
        <p:nvSpPr>
          <p:cNvPr id="34831" name="Rectangle 15"/>
          <p:cNvSpPr>
            <a:spLocks noGrp="1" noChangeArrowheads="1"/>
          </p:cNvSpPr>
          <p:nvPr>
            <p:ph type="body" idx="1"/>
          </p:nvPr>
        </p:nvSpPr>
        <p:spPr>
          <a:xfrm>
            <a:off x="457200" y="1219200"/>
            <a:ext cx="5486400" cy="5257800"/>
          </a:xfrm>
        </p:spPr>
        <p:txBody>
          <a:bodyPr/>
          <a:lstStyle/>
          <a:p>
            <a:r>
              <a:rPr lang="en-US" dirty="0" err="1"/>
              <a:t>Cecum</a:t>
            </a:r>
            <a:r>
              <a:rPr lang="en-US" dirty="0"/>
              <a:t> </a:t>
            </a:r>
            <a:endParaRPr lang="en-US" dirty="0" smtClean="0"/>
          </a:p>
          <a:p>
            <a:pPr lvl="1"/>
            <a:r>
              <a:rPr lang="en-US" dirty="0" smtClean="0"/>
              <a:t>first </a:t>
            </a:r>
            <a:r>
              <a:rPr lang="en-US" dirty="0"/>
              <a:t>part of large intestine</a:t>
            </a:r>
          </a:p>
          <a:p>
            <a:r>
              <a:rPr lang="en-US" dirty="0"/>
              <a:t>Appendix </a:t>
            </a:r>
            <a:endParaRPr lang="en-US" dirty="0" smtClean="0"/>
          </a:p>
          <a:p>
            <a:pPr lvl="1"/>
            <a:r>
              <a:rPr lang="en-US" dirty="0" smtClean="0"/>
              <a:t> </a:t>
            </a:r>
            <a:r>
              <a:rPr lang="en-US" dirty="0"/>
              <a:t>masses of lymphoid tissue</a:t>
            </a:r>
          </a:p>
          <a:p>
            <a:pPr lvl="1"/>
            <a:r>
              <a:rPr lang="en-US" dirty="0"/>
              <a:t>Part of MALT of immune </a:t>
            </a:r>
            <a:r>
              <a:rPr lang="en-US" dirty="0" smtClean="0"/>
              <a:t>system</a:t>
            </a:r>
          </a:p>
          <a:p>
            <a:pPr lvl="1"/>
            <a:r>
              <a:rPr lang="en-US" dirty="0" smtClean="0"/>
              <a:t>Bacterial </a:t>
            </a:r>
            <a:r>
              <a:rPr lang="en-US" dirty="0"/>
              <a:t>storehouse </a:t>
            </a:r>
            <a:r>
              <a:rPr lang="en-US" dirty="0">
                <a:sym typeface="Wingdings" pitchFamily="28" charset="2"/>
              </a:rPr>
              <a:t> </a:t>
            </a:r>
            <a:endParaRPr lang="en-US" dirty="0" smtClean="0">
              <a:sym typeface="Wingdings" pitchFamily="28" charset="2"/>
            </a:endParaRPr>
          </a:p>
          <a:p>
            <a:pPr lvl="2"/>
            <a:r>
              <a:rPr lang="en-US" dirty="0" err="1" smtClean="0">
                <a:sym typeface="Wingdings" pitchFamily="28" charset="2"/>
              </a:rPr>
              <a:t>recolonizes</a:t>
            </a:r>
            <a:r>
              <a:rPr lang="en-US" dirty="0" smtClean="0">
                <a:sym typeface="Wingdings" pitchFamily="28" charset="2"/>
              </a:rPr>
              <a:t> </a:t>
            </a:r>
            <a:r>
              <a:rPr lang="en-US" dirty="0">
                <a:sym typeface="Wingdings" pitchFamily="28" charset="2"/>
              </a:rPr>
              <a:t>gut when necessary</a:t>
            </a:r>
          </a:p>
          <a:p>
            <a:pPr lvl="1">
              <a:buNone/>
            </a:pPr>
            <a:endParaRPr lang="en-US" dirty="0">
              <a:sym typeface="Wingdings" pitchFamily="28" charset="2"/>
            </a:endParaRPr>
          </a:p>
        </p:txBody>
      </p:sp>
    </p:spTree>
    <p:extLst>
      <p:ext uri="{BB962C8B-B14F-4D97-AF65-F5344CB8AC3E}">
        <p14:creationId xmlns:p14="http://schemas.microsoft.com/office/powerpoint/2010/main" val="32112088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4" name="Rectangle 14"/>
          <p:cNvSpPr>
            <a:spLocks noGrp="1" noChangeArrowheads="1"/>
          </p:cNvSpPr>
          <p:nvPr>
            <p:ph type="title"/>
          </p:nvPr>
        </p:nvSpPr>
        <p:spPr/>
        <p:txBody>
          <a:bodyPr/>
          <a:lstStyle/>
          <a:p>
            <a:r>
              <a:rPr lang="en-US"/>
              <a:t>Colon</a:t>
            </a:r>
          </a:p>
        </p:txBody>
      </p:sp>
      <p:sp>
        <p:nvSpPr>
          <p:cNvPr id="35855" name="Rectangle 15"/>
          <p:cNvSpPr>
            <a:spLocks noGrp="1" noChangeArrowheads="1"/>
          </p:cNvSpPr>
          <p:nvPr>
            <p:ph type="body" idx="1"/>
          </p:nvPr>
        </p:nvSpPr>
        <p:spPr/>
        <p:txBody>
          <a:bodyPr>
            <a:normAutofit fontScale="92500" lnSpcReduction="10000"/>
          </a:bodyPr>
          <a:lstStyle/>
          <a:p>
            <a:r>
              <a:rPr lang="en-US" dirty="0"/>
              <a:t>Retroperitoneal except for transverse and sigmoid regions</a:t>
            </a:r>
          </a:p>
          <a:p>
            <a:endParaRPr lang="en-US" b="1" dirty="0" smtClean="0"/>
          </a:p>
          <a:p>
            <a:r>
              <a:rPr lang="en-US" b="1" dirty="0" smtClean="0"/>
              <a:t>Ascending </a:t>
            </a:r>
            <a:r>
              <a:rPr lang="en-US" b="1" dirty="0"/>
              <a:t>colon</a:t>
            </a:r>
            <a:r>
              <a:rPr lang="en-US" dirty="0"/>
              <a:t> </a:t>
            </a:r>
            <a:r>
              <a:rPr lang="en-US" dirty="0" smtClean="0"/>
              <a:t> </a:t>
            </a:r>
            <a:endParaRPr lang="en-US" dirty="0" smtClean="0">
              <a:sym typeface="Wingdings" pitchFamily="28" charset="2"/>
            </a:endParaRPr>
          </a:p>
          <a:p>
            <a:pPr lvl="1"/>
            <a:r>
              <a:rPr lang="en-US" b="1" dirty="0" smtClean="0">
                <a:sym typeface="Wingdings" pitchFamily="28" charset="2"/>
              </a:rPr>
              <a:t>right </a:t>
            </a:r>
            <a:r>
              <a:rPr lang="en-US" b="1" dirty="0">
                <a:sym typeface="Wingdings" pitchFamily="28" charset="2"/>
              </a:rPr>
              <a:t>colic (hepatic) flexure</a:t>
            </a:r>
            <a:r>
              <a:rPr lang="en-US" dirty="0">
                <a:sym typeface="Wingdings" pitchFamily="28" charset="2"/>
              </a:rPr>
              <a:t> </a:t>
            </a:r>
            <a:r>
              <a:rPr lang="en-US" dirty="0" smtClean="0">
                <a:sym typeface="Wingdings" pitchFamily="28" charset="2"/>
              </a:rPr>
              <a:t> </a:t>
            </a:r>
            <a:endParaRPr lang="en-US" dirty="0">
              <a:sym typeface="Wingdings" pitchFamily="28" charset="2"/>
            </a:endParaRPr>
          </a:p>
          <a:p>
            <a:endParaRPr lang="en-US" b="1" dirty="0" smtClean="0">
              <a:sym typeface="Wingdings" pitchFamily="28" charset="2"/>
            </a:endParaRPr>
          </a:p>
          <a:p>
            <a:r>
              <a:rPr lang="en-US" b="1" dirty="0" smtClean="0">
                <a:sym typeface="Wingdings" pitchFamily="28" charset="2"/>
              </a:rPr>
              <a:t>T</a:t>
            </a:r>
            <a:r>
              <a:rPr lang="en-US" b="1" dirty="0" smtClean="0"/>
              <a:t>ransverse </a:t>
            </a:r>
            <a:r>
              <a:rPr lang="en-US" b="1" dirty="0"/>
              <a:t>colon</a:t>
            </a:r>
            <a:r>
              <a:rPr lang="en-US" dirty="0"/>
              <a:t> </a:t>
            </a:r>
            <a:endParaRPr lang="en-US" dirty="0" smtClean="0">
              <a:sym typeface="Wingdings" pitchFamily="28" charset="2"/>
            </a:endParaRPr>
          </a:p>
          <a:p>
            <a:pPr lvl="1"/>
            <a:r>
              <a:rPr lang="en-US" dirty="0" smtClean="0">
                <a:sym typeface="Wingdings" pitchFamily="28" charset="2"/>
              </a:rPr>
              <a:t> </a:t>
            </a:r>
            <a:r>
              <a:rPr lang="en-US" b="1" dirty="0">
                <a:sym typeface="Wingdings" pitchFamily="28" charset="2"/>
              </a:rPr>
              <a:t>left colic (</a:t>
            </a:r>
            <a:r>
              <a:rPr lang="en-US" b="1" dirty="0" err="1">
                <a:sym typeface="Wingdings" pitchFamily="28" charset="2"/>
              </a:rPr>
              <a:t>splenic</a:t>
            </a:r>
            <a:r>
              <a:rPr lang="en-US" b="1" dirty="0">
                <a:sym typeface="Wingdings" pitchFamily="28" charset="2"/>
              </a:rPr>
              <a:t>) flexure </a:t>
            </a:r>
            <a:r>
              <a:rPr lang="en-US" b="1" dirty="0" smtClean="0">
                <a:sym typeface="Wingdings" pitchFamily="28" charset="2"/>
              </a:rPr>
              <a:t> </a:t>
            </a:r>
            <a:endParaRPr lang="en-US" dirty="0"/>
          </a:p>
          <a:p>
            <a:endParaRPr lang="en-US" b="1" dirty="0" smtClean="0"/>
          </a:p>
          <a:p>
            <a:r>
              <a:rPr lang="en-US" b="1" dirty="0" smtClean="0"/>
              <a:t>Descending </a:t>
            </a:r>
            <a:r>
              <a:rPr lang="en-US" b="1" dirty="0"/>
              <a:t>colon </a:t>
            </a:r>
            <a:r>
              <a:rPr lang="en-US" dirty="0" smtClean="0"/>
              <a:t> </a:t>
            </a:r>
            <a:endParaRPr lang="en-US" dirty="0">
              <a:sym typeface="Wingdings" pitchFamily="28" charset="2"/>
            </a:endParaRPr>
          </a:p>
          <a:p>
            <a:endParaRPr lang="en-US" b="1" dirty="0" smtClean="0">
              <a:sym typeface="Wingdings" pitchFamily="28" charset="2"/>
            </a:endParaRPr>
          </a:p>
          <a:p>
            <a:r>
              <a:rPr lang="en-US" b="1" dirty="0" smtClean="0">
                <a:sym typeface="Wingdings" pitchFamily="28" charset="2"/>
              </a:rPr>
              <a:t>S</a:t>
            </a:r>
            <a:r>
              <a:rPr lang="en-US" b="1" dirty="0" smtClean="0"/>
              <a:t>igmoid </a:t>
            </a:r>
            <a:r>
              <a:rPr lang="en-US" b="1" dirty="0"/>
              <a:t>colon </a:t>
            </a:r>
            <a:endParaRPr lang="en-US" dirty="0" smtClean="0"/>
          </a:p>
          <a:p>
            <a:pPr lvl="2"/>
            <a:r>
              <a:rPr lang="en-US" dirty="0" smtClean="0">
                <a:sym typeface="Wingdings" pitchFamily="28" charset="2"/>
              </a:rPr>
              <a:t> </a:t>
            </a:r>
            <a:r>
              <a:rPr lang="en-US" dirty="0">
                <a:sym typeface="Wingdings" pitchFamily="28" charset="2"/>
              </a:rPr>
              <a:t>rectum</a:t>
            </a:r>
            <a:endParaRPr lang="en-US" dirty="0"/>
          </a:p>
        </p:txBody>
      </p:sp>
    </p:spTree>
    <p:extLst>
      <p:ext uri="{BB962C8B-B14F-4D97-AF65-F5344CB8AC3E}">
        <p14:creationId xmlns:p14="http://schemas.microsoft.com/office/powerpoint/2010/main" val="1056774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4" name="Rectangle 12"/>
          <p:cNvSpPr>
            <a:spLocks noGrp="1" noChangeArrowheads="1"/>
          </p:cNvSpPr>
          <p:nvPr>
            <p:ph type="title"/>
          </p:nvPr>
        </p:nvSpPr>
        <p:spPr/>
        <p:txBody>
          <a:bodyPr/>
          <a:lstStyle/>
          <a:p>
            <a:r>
              <a:rPr lang="en-US"/>
              <a:t>Rectum and Anus</a:t>
            </a:r>
          </a:p>
        </p:txBody>
      </p:sp>
      <p:sp>
        <p:nvSpPr>
          <p:cNvPr id="38925" name="Rectangle 13"/>
          <p:cNvSpPr>
            <a:spLocks noGrp="1" noChangeArrowheads="1"/>
          </p:cNvSpPr>
          <p:nvPr>
            <p:ph type="body" idx="1"/>
          </p:nvPr>
        </p:nvSpPr>
        <p:spPr>
          <a:xfrm>
            <a:off x="457200" y="1219200"/>
            <a:ext cx="4343400" cy="5257800"/>
          </a:xfrm>
        </p:spPr>
        <p:txBody>
          <a:bodyPr>
            <a:normAutofit fontScale="92500" lnSpcReduction="20000"/>
          </a:bodyPr>
          <a:lstStyle/>
          <a:p>
            <a:r>
              <a:rPr lang="en-US" b="1" dirty="0"/>
              <a:t>Rectum</a:t>
            </a:r>
            <a:endParaRPr lang="en-US" dirty="0"/>
          </a:p>
          <a:p>
            <a:pPr lvl="1"/>
            <a:r>
              <a:rPr lang="en-US" dirty="0"/>
              <a:t>Three </a:t>
            </a:r>
            <a:r>
              <a:rPr lang="en-US" b="1" dirty="0"/>
              <a:t>rectal valves </a:t>
            </a:r>
            <a:r>
              <a:rPr lang="en-US" dirty="0"/>
              <a:t>stop feces from being passed with </a:t>
            </a:r>
            <a:r>
              <a:rPr lang="en-US" dirty="0" smtClean="0"/>
              <a:t>gas</a:t>
            </a:r>
            <a:endParaRPr lang="en-US" dirty="0"/>
          </a:p>
          <a:p>
            <a:endParaRPr lang="en-US" b="1" dirty="0" smtClean="0"/>
          </a:p>
          <a:p>
            <a:r>
              <a:rPr lang="en-US" b="1" dirty="0" smtClean="0"/>
              <a:t>Anal </a:t>
            </a:r>
            <a:r>
              <a:rPr lang="en-US" b="1" dirty="0"/>
              <a:t>canal</a:t>
            </a:r>
            <a:endParaRPr lang="en-US" dirty="0"/>
          </a:p>
          <a:p>
            <a:pPr lvl="1"/>
            <a:r>
              <a:rPr lang="en-US" dirty="0"/>
              <a:t>Last segment of large intestine</a:t>
            </a:r>
          </a:p>
          <a:p>
            <a:pPr lvl="1"/>
            <a:r>
              <a:rPr lang="en-US" dirty="0"/>
              <a:t>Opens to body exterior at </a:t>
            </a:r>
            <a:r>
              <a:rPr lang="en-US" b="1" dirty="0"/>
              <a:t>anus</a:t>
            </a:r>
          </a:p>
          <a:p>
            <a:endParaRPr lang="en-US" dirty="0" smtClean="0"/>
          </a:p>
          <a:p>
            <a:r>
              <a:rPr lang="en-US" dirty="0" smtClean="0"/>
              <a:t>Sphincters</a:t>
            </a:r>
            <a:endParaRPr lang="en-US" dirty="0"/>
          </a:p>
          <a:p>
            <a:pPr lvl="1"/>
            <a:r>
              <a:rPr lang="en-US" b="1" dirty="0"/>
              <a:t>Internal anal sphincter</a:t>
            </a:r>
            <a:r>
              <a:rPr lang="en-US" dirty="0"/>
              <a:t>—smooth muscle</a:t>
            </a:r>
          </a:p>
          <a:p>
            <a:pPr lvl="1"/>
            <a:r>
              <a:rPr lang="en-US" b="1" dirty="0"/>
              <a:t>External anal sphincter—skeletal</a:t>
            </a:r>
            <a:r>
              <a:rPr lang="en-US" dirty="0"/>
              <a:t> muscle</a:t>
            </a:r>
          </a:p>
        </p:txBody>
      </p:sp>
      <p:pic>
        <p:nvPicPr>
          <p:cNvPr id="5122" name="Picture 2"/>
          <p:cNvPicPr>
            <a:picLocks noChangeAspect="1" noChangeArrowheads="1"/>
          </p:cNvPicPr>
          <p:nvPr/>
        </p:nvPicPr>
        <p:blipFill>
          <a:blip r:embed="rId3" cstate="print"/>
          <a:srcRect/>
          <a:stretch>
            <a:fillRect/>
          </a:stretch>
        </p:blipFill>
        <p:spPr bwMode="auto">
          <a:xfrm>
            <a:off x="4868259" y="1776413"/>
            <a:ext cx="4275741" cy="3305174"/>
          </a:xfrm>
          <a:prstGeom prst="rect">
            <a:avLst/>
          </a:prstGeom>
          <a:noFill/>
          <a:ln w="9525">
            <a:noFill/>
            <a:miter lim="800000"/>
            <a:headEnd/>
            <a:tailEnd/>
          </a:ln>
        </p:spPr>
      </p:pic>
    </p:spTree>
    <p:extLst>
      <p:ext uri="{BB962C8B-B14F-4D97-AF65-F5344CB8AC3E}">
        <p14:creationId xmlns:p14="http://schemas.microsoft.com/office/powerpoint/2010/main" val="4210718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4" name="Rectangle 14"/>
          <p:cNvSpPr>
            <a:spLocks noGrp="1" noChangeArrowheads="1"/>
          </p:cNvSpPr>
          <p:nvPr>
            <p:ph type="title"/>
          </p:nvPr>
        </p:nvSpPr>
        <p:spPr/>
        <p:txBody>
          <a:bodyPr/>
          <a:lstStyle/>
          <a:p>
            <a:r>
              <a:rPr lang="en-US"/>
              <a:t>Large Intestine: Microscopic Anatomy</a:t>
            </a:r>
          </a:p>
        </p:txBody>
      </p:sp>
      <p:sp>
        <p:nvSpPr>
          <p:cNvPr id="40975" name="Rectangle 15"/>
          <p:cNvSpPr>
            <a:spLocks noGrp="1" noChangeArrowheads="1"/>
          </p:cNvSpPr>
          <p:nvPr>
            <p:ph type="body" idx="1"/>
          </p:nvPr>
        </p:nvSpPr>
        <p:spPr/>
        <p:txBody>
          <a:bodyPr/>
          <a:lstStyle/>
          <a:p>
            <a:r>
              <a:rPr lang="en-US" dirty="0"/>
              <a:t>Thicker mucosa of simple columnar epithelium </a:t>
            </a:r>
            <a:endParaRPr lang="en-US" dirty="0" smtClean="0"/>
          </a:p>
          <a:p>
            <a:pPr lvl="1"/>
            <a:r>
              <a:rPr lang="en-US" dirty="0" smtClean="0"/>
              <a:t>except </a:t>
            </a:r>
            <a:r>
              <a:rPr lang="en-US" dirty="0"/>
              <a:t>in anal canal </a:t>
            </a:r>
            <a:r>
              <a:rPr lang="en-US" dirty="0" smtClean="0"/>
              <a:t>which is stratified </a:t>
            </a:r>
            <a:r>
              <a:rPr lang="en-US" dirty="0" err="1"/>
              <a:t>squamous</a:t>
            </a:r>
            <a:r>
              <a:rPr lang="en-US" dirty="0"/>
              <a:t> to withstand </a:t>
            </a:r>
            <a:r>
              <a:rPr lang="en-US" dirty="0" smtClean="0"/>
              <a:t>abrasion</a:t>
            </a:r>
            <a:endParaRPr lang="en-US" dirty="0"/>
          </a:p>
          <a:p>
            <a:endParaRPr lang="en-US" dirty="0" smtClean="0"/>
          </a:p>
          <a:p>
            <a:r>
              <a:rPr lang="en-US" dirty="0" smtClean="0"/>
              <a:t>No </a:t>
            </a:r>
            <a:r>
              <a:rPr lang="en-US" dirty="0"/>
              <a:t>circular folds, </a:t>
            </a:r>
            <a:r>
              <a:rPr lang="en-US" dirty="0" err="1"/>
              <a:t>villi</a:t>
            </a:r>
            <a:r>
              <a:rPr lang="en-US" dirty="0"/>
              <a:t>, digestive secretions</a:t>
            </a:r>
          </a:p>
          <a:p>
            <a:endParaRPr lang="en-US" dirty="0" smtClean="0"/>
          </a:p>
          <a:p>
            <a:r>
              <a:rPr lang="en-US" dirty="0" smtClean="0"/>
              <a:t>Abundant </a:t>
            </a:r>
            <a:r>
              <a:rPr lang="en-US" dirty="0"/>
              <a:t>deep crypts with goblet cells</a:t>
            </a:r>
          </a:p>
          <a:p>
            <a:endParaRPr lang="en-US" dirty="0" smtClean="0"/>
          </a:p>
          <a:p>
            <a:r>
              <a:rPr lang="en-US" dirty="0" smtClean="0"/>
              <a:t>Superficial </a:t>
            </a:r>
            <a:r>
              <a:rPr lang="en-US" dirty="0"/>
              <a:t>venous plexuses of anal canal form hemorrhoids if inflamed</a:t>
            </a:r>
          </a:p>
        </p:txBody>
      </p:sp>
    </p:spTree>
    <p:extLst>
      <p:ext uri="{BB962C8B-B14F-4D97-AF65-F5344CB8AC3E}">
        <p14:creationId xmlns:p14="http://schemas.microsoft.com/office/powerpoint/2010/main" val="2656835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6" name="Rectangle 12"/>
          <p:cNvSpPr>
            <a:spLocks noGrp="1" noChangeArrowheads="1"/>
          </p:cNvSpPr>
          <p:nvPr>
            <p:ph type="title"/>
          </p:nvPr>
        </p:nvSpPr>
        <p:spPr/>
        <p:txBody>
          <a:bodyPr/>
          <a:lstStyle/>
          <a:p>
            <a:r>
              <a:rPr lang="en-US"/>
              <a:t>Bacterial Flora</a:t>
            </a:r>
          </a:p>
        </p:txBody>
      </p:sp>
      <p:sp>
        <p:nvSpPr>
          <p:cNvPr id="41997" name="Rectangle 13"/>
          <p:cNvSpPr>
            <a:spLocks noGrp="1" noChangeArrowheads="1"/>
          </p:cNvSpPr>
          <p:nvPr>
            <p:ph type="body" idx="1"/>
          </p:nvPr>
        </p:nvSpPr>
        <p:spPr/>
        <p:txBody>
          <a:bodyPr/>
          <a:lstStyle/>
          <a:p>
            <a:r>
              <a:rPr lang="en-US" dirty="0"/>
              <a:t>Enter from small intestine or anus </a:t>
            </a:r>
          </a:p>
          <a:p>
            <a:pPr lvl="1"/>
            <a:endParaRPr lang="en-US" dirty="0" smtClean="0"/>
          </a:p>
          <a:p>
            <a:pPr lvl="1"/>
            <a:r>
              <a:rPr lang="en-US" dirty="0" smtClean="0"/>
              <a:t>Colonize </a:t>
            </a:r>
            <a:r>
              <a:rPr lang="en-US" dirty="0"/>
              <a:t>colon</a:t>
            </a:r>
          </a:p>
          <a:p>
            <a:pPr lvl="1"/>
            <a:endParaRPr lang="en-US" dirty="0" smtClean="0"/>
          </a:p>
          <a:p>
            <a:pPr lvl="1"/>
            <a:r>
              <a:rPr lang="en-US" dirty="0" smtClean="0"/>
              <a:t>Synthesize </a:t>
            </a:r>
            <a:r>
              <a:rPr lang="en-US" dirty="0"/>
              <a:t>B complex vitamins and vitamin K</a:t>
            </a:r>
          </a:p>
          <a:p>
            <a:pPr lvl="1"/>
            <a:endParaRPr lang="en-US" dirty="0" smtClean="0"/>
          </a:p>
          <a:p>
            <a:pPr lvl="1"/>
            <a:r>
              <a:rPr lang="en-US" dirty="0" smtClean="0"/>
              <a:t>Ferment </a:t>
            </a:r>
            <a:r>
              <a:rPr lang="en-US" dirty="0"/>
              <a:t>indigestible carbohydrates</a:t>
            </a:r>
          </a:p>
          <a:p>
            <a:pPr lvl="1"/>
            <a:endParaRPr lang="en-US" dirty="0" smtClean="0"/>
          </a:p>
          <a:p>
            <a:pPr lvl="1"/>
            <a:r>
              <a:rPr lang="en-US" dirty="0" smtClean="0"/>
              <a:t>Release </a:t>
            </a:r>
            <a:r>
              <a:rPr lang="en-US" dirty="0"/>
              <a:t>irritating acids and gases (~500 ml/day) </a:t>
            </a:r>
          </a:p>
        </p:txBody>
      </p:sp>
    </p:spTree>
    <p:extLst>
      <p:ext uri="{BB962C8B-B14F-4D97-AF65-F5344CB8AC3E}">
        <p14:creationId xmlns:p14="http://schemas.microsoft.com/office/powerpoint/2010/main" val="327306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a:xfrm>
            <a:off x="0" y="0"/>
            <a:ext cx="6324600" cy="914400"/>
          </a:xfrm>
        </p:spPr>
        <p:txBody>
          <a:bodyPr>
            <a:normAutofit fontScale="90000"/>
          </a:bodyPr>
          <a:lstStyle/>
          <a:p>
            <a:r>
              <a:rPr lang="en-US" dirty="0"/>
              <a:t>Peritoneum and Peritoneal Cavity</a:t>
            </a:r>
          </a:p>
        </p:txBody>
      </p:sp>
      <p:sp>
        <p:nvSpPr>
          <p:cNvPr id="17415" name="Rectangle 7"/>
          <p:cNvSpPr>
            <a:spLocks noGrp="1" noChangeArrowheads="1"/>
          </p:cNvSpPr>
          <p:nvPr>
            <p:ph type="body" idx="1"/>
          </p:nvPr>
        </p:nvSpPr>
        <p:spPr>
          <a:xfrm>
            <a:off x="365125" y="1141413"/>
            <a:ext cx="5883275" cy="5106987"/>
          </a:xfrm>
        </p:spPr>
        <p:txBody>
          <a:bodyPr>
            <a:normAutofit/>
          </a:bodyPr>
          <a:lstStyle/>
          <a:p>
            <a:r>
              <a:rPr lang="en-US" b="1" dirty="0"/>
              <a:t>Mesentery</a:t>
            </a:r>
            <a:r>
              <a:rPr lang="en-US" dirty="0"/>
              <a:t> </a:t>
            </a:r>
            <a:endParaRPr lang="en-US" dirty="0" smtClean="0"/>
          </a:p>
          <a:p>
            <a:pPr lvl="1"/>
            <a:r>
              <a:rPr lang="en-US" dirty="0" smtClean="0"/>
              <a:t>double </a:t>
            </a:r>
            <a:r>
              <a:rPr lang="en-US" dirty="0"/>
              <a:t>layer of peritoneum</a:t>
            </a:r>
          </a:p>
          <a:p>
            <a:pPr lvl="1"/>
            <a:r>
              <a:rPr lang="en-US" dirty="0"/>
              <a:t>Routes for blood vessels, </a:t>
            </a:r>
            <a:r>
              <a:rPr lang="en-US" dirty="0" err="1"/>
              <a:t>lymphatics</a:t>
            </a:r>
            <a:r>
              <a:rPr lang="en-US" dirty="0"/>
              <a:t>, and nerves</a:t>
            </a:r>
          </a:p>
          <a:p>
            <a:pPr lvl="1"/>
            <a:r>
              <a:rPr lang="en-US" dirty="0"/>
              <a:t>Holds organs in place; stores </a:t>
            </a:r>
            <a:r>
              <a:rPr lang="en-US" dirty="0" smtClean="0"/>
              <a:t>fat</a:t>
            </a:r>
          </a:p>
          <a:p>
            <a:pPr lvl="1"/>
            <a:endParaRPr lang="en-US" dirty="0"/>
          </a:p>
          <a:p>
            <a:r>
              <a:rPr lang="en-US" b="1" dirty="0" err="1"/>
              <a:t>Intraperitoneal</a:t>
            </a:r>
            <a:r>
              <a:rPr lang="en-US" dirty="0"/>
              <a:t> (peritoneal) </a:t>
            </a:r>
            <a:r>
              <a:rPr lang="en-US" b="1" dirty="0"/>
              <a:t>organs</a:t>
            </a:r>
            <a:r>
              <a:rPr lang="en-US" dirty="0"/>
              <a:t> surrounded by peritoneum</a:t>
            </a:r>
          </a:p>
          <a:p>
            <a:endParaRPr lang="en-US" b="1" dirty="0" smtClean="0"/>
          </a:p>
          <a:p>
            <a:r>
              <a:rPr lang="en-US" b="1" dirty="0" smtClean="0"/>
              <a:t>Retroperitoneal </a:t>
            </a:r>
            <a:r>
              <a:rPr lang="en-US" b="1" dirty="0"/>
              <a:t>organs</a:t>
            </a:r>
            <a:r>
              <a:rPr lang="en-US" dirty="0"/>
              <a:t> posterior to peritoneum</a:t>
            </a:r>
          </a:p>
          <a:p>
            <a:endParaRPr lang="en-US" b="1"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708" y="294409"/>
            <a:ext cx="3070292" cy="62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711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4" name="Rectangle 16"/>
          <p:cNvSpPr>
            <a:spLocks noGrp="1" noChangeArrowheads="1"/>
          </p:cNvSpPr>
          <p:nvPr>
            <p:ph type="title"/>
          </p:nvPr>
        </p:nvSpPr>
        <p:spPr/>
        <p:txBody>
          <a:bodyPr/>
          <a:lstStyle/>
          <a:p>
            <a:r>
              <a:rPr lang="en-US"/>
              <a:t>Intestinal Flora</a:t>
            </a:r>
          </a:p>
        </p:txBody>
      </p:sp>
      <p:sp>
        <p:nvSpPr>
          <p:cNvPr id="43025" name="Rectangle 17"/>
          <p:cNvSpPr>
            <a:spLocks noGrp="1" noChangeArrowheads="1"/>
          </p:cNvSpPr>
          <p:nvPr>
            <p:ph type="body" idx="1"/>
          </p:nvPr>
        </p:nvSpPr>
        <p:spPr/>
        <p:txBody>
          <a:bodyPr/>
          <a:lstStyle/>
          <a:p>
            <a:r>
              <a:rPr lang="en-US" dirty="0"/>
              <a:t>Viruses and </a:t>
            </a:r>
            <a:r>
              <a:rPr lang="en-US" dirty="0" err="1"/>
              <a:t>protozoans</a:t>
            </a:r>
            <a:endParaRPr lang="en-US" dirty="0"/>
          </a:p>
          <a:p>
            <a:endParaRPr lang="en-US" dirty="0" smtClean="0"/>
          </a:p>
          <a:p>
            <a:r>
              <a:rPr lang="en-US" dirty="0" smtClean="0"/>
              <a:t>Bacteria </a:t>
            </a:r>
            <a:r>
              <a:rPr lang="en-US" dirty="0"/>
              <a:t>prevented from breaching mucosal barrier</a:t>
            </a:r>
          </a:p>
          <a:p>
            <a:pPr lvl="1"/>
            <a:r>
              <a:rPr lang="en-US" dirty="0"/>
              <a:t>Epithelial cells recruit </a:t>
            </a:r>
            <a:r>
              <a:rPr lang="en-US" dirty="0" err="1"/>
              <a:t>dendritic</a:t>
            </a:r>
            <a:r>
              <a:rPr lang="en-US" dirty="0"/>
              <a:t> cells to mucosa </a:t>
            </a:r>
            <a:r>
              <a:rPr lang="en-US" dirty="0">
                <a:sym typeface="Wingdings" pitchFamily="28" charset="2"/>
              </a:rPr>
              <a:t> sample microbial antigens  present to T cells of MALT  </a:t>
            </a:r>
            <a:r>
              <a:rPr lang="en-US" dirty="0" err="1">
                <a:sym typeface="Wingdings" pitchFamily="28" charset="2"/>
              </a:rPr>
              <a:t>IgA</a:t>
            </a:r>
            <a:r>
              <a:rPr lang="en-US" dirty="0">
                <a:sym typeface="Wingdings" pitchFamily="28" charset="2"/>
              </a:rPr>
              <a:t> antibody-mediated response  restricts microbes </a:t>
            </a:r>
            <a:endParaRPr lang="en-US" dirty="0"/>
          </a:p>
        </p:txBody>
      </p:sp>
    </p:spTree>
    <p:extLst>
      <p:ext uri="{BB962C8B-B14F-4D97-AF65-F5344CB8AC3E}">
        <p14:creationId xmlns:p14="http://schemas.microsoft.com/office/powerpoint/2010/main" val="179257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2" name="Rectangle 10"/>
          <p:cNvSpPr>
            <a:spLocks noGrp="1" noChangeArrowheads="1"/>
          </p:cNvSpPr>
          <p:nvPr>
            <p:ph type="title"/>
          </p:nvPr>
        </p:nvSpPr>
        <p:spPr/>
        <p:txBody>
          <a:bodyPr/>
          <a:lstStyle/>
          <a:p>
            <a:r>
              <a:rPr lang="en-US"/>
              <a:t>Digestive Processes in the Large Intestine</a:t>
            </a:r>
          </a:p>
        </p:txBody>
      </p:sp>
      <p:sp>
        <p:nvSpPr>
          <p:cNvPr id="44043" name="Rectangle 11"/>
          <p:cNvSpPr>
            <a:spLocks noGrp="1" noChangeArrowheads="1"/>
          </p:cNvSpPr>
          <p:nvPr>
            <p:ph type="body" idx="1"/>
          </p:nvPr>
        </p:nvSpPr>
        <p:spPr/>
        <p:txBody>
          <a:bodyPr>
            <a:normAutofit lnSpcReduction="10000"/>
          </a:bodyPr>
          <a:lstStyle/>
          <a:p>
            <a:pPr>
              <a:lnSpc>
                <a:spcPct val="90000"/>
              </a:lnSpc>
            </a:pPr>
            <a:r>
              <a:rPr lang="en-US" dirty="0"/>
              <a:t>Residue remains in large intestine 12–24 hours</a:t>
            </a:r>
          </a:p>
          <a:p>
            <a:pPr>
              <a:lnSpc>
                <a:spcPct val="90000"/>
              </a:lnSpc>
            </a:pPr>
            <a:endParaRPr lang="en-US" dirty="0" smtClean="0"/>
          </a:p>
          <a:p>
            <a:pPr>
              <a:lnSpc>
                <a:spcPct val="90000"/>
              </a:lnSpc>
            </a:pPr>
            <a:r>
              <a:rPr lang="en-US" dirty="0" smtClean="0"/>
              <a:t>No </a:t>
            </a:r>
            <a:r>
              <a:rPr lang="en-US" dirty="0"/>
              <a:t>food breakdown except by enteric bacteria</a:t>
            </a:r>
          </a:p>
          <a:p>
            <a:pPr>
              <a:lnSpc>
                <a:spcPct val="90000"/>
              </a:lnSpc>
            </a:pPr>
            <a:endParaRPr lang="en-US" dirty="0" smtClean="0"/>
          </a:p>
          <a:p>
            <a:pPr>
              <a:lnSpc>
                <a:spcPct val="90000"/>
              </a:lnSpc>
            </a:pPr>
            <a:r>
              <a:rPr lang="en-US" dirty="0" smtClean="0"/>
              <a:t>Vitamins </a:t>
            </a:r>
            <a:r>
              <a:rPr lang="en-US" dirty="0"/>
              <a:t>(made by bacterial flora), water, and electrolytes (especially Na</a:t>
            </a:r>
            <a:r>
              <a:rPr lang="en-US" baseline="30000" dirty="0"/>
              <a:t>+</a:t>
            </a:r>
            <a:r>
              <a:rPr lang="en-US" dirty="0"/>
              <a:t> and </a:t>
            </a:r>
            <a:r>
              <a:rPr lang="en-US" dirty="0" err="1"/>
              <a:t>Cl</a:t>
            </a:r>
            <a:r>
              <a:rPr lang="en-US" baseline="30000" dirty="0"/>
              <a:t>–</a:t>
            </a:r>
            <a:r>
              <a:rPr lang="en-US" dirty="0"/>
              <a:t>) reclaimed</a:t>
            </a:r>
          </a:p>
          <a:p>
            <a:pPr>
              <a:lnSpc>
                <a:spcPct val="90000"/>
              </a:lnSpc>
            </a:pPr>
            <a:endParaRPr lang="en-US" dirty="0" smtClean="0"/>
          </a:p>
          <a:p>
            <a:pPr>
              <a:lnSpc>
                <a:spcPct val="90000"/>
              </a:lnSpc>
            </a:pPr>
            <a:r>
              <a:rPr lang="en-US" dirty="0" smtClean="0"/>
              <a:t>Major </a:t>
            </a:r>
            <a:r>
              <a:rPr lang="en-US" dirty="0"/>
              <a:t>functions </a:t>
            </a:r>
            <a:endParaRPr lang="en-US" dirty="0" smtClean="0"/>
          </a:p>
          <a:p>
            <a:pPr lvl="1">
              <a:lnSpc>
                <a:spcPct val="90000"/>
              </a:lnSpc>
            </a:pPr>
            <a:r>
              <a:rPr lang="en-US" dirty="0" smtClean="0"/>
              <a:t>propulsion </a:t>
            </a:r>
            <a:r>
              <a:rPr lang="en-US" dirty="0"/>
              <a:t>of feces to </a:t>
            </a:r>
            <a:r>
              <a:rPr lang="en-US" dirty="0" smtClean="0"/>
              <a:t>anus</a:t>
            </a:r>
          </a:p>
          <a:p>
            <a:pPr lvl="1">
              <a:lnSpc>
                <a:spcPct val="90000"/>
              </a:lnSpc>
            </a:pPr>
            <a:r>
              <a:rPr lang="en-US" dirty="0" smtClean="0"/>
              <a:t>defecation</a:t>
            </a:r>
            <a:endParaRPr lang="en-US" dirty="0"/>
          </a:p>
          <a:p>
            <a:pPr>
              <a:lnSpc>
                <a:spcPct val="90000"/>
              </a:lnSpc>
            </a:pPr>
            <a:endParaRPr lang="en-US" dirty="0" smtClean="0"/>
          </a:p>
          <a:p>
            <a:pPr>
              <a:lnSpc>
                <a:spcPct val="90000"/>
              </a:lnSpc>
            </a:pPr>
            <a:r>
              <a:rPr lang="en-US" dirty="0" smtClean="0"/>
              <a:t>Colon </a:t>
            </a:r>
            <a:r>
              <a:rPr lang="en-US" dirty="0"/>
              <a:t>not essential for life</a:t>
            </a:r>
          </a:p>
        </p:txBody>
      </p:sp>
    </p:spTree>
    <p:extLst>
      <p:ext uri="{BB962C8B-B14F-4D97-AF65-F5344CB8AC3E}">
        <p14:creationId xmlns:p14="http://schemas.microsoft.com/office/powerpoint/2010/main" val="28529704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8" name="Rectangle 12"/>
          <p:cNvSpPr>
            <a:spLocks noGrp="1" noChangeArrowheads="1"/>
          </p:cNvSpPr>
          <p:nvPr>
            <p:ph type="title"/>
          </p:nvPr>
        </p:nvSpPr>
        <p:spPr/>
        <p:txBody>
          <a:bodyPr/>
          <a:lstStyle/>
          <a:p>
            <a:r>
              <a:rPr lang="en-US"/>
              <a:t>Motility of the Large Intestine</a:t>
            </a:r>
          </a:p>
        </p:txBody>
      </p:sp>
      <p:sp>
        <p:nvSpPr>
          <p:cNvPr id="45069" name="Rectangle 13"/>
          <p:cNvSpPr>
            <a:spLocks noGrp="1" noChangeArrowheads="1"/>
          </p:cNvSpPr>
          <p:nvPr>
            <p:ph type="body" idx="1"/>
          </p:nvPr>
        </p:nvSpPr>
        <p:spPr/>
        <p:txBody>
          <a:bodyPr/>
          <a:lstStyle/>
          <a:p>
            <a:r>
              <a:rPr lang="en-US"/>
              <a:t>Most contractions of colon</a:t>
            </a:r>
          </a:p>
          <a:p>
            <a:pPr lvl="1"/>
            <a:r>
              <a:rPr lang="en-US" b="1"/>
              <a:t>Haustral contractions</a:t>
            </a:r>
            <a:endParaRPr lang="en-US"/>
          </a:p>
          <a:p>
            <a:pPr lvl="2"/>
            <a:r>
              <a:rPr lang="en-US"/>
              <a:t>Slow segmenting movements </a:t>
            </a:r>
          </a:p>
          <a:p>
            <a:pPr lvl="2"/>
            <a:r>
              <a:rPr lang="en-US"/>
              <a:t>Haustra sequentially contract in response to distension</a:t>
            </a:r>
          </a:p>
        </p:txBody>
      </p:sp>
    </p:spTree>
    <p:extLst>
      <p:ext uri="{BB962C8B-B14F-4D97-AF65-F5344CB8AC3E}">
        <p14:creationId xmlns:p14="http://schemas.microsoft.com/office/powerpoint/2010/main" val="3139790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2" name="Rectangle 12"/>
          <p:cNvSpPr>
            <a:spLocks noGrp="1" noChangeArrowheads="1"/>
          </p:cNvSpPr>
          <p:nvPr>
            <p:ph type="title"/>
          </p:nvPr>
        </p:nvSpPr>
        <p:spPr/>
        <p:txBody>
          <a:bodyPr/>
          <a:lstStyle/>
          <a:p>
            <a:r>
              <a:rPr lang="en-US"/>
              <a:t>Motility of the Large Intestine</a:t>
            </a:r>
          </a:p>
        </p:txBody>
      </p:sp>
      <p:sp>
        <p:nvSpPr>
          <p:cNvPr id="46093" name="Rectangle 13"/>
          <p:cNvSpPr>
            <a:spLocks noGrp="1" noChangeArrowheads="1"/>
          </p:cNvSpPr>
          <p:nvPr>
            <p:ph type="body" idx="1"/>
          </p:nvPr>
        </p:nvSpPr>
        <p:spPr/>
        <p:txBody>
          <a:bodyPr/>
          <a:lstStyle/>
          <a:p>
            <a:r>
              <a:rPr lang="en-US" b="1" dirty="0" err="1"/>
              <a:t>Gastrocolic</a:t>
            </a:r>
            <a:r>
              <a:rPr lang="en-US" b="1" dirty="0"/>
              <a:t> reflex</a:t>
            </a:r>
            <a:endParaRPr lang="en-US" dirty="0"/>
          </a:p>
          <a:p>
            <a:pPr lvl="1"/>
            <a:endParaRPr lang="en-US" dirty="0" smtClean="0"/>
          </a:p>
          <a:p>
            <a:pPr lvl="1"/>
            <a:r>
              <a:rPr lang="en-US" dirty="0" smtClean="0"/>
              <a:t>Initiated </a:t>
            </a:r>
            <a:r>
              <a:rPr lang="en-US" dirty="0"/>
              <a:t>by presence of food in stomach</a:t>
            </a:r>
          </a:p>
          <a:p>
            <a:pPr lvl="1"/>
            <a:endParaRPr lang="en-US" dirty="0" smtClean="0"/>
          </a:p>
          <a:p>
            <a:pPr lvl="1"/>
            <a:r>
              <a:rPr lang="en-US" dirty="0" smtClean="0"/>
              <a:t>Activates </a:t>
            </a:r>
            <a:r>
              <a:rPr lang="en-US" dirty="0"/>
              <a:t>three to four slow powerful peristaltic waves per day in colon (</a:t>
            </a:r>
            <a:r>
              <a:rPr lang="en-US" b="1" dirty="0"/>
              <a:t>mass movements</a:t>
            </a:r>
            <a:r>
              <a:rPr lang="en-US" dirty="0"/>
              <a:t>)</a:t>
            </a:r>
          </a:p>
        </p:txBody>
      </p:sp>
    </p:spTree>
    <p:extLst>
      <p:ext uri="{BB962C8B-B14F-4D97-AF65-F5344CB8AC3E}">
        <p14:creationId xmlns:p14="http://schemas.microsoft.com/office/powerpoint/2010/main" val="1636470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8" name="Rectangle 14"/>
          <p:cNvSpPr>
            <a:spLocks noGrp="1" noChangeArrowheads="1"/>
          </p:cNvSpPr>
          <p:nvPr>
            <p:ph type="title"/>
          </p:nvPr>
        </p:nvSpPr>
        <p:spPr/>
        <p:txBody>
          <a:bodyPr/>
          <a:lstStyle/>
          <a:p>
            <a:r>
              <a:rPr lang="en-US"/>
              <a:t>Homeostatic Imbalance</a:t>
            </a:r>
          </a:p>
        </p:txBody>
      </p:sp>
      <p:sp>
        <p:nvSpPr>
          <p:cNvPr id="47119" name="Rectangle 15"/>
          <p:cNvSpPr>
            <a:spLocks noGrp="1" noChangeArrowheads="1"/>
          </p:cNvSpPr>
          <p:nvPr>
            <p:ph type="body" idx="1"/>
          </p:nvPr>
        </p:nvSpPr>
        <p:spPr>
          <a:xfrm>
            <a:off x="457200" y="1219200"/>
            <a:ext cx="4648200" cy="5257800"/>
          </a:xfrm>
        </p:spPr>
        <p:txBody>
          <a:bodyPr>
            <a:normAutofit lnSpcReduction="10000"/>
          </a:bodyPr>
          <a:lstStyle/>
          <a:p>
            <a:r>
              <a:rPr lang="en-US" dirty="0"/>
              <a:t>Low fiber diet </a:t>
            </a:r>
            <a:r>
              <a:rPr lang="en-US" dirty="0" smtClean="0">
                <a:sym typeface="Wingdings" pitchFamily="28" charset="2"/>
              </a:rPr>
              <a:t> </a:t>
            </a:r>
            <a:r>
              <a:rPr lang="en-US" b="1" dirty="0" err="1">
                <a:sym typeface="Wingdings" pitchFamily="28" charset="2"/>
              </a:rPr>
              <a:t>diverticula</a:t>
            </a:r>
            <a:r>
              <a:rPr lang="en-US" dirty="0">
                <a:sym typeface="Wingdings" pitchFamily="28" charset="2"/>
              </a:rPr>
              <a:t> (</a:t>
            </a:r>
            <a:r>
              <a:rPr lang="en-US" dirty="0" err="1">
                <a:sym typeface="Wingdings" pitchFamily="28" charset="2"/>
              </a:rPr>
              <a:t>herniations</a:t>
            </a:r>
            <a:r>
              <a:rPr lang="en-US" dirty="0">
                <a:sym typeface="Wingdings" pitchFamily="28" charset="2"/>
              </a:rPr>
              <a:t> of mucosa)</a:t>
            </a:r>
          </a:p>
          <a:p>
            <a:endParaRPr lang="en-US" b="1" dirty="0" smtClean="0">
              <a:sym typeface="Wingdings" pitchFamily="28" charset="2"/>
            </a:endParaRPr>
          </a:p>
          <a:p>
            <a:r>
              <a:rPr lang="en-US" b="1" dirty="0" err="1" smtClean="0">
                <a:sym typeface="Wingdings" pitchFamily="28" charset="2"/>
              </a:rPr>
              <a:t>Diverticulosis</a:t>
            </a:r>
            <a:r>
              <a:rPr lang="en-US" dirty="0" smtClean="0">
                <a:sym typeface="Wingdings" pitchFamily="28" charset="2"/>
              </a:rPr>
              <a:t> </a:t>
            </a:r>
            <a:r>
              <a:rPr lang="en-US" dirty="0">
                <a:sym typeface="Wingdings" pitchFamily="28" charset="2"/>
              </a:rPr>
              <a:t>commonly in sigmoid colon</a:t>
            </a:r>
          </a:p>
          <a:p>
            <a:pPr lvl="1"/>
            <a:r>
              <a:rPr lang="en-US" dirty="0">
                <a:sym typeface="Wingdings" pitchFamily="28" charset="2"/>
              </a:rPr>
              <a:t>Affects ½ people &gt; 70 years</a:t>
            </a:r>
          </a:p>
          <a:p>
            <a:endParaRPr lang="en-US" b="1" dirty="0" smtClean="0"/>
          </a:p>
          <a:p>
            <a:r>
              <a:rPr lang="en-US" b="1" dirty="0" smtClean="0"/>
              <a:t>Diverticulitis</a:t>
            </a:r>
            <a:endParaRPr lang="en-US" dirty="0"/>
          </a:p>
          <a:p>
            <a:pPr lvl="1"/>
            <a:r>
              <a:rPr lang="en-US" dirty="0"/>
              <a:t>Inflamed </a:t>
            </a:r>
            <a:r>
              <a:rPr lang="en-US" dirty="0" err="1" smtClean="0"/>
              <a:t>diverticula</a:t>
            </a:r>
            <a:endParaRPr lang="en-US" dirty="0" smtClean="0"/>
          </a:p>
          <a:p>
            <a:pPr lvl="1"/>
            <a:r>
              <a:rPr lang="en-US" dirty="0" smtClean="0"/>
              <a:t>may </a:t>
            </a:r>
            <a:r>
              <a:rPr lang="en-US" dirty="0"/>
              <a:t>rupture and leak into peritoneal </a:t>
            </a:r>
            <a:r>
              <a:rPr lang="en-US" dirty="0" smtClean="0"/>
              <a:t>cavity</a:t>
            </a:r>
          </a:p>
          <a:p>
            <a:pPr lvl="1"/>
            <a:r>
              <a:rPr lang="en-US" dirty="0" smtClean="0"/>
              <a:t>may </a:t>
            </a:r>
            <a:r>
              <a:rPr lang="en-US" dirty="0"/>
              <a:t>be life threatening</a:t>
            </a:r>
          </a:p>
        </p:txBody>
      </p:sp>
      <p:pic>
        <p:nvPicPr>
          <p:cNvPr id="6146" name="Picture 2"/>
          <p:cNvPicPr>
            <a:picLocks noChangeAspect="1" noChangeArrowheads="1"/>
          </p:cNvPicPr>
          <p:nvPr/>
        </p:nvPicPr>
        <p:blipFill>
          <a:blip r:embed="rId3" cstate="print"/>
          <a:srcRect/>
          <a:stretch>
            <a:fillRect/>
          </a:stretch>
        </p:blipFill>
        <p:spPr bwMode="auto">
          <a:xfrm>
            <a:off x="5343525" y="2209800"/>
            <a:ext cx="3800475" cy="2847975"/>
          </a:xfrm>
          <a:prstGeom prst="rect">
            <a:avLst/>
          </a:prstGeom>
          <a:noFill/>
          <a:ln w="9525">
            <a:noFill/>
            <a:miter lim="800000"/>
            <a:headEnd/>
            <a:tailEnd/>
          </a:ln>
        </p:spPr>
      </p:pic>
    </p:spTree>
    <p:extLst>
      <p:ext uri="{BB962C8B-B14F-4D97-AF65-F5344CB8AC3E}">
        <p14:creationId xmlns:p14="http://schemas.microsoft.com/office/powerpoint/2010/main" val="42393495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2" name="Rectangle 14"/>
          <p:cNvSpPr>
            <a:spLocks noGrp="1" noChangeArrowheads="1"/>
          </p:cNvSpPr>
          <p:nvPr>
            <p:ph type="title"/>
          </p:nvPr>
        </p:nvSpPr>
        <p:spPr/>
        <p:txBody>
          <a:bodyPr/>
          <a:lstStyle/>
          <a:p>
            <a:r>
              <a:rPr lang="en-US"/>
              <a:t>Homeostatic Imbalance</a:t>
            </a:r>
          </a:p>
        </p:txBody>
      </p:sp>
      <p:sp>
        <p:nvSpPr>
          <p:cNvPr id="48143" name="Rectangle 15"/>
          <p:cNvSpPr>
            <a:spLocks noGrp="1" noChangeArrowheads="1"/>
          </p:cNvSpPr>
          <p:nvPr>
            <p:ph type="body" idx="1"/>
          </p:nvPr>
        </p:nvSpPr>
        <p:spPr/>
        <p:txBody>
          <a:bodyPr/>
          <a:lstStyle/>
          <a:p>
            <a:r>
              <a:rPr lang="en-US" i="1" dirty="0"/>
              <a:t>Irritable bowel syndrome</a:t>
            </a:r>
            <a:endParaRPr lang="en-US" dirty="0"/>
          </a:p>
          <a:p>
            <a:pPr lvl="1"/>
            <a:r>
              <a:rPr lang="en-US" dirty="0"/>
              <a:t>Functional GI disorder</a:t>
            </a:r>
          </a:p>
          <a:p>
            <a:pPr lvl="1"/>
            <a:endParaRPr lang="en-US" dirty="0" smtClean="0"/>
          </a:p>
          <a:p>
            <a:pPr lvl="1"/>
            <a:r>
              <a:rPr lang="en-US" dirty="0" smtClean="0"/>
              <a:t>Recurring </a:t>
            </a:r>
            <a:r>
              <a:rPr lang="en-US" dirty="0"/>
              <a:t>abdominal pain, stool changes, bloating, flatulence, nausea, depression</a:t>
            </a:r>
          </a:p>
          <a:p>
            <a:pPr lvl="1"/>
            <a:endParaRPr lang="en-US" dirty="0" smtClean="0"/>
          </a:p>
          <a:p>
            <a:pPr lvl="1"/>
            <a:r>
              <a:rPr lang="en-US" dirty="0" smtClean="0"/>
              <a:t>Stress </a:t>
            </a:r>
            <a:r>
              <a:rPr lang="en-US" dirty="0"/>
              <a:t>common precipitating factor</a:t>
            </a:r>
          </a:p>
          <a:p>
            <a:pPr lvl="2"/>
            <a:r>
              <a:rPr lang="en-US" dirty="0"/>
              <a:t>Stress management important in treatment</a:t>
            </a:r>
          </a:p>
        </p:txBody>
      </p:sp>
    </p:spTree>
    <p:extLst>
      <p:ext uri="{BB962C8B-B14F-4D97-AF65-F5344CB8AC3E}">
        <p14:creationId xmlns:p14="http://schemas.microsoft.com/office/powerpoint/2010/main" val="24955893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2" name="Rectangle 10"/>
          <p:cNvSpPr>
            <a:spLocks noGrp="1" noChangeArrowheads="1"/>
          </p:cNvSpPr>
          <p:nvPr>
            <p:ph type="title"/>
          </p:nvPr>
        </p:nvSpPr>
        <p:spPr/>
        <p:txBody>
          <a:bodyPr/>
          <a:lstStyle/>
          <a:p>
            <a:r>
              <a:rPr lang="en-US"/>
              <a:t>Defecation</a:t>
            </a:r>
          </a:p>
        </p:txBody>
      </p:sp>
      <p:sp>
        <p:nvSpPr>
          <p:cNvPr id="49163" name="Rectangle 11"/>
          <p:cNvSpPr>
            <a:spLocks noGrp="1" noChangeArrowheads="1"/>
          </p:cNvSpPr>
          <p:nvPr>
            <p:ph type="body" idx="1"/>
          </p:nvPr>
        </p:nvSpPr>
        <p:spPr/>
        <p:txBody>
          <a:bodyPr/>
          <a:lstStyle/>
          <a:p>
            <a:pPr>
              <a:lnSpc>
                <a:spcPct val="90000"/>
              </a:lnSpc>
            </a:pPr>
            <a:r>
              <a:rPr lang="en-US" dirty="0"/>
              <a:t>Mass movements force feces toward rectum</a:t>
            </a:r>
          </a:p>
          <a:p>
            <a:pPr>
              <a:lnSpc>
                <a:spcPct val="90000"/>
              </a:lnSpc>
            </a:pPr>
            <a:endParaRPr lang="en-US" dirty="0" smtClean="0"/>
          </a:p>
          <a:p>
            <a:pPr>
              <a:lnSpc>
                <a:spcPct val="90000"/>
              </a:lnSpc>
            </a:pPr>
            <a:r>
              <a:rPr lang="en-US" dirty="0" smtClean="0"/>
              <a:t>Distension </a:t>
            </a:r>
            <a:r>
              <a:rPr lang="en-US" dirty="0"/>
              <a:t>initiates spinal </a:t>
            </a:r>
            <a:r>
              <a:rPr lang="en-US" b="1" dirty="0"/>
              <a:t>defecation reflex</a:t>
            </a:r>
            <a:endParaRPr lang="en-US" dirty="0"/>
          </a:p>
          <a:p>
            <a:pPr>
              <a:lnSpc>
                <a:spcPct val="90000"/>
              </a:lnSpc>
            </a:pPr>
            <a:endParaRPr lang="en-US" dirty="0" smtClean="0"/>
          </a:p>
          <a:p>
            <a:pPr>
              <a:lnSpc>
                <a:spcPct val="90000"/>
              </a:lnSpc>
            </a:pPr>
            <a:r>
              <a:rPr lang="en-US" dirty="0" smtClean="0"/>
              <a:t>Parasympathetic </a:t>
            </a:r>
            <a:r>
              <a:rPr lang="en-US" dirty="0"/>
              <a:t>signals</a:t>
            </a:r>
          </a:p>
          <a:p>
            <a:pPr lvl="1">
              <a:lnSpc>
                <a:spcPct val="90000"/>
              </a:lnSpc>
            </a:pPr>
            <a:r>
              <a:rPr lang="en-US" dirty="0"/>
              <a:t>Stimulate contraction of sigmoid colon and rectum</a:t>
            </a:r>
          </a:p>
          <a:p>
            <a:pPr lvl="1">
              <a:lnSpc>
                <a:spcPct val="90000"/>
              </a:lnSpc>
            </a:pPr>
            <a:r>
              <a:rPr lang="en-US" dirty="0"/>
              <a:t>Relax internal anal sphincter</a:t>
            </a:r>
          </a:p>
          <a:p>
            <a:pPr>
              <a:lnSpc>
                <a:spcPct val="90000"/>
              </a:lnSpc>
            </a:pPr>
            <a:endParaRPr lang="en-US" dirty="0" smtClean="0"/>
          </a:p>
          <a:p>
            <a:pPr>
              <a:lnSpc>
                <a:spcPct val="90000"/>
              </a:lnSpc>
            </a:pPr>
            <a:r>
              <a:rPr lang="en-US" dirty="0" smtClean="0"/>
              <a:t>Conscious </a:t>
            </a:r>
            <a:r>
              <a:rPr lang="en-US" dirty="0"/>
              <a:t>control allows relaxation of external anal sphincter </a:t>
            </a:r>
          </a:p>
        </p:txBody>
      </p:sp>
    </p:spTree>
    <p:extLst>
      <p:ext uri="{BB962C8B-B14F-4D97-AF65-F5344CB8AC3E}">
        <p14:creationId xmlns:p14="http://schemas.microsoft.com/office/powerpoint/2010/main" val="31506739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2" name="Rectangle 16"/>
          <p:cNvSpPr>
            <a:spLocks noGrp="1" noChangeArrowheads="1"/>
          </p:cNvSpPr>
          <p:nvPr>
            <p:ph type="title"/>
          </p:nvPr>
        </p:nvSpPr>
        <p:spPr/>
        <p:txBody>
          <a:bodyPr/>
          <a:lstStyle/>
          <a:p>
            <a:r>
              <a:rPr lang="en-US"/>
              <a:t>Defecation</a:t>
            </a:r>
          </a:p>
        </p:txBody>
      </p:sp>
      <p:sp>
        <p:nvSpPr>
          <p:cNvPr id="50193" name="Rectangle 17"/>
          <p:cNvSpPr>
            <a:spLocks noGrp="1" noChangeArrowheads="1"/>
          </p:cNvSpPr>
          <p:nvPr>
            <p:ph type="body" idx="1"/>
          </p:nvPr>
        </p:nvSpPr>
        <p:spPr/>
        <p:txBody>
          <a:bodyPr/>
          <a:lstStyle/>
          <a:p>
            <a:r>
              <a:rPr lang="en-US" dirty="0"/>
              <a:t>Muscles of rectum contract to expel feces</a:t>
            </a:r>
          </a:p>
          <a:p>
            <a:endParaRPr lang="en-US" dirty="0" smtClean="0"/>
          </a:p>
          <a:p>
            <a:r>
              <a:rPr lang="en-US" dirty="0" smtClean="0"/>
              <a:t>Assisted </a:t>
            </a:r>
            <a:r>
              <a:rPr lang="en-US" dirty="0"/>
              <a:t>by </a:t>
            </a:r>
            <a:r>
              <a:rPr lang="en-US" i="1" dirty="0" err="1"/>
              <a:t>Valsalva's</a:t>
            </a:r>
            <a:r>
              <a:rPr lang="en-US" i="1" dirty="0"/>
              <a:t> maneuver</a:t>
            </a:r>
            <a:endParaRPr lang="en-US" dirty="0"/>
          </a:p>
          <a:p>
            <a:pPr lvl="1"/>
            <a:r>
              <a:rPr lang="en-US" dirty="0"/>
              <a:t>Closing of glottis, contraction of diaphragm and abdominal wall muscles </a:t>
            </a:r>
            <a:r>
              <a:rPr lang="en-US" dirty="0">
                <a:sym typeface="Wingdings" pitchFamily="28" charset="2"/>
              </a:rPr>
              <a:t> increased intra-abdominal pressure</a:t>
            </a:r>
          </a:p>
          <a:p>
            <a:pPr lvl="1"/>
            <a:endParaRPr lang="en-US" dirty="0" smtClean="0">
              <a:sym typeface="Wingdings" pitchFamily="28" charset="2"/>
            </a:endParaRPr>
          </a:p>
          <a:p>
            <a:pPr lvl="1"/>
            <a:r>
              <a:rPr lang="en-US" dirty="0" err="1" smtClean="0">
                <a:sym typeface="Wingdings" pitchFamily="28" charset="2"/>
              </a:rPr>
              <a:t>Levator</a:t>
            </a:r>
            <a:r>
              <a:rPr lang="en-US" dirty="0" smtClean="0">
                <a:sym typeface="Wingdings" pitchFamily="28" charset="2"/>
              </a:rPr>
              <a:t> </a:t>
            </a:r>
            <a:r>
              <a:rPr lang="en-US" dirty="0" err="1">
                <a:sym typeface="Wingdings" pitchFamily="28" charset="2"/>
              </a:rPr>
              <a:t>ani</a:t>
            </a:r>
            <a:r>
              <a:rPr lang="en-US" dirty="0">
                <a:sym typeface="Wingdings" pitchFamily="28" charset="2"/>
              </a:rPr>
              <a:t> muscle contracts  anal canal lifted superiorly  feces leave body</a:t>
            </a:r>
            <a:endParaRPr lang="en-US" dirty="0"/>
          </a:p>
        </p:txBody>
      </p:sp>
    </p:spTree>
    <p:extLst>
      <p:ext uri="{BB962C8B-B14F-4D97-AF65-F5344CB8AC3E}">
        <p14:creationId xmlns:p14="http://schemas.microsoft.com/office/powerpoint/2010/main" val="17173273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2" name="Rectangle 14"/>
          <p:cNvSpPr>
            <a:spLocks noGrp="1" noChangeArrowheads="1"/>
          </p:cNvSpPr>
          <p:nvPr>
            <p:ph type="title"/>
          </p:nvPr>
        </p:nvSpPr>
        <p:spPr/>
        <p:txBody>
          <a:bodyPr/>
          <a:lstStyle/>
          <a:p>
            <a:r>
              <a:rPr lang="en-US"/>
              <a:t>Digestion of Carbohydrates</a:t>
            </a:r>
          </a:p>
        </p:txBody>
      </p:sp>
      <p:sp>
        <p:nvSpPr>
          <p:cNvPr id="53263" name="Rectangle 15"/>
          <p:cNvSpPr>
            <a:spLocks noGrp="1" noChangeArrowheads="1"/>
          </p:cNvSpPr>
          <p:nvPr>
            <p:ph type="body" idx="1"/>
          </p:nvPr>
        </p:nvSpPr>
        <p:spPr/>
        <p:txBody>
          <a:bodyPr>
            <a:normAutofit lnSpcReduction="10000"/>
          </a:bodyPr>
          <a:lstStyle/>
          <a:p>
            <a:r>
              <a:rPr lang="en-US" dirty="0"/>
              <a:t>Only </a:t>
            </a:r>
            <a:r>
              <a:rPr lang="en-US" dirty="0" err="1"/>
              <a:t>monosaccharides</a:t>
            </a:r>
            <a:r>
              <a:rPr lang="en-US" dirty="0"/>
              <a:t> can be absorbed</a:t>
            </a:r>
          </a:p>
          <a:p>
            <a:endParaRPr lang="en-US" b="1" dirty="0" smtClean="0"/>
          </a:p>
          <a:p>
            <a:r>
              <a:rPr lang="en-US" b="1" dirty="0" err="1" smtClean="0"/>
              <a:t>Monosaccharides</a:t>
            </a:r>
            <a:r>
              <a:rPr lang="en-US" dirty="0" smtClean="0"/>
              <a:t> </a:t>
            </a:r>
            <a:r>
              <a:rPr lang="en-US" dirty="0"/>
              <a:t>absorbed as ingested</a:t>
            </a:r>
          </a:p>
          <a:p>
            <a:pPr lvl="1"/>
            <a:r>
              <a:rPr lang="en-US" dirty="0"/>
              <a:t>Glucose, fructose, </a:t>
            </a:r>
            <a:r>
              <a:rPr lang="en-US" dirty="0" err="1"/>
              <a:t>galactose</a:t>
            </a:r>
            <a:endParaRPr lang="en-US" dirty="0"/>
          </a:p>
          <a:p>
            <a:endParaRPr lang="en-US" dirty="0" smtClean="0"/>
          </a:p>
          <a:p>
            <a:r>
              <a:rPr lang="en-US" dirty="0" smtClean="0"/>
              <a:t>Digestive </a:t>
            </a:r>
            <a:r>
              <a:rPr lang="en-US" dirty="0"/>
              <a:t>enzymes</a:t>
            </a:r>
          </a:p>
          <a:p>
            <a:pPr lvl="1"/>
            <a:r>
              <a:rPr lang="en-US" dirty="0"/>
              <a:t>Salivary </a:t>
            </a:r>
            <a:r>
              <a:rPr lang="en-US" dirty="0" smtClean="0"/>
              <a:t>amylase</a:t>
            </a:r>
          </a:p>
          <a:p>
            <a:pPr lvl="1"/>
            <a:r>
              <a:rPr lang="en-US" dirty="0" smtClean="0"/>
              <a:t>pancreatic amylase</a:t>
            </a:r>
          </a:p>
          <a:p>
            <a:pPr lvl="1"/>
            <a:r>
              <a:rPr lang="en-US" dirty="0" smtClean="0"/>
              <a:t>brush </a:t>
            </a:r>
            <a:r>
              <a:rPr lang="en-US" dirty="0"/>
              <a:t>border enzymes </a:t>
            </a:r>
            <a:endParaRPr lang="en-US" dirty="0" smtClean="0"/>
          </a:p>
          <a:p>
            <a:pPr lvl="2"/>
            <a:r>
              <a:rPr lang="en-US" dirty="0" err="1" smtClean="0"/>
              <a:t>dextrinase</a:t>
            </a:r>
            <a:r>
              <a:rPr lang="en-US" dirty="0"/>
              <a:t>, </a:t>
            </a:r>
            <a:r>
              <a:rPr lang="en-US" dirty="0" err="1"/>
              <a:t>glucoamylase</a:t>
            </a:r>
            <a:r>
              <a:rPr lang="en-US" dirty="0"/>
              <a:t>, lactase, maltase, and </a:t>
            </a:r>
            <a:r>
              <a:rPr lang="en-US" dirty="0" err="1" smtClean="0"/>
              <a:t>sucrase</a:t>
            </a:r>
            <a:endParaRPr lang="en-US" dirty="0"/>
          </a:p>
          <a:p>
            <a:pPr lvl="1"/>
            <a:r>
              <a:rPr lang="en-US" dirty="0"/>
              <a:t>Break down disaccharides sucrose, lactose, maltose; polysaccharides glycogen and starch</a:t>
            </a:r>
          </a:p>
        </p:txBody>
      </p:sp>
    </p:spTree>
    <p:extLst>
      <p:ext uri="{BB962C8B-B14F-4D97-AF65-F5344CB8AC3E}">
        <p14:creationId xmlns:p14="http://schemas.microsoft.com/office/powerpoint/2010/main" val="21455828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2" name="Rectangle 12"/>
          <p:cNvSpPr>
            <a:spLocks noGrp="1" noChangeArrowheads="1"/>
          </p:cNvSpPr>
          <p:nvPr>
            <p:ph type="title"/>
          </p:nvPr>
        </p:nvSpPr>
        <p:spPr/>
        <p:txBody>
          <a:bodyPr/>
          <a:lstStyle/>
          <a:p>
            <a:r>
              <a:rPr lang="en-US"/>
              <a:t>Digestion of Proteins</a:t>
            </a:r>
          </a:p>
        </p:txBody>
      </p:sp>
      <p:sp>
        <p:nvSpPr>
          <p:cNvPr id="56333" name="Rectangle 13"/>
          <p:cNvSpPr>
            <a:spLocks noGrp="1" noChangeArrowheads="1"/>
          </p:cNvSpPr>
          <p:nvPr>
            <p:ph type="body" idx="1"/>
          </p:nvPr>
        </p:nvSpPr>
        <p:spPr/>
        <p:txBody>
          <a:bodyPr/>
          <a:lstStyle/>
          <a:p>
            <a:r>
              <a:rPr lang="en-US" sz="2800" dirty="0" smtClean="0"/>
              <a:t>digested </a:t>
            </a:r>
            <a:r>
              <a:rPr lang="en-US" sz="2800" dirty="0"/>
              <a:t>to amino acid monomers</a:t>
            </a:r>
          </a:p>
          <a:p>
            <a:endParaRPr lang="en-US" sz="2800" dirty="0" smtClean="0"/>
          </a:p>
          <a:p>
            <a:r>
              <a:rPr lang="en-US" sz="2800" dirty="0" smtClean="0"/>
              <a:t>Begins </a:t>
            </a:r>
            <a:r>
              <a:rPr lang="en-US" sz="2800" dirty="0"/>
              <a:t>with </a:t>
            </a:r>
            <a:r>
              <a:rPr lang="en-US" sz="2800" b="1" dirty="0"/>
              <a:t>pepsin</a:t>
            </a:r>
            <a:r>
              <a:rPr lang="en-US" sz="2800" dirty="0"/>
              <a:t> in stomach at pH 1.5 – 2.5</a:t>
            </a:r>
          </a:p>
          <a:p>
            <a:pPr lvl="1"/>
            <a:r>
              <a:rPr lang="en-US" sz="2400" dirty="0"/>
              <a:t>Inactive in high pH of duodenum</a:t>
            </a:r>
          </a:p>
          <a:p>
            <a:endParaRPr lang="en-US" sz="2800" dirty="0" smtClean="0"/>
          </a:p>
          <a:p>
            <a:r>
              <a:rPr lang="en-US" sz="2800" dirty="0" smtClean="0"/>
              <a:t>Pancreatic </a:t>
            </a:r>
            <a:r>
              <a:rPr lang="en-US" sz="2800" dirty="0"/>
              <a:t>proteases</a:t>
            </a:r>
          </a:p>
          <a:p>
            <a:pPr lvl="1"/>
            <a:r>
              <a:rPr lang="en-US" sz="2400" dirty="0" err="1"/>
              <a:t>Trypsin</a:t>
            </a:r>
            <a:r>
              <a:rPr lang="en-US" sz="2400" dirty="0"/>
              <a:t>, </a:t>
            </a:r>
            <a:r>
              <a:rPr lang="en-US" sz="2400" dirty="0" err="1"/>
              <a:t>chymotrypsin</a:t>
            </a:r>
            <a:r>
              <a:rPr lang="en-US" sz="2400" dirty="0"/>
              <a:t>, and </a:t>
            </a:r>
            <a:r>
              <a:rPr lang="en-US" sz="2400" dirty="0" err="1"/>
              <a:t>carboxypeptidase</a:t>
            </a:r>
            <a:endParaRPr lang="en-US" sz="2400" dirty="0"/>
          </a:p>
          <a:p>
            <a:r>
              <a:rPr lang="en-US" sz="2800" dirty="0"/>
              <a:t>Brush border enzymes</a:t>
            </a:r>
          </a:p>
          <a:p>
            <a:pPr lvl="1"/>
            <a:r>
              <a:rPr lang="en-US" sz="2400" dirty="0" err="1"/>
              <a:t>Aminopeptidases</a:t>
            </a:r>
            <a:r>
              <a:rPr lang="en-US" sz="2400" dirty="0"/>
              <a:t>, </a:t>
            </a:r>
            <a:r>
              <a:rPr lang="en-US" sz="2400" dirty="0" err="1"/>
              <a:t>carboxypeptidases</a:t>
            </a:r>
            <a:r>
              <a:rPr lang="en-US" sz="2400" dirty="0"/>
              <a:t>, and </a:t>
            </a:r>
            <a:r>
              <a:rPr lang="en-US" sz="2400" dirty="0" err="1"/>
              <a:t>dipeptidases</a:t>
            </a:r>
            <a:endParaRPr lang="en-US" sz="2400" dirty="0"/>
          </a:p>
        </p:txBody>
      </p:sp>
    </p:spTree>
    <p:extLst>
      <p:ext uri="{BB962C8B-B14F-4D97-AF65-F5344CB8AC3E}">
        <p14:creationId xmlns:p14="http://schemas.microsoft.com/office/powerpoint/2010/main" val="173776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a:t>Homeostatic Imbalance</a:t>
            </a:r>
          </a:p>
        </p:txBody>
      </p:sp>
      <p:sp>
        <p:nvSpPr>
          <p:cNvPr id="19461" name="Rectangle 5"/>
          <p:cNvSpPr>
            <a:spLocks noGrp="1" noChangeArrowheads="1"/>
          </p:cNvSpPr>
          <p:nvPr>
            <p:ph type="body" idx="1"/>
          </p:nvPr>
        </p:nvSpPr>
        <p:spPr/>
        <p:txBody>
          <a:bodyPr>
            <a:normAutofit/>
          </a:bodyPr>
          <a:lstStyle/>
          <a:p>
            <a:r>
              <a:rPr lang="en-US" dirty="0"/>
              <a:t>Peritonitis	</a:t>
            </a:r>
          </a:p>
          <a:p>
            <a:pPr lvl="1"/>
            <a:r>
              <a:rPr lang="en-US" dirty="0"/>
              <a:t>Inflammation of peritoneum</a:t>
            </a:r>
          </a:p>
          <a:p>
            <a:pPr lvl="1"/>
            <a:r>
              <a:rPr lang="en-US" dirty="0" smtClean="0"/>
              <a:t>Caused </a:t>
            </a:r>
            <a:r>
              <a:rPr lang="en-US" dirty="0"/>
              <a:t>by </a:t>
            </a:r>
            <a:endParaRPr lang="en-US" dirty="0" smtClean="0"/>
          </a:p>
          <a:p>
            <a:pPr lvl="2"/>
            <a:r>
              <a:rPr lang="en-US" dirty="0" smtClean="0"/>
              <a:t>piercing </a:t>
            </a:r>
            <a:r>
              <a:rPr lang="en-US" dirty="0"/>
              <a:t>abdominal </a:t>
            </a:r>
            <a:r>
              <a:rPr lang="en-US" dirty="0" smtClean="0"/>
              <a:t>wound</a:t>
            </a:r>
          </a:p>
          <a:p>
            <a:pPr lvl="2"/>
            <a:r>
              <a:rPr lang="en-US" dirty="0" smtClean="0"/>
              <a:t>perforating ulcer</a:t>
            </a:r>
          </a:p>
          <a:p>
            <a:pPr lvl="2"/>
            <a:r>
              <a:rPr lang="en-US" dirty="0" smtClean="0"/>
              <a:t>ruptured </a:t>
            </a:r>
            <a:r>
              <a:rPr lang="en-US" dirty="0"/>
              <a:t>appendix</a:t>
            </a:r>
          </a:p>
          <a:p>
            <a:pPr lvl="1"/>
            <a:endParaRPr lang="en-US" dirty="0" smtClean="0"/>
          </a:p>
          <a:p>
            <a:pPr lvl="1"/>
            <a:r>
              <a:rPr lang="en-US" dirty="0" smtClean="0"/>
              <a:t>Peritoneal </a:t>
            </a:r>
            <a:r>
              <a:rPr lang="en-US" dirty="0"/>
              <a:t>coverings stick together, localizing infection</a:t>
            </a:r>
          </a:p>
          <a:p>
            <a:pPr lvl="1"/>
            <a:endParaRPr lang="en-US" dirty="0" smtClean="0"/>
          </a:p>
          <a:p>
            <a:pPr lvl="1"/>
            <a:r>
              <a:rPr lang="en-US" dirty="0" smtClean="0"/>
              <a:t>Dangerous </a:t>
            </a:r>
            <a:r>
              <a:rPr lang="en-US" dirty="0"/>
              <a:t>and lethal if widespread</a:t>
            </a:r>
          </a:p>
          <a:p>
            <a:pPr lvl="1"/>
            <a:r>
              <a:rPr lang="en-US" dirty="0"/>
              <a:t>Treated with debris removal and antibiotics</a:t>
            </a:r>
          </a:p>
        </p:txBody>
      </p:sp>
      <p:pic>
        <p:nvPicPr>
          <p:cNvPr id="2050" name="Picture 2" descr="http://www.uspharmacist.com/cmsimagesthumbnails/2012/12/Peritonitis_m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609599"/>
            <a:ext cx="2305050" cy="312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159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2" name="Rectangle 10"/>
          <p:cNvSpPr>
            <a:spLocks noGrp="1" noChangeArrowheads="1"/>
          </p:cNvSpPr>
          <p:nvPr>
            <p:ph type="title"/>
          </p:nvPr>
        </p:nvSpPr>
        <p:spPr/>
        <p:txBody>
          <a:bodyPr/>
          <a:lstStyle/>
          <a:p>
            <a:r>
              <a:rPr lang="en-US"/>
              <a:t>Digestion of Lipids</a:t>
            </a:r>
          </a:p>
        </p:txBody>
      </p:sp>
      <p:sp>
        <p:nvSpPr>
          <p:cNvPr id="59403" name="Rectangle 11"/>
          <p:cNvSpPr>
            <a:spLocks noGrp="1" noChangeArrowheads="1"/>
          </p:cNvSpPr>
          <p:nvPr>
            <p:ph type="body" idx="1"/>
          </p:nvPr>
        </p:nvSpPr>
        <p:spPr/>
        <p:txBody>
          <a:bodyPr/>
          <a:lstStyle/>
          <a:p>
            <a:r>
              <a:rPr lang="en-US" dirty="0" smtClean="0"/>
              <a:t>Pre-treatment:  emulsification </a:t>
            </a:r>
            <a:r>
              <a:rPr lang="en-US" dirty="0"/>
              <a:t>by bile salts</a:t>
            </a:r>
          </a:p>
          <a:p>
            <a:pPr lvl="1"/>
            <a:r>
              <a:rPr lang="en-US" dirty="0"/>
              <a:t>Does not break bonds</a:t>
            </a:r>
          </a:p>
          <a:p>
            <a:endParaRPr lang="en-US" dirty="0" smtClean="0"/>
          </a:p>
          <a:p>
            <a:r>
              <a:rPr lang="en-US" dirty="0" smtClean="0"/>
              <a:t>Enzymes</a:t>
            </a:r>
          </a:p>
          <a:p>
            <a:pPr lvl="1"/>
            <a:r>
              <a:rPr lang="en-US" dirty="0" smtClean="0"/>
              <a:t>pancreatic </a:t>
            </a:r>
            <a:r>
              <a:rPr lang="en-US" dirty="0"/>
              <a:t>lipases</a:t>
            </a:r>
          </a:p>
          <a:p>
            <a:pPr lvl="1"/>
            <a:r>
              <a:rPr lang="en-US" dirty="0">
                <a:sym typeface="Wingdings" pitchFamily="28" charset="2"/>
              </a:rPr>
              <a:t> Fatty acids and </a:t>
            </a:r>
            <a:r>
              <a:rPr lang="en-US" dirty="0" err="1">
                <a:sym typeface="Wingdings" pitchFamily="28" charset="2"/>
              </a:rPr>
              <a:t>monoglycerides</a:t>
            </a:r>
            <a:endParaRPr lang="en-US" dirty="0"/>
          </a:p>
          <a:p>
            <a:endParaRPr lang="en-US" dirty="0" smtClean="0"/>
          </a:p>
          <a:p>
            <a:r>
              <a:rPr lang="en-US" dirty="0" smtClean="0"/>
              <a:t>Absorption </a:t>
            </a:r>
            <a:r>
              <a:rPr lang="en-US" dirty="0"/>
              <a:t>of glycerol and short chain fatty acids</a:t>
            </a:r>
          </a:p>
          <a:p>
            <a:pPr lvl="1"/>
            <a:r>
              <a:rPr lang="en-US" dirty="0"/>
              <a:t>Absorbed into the capillary blood in </a:t>
            </a:r>
            <a:r>
              <a:rPr lang="en-US" dirty="0" err="1"/>
              <a:t>villi</a:t>
            </a:r>
            <a:endParaRPr lang="en-US" dirty="0"/>
          </a:p>
          <a:p>
            <a:pPr lvl="1"/>
            <a:r>
              <a:rPr lang="en-US" dirty="0"/>
              <a:t>Transported via the hepatic portal vein</a:t>
            </a:r>
          </a:p>
        </p:txBody>
      </p:sp>
    </p:spTree>
    <p:extLst>
      <p:ext uri="{BB962C8B-B14F-4D97-AF65-F5344CB8AC3E}">
        <p14:creationId xmlns:p14="http://schemas.microsoft.com/office/powerpoint/2010/main" val="29610920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0" name="Rectangle 16"/>
          <p:cNvSpPr>
            <a:spLocks noGrp="1" noChangeArrowheads="1"/>
          </p:cNvSpPr>
          <p:nvPr>
            <p:ph type="title"/>
          </p:nvPr>
        </p:nvSpPr>
        <p:spPr/>
        <p:txBody>
          <a:bodyPr/>
          <a:lstStyle/>
          <a:p>
            <a:r>
              <a:rPr lang="en-US"/>
              <a:t>Digestion of Nucleic Acids</a:t>
            </a:r>
          </a:p>
        </p:txBody>
      </p:sp>
      <p:sp>
        <p:nvSpPr>
          <p:cNvPr id="62481" name="Rectangle 17"/>
          <p:cNvSpPr>
            <a:spLocks noGrp="1" noChangeArrowheads="1"/>
          </p:cNvSpPr>
          <p:nvPr>
            <p:ph type="body" idx="1"/>
          </p:nvPr>
        </p:nvSpPr>
        <p:spPr/>
        <p:txBody>
          <a:bodyPr/>
          <a:lstStyle/>
          <a:p>
            <a:r>
              <a:rPr lang="en-US" dirty="0"/>
              <a:t>Enzymes</a:t>
            </a:r>
          </a:p>
          <a:p>
            <a:pPr lvl="1"/>
            <a:r>
              <a:rPr lang="en-US" dirty="0"/>
              <a:t>Pancreatic </a:t>
            </a:r>
            <a:r>
              <a:rPr lang="en-US" dirty="0" err="1"/>
              <a:t>ribonuclease</a:t>
            </a:r>
            <a:r>
              <a:rPr lang="en-US" dirty="0"/>
              <a:t> and </a:t>
            </a:r>
            <a:r>
              <a:rPr lang="en-US" dirty="0" err="1"/>
              <a:t>deoxyribonuclease</a:t>
            </a:r>
            <a:r>
              <a:rPr lang="en-US" dirty="0"/>
              <a:t> </a:t>
            </a:r>
            <a:r>
              <a:rPr lang="en-US" dirty="0">
                <a:sym typeface="Wingdings" pitchFamily="28" charset="2"/>
              </a:rPr>
              <a:t> nucleotide monomers</a:t>
            </a:r>
          </a:p>
          <a:p>
            <a:pPr lvl="1"/>
            <a:endParaRPr lang="en-US" dirty="0" smtClean="0">
              <a:sym typeface="Wingdings" pitchFamily="28" charset="2"/>
            </a:endParaRPr>
          </a:p>
          <a:p>
            <a:pPr lvl="1"/>
            <a:r>
              <a:rPr lang="en-US" dirty="0" smtClean="0">
                <a:sym typeface="Wingdings" pitchFamily="28" charset="2"/>
              </a:rPr>
              <a:t>B</a:t>
            </a:r>
            <a:r>
              <a:rPr lang="en-US" dirty="0" smtClean="0"/>
              <a:t>rush </a:t>
            </a:r>
            <a:r>
              <a:rPr lang="en-US" dirty="0"/>
              <a:t>border enzyme </a:t>
            </a:r>
            <a:r>
              <a:rPr lang="en-US" dirty="0" err="1"/>
              <a:t>nucleosidases</a:t>
            </a:r>
            <a:r>
              <a:rPr lang="en-US" dirty="0"/>
              <a:t> and </a:t>
            </a:r>
            <a:r>
              <a:rPr lang="en-US" dirty="0" err="1"/>
              <a:t>phosphatases</a:t>
            </a:r>
            <a:r>
              <a:rPr lang="en-US" dirty="0"/>
              <a:t> </a:t>
            </a:r>
            <a:r>
              <a:rPr lang="en-US" dirty="0">
                <a:sym typeface="Wingdings" pitchFamily="28" charset="2"/>
              </a:rPr>
              <a:t> free bases, pentose sugars, phosphate ions</a:t>
            </a:r>
            <a:endParaRPr lang="en-US" dirty="0"/>
          </a:p>
        </p:txBody>
      </p:sp>
    </p:spTree>
    <p:extLst>
      <p:ext uri="{BB962C8B-B14F-4D97-AF65-F5344CB8AC3E}">
        <p14:creationId xmlns:p14="http://schemas.microsoft.com/office/powerpoint/2010/main" val="3512425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6" name="Rectangle 14"/>
          <p:cNvSpPr>
            <a:spLocks noGrp="1" noChangeArrowheads="1"/>
          </p:cNvSpPr>
          <p:nvPr>
            <p:ph type="title"/>
          </p:nvPr>
        </p:nvSpPr>
        <p:spPr/>
        <p:txBody>
          <a:bodyPr/>
          <a:lstStyle/>
          <a:p>
            <a:r>
              <a:rPr lang="en-US"/>
              <a:t>Absorption</a:t>
            </a:r>
          </a:p>
        </p:txBody>
      </p:sp>
      <p:sp>
        <p:nvSpPr>
          <p:cNvPr id="64527" name="Rectangle 15"/>
          <p:cNvSpPr>
            <a:spLocks noGrp="1" noChangeArrowheads="1"/>
          </p:cNvSpPr>
          <p:nvPr>
            <p:ph type="body" idx="1"/>
          </p:nvPr>
        </p:nvSpPr>
        <p:spPr/>
        <p:txBody>
          <a:bodyPr>
            <a:normAutofit lnSpcReduction="10000"/>
          </a:bodyPr>
          <a:lstStyle/>
          <a:p>
            <a:r>
              <a:rPr lang="en-US" dirty="0" smtClean="0"/>
              <a:t>Absorbed into the small intestine before reaching the ileum </a:t>
            </a:r>
          </a:p>
          <a:p>
            <a:pPr lvl="1"/>
            <a:r>
              <a:rPr lang="en-US" dirty="0" smtClean="0"/>
              <a:t>Almost all food </a:t>
            </a:r>
          </a:p>
          <a:p>
            <a:pPr lvl="1"/>
            <a:r>
              <a:rPr lang="en-US" dirty="0" smtClean="0"/>
              <a:t>80</a:t>
            </a:r>
            <a:r>
              <a:rPr lang="en-US" dirty="0"/>
              <a:t>% </a:t>
            </a:r>
            <a:r>
              <a:rPr lang="en-US" dirty="0" smtClean="0"/>
              <a:t>electrolytes </a:t>
            </a:r>
          </a:p>
          <a:p>
            <a:pPr lvl="1"/>
            <a:r>
              <a:rPr lang="en-US" dirty="0" smtClean="0"/>
              <a:t>most </a:t>
            </a:r>
            <a:r>
              <a:rPr lang="en-US" dirty="0"/>
              <a:t>water absorbed in small intestine</a:t>
            </a:r>
          </a:p>
          <a:p>
            <a:pPr lvl="1"/>
            <a:endParaRPr lang="en-US" dirty="0" smtClean="0"/>
          </a:p>
          <a:p>
            <a:pPr lvl="1"/>
            <a:r>
              <a:rPr lang="en-US" dirty="0" smtClean="0"/>
              <a:t>ileum</a:t>
            </a:r>
            <a:endParaRPr lang="en-US" dirty="0"/>
          </a:p>
          <a:p>
            <a:pPr lvl="2"/>
            <a:r>
              <a:rPr lang="en-US" dirty="0" smtClean="0"/>
              <a:t>reclaims </a:t>
            </a:r>
            <a:r>
              <a:rPr lang="en-US" dirty="0"/>
              <a:t>bile salts</a:t>
            </a:r>
          </a:p>
          <a:p>
            <a:endParaRPr lang="en-US" dirty="0" smtClean="0"/>
          </a:p>
          <a:p>
            <a:r>
              <a:rPr lang="en-US" dirty="0" smtClean="0"/>
              <a:t>Most </a:t>
            </a:r>
            <a:r>
              <a:rPr lang="en-US" dirty="0"/>
              <a:t>absorbed by active transport </a:t>
            </a:r>
            <a:r>
              <a:rPr lang="en-US" dirty="0" smtClean="0">
                <a:sym typeface="Wingdings" pitchFamily="28" charset="2"/>
              </a:rPr>
              <a:t>into the </a:t>
            </a:r>
            <a:r>
              <a:rPr lang="en-US" dirty="0">
                <a:sym typeface="Wingdings" pitchFamily="28" charset="2"/>
              </a:rPr>
              <a:t>blood</a:t>
            </a:r>
          </a:p>
          <a:p>
            <a:pPr lvl="1"/>
            <a:r>
              <a:rPr lang="en-US" dirty="0">
                <a:sym typeface="Wingdings" pitchFamily="28" charset="2"/>
              </a:rPr>
              <a:t>Exception </a:t>
            </a:r>
            <a:endParaRPr lang="en-US" dirty="0" smtClean="0">
              <a:sym typeface="Wingdings" pitchFamily="28" charset="2"/>
            </a:endParaRPr>
          </a:p>
          <a:p>
            <a:pPr lvl="2"/>
            <a:r>
              <a:rPr lang="en-US" dirty="0" smtClean="0">
                <a:sym typeface="Wingdings" pitchFamily="28" charset="2"/>
              </a:rPr>
              <a:t> </a:t>
            </a:r>
            <a:r>
              <a:rPr lang="en-US" dirty="0">
                <a:sym typeface="Wingdings" pitchFamily="28" charset="2"/>
              </a:rPr>
              <a:t>lipids</a:t>
            </a:r>
            <a:endParaRPr lang="en-US" dirty="0"/>
          </a:p>
        </p:txBody>
      </p:sp>
    </p:spTree>
    <p:extLst>
      <p:ext uri="{BB962C8B-B14F-4D97-AF65-F5344CB8AC3E}">
        <p14:creationId xmlns:p14="http://schemas.microsoft.com/office/powerpoint/2010/main" val="10646352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2" name="Rectangle 12"/>
          <p:cNvSpPr>
            <a:spLocks noGrp="1" noChangeArrowheads="1"/>
          </p:cNvSpPr>
          <p:nvPr>
            <p:ph type="title"/>
          </p:nvPr>
        </p:nvSpPr>
        <p:spPr/>
        <p:txBody>
          <a:bodyPr/>
          <a:lstStyle/>
          <a:p>
            <a:r>
              <a:rPr lang="en-US"/>
              <a:t>Absorption of Protein</a:t>
            </a:r>
          </a:p>
        </p:txBody>
      </p:sp>
      <p:sp>
        <p:nvSpPr>
          <p:cNvPr id="66573" name="Rectangle 13"/>
          <p:cNvSpPr>
            <a:spLocks noGrp="1" noChangeArrowheads="1"/>
          </p:cNvSpPr>
          <p:nvPr>
            <p:ph type="body" idx="1"/>
          </p:nvPr>
        </p:nvSpPr>
        <p:spPr/>
        <p:txBody>
          <a:bodyPr/>
          <a:lstStyle/>
          <a:p>
            <a:r>
              <a:rPr lang="en-US" dirty="0"/>
              <a:t>Amino acids transported by several types of carriers</a:t>
            </a:r>
          </a:p>
          <a:p>
            <a:endParaRPr lang="en-US" dirty="0" smtClean="0"/>
          </a:p>
          <a:p>
            <a:r>
              <a:rPr lang="en-US" dirty="0" err="1" smtClean="0"/>
              <a:t>Dipeptides</a:t>
            </a:r>
            <a:r>
              <a:rPr lang="en-US" dirty="0" smtClean="0"/>
              <a:t> </a:t>
            </a:r>
            <a:r>
              <a:rPr lang="en-US" dirty="0"/>
              <a:t>and </a:t>
            </a:r>
            <a:r>
              <a:rPr lang="en-US" dirty="0" err="1"/>
              <a:t>tripeptides</a:t>
            </a:r>
            <a:r>
              <a:rPr lang="en-US" dirty="0"/>
              <a:t> </a:t>
            </a:r>
            <a:endParaRPr lang="en-US" dirty="0" smtClean="0"/>
          </a:p>
          <a:p>
            <a:pPr lvl="1"/>
            <a:r>
              <a:rPr lang="en-US" dirty="0" smtClean="0"/>
              <a:t>actively </a:t>
            </a:r>
            <a:r>
              <a:rPr lang="en-US" dirty="0"/>
              <a:t>absorbed </a:t>
            </a:r>
            <a:endParaRPr lang="en-US" dirty="0" smtClean="0"/>
          </a:p>
          <a:p>
            <a:pPr lvl="1"/>
            <a:r>
              <a:rPr lang="en-US" dirty="0" smtClean="0"/>
              <a:t>digested </a:t>
            </a:r>
            <a:r>
              <a:rPr lang="en-US" dirty="0"/>
              <a:t>to amino acids within epithelial cells</a:t>
            </a:r>
          </a:p>
          <a:p>
            <a:endParaRPr lang="en-US" dirty="0" smtClean="0"/>
          </a:p>
          <a:p>
            <a:r>
              <a:rPr lang="en-US" dirty="0" smtClean="0"/>
              <a:t>Enter </a:t>
            </a:r>
            <a:r>
              <a:rPr lang="en-US" dirty="0"/>
              <a:t>capillary blood by diffusion </a:t>
            </a:r>
          </a:p>
          <a:p>
            <a:endParaRPr lang="en-US" dirty="0"/>
          </a:p>
        </p:txBody>
      </p:sp>
    </p:spTree>
    <p:extLst>
      <p:ext uri="{BB962C8B-B14F-4D97-AF65-F5344CB8AC3E}">
        <p14:creationId xmlns:p14="http://schemas.microsoft.com/office/powerpoint/2010/main" val="17345828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4" name="Rectangle 10"/>
          <p:cNvSpPr>
            <a:spLocks noGrp="1" noChangeArrowheads="1"/>
          </p:cNvSpPr>
          <p:nvPr>
            <p:ph type="title"/>
          </p:nvPr>
        </p:nvSpPr>
        <p:spPr/>
        <p:txBody>
          <a:bodyPr/>
          <a:lstStyle/>
          <a:p>
            <a:r>
              <a:rPr lang="en-US"/>
              <a:t>Homeostatic Imbalance</a:t>
            </a:r>
          </a:p>
        </p:txBody>
      </p:sp>
      <p:sp>
        <p:nvSpPr>
          <p:cNvPr id="67595" name="Rectangle 11"/>
          <p:cNvSpPr>
            <a:spLocks noGrp="1" noChangeArrowheads="1"/>
          </p:cNvSpPr>
          <p:nvPr>
            <p:ph type="body" idx="1"/>
          </p:nvPr>
        </p:nvSpPr>
        <p:spPr/>
        <p:txBody>
          <a:bodyPr/>
          <a:lstStyle/>
          <a:p>
            <a:r>
              <a:rPr lang="en-US" dirty="0"/>
              <a:t>Whole proteins not usually absorbed</a:t>
            </a:r>
          </a:p>
          <a:p>
            <a:endParaRPr lang="en-US" dirty="0" smtClean="0"/>
          </a:p>
          <a:p>
            <a:r>
              <a:rPr lang="en-US" dirty="0" smtClean="0"/>
              <a:t>Can </a:t>
            </a:r>
            <a:r>
              <a:rPr lang="en-US" dirty="0"/>
              <a:t>be taken up by </a:t>
            </a:r>
            <a:r>
              <a:rPr lang="en-US" dirty="0" err="1"/>
              <a:t>endocytosis</a:t>
            </a:r>
            <a:r>
              <a:rPr lang="en-US" dirty="0"/>
              <a:t>/</a:t>
            </a:r>
            <a:r>
              <a:rPr lang="en-US" dirty="0" err="1"/>
              <a:t>exocytosis</a:t>
            </a:r>
            <a:endParaRPr lang="en-US" dirty="0"/>
          </a:p>
          <a:p>
            <a:pPr lvl="1"/>
            <a:r>
              <a:rPr lang="en-US" dirty="0"/>
              <a:t>Most common in newborns </a:t>
            </a:r>
            <a:r>
              <a:rPr lang="en-US" dirty="0">
                <a:sym typeface="Wingdings" pitchFamily="28" charset="2"/>
              </a:rPr>
              <a:t> food allergies</a:t>
            </a:r>
          </a:p>
          <a:p>
            <a:pPr lvl="2"/>
            <a:r>
              <a:rPr lang="en-US" dirty="0">
                <a:sym typeface="Wingdings" pitchFamily="28" charset="2"/>
              </a:rPr>
              <a:t>Usually disappear with mucosa maturation</a:t>
            </a:r>
          </a:p>
          <a:p>
            <a:pPr lvl="1"/>
            <a:endParaRPr lang="en-US" dirty="0" smtClean="0">
              <a:sym typeface="Wingdings" pitchFamily="28" charset="2"/>
            </a:endParaRPr>
          </a:p>
          <a:p>
            <a:pPr lvl="1"/>
            <a:r>
              <a:rPr lang="en-US" dirty="0" smtClean="0">
                <a:sym typeface="Wingdings" pitchFamily="28" charset="2"/>
              </a:rPr>
              <a:t>Allows </a:t>
            </a:r>
            <a:r>
              <a:rPr lang="en-US" dirty="0" err="1">
                <a:sym typeface="Wingdings" pitchFamily="28" charset="2"/>
              </a:rPr>
              <a:t>IgA</a:t>
            </a:r>
            <a:r>
              <a:rPr lang="en-US" dirty="0">
                <a:sym typeface="Wingdings" pitchFamily="28" charset="2"/>
              </a:rPr>
              <a:t> antibodies in breast milk to reach infant's bloodstream  passive immunity</a:t>
            </a:r>
            <a:endParaRPr lang="en-US" dirty="0"/>
          </a:p>
        </p:txBody>
      </p:sp>
    </p:spTree>
    <p:extLst>
      <p:ext uri="{BB962C8B-B14F-4D97-AF65-F5344CB8AC3E}">
        <p14:creationId xmlns:p14="http://schemas.microsoft.com/office/powerpoint/2010/main" val="26658280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6" name="Rectangle 18"/>
          <p:cNvSpPr>
            <a:spLocks noGrp="1" noChangeArrowheads="1"/>
          </p:cNvSpPr>
          <p:nvPr>
            <p:ph type="title"/>
          </p:nvPr>
        </p:nvSpPr>
        <p:spPr/>
        <p:txBody>
          <a:bodyPr/>
          <a:lstStyle/>
          <a:p>
            <a:r>
              <a:rPr lang="en-US"/>
              <a:t>Absorption of Lipids</a:t>
            </a:r>
          </a:p>
        </p:txBody>
      </p:sp>
      <p:sp>
        <p:nvSpPr>
          <p:cNvPr id="68627" name="Rectangle 19"/>
          <p:cNvSpPr>
            <a:spLocks noGrp="1" noChangeArrowheads="1"/>
          </p:cNvSpPr>
          <p:nvPr>
            <p:ph type="body" idx="1"/>
          </p:nvPr>
        </p:nvSpPr>
        <p:spPr/>
        <p:txBody>
          <a:bodyPr>
            <a:normAutofit fontScale="92500" lnSpcReduction="10000"/>
          </a:bodyPr>
          <a:lstStyle/>
          <a:p>
            <a:r>
              <a:rPr lang="en-US" sz="2800" dirty="0"/>
              <a:t>Absorption of </a:t>
            </a:r>
            <a:r>
              <a:rPr lang="en-US" sz="2800" dirty="0" err="1"/>
              <a:t>monoglycerides</a:t>
            </a:r>
            <a:r>
              <a:rPr lang="en-US" sz="2800" dirty="0"/>
              <a:t> and fatty acids</a:t>
            </a:r>
          </a:p>
          <a:p>
            <a:pPr lvl="1"/>
            <a:r>
              <a:rPr lang="en-US" sz="2400" dirty="0"/>
              <a:t>Cluster with bile salts and lecithin to form </a:t>
            </a:r>
            <a:r>
              <a:rPr lang="en-US" sz="2400" b="1" dirty="0"/>
              <a:t>micelles</a:t>
            </a:r>
            <a:endParaRPr lang="en-US" sz="2400" dirty="0"/>
          </a:p>
          <a:p>
            <a:pPr lvl="1"/>
            <a:r>
              <a:rPr lang="en-US" sz="2400" dirty="0"/>
              <a:t>Released by micelles </a:t>
            </a:r>
            <a:endParaRPr lang="en-US" sz="2400" dirty="0" smtClean="0"/>
          </a:p>
          <a:p>
            <a:pPr lvl="2"/>
            <a:r>
              <a:rPr lang="en-US" sz="2000" dirty="0" smtClean="0"/>
              <a:t>diffuse </a:t>
            </a:r>
            <a:r>
              <a:rPr lang="en-US" sz="2000" dirty="0"/>
              <a:t>into epithelial cells</a:t>
            </a:r>
          </a:p>
          <a:p>
            <a:pPr lvl="1"/>
            <a:r>
              <a:rPr lang="en-US" sz="2400" dirty="0"/>
              <a:t>Combined with lecithin, phospholipids, cholesterol, &amp; coated with proteins </a:t>
            </a:r>
            <a:endParaRPr lang="en-US" sz="2400" dirty="0" smtClean="0"/>
          </a:p>
          <a:p>
            <a:pPr lvl="2"/>
            <a:r>
              <a:rPr lang="en-US" sz="2000" dirty="0" smtClean="0"/>
              <a:t> </a:t>
            </a:r>
            <a:r>
              <a:rPr lang="en-US" sz="2000" dirty="0"/>
              <a:t>form </a:t>
            </a:r>
            <a:r>
              <a:rPr lang="en-US" sz="2000" b="1" dirty="0" err="1"/>
              <a:t>chylomicrons</a:t>
            </a:r>
            <a:endParaRPr lang="en-US" sz="2000" dirty="0"/>
          </a:p>
          <a:p>
            <a:pPr lvl="1"/>
            <a:r>
              <a:rPr lang="en-US" sz="2400" dirty="0"/>
              <a:t>Enter </a:t>
            </a:r>
            <a:r>
              <a:rPr lang="en-US" sz="2400" b="1" dirty="0" smtClean="0"/>
              <a:t>lacteals</a:t>
            </a:r>
            <a:endParaRPr lang="en-US" sz="2400" dirty="0" smtClean="0"/>
          </a:p>
          <a:p>
            <a:pPr lvl="2"/>
            <a:r>
              <a:rPr lang="en-US" sz="2000" dirty="0" smtClean="0"/>
              <a:t>transported </a:t>
            </a:r>
            <a:r>
              <a:rPr lang="en-US" sz="2000" dirty="0"/>
              <a:t>to systemic circulation</a:t>
            </a:r>
          </a:p>
          <a:p>
            <a:pPr lvl="1"/>
            <a:r>
              <a:rPr lang="en-US" sz="2400" dirty="0"/>
              <a:t>Hydrolyzed to free fatty acids and glycerol by lipoprotein lipase of capillary endothelium</a:t>
            </a:r>
          </a:p>
          <a:p>
            <a:pPr lvl="2"/>
            <a:r>
              <a:rPr lang="en-US" sz="2000" dirty="0"/>
              <a:t>Cells can use for energy or stored fat</a:t>
            </a:r>
          </a:p>
          <a:p>
            <a:r>
              <a:rPr lang="en-US" sz="2800" dirty="0"/>
              <a:t>Absorption of short chain fatty acids</a:t>
            </a:r>
          </a:p>
          <a:p>
            <a:pPr lvl="1"/>
            <a:r>
              <a:rPr lang="en-US" sz="2400" dirty="0"/>
              <a:t>Diffuse into portal blood for distribution</a:t>
            </a:r>
          </a:p>
        </p:txBody>
      </p:sp>
    </p:spTree>
    <p:extLst>
      <p:ext uri="{BB962C8B-B14F-4D97-AF65-F5344CB8AC3E}">
        <p14:creationId xmlns:p14="http://schemas.microsoft.com/office/powerpoint/2010/main" val="18422684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8" name="Rectangle 12"/>
          <p:cNvSpPr>
            <a:spLocks noGrp="1" noChangeArrowheads="1"/>
          </p:cNvSpPr>
          <p:nvPr>
            <p:ph type="title"/>
          </p:nvPr>
        </p:nvSpPr>
        <p:spPr/>
        <p:txBody>
          <a:bodyPr/>
          <a:lstStyle/>
          <a:p>
            <a:r>
              <a:rPr lang="en-US"/>
              <a:t>Absorption of Nucleic Acids</a:t>
            </a:r>
          </a:p>
        </p:txBody>
      </p:sp>
      <p:sp>
        <p:nvSpPr>
          <p:cNvPr id="70669" name="Rectangle 13"/>
          <p:cNvSpPr>
            <a:spLocks noGrp="1" noChangeArrowheads="1"/>
          </p:cNvSpPr>
          <p:nvPr>
            <p:ph type="body" idx="1"/>
          </p:nvPr>
        </p:nvSpPr>
        <p:spPr/>
        <p:txBody>
          <a:bodyPr/>
          <a:lstStyle/>
          <a:p>
            <a:r>
              <a:rPr lang="en-US"/>
              <a:t>Absorption</a:t>
            </a:r>
          </a:p>
          <a:p>
            <a:pPr lvl="1"/>
            <a:r>
              <a:rPr lang="en-US"/>
              <a:t>Active transport across epithelium </a:t>
            </a:r>
            <a:r>
              <a:rPr lang="en-US">
                <a:sym typeface="Wingdings" pitchFamily="28" charset="2"/>
              </a:rPr>
              <a:t> bloodstream</a:t>
            </a:r>
            <a:endParaRPr lang="en-US"/>
          </a:p>
        </p:txBody>
      </p:sp>
    </p:spTree>
    <p:extLst>
      <p:ext uri="{BB962C8B-B14F-4D97-AF65-F5344CB8AC3E}">
        <p14:creationId xmlns:p14="http://schemas.microsoft.com/office/powerpoint/2010/main" val="7743624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2" name="Rectangle 12"/>
          <p:cNvSpPr>
            <a:spLocks noGrp="1" noChangeArrowheads="1"/>
          </p:cNvSpPr>
          <p:nvPr>
            <p:ph type="title"/>
          </p:nvPr>
        </p:nvSpPr>
        <p:spPr/>
        <p:txBody>
          <a:bodyPr/>
          <a:lstStyle/>
          <a:p>
            <a:r>
              <a:rPr lang="en-US"/>
              <a:t>Absorption of Vitamins</a:t>
            </a:r>
          </a:p>
        </p:txBody>
      </p:sp>
      <p:sp>
        <p:nvSpPr>
          <p:cNvPr id="71693" name="Rectangle 13"/>
          <p:cNvSpPr>
            <a:spLocks noGrp="1" noChangeArrowheads="1"/>
          </p:cNvSpPr>
          <p:nvPr>
            <p:ph type="body" idx="1"/>
          </p:nvPr>
        </p:nvSpPr>
        <p:spPr/>
        <p:txBody>
          <a:bodyPr/>
          <a:lstStyle/>
          <a:p>
            <a:r>
              <a:rPr lang="en-US" dirty="0"/>
              <a:t>In small intestine</a:t>
            </a:r>
          </a:p>
          <a:p>
            <a:pPr lvl="1"/>
            <a:r>
              <a:rPr lang="en-US" dirty="0"/>
              <a:t>Fat-soluble vitamins (A, D, E, and K) carried by micelles; diffuse into absorptive cells</a:t>
            </a:r>
          </a:p>
          <a:p>
            <a:pPr lvl="1"/>
            <a:endParaRPr lang="en-US" dirty="0" smtClean="0"/>
          </a:p>
          <a:p>
            <a:pPr lvl="1"/>
            <a:r>
              <a:rPr lang="en-US" dirty="0" smtClean="0"/>
              <a:t>Water-soluble </a:t>
            </a:r>
            <a:r>
              <a:rPr lang="en-US" dirty="0"/>
              <a:t>vitamins (vitamin C and B vitamins) absorbed by diffusion or by passive or active transporters.</a:t>
            </a:r>
          </a:p>
          <a:p>
            <a:pPr lvl="1"/>
            <a:endParaRPr lang="en-US" dirty="0" smtClean="0"/>
          </a:p>
          <a:p>
            <a:pPr lvl="1"/>
            <a:r>
              <a:rPr lang="en-US" dirty="0" smtClean="0"/>
              <a:t>Vitamin </a:t>
            </a:r>
            <a:r>
              <a:rPr lang="en-US" dirty="0"/>
              <a:t>B</a:t>
            </a:r>
            <a:r>
              <a:rPr lang="en-US" baseline="-25000" dirty="0"/>
              <a:t>12</a:t>
            </a:r>
            <a:r>
              <a:rPr lang="en-US" dirty="0"/>
              <a:t> (large, charged molecule) </a:t>
            </a:r>
            <a:endParaRPr lang="en-US" dirty="0" smtClean="0"/>
          </a:p>
          <a:p>
            <a:pPr lvl="2"/>
            <a:r>
              <a:rPr lang="en-US" dirty="0" smtClean="0"/>
              <a:t>binds </a:t>
            </a:r>
            <a:r>
              <a:rPr lang="en-US" dirty="0"/>
              <a:t>with intrinsic </a:t>
            </a:r>
            <a:r>
              <a:rPr lang="en-US" dirty="0" smtClean="0"/>
              <a:t>factor</a:t>
            </a:r>
          </a:p>
          <a:p>
            <a:pPr lvl="2"/>
            <a:r>
              <a:rPr lang="en-US" dirty="0" smtClean="0"/>
              <a:t>absorbed </a:t>
            </a:r>
            <a:r>
              <a:rPr lang="en-US" dirty="0"/>
              <a:t>by </a:t>
            </a:r>
            <a:r>
              <a:rPr lang="en-US" dirty="0" err="1"/>
              <a:t>endocytosis</a:t>
            </a:r>
            <a:r>
              <a:rPr lang="en-US" dirty="0"/>
              <a:t> </a:t>
            </a:r>
          </a:p>
        </p:txBody>
      </p:sp>
    </p:spTree>
    <p:extLst>
      <p:ext uri="{BB962C8B-B14F-4D97-AF65-F5344CB8AC3E}">
        <p14:creationId xmlns:p14="http://schemas.microsoft.com/office/powerpoint/2010/main" val="9228564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2" name="Rectangle 18"/>
          <p:cNvSpPr>
            <a:spLocks noGrp="1" noChangeArrowheads="1"/>
          </p:cNvSpPr>
          <p:nvPr>
            <p:ph type="title"/>
          </p:nvPr>
        </p:nvSpPr>
        <p:spPr/>
        <p:txBody>
          <a:bodyPr/>
          <a:lstStyle/>
          <a:p>
            <a:r>
              <a:rPr lang="en-US"/>
              <a:t>Absorption of Vitamins </a:t>
            </a:r>
          </a:p>
        </p:txBody>
      </p:sp>
      <p:sp>
        <p:nvSpPr>
          <p:cNvPr id="72723" name="Rectangle 19"/>
          <p:cNvSpPr>
            <a:spLocks noGrp="1" noChangeArrowheads="1"/>
          </p:cNvSpPr>
          <p:nvPr>
            <p:ph type="body" idx="1"/>
          </p:nvPr>
        </p:nvSpPr>
        <p:spPr/>
        <p:txBody>
          <a:bodyPr/>
          <a:lstStyle/>
          <a:p>
            <a:r>
              <a:rPr lang="en-US"/>
              <a:t>In large intestine</a:t>
            </a:r>
          </a:p>
          <a:p>
            <a:pPr lvl="1"/>
            <a:r>
              <a:rPr lang="en-US"/>
              <a:t>Vitamin K and B vitamins from bacterial metabolism are absorbed</a:t>
            </a:r>
          </a:p>
        </p:txBody>
      </p:sp>
    </p:spTree>
    <p:extLst>
      <p:ext uri="{BB962C8B-B14F-4D97-AF65-F5344CB8AC3E}">
        <p14:creationId xmlns:p14="http://schemas.microsoft.com/office/powerpoint/2010/main" val="10754216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6" name="Rectangle 10"/>
          <p:cNvSpPr>
            <a:spLocks noGrp="1" noChangeArrowheads="1"/>
          </p:cNvSpPr>
          <p:nvPr>
            <p:ph type="title"/>
          </p:nvPr>
        </p:nvSpPr>
        <p:spPr/>
        <p:txBody>
          <a:bodyPr/>
          <a:lstStyle/>
          <a:p>
            <a:r>
              <a:rPr lang="en-US"/>
              <a:t>Absorption of Water </a:t>
            </a:r>
          </a:p>
        </p:txBody>
      </p:sp>
      <p:sp>
        <p:nvSpPr>
          <p:cNvPr id="75787" name="Rectangle 11"/>
          <p:cNvSpPr>
            <a:spLocks noGrp="1" noChangeArrowheads="1"/>
          </p:cNvSpPr>
          <p:nvPr>
            <p:ph type="body" idx="1"/>
          </p:nvPr>
        </p:nvSpPr>
        <p:spPr/>
        <p:txBody>
          <a:bodyPr/>
          <a:lstStyle/>
          <a:p>
            <a:r>
              <a:rPr lang="en-US" dirty="0"/>
              <a:t>9L water, most from GI tract secretions, enter small intestine</a:t>
            </a:r>
          </a:p>
          <a:p>
            <a:pPr lvl="1"/>
            <a:r>
              <a:rPr lang="en-US" dirty="0"/>
              <a:t>95% absorbed in the small intestine by osmosis</a:t>
            </a:r>
          </a:p>
          <a:p>
            <a:pPr lvl="1"/>
            <a:r>
              <a:rPr lang="en-US" dirty="0"/>
              <a:t>Most of rest absorbed in large intestine</a:t>
            </a:r>
          </a:p>
          <a:p>
            <a:endParaRPr lang="en-US" dirty="0" smtClean="0"/>
          </a:p>
          <a:p>
            <a:r>
              <a:rPr lang="en-US" dirty="0" smtClean="0"/>
              <a:t>Water </a:t>
            </a:r>
            <a:r>
              <a:rPr lang="en-US" dirty="0"/>
              <a:t>uptake coupled with solute uptake</a:t>
            </a:r>
          </a:p>
        </p:txBody>
      </p:sp>
    </p:spTree>
    <p:extLst>
      <p:ext uri="{BB962C8B-B14F-4D97-AF65-F5344CB8AC3E}">
        <p14:creationId xmlns:p14="http://schemas.microsoft.com/office/powerpoint/2010/main" val="268788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r>
              <a:rPr lang="en-US"/>
              <a:t>Histology of the Alimentary Canal</a:t>
            </a:r>
          </a:p>
        </p:txBody>
      </p:sp>
      <p:sp>
        <p:nvSpPr>
          <p:cNvPr id="21509" name="Rectangle 5"/>
          <p:cNvSpPr>
            <a:spLocks noGrp="1" noChangeArrowheads="1"/>
          </p:cNvSpPr>
          <p:nvPr>
            <p:ph type="body" idx="1"/>
          </p:nvPr>
        </p:nvSpPr>
        <p:spPr/>
        <p:txBody>
          <a:bodyPr/>
          <a:lstStyle/>
          <a:p>
            <a:r>
              <a:rPr lang="en-US" dirty="0"/>
              <a:t>Four basic layers (tunics)</a:t>
            </a:r>
          </a:p>
          <a:p>
            <a:pPr lvl="1"/>
            <a:r>
              <a:rPr lang="en-US" b="1" dirty="0"/>
              <a:t>Mucosa</a:t>
            </a:r>
          </a:p>
          <a:p>
            <a:pPr lvl="1"/>
            <a:endParaRPr lang="en-US" b="1" dirty="0" smtClean="0"/>
          </a:p>
          <a:p>
            <a:pPr lvl="1"/>
            <a:r>
              <a:rPr lang="en-US" b="1" dirty="0" err="1" smtClean="0"/>
              <a:t>Submucosa</a:t>
            </a:r>
            <a:endParaRPr lang="en-US" b="1" dirty="0"/>
          </a:p>
          <a:p>
            <a:pPr lvl="1"/>
            <a:endParaRPr lang="en-US" b="1" dirty="0" smtClean="0"/>
          </a:p>
          <a:p>
            <a:pPr lvl="1"/>
            <a:r>
              <a:rPr lang="en-US" b="1" dirty="0" err="1" smtClean="0"/>
              <a:t>Muscularis</a:t>
            </a:r>
            <a:r>
              <a:rPr lang="en-US" b="1" dirty="0" smtClean="0"/>
              <a:t> </a:t>
            </a:r>
            <a:r>
              <a:rPr lang="en-US" b="1" dirty="0" err="1"/>
              <a:t>externa</a:t>
            </a:r>
            <a:endParaRPr lang="en-US" b="1" dirty="0"/>
          </a:p>
          <a:p>
            <a:pPr lvl="1"/>
            <a:endParaRPr lang="en-US" b="1" dirty="0" smtClean="0"/>
          </a:p>
          <a:p>
            <a:pPr lvl="1"/>
            <a:r>
              <a:rPr lang="en-US" b="1" dirty="0" smtClean="0"/>
              <a:t>Serosa</a:t>
            </a:r>
            <a:endParaRPr lang="en-US" dirty="0"/>
          </a:p>
        </p:txBody>
      </p:sp>
    </p:spTree>
    <p:extLst>
      <p:ext uri="{BB962C8B-B14F-4D97-AF65-F5344CB8AC3E}">
        <p14:creationId xmlns:p14="http://schemas.microsoft.com/office/powerpoint/2010/main" val="3435701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0" name="Rectangle 10"/>
          <p:cNvSpPr>
            <a:spLocks noGrp="1" noChangeArrowheads="1"/>
          </p:cNvSpPr>
          <p:nvPr>
            <p:ph type="title"/>
          </p:nvPr>
        </p:nvSpPr>
        <p:spPr/>
        <p:txBody>
          <a:bodyPr/>
          <a:lstStyle/>
          <a:p>
            <a:r>
              <a:rPr lang="en-US"/>
              <a:t>Malabsorption of Nutrients</a:t>
            </a:r>
          </a:p>
        </p:txBody>
      </p:sp>
      <p:sp>
        <p:nvSpPr>
          <p:cNvPr id="76811" name="Rectangle 11"/>
          <p:cNvSpPr>
            <a:spLocks noGrp="1" noChangeArrowheads="1"/>
          </p:cNvSpPr>
          <p:nvPr>
            <p:ph type="body" idx="1"/>
          </p:nvPr>
        </p:nvSpPr>
        <p:spPr/>
        <p:txBody>
          <a:bodyPr/>
          <a:lstStyle/>
          <a:p>
            <a:r>
              <a:rPr lang="en-US" dirty="0"/>
              <a:t>Causes</a:t>
            </a:r>
          </a:p>
          <a:p>
            <a:pPr lvl="1"/>
            <a:r>
              <a:rPr lang="en-US" dirty="0"/>
              <a:t>Anything that interferes with delivery of bile or pancreatic juice </a:t>
            </a:r>
          </a:p>
          <a:p>
            <a:pPr lvl="1"/>
            <a:endParaRPr lang="en-US" dirty="0" smtClean="0"/>
          </a:p>
          <a:p>
            <a:pPr lvl="1"/>
            <a:r>
              <a:rPr lang="en-US" dirty="0" smtClean="0"/>
              <a:t>Damaged </a:t>
            </a:r>
            <a:r>
              <a:rPr lang="en-US" dirty="0"/>
              <a:t>intestinal mucosa </a:t>
            </a:r>
            <a:endParaRPr lang="en-US" dirty="0" smtClean="0"/>
          </a:p>
          <a:p>
            <a:pPr lvl="2"/>
            <a:r>
              <a:rPr lang="en-US" dirty="0" smtClean="0"/>
              <a:t>bacterial infection</a:t>
            </a:r>
          </a:p>
          <a:p>
            <a:pPr lvl="2"/>
            <a:r>
              <a:rPr lang="en-US" dirty="0" smtClean="0"/>
              <a:t>some antibiotics</a:t>
            </a:r>
            <a:endParaRPr lang="en-US" dirty="0"/>
          </a:p>
        </p:txBody>
      </p:sp>
    </p:spTree>
    <p:extLst>
      <p:ext uri="{BB962C8B-B14F-4D97-AF65-F5344CB8AC3E}">
        <p14:creationId xmlns:p14="http://schemas.microsoft.com/office/powerpoint/2010/main" val="30614455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4" name="Rectangle 10"/>
          <p:cNvSpPr>
            <a:spLocks noGrp="1" noChangeArrowheads="1"/>
          </p:cNvSpPr>
          <p:nvPr>
            <p:ph type="title"/>
          </p:nvPr>
        </p:nvSpPr>
        <p:spPr/>
        <p:txBody>
          <a:bodyPr/>
          <a:lstStyle/>
          <a:p>
            <a:r>
              <a:rPr lang="en-US"/>
              <a:t>Malabsorption of Nutrients</a:t>
            </a:r>
          </a:p>
        </p:txBody>
      </p:sp>
      <p:sp>
        <p:nvSpPr>
          <p:cNvPr id="77835" name="Rectangle 11"/>
          <p:cNvSpPr>
            <a:spLocks noGrp="1" noChangeArrowheads="1"/>
          </p:cNvSpPr>
          <p:nvPr>
            <p:ph type="body" idx="1"/>
          </p:nvPr>
        </p:nvSpPr>
        <p:spPr/>
        <p:txBody>
          <a:bodyPr/>
          <a:lstStyle/>
          <a:p>
            <a:r>
              <a:rPr lang="en-US" i="1" dirty="0"/>
              <a:t>Gluten-sensitive </a:t>
            </a:r>
            <a:r>
              <a:rPr lang="en-US" i="1" dirty="0" err="1"/>
              <a:t>enteropathy</a:t>
            </a:r>
            <a:r>
              <a:rPr lang="en-US" i="1" dirty="0"/>
              <a:t> </a:t>
            </a:r>
            <a:r>
              <a:rPr lang="en-US" dirty="0"/>
              <a:t>(</a:t>
            </a:r>
            <a:r>
              <a:rPr lang="en-US" i="1" dirty="0"/>
              <a:t>celiac disease</a:t>
            </a:r>
            <a:r>
              <a:rPr lang="en-US" dirty="0"/>
              <a:t>)</a:t>
            </a:r>
          </a:p>
          <a:p>
            <a:pPr lvl="1"/>
            <a:r>
              <a:rPr lang="en-US" dirty="0"/>
              <a:t>Immune reaction to gluten</a:t>
            </a:r>
          </a:p>
          <a:p>
            <a:pPr lvl="1"/>
            <a:endParaRPr lang="en-US" dirty="0" smtClean="0"/>
          </a:p>
          <a:p>
            <a:pPr lvl="1"/>
            <a:r>
              <a:rPr lang="en-US" dirty="0" smtClean="0"/>
              <a:t>Gluten </a:t>
            </a:r>
            <a:r>
              <a:rPr lang="en-US" dirty="0"/>
              <a:t>causes immune cell damage to intestinal </a:t>
            </a:r>
            <a:r>
              <a:rPr lang="en-US" dirty="0" err="1"/>
              <a:t>villi</a:t>
            </a:r>
            <a:r>
              <a:rPr lang="en-US" dirty="0"/>
              <a:t> and brush border</a:t>
            </a:r>
          </a:p>
          <a:p>
            <a:pPr lvl="1"/>
            <a:endParaRPr lang="en-US" dirty="0" smtClean="0"/>
          </a:p>
          <a:p>
            <a:pPr lvl="1"/>
            <a:r>
              <a:rPr lang="en-US" dirty="0" smtClean="0"/>
              <a:t>Treated </a:t>
            </a:r>
            <a:r>
              <a:rPr lang="en-US" dirty="0"/>
              <a:t>by eliminating gluten from diet </a:t>
            </a:r>
            <a:endParaRPr lang="en-US" dirty="0" smtClean="0"/>
          </a:p>
          <a:p>
            <a:pPr lvl="2"/>
            <a:r>
              <a:rPr lang="en-US" dirty="0" smtClean="0"/>
              <a:t>all </a:t>
            </a:r>
            <a:r>
              <a:rPr lang="en-US" dirty="0"/>
              <a:t>grains but rice and </a:t>
            </a:r>
            <a:r>
              <a:rPr lang="en-US" dirty="0" smtClean="0"/>
              <a:t>corn</a:t>
            </a:r>
          </a:p>
          <a:p>
            <a:pPr lvl="2"/>
            <a:r>
              <a:rPr lang="en-US" dirty="0" smtClean="0"/>
              <a:t>Oats have no gluten, but have a protein that is very similar</a:t>
            </a:r>
            <a:endParaRPr lang="en-US" dirty="0"/>
          </a:p>
        </p:txBody>
      </p:sp>
    </p:spTree>
    <p:extLst>
      <p:ext uri="{BB962C8B-B14F-4D97-AF65-F5344CB8AC3E}">
        <p14:creationId xmlns:p14="http://schemas.microsoft.com/office/powerpoint/2010/main" val="25775996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84" name="Rectangle 16"/>
          <p:cNvSpPr>
            <a:spLocks noGrp="1" noChangeArrowheads="1"/>
          </p:cNvSpPr>
          <p:nvPr>
            <p:ph type="title"/>
          </p:nvPr>
        </p:nvSpPr>
        <p:spPr/>
        <p:txBody>
          <a:bodyPr/>
          <a:lstStyle/>
          <a:p>
            <a:r>
              <a:rPr lang="en-US"/>
              <a:t>Cancer</a:t>
            </a:r>
          </a:p>
        </p:txBody>
      </p:sp>
      <p:sp>
        <p:nvSpPr>
          <p:cNvPr id="83985" name="Rectangle 17"/>
          <p:cNvSpPr>
            <a:spLocks noGrp="1" noChangeArrowheads="1"/>
          </p:cNvSpPr>
          <p:nvPr>
            <p:ph type="body" idx="1"/>
          </p:nvPr>
        </p:nvSpPr>
        <p:spPr/>
        <p:txBody>
          <a:bodyPr/>
          <a:lstStyle/>
          <a:p>
            <a:r>
              <a:rPr lang="en-US" dirty="0"/>
              <a:t>Stomach and colon cancers rarely have early signs or symptoms</a:t>
            </a:r>
          </a:p>
          <a:p>
            <a:endParaRPr lang="en-US" dirty="0" smtClean="0"/>
          </a:p>
          <a:p>
            <a:r>
              <a:rPr lang="en-US" dirty="0" smtClean="0"/>
              <a:t>Metastasized </a:t>
            </a:r>
            <a:r>
              <a:rPr lang="en-US" dirty="0"/>
              <a:t>colon cancers frequently cause secondary liver cancer</a:t>
            </a:r>
          </a:p>
          <a:p>
            <a:endParaRPr lang="en-US" dirty="0" smtClean="0"/>
          </a:p>
          <a:p>
            <a:r>
              <a:rPr lang="en-US" dirty="0" smtClean="0"/>
              <a:t>Prevention</a:t>
            </a:r>
            <a:endParaRPr lang="en-US" dirty="0"/>
          </a:p>
          <a:p>
            <a:pPr lvl="1"/>
            <a:r>
              <a:rPr lang="en-US" dirty="0"/>
              <a:t>Regular dental and medical examination</a:t>
            </a:r>
          </a:p>
        </p:txBody>
      </p:sp>
    </p:spTree>
    <p:extLst>
      <p:ext uri="{BB962C8B-B14F-4D97-AF65-F5344CB8AC3E}">
        <p14:creationId xmlns:p14="http://schemas.microsoft.com/office/powerpoint/2010/main" val="32083012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26628" name="Rectangle 4"/>
          <p:cNvSpPr>
            <a:spLocks noGrp="1" noChangeArrowheads="1"/>
          </p:cNvSpPr>
          <p:nvPr>
            <p:ph type="title"/>
          </p:nvPr>
        </p:nvSpPr>
        <p:spPr/>
        <p:txBody>
          <a:bodyPr>
            <a:normAutofit fontScale="90000"/>
          </a:bodyPr>
          <a:lstStyle/>
          <a:p>
            <a:r>
              <a:rPr lang="en-US"/>
              <a:t>Kidney Functions</a:t>
            </a:r>
          </a:p>
        </p:txBody>
      </p:sp>
      <p:sp>
        <p:nvSpPr>
          <p:cNvPr id="26629" name="Rectangle 5"/>
          <p:cNvSpPr>
            <a:spLocks noGrp="1" noChangeArrowheads="1"/>
          </p:cNvSpPr>
          <p:nvPr>
            <p:ph type="body" idx="1"/>
          </p:nvPr>
        </p:nvSpPr>
        <p:spPr/>
        <p:txBody>
          <a:bodyPr/>
          <a:lstStyle/>
          <a:p>
            <a:r>
              <a:rPr lang="en-US" dirty="0"/>
              <a:t>Regulating total water volume and total solute concentration in water</a:t>
            </a:r>
          </a:p>
          <a:p>
            <a:endParaRPr lang="en-US" dirty="0" smtClean="0"/>
          </a:p>
          <a:p>
            <a:r>
              <a:rPr lang="en-US" dirty="0" smtClean="0"/>
              <a:t>Regulating Extracellular Fluid ion </a:t>
            </a:r>
            <a:r>
              <a:rPr lang="en-US" dirty="0"/>
              <a:t>concentrations</a:t>
            </a:r>
          </a:p>
          <a:p>
            <a:endParaRPr lang="en-US" dirty="0" smtClean="0"/>
          </a:p>
          <a:p>
            <a:r>
              <a:rPr lang="en-US" dirty="0" smtClean="0"/>
              <a:t>Ensuring </a:t>
            </a:r>
            <a:r>
              <a:rPr lang="en-US" dirty="0"/>
              <a:t>long-term acid-base balance</a:t>
            </a:r>
          </a:p>
          <a:p>
            <a:endParaRPr lang="en-US" dirty="0" smtClean="0"/>
          </a:p>
          <a:p>
            <a:r>
              <a:rPr lang="en-US" dirty="0" smtClean="0"/>
              <a:t>Removal </a:t>
            </a:r>
            <a:r>
              <a:rPr lang="en-US" dirty="0"/>
              <a:t>of metabolic wastes, toxins, drugs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p:txBody>
          <a:bodyPr>
            <a:normAutofit fontScale="90000"/>
          </a:bodyPr>
          <a:lstStyle/>
          <a:p>
            <a:r>
              <a:rPr lang="en-US"/>
              <a:t>Kidney Functions</a:t>
            </a:r>
          </a:p>
        </p:txBody>
      </p:sp>
      <p:sp>
        <p:nvSpPr>
          <p:cNvPr id="27655" name="Rectangle 7"/>
          <p:cNvSpPr>
            <a:spLocks noGrp="1" noChangeArrowheads="1"/>
          </p:cNvSpPr>
          <p:nvPr>
            <p:ph type="body" idx="1"/>
          </p:nvPr>
        </p:nvSpPr>
        <p:spPr/>
        <p:txBody>
          <a:bodyPr/>
          <a:lstStyle/>
          <a:p>
            <a:r>
              <a:rPr lang="en-US" dirty="0"/>
              <a:t>Endocrine functions</a:t>
            </a:r>
          </a:p>
          <a:p>
            <a:pPr lvl="1"/>
            <a:r>
              <a:rPr lang="en-US" b="1" dirty="0" err="1"/>
              <a:t>Renin</a:t>
            </a:r>
            <a:r>
              <a:rPr lang="en-US" dirty="0"/>
              <a:t> </a:t>
            </a:r>
            <a:endParaRPr lang="en-US" dirty="0" smtClean="0"/>
          </a:p>
          <a:p>
            <a:pPr lvl="2"/>
            <a:r>
              <a:rPr lang="en-US" dirty="0" smtClean="0"/>
              <a:t> </a:t>
            </a:r>
            <a:r>
              <a:rPr lang="en-US" dirty="0"/>
              <a:t>regulation of blood pressure</a:t>
            </a:r>
          </a:p>
          <a:p>
            <a:pPr lvl="1"/>
            <a:r>
              <a:rPr lang="en-US" b="1" dirty="0"/>
              <a:t>Erythropoietin</a:t>
            </a:r>
            <a:r>
              <a:rPr lang="en-US" dirty="0"/>
              <a:t> </a:t>
            </a:r>
            <a:endParaRPr lang="en-US" dirty="0" smtClean="0"/>
          </a:p>
          <a:p>
            <a:pPr lvl="2"/>
            <a:r>
              <a:rPr lang="en-US" dirty="0" smtClean="0"/>
              <a:t>regulation </a:t>
            </a:r>
            <a:r>
              <a:rPr lang="en-US" dirty="0"/>
              <a:t>of RBC production</a:t>
            </a:r>
          </a:p>
          <a:p>
            <a:endParaRPr lang="en-US" dirty="0" smtClean="0"/>
          </a:p>
          <a:p>
            <a:r>
              <a:rPr lang="en-US" dirty="0" smtClean="0"/>
              <a:t>Activation </a:t>
            </a:r>
            <a:r>
              <a:rPr lang="en-US" dirty="0"/>
              <a:t>of vitamin D</a:t>
            </a:r>
          </a:p>
          <a:p>
            <a:endParaRPr lang="en-US" dirty="0" smtClean="0"/>
          </a:p>
          <a:p>
            <a:r>
              <a:rPr lang="en-US" dirty="0" err="1" smtClean="0"/>
              <a:t>Gluconeogenesis</a:t>
            </a:r>
            <a:r>
              <a:rPr lang="en-US" dirty="0" smtClean="0"/>
              <a:t> </a:t>
            </a:r>
            <a:r>
              <a:rPr lang="en-US" dirty="0"/>
              <a:t>during prolonged fasting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28676" name="Rectangle 4"/>
          <p:cNvSpPr>
            <a:spLocks noGrp="1" noChangeArrowheads="1"/>
          </p:cNvSpPr>
          <p:nvPr>
            <p:ph type="title"/>
          </p:nvPr>
        </p:nvSpPr>
        <p:spPr/>
        <p:txBody>
          <a:bodyPr>
            <a:normAutofit fontScale="90000"/>
          </a:bodyPr>
          <a:lstStyle/>
          <a:p>
            <a:r>
              <a:rPr lang="en-US"/>
              <a:t>Urinary System Organs</a:t>
            </a:r>
          </a:p>
        </p:txBody>
      </p:sp>
      <p:sp>
        <p:nvSpPr>
          <p:cNvPr id="28677" name="Rectangle 5"/>
          <p:cNvSpPr>
            <a:spLocks noGrp="1" noChangeArrowheads="1"/>
          </p:cNvSpPr>
          <p:nvPr>
            <p:ph type="body" idx="1"/>
          </p:nvPr>
        </p:nvSpPr>
        <p:spPr>
          <a:xfrm>
            <a:off x="304800" y="1295400"/>
            <a:ext cx="4343400" cy="5105400"/>
          </a:xfrm>
        </p:spPr>
        <p:txBody>
          <a:bodyPr>
            <a:normAutofit fontScale="92500" lnSpcReduction="20000"/>
          </a:bodyPr>
          <a:lstStyle/>
          <a:p>
            <a:r>
              <a:rPr lang="en-US" b="1" dirty="0"/>
              <a:t>Kidneys</a:t>
            </a:r>
            <a:r>
              <a:rPr lang="en-US" dirty="0"/>
              <a:t> </a:t>
            </a:r>
            <a:endParaRPr lang="en-US" dirty="0" smtClean="0"/>
          </a:p>
          <a:p>
            <a:pPr lvl="1"/>
            <a:r>
              <a:rPr lang="en-US" dirty="0" smtClean="0"/>
              <a:t> </a:t>
            </a:r>
            <a:r>
              <a:rPr lang="en-US" dirty="0"/>
              <a:t>major excretory organs</a:t>
            </a:r>
          </a:p>
          <a:p>
            <a:endParaRPr lang="en-US" b="1" dirty="0" smtClean="0"/>
          </a:p>
          <a:p>
            <a:r>
              <a:rPr lang="en-US" b="1" dirty="0" err="1" smtClean="0"/>
              <a:t>Ureters</a:t>
            </a:r>
            <a:r>
              <a:rPr lang="en-US" dirty="0" smtClean="0"/>
              <a:t> </a:t>
            </a:r>
          </a:p>
          <a:p>
            <a:pPr lvl="1"/>
            <a:r>
              <a:rPr lang="en-US" dirty="0" smtClean="0"/>
              <a:t>transport </a:t>
            </a:r>
            <a:r>
              <a:rPr lang="en-US" dirty="0"/>
              <a:t>urine from kidneys to urinary bladder</a:t>
            </a:r>
          </a:p>
          <a:p>
            <a:endParaRPr lang="en-US" b="1" dirty="0" smtClean="0"/>
          </a:p>
          <a:p>
            <a:r>
              <a:rPr lang="en-US" b="1" dirty="0" smtClean="0"/>
              <a:t>Urinary </a:t>
            </a:r>
            <a:r>
              <a:rPr lang="en-US" b="1" dirty="0"/>
              <a:t>bladder</a:t>
            </a:r>
            <a:r>
              <a:rPr lang="en-US" dirty="0"/>
              <a:t> </a:t>
            </a:r>
            <a:endParaRPr lang="en-US" dirty="0" smtClean="0"/>
          </a:p>
          <a:p>
            <a:pPr lvl="1"/>
            <a:r>
              <a:rPr lang="en-US" dirty="0" smtClean="0"/>
              <a:t>temporary </a:t>
            </a:r>
            <a:r>
              <a:rPr lang="en-US" dirty="0"/>
              <a:t>storage reservoir for urine</a:t>
            </a:r>
          </a:p>
          <a:p>
            <a:endParaRPr lang="en-US" b="1" dirty="0" smtClean="0"/>
          </a:p>
          <a:p>
            <a:r>
              <a:rPr lang="en-US" b="1" dirty="0" smtClean="0"/>
              <a:t>Urethra</a:t>
            </a:r>
            <a:r>
              <a:rPr lang="en-US" dirty="0" smtClean="0"/>
              <a:t> </a:t>
            </a:r>
            <a:r>
              <a:rPr lang="en-US" dirty="0"/>
              <a:t>transports urine out of body</a:t>
            </a:r>
          </a:p>
        </p:txBody>
      </p:sp>
      <p:pic>
        <p:nvPicPr>
          <p:cNvPr id="1026" name="Picture 2"/>
          <p:cNvPicPr>
            <a:picLocks noChangeAspect="1" noChangeArrowheads="1"/>
          </p:cNvPicPr>
          <p:nvPr/>
        </p:nvPicPr>
        <p:blipFill>
          <a:blip r:embed="rId3" cstate="print"/>
          <a:srcRect/>
          <a:stretch>
            <a:fillRect/>
          </a:stretch>
        </p:blipFill>
        <p:spPr bwMode="auto">
          <a:xfrm>
            <a:off x="4639443" y="1612106"/>
            <a:ext cx="4504557" cy="3633788"/>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4099"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344129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normAutofit fontScale="90000"/>
          </a:bodyPr>
          <a:lstStyle/>
          <a:p>
            <a:r>
              <a:rPr lang="en-US"/>
              <a:t> Kidney Anatomy</a:t>
            </a:r>
          </a:p>
        </p:txBody>
      </p:sp>
      <p:sp>
        <p:nvSpPr>
          <p:cNvPr id="30725" name="Rectangle 5"/>
          <p:cNvSpPr>
            <a:spLocks noGrp="1" noChangeArrowheads="1"/>
          </p:cNvSpPr>
          <p:nvPr>
            <p:ph type="body" idx="1"/>
          </p:nvPr>
        </p:nvSpPr>
        <p:spPr>
          <a:xfrm>
            <a:off x="304800" y="1295400"/>
            <a:ext cx="5791200" cy="5105400"/>
          </a:xfrm>
        </p:spPr>
        <p:txBody>
          <a:bodyPr>
            <a:normAutofit fontScale="85000" lnSpcReduction="20000"/>
          </a:bodyPr>
          <a:lstStyle/>
          <a:p>
            <a:pPr>
              <a:lnSpc>
                <a:spcPct val="90000"/>
              </a:lnSpc>
            </a:pPr>
            <a:r>
              <a:rPr lang="en-US" dirty="0" smtClean="0"/>
              <a:t>Retroperitoneal</a:t>
            </a:r>
          </a:p>
          <a:p>
            <a:pPr>
              <a:lnSpc>
                <a:spcPct val="90000"/>
              </a:lnSpc>
            </a:pPr>
            <a:r>
              <a:rPr lang="en-US" dirty="0" smtClean="0"/>
              <a:t>in </a:t>
            </a:r>
            <a:r>
              <a:rPr lang="en-US" dirty="0"/>
              <a:t>the superior lumbar region; </a:t>
            </a:r>
            <a:endParaRPr lang="en-US" dirty="0" smtClean="0"/>
          </a:p>
          <a:p>
            <a:pPr lvl="1">
              <a:lnSpc>
                <a:spcPct val="90000"/>
              </a:lnSpc>
            </a:pPr>
            <a:r>
              <a:rPr lang="en-US" dirty="0" smtClean="0"/>
              <a:t> </a:t>
            </a:r>
            <a:r>
              <a:rPr lang="en-US" dirty="0"/>
              <a:t>T</a:t>
            </a:r>
            <a:r>
              <a:rPr lang="en-US" baseline="-25000" dirty="0"/>
              <a:t>12</a:t>
            </a:r>
            <a:r>
              <a:rPr lang="en-US" dirty="0"/>
              <a:t> to L</a:t>
            </a:r>
            <a:r>
              <a:rPr lang="en-US" baseline="-25000" dirty="0"/>
              <a:t>5</a:t>
            </a:r>
          </a:p>
          <a:p>
            <a:pPr>
              <a:lnSpc>
                <a:spcPct val="90000"/>
              </a:lnSpc>
            </a:pPr>
            <a:endParaRPr lang="en-US" dirty="0" smtClean="0"/>
          </a:p>
          <a:p>
            <a:pPr>
              <a:lnSpc>
                <a:spcPct val="90000"/>
              </a:lnSpc>
            </a:pPr>
            <a:r>
              <a:rPr lang="en-US" dirty="0" smtClean="0"/>
              <a:t>Right </a:t>
            </a:r>
            <a:r>
              <a:rPr lang="en-US" dirty="0"/>
              <a:t>kidney crowded by liver </a:t>
            </a:r>
            <a:endParaRPr lang="en-US" dirty="0" smtClean="0">
              <a:sym typeface="Wingdings" pitchFamily="80" charset="2"/>
            </a:endParaRPr>
          </a:p>
          <a:p>
            <a:pPr lvl="1">
              <a:lnSpc>
                <a:spcPct val="90000"/>
              </a:lnSpc>
            </a:pPr>
            <a:r>
              <a:rPr lang="en-US" dirty="0" smtClean="0">
                <a:sym typeface="Wingdings" pitchFamily="80" charset="2"/>
              </a:rPr>
              <a:t>lower </a:t>
            </a:r>
            <a:r>
              <a:rPr lang="en-US" dirty="0">
                <a:sym typeface="Wingdings" pitchFamily="80" charset="2"/>
              </a:rPr>
              <a:t>than left</a:t>
            </a:r>
            <a:endParaRPr lang="en-US" dirty="0"/>
          </a:p>
          <a:p>
            <a:pPr>
              <a:lnSpc>
                <a:spcPct val="90000"/>
              </a:lnSpc>
            </a:pPr>
            <a:endParaRPr lang="en-US" i="1" dirty="0" smtClean="0"/>
          </a:p>
          <a:p>
            <a:pPr>
              <a:lnSpc>
                <a:spcPct val="90000"/>
              </a:lnSpc>
            </a:pPr>
            <a:r>
              <a:rPr lang="en-US" i="1" dirty="0" smtClean="0"/>
              <a:t>Adrenal </a:t>
            </a:r>
            <a:r>
              <a:rPr lang="en-US" i="1" dirty="0"/>
              <a:t>(suprarenal) gland</a:t>
            </a:r>
            <a:r>
              <a:rPr lang="en-US" dirty="0"/>
              <a:t> atop each kidney</a:t>
            </a:r>
          </a:p>
          <a:p>
            <a:pPr>
              <a:lnSpc>
                <a:spcPct val="90000"/>
              </a:lnSpc>
            </a:pPr>
            <a:endParaRPr lang="en-US" dirty="0" smtClean="0"/>
          </a:p>
          <a:p>
            <a:pPr>
              <a:lnSpc>
                <a:spcPct val="90000"/>
              </a:lnSpc>
            </a:pPr>
            <a:r>
              <a:rPr lang="en-US" dirty="0" smtClean="0"/>
              <a:t>Convex </a:t>
            </a:r>
            <a:r>
              <a:rPr lang="en-US" dirty="0"/>
              <a:t>lateral surface, concave medial surface; vertical </a:t>
            </a:r>
            <a:r>
              <a:rPr lang="en-US" b="1" dirty="0"/>
              <a:t>renal </a:t>
            </a:r>
            <a:r>
              <a:rPr lang="en-US" b="1" dirty="0" err="1"/>
              <a:t>hilum</a:t>
            </a:r>
            <a:r>
              <a:rPr lang="en-US" dirty="0"/>
              <a:t> leads to </a:t>
            </a:r>
            <a:r>
              <a:rPr lang="en-US" i="1" dirty="0"/>
              <a:t>renal </a:t>
            </a:r>
            <a:r>
              <a:rPr lang="en-US" i="1" dirty="0" smtClean="0"/>
              <a:t>sinus</a:t>
            </a:r>
          </a:p>
          <a:p>
            <a:pPr>
              <a:lnSpc>
                <a:spcPct val="90000"/>
              </a:lnSpc>
            </a:pPr>
            <a:endParaRPr lang="en-US" dirty="0" smtClean="0"/>
          </a:p>
          <a:p>
            <a:pPr lvl="1">
              <a:lnSpc>
                <a:spcPct val="90000"/>
              </a:lnSpc>
            </a:pPr>
            <a:r>
              <a:rPr lang="en-US" dirty="0" err="1" smtClean="0"/>
              <a:t>Ureters</a:t>
            </a:r>
            <a:r>
              <a:rPr lang="en-US" dirty="0"/>
              <a:t>, renal blood vessels, </a:t>
            </a:r>
            <a:r>
              <a:rPr lang="en-US" dirty="0" err="1"/>
              <a:t>lymphatics</a:t>
            </a:r>
            <a:r>
              <a:rPr lang="en-US" dirty="0"/>
              <a:t>, and nerves enter and exit at </a:t>
            </a:r>
            <a:r>
              <a:rPr lang="en-US" dirty="0" err="1"/>
              <a:t>hilum</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6332742" y="1600200"/>
            <a:ext cx="2811257" cy="4262438"/>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2772" name="Rectangle 4"/>
          <p:cNvSpPr>
            <a:spLocks noGrp="1" noChangeArrowheads="1"/>
          </p:cNvSpPr>
          <p:nvPr>
            <p:ph type="title"/>
          </p:nvPr>
        </p:nvSpPr>
        <p:spPr/>
        <p:txBody>
          <a:bodyPr>
            <a:normAutofit fontScale="90000"/>
          </a:bodyPr>
          <a:lstStyle/>
          <a:p>
            <a:r>
              <a:rPr lang="en-US"/>
              <a:t>Kidney Anatomy</a:t>
            </a:r>
          </a:p>
        </p:txBody>
      </p:sp>
      <p:sp>
        <p:nvSpPr>
          <p:cNvPr id="32773" name="Rectangle 5"/>
          <p:cNvSpPr>
            <a:spLocks noGrp="1" noChangeArrowheads="1"/>
          </p:cNvSpPr>
          <p:nvPr>
            <p:ph type="body" idx="1"/>
          </p:nvPr>
        </p:nvSpPr>
        <p:spPr/>
        <p:txBody>
          <a:bodyPr/>
          <a:lstStyle/>
          <a:p>
            <a:r>
              <a:rPr lang="en-US"/>
              <a:t>Layers of surrounding supportive tissue</a:t>
            </a:r>
          </a:p>
          <a:p>
            <a:pPr lvl="1"/>
            <a:r>
              <a:rPr lang="en-US" b="1"/>
              <a:t>Renal fascia</a:t>
            </a:r>
            <a:r>
              <a:rPr lang="en-US"/>
              <a:t> </a:t>
            </a:r>
          </a:p>
          <a:p>
            <a:pPr lvl="2"/>
            <a:r>
              <a:rPr lang="en-US"/>
              <a:t>Anchoring outer layer of dense fibrous connective tissue </a:t>
            </a:r>
          </a:p>
          <a:p>
            <a:pPr lvl="1"/>
            <a:r>
              <a:rPr lang="en-US" b="1"/>
              <a:t>Perirenal fat capsule</a:t>
            </a:r>
            <a:r>
              <a:rPr lang="en-US"/>
              <a:t> </a:t>
            </a:r>
          </a:p>
          <a:p>
            <a:pPr lvl="2"/>
            <a:r>
              <a:rPr lang="en-US"/>
              <a:t>Fatty cushion </a:t>
            </a:r>
          </a:p>
          <a:p>
            <a:pPr lvl="1"/>
            <a:r>
              <a:rPr lang="en-US" b="1"/>
              <a:t>Fibrous capsule</a:t>
            </a:r>
            <a:endParaRPr lang="en-US"/>
          </a:p>
          <a:p>
            <a:pPr lvl="2"/>
            <a:r>
              <a:rPr lang="en-US"/>
              <a:t>Prevents spread of infection to kidney</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3796" name="Rectangle 4"/>
          <p:cNvSpPr>
            <a:spLocks noGrp="1" noChangeArrowheads="1"/>
          </p:cNvSpPr>
          <p:nvPr>
            <p:ph type="title"/>
          </p:nvPr>
        </p:nvSpPr>
        <p:spPr/>
        <p:txBody>
          <a:bodyPr>
            <a:normAutofit fontScale="90000"/>
          </a:bodyPr>
          <a:lstStyle/>
          <a:p>
            <a:r>
              <a:rPr lang="en-US"/>
              <a:t>Internal Anatomy</a:t>
            </a:r>
          </a:p>
        </p:txBody>
      </p:sp>
      <p:sp>
        <p:nvSpPr>
          <p:cNvPr id="33797" name="Rectangle 5"/>
          <p:cNvSpPr>
            <a:spLocks noGrp="1" noChangeArrowheads="1"/>
          </p:cNvSpPr>
          <p:nvPr>
            <p:ph type="body" idx="1"/>
          </p:nvPr>
        </p:nvSpPr>
        <p:spPr>
          <a:xfrm>
            <a:off x="304800" y="1295400"/>
            <a:ext cx="4876800" cy="5105400"/>
          </a:xfrm>
        </p:spPr>
        <p:txBody>
          <a:bodyPr/>
          <a:lstStyle/>
          <a:p>
            <a:r>
              <a:rPr lang="en-US" b="1" dirty="0"/>
              <a:t>Renal cortex</a:t>
            </a:r>
            <a:endParaRPr lang="en-US" dirty="0"/>
          </a:p>
          <a:p>
            <a:pPr lvl="1"/>
            <a:r>
              <a:rPr lang="en-US" dirty="0"/>
              <a:t>Granular-appearing superficial region</a:t>
            </a:r>
          </a:p>
          <a:p>
            <a:endParaRPr lang="en-US" b="1" dirty="0" smtClean="0"/>
          </a:p>
          <a:p>
            <a:r>
              <a:rPr lang="en-US" b="1" dirty="0" smtClean="0"/>
              <a:t>Renal </a:t>
            </a:r>
            <a:r>
              <a:rPr lang="en-US" b="1" dirty="0"/>
              <a:t>medulla</a:t>
            </a:r>
            <a:endParaRPr lang="en-US" dirty="0"/>
          </a:p>
          <a:p>
            <a:pPr lvl="1"/>
            <a:r>
              <a:rPr lang="en-US" dirty="0"/>
              <a:t>Composed of cone-shaped </a:t>
            </a:r>
            <a:r>
              <a:rPr lang="en-US" b="1" dirty="0" err="1"/>
              <a:t>medullary</a:t>
            </a:r>
            <a:r>
              <a:rPr lang="en-US" dirty="0"/>
              <a:t> (</a:t>
            </a:r>
            <a:r>
              <a:rPr lang="en-US" b="1" dirty="0"/>
              <a:t>renal</a:t>
            </a:r>
            <a:r>
              <a:rPr lang="en-US" dirty="0"/>
              <a:t>) </a:t>
            </a:r>
            <a:r>
              <a:rPr lang="en-US" b="1" dirty="0"/>
              <a:t>pyramids</a:t>
            </a:r>
            <a:r>
              <a:rPr lang="en-US" dirty="0"/>
              <a:t> </a:t>
            </a:r>
          </a:p>
          <a:p>
            <a:pPr lvl="1"/>
            <a:endParaRPr lang="en-US" dirty="0" smtClean="0"/>
          </a:p>
          <a:p>
            <a:pPr lvl="1"/>
            <a:r>
              <a:rPr lang="en-US" dirty="0" smtClean="0"/>
              <a:t>Pyramids </a:t>
            </a:r>
            <a:r>
              <a:rPr lang="en-US" dirty="0"/>
              <a:t>separated by </a:t>
            </a:r>
            <a:r>
              <a:rPr lang="en-US" b="1" dirty="0"/>
              <a:t>renal columns</a:t>
            </a:r>
            <a:endParaRPr lang="en-US" dirty="0"/>
          </a:p>
          <a:p>
            <a:pPr lvl="2"/>
            <a:r>
              <a:rPr lang="en-US" dirty="0"/>
              <a:t>Inward extensions of cortical tissue</a:t>
            </a:r>
          </a:p>
          <a:p>
            <a:pPr lvl="2"/>
            <a:endParaRPr lang="en-US" dirty="0"/>
          </a:p>
          <a:p>
            <a:pPr lvl="1"/>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5457825" y="914400"/>
            <a:ext cx="3686175" cy="52768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78" name="Picture 50" descr="figure_23_06_unlabeled"/>
          <p:cNvPicPr>
            <a:picLocks noChangeAspect="1" noChangeArrowheads="1"/>
          </p:cNvPicPr>
          <p:nvPr/>
        </p:nvPicPr>
        <p:blipFill>
          <a:blip r:embed="rId3" cstate="print"/>
          <a:srcRect b="3531"/>
          <a:stretch>
            <a:fillRect/>
          </a:stretch>
        </p:blipFill>
        <p:spPr bwMode="auto">
          <a:xfrm>
            <a:off x="273050" y="484188"/>
            <a:ext cx="8597900" cy="5681662"/>
          </a:xfrm>
          <a:prstGeom prst="rect">
            <a:avLst/>
          </a:prstGeom>
          <a:noFill/>
        </p:spPr>
      </p:pic>
      <p:sp>
        <p:nvSpPr>
          <p:cNvPr id="22579"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23.6  Basic structure of the alimentary canal.</a:t>
            </a:r>
          </a:p>
        </p:txBody>
      </p:sp>
      <p:sp>
        <p:nvSpPr>
          <p:cNvPr id="22581" name="Rectangle 53"/>
          <p:cNvSpPr>
            <a:spLocks noChangeArrowheads="1"/>
          </p:cNvSpPr>
          <p:nvPr/>
        </p:nvSpPr>
        <p:spPr bwMode="auto">
          <a:xfrm>
            <a:off x="6845300" y="2514600"/>
            <a:ext cx="935038" cy="273050"/>
          </a:xfrm>
          <a:prstGeom prst="rect">
            <a:avLst/>
          </a:prstGeom>
          <a:noFill/>
          <a:ln w="9525">
            <a:noFill/>
            <a:miter lim="800000"/>
            <a:headEnd/>
            <a:tailEnd/>
          </a:ln>
          <a:effectLst/>
        </p:spPr>
        <p:txBody>
          <a:bodyPr wrap="none" anchor="ctr">
            <a:spAutoFit/>
          </a:bodyPr>
          <a:lstStyle/>
          <a:p>
            <a:pPr>
              <a:lnSpc>
                <a:spcPct val="85000"/>
              </a:lnSpc>
            </a:pPr>
            <a:r>
              <a:rPr lang="en-US" sz="1400">
                <a:latin typeface="Arial Black" pitchFamily="28" charset="0"/>
              </a:rPr>
              <a:t>Mucosa</a:t>
            </a:r>
            <a:endParaRPr lang="en-US" sz="1400" b="1">
              <a:latin typeface="Arial Black" pitchFamily="28" charset="0"/>
            </a:endParaRPr>
          </a:p>
        </p:txBody>
      </p:sp>
      <p:sp>
        <p:nvSpPr>
          <p:cNvPr id="22582" name="Rectangle 54"/>
          <p:cNvSpPr>
            <a:spLocks noChangeArrowheads="1"/>
          </p:cNvSpPr>
          <p:nvPr/>
        </p:nvSpPr>
        <p:spPr bwMode="auto">
          <a:xfrm>
            <a:off x="6846888" y="3548063"/>
            <a:ext cx="1311275" cy="304800"/>
          </a:xfrm>
          <a:prstGeom prst="rect">
            <a:avLst/>
          </a:prstGeom>
          <a:noFill/>
          <a:ln w="9525">
            <a:noFill/>
            <a:miter lim="800000"/>
            <a:headEnd/>
            <a:tailEnd/>
          </a:ln>
          <a:effectLst/>
        </p:spPr>
        <p:txBody>
          <a:bodyPr wrap="none" anchor="ctr">
            <a:spAutoFit/>
          </a:bodyPr>
          <a:lstStyle/>
          <a:p>
            <a:pPr algn="ctr"/>
            <a:r>
              <a:rPr lang="en-US" sz="1400">
                <a:latin typeface="Arial Black" pitchFamily="28" charset="0"/>
              </a:rPr>
              <a:t>Submucosa</a:t>
            </a:r>
          </a:p>
        </p:txBody>
      </p:sp>
      <p:sp>
        <p:nvSpPr>
          <p:cNvPr id="22583" name="Rectangle 55"/>
          <p:cNvSpPr>
            <a:spLocks noChangeArrowheads="1"/>
          </p:cNvSpPr>
          <p:nvPr/>
        </p:nvSpPr>
        <p:spPr bwMode="auto">
          <a:xfrm>
            <a:off x="6848475" y="3949700"/>
            <a:ext cx="2051050" cy="273050"/>
          </a:xfrm>
          <a:prstGeom prst="rect">
            <a:avLst/>
          </a:prstGeom>
          <a:noFill/>
          <a:ln w="9525">
            <a:noFill/>
            <a:miter lim="800000"/>
            <a:headEnd/>
            <a:tailEnd/>
          </a:ln>
          <a:effectLst/>
        </p:spPr>
        <p:txBody>
          <a:bodyPr wrap="none" anchor="ctr">
            <a:spAutoFit/>
          </a:bodyPr>
          <a:lstStyle/>
          <a:p>
            <a:pPr>
              <a:lnSpc>
                <a:spcPct val="85000"/>
              </a:lnSpc>
            </a:pPr>
            <a:r>
              <a:rPr lang="en-US" sz="1400">
                <a:latin typeface="Arial Black" pitchFamily="28" charset="0"/>
              </a:rPr>
              <a:t>Muscularis externa</a:t>
            </a:r>
            <a:endParaRPr lang="en-US" sz="1400" b="1">
              <a:latin typeface="Arial Black" pitchFamily="28" charset="0"/>
            </a:endParaRPr>
          </a:p>
        </p:txBody>
      </p:sp>
      <p:sp>
        <p:nvSpPr>
          <p:cNvPr id="22584" name="Rectangle 56"/>
          <p:cNvSpPr>
            <a:spLocks noChangeArrowheads="1"/>
          </p:cNvSpPr>
          <p:nvPr/>
        </p:nvSpPr>
        <p:spPr bwMode="auto">
          <a:xfrm>
            <a:off x="6845300" y="1916113"/>
            <a:ext cx="1171575" cy="454025"/>
          </a:xfrm>
          <a:prstGeom prst="rect">
            <a:avLst/>
          </a:prstGeom>
          <a:noFill/>
          <a:ln w="9525">
            <a:noFill/>
            <a:miter lim="800000"/>
            <a:headEnd/>
            <a:tailEnd/>
          </a:ln>
          <a:effectLst/>
        </p:spPr>
        <p:txBody>
          <a:bodyPr wrap="none" anchor="ctr">
            <a:spAutoFit/>
          </a:bodyPr>
          <a:lstStyle/>
          <a:p>
            <a:pPr>
              <a:lnSpc>
                <a:spcPct val="85000"/>
              </a:lnSpc>
            </a:pPr>
            <a:r>
              <a:rPr lang="en-US" sz="1400" b="1">
                <a:latin typeface="Arial" charset="0"/>
              </a:rPr>
              <a:t>Glands in</a:t>
            </a:r>
          </a:p>
          <a:p>
            <a:pPr>
              <a:lnSpc>
                <a:spcPct val="85000"/>
              </a:lnSpc>
            </a:pPr>
            <a:r>
              <a:rPr lang="en-US" sz="1400" b="1">
                <a:latin typeface="Arial" charset="0"/>
              </a:rPr>
              <a:t>submucosa</a:t>
            </a:r>
          </a:p>
        </p:txBody>
      </p:sp>
      <p:sp>
        <p:nvSpPr>
          <p:cNvPr id="22585" name="Rectangle 57"/>
          <p:cNvSpPr>
            <a:spLocks noChangeArrowheads="1"/>
          </p:cNvSpPr>
          <p:nvPr/>
        </p:nvSpPr>
        <p:spPr bwMode="auto">
          <a:xfrm>
            <a:off x="6731793" y="5067300"/>
            <a:ext cx="855663" cy="304800"/>
          </a:xfrm>
          <a:prstGeom prst="rect">
            <a:avLst/>
          </a:prstGeom>
          <a:noFill/>
          <a:ln w="9525">
            <a:noFill/>
            <a:miter lim="800000"/>
            <a:headEnd/>
            <a:tailEnd/>
          </a:ln>
          <a:effectLst/>
        </p:spPr>
        <p:txBody>
          <a:bodyPr wrap="none" anchor="ctr">
            <a:spAutoFit/>
          </a:bodyPr>
          <a:lstStyle/>
          <a:p>
            <a:r>
              <a:rPr lang="en-US" sz="1400" dirty="0">
                <a:latin typeface="Arial Black" pitchFamily="28" charset="0"/>
              </a:rPr>
              <a:t>Serosa</a:t>
            </a:r>
            <a:endParaRPr lang="en-US" sz="1400" b="1" dirty="0">
              <a:latin typeface="Arial Black" pitchFamily="28" charset="0"/>
            </a:endParaRPr>
          </a:p>
        </p:txBody>
      </p:sp>
      <p:sp>
        <p:nvSpPr>
          <p:cNvPr id="22586" name="Rectangle 58"/>
          <p:cNvSpPr>
            <a:spLocks noChangeArrowheads="1"/>
          </p:cNvSpPr>
          <p:nvPr/>
        </p:nvSpPr>
        <p:spPr bwMode="auto">
          <a:xfrm>
            <a:off x="6846888" y="5464175"/>
            <a:ext cx="766762" cy="304800"/>
          </a:xfrm>
          <a:prstGeom prst="rect">
            <a:avLst/>
          </a:prstGeom>
          <a:noFill/>
          <a:ln w="9525">
            <a:noFill/>
            <a:miter lim="800000"/>
            <a:headEnd/>
            <a:tailEnd/>
          </a:ln>
          <a:effectLst/>
        </p:spPr>
        <p:txBody>
          <a:bodyPr wrap="none" anchor="ctr">
            <a:spAutoFit/>
          </a:bodyPr>
          <a:lstStyle/>
          <a:p>
            <a:pPr algn="ctr"/>
            <a:r>
              <a:rPr lang="en-US" sz="1400" b="1">
                <a:latin typeface="Arial" charset="0"/>
              </a:rPr>
              <a:t>Lumen</a:t>
            </a:r>
            <a:endParaRPr lang="en-US" sz="1400" b="1">
              <a:solidFill>
                <a:srgbClr val="FF0000"/>
              </a:solidFill>
              <a:latin typeface="Arial" charset="0"/>
            </a:endParaRPr>
          </a:p>
        </p:txBody>
      </p:sp>
      <p:sp>
        <p:nvSpPr>
          <p:cNvPr id="22587" name="Rectangle 59"/>
          <p:cNvSpPr>
            <a:spLocks noChangeArrowheads="1"/>
          </p:cNvSpPr>
          <p:nvPr/>
        </p:nvSpPr>
        <p:spPr bwMode="auto">
          <a:xfrm>
            <a:off x="6858000" y="5735638"/>
            <a:ext cx="1824038" cy="454025"/>
          </a:xfrm>
          <a:prstGeom prst="rect">
            <a:avLst/>
          </a:prstGeom>
          <a:noFill/>
          <a:ln w="9525">
            <a:noFill/>
            <a:miter lim="800000"/>
            <a:headEnd/>
            <a:tailEnd/>
          </a:ln>
          <a:effectLst/>
        </p:spPr>
        <p:txBody>
          <a:bodyPr wrap="none" anchor="ctr">
            <a:spAutoFit/>
          </a:bodyPr>
          <a:lstStyle/>
          <a:p>
            <a:pPr>
              <a:lnSpc>
                <a:spcPct val="85000"/>
              </a:lnSpc>
            </a:pPr>
            <a:r>
              <a:rPr lang="en-US" sz="1400" b="1">
                <a:latin typeface="Arial" charset="0"/>
              </a:rPr>
              <a:t>Mucosa-associated</a:t>
            </a:r>
          </a:p>
          <a:p>
            <a:pPr>
              <a:lnSpc>
                <a:spcPct val="85000"/>
              </a:lnSpc>
            </a:pPr>
            <a:r>
              <a:rPr lang="en-US" sz="1400" b="1">
                <a:latin typeface="Arial" charset="0"/>
              </a:rPr>
              <a:t>lymphoid tissue</a:t>
            </a:r>
          </a:p>
        </p:txBody>
      </p:sp>
      <p:sp>
        <p:nvSpPr>
          <p:cNvPr id="22589" name="Rectangle 61"/>
          <p:cNvSpPr>
            <a:spLocks noChangeArrowheads="1"/>
          </p:cNvSpPr>
          <p:nvPr/>
        </p:nvSpPr>
        <p:spPr bwMode="auto">
          <a:xfrm>
            <a:off x="3286125" y="5475288"/>
            <a:ext cx="1616075" cy="304800"/>
          </a:xfrm>
          <a:prstGeom prst="rect">
            <a:avLst/>
          </a:prstGeom>
          <a:noFill/>
          <a:ln w="9525">
            <a:noFill/>
            <a:miter lim="800000"/>
            <a:headEnd/>
            <a:tailEnd/>
          </a:ln>
          <a:effectLst/>
        </p:spPr>
        <p:txBody>
          <a:bodyPr wrap="none" anchor="ctr">
            <a:spAutoFit/>
          </a:bodyPr>
          <a:lstStyle/>
          <a:p>
            <a:pPr algn="ctr"/>
            <a:r>
              <a:rPr lang="en-US" sz="1400" b="1">
                <a:latin typeface="Arial" charset="0"/>
              </a:rPr>
              <a:t>Gland in mucosa</a:t>
            </a:r>
          </a:p>
        </p:txBody>
      </p:sp>
      <p:sp>
        <p:nvSpPr>
          <p:cNvPr id="22598" name="Freeform 70"/>
          <p:cNvSpPr>
            <a:spLocks/>
          </p:cNvSpPr>
          <p:nvPr/>
        </p:nvSpPr>
        <p:spPr bwMode="auto">
          <a:xfrm>
            <a:off x="1374775" y="5257800"/>
            <a:ext cx="298450" cy="755650"/>
          </a:xfrm>
          <a:custGeom>
            <a:avLst/>
            <a:gdLst/>
            <a:ahLst/>
            <a:cxnLst>
              <a:cxn ang="0">
                <a:pos x="78" y="0"/>
              </a:cxn>
              <a:cxn ang="0">
                <a:pos x="0" y="476"/>
              </a:cxn>
              <a:cxn ang="0">
                <a:pos x="188" y="298"/>
              </a:cxn>
            </a:cxnLst>
            <a:rect l="0" t="0" r="r" b="b"/>
            <a:pathLst>
              <a:path w="188" h="476">
                <a:moveTo>
                  <a:pt x="78" y="0"/>
                </a:moveTo>
                <a:lnTo>
                  <a:pt x="0" y="476"/>
                </a:lnTo>
                <a:lnTo>
                  <a:pt x="188" y="298"/>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599" name="Freeform 71"/>
          <p:cNvSpPr>
            <a:spLocks/>
          </p:cNvSpPr>
          <p:nvPr/>
        </p:nvSpPr>
        <p:spPr bwMode="auto">
          <a:xfrm>
            <a:off x="1273175" y="6016625"/>
            <a:ext cx="98425" cy="1588"/>
          </a:xfrm>
          <a:custGeom>
            <a:avLst/>
            <a:gdLst/>
            <a:ahLst/>
            <a:cxnLst>
              <a:cxn ang="0">
                <a:pos x="0" y="0"/>
              </a:cxn>
              <a:cxn ang="0">
                <a:pos x="62" y="0"/>
              </a:cxn>
            </a:cxnLst>
            <a:rect l="0" t="0" r="r" b="b"/>
            <a:pathLst>
              <a:path w="62" h="1">
                <a:moveTo>
                  <a:pt x="0" y="0"/>
                </a:moveTo>
                <a:lnTo>
                  <a:pt x="62"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2" name="Freeform 74"/>
          <p:cNvSpPr>
            <a:spLocks/>
          </p:cNvSpPr>
          <p:nvPr/>
        </p:nvSpPr>
        <p:spPr bwMode="auto">
          <a:xfrm>
            <a:off x="4981575" y="2001838"/>
            <a:ext cx="1084263" cy="1266825"/>
          </a:xfrm>
          <a:custGeom>
            <a:avLst/>
            <a:gdLst/>
            <a:ahLst/>
            <a:cxnLst>
              <a:cxn ang="0">
                <a:pos x="0" y="633"/>
              </a:cxn>
              <a:cxn ang="0">
                <a:pos x="683" y="0"/>
              </a:cxn>
              <a:cxn ang="0">
                <a:pos x="515" y="798"/>
              </a:cxn>
            </a:cxnLst>
            <a:rect l="0" t="0" r="r" b="b"/>
            <a:pathLst>
              <a:path w="683" h="798">
                <a:moveTo>
                  <a:pt x="0" y="633"/>
                </a:moveTo>
                <a:lnTo>
                  <a:pt x="683" y="0"/>
                </a:lnTo>
                <a:lnTo>
                  <a:pt x="515" y="798"/>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3" name="Freeform 75"/>
          <p:cNvSpPr>
            <a:spLocks/>
          </p:cNvSpPr>
          <p:nvPr/>
        </p:nvSpPr>
        <p:spPr bwMode="auto">
          <a:xfrm>
            <a:off x="6070600" y="2001838"/>
            <a:ext cx="812800" cy="4762"/>
          </a:xfrm>
          <a:custGeom>
            <a:avLst/>
            <a:gdLst/>
            <a:ahLst/>
            <a:cxnLst>
              <a:cxn ang="0">
                <a:pos x="0" y="0"/>
              </a:cxn>
              <a:cxn ang="0">
                <a:pos x="512" y="3"/>
              </a:cxn>
            </a:cxnLst>
            <a:rect l="0" t="0" r="r" b="b"/>
            <a:pathLst>
              <a:path w="512" h="3">
                <a:moveTo>
                  <a:pt x="0" y="0"/>
                </a:moveTo>
                <a:lnTo>
                  <a:pt x="512" y="3"/>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4" name="Freeform 76"/>
          <p:cNvSpPr>
            <a:spLocks/>
          </p:cNvSpPr>
          <p:nvPr/>
        </p:nvSpPr>
        <p:spPr bwMode="auto">
          <a:xfrm>
            <a:off x="5834063" y="2805113"/>
            <a:ext cx="1057275" cy="1119187"/>
          </a:xfrm>
          <a:custGeom>
            <a:avLst/>
            <a:gdLst/>
            <a:ahLst/>
            <a:cxnLst>
              <a:cxn ang="0">
                <a:pos x="0" y="705"/>
              </a:cxn>
              <a:cxn ang="0">
                <a:pos x="608" y="0"/>
              </a:cxn>
              <a:cxn ang="0">
                <a:pos x="666" y="0"/>
              </a:cxn>
            </a:cxnLst>
            <a:rect l="0" t="0" r="r" b="b"/>
            <a:pathLst>
              <a:path w="666" h="705">
                <a:moveTo>
                  <a:pt x="0" y="705"/>
                </a:moveTo>
                <a:lnTo>
                  <a:pt x="608" y="0"/>
                </a:lnTo>
                <a:lnTo>
                  <a:pt x="666"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5" name="Freeform 77"/>
          <p:cNvSpPr>
            <a:spLocks/>
          </p:cNvSpPr>
          <p:nvPr/>
        </p:nvSpPr>
        <p:spPr bwMode="auto">
          <a:xfrm>
            <a:off x="5918200" y="3001963"/>
            <a:ext cx="974725" cy="1004887"/>
          </a:xfrm>
          <a:custGeom>
            <a:avLst/>
            <a:gdLst/>
            <a:ahLst/>
            <a:cxnLst>
              <a:cxn ang="0">
                <a:pos x="0" y="633"/>
              </a:cxn>
              <a:cxn ang="0">
                <a:pos x="556" y="0"/>
              </a:cxn>
              <a:cxn ang="0">
                <a:pos x="614" y="0"/>
              </a:cxn>
            </a:cxnLst>
            <a:rect l="0" t="0" r="r" b="b"/>
            <a:pathLst>
              <a:path w="614" h="633">
                <a:moveTo>
                  <a:pt x="0" y="633"/>
                </a:moveTo>
                <a:lnTo>
                  <a:pt x="556" y="0"/>
                </a:lnTo>
                <a:lnTo>
                  <a:pt x="614"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6" name="Freeform 78"/>
          <p:cNvSpPr>
            <a:spLocks/>
          </p:cNvSpPr>
          <p:nvPr/>
        </p:nvSpPr>
        <p:spPr bwMode="auto">
          <a:xfrm>
            <a:off x="6013450" y="3186113"/>
            <a:ext cx="877888" cy="871537"/>
          </a:xfrm>
          <a:custGeom>
            <a:avLst/>
            <a:gdLst/>
            <a:ahLst/>
            <a:cxnLst>
              <a:cxn ang="0">
                <a:pos x="0" y="549"/>
              </a:cxn>
              <a:cxn ang="0">
                <a:pos x="495" y="0"/>
              </a:cxn>
              <a:cxn ang="0">
                <a:pos x="553" y="0"/>
              </a:cxn>
            </a:cxnLst>
            <a:rect l="0" t="0" r="r" b="b"/>
            <a:pathLst>
              <a:path w="553" h="549">
                <a:moveTo>
                  <a:pt x="0" y="549"/>
                </a:moveTo>
                <a:lnTo>
                  <a:pt x="495" y="0"/>
                </a:lnTo>
                <a:lnTo>
                  <a:pt x="553"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7" name="Freeform 79"/>
          <p:cNvSpPr>
            <a:spLocks/>
          </p:cNvSpPr>
          <p:nvPr/>
        </p:nvSpPr>
        <p:spPr bwMode="auto">
          <a:xfrm>
            <a:off x="6294438" y="3667125"/>
            <a:ext cx="592137" cy="436563"/>
          </a:xfrm>
          <a:custGeom>
            <a:avLst/>
            <a:gdLst/>
            <a:ahLst/>
            <a:cxnLst>
              <a:cxn ang="0">
                <a:pos x="0" y="275"/>
              </a:cxn>
              <a:cxn ang="0">
                <a:pos x="315" y="0"/>
              </a:cxn>
              <a:cxn ang="0">
                <a:pos x="373" y="0"/>
              </a:cxn>
            </a:cxnLst>
            <a:rect l="0" t="0" r="r" b="b"/>
            <a:pathLst>
              <a:path w="373" h="275">
                <a:moveTo>
                  <a:pt x="0" y="275"/>
                </a:moveTo>
                <a:lnTo>
                  <a:pt x="315" y="0"/>
                </a:lnTo>
                <a:lnTo>
                  <a:pt x="373"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8" name="Freeform 80"/>
          <p:cNvSpPr>
            <a:spLocks/>
          </p:cNvSpPr>
          <p:nvPr/>
        </p:nvSpPr>
        <p:spPr bwMode="auto">
          <a:xfrm>
            <a:off x="6583363" y="4249738"/>
            <a:ext cx="300037" cy="4762"/>
          </a:xfrm>
          <a:custGeom>
            <a:avLst/>
            <a:gdLst/>
            <a:ahLst/>
            <a:cxnLst>
              <a:cxn ang="0">
                <a:pos x="0" y="0"/>
              </a:cxn>
              <a:cxn ang="0">
                <a:pos x="189" y="3"/>
              </a:cxn>
            </a:cxnLst>
            <a:rect l="0" t="0" r="r" b="b"/>
            <a:pathLst>
              <a:path w="189" h="3">
                <a:moveTo>
                  <a:pt x="0" y="0"/>
                </a:moveTo>
                <a:lnTo>
                  <a:pt x="189" y="3"/>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09" name="Freeform 81"/>
          <p:cNvSpPr>
            <a:spLocks/>
          </p:cNvSpPr>
          <p:nvPr/>
        </p:nvSpPr>
        <p:spPr bwMode="auto">
          <a:xfrm>
            <a:off x="6434138" y="4451350"/>
            <a:ext cx="461962" cy="6350"/>
          </a:xfrm>
          <a:custGeom>
            <a:avLst/>
            <a:gdLst/>
            <a:ahLst/>
            <a:cxnLst>
              <a:cxn ang="0">
                <a:pos x="0" y="0"/>
              </a:cxn>
              <a:cxn ang="0">
                <a:pos x="291" y="4"/>
              </a:cxn>
            </a:cxnLst>
            <a:rect l="0" t="0" r="r" b="b"/>
            <a:pathLst>
              <a:path w="291" h="4">
                <a:moveTo>
                  <a:pt x="0" y="0"/>
                </a:moveTo>
                <a:lnTo>
                  <a:pt x="291" y="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10" name="Freeform 82"/>
          <p:cNvSpPr>
            <a:spLocks/>
          </p:cNvSpPr>
          <p:nvPr/>
        </p:nvSpPr>
        <p:spPr bwMode="auto">
          <a:xfrm>
            <a:off x="6536532" y="5067300"/>
            <a:ext cx="246062" cy="123825"/>
          </a:xfrm>
          <a:custGeom>
            <a:avLst/>
            <a:gdLst/>
            <a:ahLst/>
            <a:cxnLst>
              <a:cxn ang="0">
                <a:pos x="0" y="0"/>
              </a:cxn>
              <a:cxn ang="0">
                <a:pos x="88" y="78"/>
              </a:cxn>
              <a:cxn ang="0">
                <a:pos x="155" y="78"/>
              </a:cxn>
            </a:cxnLst>
            <a:rect l="0" t="0" r="r" b="b"/>
            <a:pathLst>
              <a:path w="155" h="78">
                <a:moveTo>
                  <a:pt x="0" y="0"/>
                </a:moveTo>
                <a:lnTo>
                  <a:pt x="88" y="78"/>
                </a:lnTo>
                <a:lnTo>
                  <a:pt x="155" y="78"/>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12" name="Freeform 84"/>
          <p:cNvSpPr>
            <a:spLocks/>
          </p:cNvSpPr>
          <p:nvPr/>
        </p:nvSpPr>
        <p:spPr bwMode="auto">
          <a:xfrm>
            <a:off x="5689600" y="4432300"/>
            <a:ext cx="1189038" cy="1171575"/>
          </a:xfrm>
          <a:custGeom>
            <a:avLst/>
            <a:gdLst/>
            <a:ahLst/>
            <a:cxnLst>
              <a:cxn ang="0">
                <a:pos x="0" y="0"/>
              </a:cxn>
              <a:cxn ang="0">
                <a:pos x="668" y="738"/>
              </a:cxn>
              <a:cxn ang="0">
                <a:pos x="749" y="736"/>
              </a:cxn>
            </a:cxnLst>
            <a:rect l="0" t="0" r="r" b="b"/>
            <a:pathLst>
              <a:path w="749" h="738">
                <a:moveTo>
                  <a:pt x="0" y="0"/>
                </a:moveTo>
                <a:lnTo>
                  <a:pt x="668" y="738"/>
                </a:lnTo>
                <a:lnTo>
                  <a:pt x="749" y="736"/>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13" name="Freeform 85"/>
          <p:cNvSpPr>
            <a:spLocks/>
          </p:cNvSpPr>
          <p:nvPr/>
        </p:nvSpPr>
        <p:spPr bwMode="auto">
          <a:xfrm>
            <a:off x="5854700" y="4906963"/>
            <a:ext cx="1041400" cy="930275"/>
          </a:xfrm>
          <a:custGeom>
            <a:avLst/>
            <a:gdLst/>
            <a:ahLst/>
            <a:cxnLst>
              <a:cxn ang="0">
                <a:pos x="0" y="0"/>
              </a:cxn>
              <a:cxn ang="0">
                <a:pos x="565" y="586"/>
              </a:cxn>
              <a:cxn ang="0">
                <a:pos x="656" y="586"/>
              </a:cxn>
            </a:cxnLst>
            <a:rect l="0" t="0" r="r" b="b"/>
            <a:pathLst>
              <a:path w="656" h="586">
                <a:moveTo>
                  <a:pt x="0" y="0"/>
                </a:moveTo>
                <a:lnTo>
                  <a:pt x="565" y="586"/>
                </a:lnTo>
                <a:lnTo>
                  <a:pt x="656" y="586"/>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14" name="Freeform 86"/>
          <p:cNvSpPr>
            <a:spLocks/>
          </p:cNvSpPr>
          <p:nvPr/>
        </p:nvSpPr>
        <p:spPr bwMode="auto">
          <a:xfrm>
            <a:off x="4862513" y="4567238"/>
            <a:ext cx="454025" cy="1054100"/>
          </a:xfrm>
          <a:custGeom>
            <a:avLst/>
            <a:gdLst/>
            <a:ahLst/>
            <a:cxnLst>
              <a:cxn ang="0">
                <a:pos x="0" y="662"/>
              </a:cxn>
              <a:cxn ang="0">
                <a:pos x="76" y="664"/>
              </a:cxn>
              <a:cxn ang="0">
                <a:pos x="286" y="0"/>
              </a:cxn>
            </a:cxnLst>
            <a:rect l="0" t="0" r="r" b="b"/>
            <a:pathLst>
              <a:path w="286" h="664">
                <a:moveTo>
                  <a:pt x="0" y="662"/>
                </a:moveTo>
                <a:lnTo>
                  <a:pt x="76" y="664"/>
                </a:lnTo>
                <a:lnTo>
                  <a:pt x="286"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2616" name="Rectangle 88"/>
          <p:cNvSpPr>
            <a:spLocks noChangeArrowheads="1"/>
          </p:cNvSpPr>
          <p:nvPr/>
        </p:nvSpPr>
        <p:spPr bwMode="auto">
          <a:xfrm>
            <a:off x="239713" y="5878513"/>
            <a:ext cx="1063625" cy="304800"/>
          </a:xfrm>
          <a:prstGeom prst="rect">
            <a:avLst/>
          </a:prstGeom>
          <a:noFill/>
          <a:ln w="9525">
            <a:noFill/>
            <a:miter lim="800000"/>
            <a:headEnd/>
            <a:tailEnd/>
          </a:ln>
          <a:effectLst/>
        </p:spPr>
        <p:txBody>
          <a:bodyPr wrap="none" anchor="ctr">
            <a:spAutoFit/>
          </a:bodyPr>
          <a:lstStyle/>
          <a:p>
            <a:pPr algn="ctr"/>
            <a:r>
              <a:rPr lang="en-US" sz="1400" b="1">
                <a:latin typeface="Arial" charset="0"/>
              </a:rPr>
              <a:t>Mesentery</a:t>
            </a:r>
          </a:p>
        </p:txBody>
      </p:sp>
      <p:sp>
        <p:nvSpPr>
          <p:cNvPr id="22619" name="Rectangle 91"/>
          <p:cNvSpPr>
            <a:spLocks noChangeArrowheads="1"/>
          </p:cNvSpPr>
          <p:nvPr/>
        </p:nvSpPr>
        <p:spPr bwMode="auto">
          <a:xfrm>
            <a:off x="6843713" y="2665413"/>
            <a:ext cx="1204912" cy="304800"/>
          </a:xfrm>
          <a:prstGeom prst="rect">
            <a:avLst/>
          </a:prstGeom>
          <a:noFill/>
          <a:ln w="9525">
            <a:noFill/>
            <a:miter lim="800000"/>
            <a:headEnd/>
            <a:tailEnd/>
          </a:ln>
          <a:effectLst/>
        </p:spPr>
        <p:txBody>
          <a:bodyPr wrap="none" anchor="ctr">
            <a:spAutoFit/>
          </a:bodyPr>
          <a:lstStyle/>
          <a:p>
            <a:pPr>
              <a:buFontTx/>
              <a:buChar char="•"/>
            </a:pPr>
            <a:r>
              <a:rPr lang="en-US" sz="1400" b="1">
                <a:latin typeface="Arial" charset="0"/>
              </a:rPr>
              <a:t> Epithelium</a:t>
            </a:r>
          </a:p>
        </p:txBody>
      </p:sp>
      <p:sp>
        <p:nvSpPr>
          <p:cNvPr id="22620" name="Rectangle 92"/>
          <p:cNvSpPr>
            <a:spLocks noChangeArrowheads="1"/>
          </p:cNvSpPr>
          <p:nvPr/>
        </p:nvSpPr>
        <p:spPr bwMode="auto">
          <a:xfrm>
            <a:off x="6843713" y="2882900"/>
            <a:ext cx="1579562" cy="273050"/>
          </a:xfrm>
          <a:prstGeom prst="rect">
            <a:avLst/>
          </a:prstGeom>
          <a:noFill/>
          <a:ln w="9525">
            <a:noFill/>
            <a:miter lim="800000"/>
            <a:headEnd/>
            <a:tailEnd/>
          </a:ln>
          <a:effectLst/>
        </p:spPr>
        <p:txBody>
          <a:bodyPr wrap="none" anchor="ctr">
            <a:spAutoFit/>
          </a:bodyPr>
          <a:lstStyle/>
          <a:p>
            <a:pPr algn="ctr">
              <a:lnSpc>
                <a:spcPct val="85000"/>
              </a:lnSpc>
              <a:buFontTx/>
              <a:buChar char="•"/>
            </a:pPr>
            <a:r>
              <a:rPr lang="en-US" sz="1400" b="1">
                <a:latin typeface="Arial" charset="0"/>
              </a:rPr>
              <a:t> Lamina propria</a:t>
            </a:r>
            <a:endParaRPr lang="en-US" sz="1500" b="1">
              <a:latin typeface="Arial" charset="0"/>
            </a:endParaRPr>
          </a:p>
        </p:txBody>
      </p:sp>
      <p:sp>
        <p:nvSpPr>
          <p:cNvPr id="22621" name="Rectangle 93"/>
          <p:cNvSpPr>
            <a:spLocks noChangeArrowheads="1"/>
          </p:cNvSpPr>
          <p:nvPr/>
        </p:nvSpPr>
        <p:spPr bwMode="auto">
          <a:xfrm>
            <a:off x="6843713" y="3063875"/>
            <a:ext cx="1223962" cy="454025"/>
          </a:xfrm>
          <a:prstGeom prst="rect">
            <a:avLst/>
          </a:prstGeom>
          <a:noFill/>
          <a:ln w="9525">
            <a:noFill/>
            <a:miter lim="800000"/>
            <a:headEnd/>
            <a:tailEnd/>
          </a:ln>
          <a:effectLst/>
        </p:spPr>
        <p:txBody>
          <a:bodyPr wrap="none" anchor="ctr">
            <a:spAutoFit/>
          </a:bodyPr>
          <a:lstStyle/>
          <a:p>
            <a:pPr>
              <a:lnSpc>
                <a:spcPct val="85000"/>
              </a:lnSpc>
              <a:buFontTx/>
              <a:buChar char="•"/>
            </a:pPr>
            <a:r>
              <a:rPr lang="en-US" sz="1400" b="1">
                <a:latin typeface="Arial" charset="0"/>
              </a:rPr>
              <a:t> Muscularis</a:t>
            </a:r>
          </a:p>
          <a:p>
            <a:pPr>
              <a:lnSpc>
                <a:spcPct val="85000"/>
              </a:lnSpc>
            </a:pPr>
            <a:r>
              <a:rPr lang="en-US" sz="1400" b="1">
                <a:latin typeface="Arial" charset="0"/>
              </a:rPr>
              <a:t>  mucosae</a:t>
            </a:r>
            <a:endParaRPr lang="en-US" sz="1500" b="1">
              <a:latin typeface="Arial" charset="0"/>
            </a:endParaRPr>
          </a:p>
        </p:txBody>
      </p:sp>
      <p:sp>
        <p:nvSpPr>
          <p:cNvPr id="22622" name="Rectangle 94"/>
          <p:cNvSpPr>
            <a:spLocks noChangeArrowheads="1"/>
          </p:cNvSpPr>
          <p:nvPr/>
        </p:nvSpPr>
        <p:spPr bwMode="auto">
          <a:xfrm>
            <a:off x="6831013" y="4127500"/>
            <a:ext cx="2024062" cy="273050"/>
          </a:xfrm>
          <a:prstGeom prst="rect">
            <a:avLst/>
          </a:prstGeom>
          <a:noFill/>
          <a:ln w="9525">
            <a:noFill/>
            <a:miter lim="800000"/>
            <a:headEnd/>
            <a:tailEnd/>
          </a:ln>
          <a:effectLst/>
        </p:spPr>
        <p:txBody>
          <a:bodyPr wrap="none" anchor="ctr">
            <a:spAutoFit/>
          </a:bodyPr>
          <a:lstStyle/>
          <a:p>
            <a:pPr algn="ctr">
              <a:lnSpc>
                <a:spcPct val="85000"/>
              </a:lnSpc>
              <a:buFontTx/>
              <a:buChar char="•"/>
            </a:pPr>
            <a:r>
              <a:rPr lang="en-US" sz="1400" b="1">
                <a:latin typeface="Arial" charset="0"/>
              </a:rPr>
              <a:t> Longitudinal muscle</a:t>
            </a:r>
            <a:endParaRPr lang="en-US" sz="1500" b="1">
              <a:latin typeface="Arial" charset="0"/>
            </a:endParaRPr>
          </a:p>
        </p:txBody>
      </p:sp>
      <p:sp>
        <p:nvSpPr>
          <p:cNvPr id="22623" name="Rectangle 95"/>
          <p:cNvSpPr>
            <a:spLocks noChangeArrowheads="1"/>
          </p:cNvSpPr>
          <p:nvPr/>
        </p:nvSpPr>
        <p:spPr bwMode="auto">
          <a:xfrm>
            <a:off x="6873875" y="4327525"/>
            <a:ext cx="1630363" cy="273050"/>
          </a:xfrm>
          <a:prstGeom prst="rect">
            <a:avLst/>
          </a:prstGeom>
          <a:noFill/>
          <a:ln w="9525">
            <a:noFill/>
            <a:miter lim="800000"/>
            <a:headEnd/>
            <a:tailEnd/>
          </a:ln>
          <a:effectLst/>
        </p:spPr>
        <p:txBody>
          <a:bodyPr wrap="none" anchor="ctr">
            <a:spAutoFit/>
          </a:bodyPr>
          <a:lstStyle/>
          <a:p>
            <a:pPr algn="ctr">
              <a:lnSpc>
                <a:spcPct val="85000"/>
              </a:lnSpc>
              <a:buFontTx/>
              <a:buChar char="•"/>
            </a:pPr>
            <a:r>
              <a:rPr lang="en-US" sz="1400" b="1" dirty="0">
                <a:latin typeface="Arial" charset="0"/>
              </a:rPr>
              <a:t> Circular muscle</a:t>
            </a:r>
            <a:endParaRPr lang="en-US" sz="1500" b="1" dirty="0">
              <a:latin typeface="Arial" charset="0"/>
            </a:endParaRPr>
          </a:p>
        </p:txBody>
      </p:sp>
    </p:spTree>
    <p:extLst>
      <p:ext uri="{BB962C8B-B14F-4D97-AF65-F5344CB8AC3E}">
        <p14:creationId xmlns:p14="http://schemas.microsoft.com/office/powerpoint/2010/main" val="1492803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4820" name="Rectangle 4"/>
          <p:cNvSpPr>
            <a:spLocks noGrp="1" noChangeArrowheads="1"/>
          </p:cNvSpPr>
          <p:nvPr>
            <p:ph type="title"/>
          </p:nvPr>
        </p:nvSpPr>
        <p:spPr/>
        <p:txBody>
          <a:bodyPr/>
          <a:lstStyle/>
          <a:p>
            <a:r>
              <a:rPr lang="en-US"/>
              <a:t>Internal Anatomy</a:t>
            </a:r>
          </a:p>
        </p:txBody>
      </p:sp>
      <p:sp>
        <p:nvSpPr>
          <p:cNvPr id="34821" name="Rectangle 5"/>
          <p:cNvSpPr>
            <a:spLocks noGrp="1" noChangeArrowheads="1"/>
          </p:cNvSpPr>
          <p:nvPr>
            <p:ph type="body" idx="1"/>
          </p:nvPr>
        </p:nvSpPr>
        <p:spPr>
          <a:xfrm>
            <a:off x="304800" y="1295400"/>
            <a:ext cx="4343400" cy="5105400"/>
          </a:xfrm>
        </p:spPr>
        <p:txBody>
          <a:bodyPr/>
          <a:lstStyle/>
          <a:p>
            <a:r>
              <a:rPr lang="en-US" b="1" dirty="0"/>
              <a:t>Papilla</a:t>
            </a:r>
            <a:endParaRPr lang="en-US" dirty="0"/>
          </a:p>
          <a:p>
            <a:pPr lvl="1"/>
            <a:r>
              <a:rPr lang="en-US" dirty="0"/>
              <a:t>Tip of pyramid; releases urine into minor calyx</a:t>
            </a:r>
          </a:p>
          <a:p>
            <a:r>
              <a:rPr lang="en-US" b="1" dirty="0"/>
              <a:t>Lobe</a:t>
            </a:r>
            <a:endParaRPr lang="en-US" dirty="0"/>
          </a:p>
          <a:p>
            <a:pPr lvl="1"/>
            <a:r>
              <a:rPr lang="en-US" dirty="0" err="1"/>
              <a:t>Medullary</a:t>
            </a:r>
            <a:r>
              <a:rPr lang="en-US" dirty="0"/>
              <a:t> pyramid and its surrounding cortical tissue; ~ 8/kidney</a:t>
            </a:r>
          </a:p>
          <a:p>
            <a:r>
              <a:rPr lang="en-US" b="1" dirty="0"/>
              <a:t>Renal pelvis</a:t>
            </a:r>
            <a:endParaRPr lang="en-US" dirty="0"/>
          </a:p>
          <a:p>
            <a:pPr lvl="1"/>
            <a:r>
              <a:rPr lang="en-US" dirty="0"/>
              <a:t>Funnel-shaped tube continuous with </a:t>
            </a:r>
            <a:r>
              <a:rPr lang="en-US" dirty="0" err="1"/>
              <a:t>ureter</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298668" y="1752600"/>
            <a:ext cx="3845332" cy="4224338"/>
          </a:xfrm>
          <a:prstGeom prst="rect">
            <a:avLst/>
          </a:prstGeom>
          <a:noFill/>
          <a:ln w="9525">
            <a:noFill/>
            <a:miter lim="800000"/>
            <a:headEnd/>
            <a:tailEnd/>
          </a:ln>
        </p:spPr>
      </p:pic>
      <p:sp>
        <p:nvSpPr>
          <p:cNvPr id="6" name="Oval 5"/>
          <p:cNvSpPr/>
          <p:nvPr/>
        </p:nvSpPr>
        <p:spPr>
          <a:xfrm>
            <a:off x="6629400" y="2514600"/>
            <a:ext cx="1066800" cy="1143000"/>
          </a:xfrm>
          <a:prstGeom prst="ellipse">
            <a:avLst/>
          </a:prstGeom>
          <a:noFill/>
          <a:ln w="38100">
            <a:solidFill>
              <a:schemeClr val="accent2">
                <a:lumMod val="50000"/>
              </a:schemeClr>
            </a:solidFill>
            <a:prstDash val="lg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5844" name="Rectangle 4"/>
          <p:cNvSpPr>
            <a:spLocks noGrp="1" noChangeArrowheads="1"/>
          </p:cNvSpPr>
          <p:nvPr>
            <p:ph type="title"/>
          </p:nvPr>
        </p:nvSpPr>
        <p:spPr/>
        <p:txBody>
          <a:bodyPr/>
          <a:lstStyle/>
          <a:p>
            <a:r>
              <a:rPr lang="en-US"/>
              <a:t>Internal Anatomy</a:t>
            </a:r>
          </a:p>
        </p:txBody>
      </p:sp>
      <p:sp>
        <p:nvSpPr>
          <p:cNvPr id="35845" name="Rectangle 5"/>
          <p:cNvSpPr>
            <a:spLocks noGrp="1" noChangeArrowheads="1"/>
          </p:cNvSpPr>
          <p:nvPr>
            <p:ph type="body" idx="1"/>
          </p:nvPr>
        </p:nvSpPr>
        <p:spPr>
          <a:xfrm>
            <a:off x="304800" y="1295400"/>
            <a:ext cx="4724400" cy="5105400"/>
          </a:xfrm>
        </p:spPr>
        <p:txBody>
          <a:bodyPr>
            <a:normAutofit lnSpcReduction="10000"/>
          </a:bodyPr>
          <a:lstStyle/>
          <a:p>
            <a:r>
              <a:rPr lang="en-US" b="1" dirty="0"/>
              <a:t>Minor calyces</a:t>
            </a:r>
            <a:endParaRPr lang="en-US" dirty="0"/>
          </a:p>
          <a:p>
            <a:pPr lvl="1"/>
            <a:r>
              <a:rPr lang="en-US" dirty="0"/>
              <a:t>Drain pyramids at papillae</a:t>
            </a:r>
          </a:p>
          <a:p>
            <a:endParaRPr lang="en-US" b="1" dirty="0" smtClean="0"/>
          </a:p>
          <a:p>
            <a:r>
              <a:rPr lang="en-US" b="1" dirty="0" smtClean="0"/>
              <a:t>Major </a:t>
            </a:r>
            <a:r>
              <a:rPr lang="en-US" b="1" dirty="0"/>
              <a:t>calyces</a:t>
            </a:r>
            <a:endParaRPr lang="en-US" dirty="0"/>
          </a:p>
          <a:p>
            <a:pPr lvl="1"/>
            <a:r>
              <a:rPr lang="en-US" dirty="0"/>
              <a:t>Collect urine from minor calyces </a:t>
            </a:r>
          </a:p>
          <a:p>
            <a:pPr lvl="1"/>
            <a:r>
              <a:rPr lang="en-US" dirty="0"/>
              <a:t>Empty urine into renal pelvis</a:t>
            </a:r>
          </a:p>
          <a:p>
            <a:endParaRPr lang="en-US" dirty="0" smtClean="0"/>
          </a:p>
          <a:p>
            <a:r>
              <a:rPr lang="en-US" dirty="0" smtClean="0"/>
              <a:t>Urine </a:t>
            </a:r>
            <a:r>
              <a:rPr lang="en-US" dirty="0"/>
              <a:t>flow</a:t>
            </a:r>
          </a:p>
          <a:p>
            <a:pPr lvl="1"/>
            <a:r>
              <a:rPr lang="en-US" dirty="0">
                <a:sym typeface="Wingdings" pitchFamily="80" charset="2"/>
              </a:rPr>
              <a:t> Renal pyramid  minor calyx  major calyx </a:t>
            </a:r>
            <a:r>
              <a:rPr lang="en-US" dirty="0"/>
              <a:t> renal pelvis </a:t>
            </a:r>
            <a:r>
              <a:rPr lang="en-US" dirty="0">
                <a:sym typeface="Wingdings" pitchFamily="80" charset="2"/>
              </a:rPr>
              <a:t> </a:t>
            </a:r>
            <a:r>
              <a:rPr lang="en-US" dirty="0" err="1"/>
              <a:t>ureter</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5477182" y="1905000"/>
            <a:ext cx="3666818" cy="38862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6868" name="Rectangle 4"/>
          <p:cNvSpPr>
            <a:spLocks noGrp="1" noChangeArrowheads="1"/>
          </p:cNvSpPr>
          <p:nvPr>
            <p:ph type="title"/>
          </p:nvPr>
        </p:nvSpPr>
        <p:spPr/>
        <p:txBody>
          <a:bodyPr/>
          <a:lstStyle/>
          <a:p>
            <a:r>
              <a:rPr lang="en-US"/>
              <a:t>Homeostatic Imbalance</a:t>
            </a:r>
          </a:p>
        </p:txBody>
      </p:sp>
      <p:sp>
        <p:nvSpPr>
          <p:cNvPr id="36869" name="Rectangle 5"/>
          <p:cNvSpPr>
            <a:spLocks noGrp="1" noChangeArrowheads="1"/>
          </p:cNvSpPr>
          <p:nvPr>
            <p:ph type="body" idx="1"/>
          </p:nvPr>
        </p:nvSpPr>
        <p:spPr/>
        <p:txBody>
          <a:bodyPr/>
          <a:lstStyle/>
          <a:p>
            <a:r>
              <a:rPr lang="en-US" b="1" dirty="0" err="1"/>
              <a:t>Pyelitis</a:t>
            </a:r>
            <a:endParaRPr lang="en-US" dirty="0"/>
          </a:p>
          <a:p>
            <a:pPr lvl="1"/>
            <a:r>
              <a:rPr lang="en-US" dirty="0"/>
              <a:t>Infection of renal pelvis and calyces</a:t>
            </a:r>
          </a:p>
          <a:p>
            <a:endParaRPr lang="en-US" b="1" dirty="0" smtClean="0"/>
          </a:p>
          <a:p>
            <a:r>
              <a:rPr lang="en-US" b="1" dirty="0" err="1" smtClean="0"/>
              <a:t>Pyelonephritis</a:t>
            </a:r>
            <a:r>
              <a:rPr lang="en-US" dirty="0"/>
              <a:t>	</a:t>
            </a:r>
          </a:p>
          <a:p>
            <a:pPr lvl="1"/>
            <a:r>
              <a:rPr lang="en-US" dirty="0"/>
              <a:t>Infection/inflammation of entire kidney</a:t>
            </a:r>
          </a:p>
          <a:p>
            <a:endParaRPr lang="en-US" dirty="0" smtClean="0"/>
          </a:p>
          <a:p>
            <a:r>
              <a:rPr lang="en-US" dirty="0" smtClean="0"/>
              <a:t>Normally </a:t>
            </a:r>
            <a:r>
              <a:rPr lang="en-US" dirty="0"/>
              <a:t>- successfully treated with antibiotics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9940" name="Rectangle 4"/>
          <p:cNvSpPr>
            <a:spLocks noGrp="1" noChangeArrowheads="1"/>
          </p:cNvSpPr>
          <p:nvPr>
            <p:ph type="title"/>
          </p:nvPr>
        </p:nvSpPr>
        <p:spPr/>
        <p:txBody>
          <a:bodyPr/>
          <a:lstStyle/>
          <a:p>
            <a:r>
              <a:rPr lang="en-US"/>
              <a:t>Blood and Nerve Supply</a:t>
            </a:r>
          </a:p>
        </p:txBody>
      </p:sp>
      <p:sp>
        <p:nvSpPr>
          <p:cNvPr id="39941" name="Rectangle 5"/>
          <p:cNvSpPr>
            <a:spLocks noGrp="1" noChangeArrowheads="1"/>
          </p:cNvSpPr>
          <p:nvPr>
            <p:ph type="body" idx="1"/>
          </p:nvPr>
        </p:nvSpPr>
        <p:spPr/>
        <p:txBody>
          <a:bodyPr/>
          <a:lstStyle/>
          <a:p>
            <a:r>
              <a:rPr lang="en-US" dirty="0"/>
              <a:t>Kidneys </a:t>
            </a:r>
            <a:endParaRPr lang="en-US" dirty="0" smtClean="0"/>
          </a:p>
          <a:p>
            <a:pPr lvl="1"/>
            <a:r>
              <a:rPr lang="en-US" dirty="0" smtClean="0"/>
              <a:t>cleanse blood</a:t>
            </a:r>
          </a:p>
          <a:p>
            <a:pPr lvl="1"/>
            <a:r>
              <a:rPr lang="en-US" dirty="0" smtClean="0"/>
              <a:t>adjust </a:t>
            </a:r>
            <a:r>
              <a:rPr lang="en-US" dirty="0"/>
              <a:t>its </a:t>
            </a:r>
            <a:r>
              <a:rPr lang="en-US" dirty="0" smtClean="0"/>
              <a:t>composition</a:t>
            </a:r>
          </a:p>
          <a:p>
            <a:pPr lvl="2"/>
            <a:r>
              <a:rPr lang="en-US" dirty="0" smtClean="0">
                <a:sym typeface="Wingdings" pitchFamily="80" charset="2"/>
              </a:rPr>
              <a:t>Needs a rich </a:t>
            </a:r>
            <a:r>
              <a:rPr lang="en-US" dirty="0">
                <a:sym typeface="Wingdings" pitchFamily="80" charset="2"/>
              </a:rPr>
              <a:t>blood supply</a:t>
            </a:r>
            <a:endParaRPr lang="en-US" dirty="0"/>
          </a:p>
          <a:p>
            <a:pPr>
              <a:buNone/>
            </a:pPr>
            <a:endParaRPr lang="en-US" dirty="0" smtClean="0"/>
          </a:p>
          <a:p>
            <a:r>
              <a:rPr lang="en-US" dirty="0" smtClean="0"/>
              <a:t>Nerve </a:t>
            </a:r>
            <a:r>
              <a:rPr lang="en-US" dirty="0"/>
              <a:t>supply via sympathetic fibers from </a:t>
            </a:r>
            <a:r>
              <a:rPr lang="en-US" b="1" dirty="0"/>
              <a:t>renal plexus</a:t>
            </a:r>
          </a:p>
        </p:txBody>
      </p:sp>
      <p:pic>
        <p:nvPicPr>
          <p:cNvPr id="5" name="Picture 3"/>
          <p:cNvPicPr>
            <a:picLocks noChangeAspect="1" noChangeArrowheads="1"/>
          </p:cNvPicPr>
          <p:nvPr/>
        </p:nvPicPr>
        <p:blipFill>
          <a:blip r:embed="rId3" cstate="print"/>
          <a:srcRect/>
          <a:stretch>
            <a:fillRect/>
          </a:stretch>
        </p:blipFill>
        <p:spPr bwMode="auto">
          <a:xfrm>
            <a:off x="2247900" y="4529914"/>
            <a:ext cx="4648200" cy="2328086"/>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3012" name="Rectangle 4"/>
          <p:cNvSpPr>
            <a:spLocks noGrp="1" noChangeArrowheads="1"/>
          </p:cNvSpPr>
          <p:nvPr>
            <p:ph type="title"/>
          </p:nvPr>
        </p:nvSpPr>
        <p:spPr/>
        <p:txBody>
          <a:bodyPr/>
          <a:lstStyle/>
          <a:p>
            <a:r>
              <a:rPr lang="en-US"/>
              <a:t>Nephrons</a:t>
            </a:r>
          </a:p>
        </p:txBody>
      </p:sp>
      <p:sp>
        <p:nvSpPr>
          <p:cNvPr id="43013" name="Rectangle 5"/>
          <p:cNvSpPr>
            <a:spLocks noGrp="1" noChangeArrowheads="1"/>
          </p:cNvSpPr>
          <p:nvPr>
            <p:ph type="body" idx="1"/>
          </p:nvPr>
        </p:nvSpPr>
        <p:spPr/>
        <p:txBody>
          <a:bodyPr/>
          <a:lstStyle/>
          <a:p>
            <a:r>
              <a:rPr lang="en-US" dirty="0"/>
              <a:t>Structural and functional units that form urine</a:t>
            </a:r>
          </a:p>
          <a:p>
            <a:r>
              <a:rPr lang="en-US" dirty="0" smtClean="0"/>
              <a:t>1 </a:t>
            </a:r>
            <a:r>
              <a:rPr lang="en-US" dirty="0"/>
              <a:t>million per kidney</a:t>
            </a:r>
          </a:p>
          <a:p>
            <a:endParaRPr lang="en-US" dirty="0" smtClean="0"/>
          </a:p>
          <a:p>
            <a:r>
              <a:rPr lang="en-US" dirty="0" smtClean="0"/>
              <a:t>Two </a:t>
            </a:r>
            <a:r>
              <a:rPr lang="en-US" dirty="0"/>
              <a:t>main parts</a:t>
            </a:r>
          </a:p>
          <a:p>
            <a:pPr lvl="1"/>
            <a:endParaRPr lang="en-US" b="1" dirty="0" smtClean="0"/>
          </a:p>
          <a:p>
            <a:pPr lvl="1"/>
            <a:r>
              <a:rPr lang="en-US" b="1" dirty="0" smtClean="0"/>
              <a:t>Renal </a:t>
            </a:r>
            <a:r>
              <a:rPr lang="en-US" b="1" dirty="0"/>
              <a:t>corpuscle</a:t>
            </a:r>
          </a:p>
          <a:p>
            <a:pPr lvl="1"/>
            <a:endParaRPr lang="en-US" b="1" dirty="0" smtClean="0"/>
          </a:p>
          <a:p>
            <a:pPr lvl="1"/>
            <a:r>
              <a:rPr lang="en-US" b="1" dirty="0" smtClean="0"/>
              <a:t>Renal </a:t>
            </a:r>
            <a:r>
              <a:rPr lang="en-US" b="1" dirty="0"/>
              <a:t>tubule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4036" name="Rectangle 4"/>
          <p:cNvSpPr>
            <a:spLocks noGrp="1" noChangeArrowheads="1"/>
          </p:cNvSpPr>
          <p:nvPr>
            <p:ph type="title"/>
          </p:nvPr>
        </p:nvSpPr>
        <p:spPr/>
        <p:txBody>
          <a:bodyPr/>
          <a:lstStyle/>
          <a:p>
            <a:r>
              <a:rPr lang="en-US"/>
              <a:t>Renal Corpuscle</a:t>
            </a:r>
          </a:p>
        </p:txBody>
      </p:sp>
      <p:sp>
        <p:nvSpPr>
          <p:cNvPr id="44037" name="Rectangle 5"/>
          <p:cNvSpPr>
            <a:spLocks noGrp="1" noChangeArrowheads="1"/>
          </p:cNvSpPr>
          <p:nvPr>
            <p:ph type="body" idx="1"/>
          </p:nvPr>
        </p:nvSpPr>
        <p:spPr>
          <a:xfrm>
            <a:off x="304800" y="1295400"/>
            <a:ext cx="4876800" cy="5105400"/>
          </a:xfrm>
        </p:spPr>
        <p:txBody>
          <a:bodyPr>
            <a:normAutofit/>
          </a:bodyPr>
          <a:lstStyle/>
          <a:p>
            <a:r>
              <a:rPr lang="en-US" dirty="0"/>
              <a:t>Two parts of renal corpuscle</a:t>
            </a:r>
          </a:p>
          <a:p>
            <a:pPr lvl="1"/>
            <a:endParaRPr lang="en-US" b="1" dirty="0" smtClean="0"/>
          </a:p>
          <a:p>
            <a:pPr lvl="1"/>
            <a:r>
              <a:rPr lang="en-US" b="1" dirty="0" err="1" smtClean="0"/>
              <a:t>Glomerulus</a:t>
            </a:r>
            <a:endParaRPr lang="en-US" dirty="0"/>
          </a:p>
          <a:p>
            <a:pPr lvl="2"/>
            <a:r>
              <a:rPr lang="en-US" dirty="0" smtClean="0"/>
              <a:t>Capillaries </a:t>
            </a:r>
          </a:p>
          <a:p>
            <a:pPr lvl="3"/>
            <a:r>
              <a:rPr lang="en-US" dirty="0" smtClean="0">
                <a:sym typeface="Wingdings" pitchFamily="80" charset="2"/>
              </a:rPr>
              <a:t>highly porous</a:t>
            </a:r>
          </a:p>
          <a:p>
            <a:pPr lvl="3"/>
            <a:r>
              <a:rPr lang="en-US" dirty="0" smtClean="0">
                <a:sym typeface="Wingdings" pitchFamily="80" charset="2"/>
              </a:rPr>
              <a:t>allows </a:t>
            </a:r>
            <a:r>
              <a:rPr lang="en-US" b="1" dirty="0">
                <a:sym typeface="Wingdings" pitchFamily="80" charset="2"/>
              </a:rPr>
              <a:t>filtrate</a:t>
            </a:r>
            <a:r>
              <a:rPr lang="en-US" dirty="0">
                <a:sym typeface="Wingdings" pitchFamily="80" charset="2"/>
              </a:rPr>
              <a:t> formation</a:t>
            </a:r>
            <a:endParaRPr lang="en-US" dirty="0"/>
          </a:p>
          <a:p>
            <a:pPr lvl="1"/>
            <a:endParaRPr lang="en-US" b="1" dirty="0" smtClean="0"/>
          </a:p>
          <a:p>
            <a:pPr lvl="1"/>
            <a:r>
              <a:rPr lang="en-US" b="1" dirty="0" err="1" smtClean="0"/>
              <a:t>Glomerular</a:t>
            </a:r>
            <a:r>
              <a:rPr lang="en-US" b="1" dirty="0" smtClean="0"/>
              <a:t> </a:t>
            </a:r>
            <a:r>
              <a:rPr lang="en-US" b="1" dirty="0"/>
              <a:t>capsule</a:t>
            </a:r>
            <a:r>
              <a:rPr lang="en-US" dirty="0"/>
              <a:t> (</a:t>
            </a:r>
            <a:r>
              <a:rPr lang="en-US" b="1" dirty="0"/>
              <a:t>Bowman's capsule</a:t>
            </a:r>
            <a:r>
              <a:rPr lang="en-US" dirty="0"/>
              <a:t>)</a:t>
            </a:r>
          </a:p>
          <a:p>
            <a:pPr lvl="2"/>
            <a:r>
              <a:rPr lang="en-US" dirty="0"/>
              <a:t>Cup-shaped, hollow structure surrounding </a:t>
            </a:r>
            <a:r>
              <a:rPr lang="en-US" dirty="0" err="1"/>
              <a:t>glomerulus</a:t>
            </a:r>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5772150" y="1414463"/>
            <a:ext cx="3371850" cy="4029075"/>
          </a:xfrm>
          <a:prstGeom prst="rect">
            <a:avLst/>
          </a:prstGeom>
          <a:noFill/>
          <a:ln w="9525">
            <a:noFill/>
            <a:miter lim="800000"/>
            <a:headEnd/>
            <a:tailEnd/>
          </a:ln>
        </p:spPr>
      </p:pic>
      <p:cxnSp>
        <p:nvCxnSpPr>
          <p:cNvPr id="7" name="Straight Arrow Connector 6"/>
          <p:cNvCxnSpPr/>
          <p:nvPr/>
        </p:nvCxnSpPr>
        <p:spPr>
          <a:xfrm>
            <a:off x="5410200" y="990600"/>
            <a:ext cx="9144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9156" name="Rectangle 4"/>
          <p:cNvSpPr>
            <a:spLocks noGrp="1" noChangeArrowheads="1"/>
          </p:cNvSpPr>
          <p:nvPr>
            <p:ph type="title"/>
          </p:nvPr>
        </p:nvSpPr>
        <p:spPr/>
        <p:txBody>
          <a:bodyPr/>
          <a:lstStyle/>
          <a:p>
            <a:r>
              <a:rPr lang="en-US"/>
              <a:t>Renal Tubule</a:t>
            </a:r>
          </a:p>
        </p:txBody>
      </p:sp>
      <p:sp>
        <p:nvSpPr>
          <p:cNvPr id="49157" name="Rectangle 5"/>
          <p:cNvSpPr>
            <a:spLocks noGrp="1" noChangeArrowheads="1"/>
          </p:cNvSpPr>
          <p:nvPr>
            <p:ph type="body" idx="1"/>
          </p:nvPr>
        </p:nvSpPr>
        <p:spPr/>
        <p:txBody>
          <a:bodyPr/>
          <a:lstStyle/>
          <a:p>
            <a:r>
              <a:rPr lang="en-US" dirty="0"/>
              <a:t>Three parts</a:t>
            </a:r>
          </a:p>
          <a:p>
            <a:pPr lvl="1"/>
            <a:r>
              <a:rPr lang="en-US" b="1" dirty="0"/>
              <a:t>Proximal convoluted tubule</a:t>
            </a:r>
          </a:p>
          <a:p>
            <a:pPr lvl="2"/>
            <a:r>
              <a:rPr lang="en-US" dirty="0"/>
              <a:t>Proximal </a:t>
            </a:r>
            <a:r>
              <a:rPr lang="en-US" dirty="0">
                <a:sym typeface="Wingdings" pitchFamily="80" charset="2"/>
              </a:rPr>
              <a:t> closest to renal corpuscle</a:t>
            </a:r>
            <a:endParaRPr lang="en-US" dirty="0"/>
          </a:p>
          <a:p>
            <a:pPr lvl="1"/>
            <a:endParaRPr lang="en-US" b="1" dirty="0" smtClean="0"/>
          </a:p>
          <a:p>
            <a:pPr lvl="1"/>
            <a:r>
              <a:rPr lang="en-US" b="1" dirty="0" err="1" smtClean="0"/>
              <a:t>Nephron</a:t>
            </a:r>
            <a:r>
              <a:rPr lang="en-US" b="1" dirty="0" smtClean="0"/>
              <a:t> </a:t>
            </a:r>
            <a:r>
              <a:rPr lang="en-US" b="1" dirty="0"/>
              <a:t>loop	</a:t>
            </a:r>
          </a:p>
          <a:p>
            <a:pPr lvl="1"/>
            <a:endParaRPr lang="en-US" b="1" dirty="0" smtClean="0"/>
          </a:p>
          <a:p>
            <a:pPr lvl="1"/>
            <a:r>
              <a:rPr lang="en-US" b="1" dirty="0" smtClean="0"/>
              <a:t>Distal </a:t>
            </a:r>
            <a:r>
              <a:rPr lang="en-US" b="1" dirty="0"/>
              <a:t>convoluted tubule</a:t>
            </a:r>
          </a:p>
          <a:p>
            <a:pPr lvl="2"/>
            <a:r>
              <a:rPr lang="en-US" dirty="0"/>
              <a:t>Distal </a:t>
            </a:r>
            <a:r>
              <a:rPr lang="en-US" dirty="0">
                <a:sym typeface="Wingdings" pitchFamily="80" charset="2"/>
              </a:rPr>
              <a:t> farthest from renal corpuscle</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5629275" y="1752600"/>
            <a:ext cx="3514725" cy="3895725"/>
          </a:xfrm>
          <a:prstGeom prst="rect">
            <a:avLst/>
          </a:prstGeom>
          <a:noFill/>
          <a:ln w="9525">
            <a:noFill/>
            <a:miter lim="800000"/>
            <a:headEnd/>
            <a:tailEnd/>
          </a:ln>
        </p:spPr>
      </p:pic>
      <p:cxnSp>
        <p:nvCxnSpPr>
          <p:cNvPr id="7" name="Straight Arrow Connector 6"/>
          <p:cNvCxnSpPr/>
          <p:nvPr/>
        </p:nvCxnSpPr>
        <p:spPr>
          <a:xfrm>
            <a:off x="4876800" y="1981200"/>
            <a:ext cx="19812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3048000" y="3276600"/>
            <a:ext cx="35814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4419600" y="3276600"/>
            <a:ext cx="3124200" cy="838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50182" name="Rectangle 6"/>
          <p:cNvSpPr>
            <a:spLocks noGrp="1" noChangeArrowheads="1"/>
          </p:cNvSpPr>
          <p:nvPr>
            <p:ph type="title"/>
          </p:nvPr>
        </p:nvSpPr>
        <p:spPr/>
        <p:txBody>
          <a:bodyPr/>
          <a:lstStyle/>
          <a:p>
            <a:r>
              <a:rPr lang="en-US"/>
              <a:t>Renal Tubule</a:t>
            </a:r>
          </a:p>
        </p:txBody>
      </p:sp>
      <p:sp>
        <p:nvSpPr>
          <p:cNvPr id="50183" name="Rectangle 7"/>
          <p:cNvSpPr>
            <a:spLocks noGrp="1" noChangeArrowheads="1"/>
          </p:cNvSpPr>
          <p:nvPr>
            <p:ph type="body" idx="1"/>
          </p:nvPr>
        </p:nvSpPr>
        <p:spPr>
          <a:xfrm>
            <a:off x="304800" y="1295400"/>
            <a:ext cx="4343400" cy="5105400"/>
          </a:xfrm>
        </p:spPr>
        <p:txBody>
          <a:bodyPr/>
          <a:lstStyle/>
          <a:p>
            <a:r>
              <a:rPr lang="en-US" dirty="0"/>
              <a:t>Proximal convoluted tubule (PCT) </a:t>
            </a:r>
          </a:p>
          <a:p>
            <a:pPr lvl="1"/>
            <a:r>
              <a:rPr lang="en-US" dirty="0" err="1"/>
              <a:t>Cuboidal</a:t>
            </a:r>
            <a:r>
              <a:rPr lang="en-US" dirty="0"/>
              <a:t> cells with dense </a:t>
            </a:r>
            <a:r>
              <a:rPr lang="en-US" dirty="0" err="1"/>
              <a:t>microvilli</a:t>
            </a:r>
            <a:r>
              <a:rPr lang="en-US" dirty="0"/>
              <a:t> </a:t>
            </a:r>
            <a:endParaRPr lang="en-US" dirty="0" smtClean="0"/>
          </a:p>
          <a:p>
            <a:pPr lvl="2"/>
            <a:r>
              <a:rPr lang="en-US" dirty="0" smtClean="0">
                <a:sym typeface="Symbol" pitchFamily="80" charset="2"/>
              </a:rPr>
              <a:t>Increases </a:t>
            </a:r>
            <a:r>
              <a:rPr lang="en-US" dirty="0" smtClean="0">
                <a:sym typeface="Wingdings" pitchFamily="80" charset="2"/>
              </a:rPr>
              <a:t>surface area</a:t>
            </a:r>
            <a:endParaRPr lang="en-US" dirty="0"/>
          </a:p>
          <a:p>
            <a:pPr lvl="1"/>
            <a:endParaRPr lang="en-US" dirty="0" smtClean="0"/>
          </a:p>
          <a:p>
            <a:pPr lvl="1"/>
            <a:r>
              <a:rPr lang="en-US" dirty="0" smtClean="0"/>
              <a:t>Functions </a:t>
            </a:r>
            <a:r>
              <a:rPr lang="en-US" dirty="0"/>
              <a:t>in </a:t>
            </a:r>
            <a:r>
              <a:rPr lang="en-US" dirty="0" err="1"/>
              <a:t>reabsorption</a:t>
            </a:r>
            <a:r>
              <a:rPr lang="en-US" dirty="0"/>
              <a:t> and secretion</a:t>
            </a:r>
          </a:p>
          <a:p>
            <a:pPr lvl="1"/>
            <a:endParaRPr lang="en-US" dirty="0" smtClean="0"/>
          </a:p>
          <a:p>
            <a:pPr lvl="1"/>
            <a:r>
              <a:rPr lang="en-US" dirty="0" smtClean="0"/>
              <a:t>Confined </a:t>
            </a:r>
            <a:r>
              <a:rPr lang="en-US" dirty="0"/>
              <a:t>to cortex</a:t>
            </a:r>
          </a:p>
        </p:txBody>
      </p:sp>
      <p:pic>
        <p:nvPicPr>
          <p:cNvPr id="9218" name="Picture 2"/>
          <p:cNvPicPr>
            <a:picLocks noChangeAspect="1" noChangeArrowheads="1"/>
          </p:cNvPicPr>
          <p:nvPr/>
        </p:nvPicPr>
        <p:blipFill>
          <a:blip r:embed="rId3" cstate="print"/>
          <a:srcRect/>
          <a:stretch>
            <a:fillRect/>
          </a:stretch>
        </p:blipFill>
        <p:spPr bwMode="auto">
          <a:xfrm>
            <a:off x="5629275" y="1481138"/>
            <a:ext cx="3514725" cy="3895725"/>
          </a:xfrm>
          <a:prstGeom prst="rect">
            <a:avLst/>
          </a:prstGeom>
          <a:noFill/>
          <a:ln w="9525">
            <a:noFill/>
            <a:miter lim="800000"/>
            <a:headEnd/>
            <a:tailEnd/>
          </a:ln>
        </p:spPr>
      </p:pic>
      <p:sp>
        <p:nvSpPr>
          <p:cNvPr id="7" name="Oval 6"/>
          <p:cNvSpPr/>
          <p:nvPr/>
        </p:nvSpPr>
        <p:spPr>
          <a:xfrm>
            <a:off x="6629400" y="2057400"/>
            <a:ext cx="838200" cy="1295400"/>
          </a:xfrm>
          <a:prstGeom prst="ellipse">
            <a:avLst/>
          </a:prstGeom>
          <a:noFill/>
          <a:ln w="5715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noFill/>
            </a:endParaRPr>
          </a:p>
        </p:txBody>
      </p:sp>
      <p:cxnSp>
        <p:nvCxnSpPr>
          <p:cNvPr id="9" name="Straight Arrow Connector 8"/>
          <p:cNvCxnSpPr/>
          <p:nvPr/>
        </p:nvCxnSpPr>
        <p:spPr>
          <a:xfrm>
            <a:off x="7086600" y="1371600"/>
            <a:ext cx="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52228" name="Rectangle 4"/>
          <p:cNvSpPr>
            <a:spLocks noGrp="1" noChangeArrowheads="1"/>
          </p:cNvSpPr>
          <p:nvPr>
            <p:ph type="title"/>
          </p:nvPr>
        </p:nvSpPr>
        <p:spPr/>
        <p:txBody>
          <a:bodyPr/>
          <a:lstStyle/>
          <a:p>
            <a:r>
              <a:rPr lang="en-US"/>
              <a:t>Renal Tubule</a:t>
            </a:r>
          </a:p>
        </p:txBody>
      </p:sp>
      <p:sp>
        <p:nvSpPr>
          <p:cNvPr id="52229" name="Rectangle 5"/>
          <p:cNvSpPr>
            <a:spLocks noGrp="1" noChangeArrowheads="1"/>
          </p:cNvSpPr>
          <p:nvPr>
            <p:ph type="body" idx="1"/>
          </p:nvPr>
        </p:nvSpPr>
        <p:spPr>
          <a:xfrm>
            <a:off x="304800" y="1295400"/>
            <a:ext cx="4343400" cy="5105400"/>
          </a:xfrm>
        </p:spPr>
        <p:txBody>
          <a:bodyPr>
            <a:normAutofit fontScale="92500" lnSpcReduction="10000"/>
          </a:bodyPr>
          <a:lstStyle/>
          <a:p>
            <a:r>
              <a:rPr lang="en-US" dirty="0" err="1"/>
              <a:t>Nephron</a:t>
            </a:r>
            <a:r>
              <a:rPr lang="en-US" dirty="0"/>
              <a:t> loop</a:t>
            </a:r>
          </a:p>
          <a:p>
            <a:pPr lvl="1"/>
            <a:r>
              <a:rPr lang="en-US" dirty="0"/>
              <a:t>Descending and ascending limbs </a:t>
            </a:r>
          </a:p>
          <a:p>
            <a:pPr lvl="1"/>
            <a:endParaRPr lang="en-US" dirty="0" smtClean="0"/>
          </a:p>
          <a:p>
            <a:pPr lvl="1"/>
            <a:r>
              <a:rPr lang="en-US" dirty="0" smtClean="0"/>
              <a:t>Proximal </a:t>
            </a:r>
            <a:r>
              <a:rPr lang="en-US" dirty="0"/>
              <a:t>descending limb continuous with proximal tubule</a:t>
            </a:r>
          </a:p>
          <a:p>
            <a:pPr lvl="1"/>
            <a:endParaRPr lang="en-US" dirty="0" smtClean="0"/>
          </a:p>
          <a:p>
            <a:pPr lvl="1"/>
            <a:r>
              <a:rPr lang="en-US" dirty="0" smtClean="0"/>
              <a:t>Distal </a:t>
            </a:r>
            <a:r>
              <a:rPr lang="en-US" dirty="0"/>
              <a:t>descending limb </a:t>
            </a:r>
            <a:endParaRPr lang="en-US" dirty="0" smtClean="0"/>
          </a:p>
          <a:p>
            <a:pPr lvl="2"/>
            <a:r>
              <a:rPr lang="en-US" dirty="0" smtClean="0"/>
              <a:t> </a:t>
            </a:r>
            <a:r>
              <a:rPr lang="en-US" i="1" dirty="0"/>
              <a:t>descending thin </a:t>
            </a:r>
            <a:r>
              <a:rPr lang="en-US" i="1" dirty="0" smtClean="0"/>
              <a:t>limb</a:t>
            </a:r>
            <a:endParaRPr lang="en-US" dirty="0" smtClean="0"/>
          </a:p>
          <a:p>
            <a:pPr lvl="3"/>
            <a:r>
              <a:rPr lang="en-US" dirty="0" smtClean="0"/>
              <a:t>simple </a:t>
            </a:r>
            <a:r>
              <a:rPr lang="en-US" dirty="0" err="1"/>
              <a:t>squamous</a:t>
            </a:r>
            <a:r>
              <a:rPr lang="en-US" dirty="0"/>
              <a:t> epithelium</a:t>
            </a:r>
          </a:p>
          <a:p>
            <a:pPr lvl="1"/>
            <a:endParaRPr lang="en-US" dirty="0" smtClean="0"/>
          </a:p>
          <a:p>
            <a:pPr lvl="2"/>
            <a:r>
              <a:rPr lang="en-US" dirty="0" smtClean="0"/>
              <a:t>Thick </a:t>
            </a:r>
            <a:r>
              <a:rPr lang="en-US" dirty="0"/>
              <a:t>ascending limb</a:t>
            </a:r>
          </a:p>
          <a:p>
            <a:pPr lvl="3"/>
            <a:r>
              <a:rPr lang="en-US" dirty="0" err="1"/>
              <a:t>Cuboidal</a:t>
            </a:r>
            <a:r>
              <a:rPr lang="en-US" dirty="0"/>
              <a:t> to columnar </a:t>
            </a:r>
            <a:r>
              <a:rPr lang="en-US" dirty="0" smtClean="0"/>
              <a:t>cells </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5629275" y="1481138"/>
            <a:ext cx="3514725" cy="3895725"/>
          </a:xfrm>
          <a:prstGeom prst="rect">
            <a:avLst/>
          </a:prstGeom>
          <a:noFill/>
          <a:ln w="9525">
            <a:noFill/>
            <a:miter lim="800000"/>
            <a:headEnd/>
            <a:tailEnd/>
          </a:ln>
        </p:spPr>
      </p:pic>
      <p:sp>
        <p:nvSpPr>
          <p:cNvPr id="6" name="Oval 5"/>
          <p:cNvSpPr/>
          <p:nvPr/>
        </p:nvSpPr>
        <p:spPr>
          <a:xfrm>
            <a:off x="6553200" y="2895600"/>
            <a:ext cx="1143000" cy="2590800"/>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858000" y="5486400"/>
            <a:ext cx="1524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54276" name="Rectangle 4"/>
          <p:cNvSpPr>
            <a:spLocks noGrp="1" noChangeArrowheads="1"/>
          </p:cNvSpPr>
          <p:nvPr>
            <p:ph type="title"/>
          </p:nvPr>
        </p:nvSpPr>
        <p:spPr/>
        <p:txBody>
          <a:bodyPr/>
          <a:lstStyle/>
          <a:p>
            <a:r>
              <a:rPr lang="en-US"/>
              <a:t>Renal Tubule</a:t>
            </a:r>
          </a:p>
        </p:txBody>
      </p:sp>
      <p:sp>
        <p:nvSpPr>
          <p:cNvPr id="54277" name="Rectangle 5"/>
          <p:cNvSpPr>
            <a:spLocks noGrp="1" noChangeArrowheads="1"/>
          </p:cNvSpPr>
          <p:nvPr>
            <p:ph type="body" idx="1"/>
          </p:nvPr>
        </p:nvSpPr>
        <p:spPr>
          <a:xfrm>
            <a:off x="304800" y="1295400"/>
            <a:ext cx="4343400" cy="5105400"/>
          </a:xfrm>
        </p:spPr>
        <p:txBody>
          <a:bodyPr/>
          <a:lstStyle/>
          <a:p>
            <a:r>
              <a:rPr lang="en-US" dirty="0"/>
              <a:t>Distal convoluted tubule (DCT)</a:t>
            </a:r>
          </a:p>
          <a:p>
            <a:pPr lvl="1"/>
            <a:r>
              <a:rPr lang="en-US" dirty="0" err="1"/>
              <a:t>Cuboidal</a:t>
            </a:r>
            <a:r>
              <a:rPr lang="en-US" dirty="0"/>
              <a:t> cells with very few </a:t>
            </a:r>
            <a:r>
              <a:rPr lang="en-US" dirty="0" err="1"/>
              <a:t>microvilli</a:t>
            </a:r>
            <a:r>
              <a:rPr lang="en-US" dirty="0"/>
              <a:t> </a:t>
            </a:r>
          </a:p>
          <a:p>
            <a:pPr lvl="1"/>
            <a:endParaRPr lang="en-US" dirty="0" smtClean="0"/>
          </a:p>
          <a:p>
            <a:pPr lvl="1"/>
            <a:r>
              <a:rPr lang="en-US" dirty="0" smtClean="0"/>
              <a:t>Function </a:t>
            </a:r>
            <a:r>
              <a:rPr lang="en-US" dirty="0"/>
              <a:t>more in secretion than </a:t>
            </a:r>
            <a:r>
              <a:rPr lang="en-US" dirty="0" err="1"/>
              <a:t>reabsorption</a:t>
            </a:r>
            <a:endParaRPr lang="en-US" dirty="0"/>
          </a:p>
          <a:p>
            <a:pPr lvl="1"/>
            <a:endParaRPr lang="en-US" dirty="0" smtClean="0"/>
          </a:p>
          <a:p>
            <a:pPr lvl="1"/>
            <a:r>
              <a:rPr lang="en-US" dirty="0" smtClean="0"/>
              <a:t>Confined </a:t>
            </a:r>
            <a:r>
              <a:rPr lang="en-US" dirty="0"/>
              <a:t>to cortex</a:t>
            </a:r>
          </a:p>
        </p:txBody>
      </p:sp>
      <p:pic>
        <p:nvPicPr>
          <p:cNvPr id="11266" name="Picture 2"/>
          <p:cNvPicPr>
            <a:picLocks noChangeAspect="1" noChangeArrowheads="1"/>
          </p:cNvPicPr>
          <p:nvPr/>
        </p:nvPicPr>
        <p:blipFill>
          <a:blip r:embed="rId3" cstate="print"/>
          <a:srcRect/>
          <a:stretch>
            <a:fillRect/>
          </a:stretch>
        </p:blipFill>
        <p:spPr bwMode="auto">
          <a:xfrm>
            <a:off x="5629275" y="1481138"/>
            <a:ext cx="3514725" cy="3895725"/>
          </a:xfrm>
          <a:prstGeom prst="rect">
            <a:avLst/>
          </a:prstGeom>
          <a:noFill/>
          <a:ln w="9525">
            <a:noFill/>
            <a:miter lim="800000"/>
            <a:headEnd/>
            <a:tailEnd/>
          </a:ln>
        </p:spPr>
      </p:pic>
      <p:sp>
        <p:nvSpPr>
          <p:cNvPr id="6" name="Oval 5"/>
          <p:cNvSpPr/>
          <p:nvPr/>
        </p:nvSpPr>
        <p:spPr>
          <a:xfrm>
            <a:off x="7239000" y="1981200"/>
            <a:ext cx="1295400" cy="1295400"/>
          </a:xfrm>
          <a:prstGeom prst="ellipse">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239000" y="1219200"/>
            <a:ext cx="45720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p:txBody>
          <a:bodyPr/>
          <a:lstStyle/>
          <a:p>
            <a:r>
              <a:rPr lang="en-US"/>
              <a:t>Mucosa</a:t>
            </a:r>
          </a:p>
        </p:txBody>
      </p:sp>
      <p:sp>
        <p:nvSpPr>
          <p:cNvPr id="23559" name="Rectangle 7"/>
          <p:cNvSpPr>
            <a:spLocks noGrp="1" noChangeArrowheads="1"/>
          </p:cNvSpPr>
          <p:nvPr>
            <p:ph type="body" idx="1"/>
          </p:nvPr>
        </p:nvSpPr>
        <p:spPr/>
        <p:txBody>
          <a:bodyPr>
            <a:normAutofit fontScale="92500" lnSpcReduction="20000"/>
          </a:bodyPr>
          <a:lstStyle/>
          <a:p>
            <a:r>
              <a:rPr lang="en-US" dirty="0"/>
              <a:t>Lines lumen </a:t>
            </a:r>
          </a:p>
          <a:p>
            <a:endParaRPr lang="en-US" dirty="0" smtClean="0"/>
          </a:p>
          <a:p>
            <a:r>
              <a:rPr lang="en-US" dirty="0" smtClean="0"/>
              <a:t>Functions </a:t>
            </a:r>
          </a:p>
          <a:p>
            <a:pPr lvl="1"/>
            <a:r>
              <a:rPr lang="en-US" dirty="0" smtClean="0"/>
              <a:t>Secretes </a:t>
            </a:r>
          </a:p>
          <a:p>
            <a:pPr lvl="2"/>
            <a:r>
              <a:rPr lang="en-US" dirty="0" smtClean="0"/>
              <a:t>Mucus</a:t>
            </a:r>
          </a:p>
          <a:p>
            <a:pPr lvl="2"/>
            <a:r>
              <a:rPr lang="en-US" dirty="0" smtClean="0"/>
              <a:t>digestive enzymes</a:t>
            </a:r>
          </a:p>
          <a:p>
            <a:pPr lvl="2"/>
            <a:r>
              <a:rPr lang="en-US" dirty="0" smtClean="0"/>
              <a:t>hormones</a:t>
            </a:r>
            <a:endParaRPr lang="en-US" dirty="0"/>
          </a:p>
          <a:p>
            <a:pPr lvl="1"/>
            <a:r>
              <a:rPr lang="en-US" dirty="0"/>
              <a:t>Absorbs end products of digestion</a:t>
            </a:r>
          </a:p>
          <a:p>
            <a:pPr lvl="1"/>
            <a:r>
              <a:rPr lang="en-US" dirty="0"/>
              <a:t>Protects against infectious disease</a:t>
            </a:r>
          </a:p>
          <a:p>
            <a:endParaRPr lang="en-US" dirty="0" smtClean="0"/>
          </a:p>
          <a:p>
            <a:r>
              <a:rPr lang="en-US" dirty="0" smtClean="0"/>
              <a:t>Three </a:t>
            </a:r>
            <a:r>
              <a:rPr lang="en-US" dirty="0" err="1"/>
              <a:t>sublayers</a:t>
            </a:r>
            <a:r>
              <a:rPr lang="en-US" dirty="0"/>
              <a:t>: </a:t>
            </a:r>
            <a:endParaRPr lang="en-US" dirty="0" smtClean="0"/>
          </a:p>
          <a:p>
            <a:pPr lvl="1"/>
            <a:r>
              <a:rPr lang="en-US" b="1" dirty="0" smtClean="0"/>
              <a:t>Epithelium</a:t>
            </a:r>
          </a:p>
          <a:p>
            <a:pPr lvl="1"/>
            <a:r>
              <a:rPr lang="en-US" b="1" dirty="0" smtClean="0"/>
              <a:t>lamina </a:t>
            </a:r>
            <a:r>
              <a:rPr lang="en-US" b="1" dirty="0" err="1" smtClean="0"/>
              <a:t>propria</a:t>
            </a:r>
            <a:endParaRPr lang="en-US" b="1" dirty="0" smtClean="0"/>
          </a:p>
          <a:p>
            <a:pPr lvl="1"/>
            <a:r>
              <a:rPr lang="en-US" b="1" dirty="0" err="1" smtClean="0"/>
              <a:t>muscularis</a:t>
            </a:r>
            <a:r>
              <a:rPr lang="en-US" b="1" dirty="0" smtClean="0"/>
              <a:t> </a:t>
            </a:r>
            <a:r>
              <a:rPr lang="en-US" b="1" dirty="0"/>
              <a:t>mucosae</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271686"/>
            <a:ext cx="4114800" cy="251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870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56324" name="Rectangle 4"/>
          <p:cNvSpPr>
            <a:spLocks noGrp="1" noChangeArrowheads="1"/>
          </p:cNvSpPr>
          <p:nvPr>
            <p:ph type="title"/>
          </p:nvPr>
        </p:nvSpPr>
        <p:spPr/>
        <p:txBody>
          <a:bodyPr/>
          <a:lstStyle/>
          <a:p>
            <a:r>
              <a:rPr lang="en-US"/>
              <a:t>Collecting Ducts</a:t>
            </a:r>
          </a:p>
        </p:txBody>
      </p:sp>
      <p:sp>
        <p:nvSpPr>
          <p:cNvPr id="56325" name="Rectangle 5"/>
          <p:cNvSpPr>
            <a:spLocks noGrp="1" noChangeArrowheads="1"/>
          </p:cNvSpPr>
          <p:nvPr>
            <p:ph type="body" idx="1"/>
          </p:nvPr>
        </p:nvSpPr>
        <p:spPr>
          <a:xfrm>
            <a:off x="304800" y="1295400"/>
            <a:ext cx="4343400" cy="5105400"/>
          </a:xfrm>
        </p:spPr>
        <p:txBody>
          <a:bodyPr>
            <a:normAutofit/>
          </a:bodyPr>
          <a:lstStyle/>
          <a:p>
            <a:r>
              <a:rPr lang="en-US" dirty="0" smtClean="0"/>
              <a:t>Receive filtrate from many </a:t>
            </a:r>
            <a:r>
              <a:rPr lang="en-US" dirty="0" err="1" smtClean="0"/>
              <a:t>nephrons</a:t>
            </a:r>
            <a:endParaRPr lang="en-US" dirty="0" smtClean="0"/>
          </a:p>
          <a:p>
            <a:endParaRPr lang="en-US" dirty="0" smtClean="0"/>
          </a:p>
          <a:p>
            <a:r>
              <a:rPr lang="en-US" dirty="0" smtClean="0"/>
              <a:t>Run through </a:t>
            </a:r>
            <a:r>
              <a:rPr lang="en-US" dirty="0" err="1" smtClean="0"/>
              <a:t>medullary</a:t>
            </a:r>
            <a:r>
              <a:rPr lang="en-US" dirty="0" smtClean="0"/>
              <a:t> pyramids </a:t>
            </a:r>
            <a:r>
              <a:rPr lang="en-US" dirty="0" smtClean="0">
                <a:sym typeface="Wingdings" pitchFamily="80" charset="2"/>
              </a:rPr>
              <a:t> striped appearance</a:t>
            </a:r>
            <a:endParaRPr lang="en-US" dirty="0" smtClean="0"/>
          </a:p>
          <a:p>
            <a:endParaRPr lang="en-US" dirty="0" smtClean="0"/>
          </a:p>
          <a:p>
            <a:r>
              <a:rPr lang="en-US" dirty="0" smtClean="0"/>
              <a:t>Fuse together to deliver urine through papillae into minor calyces</a:t>
            </a: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5629275" y="1481138"/>
            <a:ext cx="3514725" cy="3895725"/>
          </a:xfrm>
          <a:prstGeom prst="rect">
            <a:avLst/>
          </a:prstGeom>
          <a:noFill/>
          <a:ln w="9525">
            <a:noFill/>
            <a:miter lim="800000"/>
            <a:headEnd/>
            <a:tailEnd/>
          </a:ln>
        </p:spPr>
      </p:pic>
      <p:sp>
        <p:nvSpPr>
          <p:cNvPr id="6" name="Oval 5"/>
          <p:cNvSpPr/>
          <p:nvPr/>
        </p:nvSpPr>
        <p:spPr>
          <a:xfrm>
            <a:off x="8229600" y="1219200"/>
            <a:ext cx="609600" cy="4343400"/>
          </a:xfrm>
          <a:prstGeom prst="ellipse">
            <a:avLst/>
          </a:prstGeom>
          <a:no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010400" y="914400"/>
            <a:ext cx="12954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0420" name="Rectangle 4"/>
          <p:cNvSpPr>
            <a:spLocks noGrp="1" noChangeArrowheads="1"/>
          </p:cNvSpPr>
          <p:nvPr>
            <p:ph type="title"/>
          </p:nvPr>
        </p:nvSpPr>
        <p:spPr/>
        <p:txBody>
          <a:bodyPr/>
          <a:lstStyle/>
          <a:p>
            <a:r>
              <a:rPr lang="en-US"/>
              <a:t>Classes of Nephrons</a:t>
            </a:r>
          </a:p>
        </p:txBody>
      </p:sp>
      <p:sp>
        <p:nvSpPr>
          <p:cNvPr id="60421" name="Rectangle 5"/>
          <p:cNvSpPr>
            <a:spLocks noGrp="1" noChangeArrowheads="1"/>
          </p:cNvSpPr>
          <p:nvPr>
            <p:ph type="body" idx="1"/>
          </p:nvPr>
        </p:nvSpPr>
        <p:spPr>
          <a:xfrm>
            <a:off x="304800" y="1295400"/>
            <a:ext cx="4419600" cy="5105400"/>
          </a:xfrm>
        </p:spPr>
        <p:txBody>
          <a:bodyPr>
            <a:normAutofit fontScale="92500" lnSpcReduction="10000"/>
          </a:bodyPr>
          <a:lstStyle/>
          <a:p>
            <a:r>
              <a:rPr lang="en-US" b="1" dirty="0"/>
              <a:t>Cortical </a:t>
            </a:r>
            <a:r>
              <a:rPr lang="en-US" b="1" dirty="0" err="1" smtClean="0"/>
              <a:t>nephrons</a:t>
            </a:r>
            <a:endParaRPr lang="en-US" dirty="0" smtClean="0"/>
          </a:p>
          <a:p>
            <a:pPr lvl="1"/>
            <a:r>
              <a:rPr lang="en-US" dirty="0" smtClean="0"/>
              <a:t>85</a:t>
            </a:r>
            <a:r>
              <a:rPr lang="en-US" dirty="0"/>
              <a:t>% of </a:t>
            </a:r>
            <a:r>
              <a:rPr lang="en-US" dirty="0" err="1"/>
              <a:t>nephrons</a:t>
            </a:r>
            <a:r>
              <a:rPr lang="en-US" dirty="0"/>
              <a:t>; almost entirely in cortex</a:t>
            </a:r>
          </a:p>
          <a:p>
            <a:endParaRPr lang="en-US" b="1" dirty="0" smtClean="0"/>
          </a:p>
          <a:p>
            <a:r>
              <a:rPr lang="en-US" b="1" dirty="0" err="1" smtClean="0"/>
              <a:t>Juxtamedullary</a:t>
            </a:r>
            <a:r>
              <a:rPr lang="en-US" b="1" dirty="0" smtClean="0"/>
              <a:t> </a:t>
            </a:r>
            <a:r>
              <a:rPr lang="en-US" b="1" dirty="0" err="1"/>
              <a:t>nephrons</a:t>
            </a:r>
            <a:endParaRPr lang="en-US" b="1" dirty="0"/>
          </a:p>
          <a:p>
            <a:pPr lvl="1"/>
            <a:r>
              <a:rPr lang="en-US" dirty="0"/>
              <a:t>Long </a:t>
            </a:r>
            <a:r>
              <a:rPr lang="en-US" dirty="0" err="1"/>
              <a:t>nephron</a:t>
            </a:r>
            <a:r>
              <a:rPr lang="en-US" dirty="0"/>
              <a:t> loops deeply invade medulla </a:t>
            </a:r>
          </a:p>
          <a:p>
            <a:pPr lvl="1"/>
            <a:endParaRPr lang="en-US" dirty="0" smtClean="0"/>
          </a:p>
          <a:p>
            <a:pPr lvl="1"/>
            <a:r>
              <a:rPr lang="en-US" dirty="0" smtClean="0"/>
              <a:t>Ascending </a:t>
            </a:r>
            <a:r>
              <a:rPr lang="en-US" dirty="0"/>
              <a:t>limbs have thick and thin segments</a:t>
            </a:r>
          </a:p>
          <a:p>
            <a:pPr lvl="1"/>
            <a:endParaRPr lang="en-US" dirty="0" smtClean="0"/>
          </a:p>
          <a:p>
            <a:pPr lvl="1"/>
            <a:r>
              <a:rPr lang="en-US" dirty="0" smtClean="0"/>
              <a:t>Important </a:t>
            </a:r>
            <a:r>
              <a:rPr lang="en-US" dirty="0"/>
              <a:t>in production of concentrated urine</a:t>
            </a:r>
          </a:p>
        </p:txBody>
      </p:sp>
      <p:pic>
        <p:nvPicPr>
          <p:cNvPr id="13314" name="Picture 2"/>
          <p:cNvPicPr>
            <a:picLocks noChangeAspect="1" noChangeArrowheads="1"/>
          </p:cNvPicPr>
          <p:nvPr/>
        </p:nvPicPr>
        <p:blipFill>
          <a:blip r:embed="rId3" cstate="print"/>
          <a:srcRect/>
          <a:stretch>
            <a:fillRect/>
          </a:stretch>
        </p:blipFill>
        <p:spPr bwMode="auto">
          <a:xfrm>
            <a:off x="5867400" y="907763"/>
            <a:ext cx="3276600" cy="5650200"/>
          </a:xfrm>
          <a:prstGeom prst="rect">
            <a:avLst/>
          </a:prstGeom>
          <a:noFill/>
          <a:ln w="9525">
            <a:noFill/>
            <a:miter lim="800000"/>
            <a:headEnd/>
            <a:tailEnd/>
          </a:ln>
        </p:spPr>
      </p:pic>
      <p:cxnSp>
        <p:nvCxnSpPr>
          <p:cNvPr id="7" name="Straight Arrow Connector 6"/>
          <p:cNvCxnSpPr/>
          <p:nvPr/>
        </p:nvCxnSpPr>
        <p:spPr>
          <a:xfrm>
            <a:off x="3429000" y="1524000"/>
            <a:ext cx="2743200"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343400" y="3048000"/>
            <a:ext cx="3733800"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5123" name="ShockwaveFlash1" r:id="rId2" imgW="8089692" imgH="6655087"/>
        </mc:Choice>
        <mc:Fallback>
          <p:control name="ShockwaveFlash1" r:id="rId2" imgW="8089692" imgH="6655087">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596900" y="101600"/>
                  <a:ext cx="8089900" cy="665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5537038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5867400" y="603900"/>
            <a:ext cx="3276600" cy="5650200"/>
          </a:xfrm>
          <a:prstGeom prst="rect">
            <a:avLst/>
          </a:prstGeom>
          <a:noFill/>
          <a:ln w="9525">
            <a:noFill/>
            <a:miter lim="800000"/>
            <a:headEnd/>
            <a:tailEnd/>
          </a:ln>
        </p:spPr>
      </p:pic>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2468" name="Rectangle 4"/>
          <p:cNvSpPr>
            <a:spLocks noGrp="1" noChangeArrowheads="1"/>
          </p:cNvSpPr>
          <p:nvPr>
            <p:ph type="title"/>
          </p:nvPr>
        </p:nvSpPr>
        <p:spPr/>
        <p:txBody>
          <a:bodyPr/>
          <a:lstStyle/>
          <a:p>
            <a:r>
              <a:rPr lang="en-US"/>
              <a:t>Nephron Capillary Beds</a:t>
            </a:r>
          </a:p>
        </p:txBody>
      </p:sp>
      <p:sp>
        <p:nvSpPr>
          <p:cNvPr id="62469" name="Rectangle 5"/>
          <p:cNvSpPr>
            <a:spLocks noGrp="1" noChangeArrowheads="1"/>
          </p:cNvSpPr>
          <p:nvPr>
            <p:ph type="body" idx="1"/>
          </p:nvPr>
        </p:nvSpPr>
        <p:spPr>
          <a:xfrm>
            <a:off x="304800" y="1295400"/>
            <a:ext cx="4343400" cy="5105400"/>
          </a:xfrm>
        </p:spPr>
        <p:txBody>
          <a:bodyPr/>
          <a:lstStyle/>
          <a:p>
            <a:r>
              <a:rPr lang="en-US" dirty="0"/>
              <a:t>Renal tubule associated with two capillary beds</a:t>
            </a:r>
          </a:p>
          <a:p>
            <a:pPr lvl="1"/>
            <a:r>
              <a:rPr lang="en-US" b="1" dirty="0" err="1"/>
              <a:t>Glomerulus</a:t>
            </a:r>
            <a:endParaRPr lang="en-US" dirty="0"/>
          </a:p>
          <a:p>
            <a:pPr lvl="1"/>
            <a:r>
              <a:rPr lang="en-US" b="1" dirty="0" err="1"/>
              <a:t>Peritubular</a:t>
            </a:r>
            <a:r>
              <a:rPr lang="en-US" b="1" dirty="0"/>
              <a:t> capillaries</a:t>
            </a:r>
          </a:p>
          <a:p>
            <a:endParaRPr lang="en-US" dirty="0" smtClean="0"/>
          </a:p>
          <a:p>
            <a:r>
              <a:rPr lang="en-US" dirty="0" err="1" smtClean="0"/>
              <a:t>Juxtamedullary</a:t>
            </a:r>
            <a:r>
              <a:rPr lang="en-US" dirty="0" smtClean="0"/>
              <a:t> </a:t>
            </a:r>
            <a:r>
              <a:rPr lang="en-US" dirty="0" err="1"/>
              <a:t>nephron</a:t>
            </a:r>
            <a:r>
              <a:rPr lang="en-US" dirty="0"/>
              <a:t> associated with</a:t>
            </a:r>
          </a:p>
          <a:p>
            <a:pPr lvl="1"/>
            <a:r>
              <a:rPr lang="en-US" b="1" dirty="0" err="1"/>
              <a:t>Vasa</a:t>
            </a:r>
            <a:r>
              <a:rPr lang="en-US" b="1" dirty="0"/>
              <a:t> recta</a:t>
            </a:r>
          </a:p>
        </p:txBody>
      </p:sp>
      <p:cxnSp>
        <p:nvCxnSpPr>
          <p:cNvPr id="8" name="Straight Arrow Connector 7"/>
          <p:cNvCxnSpPr/>
          <p:nvPr/>
        </p:nvCxnSpPr>
        <p:spPr>
          <a:xfrm flipV="1">
            <a:off x="2819400" y="1524000"/>
            <a:ext cx="41910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038600" y="2209800"/>
            <a:ext cx="28956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2514600" y="4191000"/>
            <a:ext cx="56388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3492" name="Rectangle 4"/>
          <p:cNvSpPr>
            <a:spLocks noGrp="1" noChangeArrowheads="1"/>
          </p:cNvSpPr>
          <p:nvPr>
            <p:ph type="title"/>
          </p:nvPr>
        </p:nvSpPr>
        <p:spPr/>
        <p:txBody>
          <a:bodyPr/>
          <a:lstStyle/>
          <a:p>
            <a:r>
              <a:rPr lang="en-US"/>
              <a:t>Nephron Capillary Beds</a:t>
            </a:r>
          </a:p>
        </p:txBody>
      </p:sp>
      <p:sp>
        <p:nvSpPr>
          <p:cNvPr id="63493" name="Rectangle 5"/>
          <p:cNvSpPr>
            <a:spLocks noGrp="1" noChangeArrowheads="1"/>
          </p:cNvSpPr>
          <p:nvPr>
            <p:ph type="body" idx="1"/>
          </p:nvPr>
        </p:nvSpPr>
        <p:spPr/>
        <p:txBody>
          <a:bodyPr/>
          <a:lstStyle/>
          <a:p>
            <a:pPr>
              <a:lnSpc>
                <a:spcPct val="90000"/>
              </a:lnSpc>
            </a:pPr>
            <a:r>
              <a:rPr lang="en-US" dirty="0" err="1"/>
              <a:t>Glomerulus</a:t>
            </a:r>
            <a:r>
              <a:rPr lang="en-US" dirty="0"/>
              <a:t> </a:t>
            </a:r>
            <a:endParaRPr lang="en-US" dirty="0" smtClean="0"/>
          </a:p>
          <a:p>
            <a:pPr lvl="1">
              <a:lnSpc>
                <a:spcPct val="90000"/>
              </a:lnSpc>
            </a:pPr>
            <a:r>
              <a:rPr lang="en-US" dirty="0" smtClean="0"/>
              <a:t> </a:t>
            </a:r>
            <a:r>
              <a:rPr lang="en-US" dirty="0"/>
              <a:t>specialized for filtration</a:t>
            </a:r>
          </a:p>
          <a:p>
            <a:pPr>
              <a:lnSpc>
                <a:spcPct val="90000"/>
              </a:lnSpc>
            </a:pPr>
            <a:endParaRPr lang="en-US" dirty="0" smtClean="0"/>
          </a:p>
          <a:p>
            <a:pPr>
              <a:lnSpc>
                <a:spcPct val="90000"/>
              </a:lnSpc>
            </a:pPr>
            <a:r>
              <a:rPr lang="en-US" dirty="0" smtClean="0"/>
              <a:t>Different </a:t>
            </a:r>
            <a:r>
              <a:rPr lang="en-US" dirty="0"/>
              <a:t>from other capillary beds </a:t>
            </a:r>
            <a:endParaRPr lang="en-US" dirty="0" smtClean="0"/>
          </a:p>
          <a:p>
            <a:pPr lvl="1">
              <a:lnSpc>
                <a:spcPct val="90000"/>
              </a:lnSpc>
            </a:pPr>
            <a:r>
              <a:rPr lang="en-US" dirty="0" smtClean="0"/>
              <a:t>fed </a:t>
            </a:r>
            <a:r>
              <a:rPr lang="en-US" dirty="0"/>
              <a:t>and drained by arteriole</a:t>
            </a:r>
          </a:p>
          <a:p>
            <a:pPr lvl="1">
              <a:lnSpc>
                <a:spcPct val="90000"/>
              </a:lnSpc>
            </a:pPr>
            <a:r>
              <a:rPr lang="en-US" b="1" dirty="0"/>
              <a:t>Afferent arteriole</a:t>
            </a:r>
            <a:r>
              <a:rPr lang="en-US" dirty="0"/>
              <a:t> </a:t>
            </a:r>
            <a:r>
              <a:rPr lang="en-US" dirty="0">
                <a:sym typeface="Symbol" pitchFamily="80" charset="2"/>
              </a:rPr>
              <a:t></a:t>
            </a:r>
            <a:r>
              <a:rPr lang="en-US" dirty="0"/>
              <a:t> </a:t>
            </a:r>
            <a:r>
              <a:rPr lang="en-US" dirty="0" err="1"/>
              <a:t>glomerulus</a:t>
            </a:r>
            <a:r>
              <a:rPr lang="en-US" dirty="0"/>
              <a:t> </a:t>
            </a:r>
            <a:r>
              <a:rPr lang="en-US" dirty="0">
                <a:sym typeface="Symbol" pitchFamily="80" charset="2"/>
              </a:rPr>
              <a:t></a:t>
            </a:r>
            <a:r>
              <a:rPr lang="en-US" dirty="0"/>
              <a:t> </a:t>
            </a:r>
            <a:r>
              <a:rPr lang="en-US" b="1" dirty="0"/>
              <a:t>efferent arteriole</a:t>
            </a:r>
          </a:p>
          <a:p>
            <a:pPr>
              <a:lnSpc>
                <a:spcPct val="90000"/>
              </a:lnSpc>
            </a:pPr>
            <a:endParaRPr lang="en-US" dirty="0" smtClean="0"/>
          </a:p>
          <a:p>
            <a:pPr>
              <a:lnSpc>
                <a:spcPct val="90000"/>
              </a:lnSpc>
            </a:pPr>
            <a:r>
              <a:rPr lang="en-US" dirty="0" smtClean="0"/>
              <a:t>Blood </a:t>
            </a:r>
            <a:r>
              <a:rPr lang="en-US" dirty="0"/>
              <a:t>pressure in </a:t>
            </a:r>
            <a:r>
              <a:rPr lang="en-US" dirty="0" err="1"/>
              <a:t>glomerulus</a:t>
            </a:r>
            <a:r>
              <a:rPr lang="en-US" dirty="0"/>
              <a:t> high because</a:t>
            </a:r>
          </a:p>
          <a:p>
            <a:pPr lvl="1">
              <a:lnSpc>
                <a:spcPct val="90000"/>
              </a:lnSpc>
            </a:pPr>
            <a:r>
              <a:rPr lang="en-US" dirty="0"/>
              <a:t>Afferent arterioles larger in diameter than efferent arterioles</a:t>
            </a:r>
          </a:p>
          <a:p>
            <a:pPr lvl="1">
              <a:lnSpc>
                <a:spcPct val="90000"/>
              </a:lnSpc>
            </a:pPr>
            <a:r>
              <a:rPr lang="en-US" dirty="0"/>
              <a:t>Arterioles are high-resistance vessels</a:t>
            </a:r>
          </a:p>
          <a:p>
            <a:pPr>
              <a:lnSpc>
                <a:spcPct val="90000"/>
              </a:lnSpc>
            </a:pPr>
            <a:endParaRPr lang="en-US" sz="2800" dirty="0"/>
          </a:p>
        </p:txBody>
      </p:sp>
      <p:pic>
        <p:nvPicPr>
          <p:cNvPr id="5" name="Picture 3"/>
          <p:cNvPicPr>
            <a:picLocks noChangeAspect="1" noChangeArrowheads="1"/>
          </p:cNvPicPr>
          <p:nvPr/>
        </p:nvPicPr>
        <p:blipFill>
          <a:blip r:embed="rId3" cstate="print"/>
          <a:srcRect/>
          <a:stretch>
            <a:fillRect/>
          </a:stretch>
        </p:blipFill>
        <p:spPr bwMode="auto">
          <a:xfrm>
            <a:off x="5865052" y="1066800"/>
            <a:ext cx="3278948" cy="1642286"/>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4516" name="Rectangle 4"/>
          <p:cNvSpPr>
            <a:spLocks noGrp="1" noChangeArrowheads="1"/>
          </p:cNvSpPr>
          <p:nvPr>
            <p:ph type="title"/>
          </p:nvPr>
        </p:nvSpPr>
        <p:spPr/>
        <p:txBody>
          <a:bodyPr/>
          <a:lstStyle/>
          <a:p>
            <a:r>
              <a:rPr lang="en-US"/>
              <a:t>Nephron Capillary Beds</a:t>
            </a:r>
          </a:p>
        </p:txBody>
      </p:sp>
      <p:sp>
        <p:nvSpPr>
          <p:cNvPr id="64517" name="Rectangle 5"/>
          <p:cNvSpPr>
            <a:spLocks noGrp="1" noChangeArrowheads="1"/>
          </p:cNvSpPr>
          <p:nvPr>
            <p:ph type="body" idx="1"/>
          </p:nvPr>
        </p:nvSpPr>
        <p:spPr/>
        <p:txBody>
          <a:bodyPr/>
          <a:lstStyle/>
          <a:p>
            <a:r>
              <a:rPr lang="en-US" dirty="0" err="1"/>
              <a:t>Peritubular</a:t>
            </a:r>
            <a:r>
              <a:rPr lang="en-US" dirty="0"/>
              <a:t> capillaries</a:t>
            </a:r>
          </a:p>
          <a:p>
            <a:pPr lvl="1"/>
            <a:endParaRPr lang="en-US" dirty="0" smtClean="0"/>
          </a:p>
          <a:p>
            <a:pPr lvl="1"/>
            <a:r>
              <a:rPr lang="en-US" dirty="0" smtClean="0"/>
              <a:t>Low-pressure</a:t>
            </a:r>
            <a:r>
              <a:rPr lang="en-US" dirty="0"/>
              <a:t>, porous capillaries adapted for absorption of water and solutes </a:t>
            </a:r>
          </a:p>
          <a:p>
            <a:pPr lvl="1"/>
            <a:endParaRPr lang="en-US" dirty="0" smtClean="0"/>
          </a:p>
          <a:p>
            <a:pPr lvl="1"/>
            <a:r>
              <a:rPr lang="en-US" dirty="0" smtClean="0"/>
              <a:t>Arise </a:t>
            </a:r>
            <a:r>
              <a:rPr lang="en-US" dirty="0"/>
              <a:t>from efferent arterioles</a:t>
            </a:r>
          </a:p>
          <a:p>
            <a:pPr lvl="1"/>
            <a:endParaRPr lang="en-US" dirty="0" smtClean="0"/>
          </a:p>
          <a:p>
            <a:pPr lvl="1"/>
            <a:r>
              <a:rPr lang="en-US" dirty="0" smtClean="0"/>
              <a:t>Cling </a:t>
            </a:r>
            <a:r>
              <a:rPr lang="en-US" dirty="0"/>
              <a:t>to adjacent renal tubules in cortex</a:t>
            </a:r>
          </a:p>
          <a:p>
            <a:pPr lvl="1"/>
            <a:endParaRPr lang="en-US" dirty="0" smtClean="0"/>
          </a:p>
          <a:p>
            <a:pPr lvl="1"/>
            <a:r>
              <a:rPr lang="en-US" dirty="0" smtClean="0"/>
              <a:t>Empty </a:t>
            </a:r>
            <a:r>
              <a:rPr lang="en-US" dirty="0"/>
              <a:t>into </a:t>
            </a:r>
            <a:r>
              <a:rPr lang="en-US" dirty="0" err="1"/>
              <a:t>venules</a:t>
            </a: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5540" name="Rectangle 4"/>
          <p:cNvSpPr>
            <a:spLocks noGrp="1" noChangeArrowheads="1"/>
          </p:cNvSpPr>
          <p:nvPr>
            <p:ph type="title"/>
          </p:nvPr>
        </p:nvSpPr>
        <p:spPr/>
        <p:txBody>
          <a:bodyPr/>
          <a:lstStyle/>
          <a:p>
            <a:r>
              <a:rPr lang="en-US"/>
              <a:t>Nephron Capillary Beds</a:t>
            </a:r>
          </a:p>
        </p:txBody>
      </p:sp>
      <p:sp>
        <p:nvSpPr>
          <p:cNvPr id="65541" name="Rectangle 5"/>
          <p:cNvSpPr>
            <a:spLocks noGrp="1" noChangeArrowheads="1"/>
          </p:cNvSpPr>
          <p:nvPr>
            <p:ph type="body" idx="1"/>
          </p:nvPr>
        </p:nvSpPr>
        <p:spPr/>
        <p:txBody>
          <a:bodyPr/>
          <a:lstStyle/>
          <a:p>
            <a:r>
              <a:rPr lang="en-US" dirty="0" err="1"/>
              <a:t>Vasa</a:t>
            </a:r>
            <a:r>
              <a:rPr lang="en-US" dirty="0"/>
              <a:t> recta</a:t>
            </a:r>
          </a:p>
          <a:p>
            <a:pPr lvl="1"/>
            <a:r>
              <a:rPr lang="en-US" dirty="0"/>
              <a:t>Long, thin-walled vessels parallel to long </a:t>
            </a:r>
            <a:r>
              <a:rPr lang="en-US" dirty="0" err="1"/>
              <a:t>nephron</a:t>
            </a:r>
            <a:r>
              <a:rPr lang="en-US" dirty="0"/>
              <a:t> loops of </a:t>
            </a:r>
            <a:r>
              <a:rPr lang="en-US" dirty="0" err="1"/>
              <a:t>juxtamedullary</a:t>
            </a:r>
            <a:r>
              <a:rPr lang="en-US" dirty="0"/>
              <a:t> </a:t>
            </a:r>
            <a:r>
              <a:rPr lang="en-US" dirty="0" err="1"/>
              <a:t>nephrons</a:t>
            </a:r>
            <a:endParaRPr lang="en-US" dirty="0"/>
          </a:p>
          <a:p>
            <a:pPr lvl="1"/>
            <a:endParaRPr lang="en-US" dirty="0" smtClean="0"/>
          </a:p>
          <a:p>
            <a:pPr lvl="1"/>
            <a:r>
              <a:rPr lang="en-US" dirty="0" smtClean="0"/>
              <a:t>Arise </a:t>
            </a:r>
            <a:r>
              <a:rPr lang="en-US" dirty="0"/>
              <a:t>from efferent arterioles serving </a:t>
            </a:r>
            <a:r>
              <a:rPr lang="en-US" dirty="0" err="1"/>
              <a:t>juxtamedullary</a:t>
            </a:r>
            <a:r>
              <a:rPr lang="en-US" dirty="0"/>
              <a:t> </a:t>
            </a:r>
            <a:r>
              <a:rPr lang="en-US" dirty="0" err="1"/>
              <a:t>nephrons</a:t>
            </a:r>
            <a:endParaRPr lang="en-US" dirty="0"/>
          </a:p>
          <a:p>
            <a:pPr lvl="2"/>
            <a:r>
              <a:rPr lang="en-US" dirty="0"/>
              <a:t>Instead of </a:t>
            </a:r>
            <a:r>
              <a:rPr lang="en-US" dirty="0" err="1"/>
              <a:t>peritubular</a:t>
            </a:r>
            <a:r>
              <a:rPr lang="en-US" dirty="0"/>
              <a:t> capillaries </a:t>
            </a:r>
          </a:p>
          <a:p>
            <a:pPr lvl="1"/>
            <a:endParaRPr lang="en-US" dirty="0" smtClean="0"/>
          </a:p>
          <a:p>
            <a:pPr lvl="1"/>
            <a:r>
              <a:rPr lang="en-US" dirty="0" smtClean="0"/>
              <a:t>Function </a:t>
            </a:r>
            <a:r>
              <a:rPr lang="en-US" dirty="0"/>
              <a:t>in formation of concentrated urine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7588" name="Rectangle 4"/>
          <p:cNvSpPr>
            <a:spLocks noGrp="1" noChangeArrowheads="1"/>
          </p:cNvSpPr>
          <p:nvPr>
            <p:ph type="title"/>
          </p:nvPr>
        </p:nvSpPr>
        <p:spPr/>
        <p:txBody>
          <a:bodyPr/>
          <a:lstStyle/>
          <a:p>
            <a:r>
              <a:rPr lang="en-US"/>
              <a:t>Juxtaglomerular Complex (JGC)</a:t>
            </a:r>
          </a:p>
        </p:txBody>
      </p:sp>
      <p:sp>
        <p:nvSpPr>
          <p:cNvPr id="67589" name="Rectangle 5"/>
          <p:cNvSpPr>
            <a:spLocks noGrp="1" noChangeArrowheads="1"/>
          </p:cNvSpPr>
          <p:nvPr>
            <p:ph type="body" idx="1"/>
          </p:nvPr>
        </p:nvSpPr>
        <p:spPr>
          <a:xfrm>
            <a:off x="304800" y="1295400"/>
            <a:ext cx="5334000" cy="5105400"/>
          </a:xfrm>
        </p:spPr>
        <p:txBody>
          <a:bodyPr/>
          <a:lstStyle/>
          <a:p>
            <a:r>
              <a:rPr lang="en-US" dirty="0"/>
              <a:t>One per </a:t>
            </a:r>
            <a:r>
              <a:rPr lang="en-US" dirty="0" err="1"/>
              <a:t>nephron</a:t>
            </a:r>
            <a:endParaRPr lang="en-US" dirty="0"/>
          </a:p>
          <a:p>
            <a:r>
              <a:rPr lang="en-US" dirty="0"/>
              <a:t>Involves modified portions of</a:t>
            </a:r>
          </a:p>
          <a:p>
            <a:pPr lvl="1"/>
            <a:r>
              <a:rPr lang="en-US" dirty="0"/>
              <a:t>Distal portion of ascending limb of </a:t>
            </a:r>
            <a:r>
              <a:rPr lang="en-US" dirty="0" err="1"/>
              <a:t>nephron</a:t>
            </a:r>
            <a:r>
              <a:rPr lang="en-US" dirty="0"/>
              <a:t> loop</a:t>
            </a:r>
          </a:p>
          <a:p>
            <a:pPr lvl="1"/>
            <a:r>
              <a:rPr lang="en-US" dirty="0"/>
              <a:t>Afferent </a:t>
            </a:r>
            <a:r>
              <a:rPr lang="en-US" dirty="0" smtClean="0"/>
              <a:t>arteriole</a:t>
            </a:r>
            <a:endParaRPr lang="en-US" dirty="0"/>
          </a:p>
          <a:p>
            <a:endParaRPr lang="en-US" dirty="0" smtClean="0"/>
          </a:p>
          <a:p>
            <a:r>
              <a:rPr lang="en-US" dirty="0" smtClean="0"/>
              <a:t>Important </a:t>
            </a:r>
            <a:r>
              <a:rPr lang="en-US" dirty="0"/>
              <a:t>in regulation of rate of filtrate formation and blood pressure</a:t>
            </a:r>
          </a:p>
          <a:p>
            <a:endParaRPr lang="en-US" dirty="0"/>
          </a:p>
        </p:txBody>
      </p:sp>
      <p:pic>
        <p:nvPicPr>
          <p:cNvPr id="15362" name="Picture 2"/>
          <p:cNvPicPr>
            <a:picLocks noChangeAspect="1" noChangeArrowheads="1"/>
          </p:cNvPicPr>
          <p:nvPr/>
        </p:nvPicPr>
        <p:blipFill>
          <a:blip r:embed="rId3" cstate="print"/>
          <a:srcRect/>
          <a:stretch>
            <a:fillRect/>
          </a:stretch>
        </p:blipFill>
        <p:spPr bwMode="auto">
          <a:xfrm>
            <a:off x="6781800" y="1187595"/>
            <a:ext cx="2362200" cy="4482811"/>
          </a:xfrm>
          <a:prstGeom prst="rect">
            <a:avLst/>
          </a:prstGeom>
          <a:noFill/>
          <a:ln w="9525">
            <a:noFill/>
            <a:miter lim="800000"/>
            <a:headEnd/>
            <a:tailEnd/>
          </a:ln>
        </p:spPr>
      </p:pic>
      <p:sp>
        <p:nvSpPr>
          <p:cNvPr id="6" name="Oval 5"/>
          <p:cNvSpPr/>
          <p:nvPr/>
        </p:nvSpPr>
        <p:spPr>
          <a:xfrm>
            <a:off x="7391400" y="1371600"/>
            <a:ext cx="609600" cy="990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629400" y="1447800"/>
            <a:ext cx="7620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8612" name="Rectangle 4"/>
          <p:cNvSpPr>
            <a:spLocks noGrp="1" noChangeArrowheads="1"/>
          </p:cNvSpPr>
          <p:nvPr>
            <p:ph type="title"/>
          </p:nvPr>
        </p:nvSpPr>
        <p:spPr/>
        <p:txBody>
          <a:bodyPr/>
          <a:lstStyle/>
          <a:p>
            <a:r>
              <a:rPr lang="en-US"/>
              <a:t>Juxtaglomerular Complex (JGC)</a:t>
            </a:r>
          </a:p>
        </p:txBody>
      </p:sp>
      <p:sp>
        <p:nvSpPr>
          <p:cNvPr id="68613" name="Rectangle 5"/>
          <p:cNvSpPr>
            <a:spLocks noGrp="1" noChangeArrowheads="1"/>
          </p:cNvSpPr>
          <p:nvPr>
            <p:ph type="body" idx="1"/>
          </p:nvPr>
        </p:nvSpPr>
        <p:spPr>
          <a:xfrm>
            <a:off x="304800" y="1295400"/>
            <a:ext cx="4343400" cy="5105400"/>
          </a:xfrm>
        </p:spPr>
        <p:txBody>
          <a:bodyPr/>
          <a:lstStyle/>
          <a:p>
            <a:r>
              <a:rPr lang="en-US" dirty="0"/>
              <a:t>Three cell populations</a:t>
            </a:r>
          </a:p>
          <a:p>
            <a:pPr lvl="1"/>
            <a:r>
              <a:rPr lang="en-US" dirty="0"/>
              <a:t>Macula </a:t>
            </a:r>
            <a:r>
              <a:rPr lang="en-US" dirty="0" err="1" smtClean="0"/>
              <a:t>densa</a:t>
            </a:r>
            <a:endParaRPr lang="en-US" dirty="0" smtClean="0"/>
          </a:p>
          <a:p>
            <a:pPr lvl="1"/>
            <a:r>
              <a:rPr lang="en-US" dirty="0" smtClean="0"/>
              <a:t>granular </a:t>
            </a:r>
            <a:r>
              <a:rPr lang="en-US" dirty="0"/>
              <a:t>cells, </a:t>
            </a:r>
            <a:endParaRPr lang="en-US" dirty="0" smtClean="0"/>
          </a:p>
          <a:p>
            <a:pPr lvl="1"/>
            <a:r>
              <a:rPr lang="en-US" dirty="0" err="1" smtClean="0"/>
              <a:t>extraglomerular</a:t>
            </a:r>
            <a:r>
              <a:rPr lang="en-US" dirty="0" smtClean="0"/>
              <a:t> </a:t>
            </a:r>
            <a:r>
              <a:rPr lang="en-US" dirty="0" err="1"/>
              <a:t>mesangial</a:t>
            </a:r>
            <a:r>
              <a:rPr lang="en-US" dirty="0"/>
              <a:t> cells</a:t>
            </a:r>
          </a:p>
          <a:p>
            <a:endParaRPr lang="en-US" b="1" dirty="0" smtClean="0"/>
          </a:p>
          <a:p>
            <a:r>
              <a:rPr lang="en-US" b="1" dirty="0" smtClean="0"/>
              <a:t>Macula </a:t>
            </a:r>
            <a:r>
              <a:rPr lang="en-US" b="1" dirty="0" err="1"/>
              <a:t>densa</a:t>
            </a:r>
            <a:endParaRPr lang="en-US" dirty="0"/>
          </a:p>
          <a:p>
            <a:pPr lvl="1"/>
            <a:r>
              <a:rPr lang="en-US" dirty="0"/>
              <a:t>Tall, closely packed cells of ascending limb</a:t>
            </a:r>
          </a:p>
          <a:p>
            <a:pPr lvl="1"/>
            <a:r>
              <a:rPr lang="en-US" dirty="0" err="1"/>
              <a:t>Chemoreceptors</a:t>
            </a:r>
            <a:r>
              <a:rPr lang="en-US" dirty="0"/>
              <a:t>; sense </a:t>
            </a:r>
            <a:r>
              <a:rPr lang="en-US" dirty="0" err="1"/>
              <a:t>NaCl</a:t>
            </a:r>
            <a:r>
              <a:rPr lang="en-US" dirty="0"/>
              <a:t> content of filtrate</a:t>
            </a:r>
          </a:p>
        </p:txBody>
      </p:sp>
      <p:pic>
        <p:nvPicPr>
          <p:cNvPr id="16386" name="Picture 2"/>
          <p:cNvPicPr>
            <a:picLocks noChangeAspect="1" noChangeArrowheads="1"/>
          </p:cNvPicPr>
          <p:nvPr/>
        </p:nvPicPr>
        <p:blipFill>
          <a:blip r:embed="rId3" cstate="print"/>
          <a:srcRect/>
          <a:stretch>
            <a:fillRect/>
          </a:stretch>
        </p:blipFill>
        <p:spPr bwMode="auto">
          <a:xfrm>
            <a:off x="4481848" y="2057400"/>
            <a:ext cx="4662152" cy="2743200"/>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9636" name="Rectangle 4"/>
          <p:cNvSpPr>
            <a:spLocks noGrp="1" noChangeArrowheads="1"/>
          </p:cNvSpPr>
          <p:nvPr>
            <p:ph type="title"/>
          </p:nvPr>
        </p:nvSpPr>
        <p:spPr/>
        <p:txBody>
          <a:bodyPr/>
          <a:lstStyle/>
          <a:p>
            <a:r>
              <a:rPr lang="en-US"/>
              <a:t>Juxtaglomerular Complex (JGC)</a:t>
            </a:r>
          </a:p>
        </p:txBody>
      </p:sp>
      <p:sp>
        <p:nvSpPr>
          <p:cNvPr id="69637" name="Rectangle 5"/>
          <p:cNvSpPr>
            <a:spLocks noGrp="1" noChangeArrowheads="1"/>
          </p:cNvSpPr>
          <p:nvPr>
            <p:ph type="body" idx="1"/>
          </p:nvPr>
        </p:nvSpPr>
        <p:spPr>
          <a:xfrm>
            <a:off x="304800" y="1295400"/>
            <a:ext cx="4343400" cy="5105400"/>
          </a:xfrm>
        </p:spPr>
        <p:txBody>
          <a:bodyPr/>
          <a:lstStyle/>
          <a:p>
            <a:r>
              <a:rPr lang="en-US" b="1" dirty="0"/>
              <a:t>Granular cells</a:t>
            </a:r>
            <a:r>
              <a:rPr lang="en-US" dirty="0"/>
              <a:t> (</a:t>
            </a:r>
            <a:r>
              <a:rPr lang="en-US" b="1" dirty="0" err="1"/>
              <a:t>juxtaglomerular</a:t>
            </a:r>
            <a:r>
              <a:rPr lang="en-US" dirty="0"/>
              <a:t>, or </a:t>
            </a:r>
            <a:r>
              <a:rPr lang="en-US" b="1" dirty="0"/>
              <a:t>JG</a:t>
            </a:r>
            <a:r>
              <a:rPr lang="en-US" dirty="0"/>
              <a:t> cells)</a:t>
            </a:r>
          </a:p>
          <a:p>
            <a:pPr lvl="1"/>
            <a:r>
              <a:rPr lang="en-US" dirty="0"/>
              <a:t>Enlarged, smooth muscle cells of arteriole</a:t>
            </a:r>
          </a:p>
          <a:p>
            <a:pPr lvl="1"/>
            <a:r>
              <a:rPr lang="en-US" dirty="0" err="1"/>
              <a:t>Secretory</a:t>
            </a:r>
            <a:r>
              <a:rPr lang="en-US" dirty="0"/>
              <a:t> granules contain enzyme </a:t>
            </a:r>
            <a:r>
              <a:rPr lang="en-US" b="1" dirty="0" err="1"/>
              <a:t>renin</a:t>
            </a:r>
            <a:endParaRPr lang="en-US" dirty="0"/>
          </a:p>
          <a:p>
            <a:pPr lvl="1"/>
            <a:r>
              <a:rPr lang="en-US" dirty="0" smtClean="0"/>
              <a:t>Mechanoreceptors</a:t>
            </a:r>
          </a:p>
          <a:p>
            <a:pPr lvl="2"/>
            <a:r>
              <a:rPr lang="en-US" dirty="0" smtClean="0"/>
              <a:t> </a:t>
            </a:r>
            <a:r>
              <a:rPr lang="en-US" dirty="0"/>
              <a:t>sense blood pressure in afferent arteriole</a:t>
            </a:r>
          </a:p>
          <a:p>
            <a:endParaRPr lang="en-US" dirty="0"/>
          </a:p>
        </p:txBody>
      </p:sp>
      <p:pic>
        <p:nvPicPr>
          <p:cNvPr id="17410" name="Picture 2"/>
          <p:cNvPicPr>
            <a:picLocks noChangeAspect="1" noChangeArrowheads="1"/>
          </p:cNvPicPr>
          <p:nvPr/>
        </p:nvPicPr>
        <p:blipFill>
          <a:blip r:embed="rId3" cstate="print"/>
          <a:srcRect/>
          <a:stretch>
            <a:fillRect/>
          </a:stretch>
        </p:blipFill>
        <p:spPr bwMode="auto">
          <a:xfrm>
            <a:off x="4724400" y="2327518"/>
            <a:ext cx="4419600" cy="247308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p:txBody>
          <a:bodyPr/>
          <a:lstStyle/>
          <a:p>
            <a:r>
              <a:rPr lang="en-US"/>
              <a:t>Mucosa</a:t>
            </a:r>
          </a:p>
        </p:txBody>
      </p:sp>
      <p:sp>
        <p:nvSpPr>
          <p:cNvPr id="24583" name="Rectangle 7"/>
          <p:cNvSpPr>
            <a:spLocks noGrp="1" noChangeArrowheads="1"/>
          </p:cNvSpPr>
          <p:nvPr>
            <p:ph type="body" idx="1"/>
          </p:nvPr>
        </p:nvSpPr>
        <p:spPr/>
        <p:txBody>
          <a:bodyPr/>
          <a:lstStyle/>
          <a:p>
            <a:r>
              <a:rPr lang="en-US" dirty="0"/>
              <a:t>Epithelium</a:t>
            </a:r>
          </a:p>
          <a:p>
            <a:pPr lvl="1"/>
            <a:r>
              <a:rPr lang="en-US" dirty="0"/>
              <a:t>Simple columnar epithelium and mucus-secreting cells (most of tract)</a:t>
            </a:r>
          </a:p>
          <a:p>
            <a:pPr lvl="2"/>
            <a:r>
              <a:rPr lang="en-US" dirty="0"/>
              <a:t>Mucus</a:t>
            </a:r>
          </a:p>
          <a:p>
            <a:pPr lvl="3"/>
            <a:r>
              <a:rPr lang="en-US" dirty="0"/>
              <a:t>Protects digestive organs from enzymes</a:t>
            </a:r>
          </a:p>
          <a:p>
            <a:pPr lvl="3"/>
            <a:r>
              <a:rPr lang="en-US" dirty="0"/>
              <a:t>Eases food passage</a:t>
            </a:r>
          </a:p>
          <a:p>
            <a:pPr lvl="1"/>
            <a:endParaRPr lang="en-US" dirty="0" smtClean="0"/>
          </a:p>
          <a:p>
            <a:pPr lvl="1"/>
            <a:r>
              <a:rPr lang="en-US" dirty="0" smtClean="0"/>
              <a:t>May </a:t>
            </a:r>
            <a:r>
              <a:rPr lang="en-US" dirty="0"/>
              <a:t>secrete enzymes and hormones </a:t>
            </a:r>
            <a:endParaRPr lang="en-US" dirty="0" smtClean="0"/>
          </a:p>
          <a:p>
            <a:pPr lvl="2"/>
            <a:r>
              <a:rPr lang="en-US" dirty="0" smtClean="0"/>
              <a:t>in </a:t>
            </a:r>
            <a:r>
              <a:rPr lang="en-US" dirty="0"/>
              <a:t>stomach and small </a:t>
            </a:r>
            <a:r>
              <a:rPr lang="en-US" dirty="0" smtClean="0"/>
              <a:t>intestine</a:t>
            </a:r>
            <a:endParaRPr lang="en-US" dirty="0"/>
          </a:p>
        </p:txBody>
      </p:sp>
    </p:spTree>
    <p:extLst>
      <p:ext uri="{BB962C8B-B14F-4D97-AF65-F5344CB8AC3E}">
        <p14:creationId xmlns:p14="http://schemas.microsoft.com/office/powerpoint/2010/main" val="18182375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0660" name="Rectangle 4"/>
          <p:cNvSpPr>
            <a:spLocks noGrp="1" noChangeArrowheads="1"/>
          </p:cNvSpPr>
          <p:nvPr>
            <p:ph type="title"/>
          </p:nvPr>
        </p:nvSpPr>
        <p:spPr/>
        <p:txBody>
          <a:bodyPr/>
          <a:lstStyle/>
          <a:p>
            <a:r>
              <a:rPr lang="en-US"/>
              <a:t>Juxtaglomerular Complex (JGC)</a:t>
            </a:r>
          </a:p>
        </p:txBody>
      </p:sp>
      <p:sp>
        <p:nvSpPr>
          <p:cNvPr id="70661" name="Rectangle 5"/>
          <p:cNvSpPr>
            <a:spLocks noGrp="1" noChangeArrowheads="1"/>
          </p:cNvSpPr>
          <p:nvPr>
            <p:ph type="body" idx="1"/>
          </p:nvPr>
        </p:nvSpPr>
        <p:spPr>
          <a:xfrm>
            <a:off x="304800" y="1295400"/>
            <a:ext cx="3886200" cy="5105400"/>
          </a:xfrm>
        </p:spPr>
        <p:txBody>
          <a:bodyPr/>
          <a:lstStyle/>
          <a:p>
            <a:r>
              <a:rPr lang="en-US" dirty="0" err="1"/>
              <a:t>Extraglomerular</a:t>
            </a:r>
            <a:r>
              <a:rPr lang="en-US" dirty="0"/>
              <a:t> </a:t>
            </a:r>
            <a:r>
              <a:rPr lang="en-US" dirty="0" err="1"/>
              <a:t>mesangial</a:t>
            </a:r>
            <a:r>
              <a:rPr lang="en-US" dirty="0"/>
              <a:t> cells </a:t>
            </a:r>
          </a:p>
          <a:p>
            <a:pPr lvl="1"/>
            <a:r>
              <a:rPr lang="en-US" dirty="0"/>
              <a:t>Between arteriole and tubule cells</a:t>
            </a:r>
          </a:p>
          <a:p>
            <a:pPr lvl="1"/>
            <a:endParaRPr lang="en-US" dirty="0" smtClean="0"/>
          </a:p>
          <a:p>
            <a:pPr lvl="1"/>
            <a:r>
              <a:rPr lang="en-US" dirty="0" smtClean="0"/>
              <a:t>Interconnected </a:t>
            </a:r>
            <a:r>
              <a:rPr lang="en-US" dirty="0"/>
              <a:t>with gap junctions</a:t>
            </a:r>
          </a:p>
          <a:p>
            <a:pPr lvl="1"/>
            <a:endParaRPr lang="en-US" dirty="0" smtClean="0"/>
          </a:p>
          <a:p>
            <a:pPr lvl="1"/>
            <a:r>
              <a:rPr lang="en-US" dirty="0" smtClean="0"/>
              <a:t>May </a:t>
            </a:r>
            <a:r>
              <a:rPr lang="en-US" dirty="0"/>
              <a:t>pass signals between macula </a:t>
            </a:r>
            <a:r>
              <a:rPr lang="en-US" dirty="0" err="1"/>
              <a:t>densa</a:t>
            </a:r>
            <a:r>
              <a:rPr lang="en-US" dirty="0"/>
              <a:t> and granular cells</a:t>
            </a:r>
          </a:p>
          <a:p>
            <a:pPr lvl="2"/>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4136793" y="2057400"/>
            <a:ext cx="5007207" cy="27432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2708" name="Rectangle 4"/>
          <p:cNvSpPr>
            <a:spLocks noGrp="1" noChangeArrowheads="1"/>
          </p:cNvSpPr>
          <p:nvPr>
            <p:ph type="title"/>
          </p:nvPr>
        </p:nvSpPr>
        <p:spPr/>
        <p:txBody>
          <a:bodyPr/>
          <a:lstStyle/>
          <a:p>
            <a:r>
              <a:rPr lang="en-US"/>
              <a:t>Kidney Physiology: Mechanisms of Urine Formation</a:t>
            </a:r>
          </a:p>
        </p:txBody>
      </p:sp>
      <p:sp>
        <p:nvSpPr>
          <p:cNvPr id="72709" name="Rectangle 5"/>
          <p:cNvSpPr>
            <a:spLocks noGrp="1" noChangeArrowheads="1"/>
          </p:cNvSpPr>
          <p:nvPr>
            <p:ph type="body" idx="1"/>
          </p:nvPr>
        </p:nvSpPr>
        <p:spPr/>
        <p:txBody>
          <a:bodyPr/>
          <a:lstStyle/>
          <a:p>
            <a:endParaRPr lang="en-US" dirty="0" smtClean="0"/>
          </a:p>
          <a:p>
            <a:r>
              <a:rPr lang="en-US" dirty="0" smtClean="0"/>
              <a:t>Three </a:t>
            </a:r>
            <a:r>
              <a:rPr lang="en-US" dirty="0"/>
              <a:t>processes in urine formation and adjustment of blood composition</a:t>
            </a:r>
          </a:p>
          <a:p>
            <a:pPr lvl="1"/>
            <a:endParaRPr lang="en-US" b="1" dirty="0" smtClean="0"/>
          </a:p>
          <a:p>
            <a:pPr lvl="1"/>
            <a:r>
              <a:rPr lang="en-US" b="1" dirty="0" err="1" smtClean="0"/>
              <a:t>Glomerular</a:t>
            </a:r>
            <a:r>
              <a:rPr lang="en-US" b="1" dirty="0" smtClean="0"/>
              <a:t> </a:t>
            </a:r>
            <a:r>
              <a:rPr lang="en-US" b="1" dirty="0"/>
              <a:t>filtration</a:t>
            </a:r>
          </a:p>
          <a:p>
            <a:pPr lvl="1"/>
            <a:endParaRPr lang="en-US" b="1" dirty="0" smtClean="0"/>
          </a:p>
          <a:p>
            <a:pPr lvl="1"/>
            <a:r>
              <a:rPr lang="en-US" b="1" dirty="0" smtClean="0"/>
              <a:t>Tubular </a:t>
            </a:r>
            <a:r>
              <a:rPr lang="en-US" b="1" dirty="0" err="1"/>
              <a:t>reabsorption</a:t>
            </a:r>
            <a:endParaRPr lang="en-US" b="1" dirty="0"/>
          </a:p>
          <a:p>
            <a:pPr lvl="1"/>
            <a:endParaRPr lang="en-US" b="1" dirty="0" smtClean="0"/>
          </a:p>
          <a:p>
            <a:pPr lvl="1"/>
            <a:r>
              <a:rPr lang="en-US" b="1" dirty="0" smtClean="0"/>
              <a:t>Tubular </a:t>
            </a:r>
            <a:r>
              <a:rPr lang="en-US" b="1" dirty="0"/>
              <a:t>secretion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3732" name="Rectangle 4"/>
          <p:cNvSpPr>
            <a:spLocks noGrp="1" noChangeArrowheads="1"/>
          </p:cNvSpPr>
          <p:nvPr>
            <p:ph type="title"/>
          </p:nvPr>
        </p:nvSpPr>
        <p:spPr/>
        <p:txBody>
          <a:bodyPr/>
          <a:lstStyle/>
          <a:p>
            <a:r>
              <a:rPr lang="en-US"/>
              <a:t>Kidney Physiology: Mechanisms of Urine Formation</a:t>
            </a:r>
          </a:p>
        </p:txBody>
      </p:sp>
      <p:sp>
        <p:nvSpPr>
          <p:cNvPr id="73733" name="Rectangle 5"/>
          <p:cNvSpPr>
            <a:spLocks noGrp="1" noChangeArrowheads="1"/>
          </p:cNvSpPr>
          <p:nvPr>
            <p:ph type="body" idx="1"/>
          </p:nvPr>
        </p:nvSpPr>
        <p:spPr/>
        <p:txBody>
          <a:bodyPr/>
          <a:lstStyle/>
          <a:p>
            <a:r>
              <a:rPr lang="en-US" b="1" dirty="0" err="1"/>
              <a:t>Glomerular</a:t>
            </a:r>
            <a:r>
              <a:rPr lang="en-US" b="1" dirty="0"/>
              <a:t> filtration</a:t>
            </a:r>
            <a:r>
              <a:rPr lang="en-US" dirty="0"/>
              <a:t> </a:t>
            </a:r>
            <a:endParaRPr lang="en-US" dirty="0" smtClean="0"/>
          </a:p>
          <a:p>
            <a:pPr lvl="1"/>
            <a:r>
              <a:rPr lang="en-US" dirty="0" smtClean="0"/>
              <a:t> </a:t>
            </a:r>
            <a:r>
              <a:rPr lang="en-US" dirty="0"/>
              <a:t>produces </a:t>
            </a:r>
            <a:r>
              <a:rPr lang="en-US" dirty="0" smtClean="0"/>
              <a:t>cell-free </a:t>
            </a:r>
            <a:r>
              <a:rPr lang="en-US" dirty="0"/>
              <a:t>and protein-free filtrate</a:t>
            </a:r>
          </a:p>
          <a:p>
            <a:endParaRPr lang="en-US" b="1" dirty="0" smtClean="0"/>
          </a:p>
          <a:p>
            <a:r>
              <a:rPr lang="en-US" b="1" dirty="0" smtClean="0"/>
              <a:t>Tubular </a:t>
            </a:r>
            <a:r>
              <a:rPr lang="en-US" b="1" dirty="0" err="1"/>
              <a:t>reabsorption</a:t>
            </a:r>
            <a:endParaRPr lang="en-US" dirty="0"/>
          </a:p>
          <a:p>
            <a:pPr lvl="1"/>
            <a:r>
              <a:rPr lang="en-US" dirty="0"/>
              <a:t>Selectively returns 99% of substances from filtrate to blood in renal tubules and collecting ducts</a:t>
            </a:r>
          </a:p>
          <a:p>
            <a:endParaRPr lang="en-US" b="1" dirty="0" smtClean="0"/>
          </a:p>
          <a:p>
            <a:r>
              <a:rPr lang="en-US" b="1" dirty="0" smtClean="0"/>
              <a:t>Tubular </a:t>
            </a:r>
            <a:r>
              <a:rPr lang="en-US" b="1" dirty="0"/>
              <a:t>secretion</a:t>
            </a:r>
            <a:endParaRPr lang="en-US" dirty="0"/>
          </a:p>
          <a:p>
            <a:pPr lvl="1"/>
            <a:r>
              <a:rPr lang="en-US" dirty="0"/>
              <a:t>Selectively moves substances from blood to filtrate in renal tubules and collecting ducts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4758" name="Rectangle 6"/>
          <p:cNvSpPr>
            <a:spLocks noGrp="1" noChangeArrowheads="1"/>
          </p:cNvSpPr>
          <p:nvPr>
            <p:ph type="title"/>
          </p:nvPr>
        </p:nvSpPr>
        <p:spPr/>
        <p:txBody>
          <a:bodyPr/>
          <a:lstStyle/>
          <a:p>
            <a:r>
              <a:rPr lang="en-US"/>
              <a:t>Kidney Physiology: Mechanisms of Urine Formation</a:t>
            </a:r>
          </a:p>
        </p:txBody>
      </p:sp>
      <p:sp>
        <p:nvSpPr>
          <p:cNvPr id="74759" name="Rectangle 7"/>
          <p:cNvSpPr>
            <a:spLocks noGrp="1" noChangeArrowheads="1"/>
          </p:cNvSpPr>
          <p:nvPr>
            <p:ph type="body" idx="1"/>
          </p:nvPr>
        </p:nvSpPr>
        <p:spPr/>
        <p:txBody>
          <a:bodyPr>
            <a:normAutofit lnSpcReduction="10000"/>
          </a:bodyPr>
          <a:lstStyle/>
          <a:p>
            <a:pPr>
              <a:lnSpc>
                <a:spcPct val="90000"/>
              </a:lnSpc>
            </a:pPr>
            <a:r>
              <a:rPr lang="en-US" dirty="0"/>
              <a:t>Kidneys filter body's entire plasma volume 60 times each </a:t>
            </a:r>
            <a:r>
              <a:rPr lang="en-US" dirty="0" smtClean="0"/>
              <a:t>day</a:t>
            </a:r>
          </a:p>
          <a:p>
            <a:pPr>
              <a:lnSpc>
                <a:spcPct val="90000"/>
              </a:lnSpc>
            </a:pPr>
            <a:r>
              <a:rPr lang="en-US" dirty="0" smtClean="0"/>
              <a:t>consume </a:t>
            </a:r>
            <a:r>
              <a:rPr lang="en-US" dirty="0"/>
              <a:t>20-25% oxygen used by body at </a:t>
            </a:r>
            <a:r>
              <a:rPr lang="en-US" dirty="0" smtClean="0"/>
              <a:t>rest</a:t>
            </a:r>
          </a:p>
          <a:p>
            <a:pPr>
              <a:lnSpc>
                <a:spcPct val="90000"/>
              </a:lnSpc>
            </a:pPr>
            <a:endParaRPr lang="en-US" dirty="0" smtClean="0"/>
          </a:p>
          <a:p>
            <a:pPr>
              <a:lnSpc>
                <a:spcPct val="90000"/>
              </a:lnSpc>
            </a:pPr>
            <a:r>
              <a:rPr lang="en-US" dirty="0" smtClean="0"/>
              <a:t>produce </a:t>
            </a:r>
            <a:r>
              <a:rPr lang="en-US" dirty="0"/>
              <a:t>urine from filtrate</a:t>
            </a:r>
          </a:p>
          <a:p>
            <a:pPr>
              <a:lnSpc>
                <a:spcPct val="90000"/>
              </a:lnSpc>
            </a:pPr>
            <a:endParaRPr lang="en-US" dirty="0" smtClean="0"/>
          </a:p>
          <a:p>
            <a:pPr>
              <a:lnSpc>
                <a:spcPct val="90000"/>
              </a:lnSpc>
            </a:pPr>
            <a:r>
              <a:rPr lang="en-US" dirty="0" smtClean="0"/>
              <a:t>Filtrate </a:t>
            </a:r>
            <a:r>
              <a:rPr lang="en-US" dirty="0"/>
              <a:t>(produced by </a:t>
            </a:r>
            <a:r>
              <a:rPr lang="en-US" dirty="0" err="1"/>
              <a:t>glomerular</a:t>
            </a:r>
            <a:r>
              <a:rPr lang="en-US" dirty="0"/>
              <a:t> filtration)</a:t>
            </a:r>
          </a:p>
          <a:p>
            <a:pPr lvl="1">
              <a:lnSpc>
                <a:spcPct val="90000"/>
              </a:lnSpc>
            </a:pPr>
            <a:r>
              <a:rPr lang="en-US" dirty="0"/>
              <a:t>Blood plasma minus proteins</a:t>
            </a:r>
          </a:p>
          <a:p>
            <a:pPr>
              <a:lnSpc>
                <a:spcPct val="90000"/>
              </a:lnSpc>
            </a:pPr>
            <a:endParaRPr lang="en-US" dirty="0" smtClean="0"/>
          </a:p>
          <a:p>
            <a:pPr>
              <a:lnSpc>
                <a:spcPct val="90000"/>
              </a:lnSpc>
            </a:pPr>
            <a:r>
              <a:rPr lang="en-US" dirty="0" smtClean="0"/>
              <a:t>Urine</a:t>
            </a:r>
            <a:endParaRPr lang="en-US" dirty="0"/>
          </a:p>
          <a:p>
            <a:pPr lvl="1">
              <a:lnSpc>
                <a:spcPct val="90000"/>
              </a:lnSpc>
            </a:pPr>
            <a:r>
              <a:rPr lang="en-US" dirty="0"/>
              <a:t>&lt;1% of original filtrate</a:t>
            </a:r>
          </a:p>
          <a:p>
            <a:pPr lvl="1">
              <a:lnSpc>
                <a:spcPct val="90000"/>
              </a:lnSpc>
            </a:pPr>
            <a:r>
              <a:rPr lang="en-US" dirty="0"/>
              <a:t>Contains metabolic wastes and unneeded substances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6804" name="Rectangle 4"/>
          <p:cNvSpPr>
            <a:spLocks noGrp="1" noChangeArrowheads="1"/>
          </p:cNvSpPr>
          <p:nvPr>
            <p:ph type="title"/>
          </p:nvPr>
        </p:nvSpPr>
        <p:spPr/>
        <p:txBody>
          <a:bodyPr/>
          <a:lstStyle/>
          <a:p>
            <a:r>
              <a:rPr lang="en-US"/>
              <a:t>Glomerular Filtration</a:t>
            </a:r>
          </a:p>
        </p:txBody>
      </p:sp>
      <p:sp>
        <p:nvSpPr>
          <p:cNvPr id="76805" name="Rectangle 5"/>
          <p:cNvSpPr>
            <a:spLocks noGrp="1" noChangeArrowheads="1"/>
          </p:cNvSpPr>
          <p:nvPr>
            <p:ph type="body" idx="1"/>
          </p:nvPr>
        </p:nvSpPr>
        <p:spPr>
          <a:xfrm>
            <a:off x="304800" y="1295400"/>
            <a:ext cx="5791200" cy="5105400"/>
          </a:xfrm>
        </p:spPr>
        <p:txBody>
          <a:bodyPr/>
          <a:lstStyle/>
          <a:p>
            <a:r>
              <a:rPr lang="en-US" dirty="0"/>
              <a:t>Passive process</a:t>
            </a:r>
          </a:p>
          <a:p>
            <a:endParaRPr lang="en-US" dirty="0" smtClean="0"/>
          </a:p>
          <a:p>
            <a:r>
              <a:rPr lang="en-US" dirty="0" smtClean="0"/>
              <a:t>No </a:t>
            </a:r>
            <a:r>
              <a:rPr lang="en-US" dirty="0"/>
              <a:t>metabolic energy required</a:t>
            </a:r>
          </a:p>
          <a:p>
            <a:endParaRPr lang="en-US" dirty="0" smtClean="0"/>
          </a:p>
          <a:p>
            <a:r>
              <a:rPr lang="en-US" dirty="0" smtClean="0"/>
              <a:t>Hydrostatic </a:t>
            </a:r>
            <a:r>
              <a:rPr lang="en-US" dirty="0"/>
              <a:t>pressure forces fluids and solutes through filtration membrane</a:t>
            </a:r>
          </a:p>
          <a:p>
            <a:endParaRPr lang="en-US" dirty="0" smtClean="0"/>
          </a:p>
          <a:p>
            <a:r>
              <a:rPr lang="en-US" dirty="0" smtClean="0"/>
              <a:t>No </a:t>
            </a:r>
            <a:r>
              <a:rPr lang="en-US" dirty="0" err="1"/>
              <a:t>reabsorption</a:t>
            </a:r>
            <a:r>
              <a:rPr lang="en-US" dirty="0"/>
              <a:t> into capillaries of </a:t>
            </a:r>
            <a:r>
              <a:rPr lang="en-US" dirty="0" err="1"/>
              <a:t>glomerulus</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6677025" y="704850"/>
            <a:ext cx="2466975" cy="5448300"/>
          </a:xfrm>
          <a:prstGeom prst="rect">
            <a:avLst/>
          </a:prstGeom>
          <a:noFill/>
          <a:ln w="9525">
            <a:noFill/>
            <a:miter lim="800000"/>
            <a:headEnd/>
            <a:tailEnd/>
          </a:ln>
        </p:spPr>
      </p:pic>
      <p:cxnSp>
        <p:nvCxnSpPr>
          <p:cNvPr id="7" name="Straight Arrow Connector 6"/>
          <p:cNvCxnSpPr/>
          <p:nvPr/>
        </p:nvCxnSpPr>
        <p:spPr>
          <a:xfrm>
            <a:off x="6248400" y="2133600"/>
            <a:ext cx="13716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7828" name="Rectangle 4"/>
          <p:cNvSpPr>
            <a:spLocks noGrp="1" noChangeArrowheads="1"/>
          </p:cNvSpPr>
          <p:nvPr>
            <p:ph type="title"/>
          </p:nvPr>
        </p:nvSpPr>
        <p:spPr/>
        <p:txBody>
          <a:bodyPr/>
          <a:lstStyle/>
          <a:p>
            <a:r>
              <a:rPr lang="en-US"/>
              <a:t>The Filtration Membrane</a:t>
            </a:r>
          </a:p>
        </p:txBody>
      </p:sp>
      <p:sp>
        <p:nvSpPr>
          <p:cNvPr id="77829" name="Rectangle 5"/>
          <p:cNvSpPr>
            <a:spLocks noGrp="1" noChangeArrowheads="1"/>
          </p:cNvSpPr>
          <p:nvPr>
            <p:ph type="body" idx="1"/>
          </p:nvPr>
        </p:nvSpPr>
        <p:spPr/>
        <p:txBody>
          <a:bodyPr/>
          <a:lstStyle/>
          <a:p>
            <a:pPr>
              <a:lnSpc>
                <a:spcPct val="90000"/>
              </a:lnSpc>
            </a:pPr>
            <a:r>
              <a:rPr lang="en-US" dirty="0"/>
              <a:t>Porous membrane between blood and interior of </a:t>
            </a:r>
            <a:r>
              <a:rPr lang="en-US" dirty="0" err="1"/>
              <a:t>glomerular</a:t>
            </a:r>
            <a:r>
              <a:rPr lang="en-US" dirty="0"/>
              <a:t> capsule</a:t>
            </a:r>
          </a:p>
          <a:p>
            <a:pPr lvl="1">
              <a:lnSpc>
                <a:spcPct val="90000"/>
              </a:lnSpc>
            </a:pPr>
            <a:r>
              <a:rPr lang="en-US" dirty="0"/>
              <a:t>Water, solutes smaller than plasma proteins pass; normally no cells pass </a:t>
            </a:r>
          </a:p>
          <a:p>
            <a:pPr>
              <a:lnSpc>
                <a:spcPct val="90000"/>
              </a:lnSpc>
            </a:pPr>
            <a:endParaRPr lang="en-US" dirty="0" smtClean="0"/>
          </a:p>
          <a:p>
            <a:pPr>
              <a:lnSpc>
                <a:spcPct val="90000"/>
              </a:lnSpc>
            </a:pPr>
            <a:r>
              <a:rPr lang="en-US" dirty="0" smtClean="0"/>
              <a:t>Three </a:t>
            </a:r>
            <a:r>
              <a:rPr lang="en-US" dirty="0"/>
              <a:t>layers</a:t>
            </a:r>
          </a:p>
          <a:p>
            <a:pPr lvl="1">
              <a:lnSpc>
                <a:spcPct val="90000"/>
              </a:lnSpc>
            </a:pPr>
            <a:r>
              <a:rPr lang="en-US" b="1" dirty="0"/>
              <a:t>Fenestrated endothelium</a:t>
            </a:r>
            <a:r>
              <a:rPr lang="en-US" dirty="0"/>
              <a:t> of </a:t>
            </a:r>
            <a:r>
              <a:rPr lang="en-US" dirty="0" err="1"/>
              <a:t>glomerular</a:t>
            </a:r>
            <a:r>
              <a:rPr lang="en-US" dirty="0"/>
              <a:t> capillaries</a:t>
            </a:r>
          </a:p>
          <a:p>
            <a:pPr lvl="1">
              <a:lnSpc>
                <a:spcPct val="90000"/>
              </a:lnSpc>
            </a:pPr>
            <a:r>
              <a:rPr lang="en-US" b="1" dirty="0"/>
              <a:t>Basement membrane</a:t>
            </a:r>
            <a:r>
              <a:rPr lang="en-US" dirty="0"/>
              <a:t> (fused basal </a:t>
            </a:r>
            <a:r>
              <a:rPr lang="en-US" dirty="0" err="1"/>
              <a:t>laminae</a:t>
            </a:r>
            <a:r>
              <a:rPr lang="en-US" dirty="0"/>
              <a:t> of two other layers)</a:t>
            </a:r>
          </a:p>
          <a:p>
            <a:pPr lvl="1">
              <a:lnSpc>
                <a:spcPct val="90000"/>
              </a:lnSpc>
            </a:pPr>
            <a:r>
              <a:rPr lang="en-US" b="1" dirty="0"/>
              <a:t>Foot processes of </a:t>
            </a:r>
            <a:r>
              <a:rPr lang="en-US" b="1" dirty="0" err="1"/>
              <a:t>podocytes</a:t>
            </a:r>
            <a:r>
              <a:rPr lang="en-US" dirty="0"/>
              <a:t> with filtration </a:t>
            </a:r>
            <a:r>
              <a:rPr lang="en-US" dirty="0" smtClean="0"/>
              <a:t>slits</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2948" name="Rectangle 4"/>
          <p:cNvSpPr>
            <a:spLocks noGrp="1" noChangeArrowheads="1"/>
          </p:cNvSpPr>
          <p:nvPr>
            <p:ph type="title"/>
          </p:nvPr>
        </p:nvSpPr>
        <p:spPr/>
        <p:txBody>
          <a:bodyPr/>
          <a:lstStyle/>
          <a:p>
            <a:r>
              <a:rPr lang="en-US"/>
              <a:t>Pressures That Affect Filtration</a:t>
            </a:r>
          </a:p>
        </p:txBody>
      </p:sp>
      <p:sp>
        <p:nvSpPr>
          <p:cNvPr id="82949" name="Rectangle 5"/>
          <p:cNvSpPr>
            <a:spLocks noGrp="1" noChangeArrowheads="1"/>
          </p:cNvSpPr>
          <p:nvPr>
            <p:ph type="body" idx="1"/>
          </p:nvPr>
        </p:nvSpPr>
        <p:spPr/>
        <p:txBody>
          <a:bodyPr/>
          <a:lstStyle/>
          <a:p>
            <a:r>
              <a:rPr lang="en-US" dirty="0"/>
              <a:t>Outward pressures promote filtrate formation</a:t>
            </a:r>
          </a:p>
          <a:p>
            <a:pPr lvl="1"/>
            <a:endParaRPr lang="en-US" b="1" dirty="0" smtClean="0"/>
          </a:p>
          <a:p>
            <a:pPr lvl="1"/>
            <a:r>
              <a:rPr lang="en-US" b="1" dirty="0" smtClean="0"/>
              <a:t>Hydrostatic </a:t>
            </a:r>
            <a:r>
              <a:rPr lang="en-US" b="1" dirty="0"/>
              <a:t>pressure in </a:t>
            </a:r>
            <a:r>
              <a:rPr lang="en-US" b="1" dirty="0" err="1"/>
              <a:t>glomerular</a:t>
            </a:r>
            <a:r>
              <a:rPr lang="en-US" b="1" dirty="0"/>
              <a:t> capillaries </a:t>
            </a:r>
            <a:endParaRPr lang="en-US" dirty="0" smtClean="0"/>
          </a:p>
          <a:p>
            <a:pPr lvl="2"/>
            <a:r>
              <a:rPr lang="en-US" dirty="0" err="1" smtClean="0"/>
              <a:t>Glomerular</a:t>
            </a:r>
            <a:r>
              <a:rPr lang="en-US" dirty="0" smtClean="0"/>
              <a:t> </a:t>
            </a:r>
            <a:r>
              <a:rPr lang="en-US" dirty="0"/>
              <a:t>blood pressure</a:t>
            </a:r>
          </a:p>
          <a:p>
            <a:pPr lvl="2"/>
            <a:endParaRPr lang="en-US" dirty="0" smtClean="0"/>
          </a:p>
          <a:p>
            <a:pPr lvl="2"/>
            <a:r>
              <a:rPr lang="en-US" dirty="0" smtClean="0"/>
              <a:t>Chief </a:t>
            </a:r>
            <a:r>
              <a:rPr lang="en-US" dirty="0"/>
              <a:t>force pushing water, solutes out of blood</a:t>
            </a:r>
          </a:p>
          <a:p>
            <a:pPr lvl="2"/>
            <a:endParaRPr lang="en-US" dirty="0" smtClean="0"/>
          </a:p>
          <a:p>
            <a:pPr lvl="2"/>
            <a:r>
              <a:rPr lang="en-US" dirty="0" smtClean="0"/>
              <a:t>Quite </a:t>
            </a:r>
            <a:r>
              <a:rPr lang="en-US" dirty="0"/>
              <a:t>high – 55 mm Hg </a:t>
            </a:r>
            <a:r>
              <a:rPr lang="en-US" dirty="0" smtClean="0"/>
              <a:t> </a:t>
            </a:r>
            <a:endParaRPr lang="en-US" dirty="0"/>
          </a:p>
          <a:p>
            <a:pPr lvl="3"/>
            <a:r>
              <a:rPr lang="en-US" dirty="0"/>
              <a:t>Because efferent arteriole is high resistance vessel with diameter smaller than afferent arteriole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3972" name="Rectangle 4"/>
          <p:cNvSpPr>
            <a:spLocks noGrp="1" noChangeArrowheads="1"/>
          </p:cNvSpPr>
          <p:nvPr>
            <p:ph type="title"/>
          </p:nvPr>
        </p:nvSpPr>
        <p:spPr/>
        <p:txBody>
          <a:bodyPr/>
          <a:lstStyle/>
          <a:p>
            <a:r>
              <a:rPr lang="en-US"/>
              <a:t>Pressures That Affect Filtration</a:t>
            </a:r>
          </a:p>
        </p:txBody>
      </p:sp>
      <p:sp>
        <p:nvSpPr>
          <p:cNvPr id="83973" name="Rectangle 5"/>
          <p:cNvSpPr>
            <a:spLocks noGrp="1" noChangeArrowheads="1"/>
          </p:cNvSpPr>
          <p:nvPr>
            <p:ph type="body" idx="1"/>
          </p:nvPr>
        </p:nvSpPr>
        <p:spPr/>
        <p:txBody>
          <a:bodyPr/>
          <a:lstStyle/>
          <a:p>
            <a:r>
              <a:rPr lang="en-US" dirty="0"/>
              <a:t>Inward forces inhibiting filtrate formation</a:t>
            </a:r>
          </a:p>
          <a:p>
            <a:pPr lvl="1"/>
            <a:endParaRPr lang="en-US" dirty="0" smtClean="0"/>
          </a:p>
          <a:p>
            <a:pPr lvl="1"/>
            <a:r>
              <a:rPr lang="en-US" dirty="0" smtClean="0"/>
              <a:t>Hydrostatic </a:t>
            </a:r>
            <a:r>
              <a:rPr lang="en-US" dirty="0"/>
              <a:t>pressure in capsular space </a:t>
            </a:r>
            <a:r>
              <a:rPr lang="en-US" dirty="0" smtClean="0"/>
              <a:t> </a:t>
            </a:r>
            <a:endParaRPr lang="en-US" dirty="0"/>
          </a:p>
          <a:p>
            <a:pPr lvl="2"/>
            <a:r>
              <a:rPr lang="en-US" dirty="0"/>
              <a:t>Pressure of filtrate in capsule – 15 mm Hg</a:t>
            </a:r>
          </a:p>
          <a:p>
            <a:pPr lvl="1"/>
            <a:endParaRPr lang="en-US" dirty="0" smtClean="0"/>
          </a:p>
          <a:p>
            <a:pPr lvl="1"/>
            <a:r>
              <a:rPr lang="en-US" dirty="0" smtClean="0"/>
              <a:t>Colloid </a:t>
            </a:r>
            <a:r>
              <a:rPr lang="en-US" dirty="0"/>
              <a:t>osmotic pressure in capillaries </a:t>
            </a:r>
            <a:r>
              <a:rPr lang="en-US" dirty="0" smtClean="0"/>
              <a:t> </a:t>
            </a:r>
            <a:endParaRPr lang="en-US" dirty="0"/>
          </a:p>
          <a:p>
            <a:pPr lvl="2"/>
            <a:r>
              <a:rPr lang="en-US" dirty="0"/>
              <a:t>"Pull" of proteins in blood – 30 mm Hg</a:t>
            </a:r>
          </a:p>
          <a:p>
            <a:endParaRPr lang="en-US" dirty="0" smtClean="0"/>
          </a:p>
          <a:p>
            <a:r>
              <a:rPr lang="en-US" dirty="0" smtClean="0"/>
              <a:t>Sum </a:t>
            </a:r>
            <a:r>
              <a:rPr lang="en-US" dirty="0"/>
              <a:t>of forces </a:t>
            </a:r>
            <a:r>
              <a:rPr lang="en-US" dirty="0">
                <a:sym typeface="Wingdings" pitchFamily="80" charset="2"/>
              </a:rPr>
              <a:t> </a:t>
            </a:r>
            <a:r>
              <a:rPr lang="en-US" b="1" dirty="0">
                <a:sym typeface="Wingdings" pitchFamily="80" charset="2"/>
              </a:rPr>
              <a:t>Net filtration pressure (NFP)</a:t>
            </a:r>
            <a:endParaRPr lang="en-US" dirty="0">
              <a:sym typeface="Wingdings" pitchFamily="80" charset="2"/>
            </a:endParaRPr>
          </a:p>
          <a:p>
            <a:pPr lvl="1"/>
            <a:r>
              <a:rPr lang="en-US" dirty="0">
                <a:sym typeface="Wingdings" pitchFamily="80" charset="2"/>
              </a:rPr>
              <a:t>55 mm Hg forcing out; 45 mm Hg opposing = net outward force of 10 mm Hg</a:t>
            </a: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4996" name="Rectangle 4"/>
          <p:cNvSpPr>
            <a:spLocks noGrp="1" noChangeArrowheads="1"/>
          </p:cNvSpPr>
          <p:nvPr>
            <p:ph type="title"/>
          </p:nvPr>
        </p:nvSpPr>
        <p:spPr/>
        <p:txBody>
          <a:bodyPr/>
          <a:lstStyle/>
          <a:p>
            <a:r>
              <a:rPr lang="en-US"/>
              <a:t>Net Filtration Pressure (NFP)</a:t>
            </a:r>
          </a:p>
        </p:txBody>
      </p:sp>
      <p:sp>
        <p:nvSpPr>
          <p:cNvPr id="84997" name="Rectangle 5"/>
          <p:cNvSpPr>
            <a:spLocks noGrp="1" noChangeArrowheads="1"/>
          </p:cNvSpPr>
          <p:nvPr>
            <p:ph type="body" idx="1"/>
          </p:nvPr>
        </p:nvSpPr>
        <p:spPr/>
        <p:txBody>
          <a:bodyPr/>
          <a:lstStyle/>
          <a:p>
            <a:r>
              <a:rPr lang="en-US" dirty="0"/>
              <a:t>Pressure responsible for filtrate formation (10 mm Hg)</a:t>
            </a:r>
          </a:p>
          <a:p>
            <a:endParaRPr lang="en-US" dirty="0" smtClean="0"/>
          </a:p>
          <a:p>
            <a:r>
              <a:rPr lang="en-US" dirty="0" smtClean="0"/>
              <a:t>Main </a:t>
            </a:r>
            <a:r>
              <a:rPr lang="en-US" dirty="0"/>
              <a:t>controllable factor determining </a:t>
            </a:r>
            <a:r>
              <a:rPr lang="en-US" b="1" dirty="0" err="1"/>
              <a:t>glomerular</a:t>
            </a:r>
            <a:r>
              <a:rPr lang="en-US" b="1" dirty="0"/>
              <a:t> filtration rate (GFR)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7044" name="Rectangle 4"/>
          <p:cNvSpPr>
            <a:spLocks noGrp="1" noChangeArrowheads="1"/>
          </p:cNvSpPr>
          <p:nvPr>
            <p:ph type="title"/>
          </p:nvPr>
        </p:nvSpPr>
        <p:spPr/>
        <p:txBody>
          <a:bodyPr/>
          <a:lstStyle/>
          <a:p>
            <a:r>
              <a:rPr lang="en-US"/>
              <a:t>Glomerular Filtration Rate (GFR)</a:t>
            </a:r>
          </a:p>
        </p:txBody>
      </p:sp>
      <p:sp>
        <p:nvSpPr>
          <p:cNvPr id="87045" name="Rectangle 5"/>
          <p:cNvSpPr>
            <a:spLocks noGrp="1" noChangeArrowheads="1"/>
          </p:cNvSpPr>
          <p:nvPr>
            <p:ph type="body" idx="1"/>
          </p:nvPr>
        </p:nvSpPr>
        <p:spPr/>
        <p:txBody>
          <a:bodyPr>
            <a:normAutofit lnSpcReduction="10000"/>
          </a:bodyPr>
          <a:lstStyle/>
          <a:p>
            <a:r>
              <a:rPr lang="en-US" dirty="0"/>
              <a:t>Volume of filtrate formed per minute by both kidneys (normal = 120–125 ml/min)</a:t>
            </a:r>
          </a:p>
          <a:p>
            <a:endParaRPr lang="en-US" dirty="0" smtClean="0"/>
          </a:p>
          <a:p>
            <a:r>
              <a:rPr lang="en-US" dirty="0" smtClean="0"/>
              <a:t>GFR </a:t>
            </a:r>
            <a:r>
              <a:rPr lang="en-US" dirty="0"/>
              <a:t>directly proportional to</a:t>
            </a:r>
          </a:p>
          <a:p>
            <a:pPr lvl="1"/>
            <a:r>
              <a:rPr lang="en-US" b="1" dirty="0"/>
              <a:t>NFP</a:t>
            </a:r>
            <a:r>
              <a:rPr lang="en-US" dirty="0"/>
              <a:t> </a:t>
            </a:r>
            <a:endParaRPr lang="en-US" dirty="0" smtClean="0"/>
          </a:p>
          <a:p>
            <a:pPr lvl="2"/>
            <a:r>
              <a:rPr lang="en-US" dirty="0" smtClean="0"/>
              <a:t>primary </a:t>
            </a:r>
            <a:r>
              <a:rPr lang="en-US" dirty="0"/>
              <a:t>pressure is hydrostatic pressure in </a:t>
            </a:r>
            <a:r>
              <a:rPr lang="en-US" dirty="0" err="1"/>
              <a:t>glomerulus</a:t>
            </a:r>
            <a:endParaRPr lang="en-US" dirty="0"/>
          </a:p>
          <a:p>
            <a:pPr lvl="1"/>
            <a:endParaRPr lang="en-US" b="1" dirty="0" smtClean="0"/>
          </a:p>
          <a:p>
            <a:pPr lvl="1"/>
            <a:r>
              <a:rPr lang="en-US" b="1" dirty="0" smtClean="0"/>
              <a:t>Total </a:t>
            </a:r>
            <a:r>
              <a:rPr lang="en-US" b="1" dirty="0"/>
              <a:t>surface area available for filtration</a:t>
            </a:r>
            <a:r>
              <a:rPr lang="en-US" dirty="0"/>
              <a:t> </a:t>
            </a:r>
            <a:endParaRPr lang="en-US" dirty="0" smtClean="0"/>
          </a:p>
          <a:p>
            <a:pPr lvl="2"/>
            <a:r>
              <a:rPr lang="en-US" dirty="0" err="1" smtClean="0"/>
              <a:t>glomerular</a:t>
            </a:r>
            <a:r>
              <a:rPr lang="en-US" dirty="0" smtClean="0"/>
              <a:t> </a:t>
            </a:r>
            <a:r>
              <a:rPr lang="en-US" dirty="0" err="1"/>
              <a:t>mesangial</a:t>
            </a:r>
            <a:r>
              <a:rPr lang="en-US" dirty="0"/>
              <a:t> cells control by contracting</a:t>
            </a:r>
          </a:p>
          <a:p>
            <a:pPr lvl="1"/>
            <a:endParaRPr lang="en-US" b="1" dirty="0" smtClean="0"/>
          </a:p>
          <a:p>
            <a:pPr lvl="1"/>
            <a:r>
              <a:rPr lang="en-US" b="1" dirty="0" smtClean="0"/>
              <a:t>Filtration </a:t>
            </a:r>
            <a:r>
              <a:rPr lang="en-US" b="1" dirty="0"/>
              <a:t>membrane permeability</a:t>
            </a:r>
            <a:r>
              <a:rPr lang="en-US" dirty="0"/>
              <a:t> </a:t>
            </a:r>
            <a:endParaRPr lang="en-US" dirty="0" smtClean="0"/>
          </a:p>
          <a:p>
            <a:pPr lvl="2"/>
            <a:r>
              <a:rPr lang="en-US" dirty="0" smtClean="0"/>
              <a:t>much </a:t>
            </a:r>
            <a:r>
              <a:rPr lang="en-US" dirty="0"/>
              <a:t>more permeable than other capillaries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a:t>Mucosa</a:t>
            </a:r>
          </a:p>
        </p:txBody>
      </p:sp>
      <p:sp>
        <p:nvSpPr>
          <p:cNvPr id="25605" name="Rectangle 5"/>
          <p:cNvSpPr>
            <a:spLocks noGrp="1" noChangeArrowheads="1"/>
          </p:cNvSpPr>
          <p:nvPr>
            <p:ph type="body" idx="1"/>
          </p:nvPr>
        </p:nvSpPr>
        <p:spPr/>
        <p:txBody>
          <a:bodyPr>
            <a:normAutofit/>
          </a:bodyPr>
          <a:lstStyle/>
          <a:p>
            <a:r>
              <a:rPr lang="en-US" dirty="0"/>
              <a:t>Lamina </a:t>
            </a:r>
            <a:r>
              <a:rPr lang="en-US" dirty="0" err="1"/>
              <a:t>propria</a:t>
            </a:r>
            <a:endParaRPr lang="en-US" dirty="0"/>
          </a:p>
          <a:p>
            <a:pPr lvl="1"/>
            <a:r>
              <a:rPr lang="en-US" dirty="0"/>
              <a:t>Loose areolar connective tissue</a:t>
            </a:r>
          </a:p>
          <a:p>
            <a:pPr lvl="1"/>
            <a:endParaRPr lang="en-US" dirty="0" smtClean="0"/>
          </a:p>
          <a:p>
            <a:pPr lvl="1"/>
            <a:r>
              <a:rPr lang="en-US" dirty="0" smtClean="0"/>
              <a:t>Capillaries </a:t>
            </a:r>
            <a:r>
              <a:rPr lang="en-US" dirty="0"/>
              <a:t>for nourishment and absorption </a:t>
            </a:r>
          </a:p>
          <a:p>
            <a:pPr lvl="1"/>
            <a:endParaRPr lang="en-US" dirty="0" smtClean="0"/>
          </a:p>
          <a:p>
            <a:pPr lvl="1"/>
            <a:r>
              <a:rPr lang="en-US" dirty="0" smtClean="0"/>
              <a:t>Lymphoid </a:t>
            </a:r>
            <a:r>
              <a:rPr lang="en-US" dirty="0"/>
              <a:t>follicles (part of MALT) </a:t>
            </a:r>
          </a:p>
          <a:p>
            <a:pPr lvl="2"/>
            <a:r>
              <a:rPr lang="en-US" dirty="0"/>
              <a:t>Defend against microorganisms</a:t>
            </a:r>
          </a:p>
          <a:p>
            <a:endParaRPr lang="en-US" dirty="0" smtClean="0"/>
          </a:p>
          <a:p>
            <a:r>
              <a:rPr lang="en-US" dirty="0" err="1" smtClean="0"/>
              <a:t>Muscularis</a:t>
            </a:r>
            <a:r>
              <a:rPr lang="en-US" dirty="0" smtClean="0"/>
              <a:t> </a:t>
            </a:r>
            <a:r>
              <a:rPr lang="en-US" dirty="0"/>
              <a:t>mucosae: smooth muscle </a:t>
            </a:r>
            <a:r>
              <a:rPr lang="en-US" dirty="0">
                <a:sym typeface="Wingdings" pitchFamily="28" charset="2"/>
              </a:rPr>
              <a:t></a:t>
            </a:r>
            <a:r>
              <a:rPr lang="en-US" dirty="0"/>
              <a:t> local movements of mucosa</a:t>
            </a:r>
          </a:p>
        </p:txBody>
      </p:sp>
    </p:spTree>
    <p:extLst>
      <p:ext uri="{BB962C8B-B14F-4D97-AF65-F5344CB8AC3E}">
        <p14:creationId xmlns:p14="http://schemas.microsoft.com/office/powerpoint/2010/main" val="384141717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8068" name="Rectangle 4"/>
          <p:cNvSpPr>
            <a:spLocks noGrp="1" noChangeArrowheads="1"/>
          </p:cNvSpPr>
          <p:nvPr>
            <p:ph type="title"/>
          </p:nvPr>
        </p:nvSpPr>
        <p:spPr/>
        <p:txBody>
          <a:bodyPr/>
          <a:lstStyle/>
          <a:p>
            <a:r>
              <a:rPr lang="en-US"/>
              <a:t>Regulation of Glomerular Filtration</a:t>
            </a:r>
          </a:p>
        </p:txBody>
      </p:sp>
      <p:sp>
        <p:nvSpPr>
          <p:cNvPr id="88069" name="Rectangle 5"/>
          <p:cNvSpPr>
            <a:spLocks noGrp="1" noChangeArrowheads="1"/>
          </p:cNvSpPr>
          <p:nvPr>
            <p:ph type="body" idx="1"/>
          </p:nvPr>
        </p:nvSpPr>
        <p:spPr/>
        <p:txBody>
          <a:bodyPr/>
          <a:lstStyle/>
          <a:p>
            <a:pPr>
              <a:lnSpc>
                <a:spcPct val="90000"/>
              </a:lnSpc>
            </a:pPr>
            <a:r>
              <a:rPr lang="en-US" dirty="0"/>
              <a:t>Constant GFR allows kidneys to make filtrate and maintain extracellular homeostasis</a:t>
            </a:r>
            <a:endParaRPr lang="en-US" sz="2800" dirty="0"/>
          </a:p>
          <a:p>
            <a:pPr lvl="1">
              <a:lnSpc>
                <a:spcPct val="90000"/>
              </a:lnSpc>
            </a:pPr>
            <a:endParaRPr lang="en-US" dirty="0" smtClean="0"/>
          </a:p>
          <a:p>
            <a:pPr lvl="1">
              <a:lnSpc>
                <a:spcPct val="90000"/>
              </a:lnSpc>
            </a:pPr>
            <a:r>
              <a:rPr lang="en-US" dirty="0" smtClean="0"/>
              <a:t>Goal </a:t>
            </a:r>
            <a:r>
              <a:rPr lang="en-US" dirty="0"/>
              <a:t>of </a:t>
            </a:r>
            <a:r>
              <a:rPr lang="en-US" i="1" dirty="0"/>
              <a:t>intrinsic controls</a:t>
            </a:r>
            <a:r>
              <a:rPr lang="en-US" dirty="0"/>
              <a:t> </a:t>
            </a:r>
            <a:r>
              <a:rPr lang="en-US" dirty="0" smtClean="0"/>
              <a:t>:  </a:t>
            </a:r>
          </a:p>
          <a:p>
            <a:pPr lvl="2">
              <a:lnSpc>
                <a:spcPct val="90000"/>
              </a:lnSpc>
            </a:pPr>
            <a:r>
              <a:rPr lang="en-US" dirty="0" smtClean="0"/>
              <a:t>maintain </a:t>
            </a:r>
            <a:r>
              <a:rPr lang="en-US" dirty="0"/>
              <a:t>GFR in kidney</a:t>
            </a:r>
            <a:endParaRPr lang="en-US" sz="2000" dirty="0"/>
          </a:p>
          <a:p>
            <a:pPr>
              <a:lnSpc>
                <a:spcPct val="90000"/>
              </a:lnSpc>
            </a:pPr>
            <a:endParaRPr lang="en-US" dirty="0" smtClean="0"/>
          </a:p>
          <a:p>
            <a:pPr>
              <a:lnSpc>
                <a:spcPct val="90000"/>
              </a:lnSpc>
            </a:pPr>
            <a:r>
              <a:rPr lang="en-US" dirty="0" smtClean="0"/>
              <a:t>GFR </a:t>
            </a:r>
            <a:r>
              <a:rPr lang="en-US" dirty="0"/>
              <a:t>affects systemic blood pressure</a:t>
            </a:r>
            <a:endParaRPr lang="en-US" sz="2800" dirty="0"/>
          </a:p>
          <a:p>
            <a:pPr lvl="1">
              <a:lnSpc>
                <a:spcPct val="90000"/>
              </a:lnSpc>
            </a:pPr>
            <a:r>
              <a:rPr lang="en-US" dirty="0" smtClean="0">
                <a:sym typeface="Symbol" pitchFamily="80" charset="2"/>
              </a:rPr>
              <a:t>increased</a:t>
            </a:r>
            <a:r>
              <a:rPr lang="en-US" dirty="0" smtClean="0"/>
              <a:t> </a:t>
            </a:r>
            <a:r>
              <a:rPr lang="en-US" dirty="0"/>
              <a:t>GFR </a:t>
            </a:r>
            <a:r>
              <a:rPr lang="en-US" dirty="0">
                <a:sym typeface="Wingdings" pitchFamily="80" charset="2"/>
              </a:rPr>
              <a:t> </a:t>
            </a:r>
            <a:r>
              <a:rPr lang="en-US" dirty="0" smtClean="0">
                <a:sym typeface="Symbol" pitchFamily="80" charset="2"/>
              </a:rPr>
              <a:t>increased </a:t>
            </a:r>
            <a:r>
              <a:rPr lang="en-US" dirty="0" smtClean="0"/>
              <a:t>urine </a:t>
            </a:r>
            <a:r>
              <a:rPr lang="en-US" dirty="0"/>
              <a:t>output </a:t>
            </a:r>
            <a:r>
              <a:rPr lang="en-US" dirty="0">
                <a:sym typeface="Wingdings" pitchFamily="80" charset="2"/>
              </a:rPr>
              <a:t> </a:t>
            </a:r>
            <a:r>
              <a:rPr lang="en-US" dirty="0" smtClean="0">
                <a:sym typeface="Symbol" pitchFamily="80" charset="2"/>
              </a:rPr>
              <a:t>decreased</a:t>
            </a:r>
            <a:r>
              <a:rPr lang="en-US" dirty="0" smtClean="0"/>
              <a:t> </a:t>
            </a:r>
            <a:r>
              <a:rPr lang="en-US" dirty="0"/>
              <a:t>blood pressure, and vice versa</a:t>
            </a:r>
          </a:p>
          <a:p>
            <a:pPr lvl="1">
              <a:lnSpc>
                <a:spcPct val="90000"/>
              </a:lnSpc>
            </a:pPr>
            <a:endParaRPr lang="en-US" dirty="0" smtClean="0"/>
          </a:p>
          <a:p>
            <a:pPr lvl="1">
              <a:lnSpc>
                <a:spcPct val="90000"/>
              </a:lnSpc>
            </a:pPr>
            <a:r>
              <a:rPr lang="en-US" dirty="0" smtClean="0"/>
              <a:t>Goal </a:t>
            </a:r>
            <a:r>
              <a:rPr lang="en-US" dirty="0"/>
              <a:t>of </a:t>
            </a:r>
            <a:r>
              <a:rPr lang="en-US" i="1" dirty="0"/>
              <a:t>extrinsic controls</a:t>
            </a:r>
            <a:r>
              <a:rPr lang="en-US" dirty="0"/>
              <a:t> </a:t>
            </a:r>
            <a:endParaRPr lang="en-US" dirty="0" smtClean="0"/>
          </a:p>
          <a:p>
            <a:pPr lvl="2">
              <a:lnSpc>
                <a:spcPct val="90000"/>
              </a:lnSpc>
            </a:pPr>
            <a:r>
              <a:rPr lang="en-US" dirty="0" smtClean="0"/>
              <a:t>maintain </a:t>
            </a:r>
            <a:r>
              <a:rPr lang="en-US" dirty="0"/>
              <a:t>systemic blood pressure</a:t>
            </a:r>
          </a:p>
          <a:p>
            <a:pPr>
              <a:lnSpc>
                <a:spcPct val="90000"/>
              </a:lnSpc>
            </a:pPr>
            <a:endParaRPr lang="en-US" sz="2800" dirty="0"/>
          </a:p>
          <a:p>
            <a:pPr>
              <a:lnSpc>
                <a:spcPct val="90000"/>
              </a:lnSpc>
            </a:pPr>
            <a:endParaRPr lang="en-US" sz="2800"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9092" name="Rectangle 4"/>
          <p:cNvSpPr>
            <a:spLocks noGrp="1" noChangeArrowheads="1"/>
          </p:cNvSpPr>
          <p:nvPr>
            <p:ph type="title"/>
          </p:nvPr>
        </p:nvSpPr>
        <p:spPr/>
        <p:txBody>
          <a:bodyPr/>
          <a:lstStyle/>
          <a:p>
            <a:r>
              <a:rPr lang="en-US"/>
              <a:t>Regulation of Glomerular Filtration</a:t>
            </a:r>
          </a:p>
        </p:txBody>
      </p:sp>
      <p:sp>
        <p:nvSpPr>
          <p:cNvPr id="89093" name="Rectangle 5"/>
          <p:cNvSpPr>
            <a:spLocks noGrp="1" noChangeArrowheads="1"/>
          </p:cNvSpPr>
          <p:nvPr>
            <p:ph type="body" idx="1"/>
          </p:nvPr>
        </p:nvSpPr>
        <p:spPr/>
        <p:txBody>
          <a:bodyPr/>
          <a:lstStyle/>
          <a:p>
            <a:r>
              <a:rPr lang="en-US" dirty="0"/>
              <a:t>Intrinsic controls </a:t>
            </a:r>
            <a:endParaRPr lang="en-US" dirty="0" smtClean="0"/>
          </a:p>
          <a:p>
            <a:pPr lvl="1"/>
            <a:r>
              <a:rPr lang="en-US" dirty="0" smtClean="0"/>
              <a:t>renal </a:t>
            </a:r>
            <a:r>
              <a:rPr lang="en-US" dirty="0" err="1" smtClean="0"/>
              <a:t>autoregulation</a:t>
            </a:r>
            <a:r>
              <a:rPr lang="en-US" dirty="0" smtClean="0"/>
              <a:t> </a:t>
            </a:r>
            <a:endParaRPr lang="en-US" dirty="0"/>
          </a:p>
          <a:p>
            <a:pPr lvl="2"/>
            <a:r>
              <a:rPr lang="en-US" dirty="0"/>
              <a:t>Act locally within kidney to maintain GFR</a:t>
            </a:r>
          </a:p>
          <a:p>
            <a:endParaRPr lang="en-US" dirty="0" smtClean="0"/>
          </a:p>
          <a:p>
            <a:endParaRPr lang="en-US" dirty="0" smtClean="0"/>
          </a:p>
          <a:p>
            <a:r>
              <a:rPr lang="en-US" dirty="0" smtClean="0"/>
              <a:t>Extrinsic </a:t>
            </a:r>
            <a:r>
              <a:rPr lang="en-US" dirty="0"/>
              <a:t>controls</a:t>
            </a:r>
          </a:p>
          <a:p>
            <a:pPr lvl="1"/>
            <a:r>
              <a:rPr lang="en-US" dirty="0"/>
              <a:t>Nervous and endocrine mechanisms that maintain blood pressure; can negatively affect kidney function</a:t>
            </a:r>
          </a:p>
          <a:p>
            <a:pPr lvl="1"/>
            <a:endParaRPr lang="en-US" dirty="0" smtClean="0"/>
          </a:p>
          <a:p>
            <a:pPr lvl="1"/>
            <a:r>
              <a:rPr lang="en-US" dirty="0" smtClean="0"/>
              <a:t>Take </a:t>
            </a:r>
            <a:r>
              <a:rPr lang="en-US" dirty="0"/>
              <a:t>precedence over intrinsic controls if systemic BP &lt; 80 or &gt; 180 mm Hg</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0116" name="Rectangle 4"/>
          <p:cNvSpPr>
            <a:spLocks noGrp="1" noChangeArrowheads="1"/>
          </p:cNvSpPr>
          <p:nvPr>
            <p:ph type="title"/>
          </p:nvPr>
        </p:nvSpPr>
        <p:spPr/>
        <p:txBody>
          <a:bodyPr/>
          <a:lstStyle/>
          <a:p>
            <a:r>
              <a:rPr lang="en-US"/>
              <a:t>Regulation of Glomerular Filtration</a:t>
            </a:r>
          </a:p>
        </p:txBody>
      </p:sp>
      <p:sp>
        <p:nvSpPr>
          <p:cNvPr id="90117" name="Rectangle 5"/>
          <p:cNvSpPr>
            <a:spLocks noGrp="1" noChangeArrowheads="1"/>
          </p:cNvSpPr>
          <p:nvPr>
            <p:ph type="body" idx="1"/>
          </p:nvPr>
        </p:nvSpPr>
        <p:spPr/>
        <p:txBody>
          <a:bodyPr/>
          <a:lstStyle/>
          <a:p>
            <a:r>
              <a:rPr lang="en-US" dirty="0"/>
              <a:t>Controlled via </a:t>
            </a:r>
            <a:r>
              <a:rPr lang="en-US" dirty="0" err="1"/>
              <a:t>glomerular</a:t>
            </a:r>
            <a:r>
              <a:rPr lang="en-US" dirty="0"/>
              <a:t> hydrostatic pressure</a:t>
            </a:r>
          </a:p>
          <a:p>
            <a:pPr lvl="1"/>
            <a:r>
              <a:rPr lang="en-US" dirty="0"/>
              <a:t>If rises </a:t>
            </a:r>
            <a:r>
              <a:rPr lang="en-US" dirty="0">
                <a:sym typeface="Wingdings" pitchFamily="80" charset="2"/>
              </a:rPr>
              <a:t> NFP rises  GFR rises</a:t>
            </a:r>
          </a:p>
          <a:p>
            <a:pPr lvl="1"/>
            <a:endParaRPr lang="en-US" dirty="0" smtClean="0">
              <a:sym typeface="Wingdings" pitchFamily="80" charset="2"/>
            </a:endParaRPr>
          </a:p>
          <a:p>
            <a:pPr lvl="1">
              <a:buNone/>
            </a:pPr>
            <a:endParaRPr lang="en-US" dirty="0"/>
          </a:p>
          <a:p>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1140" name="Rectangle 4"/>
          <p:cNvSpPr>
            <a:spLocks noGrp="1" noChangeArrowheads="1"/>
          </p:cNvSpPr>
          <p:nvPr>
            <p:ph type="title"/>
          </p:nvPr>
        </p:nvSpPr>
        <p:spPr/>
        <p:txBody>
          <a:bodyPr/>
          <a:lstStyle/>
          <a:p>
            <a:r>
              <a:rPr lang="en-US"/>
              <a:t>Intrinsic Controls</a:t>
            </a:r>
          </a:p>
        </p:txBody>
      </p:sp>
      <p:sp>
        <p:nvSpPr>
          <p:cNvPr id="91141" name="Rectangle 5"/>
          <p:cNvSpPr>
            <a:spLocks noGrp="1" noChangeArrowheads="1"/>
          </p:cNvSpPr>
          <p:nvPr>
            <p:ph type="body" idx="1"/>
          </p:nvPr>
        </p:nvSpPr>
        <p:spPr/>
        <p:txBody>
          <a:bodyPr/>
          <a:lstStyle/>
          <a:p>
            <a:r>
              <a:rPr lang="en-US" dirty="0"/>
              <a:t>Maintains nearly constant GFR when </a:t>
            </a:r>
            <a:r>
              <a:rPr lang="en-US" dirty="0" smtClean="0"/>
              <a:t>arterial blood pressure is in </a:t>
            </a:r>
            <a:r>
              <a:rPr lang="en-US" dirty="0"/>
              <a:t>range of 80–180 mm Hg</a:t>
            </a:r>
          </a:p>
          <a:p>
            <a:pPr lvl="1"/>
            <a:r>
              <a:rPr lang="en-US" dirty="0" err="1"/>
              <a:t>Autoregulation</a:t>
            </a:r>
            <a:r>
              <a:rPr lang="en-US" dirty="0"/>
              <a:t> ceases if out of that range</a:t>
            </a:r>
          </a:p>
          <a:p>
            <a:endParaRPr lang="en-US" dirty="0" smtClean="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2164" name="Rectangle 4"/>
          <p:cNvSpPr>
            <a:spLocks noGrp="1" noChangeArrowheads="1"/>
          </p:cNvSpPr>
          <p:nvPr>
            <p:ph type="title"/>
          </p:nvPr>
        </p:nvSpPr>
        <p:spPr/>
        <p:txBody>
          <a:bodyPr/>
          <a:lstStyle/>
          <a:p>
            <a:r>
              <a:rPr lang="en-US"/>
              <a:t>Intrinsic Controls: Myogenic Mechanism</a:t>
            </a:r>
          </a:p>
        </p:txBody>
      </p:sp>
      <p:sp>
        <p:nvSpPr>
          <p:cNvPr id="92165" name="Rectangle 5"/>
          <p:cNvSpPr>
            <a:spLocks noGrp="1" noChangeArrowheads="1"/>
          </p:cNvSpPr>
          <p:nvPr>
            <p:ph type="body" idx="1"/>
          </p:nvPr>
        </p:nvSpPr>
        <p:spPr/>
        <p:txBody>
          <a:bodyPr/>
          <a:lstStyle/>
          <a:p>
            <a:r>
              <a:rPr lang="en-US" dirty="0">
                <a:sym typeface="Symbol" pitchFamily="80" charset="2"/>
              </a:rPr>
              <a:t>Smooth muscle contracts when stretched</a:t>
            </a:r>
          </a:p>
          <a:p>
            <a:endParaRPr lang="en-US" dirty="0" smtClean="0">
              <a:sym typeface="Symbol" pitchFamily="80" charset="2"/>
            </a:endParaRPr>
          </a:p>
          <a:p>
            <a:r>
              <a:rPr lang="en-US" dirty="0" smtClean="0">
                <a:sym typeface="Symbol" pitchFamily="80" charset="2"/>
              </a:rPr>
              <a:t></a:t>
            </a:r>
            <a:r>
              <a:rPr lang="en-US" dirty="0" smtClean="0"/>
              <a:t> </a:t>
            </a:r>
            <a:r>
              <a:rPr lang="en-US" dirty="0"/>
              <a:t>BP </a:t>
            </a:r>
            <a:r>
              <a:rPr lang="en-US" dirty="0">
                <a:sym typeface="Symbol" pitchFamily="80" charset="2"/>
              </a:rPr>
              <a:t></a:t>
            </a:r>
            <a:r>
              <a:rPr lang="en-US" dirty="0"/>
              <a:t> muscle stretch </a:t>
            </a:r>
            <a:r>
              <a:rPr lang="en-US" dirty="0">
                <a:sym typeface="Wingdings" pitchFamily="80" charset="2"/>
              </a:rPr>
              <a:t> </a:t>
            </a:r>
            <a:r>
              <a:rPr lang="en-US" dirty="0"/>
              <a:t>constriction of afferent arterioles </a:t>
            </a:r>
            <a:r>
              <a:rPr lang="en-US" dirty="0">
                <a:sym typeface="Wingdings" pitchFamily="80" charset="2"/>
              </a:rPr>
              <a:t> restricts blood flow into </a:t>
            </a:r>
            <a:r>
              <a:rPr lang="en-US" dirty="0" err="1">
                <a:sym typeface="Wingdings" pitchFamily="80" charset="2"/>
              </a:rPr>
              <a:t>glomerulus</a:t>
            </a:r>
            <a:endParaRPr lang="en-US" dirty="0"/>
          </a:p>
          <a:p>
            <a:pPr lvl="1"/>
            <a:r>
              <a:rPr lang="en-US" dirty="0"/>
              <a:t>Protects </a:t>
            </a:r>
            <a:r>
              <a:rPr lang="en-US" dirty="0" err="1"/>
              <a:t>glomeruli</a:t>
            </a:r>
            <a:r>
              <a:rPr lang="en-US" dirty="0"/>
              <a:t> from damaging high BP</a:t>
            </a:r>
          </a:p>
          <a:p>
            <a:endParaRPr lang="en-US" dirty="0" smtClean="0">
              <a:sym typeface="Symbol" pitchFamily="80" charset="2"/>
            </a:endParaRPr>
          </a:p>
          <a:p>
            <a:r>
              <a:rPr lang="en-US" dirty="0" smtClean="0">
                <a:sym typeface="Symbol" pitchFamily="80" charset="2"/>
              </a:rPr>
              <a:t></a:t>
            </a:r>
            <a:r>
              <a:rPr lang="en-US" dirty="0" smtClean="0"/>
              <a:t> </a:t>
            </a:r>
            <a:r>
              <a:rPr lang="en-US" dirty="0"/>
              <a:t>BP </a:t>
            </a:r>
            <a:r>
              <a:rPr lang="en-US" dirty="0">
                <a:sym typeface="Symbol" pitchFamily="80" charset="2"/>
              </a:rPr>
              <a:t></a:t>
            </a:r>
            <a:r>
              <a:rPr lang="en-US" dirty="0"/>
              <a:t> dilation of afferent arterioles</a:t>
            </a:r>
          </a:p>
          <a:p>
            <a:endParaRPr lang="en-US" dirty="0" smtClean="0"/>
          </a:p>
          <a:p>
            <a:r>
              <a:rPr lang="en-US" dirty="0" smtClean="0"/>
              <a:t>Both </a:t>
            </a:r>
            <a:r>
              <a:rPr lang="en-US" dirty="0"/>
              <a:t>help maintain normal GFR despite normal fluctuations in blood pressure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4212" name="Rectangle 4"/>
          <p:cNvSpPr>
            <a:spLocks noGrp="1" noChangeArrowheads="1"/>
          </p:cNvSpPr>
          <p:nvPr>
            <p:ph type="title"/>
          </p:nvPr>
        </p:nvSpPr>
        <p:spPr/>
        <p:txBody>
          <a:bodyPr/>
          <a:lstStyle/>
          <a:p>
            <a:r>
              <a:rPr lang="en-US"/>
              <a:t>Extrinsic Controls: Sympathetic Nervous System</a:t>
            </a:r>
          </a:p>
        </p:txBody>
      </p:sp>
      <p:sp>
        <p:nvSpPr>
          <p:cNvPr id="94213" name="Rectangle 5"/>
          <p:cNvSpPr>
            <a:spLocks noGrp="1" noChangeArrowheads="1"/>
          </p:cNvSpPr>
          <p:nvPr>
            <p:ph type="body" idx="1"/>
          </p:nvPr>
        </p:nvSpPr>
        <p:spPr/>
        <p:txBody>
          <a:bodyPr/>
          <a:lstStyle/>
          <a:p>
            <a:r>
              <a:rPr lang="en-US" dirty="0"/>
              <a:t>Under normal conditions at rest</a:t>
            </a:r>
          </a:p>
          <a:p>
            <a:pPr lvl="1"/>
            <a:endParaRPr lang="en-US" dirty="0" smtClean="0"/>
          </a:p>
          <a:p>
            <a:pPr lvl="1"/>
            <a:r>
              <a:rPr lang="en-US" dirty="0" smtClean="0"/>
              <a:t>Renal </a:t>
            </a:r>
            <a:r>
              <a:rPr lang="en-US" dirty="0"/>
              <a:t>blood vessels dilated</a:t>
            </a:r>
          </a:p>
          <a:p>
            <a:pPr lvl="1"/>
            <a:endParaRPr lang="en-US" dirty="0" smtClean="0"/>
          </a:p>
          <a:p>
            <a:pPr lvl="1"/>
            <a:r>
              <a:rPr lang="en-US" dirty="0" smtClean="0"/>
              <a:t>Renal </a:t>
            </a:r>
            <a:r>
              <a:rPr lang="en-US" dirty="0" err="1"/>
              <a:t>autoregulation</a:t>
            </a:r>
            <a:r>
              <a:rPr lang="en-US" dirty="0"/>
              <a:t> mechanisms prevail</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5236" name="Rectangle 4"/>
          <p:cNvSpPr>
            <a:spLocks noGrp="1" noChangeArrowheads="1"/>
          </p:cNvSpPr>
          <p:nvPr>
            <p:ph type="title"/>
          </p:nvPr>
        </p:nvSpPr>
        <p:spPr/>
        <p:txBody>
          <a:bodyPr/>
          <a:lstStyle/>
          <a:p>
            <a:r>
              <a:rPr lang="en-US"/>
              <a:t>Extrinsic Controls: Sympathetic Nervous System</a:t>
            </a:r>
          </a:p>
        </p:txBody>
      </p:sp>
      <p:sp>
        <p:nvSpPr>
          <p:cNvPr id="95237" name="Rectangle 5"/>
          <p:cNvSpPr>
            <a:spLocks noGrp="1" noChangeArrowheads="1"/>
          </p:cNvSpPr>
          <p:nvPr>
            <p:ph type="body" idx="1"/>
          </p:nvPr>
        </p:nvSpPr>
        <p:spPr/>
        <p:txBody>
          <a:bodyPr/>
          <a:lstStyle/>
          <a:p>
            <a:r>
              <a:rPr lang="en-US" dirty="0"/>
              <a:t>If extracellular fluid volume extremely low (blood pressure low)</a:t>
            </a:r>
          </a:p>
          <a:p>
            <a:pPr lvl="1"/>
            <a:r>
              <a:rPr lang="en-US" dirty="0" err="1"/>
              <a:t>Norepinephrine</a:t>
            </a:r>
            <a:r>
              <a:rPr lang="en-US" dirty="0"/>
              <a:t> released by sympathetic nervous system; epinephrine released by adrenal medulla </a:t>
            </a:r>
            <a:r>
              <a:rPr lang="en-US" dirty="0">
                <a:sym typeface="Wingdings" pitchFamily="80" charset="2"/>
              </a:rPr>
              <a:t></a:t>
            </a:r>
            <a:r>
              <a:rPr lang="en-US" dirty="0"/>
              <a:t> </a:t>
            </a:r>
          </a:p>
          <a:p>
            <a:pPr lvl="2"/>
            <a:endParaRPr lang="en-US" dirty="0" smtClean="0"/>
          </a:p>
          <a:p>
            <a:pPr lvl="2"/>
            <a:r>
              <a:rPr lang="en-US" sz="2400" dirty="0" smtClean="0"/>
              <a:t>Systemic </a:t>
            </a:r>
            <a:r>
              <a:rPr lang="en-US" sz="2400" dirty="0"/>
              <a:t>vasoconstriction </a:t>
            </a:r>
            <a:r>
              <a:rPr lang="en-US" sz="2400" dirty="0">
                <a:sym typeface="Wingdings" pitchFamily="80" charset="2"/>
              </a:rPr>
              <a:t> increased blood pressure</a:t>
            </a:r>
            <a:endParaRPr lang="en-US" sz="2400" dirty="0"/>
          </a:p>
          <a:p>
            <a:pPr lvl="2"/>
            <a:endParaRPr lang="en-US" sz="2400" dirty="0" smtClean="0"/>
          </a:p>
          <a:p>
            <a:pPr lvl="2"/>
            <a:r>
              <a:rPr lang="en-US" sz="2400" dirty="0" smtClean="0"/>
              <a:t>Constriction </a:t>
            </a:r>
            <a:r>
              <a:rPr lang="en-US" sz="2400" dirty="0"/>
              <a:t>of afferent arterioles </a:t>
            </a:r>
            <a:r>
              <a:rPr lang="en-US" sz="2400" dirty="0">
                <a:sym typeface="Wingdings" pitchFamily="80" charset="2"/>
              </a:rPr>
              <a:t> </a:t>
            </a:r>
            <a:r>
              <a:rPr lang="en-US" sz="2400" dirty="0">
                <a:sym typeface="Symbol" pitchFamily="80" charset="2"/>
              </a:rPr>
              <a:t></a:t>
            </a:r>
            <a:r>
              <a:rPr lang="en-US" sz="2400" dirty="0"/>
              <a:t> GFR </a:t>
            </a:r>
            <a:r>
              <a:rPr lang="en-US" sz="2400" dirty="0">
                <a:sym typeface="Wingdings" pitchFamily="80" charset="2"/>
              </a:rPr>
              <a:t> increased blood volume and pressure</a:t>
            </a:r>
            <a:endParaRPr lang="en-US" sz="24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6260" name="Rectangle 4"/>
          <p:cNvSpPr>
            <a:spLocks noGrp="1" noChangeArrowheads="1"/>
          </p:cNvSpPr>
          <p:nvPr>
            <p:ph type="title"/>
          </p:nvPr>
        </p:nvSpPr>
        <p:spPr>
          <a:xfrm>
            <a:off x="0" y="0"/>
            <a:ext cx="9144000" cy="1066800"/>
          </a:xfrm>
        </p:spPr>
        <p:txBody>
          <a:bodyPr/>
          <a:lstStyle/>
          <a:p>
            <a:r>
              <a:rPr lang="en-US"/>
              <a:t>Extrinsic Controls: Renin-Angiotensin- Aldosterone Mechanism</a:t>
            </a:r>
          </a:p>
        </p:txBody>
      </p:sp>
      <p:sp>
        <p:nvSpPr>
          <p:cNvPr id="96261" name="Rectangle 5"/>
          <p:cNvSpPr>
            <a:spLocks noGrp="1" noChangeArrowheads="1"/>
          </p:cNvSpPr>
          <p:nvPr>
            <p:ph type="body" idx="1"/>
          </p:nvPr>
        </p:nvSpPr>
        <p:spPr/>
        <p:txBody>
          <a:bodyPr/>
          <a:lstStyle/>
          <a:p>
            <a:pPr>
              <a:lnSpc>
                <a:spcPct val="90000"/>
              </a:lnSpc>
            </a:pPr>
            <a:r>
              <a:rPr lang="en-US" dirty="0" smtClean="0"/>
              <a:t>Three </a:t>
            </a:r>
            <a:r>
              <a:rPr lang="en-US" dirty="0"/>
              <a:t>pathways to </a:t>
            </a:r>
            <a:r>
              <a:rPr lang="en-US" dirty="0" err="1"/>
              <a:t>renin</a:t>
            </a:r>
            <a:r>
              <a:rPr lang="en-US" dirty="0"/>
              <a:t> release by granular cells</a:t>
            </a:r>
            <a:endParaRPr lang="en-US" sz="2800" dirty="0"/>
          </a:p>
          <a:p>
            <a:pPr lvl="1">
              <a:lnSpc>
                <a:spcPct val="90000"/>
              </a:lnSpc>
            </a:pPr>
            <a:endParaRPr lang="en-US" dirty="0" smtClean="0"/>
          </a:p>
          <a:p>
            <a:pPr lvl="1">
              <a:lnSpc>
                <a:spcPct val="90000"/>
              </a:lnSpc>
            </a:pPr>
            <a:r>
              <a:rPr lang="en-US" dirty="0" smtClean="0"/>
              <a:t>Direct </a:t>
            </a:r>
            <a:r>
              <a:rPr lang="en-US" dirty="0"/>
              <a:t>stimulation of granular cells by sympathetic nervous system</a:t>
            </a:r>
          </a:p>
          <a:p>
            <a:pPr lvl="1">
              <a:lnSpc>
                <a:spcPct val="90000"/>
              </a:lnSpc>
            </a:pPr>
            <a:endParaRPr lang="en-US" dirty="0" smtClean="0"/>
          </a:p>
          <a:p>
            <a:pPr lvl="1">
              <a:lnSpc>
                <a:spcPct val="90000"/>
              </a:lnSpc>
            </a:pPr>
            <a:r>
              <a:rPr lang="en-US" dirty="0" smtClean="0"/>
              <a:t>Stimulation </a:t>
            </a:r>
            <a:r>
              <a:rPr lang="en-US" dirty="0"/>
              <a:t>by activated macula </a:t>
            </a:r>
            <a:r>
              <a:rPr lang="en-US" dirty="0" err="1"/>
              <a:t>densa</a:t>
            </a:r>
            <a:r>
              <a:rPr lang="en-US" dirty="0"/>
              <a:t> cells when filtrate </a:t>
            </a:r>
            <a:r>
              <a:rPr lang="en-US" dirty="0" err="1"/>
              <a:t>NaCl</a:t>
            </a:r>
            <a:r>
              <a:rPr lang="en-US" dirty="0"/>
              <a:t> concentration low</a:t>
            </a:r>
          </a:p>
          <a:p>
            <a:pPr lvl="1">
              <a:lnSpc>
                <a:spcPct val="90000"/>
              </a:lnSpc>
            </a:pPr>
            <a:endParaRPr lang="en-US" dirty="0" smtClean="0"/>
          </a:p>
          <a:p>
            <a:pPr lvl="1">
              <a:lnSpc>
                <a:spcPct val="90000"/>
              </a:lnSpc>
            </a:pPr>
            <a:r>
              <a:rPr lang="en-US" dirty="0" smtClean="0"/>
              <a:t>Reduced </a:t>
            </a:r>
            <a:r>
              <a:rPr lang="en-US" dirty="0"/>
              <a:t>stretch of granular cells</a:t>
            </a:r>
            <a:endParaRPr lang="en-US" sz="2400" dirty="0"/>
          </a:p>
          <a:p>
            <a:pPr lvl="1">
              <a:lnSpc>
                <a:spcPct val="90000"/>
              </a:lnSpc>
            </a:pPr>
            <a:endParaRPr lang="en-US" sz="2400" dirty="0"/>
          </a:p>
          <a:p>
            <a:pPr>
              <a:lnSpc>
                <a:spcPct val="90000"/>
              </a:lnSpc>
            </a:pPr>
            <a:endParaRPr lang="en-US" sz="28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7284" name="Rectangle 4"/>
          <p:cNvSpPr>
            <a:spLocks noGrp="1" noChangeArrowheads="1"/>
          </p:cNvSpPr>
          <p:nvPr>
            <p:ph type="title"/>
          </p:nvPr>
        </p:nvSpPr>
        <p:spPr/>
        <p:txBody>
          <a:bodyPr/>
          <a:lstStyle/>
          <a:p>
            <a:r>
              <a:rPr lang="en-US"/>
              <a:t>Extrinsic Controls: Other Factors Affecting GFR</a:t>
            </a:r>
          </a:p>
        </p:txBody>
      </p:sp>
      <p:sp>
        <p:nvSpPr>
          <p:cNvPr id="97285" name="Rectangle 5"/>
          <p:cNvSpPr>
            <a:spLocks noGrp="1" noChangeArrowheads="1"/>
          </p:cNvSpPr>
          <p:nvPr>
            <p:ph type="body" idx="1"/>
          </p:nvPr>
        </p:nvSpPr>
        <p:spPr/>
        <p:txBody>
          <a:bodyPr/>
          <a:lstStyle/>
          <a:p>
            <a:r>
              <a:rPr lang="en-US" dirty="0"/>
              <a:t>Kidneys release chemicals; some act as </a:t>
            </a:r>
            <a:r>
              <a:rPr lang="en-US" dirty="0" err="1"/>
              <a:t>paracrines</a:t>
            </a:r>
            <a:r>
              <a:rPr lang="en-US" dirty="0"/>
              <a:t> that affect renal arterioles</a:t>
            </a:r>
          </a:p>
          <a:p>
            <a:pPr lvl="1"/>
            <a:endParaRPr lang="en-US" dirty="0" smtClean="0"/>
          </a:p>
          <a:p>
            <a:pPr lvl="1"/>
            <a:r>
              <a:rPr lang="en-US" dirty="0" smtClean="0"/>
              <a:t>Adenosine</a:t>
            </a:r>
            <a:endParaRPr lang="en-US" dirty="0"/>
          </a:p>
          <a:p>
            <a:pPr lvl="1"/>
            <a:endParaRPr lang="en-US" dirty="0" smtClean="0"/>
          </a:p>
          <a:p>
            <a:pPr lvl="1"/>
            <a:r>
              <a:rPr lang="en-US" dirty="0" smtClean="0"/>
              <a:t>Prostaglandin </a:t>
            </a:r>
            <a:r>
              <a:rPr lang="en-US" dirty="0"/>
              <a:t>E</a:t>
            </a:r>
            <a:r>
              <a:rPr lang="en-US" baseline="-25000" dirty="0"/>
              <a:t>2</a:t>
            </a:r>
            <a:endParaRPr lang="en-US" dirty="0"/>
          </a:p>
          <a:p>
            <a:pPr lvl="1"/>
            <a:endParaRPr lang="en-US" dirty="0" smtClean="0"/>
          </a:p>
          <a:p>
            <a:pPr lvl="1"/>
            <a:r>
              <a:rPr lang="en-US" dirty="0" smtClean="0"/>
              <a:t>Intrinsic </a:t>
            </a:r>
            <a:r>
              <a:rPr lang="en-US" dirty="0" err="1"/>
              <a:t>angiotensin</a:t>
            </a:r>
            <a:r>
              <a:rPr lang="en-US" dirty="0"/>
              <a:t> II </a:t>
            </a:r>
            <a:endParaRPr lang="en-US" dirty="0" smtClean="0"/>
          </a:p>
          <a:p>
            <a:pPr lvl="2"/>
            <a:r>
              <a:rPr lang="en-US" dirty="0" smtClean="0"/>
              <a:t> </a:t>
            </a:r>
            <a:r>
              <a:rPr lang="en-US" dirty="0"/>
              <a:t>reinforces effects of hormonal </a:t>
            </a:r>
            <a:r>
              <a:rPr lang="en-US" dirty="0" err="1"/>
              <a:t>angiotensin</a:t>
            </a:r>
            <a:r>
              <a:rPr lang="en-US" dirty="0"/>
              <a:t> II</a:t>
            </a:r>
          </a:p>
          <a:p>
            <a:pPr lvl="1"/>
            <a:endParaRPr lang="en-U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26628" name="Rectangle 4"/>
          <p:cNvSpPr>
            <a:spLocks noGrp="1" noChangeArrowheads="1"/>
          </p:cNvSpPr>
          <p:nvPr>
            <p:ph type="title"/>
          </p:nvPr>
        </p:nvSpPr>
        <p:spPr/>
        <p:txBody>
          <a:bodyPr/>
          <a:lstStyle/>
          <a:p>
            <a:r>
              <a:rPr lang="en-US"/>
              <a:t>Tubular Reabsorption</a:t>
            </a:r>
          </a:p>
        </p:txBody>
      </p:sp>
      <p:sp>
        <p:nvSpPr>
          <p:cNvPr id="26629" name="Rectangle 5"/>
          <p:cNvSpPr>
            <a:spLocks noGrp="1" noChangeArrowheads="1"/>
          </p:cNvSpPr>
          <p:nvPr>
            <p:ph type="body" idx="1"/>
          </p:nvPr>
        </p:nvSpPr>
        <p:spPr>
          <a:xfrm>
            <a:off x="304800" y="1295400"/>
            <a:ext cx="5181600" cy="5105400"/>
          </a:xfrm>
        </p:spPr>
        <p:txBody>
          <a:bodyPr>
            <a:normAutofit fontScale="92500" lnSpcReduction="10000"/>
          </a:bodyPr>
          <a:lstStyle/>
          <a:p>
            <a:pPr>
              <a:lnSpc>
                <a:spcPct val="90000"/>
              </a:lnSpc>
            </a:pPr>
            <a:r>
              <a:rPr lang="en-US" dirty="0"/>
              <a:t>Most of tubular contents reabsorbed to blood</a:t>
            </a:r>
          </a:p>
          <a:p>
            <a:pPr>
              <a:lnSpc>
                <a:spcPct val="90000"/>
              </a:lnSpc>
            </a:pPr>
            <a:endParaRPr lang="en-US" dirty="0" smtClean="0"/>
          </a:p>
          <a:p>
            <a:pPr>
              <a:lnSpc>
                <a:spcPct val="90000"/>
              </a:lnSpc>
            </a:pPr>
            <a:r>
              <a:rPr lang="en-US" dirty="0" smtClean="0"/>
              <a:t>Selective </a:t>
            </a:r>
            <a:r>
              <a:rPr lang="en-US" dirty="0" err="1"/>
              <a:t>transepithelial</a:t>
            </a:r>
            <a:r>
              <a:rPr lang="en-US" dirty="0"/>
              <a:t> process</a:t>
            </a:r>
          </a:p>
          <a:p>
            <a:pPr lvl="1">
              <a:lnSpc>
                <a:spcPct val="90000"/>
              </a:lnSpc>
            </a:pPr>
            <a:r>
              <a:rPr lang="en-US" dirty="0" smtClean="0"/>
              <a:t>organic </a:t>
            </a:r>
            <a:r>
              <a:rPr lang="en-US" dirty="0"/>
              <a:t>nutrients reabsorbed</a:t>
            </a:r>
          </a:p>
          <a:p>
            <a:pPr lvl="1">
              <a:lnSpc>
                <a:spcPct val="90000"/>
              </a:lnSpc>
            </a:pPr>
            <a:endParaRPr lang="en-US" dirty="0" smtClean="0"/>
          </a:p>
          <a:p>
            <a:pPr lvl="1">
              <a:lnSpc>
                <a:spcPct val="90000"/>
              </a:lnSpc>
            </a:pPr>
            <a:r>
              <a:rPr lang="en-US" dirty="0" smtClean="0"/>
              <a:t>Water </a:t>
            </a:r>
            <a:r>
              <a:rPr lang="en-US" dirty="0"/>
              <a:t>and ion </a:t>
            </a:r>
            <a:r>
              <a:rPr lang="en-US" dirty="0" err="1"/>
              <a:t>reabsorption</a:t>
            </a:r>
            <a:r>
              <a:rPr lang="en-US" dirty="0"/>
              <a:t> hormonally regulated and adjusted</a:t>
            </a:r>
          </a:p>
          <a:p>
            <a:pPr>
              <a:lnSpc>
                <a:spcPct val="90000"/>
              </a:lnSpc>
            </a:pPr>
            <a:endParaRPr lang="en-US" dirty="0" smtClean="0"/>
          </a:p>
          <a:p>
            <a:pPr>
              <a:lnSpc>
                <a:spcPct val="90000"/>
              </a:lnSpc>
            </a:pPr>
            <a:r>
              <a:rPr lang="en-US" dirty="0" smtClean="0"/>
              <a:t>Includes </a:t>
            </a:r>
            <a:r>
              <a:rPr lang="en-US" b="1" dirty="0"/>
              <a:t>active</a:t>
            </a:r>
            <a:r>
              <a:rPr lang="en-US" dirty="0"/>
              <a:t> and </a:t>
            </a:r>
            <a:r>
              <a:rPr lang="en-US" b="1" dirty="0"/>
              <a:t>passive tubular </a:t>
            </a:r>
            <a:r>
              <a:rPr lang="en-US" b="1" dirty="0" err="1"/>
              <a:t>reabsorption</a:t>
            </a:r>
            <a:endParaRPr lang="en-US" dirty="0"/>
          </a:p>
          <a:p>
            <a:pPr>
              <a:lnSpc>
                <a:spcPct val="90000"/>
              </a:lnSpc>
            </a:pPr>
            <a:endParaRPr lang="en-US" dirty="0" smtClean="0"/>
          </a:p>
          <a:p>
            <a:pPr>
              <a:lnSpc>
                <a:spcPct val="90000"/>
              </a:lnSpc>
            </a:pPr>
            <a:r>
              <a:rPr lang="en-US" dirty="0" smtClean="0"/>
              <a:t>Two </a:t>
            </a:r>
            <a:r>
              <a:rPr lang="en-US" dirty="0"/>
              <a:t>routes</a:t>
            </a:r>
          </a:p>
          <a:p>
            <a:pPr lvl="1">
              <a:lnSpc>
                <a:spcPct val="90000"/>
              </a:lnSpc>
            </a:pPr>
            <a:r>
              <a:rPr lang="en-US" dirty="0" err="1"/>
              <a:t>Transcellular</a:t>
            </a:r>
            <a:r>
              <a:rPr lang="en-US" dirty="0"/>
              <a:t> or </a:t>
            </a:r>
            <a:r>
              <a:rPr lang="en-US" dirty="0" err="1"/>
              <a:t>paracellular</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6677025" y="704850"/>
            <a:ext cx="2466975" cy="5448300"/>
          </a:xfrm>
          <a:prstGeom prst="rect">
            <a:avLst/>
          </a:prstGeom>
          <a:noFill/>
          <a:ln w="9525">
            <a:noFill/>
            <a:miter lim="800000"/>
            <a:headEnd/>
            <a:tailEnd/>
          </a:ln>
        </p:spPr>
      </p:pic>
      <p:cxnSp>
        <p:nvCxnSpPr>
          <p:cNvPr id="7" name="Straight Arrow Connector 6"/>
          <p:cNvCxnSpPr/>
          <p:nvPr/>
        </p:nvCxnSpPr>
        <p:spPr>
          <a:xfrm>
            <a:off x="6324600" y="4343400"/>
            <a:ext cx="14478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r>
              <a:rPr lang="en-US"/>
              <a:t>Submucosa</a:t>
            </a:r>
          </a:p>
        </p:txBody>
      </p:sp>
      <p:sp>
        <p:nvSpPr>
          <p:cNvPr id="26629" name="Rectangle 5"/>
          <p:cNvSpPr>
            <a:spLocks noGrp="1" noChangeArrowheads="1"/>
          </p:cNvSpPr>
          <p:nvPr>
            <p:ph type="body" idx="1"/>
          </p:nvPr>
        </p:nvSpPr>
        <p:spPr/>
        <p:txBody>
          <a:bodyPr/>
          <a:lstStyle/>
          <a:p>
            <a:r>
              <a:rPr lang="en-US"/>
              <a:t>Submucosa</a:t>
            </a:r>
          </a:p>
          <a:p>
            <a:pPr lvl="1"/>
            <a:r>
              <a:rPr lang="en-US"/>
              <a:t>Areolar connective tissue</a:t>
            </a:r>
          </a:p>
          <a:p>
            <a:pPr lvl="1"/>
            <a:r>
              <a:rPr lang="en-US"/>
              <a:t>Blood and lymphatic vessels, lymphoid follicles, and submucosal nerve plexus</a:t>
            </a:r>
          </a:p>
        </p:txBody>
      </p:sp>
      <p:pic>
        <p:nvPicPr>
          <p:cNvPr id="1026" name="Picture 2"/>
          <p:cNvPicPr>
            <a:picLocks noChangeAspect="1" noChangeArrowheads="1"/>
          </p:cNvPicPr>
          <p:nvPr/>
        </p:nvPicPr>
        <p:blipFill>
          <a:blip r:embed="rId3" cstate="print"/>
          <a:srcRect/>
          <a:stretch>
            <a:fillRect/>
          </a:stretch>
        </p:blipFill>
        <p:spPr bwMode="auto">
          <a:xfrm>
            <a:off x="2205038" y="3552012"/>
            <a:ext cx="4733925" cy="3305987"/>
          </a:xfrm>
          <a:prstGeom prst="rect">
            <a:avLst/>
          </a:prstGeom>
          <a:noFill/>
          <a:ln w="9525">
            <a:noFill/>
            <a:miter lim="800000"/>
            <a:headEnd/>
            <a:tailEnd/>
          </a:ln>
        </p:spPr>
      </p:pic>
    </p:spTree>
    <p:extLst>
      <p:ext uri="{BB962C8B-B14F-4D97-AF65-F5344CB8AC3E}">
        <p14:creationId xmlns:p14="http://schemas.microsoft.com/office/powerpoint/2010/main" val="28178523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27652" name="Rectangle 4"/>
          <p:cNvSpPr>
            <a:spLocks noGrp="1" noChangeArrowheads="1"/>
          </p:cNvSpPr>
          <p:nvPr>
            <p:ph type="title"/>
          </p:nvPr>
        </p:nvSpPr>
        <p:spPr/>
        <p:txBody>
          <a:bodyPr/>
          <a:lstStyle/>
          <a:p>
            <a:r>
              <a:rPr lang="en-US"/>
              <a:t>Tubular Reabsorption</a:t>
            </a:r>
          </a:p>
        </p:txBody>
      </p:sp>
      <p:sp>
        <p:nvSpPr>
          <p:cNvPr id="27653" name="Rectangle 5"/>
          <p:cNvSpPr>
            <a:spLocks noGrp="1" noChangeArrowheads="1"/>
          </p:cNvSpPr>
          <p:nvPr>
            <p:ph type="body" idx="1"/>
          </p:nvPr>
        </p:nvSpPr>
        <p:spPr>
          <a:xfrm>
            <a:off x="304800" y="1295400"/>
            <a:ext cx="4724400" cy="5105400"/>
          </a:xfrm>
        </p:spPr>
        <p:txBody>
          <a:bodyPr/>
          <a:lstStyle/>
          <a:p>
            <a:r>
              <a:rPr lang="en-US" b="1" dirty="0" err="1"/>
              <a:t>Transcellular</a:t>
            </a:r>
            <a:r>
              <a:rPr lang="en-US" b="1" dirty="0"/>
              <a:t> route</a:t>
            </a:r>
          </a:p>
          <a:p>
            <a:pPr lvl="1"/>
            <a:r>
              <a:rPr lang="en-US" dirty="0" smtClean="0"/>
              <a:t>Passes into cells from lumen</a:t>
            </a:r>
          </a:p>
          <a:p>
            <a:pPr lvl="1"/>
            <a:r>
              <a:rPr lang="en-US" dirty="0" smtClean="0"/>
              <a:t>Passes through the cytoplasm</a:t>
            </a:r>
          </a:p>
          <a:p>
            <a:pPr lvl="1"/>
            <a:r>
              <a:rPr lang="en-US" dirty="0" smtClean="0"/>
              <a:t>Passes out of cell and into blood</a:t>
            </a:r>
          </a:p>
          <a:p>
            <a:pPr lvl="1"/>
            <a:endParaRPr lang="en-US" dirty="0" smtClean="0"/>
          </a:p>
          <a:p>
            <a:r>
              <a:rPr lang="en-US" b="1" dirty="0" err="1" smtClean="0"/>
              <a:t>Paracellular</a:t>
            </a:r>
            <a:r>
              <a:rPr lang="en-US" b="1" dirty="0" smtClean="0"/>
              <a:t> route</a:t>
            </a:r>
          </a:p>
          <a:p>
            <a:pPr lvl="1"/>
            <a:r>
              <a:rPr lang="en-US" dirty="0" smtClean="0"/>
              <a:t>Between tubule cells</a:t>
            </a:r>
          </a:p>
          <a:p>
            <a:pPr lvl="1"/>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5225260" y="2090738"/>
            <a:ext cx="3918740" cy="2676525"/>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0724" name="Rectangle 4"/>
          <p:cNvSpPr>
            <a:spLocks noGrp="1" noChangeArrowheads="1"/>
          </p:cNvSpPr>
          <p:nvPr>
            <p:ph type="title"/>
          </p:nvPr>
        </p:nvSpPr>
        <p:spPr/>
        <p:txBody>
          <a:bodyPr/>
          <a:lstStyle/>
          <a:p>
            <a:r>
              <a:rPr lang="en-US"/>
              <a:t>Tubular Reabsorption of Sodium</a:t>
            </a:r>
          </a:p>
        </p:txBody>
      </p:sp>
      <p:sp>
        <p:nvSpPr>
          <p:cNvPr id="30725" name="Rectangle 5"/>
          <p:cNvSpPr>
            <a:spLocks noGrp="1" noChangeArrowheads="1"/>
          </p:cNvSpPr>
          <p:nvPr>
            <p:ph type="body" idx="1"/>
          </p:nvPr>
        </p:nvSpPr>
        <p:spPr/>
        <p:txBody>
          <a:bodyPr/>
          <a:lstStyle/>
          <a:p>
            <a:endParaRPr lang="en-US" dirty="0" smtClean="0"/>
          </a:p>
          <a:p>
            <a:r>
              <a:rPr lang="en-US" dirty="0" smtClean="0"/>
              <a:t>Na</a:t>
            </a:r>
            <a:r>
              <a:rPr lang="en-US" baseline="30000" dirty="0"/>
              <a:t>+</a:t>
            </a:r>
            <a:r>
              <a:rPr lang="en-US" dirty="0"/>
              <a:t> - most abundant </a:t>
            </a:r>
            <a:r>
              <a:rPr lang="en-US" dirty="0" err="1" smtClean="0"/>
              <a:t>cation</a:t>
            </a:r>
            <a:r>
              <a:rPr lang="en-US" dirty="0" smtClean="0"/>
              <a:t> </a:t>
            </a:r>
            <a:r>
              <a:rPr lang="en-US" dirty="0"/>
              <a:t>in filtrate</a:t>
            </a:r>
          </a:p>
          <a:p>
            <a:pPr lvl="1"/>
            <a:endParaRPr lang="en-US" dirty="0" smtClean="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2772" name="Rectangle 4"/>
          <p:cNvSpPr>
            <a:spLocks noGrp="1" noChangeArrowheads="1"/>
          </p:cNvSpPr>
          <p:nvPr>
            <p:ph type="title"/>
          </p:nvPr>
        </p:nvSpPr>
        <p:spPr/>
        <p:txBody>
          <a:bodyPr/>
          <a:lstStyle/>
          <a:p>
            <a:r>
              <a:rPr lang="en-US"/>
              <a:t>Passive Tubular Reabsorption of Water</a:t>
            </a:r>
          </a:p>
        </p:txBody>
      </p:sp>
      <p:sp>
        <p:nvSpPr>
          <p:cNvPr id="32773" name="Rectangle 5"/>
          <p:cNvSpPr>
            <a:spLocks noGrp="1" noChangeArrowheads="1"/>
          </p:cNvSpPr>
          <p:nvPr>
            <p:ph type="body" idx="1"/>
          </p:nvPr>
        </p:nvSpPr>
        <p:spPr/>
        <p:txBody>
          <a:bodyPr/>
          <a:lstStyle/>
          <a:p>
            <a:r>
              <a:rPr lang="en-US" dirty="0"/>
              <a:t>Movement of Na</a:t>
            </a:r>
            <a:r>
              <a:rPr lang="en-US" baseline="30000" dirty="0"/>
              <a:t>+</a:t>
            </a:r>
            <a:r>
              <a:rPr lang="en-US" dirty="0"/>
              <a:t> and other solutes creates osmotic gradient for water</a:t>
            </a:r>
          </a:p>
          <a:p>
            <a:endParaRPr lang="en-US" dirty="0" smtClean="0"/>
          </a:p>
          <a:p>
            <a:r>
              <a:rPr lang="en-US" dirty="0" smtClean="0"/>
              <a:t>Water </a:t>
            </a:r>
            <a:r>
              <a:rPr lang="en-US" dirty="0"/>
              <a:t>reabsorbed by osmosis, aided by water-filled pores called </a:t>
            </a:r>
            <a:r>
              <a:rPr lang="en-US" b="1" dirty="0" err="1"/>
              <a:t>aquaporins</a:t>
            </a:r>
            <a:endParaRPr lang="en-US" dirty="0"/>
          </a:p>
          <a:p>
            <a:pPr lvl="1"/>
            <a:endParaRPr lang="en-US" dirty="0" smtClean="0"/>
          </a:p>
          <a:p>
            <a:pPr lvl="1"/>
            <a:r>
              <a:rPr lang="en-US" dirty="0" err="1" smtClean="0"/>
              <a:t>Aquaporins</a:t>
            </a:r>
            <a:r>
              <a:rPr lang="en-US" dirty="0" smtClean="0"/>
              <a:t> </a:t>
            </a:r>
            <a:r>
              <a:rPr lang="en-US" dirty="0"/>
              <a:t>always present in PCT </a:t>
            </a:r>
            <a:endParaRPr lang="en-US" dirty="0" smtClean="0">
              <a:sym typeface="Wingdings" pitchFamily="80" charset="2"/>
            </a:endParaRPr>
          </a:p>
          <a:p>
            <a:pPr lvl="2"/>
            <a:r>
              <a:rPr lang="en-US" b="1" dirty="0" smtClean="0"/>
              <a:t>obligatory </a:t>
            </a:r>
            <a:r>
              <a:rPr lang="en-US" b="1" dirty="0"/>
              <a:t>water </a:t>
            </a:r>
            <a:r>
              <a:rPr lang="en-US" b="1" dirty="0" err="1"/>
              <a:t>reabsorption</a:t>
            </a:r>
            <a:endParaRPr lang="en-US" b="1" dirty="0"/>
          </a:p>
          <a:p>
            <a:pPr lvl="1"/>
            <a:endParaRPr lang="en-US" dirty="0" smtClean="0"/>
          </a:p>
          <a:p>
            <a:pPr lvl="1"/>
            <a:r>
              <a:rPr lang="en-US" dirty="0" err="1" smtClean="0"/>
              <a:t>Aquaporins</a:t>
            </a:r>
            <a:r>
              <a:rPr lang="en-US" dirty="0" smtClean="0"/>
              <a:t> </a:t>
            </a:r>
            <a:r>
              <a:rPr lang="en-US" dirty="0"/>
              <a:t>inserted in collecting ducts only if ADH present </a:t>
            </a:r>
            <a:endParaRPr lang="en-US" dirty="0" smtClean="0">
              <a:sym typeface="Wingdings" pitchFamily="80" charset="2"/>
            </a:endParaRPr>
          </a:p>
          <a:p>
            <a:pPr lvl="2"/>
            <a:r>
              <a:rPr lang="en-US" dirty="0" smtClean="0">
                <a:sym typeface="Wingdings" pitchFamily="80" charset="2"/>
              </a:rPr>
              <a:t> </a:t>
            </a:r>
            <a:r>
              <a:rPr lang="en-US" b="1" dirty="0">
                <a:sym typeface="Wingdings" pitchFamily="80" charset="2"/>
              </a:rPr>
              <a:t>facultative water </a:t>
            </a:r>
            <a:r>
              <a:rPr lang="en-US" b="1" dirty="0" err="1">
                <a:sym typeface="Wingdings" pitchFamily="80" charset="2"/>
              </a:rPr>
              <a:t>reabsorption</a:t>
            </a:r>
            <a:endParaRPr lang="en-US" b="1" dirty="0">
              <a:sym typeface="Wingdings" pitchFamily="80" charset="2"/>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3796" name="Rectangle 4"/>
          <p:cNvSpPr>
            <a:spLocks noGrp="1" noChangeArrowheads="1"/>
          </p:cNvSpPr>
          <p:nvPr>
            <p:ph type="title"/>
          </p:nvPr>
        </p:nvSpPr>
        <p:spPr/>
        <p:txBody>
          <a:bodyPr/>
          <a:lstStyle/>
          <a:p>
            <a:r>
              <a:rPr lang="en-US"/>
              <a:t>Passive Tubular Reabsorption of Solutes</a:t>
            </a:r>
          </a:p>
        </p:txBody>
      </p:sp>
      <p:sp>
        <p:nvSpPr>
          <p:cNvPr id="33797" name="Rectangle 5"/>
          <p:cNvSpPr>
            <a:spLocks noGrp="1" noChangeArrowheads="1"/>
          </p:cNvSpPr>
          <p:nvPr>
            <p:ph type="body" idx="1"/>
          </p:nvPr>
        </p:nvSpPr>
        <p:spPr/>
        <p:txBody>
          <a:bodyPr/>
          <a:lstStyle/>
          <a:p>
            <a:r>
              <a:rPr lang="en-US" dirty="0"/>
              <a:t>Solute concentration in filtrate increases as water reabsorbed </a:t>
            </a:r>
            <a:r>
              <a:rPr lang="en-US" dirty="0">
                <a:sym typeface="Wingdings" pitchFamily="80" charset="2"/>
              </a:rPr>
              <a:t> concentration gradients for solutes </a:t>
            </a:r>
            <a:endParaRPr lang="en-US" dirty="0"/>
          </a:p>
          <a:p>
            <a:endParaRPr lang="en-US" dirty="0" smtClean="0"/>
          </a:p>
          <a:p>
            <a:r>
              <a:rPr lang="en-US" dirty="0" smtClean="0"/>
              <a:t>Fat-soluble </a:t>
            </a:r>
            <a:r>
              <a:rPr lang="en-US" dirty="0"/>
              <a:t>substances, some ions and urea, follow water into </a:t>
            </a:r>
            <a:r>
              <a:rPr lang="en-US" dirty="0" err="1"/>
              <a:t>peritubular</a:t>
            </a:r>
            <a:r>
              <a:rPr lang="en-US" dirty="0"/>
              <a:t> capillaries down concentration gradients</a:t>
            </a:r>
          </a:p>
          <a:p>
            <a:pPr lvl="1"/>
            <a:r>
              <a:rPr lang="en-US" dirty="0">
                <a:sym typeface="Wingdings" pitchFamily="80" charset="2"/>
              </a:rPr>
              <a:t> </a:t>
            </a:r>
            <a:r>
              <a:rPr lang="en-US" dirty="0"/>
              <a:t>Lipid-soluble drugs, environmental pollutants difficult to excrete</a:t>
            </a:r>
          </a:p>
          <a:p>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5844" name="Rectangle 4"/>
          <p:cNvSpPr>
            <a:spLocks noGrp="1" noChangeArrowheads="1"/>
          </p:cNvSpPr>
          <p:nvPr>
            <p:ph type="title"/>
          </p:nvPr>
        </p:nvSpPr>
        <p:spPr/>
        <p:txBody>
          <a:bodyPr/>
          <a:lstStyle/>
          <a:p>
            <a:r>
              <a:rPr lang="en-US"/>
              <a:t>Transport Maximum</a:t>
            </a:r>
          </a:p>
        </p:txBody>
      </p:sp>
      <p:sp>
        <p:nvSpPr>
          <p:cNvPr id="35845" name="Rectangle 5"/>
          <p:cNvSpPr>
            <a:spLocks noGrp="1" noChangeArrowheads="1"/>
          </p:cNvSpPr>
          <p:nvPr>
            <p:ph type="body" idx="1"/>
          </p:nvPr>
        </p:nvSpPr>
        <p:spPr/>
        <p:txBody>
          <a:bodyPr/>
          <a:lstStyle/>
          <a:p>
            <a:r>
              <a:rPr lang="en-US" dirty="0" err="1"/>
              <a:t>Transcellular</a:t>
            </a:r>
            <a:r>
              <a:rPr lang="en-US" dirty="0"/>
              <a:t> transport systems </a:t>
            </a:r>
            <a:endParaRPr lang="en-US" dirty="0" smtClean="0"/>
          </a:p>
          <a:p>
            <a:pPr lvl="1"/>
            <a:r>
              <a:rPr lang="en-US" dirty="0" smtClean="0"/>
              <a:t>specific </a:t>
            </a:r>
          </a:p>
          <a:p>
            <a:pPr lvl="1"/>
            <a:r>
              <a:rPr lang="en-US" dirty="0" smtClean="0"/>
              <a:t>limited</a:t>
            </a:r>
            <a:endParaRPr lang="en-US" dirty="0"/>
          </a:p>
          <a:p>
            <a:pPr lvl="1"/>
            <a:endParaRPr lang="en-US" dirty="0" smtClean="0"/>
          </a:p>
          <a:p>
            <a:pPr lvl="1"/>
            <a:r>
              <a:rPr lang="en-US" dirty="0" smtClean="0"/>
              <a:t>Transport </a:t>
            </a:r>
            <a:r>
              <a:rPr lang="en-US" dirty="0"/>
              <a:t>maximum </a:t>
            </a:r>
            <a:r>
              <a:rPr lang="en-US" dirty="0" smtClean="0"/>
              <a:t>for almost every </a:t>
            </a:r>
            <a:r>
              <a:rPr lang="en-US" dirty="0"/>
              <a:t>reabsorbed substance; </a:t>
            </a:r>
            <a:endParaRPr lang="en-US" dirty="0" smtClean="0"/>
          </a:p>
          <a:p>
            <a:pPr lvl="2"/>
            <a:r>
              <a:rPr lang="en-US" dirty="0" smtClean="0"/>
              <a:t>reflects </a:t>
            </a:r>
            <a:r>
              <a:rPr lang="en-US" dirty="0"/>
              <a:t>number of carriers in renal tubules available </a:t>
            </a:r>
          </a:p>
          <a:p>
            <a:pPr lvl="1"/>
            <a:endParaRPr lang="en-US" dirty="0" smtClean="0"/>
          </a:p>
          <a:p>
            <a:pPr lvl="1"/>
            <a:r>
              <a:rPr lang="en-US" dirty="0" smtClean="0"/>
              <a:t>When </a:t>
            </a:r>
            <a:r>
              <a:rPr lang="en-US" dirty="0"/>
              <a:t>carriers saturated, excess excreted in urine</a:t>
            </a:r>
          </a:p>
          <a:p>
            <a:pPr lvl="2"/>
            <a:endParaRPr lang="en-US" dirty="0" smtClean="0"/>
          </a:p>
          <a:p>
            <a:pPr lvl="2"/>
            <a:r>
              <a:rPr lang="en-US" dirty="0" smtClean="0"/>
              <a:t>hyperglycemia </a:t>
            </a:r>
            <a:r>
              <a:rPr lang="en-US" dirty="0">
                <a:sym typeface="Wingdings" pitchFamily="80" charset="2"/>
              </a:rPr>
              <a:t> high blood glucose levels exceed </a:t>
            </a:r>
            <a:r>
              <a:rPr lang="en-US" dirty="0" smtClean="0">
                <a:sym typeface="Wingdings" pitchFamily="80" charset="2"/>
              </a:rPr>
              <a:t>transport maximum </a:t>
            </a:r>
            <a:r>
              <a:rPr lang="en-US" dirty="0">
                <a:sym typeface="Wingdings" pitchFamily="80" charset="2"/>
              </a:rPr>
              <a:t> glucose </a:t>
            </a:r>
            <a:r>
              <a:rPr lang="en-US" dirty="0" smtClean="0">
                <a:sym typeface="Wingdings" pitchFamily="80" charset="2"/>
              </a:rPr>
              <a:t>stays in urine</a:t>
            </a:r>
            <a:endParaRPr lang="en-US" dirty="0"/>
          </a:p>
          <a:p>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6868" name="Rectangle 4"/>
          <p:cNvSpPr>
            <a:spLocks noGrp="1" noChangeArrowheads="1"/>
          </p:cNvSpPr>
          <p:nvPr>
            <p:ph type="title"/>
          </p:nvPr>
        </p:nvSpPr>
        <p:spPr/>
        <p:txBody>
          <a:bodyPr/>
          <a:lstStyle/>
          <a:p>
            <a:r>
              <a:rPr lang="en-US"/>
              <a:t>Reabsorptive Capabilities of Renal Tubules and Collecting Ducts</a:t>
            </a:r>
          </a:p>
        </p:txBody>
      </p:sp>
      <p:sp>
        <p:nvSpPr>
          <p:cNvPr id="36869" name="Rectangle 5"/>
          <p:cNvSpPr>
            <a:spLocks noGrp="1" noChangeArrowheads="1"/>
          </p:cNvSpPr>
          <p:nvPr>
            <p:ph type="body" idx="1"/>
          </p:nvPr>
        </p:nvSpPr>
        <p:spPr/>
        <p:txBody>
          <a:bodyPr/>
          <a:lstStyle/>
          <a:p>
            <a:r>
              <a:rPr lang="en-US" dirty="0" smtClean="0"/>
              <a:t>Proximal Convoluted Tubules</a:t>
            </a:r>
            <a:endParaRPr lang="en-US" dirty="0"/>
          </a:p>
          <a:p>
            <a:pPr lvl="1"/>
            <a:endParaRPr lang="en-US" dirty="0" smtClean="0"/>
          </a:p>
          <a:p>
            <a:pPr lvl="1"/>
            <a:r>
              <a:rPr lang="en-US" dirty="0" smtClean="0"/>
              <a:t>Site </a:t>
            </a:r>
            <a:r>
              <a:rPr lang="en-US" dirty="0"/>
              <a:t>of most </a:t>
            </a:r>
            <a:r>
              <a:rPr lang="en-US" dirty="0" err="1"/>
              <a:t>reabsorption</a:t>
            </a:r>
            <a:endParaRPr lang="en-US" dirty="0"/>
          </a:p>
          <a:p>
            <a:pPr lvl="2"/>
            <a:r>
              <a:rPr lang="en-US" dirty="0"/>
              <a:t>All nutrients, e.g., glucose and amino acids</a:t>
            </a:r>
          </a:p>
          <a:p>
            <a:pPr lvl="2"/>
            <a:endParaRPr lang="en-US" dirty="0" smtClean="0"/>
          </a:p>
          <a:p>
            <a:pPr lvl="2"/>
            <a:r>
              <a:rPr lang="en-US" dirty="0" smtClean="0"/>
              <a:t>65</a:t>
            </a:r>
            <a:r>
              <a:rPr lang="en-US" dirty="0"/>
              <a:t>% of Na</a:t>
            </a:r>
            <a:r>
              <a:rPr lang="en-US" baseline="30000" dirty="0"/>
              <a:t>+</a:t>
            </a:r>
            <a:r>
              <a:rPr lang="en-US" dirty="0"/>
              <a:t> and water</a:t>
            </a:r>
          </a:p>
          <a:p>
            <a:pPr lvl="2"/>
            <a:endParaRPr lang="en-US" dirty="0" smtClean="0"/>
          </a:p>
          <a:p>
            <a:pPr lvl="2"/>
            <a:r>
              <a:rPr lang="en-US" dirty="0" smtClean="0"/>
              <a:t>Many </a:t>
            </a:r>
            <a:r>
              <a:rPr lang="en-US" dirty="0"/>
              <a:t>ions</a:t>
            </a:r>
          </a:p>
          <a:p>
            <a:pPr lvl="2"/>
            <a:endParaRPr lang="en-US" dirty="0" smtClean="0"/>
          </a:p>
          <a:p>
            <a:pPr lvl="2"/>
            <a:r>
              <a:rPr lang="en-US" dirty="0" smtClean="0"/>
              <a:t>~ </a:t>
            </a:r>
            <a:r>
              <a:rPr lang="en-US" dirty="0"/>
              <a:t>All uric acid; ½ urea (later secreted back into filtrate)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7892" name="Rectangle 4"/>
          <p:cNvSpPr>
            <a:spLocks noGrp="1" noChangeArrowheads="1"/>
          </p:cNvSpPr>
          <p:nvPr>
            <p:ph type="title"/>
          </p:nvPr>
        </p:nvSpPr>
        <p:spPr/>
        <p:txBody>
          <a:bodyPr/>
          <a:lstStyle/>
          <a:p>
            <a:r>
              <a:rPr lang="en-US"/>
              <a:t>Reabsorptive Capabilities of Renal Tubules and Collecting Ducts</a:t>
            </a:r>
          </a:p>
        </p:txBody>
      </p:sp>
      <p:sp>
        <p:nvSpPr>
          <p:cNvPr id="37893" name="Rectangle 5"/>
          <p:cNvSpPr>
            <a:spLocks noGrp="1" noChangeArrowheads="1"/>
          </p:cNvSpPr>
          <p:nvPr>
            <p:ph type="body" idx="1"/>
          </p:nvPr>
        </p:nvSpPr>
        <p:spPr/>
        <p:txBody>
          <a:bodyPr/>
          <a:lstStyle/>
          <a:p>
            <a:r>
              <a:rPr lang="en-US" dirty="0" err="1"/>
              <a:t>Nephron</a:t>
            </a:r>
            <a:r>
              <a:rPr lang="en-US" dirty="0"/>
              <a:t> loop</a:t>
            </a:r>
          </a:p>
          <a:p>
            <a:pPr lvl="1"/>
            <a:endParaRPr lang="en-US" dirty="0" smtClean="0"/>
          </a:p>
          <a:p>
            <a:pPr lvl="1"/>
            <a:r>
              <a:rPr lang="en-US" dirty="0" smtClean="0"/>
              <a:t>Descending </a:t>
            </a:r>
            <a:r>
              <a:rPr lang="en-US" dirty="0"/>
              <a:t>limb </a:t>
            </a:r>
            <a:endParaRPr lang="en-US" dirty="0" smtClean="0"/>
          </a:p>
          <a:p>
            <a:pPr lvl="2"/>
            <a:r>
              <a:rPr lang="en-US" dirty="0" smtClean="0"/>
              <a:t>H</a:t>
            </a:r>
            <a:r>
              <a:rPr lang="en-US" baseline="-25000" dirty="0" smtClean="0"/>
              <a:t>2</a:t>
            </a:r>
            <a:r>
              <a:rPr lang="en-US" dirty="0" smtClean="0"/>
              <a:t>O </a:t>
            </a:r>
            <a:r>
              <a:rPr lang="en-US" dirty="0"/>
              <a:t>can leave; solutes cannot</a:t>
            </a:r>
          </a:p>
          <a:p>
            <a:pPr lvl="1"/>
            <a:endParaRPr lang="en-US" dirty="0" smtClean="0"/>
          </a:p>
          <a:p>
            <a:pPr lvl="1"/>
            <a:r>
              <a:rPr lang="en-US" dirty="0" smtClean="0"/>
              <a:t>Ascending </a:t>
            </a:r>
            <a:r>
              <a:rPr lang="en-US" dirty="0"/>
              <a:t>limb </a:t>
            </a:r>
            <a:endParaRPr lang="en-US" dirty="0" smtClean="0"/>
          </a:p>
          <a:p>
            <a:pPr lvl="2"/>
            <a:r>
              <a:rPr lang="en-US" dirty="0" smtClean="0"/>
              <a:t>H</a:t>
            </a:r>
            <a:r>
              <a:rPr lang="en-US" baseline="-25000" dirty="0" smtClean="0"/>
              <a:t>2</a:t>
            </a:r>
            <a:r>
              <a:rPr lang="en-US" dirty="0" smtClean="0"/>
              <a:t>O </a:t>
            </a:r>
            <a:r>
              <a:rPr lang="en-US" dirty="0"/>
              <a:t>cannot leave; solutes can</a:t>
            </a:r>
          </a:p>
          <a:p>
            <a:pPr lvl="2"/>
            <a:endParaRPr lang="en-US" dirty="0" smtClean="0"/>
          </a:p>
          <a:p>
            <a:pPr lvl="2"/>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8916" name="Rectangle 4"/>
          <p:cNvSpPr>
            <a:spLocks noGrp="1" noChangeArrowheads="1"/>
          </p:cNvSpPr>
          <p:nvPr>
            <p:ph type="title"/>
          </p:nvPr>
        </p:nvSpPr>
        <p:spPr/>
        <p:txBody>
          <a:bodyPr/>
          <a:lstStyle/>
          <a:p>
            <a:r>
              <a:rPr lang="en-US"/>
              <a:t>Reabsorptive Capabilities of Renal Tubules and Collecting Ducts</a:t>
            </a:r>
          </a:p>
        </p:txBody>
      </p:sp>
      <p:sp>
        <p:nvSpPr>
          <p:cNvPr id="38917" name="Rectangle 5"/>
          <p:cNvSpPr>
            <a:spLocks noGrp="1" noChangeArrowheads="1"/>
          </p:cNvSpPr>
          <p:nvPr>
            <p:ph type="body" idx="1"/>
          </p:nvPr>
        </p:nvSpPr>
        <p:spPr/>
        <p:txBody>
          <a:bodyPr/>
          <a:lstStyle/>
          <a:p>
            <a:r>
              <a:rPr lang="en-US" dirty="0" smtClean="0"/>
              <a:t>Distal Collecting Tubule and </a:t>
            </a:r>
            <a:r>
              <a:rPr lang="en-US" dirty="0"/>
              <a:t>collecting duct</a:t>
            </a:r>
          </a:p>
          <a:p>
            <a:pPr lvl="1"/>
            <a:r>
              <a:rPr lang="en-US" dirty="0" err="1"/>
              <a:t>Reabsorption</a:t>
            </a:r>
            <a:r>
              <a:rPr lang="en-US" dirty="0"/>
              <a:t> hormonally regulated</a:t>
            </a:r>
          </a:p>
          <a:p>
            <a:pPr lvl="2"/>
            <a:endParaRPr lang="en-US" b="1" dirty="0" smtClean="0"/>
          </a:p>
          <a:p>
            <a:pPr lvl="2"/>
            <a:r>
              <a:rPr lang="en-US" b="1" dirty="0" err="1" smtClean="0"/>
              <a:t>Antidiuretic</a:t>
            </a:r>
            <a:r>
              <a:rPr lang="en-US" b="1" dirty="0" smtClean="0"/>
              <a:t> </a:t>
            </a:r>
            <a:r>
              <a:rPr lang="en-US" b="1" dirty="0"/>
              <a:t>hormone</a:t>
            </a:r>
            <a:r>
              <a:rPr lang="en-US" dirty="0"/>
              <a:t> (</a:t>
            </a:r>
            <a:r>
              <a:rPr lang="en-US" b="1" dirty="0"/>
              <a:t>ADH</a:t>
            </a:r>
            <a:r>
              <a:rPr lang="en-US" dirty="0"/>
              <a:t>) </a:t>
            </a:r>
            <a:endParaRPr lang="en-US" dirty="0" smtClean="0"/>
          </a:p>
          <a:p>
            <a:pPr lvl="3"/>
            <a:r>
              <a:rPr lang="en-US" dirty="0" smtClean="0"/>
              <a:t> </a:t>
            </a:r>
            <a:r>
              <a:rPr lang="en-US" dirty="0"/>
              <a:t>Water</a:t>
            </a:r>
          </a:p>
          <a:p>
            <a:pPr lvl="2"/>
            <a:r>
              <a:rPr lang="en-US" b="1" dirty="0" err="1"/>
              <a:t>Aldosterone</a:t>
            </a:r>
            <a:r>
              <a:rPr lang="en-US" dirty="0"/>
              <a:t> </a:t>
            </a:r>
            <a:endParaRPr lang="en-US" dirty="0" smtClean="0"/>
          </a:p>
          <a:p>
            <a:pPr lvl="3"/>
            <a:r>
              <a:rPr lang="en-US" dirty="0" smtClean="0"/>
              <a:t> </a:t>
            </a:r>
            <a:r>
              <a:rPr lang="en-US" dirty="0"/>
              <a:t>Na</a:t>
            </a:r>
            <a:r>
              <a:rPr lang="en-US" baseline="30000" dirty="0"/>
              <a:t>+</a:t>
            </a:r>
            <a:r>
              <a:rPr lang="en-US" dirty="0"/>
              <a:t> (therefore water)</a:t>
            </a:r>
          </a:p>
          <a:p>
            <a:pPr lvl="2"/>
            <a:r>
              <a:rPr lang="en-US" b="1" dirty="0" err="1"/>
              <a:t>Atrial</a:t>
            </a:r>
            <a:r>
              <a:rPr lang="en-US" b="1" dirty="0"/>
              <a:t> </a:t>
            </a:r>
            <a:r>
              <a:rPr lang="en-US" b="1" dirty="0" err="1"/>
              <a:t>natriuretic</a:t>
            </a:r>
            <a:r>
              <a:rPr lang="en-US" b="1" dirty="0"/>
              <a:t> peptide</a:t>
            </a:r>
            <a:r>
              <a:rPr lang="en-US" dirty="0"/>
              <a:t> (</a:t>
            </a:r>
            <a:r>
              <a:rPr lang="en-US" b="1" dirty="0"/>
              <a:t>ANP</a:t>
            </a:r>
            <a:r>
              <a:rPr lang="en-US" dirty="0"/>
              <a:t>) </a:t>
            </a:r>
            <a:endParaRPr lang="en-US" dirty="0" smtClean="0"/>
          </a:p>
          <a:p>
            <a:pPr lvl="3"/>
            <a:r>
              <a:rPr lang="en-US" dirty="0" smtClean="0"/>
              <a:t> </a:t>
            </a:r>
            <a:r>
              <a:rPr lang="en-US" dirty="0"/>
              <a:t>Na</a:t>
            </a:r>
            <a:r>
              <a:rPr lang="en-US" baseline="30000" dirty="0"/>
              <a:t>+</a:t>
            </a:r>
            <a:endParaRPr lang="en-US" dirty="0"/>
          </a:p>
          <a:p>
            <a:pPr lvl="2"/>
            <a:r>
              <a:rPr lang="en-US" b="1" dirty="0"/>
              <a:t>PTH</a:t>
            </a:r>
            <a:r>
              <a:rPr lang="en-US" dirty="0"/>
              <a:t> </a:t>
            </a:r>
            <a:endParaRPr lang="en-US" dirty="0" smtClean="0"/>
          </a:p>
          <a:p>
            <a:pPr lvl="3"/>
            <a:r>
              <a:rPr lang="en-US" dirty="0" smtClean="0"/>
              <a:t> </a:t>
            </a:r>
            <a:r>
              <a:rPr lang="en-US" dirty="0"/>
              <a:t>Ca</a:t>
            </a:r>
            <a:r>
              <a:rPr lang="en-US" baseline="30000" dirty="0"/>
              <a:t>2+</a:t>
            </a:r>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39940" name="Rectangle 4"/>
          <p:cNvSpPr>
            <a:spLocks noGrp="1" noChangeArrowheads="1"/>
          </p:cNvSpPr>
          <p:nvPr>
            <p:ph type="title"/>
          </p:nvPr>
        </p:nvSpPr>
        <p:spPr/>
        <p:txBody>
          <a:bodyPr/>
          <a:lstStyle/>
          <a:p>
            <a:r>
              <a:rPr lang="en-US"/>
              <a:t>Reabsorptive Capabilities of Renal Tubules and Collecting Ducts</a:t>
            </a:r>
          </a:p>
        </p:txBody>
      </p:sp>
      <p:sp>
        <p:nvSpPr>
          <p:cNvPr id="39941" name="Rectangle 5"/>
          <p:cNvSpPr>
            <a:spLocks noGrp="1" noChangeArrowheads="1"/>
          </p:cNvSpPr>
          <p:nvPr>
            <p:ph type="body" idx="1"/>
          </p:nvPr>
        </p:nvSpPr>
        <p:spPr/>
        <p:txBody>
          <a:bodyPr/>
          <a:lstStyle/>
          <a:p>
            <a:r>
              <a:rPr lang="en-US" dirty="0" err="1"/>
              <a:t>Antidiuretic</a:t>
            </a:r>
            <a:r>
              <a:rPr lang="en-US" dirty="0"/>
              <a:t> hormone (ADH)</a:t>
            </a:r>
          </a:p>
          <a:p>
            <a:pPr lvl="1"/>
            <a:endParaRPr lang="en-US" dirty="0" smtClean="0"/>
          </a:p>
          <a:p>
            <a:pPr lvl="1"/>
            <a:r>
              <a:rPr lang="en-US" dirty="0" smtClean="0"/>
              <a:t>Released </a:t>
            </a:r>
            <a:r>
              <a:rPr lang="en-US" dirty="0"/>
              <a:t>by posterior pituitary gland</a:t>
            </a:r>
          </a:p>
          <a:p>
            <a:pPr lvl="1"/>
            <a:endParaRPr lang="en-US" dirty="0" smtClean="0"/>
          </a:p>
          <a:p>
            <a:pPr lvl="1"/>
            <a:r>
              <a:rPr lang="en-US" dirty="0" smtClean="0"/>
              <a:t>Causes </a:t>
            </a:r>
            <a:r>
              <a:rPr lang="en-US" dirty="0"/>
              <a:t>principal cells of collecting ducts to insert </a:t>
            </a:r>
            <a:r>
              <a:rPr lang="en-US" dirty="0" err="1"/>
              <a:t>aquaporins</a:t>
            </a:r>
            <a:r>
              <a:rPr lang="en-US" dirty="0"/>
              <a:t> in apical membranes </a:t>
            </a:r>
            <a:r>
              <a:rPr lang="en-US" dirty="0" smtClean="0">
                <a:sym typeface="Wingdings" pitchFamily="80" charset="2"/>
              </a:rPr>
              <a:t></a:t>
            </a:r>
          </a:p>
          <a:p>
            <a:pPr lvl="1"/>
            <a:endParaRPr lang="en-US" dirty="0" smtClean="0">
              <a:sym typeface="Wingdings" pitchFamily="80" charset="2"/>
            </a:endParaRPr>
          </a:p>
          <a:p>
            <a:pPr lvl="2"/>
            <a:r>
              <a:rPr lang="en-US" dirty="0" smtClean="0">
                <a:sym typeface="Wingdings" pitchFamily="80" charset="2"/>
              </a:rPr>
              <a:t> </a:t>
            </a:r>
            <a:r>
              <a:rPr lang="en-US" sz="2400" dirty="0">
                <a:sym typeface="Wingdings" pitchFamily="80" charset="2"/>
              </a:rPr>
              <a:t>water </a:t>
            </a:r>
            <a:r>
              <a:rPr lang="en-US" sz="2400" dirty="0" err="1">
                <a:sym typeface="Wingdings" pitchFamily="80" charset="2"/>
              </a:rPr>
              <a:t>reabsorption</a:t>
            </a:r>
            <a:endParaRPr lang="en-US" sz="2400" dirty="0">
              <a:sym typeface="Wingdings" pitchFamily="80" charset="2"/>
            </a:endParaRPr>
          </a:p>
          <a:p>
            <a:pPr lvl="2"/>
            <a:endParaRPr lang="en-US" sz="2400" dirty="0" smtClean="0">
              <a:sym typeface="Wingdings" pitchFamily="80" charset="2"/>
            </a:endParaRPr>
          </a:p>
          <a:p>
            <a:pPr lvl="2"/>
            <a:r>
              <a:rPr lang="en-US" sz="2400" dirty="0" smtClean="0">
                <a:sym typeface="Wingdings" pitchFamily="80" charset="2"/>
              </a:rPr>
              <a:t>As </a:t>
            </a:r>
            <a:r>
              <a:rPr lang="en-US" sz="2400" dirty="0">
                <a:sym typeface="Wingdings" pitchFamily="80" charset="2"/>
              </a:rPr>
              <a:t>ADH levels increase  increased water </a:t>
            </a:r>
            <a:r>
              <a:rPr lang="en-US" sz="2400" dirty="0" err="1">
                <a:sym typeface="Wingdings" pitchFamily="80" charset="2"/>
              </a:rPr>
              <a:t>reabsorption</a:t>
            </a:r>
            <a:endParaRPr lang="en-US" sz="24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0964" name="Rectangle 4"/>
          <p:cNvSpPr>
            <a:spLocks noGrp="1" noChangeArrowheads="1"/>
          </p:cNvSpPr>
          <p:nvPr>
            <p:ph type="title"/>
          </p:nvPr>
        </p:nvSpPr>
        <p:spPr>
          <a:xfrm>
            <a:off x="0" y="0"/>
            <a:ext cx="9144000" cy="1066800"/>
          </a:xfrm>
        </p:spPr>
        <p:txBody>
          <a:bodyPr/>
          <a:lstStyle/>
          <a:p>
            <a:r>
              <a:rPr lang="en-US"/>
              <a:t>Reabsorptive Capabilities of Renal Tubules and Collecting Ducts</a:t>
            </a:r>
          </a:p>
        </p:txBody>
      </p:sp>
      <p:sp>
        <p:nvSpPr>
          <p:cNvPr id="40965" name="Rectangle 5"/>
          <p:cNvSpPr>
            <a:spLocks noGrp="1" noChangeArrowheads="1"/>
          </p:cNvSpPr>
          <p:nvPr>
            <p:ph type="body" idx="1"/>
          </p:nvPr>
        </p:nvSpPr>
        <p:spPr/>
        <p:txBody>
          <a:bodyPr/>
          <a:lstStyle/>
          <a:p>
            <a:pPr>
              <a:lnSpc>
                <a:spcPct val="90000"/>
              </a:lnSpc>
            </a:pPr>
            <a:r>
              <a:rPr lang="en-US" dirty="0" err="1"/>
              <a:t>Aldosterone</a:t>
            </a:r>
            <a:endParaRPr lang="en-US" dirty="0"/>
          </a:p>
          <a:p>
            <a:pPr lvl="1">
              <a:lnSpc>
                <a:spcPct val="90000"/>
              </a:lnSpc>
            </a:pPr>
            <a:endParaRPr lang="en-US" dirty="0" smtClean="0"/>
          </a:p>
          <a:p>
            <a:pPr lvl="1">
              <a:lnSpc>
                <a:spcPct val="90000"/>
              </a:lnSpc>
            </a:pPr>
            <a:r>
              <a:rPr lang="en-US" dirty="0" smtClean="0"/>
              <a:t>Targets </a:t>
            </a:r>
            <a:r>
              <a:rPr lang="en-US" dirty="0"/>
              <a:t>collecting ducts </a:t>
            </a:r>
            <a:r>
              <a:rPr lang="en-US" dirty="0" smtClean="0"/>
              <a:t>and </a:t>
            </a:r>
            <a:r>
              <a:rPr lang="en-US" dirty="0"/>
              <a:t>distal DCT</a:t>
            </a:r>
          </a:p>
          <a:p>
            <a:pPr lvl="1">
              <a:lnSpc>
                <a:spcPct val="90000"/>
              </a:lnSpc>
            </a:pPr>
            <a:endParaRPr lang="en-US" dirty="0" smtClean="0"/>
          </a:p>
          <a:p>
            <a:pPr lvl="1">
              <a:lnSpc>
                <a:spcPct val="90000"/>
              </a:lnSpc>
            </a:pPr>
            <a:r>
              <a:rPr lang="en-US" dirty="0" smtClean="0"/>
              <a:t>Promotes </a:t>
            </a:r>
            <a:r>
              <a:rPr lang="en-US" dirty="0"/>
              <a:t>synthesis of </a:t>
            </a:r>
            <a:r>
              <a:rPr lang="en-US" dirty="0" smtClean="0"/>
              <a:t>Na</a:t>
            </a:r>
            <a:r>
              <a:rPr lang="en-US" baseline="30000" dirty="0"/>
              <a:t>+</a:t>
            </a:r>
            <a:r>
              <a:rPr lang="en-US" dirty="0"/>
              <a:t> and K</a:t>
            </a:r>
            <a:r>
              <a:rPr lang="en-US" baseline="30000" dirty="0"/>
              <a:t>+</a:t>
            </a:r>
            <a:r>
              <a:rPr lang="en-US" dirty="0"/>
              <a:t> </a:t>
            </a:r>
            <a:r>
              <a:rPr lang="en-US" dirty="0" smtClean="0"/>
              <a:t>channels</a:t>
            </a:r>
          </a:p>
          <a:p>
            <a:pPr lvl="2">
              <a:lnSpc>
                <a:spcPct val="90000"/>
              </a:lnSpc>
            </a:pPr>
            <a:r>
              <a:rPr lang="en-US" dirty="0" smtClean="0"/>
              <a:t>Na</a:t>
            </a:r>
            <a:r>
              <a:rPr lang="en-US" baseline="30000" dirty="0"/>
              <a:t>+</a:t>
            </a:r>
            <a:r>
              <a:rPr lang="en-US" dirty="0"/>
              <a:t> </a:t>
            </a:r>
            <a:r>
              <a:rPr lang="en-US" dirty="0" err="1" smtClean="0"/>
              <a:t>reabsorption</a:t>
            </a:r>
            <a:r>
              <a:rPr lang="en-US" dirty="0" smtClean="0"/>
              <a:t> and K</a:t>
            </a:r>
            <a:r>
              <a:rPr lang="en-US" baseline="30000" dirty="0" smtClean="0"/>
              <a:t>+</a:t>
            </a:r>
            <a:r>
              <a:rPr lang="en-US" dirty="0" smtClean="0"/>
              <a:t> secretion</a:t>
            </a:r>
          </a:p>
          <a:p>
            <a:pPr lvl="2">
              <a:lnSpc>
                <a:spcPct val="90000"/>
              </a:lnSpc>
            </a:pPr>
            <a:r>
              <a:rPr lang="en-US" dirty="0" smtClean="0"/>
              <a:t>water follows Na</a:t>
            </a:r>
            <a:r>
              <a:rPr lang="en-US" baseline="30000" dirty="0" smtClean="0"/>
              <a:t>+</a:t>
            </a:r>
            <a:endParaRPr lang="en-US" baseline="30000" dirty="0"/>
          </a:p>
          <a:p>
            <a:pPr lvl="1">
              <a:lnSpc>
                <a:spcPct val="90000"/>
              </a:lnSpc>
            </a:pPr>
            <a:endParaRPr lang="en-US" dirty="0" smtClean="0">
              <a:sym typeface="Wingdings" pitchFamily="80" charset="2"/>
            </a:endParaRPr>
          </a:p>
          <a:p>
            <a:pPr lvl="1">
              <a:lnSpc>
                <a:spcPct val="90000"/>
              </a:lnSpc>
            </a:pPr>
            <a:r>
              <a:rPr lang="en-US" dirty="0" smtClean="0">
                <a:sym typeface="Wingdings" pitchFamily="80" charset="2"/>
              </a:rPr>
              <a:t>Functions </a:t>
            </a:r>
          </a:p>
          <a:p>
            <a:pPr lvl="2">
              <a:lnSpc>
                <a:spcPct val="90000"/>
              </a:lnSpc>
            </a:pPr>
            <a:r>
              <a:rPr lang="en-US" dirty="0" smtClean="0">
                <a:sym typeface="Wingdings" pitchFamily="80" charset="2"/>
              </a:rPr>
              <a:t> </a:t>
            </a:r>
            <a:r>
              <a:rPr lang="en-US" dirty="0">
                <a:sym typeface="Wingdings" pitchFamily="80" charset="2"/>
              </a:rPr>
              <a:t>increase blood pressure; decrease K</a:t>
            </a:r>
            <a:r>
              <a:rPr lang="en-US" baseline="30000" dirty="0">
                <a:sym typeface="Wingdings" pitchFamily="80" charset="2"/>
              </a:rPr>
              <a:t>+</a:t>
            </a:r>
            <a:r>
              <a:rPr lang="en-US" dirty="0">
                <a:sym typeface="Wingdings" pitchFamily="80" charset="2"/>
              </a:rPr>
              <a:t> levels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Muscularis Externa</a:t>
            </a:r>
          </a:p>
        </p:txBody>
      </p:sp>
      <p:sp>
        <p:nvSpPr>
          <p:cNvPr id="27653" name="Rectangle 5"/>
          <p:cNvSpPr>
            <a:spLocks noGrp="1" noChangeArrowheads="1"/>
          </p:cNvSpPr>
          <p:nvPr>
            <p:ph type="body" idx="1"/>
          </p:nvPr>
        </p:nvSpPr>
        <p:spPr>
          <a:xfrm>
            <a:off x="365125" y="1141413"/>
            <a:ext cx="4511675" cy="5106987"/>
          </a:xfrm>
        </p:spPr>
        <p:txBody>
          <a:bodyPr>
            <a:normAutofit/>
          </a:bodyPr>
          <a:lstStyle/>
          <a:p>
            <a:r>
              <a:rPr lang="en-US" dirty="0" err="1"/>
              <a:t>Muscularis</a:t>
            </a:r>
            <a:r>
              <a:rPr lang="en-US" dirty="0"/>
              <a:t> </a:t>
            </a:r>
            <a:r>
              <a:rPr lang="en-US" dirty="0" err="1"/>
              <a:t>externa</a:t>
            </a:r>
            <a:endParaRPr lang="en-US" dirty="0"/>
          </a:p>
          <a:p>
            <a:pPr lvl="1"/>
            <a:r>
              <a:rPr lang="en-US" dirty="0"/>
              <a:t>Responsible for </a:t>
            </a:r>
            <a:r>
              <a:rPr lang="en-US" b="1" dirty="0"/>
              <a:t>segmentation</a:t>
            </a:r>
            <a:r>
              <a:rPr lang="en-US" dirty="0"/>
              <a:t> and </a:t>
            </a:r>
            <a:r>
              <a:rPr lang="en-US" b="1" dirty="0"/>
              <a:t>peristalsis</a:t>
            </a:r>
            <a:r>
              <a:rPr lang="en-US" dirty="0"/>
              <a:t> </a:t>
            </a:r>
          </a:p>
          <a:p>
            <a:pPr lvl="1"/>
            <a:endParaRPr lang="en-US" dirty="0" smtClean="0"/>
          </a:p>
          <a:p>
            <a:pPr lvl="1"/>
            <a:r>
              <a:rPr lang="en-US" dirty="0" smtClean="0"/>
              <a:t>Inner </a:t>
            </a:r>
            <a:r>
              <a:rPr lang="en-US" dirty="0"/>
              <a:t>circular and outer longitudinal layers</a:t>
            </a:r>
          </a:p>
          <a:p>
            <a:pPr lvl="2"/>
            <a:r>
              <a:rPr lang="en-US" dirty="0"/>
              <a:t>Circular layer thickens in some areas </a:t>
            </a:r>
            <a:r>
              <a:rPr lang="en-US" dirty="0">
                <a:sym typeface="Wingdings" pitchFamily="28" charset="2"/>
              </a:rPr>
              <a:t> </a:t>
            </a:r>
            <a:r>
              <a:rPr lang="en-US" b="1" dirty="0">
                <a:sym typeface="Wingdings" pitchFamily="28" charset="2"/>
              </a:rPr>
              <a:t>sphincters</a:t>
            </a:r>
            <a:endParaRPr lang="en-US" dirty="0">
              <a:sym typeface="Wingdings" pitchFamily="28" charset="2"/>
            </a:endParaRPr>
          </a:p>
          <a:p>
            <a:pPr lvl="2"/>
            <a:endParaRPr lang="en-US" dirty="0" smtClean="0">
              <a:sym typeface="Wingdings" pitchFamily="28" charset="2"/>
            </a:endParaRPr>
          </a:p>
          <a:p>
            <a:pPr lvl="2"/>
            <a:r>
              <a:rPr lang="en-US" dirty="0" err="1" smtClean="0">
                <a:sym typeface="Wingdings" pitchFamily="28" charset="2"/>
              </a:rPr>
              <a:t>Myenteric</a:t>
            </a:r>
            <a:r>
              <a:rPr lang="en-US" dirty="0" smtClean="0">
                <a:sym typeface="Wingdings" pitchFamily="28" charset="2"/>
              </a:rPr>
              <a:t> </a:t>
            </a:r>
            <a:r>
              <a:rPr lang="en-US" dirty="0">
                <a:sym typeface="Wingdings" pitchFamily="28" charset="2"/>
              </a:rPr>
              <a:t>nerve plexus between two muscle layers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884847" y="1828800"/>
            <a:ext cx="4259153" cy="2971800"/>
          </a:xfrm>
          <a:prstGeom prst="rect">
            <a:avLst/>
          </a:prstGeom>
          <a:noFill/>
          <a:ln w="9525">
            <a:noFill/>
            <a:miter lim="800000"/>
            <a:headEnd/>
            <a:tailEnd/>
          </a:ln>
        </p:spPr>
      </p:pic>
    </p:spTree>
    <p:extLst>
      <p:ext uri="{BB962C8B-B14F-4D97-AF65-F5344CB8AC3E}">
        <p14:creationId xmlns:p14="http://schemas.microsoft.com/office/powerpoint/2010/main" val="13962160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1988" name="Rectangle 4"/>
          <p:cNvSpPr>
            <a:spLocks noGrp="1" noChangeArrowheads="1"/>
          </p:cNvSpPr>
          <p:nvPr>
            <p:ph type="title"/>
          </p:nvPr>
        </p:nvSpPr>
        <p:spPr>
          <a:xfrm>
            <a:off x="0" y="0"/>
            <a:ext cx="9144000" cy="1066800"/>
          </a:xfrm>
        </p:spPr>
        <p:txBody>
          <a:bodyPr/>
          <a:lstStyle/>
          <a:p>
            <a:r>
              <a:rPr lang="en-US"/>
              <a:t>Reabsorptive Capabilities of Renal Tubules and Collecting Ducts</a:t>
            </a:r>
          </a:p>
        </p:txBody>
      </p:sp>
      <p:sp>
        <p:nvSpPr>
          <p:cNvPr id="41989" name="Rectangle 5"/>
          <p:cNvSpPr>
            <a:spLocks noGrp="1" noChangeArrowheads="1"/>
          </p:cNvSpPr>
          <p:nvPr>
            <p:ph type="body" idx="1"/>
          </p:nvPr>
        </p:nvSpPr>
        <p:spPr/>
        <p:txBody>
          <a:bodyPr/>
          <a:lstStyle/>
          <a:p>
            <a:r>
              <a:rPr lang="en-US" dirty="0" err="1"/>
              <a:t>Atrial</a:t>
            </a:r>
            <a:r>
              <a:rPr lang="en-US" dirty="0"/>
              <a:t> </a:t>
            </a:r>
            <a:r>
              <a:rPr lang="en-US" dirty="0" err="1"/>
              <a:t>natriuretic</a:t>
            </a:r>
            <a:r>
              <a:rPr lang="en-US" dirty="0"/>
              <a:t> peptide</a:t>
            </a:r>
          </a:p>
          <a:p>
            <a:pPr lvl="1"/>
            <a:endParaRPr lang="en-US" dirty="0" smtClean="0"/>
          </a:p>
          <a:p>
            <a:pPr lvl="1"/>
            <a:r>
              <a:rPr lang="en-US" dirty="0" smtClean="0"/>
              <a:t>Reduces </a:t>
            </a:r>
            <a:r>
              <a:rPr lang="en-US" dirty="0"/>
              <a:t>blood Na</a:t>
            </a:r>
            <a:r>
              <a:rPr lang="en-US" baseline="30000" dirty="0"/>
              <a:t>+</a:t>
            </a:r>
            <a:r>
              <a:rPr lang="en-US" dirty="0"/>
              <a:t> </a:t>
            </a:r>
            <a:endParaRPr lang="en-US" dirty="0" smtClean="0"/>
          </a:p>
          <a:p>
            <a:pPr lvl="2"/>
            <a:r>
              <a:rPr lang="en-US" dirty="0" smtClean="0">
                <a:sym typeface="Wingdings" pitchFamily="80" charset="2"/>
              </a:rPr>
              <a:t> </a:t>
            </a:r>
            <a:r>
              <a:rPr lang="en-US" dirty="0">
                <a:sym typeface="Wingdings" pitchFamily="80" charset="2"/>
              </a:rPr>
              <a:t>decreased blood volume and blood pressure</a:t>
            </a:r>
          </a:p>
          <a:p>
            <a:pPr lvl="1"/>
            <a:endParaRPr lang="en-US" dirty="0" smtClean="0">
              <a:sym typeface="Wingdings" pitchFamily="80" charset="2"/>
            </a:endParaRPr>
          </a:p>
          <a:p>
            <a:pPr lvl="1"/>
            <a:r>
              <a:rPr lang="en-US" dirty="0" smtClean="0">
                <a:sym typeface="Wingdings" pitchFamily="80" charset="2"/>
              </a:rPr>
              <a:t>Released </a:t>
            </a:r>
            <a:r>
              <a:rPr lang="en-US" dirty="0">
                <a:sym typeface="Wingdings" pitchFamily="80" charset="2"/>
              </a:rPr>
              <a:t>by cardiac </a:t>
            </a:r>
            <a:r>
              <a:rPr lang="en-US" dirty="0" err="1">
                <a:sym typeface="Wingdings" pitchFamily="80" charset="2"/>
              </a:rPr>
              <a:t>atrial</a:t>
            </a:r>
            <a:r>
              <a:rPr lang="en-US" dirty="0">
                <a:sym typeface="Wingdings" pitchFamily="80" charset="2"/>
              </a:rPr>
              <a:t> cells if blood volume or pressure elevated</a:t>
            </a:r>
          </a:p>
          <a:p>
            <a:endParaRPr lang="en-US" dirty="0" smtClean="0"/>
          </a:p>
          <a:p>
            <a:r>
              <a:rPr lang="en-US" dirty="0" smtClean="0"/>
              <a:t>Parathyroid </a:t>
            </a:r>
            <a:r>
              <a:rPr lang="en-US" dirty="0"/>
              <a:t>hormone acts on DCT </a:t>
            </a:r>
            <a:endParaRPr lang="en-US" dirty="0" smtClean="0"/>
          </a:p>
          <a:p>
            <a:pPr lvl="1"/>
            <a:r>
              <a:rPr lang="en-US" dirty="0" smtClean="0"/>
              <a:t>increase </a:t>
            </a:r>
            <a:r>
              <a:rPr lang="en-US" dirty="0"/>
              <a:t>Ca</a:t>
            </a:r>
            <a:r>
              <a:rPr lang="en-US" baseline="30000" dirty="0"/>
              <a:t>2+</a:t>
            </a:r>
            <a:r>
              <a:rPr lang="en-US" dirty="0"/>
              <a:t> </a:t>
            </a:r>
            <a:r>
              <a:rPr lang="en-US" dirty="0" err="1"/>
              <a:t>reabsorption</a:t>
            </a:r>
            <a:endParaRPr 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3012" name="Rectangle 4"/>
          <p:cNvSpPr>
            <a:spLocks noGrp="1" noChangeArrowheads="1"/>
          </p:cNvSpPr>
          <p:nvPr>
            <p:ph type="title"/>
          </p:nvPr>
        </p:nvSpPr>
        <p:spPr/>
        <p:txBody>
          <a:bodyPr/>
          <a:lstStyle/>
          <a:p>
            <a:r>
              <a:rPr lang="en-US"/>
              <a:t>Tubular Secretion</a:t>
            </a:r>
          </a:p>
        </p:txBody>
      </p:sp>
      <p:sp>
        <p:nvSpPr>
          <p:cNvPr id="43013" name="Rectangle 5"/>
          <p:cNvSpPr>
            <a:spLocks noGrp="1" noChangeArrowheads="1"/>
          </p:cNvSpPr>
          <p:nvPr>
            <p:ph type="body" idx="1"/>
          </p:nvPr>
        </p:nvSpPr>
        <p:spPr>
          <a:xfrm>
            <a:off x="304800" y="1295400"/>
            <a:ext cx="5486400" cy="5105400"/>
          </a:xfrm>
        </p:spPr>
        <p:txBody>
          <a:bodyPr/>
          <a:lstStyle/>
          <a:p>
            <a:r>
              <a:rPr lang="en-US" dirty="0" err="1"/>
              <a:t>Reabsorption</a:t>
            </a:r>
            <a:r>
              <a:rPr lang="en-US" dirty="0"/>
              <a:t> in reverse; almost all in PCT</a:t>
            </a:r>
          </a:p>
          <a:p>
            <a:pPr lvl="1"/>
            <a:r>
              <a:rPr lang="en-US" dirty="0"/>
              <a:t>Selected substances </a:t>
            </a:r>
          </a:p>
          <a:p>
            <a:pPr lvl="1"/>
            <a:endParaRPr lang="en-US" dirty="0" smtClean="0"/>
          </a:p>
          <a:p>
            <a:pPr lvl="1"/>
            <a:r>
              <a:rPr lang="en-US" dirty="0" smtClean="0"/>
              <a:t>K</a:t>
            </a:r>
            <a:r>
              <a:rPr lang="en-US" baseline="30000" dirty="0"/>
              <a:t>+</a:t>
            </a:r>
            <a:r>
              <a:rPr lang="en-US" dirty="0"/>
              <a:t>, H</a:t>
            </a:r>
            <a:r>
              <a:rPr lang="en-US" baseline="30000" dirty="0"/>
              <a:t>+</a:t>
            </a:r>
            <a:r>
              <a:rPr lang="en-US" dirty="0"/>
              <a:t>, NH</a:t>
            </a:r>
            <a:r>
              <a:rPr lang="en-US" baseline="-25000" dirty="0"/>
              <a:t>4</a:t>
            </a:r>
            <a:r>
              <a:rPr lang="en-US" baseline="30000" dirty="0"/>
              <a:t>+</a:t>
            </a:r>
            <a:r>
              <a:rPr lang="en-US" dirty="0"/>
              <a:t>, </a:t>
            </a:r>
            <a:r>
              <a:rPr lang="en-US" dirty="0" err="1"/>
              <a:t>creatinine</a:t>
            </a:r>
            <a:r>
              <a:rPr lang="en-US" dirty="0"/>
              <a:t>, organic acids and bases move from </a:t>
            </a:r>
            <a:r>
              <a:rPr lang="en-US" dirty="0" err="1"/>
              <a:t>peritubular</a:t>
            </a:r>
            <a:r>
              <a:rPr lang="en-US" dirty="0"/>
              <a:t> capillaries through tubule cells into filtrate</a:t>
            </a:r>
          </a:p>
          <a:p>
            <a:pPr lvl="1"/>
            <a:endParaRPr lang="en-US" dirty="0" smtClean="0"/>
          </a:p>
          <a:p>
            <a:pPr lvl="1"/>
            <a:r>
              <a:rPr lang="en-US" dirty="0" smtClean="0"/>
              <a:t>Substances </a:t>
            </a:r>
            <a:r>
              <a:rPr lang="en-US" dirty="0"/>
              <a:t>synthesized in tubule cells also secreted – e.g., HCO</a:t>
            </a:r>
            <a:r>
              <a:rPr lang="en-US" baseline="-25000" dirty="0"/>
              <a:t>3</a:t>
            </a:r>
            <a:r>
              <a:rPr lang="en-US" baseline="30000" dirty="0"/>
              <a:t>-</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677025" y="704850"/>
            <a:ext cx="2466975" cy="5448300"/>
          </a:xfrm>
          <a:prstGeom prst="rect">
            <a:avLst/>
          </a:prstGeom>
          <a:noFill/>
          <a:ln w="9525">
            <a:noFill/>
            <a:miter lim="800000"/>
            <a:headEnd/>
            <a:tailEnd/>
          </a:ln>
        </p:spPr>
      </p:pic>
      <p:cxnSp>
        <p:nvCxnSpPr>
          <p:cNvPr id="7" name="Straight Arrow Connector 6"/>
          <p:cNvCxnSpPr/>
          <p:nvPr/>
        </p:nvCxnSpPr>
        <p:spPr>
          <a:xfrm flipV="1">
            <a:off x="6934200" y="5105400"/>
            <a:ext cx="12954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4036" name="Rectangle 4"/>
          <p:cNvSpPr>
            <a:spLocks noGrp="1" noChangeArrowheads="1"/>
          </p:cNvSpPr>
          <p:nvPr>
            <p:ph type="title"/>
          </p:nvPr>
        </p:nvSpPr>
        <p:spPr/>
        <p:txBody>
          <a:bodyPr/>
          <a:lstStyle/>
          <a:p>
            <a:r>
              <a:rPr lang="en-US"/>
              <a:t>Tubular Secretion</a:t>
            </a:r>
          </a:p>
        </p:txBody>
      </p:sp>
      <p:sp>
        <p:nvSpPr>
          <p:cNvPr id="44037" name="Rectangle 5"/>
          <p:cNvSpPr>
            <a:spLocks noGrp="1" noChangeArrowheads="1"/>
          </p:cNvSpPr>
          <p:nvPr>
            <p:ph type="body" idx="1"/>
          </p:nvPr>
        </p:nvSpPr>
        <p:spPr>
          <a:xfrm>
            <a:off x="304800" y="1295400"/>
            <a:ext cx="8001000" cy="5105400"/>
          </a:xfrm>
        </p:spPr>
        <p:txBody>
          <a:bodyPr>
            <a:normAutofit/>
          </a:bodyPr>
          <a:lstStyle/>
          <a:p>
            <a:r>
              <a:rPr lang="en-US" dirty="0"/>
              <a:t>Disposes of substances (e.g., drugs) bound to plasma proteins</a:t>
            </a:r>
          </a:p>
          <a:p>
            <a:endParaRPr lang="en-US" dirty="0" smtClean="0"/>
          </a:p>
          <a:p>
            <a:r>
              <a:rPr lang="en-US" dirty="0" smtClean="0"/>
              <a:t>Eliminates </a:t>
            </a:r>
            <a:r>
              <a:rPr lang="en-US" dirty="0"/>
              <a:t>undesirable substances passively reabsorbed (e.g., urea and uric acid)</a:t>
            </a:r>
          </a:p>
          <a:p>
            <a:endParaRPr lang="en-US" dirty="0" smtClean="0"/>
          </a:p>
          <a:p>
            <a:r>
              <a:rPr lang="en-US" dirty="0" smtClean="0"/>
              <a:t>Rids </a:t>
            </a:r>
            <a:r>
              <a:rPr lang="en-US" dirty="0"/>
              <a:t>body of excess K</a:t>
            </a:r>
            <a:r>
              <a:rPr lang="en-US" baseline="30000" dirty="0"/>
              <a:t>+</a:t>
            </a:r>
            <a:r>
              <a:rPr lang="en-US" dirty="0"/>
              <a:t> (</a:t>
            </a:r>
            <a:r>
              <a:rPr lang="en-US" dirty="0" err="1"/>
              <a:t>aldosterone</a:t>
            </a:r>
            <a:r>
              <a:rPr lang="en-US" dirty="0"/>
              <a:t> effect)</a:t>
            </a:r>
          </a:p>
          <a:p>
            <a:endParaRPr lang="en-US" dirty="0" smtClean="0"/>
          </a:p>
          <a:p>
            <a:r>
              <a:rPr lang="en-US" dirty="0" smtClean="0"/>
              <a:t>Controls </a:t>
            </a:r>
            <a:r>
              <a:rPr lang="en-US" dirty="0"/>
              <a:t>blood pH by altering amounts of H</a:t>
            </a:r>
            <a:r>
              <a:rPr lang="en-US" baseline="30000" dirty="0"/>
              <a:t>+</a:t>
            </a:r>
            <a:r>
              <a:rPr lang="en-US" dirty="0"/>
              <a:t> or HCO</a:t>
            </a:r>
            <a:r>
              <a:rPr lang="en-US" baseline="-25000" dirty="0"/>
              <a:t>3</a:t>
            </a:r>
            <a:r>
              <a:rPr lang="en-US" baseline="30000" dirty="0"/>
              <a:t>–</a:t>
            </a:r>
            <a:r>
              <a:rPr lang="en-US" dirty="0"/>
              <a:t> in urine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49156" name="Rectangle 4"/>
          <p:cNvSpPr>
            <a:spLocks noGrp="1" noChangeArrowheads="1"/>
          </p:cNvSpPr>
          <p:nvPr>
            <p:ph type="title"/>
          </p:nvPr>
        </p:nvSpPr>
        <p:spPr/>
        <p:txBody>
          <a:bodyPr/>
          <a:lstStyle/>
          <a:p>
            <a:r>
              <a:rPr lang="en-US"/>
              <a:t>Countercurrent Mechanism</a:t>
            </a:r>
          </a:p>
        </p:txBody>
      </p:sp>
      <p:sp>
        <p:nvSpPr>
          <p:cNvPr id="49157" name="Rectangle 5"/>
          <p:cNvSpPr>
            <a:spLocks noGrp="1" noChangeArrowheads="1"/>
          </p:cNvSpPr>
          <p:nvPr>
            <p:ph type="body" idx="1"/>
          </p:nvPr>
        </p:nvSpPr>
        <p:spPr/>
        <p:txBody>
          <a:bodyPr/>
          <a:lstStyle/>
          <a:p>
            <a:r>
              <a:rPr lang="en-US" dirty="0"/>
              <a:t>Role of countercurrent mechanisms</a:t>
            </a:r>
          </a:p>
          <a:p>
            <a:pPr lvl="1"/>
            <a:endParaRPr lang="en-US" dirty="0" smtClean="0"/>
          </a:p>
          <a:p>
            <a:pPr lvl="1"/>
            <a:r>
              <a:rPr lang="en-US" dirty="0" smtClean="0"/>
              <a:t>Establish </a:t>
            </a:r>
            <a:r>
              <a:rPr lang="en-US" dirty="0"/>
              <a:t>and maintain osmotic gradient </a:t>
            </a:r>
            <a:r>
              <a:rPr lang="en-US" dirty="0" smtClean="0"/>
              <a:t>from </a:t>
            </a:r>
            <a:r>
              <a:rPr lang="en-US" dirty="0"/>
              <a:t>renal cortex through medulla</a:t>
            </a:r>
          </a:p>
          <a:p>
            <a:pPr lvl="1"/>
            <a:endParaRPr lang="en-US" dirty="0" smtClean="0"/>
          </a:p>
          <a:p>
            <a:pPr lvl="1"/>
            <a:r>
              <a:rPr lang="en-US" dirty="0" smtClean="0"/>
              <a:t>Allow </a:t>
            </a:r>
            <a:r>
              <a:rPr lang="en-US" dirty="0"/>
              <a:t>kidneys to vary urine concentration</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58372" name="Rectangle 4"/>
          <p:cNvSpPr>
            <a:spLocks noGrp="1" noChangeArrowheads="1"/>
          </p:cNvSpPr>
          <p:nvPr>
            <p:ph type="title"/>
          </p:nvPr>
        </p:nvSpPr>
        <p:spPr/>
        <p:txBody>
          <a:bodyPr/>
          <a:lstStyle/>
          <a:p>
            <a:r>
              <a:rPr lang="en-US"/>
              <a:t>Formation of Dilute or Concentrated Urine</a:t>
            </a:r>
          </a:p>
        </p:txBody>
      </p:sp>
      <p:sp>
        <p:nvSpPr>
          <p:cNvPr id="58373" name="Rectangle 5"/>
          <p:cNvSpPr>
            <a:spLocks noGrp="1" noChangeArrowheads="1"/>
          </p:cNvSpPr>
          <p:nvPr>
            <p:ph type="body" idx="1"/>
          </p:nvPr>
        </p:nvSpPr>
        <p:spPr/>
        <p:txBody>
          <a:bodyPr/>
          <a:lstStyle/>
          <a:p>
            <a:pPr>
              <a:lnSpc>
                <a:spcPct val="90000"/>
              </a:lnSpc>
            </a:pPr>
            <a:r>
              <a:rPr lang="en-US" dirty="0"/>
              <a:t>Osmotic gradient used to raise urine </a:t>
            </a:r>
            <a:r>
              <a:rPr lang="en-US" dirty="0" smtClean="0"/>
              <a:t>concentration</a:t>
            </a:r>
            <a:endParaRPr lang="en-US" dirty="0">
              <a:sym typeface="Wingdings" pitchFamily="80" charset="2"/>
            </a:endParaRPr>
          </a:p>
          <a:p>
            <a:pPr lvl="1">
              <a:lnSpc>
                <a:spcPct val="90000"/>
              </a:lnSpc>
            </a:pPr>
            <a:endParaRPr lang="en-US" dirty="0" smtClean="0">
              <a:sym typeface="Wingdings" pitchFamily="80" charset="2"/>
            </a:endParaRPr>
          </a:p>
          <a:p>
            <a:pPr lvl="1">
              <a:lnSpc>
                <a:spcPct val="90000"/>
              </a:lnSpc>
            </a:pPr>
            <a:r>
              <a:rPr lang="en-US" dirty="0" err="1" smtClean="0">
                <a:sym typeface="Wingdings" pitchFamily="80" charset="2"/>
              </a:rPr>
              <a:t>Overhydration</a:t>
            </a:r>
            <a:r>
              <a:rPr lang="en-US" dirty="0" smtClean="0">
                <a:sym typeface="Wingdings" pitchFamily="80" charset="2"/>
              </a:rPr>
              <a:t> </a:t>
            </a:r>
            <a:r>
              <a:rPr lang="en-US" dirty="0">
                <a:sym typeface="Wingdings" pitchFamily="80" charset="2"/>
              </a:rPr>
              <a:t> large volume dilute urine</a:t>
            </a:r>
          </a:p>
          <a:p>
            <a:pPr lvl="1">
              <a:lnSpc>
                <a:spcPct val="90000"/>
              </a:lnSpc>
            </a:pPr>
            <a:endParaRPr lang="en-US" dirty="0" smtClean="0"/>
          </a:p>
          <a:p>
            <a:pPr lvl="1">
              <a:lnSpc>
                <a:spcPct val="90000"/>
              </a:lnSpc>
            </a:pPr>
            <a:r>
              <a:rPr lang="en-US" dirty="0" smtClean="0"/>
              <a:t>Dehydration </a:t>
            </a:r>
            <a:r>
              <a:rPr lang="en-US" dirty="0">
                <a:sym typeface="Wingdings" pitchFamily="80" charset="2"/>
              </a:rPr>
              <a:t> small volume concentrated urine</a:t>
            </a:r>
          </a:p>
          <a:p>
            <a:pPr lvl="2">
              <a:lnSpc>
                <a:spcPct val="90000"/>
              </a:lnSpc>
            </a:pPr>
            <a:r>
              <a:rPr lang="en-US" sz="2400" dirty="0">
                <a:sym typeface="Wingdings" pitchFamily="80" charset="2"/>
              </a:rPr>
              <a:t>ADH </a:t>
            </a:r>
            <a:r>
              <a:rPr lang="en-US" sz="2400" dirty="0" smtClean="0">
                <a:sym typeface="Wingdings" pitchFamily="80" charset="2"/>
              </a:rPr>
              <a:t>released</a:t>
            </a:r>
            <a:endParaRPr lang="en-US" sz="2400" dirty="0">
              <a:sym typeface="Wingdings" pitchFamily="80" charset="2"/>
            </a:endParaRPr>
          </a:p>
          <a:p>
            <a:pPr lvl="2">
              <a:lnSpc>
                <a:spcPct val="90000"/>
              </a:lnSpc>
            </a:pPr>
            <a:r>
              <a:rPr lang="en-US" sz="2400" dirty="0">
                <a:sym typeface="Wingdings" pitchFamily="80" charset="2"/>
              </a:rPr>
              <a:t>Severe dehydration </a:t>
            </a:r>
            <a:endParaRPr lang="en-US" sz="2400" dirty="0" smtClean="0">
              <a:sym typeface="Wingdings" pitchFamily="80" charset="2"/>
            </a:endParaRPr>
          </a:p>
          <a:p>
            <a:pPr lvl="3">
              <a:lnSpc>
                <a:spcPct val="90000"/>
              </a:lnSpc>
            </a:pPr>
            <a:r>
              <a:rPr lang="en-US" sz="2200" dirty="0" smtClean="0">
                <a:sym typeface="Wingdings" pitchFamily="80" charset="2"/>
              </a:rPr>
              <a:t> </a:t>
            </a:r>
            <a:r>
              <a:rPr lang="en-US" sz="2200" dirty="0">
                <a:sym typeface="Wingdings" pitchFamily="80" charset="2"/>
              </a:rPr>
              <a:t>99% water reabsorbed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1444" name="Rectangle 4"/>
          <p:cNvSpPr>
            <a:spLocks noGrp="1" noChangeArrowheads="1"/>
          </p:cNvSpPr>
          <p:nvPr>
            <p:ph type="title"/>
          </p:nvPr>
        </p:nvSpPr>
        <p:spPr/>
        <p:txBody>
          <a:bodyPr/>
          <a:lstStyle/>
          <a:p>
            <a:r>
              <a:rPr lang="en-US"/>
              <a:t>Diuretics</a:t>
            </a:r>
          </a:p>
        </p:txBody>
      </p:sp>
      <p:sp>
        <p:nvSpPr>
          <p:cNvPr id="61445" name="Rectangle 5"/>
          <p:cNvSpPr>
            <a:spLocks noGrp="1" noChangeArrowheads="1"/>
          </p:cNvSpPr>
          <p:nvPr>
            <p:ph type="body" idx="1"/>
          </p:nvPr>
        </p:nvSpPr>
        <p:spPr/>
        <p:txBody>
          <a:bodyPr>
            <a:normAutofit/>
          </a:bodyPr>
          <a:lstStyle/>
          <a:p>
            <a:r>
              <a:rPr lang="en-US" dirty="0"/>
              <a:t>Chemicals that enhance urinary output</a:t>
            </a:r>
          </a:p>
          <a:p>
            <a:pPr lvl="1"/>
            <a:endParaRPr lang="en-US" dirty="0" smtClean="0"/>
          </a:p>
          <a:p>
            <a:pPr lvl="1"/>
            <a:r>
              <a:rPr lang="en-US" dirty="0" smtClean="0"/>
              <a:t>ADH inhibitors</a:t>
            </a:r>
          </a:p>
          <a:p>
            <a:pPr lvl="2"/>
            <a:r>
              <a:rPr lang="en-US" dirty="0" smtClean="0"/>
              <a:t>alcohol</a:t>
            </a:r>
            <a:endParaRPr lang="en-US" dirty="0"/>
          </a:p>
          <a:p>
            <a:pPr lvl="1"/>
            <a:r>
              <a:rPr lang="en-US" dirty="0"/>
              <a:t>Na</a:t>
            </a:r>
            <a:r>
              <a:rPr lang="en-US" baseline="30000" dirty="0"/>
              <a:t>+</a:t>
            </a:r>
            <a:r>
              <a:rPr lang="en-US" dirty="0"/>
              <a:t> </a:t>
            </a:r>
            <a:r>
              <a:rPr lang="en-US" dirty="0" err="1"/>
              <a:t>reabsorption</a:t>
            </a:r>
            <a:r>
              <a:rPr lang="en-US" dirty="0"/>
              <a:t> inhibitors </a:t>
            </a:r>
            <a:endParaRPr lang="en-US" dirty="0" smtClean="0"/>
          </a:p>
          <a:p>
            <a:pPr lvl="2"/>
            <a:r>
              <a:rPr lang="en-US" dirty="0" smtClean="0"/>
              <a:t>caffeine</a:t>
            </a:r>
            <a:r>
              <a:rPr lang="en-US" dirty="0"/>
              <a:t>, drugs for hypertension or edema</a:t>
            </a:r>
          </a:p>
          <a:p>
            <a:pPr lvl="1"/>
            <a:endParaRPr lang="en-US" dirty="0" smtClean="0"/>
          </a:p>
          <a:p>
            <a:pPr lvl="1"/>
            <a:r>
              <a:rPr lang="en-US" dirty="0" smtClean="0"/>
              <a:t>Loop </a:t>
            </a:r>
            <a:r>
              <a:rPr lang="en-US" dirty="0"/>
              <a:t>diuretics inhibit </a:t>
            </a:r>
            <a:r>
              <a:rPr lang="en-US" dirty="0" err="1"/>
              <a:t>medullary</a:t>
            </a:r>
            <a:r>
              <a:rPr lang="en-US" dirty="0"/>
              <a:t> gradient formation</a:t>
            </a:r>
          </a:p>
          <a:p>
            <a:pPr lvl="1"/>
            <a:endParaRPr lang="en-US" i="1" dirty="0" smtClean="0"/>
          </a:p>
          <a:p>
            <a:pPr lvl="1"/>
            <a:r>
              <a:rPr lang="en-US" i="1" dirty="0" smtClean="0"/>
              <a:t>Osmotic </a:t>
            </a:r>
            <a:r>
              <a:rPr lang="en-US" i="1" dirty="0"/>
              <a:t>diuretics</a:t>
            </a:r>
            <a:r>
              <a:rPr lang="en-US" dirty="0"/>
              <a:t> </a:t>
            </a:r>
            <a:endParaRPr lang="en-US" dirty="0" smtClean="0"/>
          </a:p>
          <a:p>
            <a:pPr lvl="2"/>
            <a:r>
              <a:rPr lang="en-US" dirty="0" smtClean="0"/>
              <a:t>substance </a:t>
            </a:r>
            <a:r>
              <a:rPr lang="en-US" dirty="0"/>
              <a:t>not reabsorbed so water remains in </a:t>
            </a:r>
            <a:r>
              <a:rPr lang="en-US" dirty="0" smtClean="0"/>
              <a:t>urine</a:t>
            </a:r>
          </a:p>
          <a:p>
            <a:pPr lvl="2"/>
            <a:r>
              <a:rPr lang="en-US" dirty="0" smtClean="0"/>
              <a:t>high </a:t>
            </a:r>
            <a:r>
              <a:rPr lang="en-US" dirty="0"/>
              <a:t>glucose of diabetic patient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2468" name="Rectangle 4"/>
          <p:cNvSpPr>
            <a:spLocks noGrp="1" noChangeArrowheads="1"/>
          </p:cNvSpPr>
          <p:nvPr>
            <p:ph type="title"/>
          </p:nvPr>
        </p:nvSpPr>
        <p:spPr/>
        <p:txBody>
          <a:bodyPr/>
          <a:lstStyle/>
          <a:p>
            <a:r>
              <a:rPr lang="en-US"/>
              <a:t>Clinical Evaluation of Kidney Function</a:t>
            </a:r>
          </a:p>
        </p:txBody>
      </p:sp>
      <p:sp>
        <p:nvSpPr>
          <p:cNvPr id="62469" name="Rectangle 5"/>
          <p:cNvSpPr>
            <a:spLocks noGrp="1" noChangeArrowheads="1"/>
          </p:cNvSpPr>
          <p:nvPr>
            <p:ph type="body" idx="1"/>
          </p:nvPr>
        </p:nvSpPr>
        <p:spPr/>
        <p:txBody>
          <a:bodyPr/>
          <a:lstStyle/>
          <a:p>
            <a:r>
              <a:rPr lang="en-US" dirty="0"/>
              <a:t>Urine examined for signs of disease</a:t>
            </a:r>
          </a:p>
          <a:p>
            <a:endParaRPr lang="en-US" dirty="0" smtClean="0"/>
          </a:p>
          <a:p>
            <a:r>
              <a:rPr lang="en-US" dirty="0" smtClean="0"/>
              <a:t>Assessing </a:t>
            </a:r>
            <a:r>
              <a:rPr lang="en-US" dirty="0"/>
              <a:t>renal function requires both blood and urine examination</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3492" name="Rectangle 4"/>
          <p:cNvSpPr>
            <a:spLocks noGrp="1" noChangeArrowheads="1"/>
          </p:cNvSpPr>
          <p:nvPr>
            <p:ph type="title"/>
          </p:nvPr>
        </p:nvSpPr>
        <p:spPr/>
        <p:txBody>
          <a:bodyPr/>
          <a:lstStyle/>
          <a:p>
            <a:r>
              <a:rPr lang="en-US"/>
              <a:t>Renal Clearance</a:t>
            </a:r>
          </a:p>
        </p:txBody>
      </p:sp>
      <p:sp>
        <p:nvSpPr>
          <p:cNvPr id="63493" name="Rectangle 5"/>
          <p:cNvSpPr>
            <a:spLocks noGrp="1" noChangeArrowheads="1"/>
          </p:cNvSpPr>
          <p:nvPr>
            <p:ph type="body" idx="1"/>
          </p:nvPr>
        </p:nvSpPr>
        <p:spPr/>
        <p:txBody>
          <a:bodyPr/>
          <a:lstStyle/>
          <a:p>
            <a:r>
              <a:rPr lang="en-US" dirty="0"/>
              <a:t>Volume of plasma kidneys clear of particular substance in given time </a:t>
            </a:r>
          </a:p>
          <a:p>
            <a:endParaRPr lang="en-US" dirty="0" smtClean="0"/>
          </a:p>
          <a:p>
            <a:r>
              <a:rPr lang="en-US" dirty="0" smtClean="0"/>
              <a:t>Renal </a:t>
            </a:r>
            <a:r>
              <a:rPr lang="en-US" dirty="0"/>
              <a:t>clearance tests used to determine GFR</a:t>
            </a:r>
          </a:p>
          <a:p>
            <a:pPr lvl="1"/>
            <a:endParaRPr lang="en-US" dirty="0" smtClean="0"/>
          </a:p>
          <a:p>
            <a:pPr lvl="1"/>
            <a:r>
              <a:rPr lang="en-US" dirty="0" smtClean="0"/>
              <a:t>To </a:t>
            </a:r>
            <a:r>
              <a:rPr lang="en-US" dirty="0"/>
              <a:t>detect </a:t>
            </a:r>
            <a:r>
              <a:rPr lang="en-US" dirty="0" err="1"/>
              <a:t>glomerular</a:t>
            </a:r>
            <a:r>
              <a:rPr lang="en-US" dirty="0"/>
              <a:t> damage</a:t>
            </a:r>
          </a:p>
          <a:p>
            <a:pPr lvl="1"/>
            <a:endParaRPr lang="en-US" dirty="0" smtClean="0"/>
          </a:p>
          <a:p>
            <a:pPr lvl="1"/>
            <a:r>
              <a:rPr lang="en-US" dirty="0" smtClean="0"/>
              <a:t>To </a:t>
            </a:r>
            <a:r>
              <a:rPr lang="en-US" dirty="0"/>
              <a:t>follow progress of renal disease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5540" name="Rectangle 4"/>
          <p:cNvSpPr>
            <a:spLocks noGrp="1" noChangeArrowheads="1"/>
          </p:cNvSpPr>
          <p:nvPr>
            <p:ph type="title"/>
          </p:nvPr>
        </p:nvSpPr>
        <p:spPr/>
        <p:txBody>
          <a:bodyPr/>
          <a:lstStyle/>
          <a:p>
            <a:r>
              <a:rPr lang="en-US"/>
              <a:t>Renal Clearance</a:t>
            </a:r>
          </a:p>
        </p:txBody>
      </p:sp>
      <p:sp>
        <p:nvSpPr>
          <p:cNvPr id="65541" name="Rectangle 5"/>
          <p:cNvSpPr>
            <a:spLocks noGrp="1" noChangeArrowheads="1"/>
          </p:cNvSpPr>
          <p:nvPr>
            <p:ph type="body" idx="1"/>
          </p:nvPr>
        </p:nvSpPr>
        <p:spPr/>
        <p:txBody>
          <a:bodyPr>
            <a:normAutofit fontScale="77500" lnSpcReduction="20000"/>
          </a:bodyPr>
          <a:lstStyle/>
          <a:p>
            <a:r>
              <a:rPr lang="en-US" sz="2800" dirty="0"/>
              <a:t>Inulin </a:t>
            </a:r>
            <a:r>
              <a:rPr lang="en-US" sz="2800" dirty="0" smtClean="0"/>
              <a:t>(a plant </a:t>
            </a:r>
            <a:r>
              <a:rPr lang="en-US" sz="2800" dirty="0"/>
              <a:t>polysaccharide) is standard used</a:t>
            </a:r>
          </a:p>
          <a:p>
            <a:pPr lvl="1"/>
            <a:r>
              <a:rPr lang="en-US" sz="2400" dirty="0"/>
              <a:t>Freely </a:t>
            </a:r>
            <a:r>
              <a:rPr lang="en-US" sz="2400" dirty="0" smtClean="0"/>
              <a:t>filtered</a:t>
            </a:r>
          </a:p>
          <a:p>
            <a:pPr lvl="1"/>
            <a:r>
              <a:rPr lang="en-US" sz="2400" dirty="0" smtClean="0"/>
              <a:t>neither </a:t>
            </a:r>
            <a:r>
              <a:rPr lang="en-US" sz="2400" dirty="0"/>
              <a:t>reabsorbed nor secreted by </a:t>
            </a:r>
            <a:r>
              <a:rPr lang="en-US" sz="2400" dirty="0" smtClean="0"/>
              <a:t>kidneys</a:t>
            </a:r>
          </a:p>
          <a:p>
            <a:pPr lvl="1"/>
            <a:r>
              <a:rPr lang="en-US" sz="2400" dirty="0" smtClean="0"/>
              <a:t>its </a:t>
            </a:r>
            <a:r>
              <a:rPr lang="en-US" sz="2400" dirty="0"/>
              <a:t>renal clearance = GFR = 125 </a:t>
            </a:r>
            <a:r>
              <a:rPr lang="en-US" sz="2400" dirty="0" smtClean="0"/>
              <a:t>ml/min</a:t>
            </a:r>
          </a:p>
          <a:p>
            <a:pPr lvl="2"/>
            <a:r>
              <a:rPr lang="en-US" sz="2000" dirty="0" smtClean="0"/>
              <a:t>Means that in one minute, the kidney has cleared all of the inulin present in 125 ml of plasma</a:t>
            </a:r>
            <a:endParaRPr lang="en-US" sz="2000" dirty="0"/>
          </a:p>
          <a:p>
            <a:r>
              <a:rPr lang="en-US" sz="2800" dirty="0"/>
              <a:t>If </a:t>
            </a:r>
            <a:r>
              <a:rPr lang="en-US" sz="2800" dirty="0" smtClean="0"/>
              <a:t>clearance value is less than inulin</a:t>
            </a:r>
          </a:p>
          <a:p>
            <a:pPr lvl="1"/>
            <a:r>
              <a:rPr lang="en-US" sz="2400" dirty="0" smtClean="0"/>
              <a:t>substance was reabsorbed</a:t>
            </a:r>
            <a:endParaRPr lang="en-US" sz="2400" dirty="0"/>
          </a:p>
          <a:p>
            <a:r>
              <a:rPr lang="en-US" sz="2800" dirty="0"/>
              <a:t>If </a:t>
            </a:r>
            <a:r>
              <a:rPr lang="en-US" sz="2800" dirty="0" smtClean="0"/>
              <a:t>clearance value is 0</a:t>
            </a:r>
          </a:p>
          <a:p>
            <a:pPr lvl="1"/>
            <a:r>
              <a:rPr lang="en-US" sz="2400" dirty="0" smtClean="0"/>
              <a:t>substance </a:t>
            </a:r>
            <a:r>
              <a:rPr lang="en-US" sz="2400" dirty="0"/>
              <a:t>completely </a:t>
            </a:r>
            <a:r>
              <a:rPr lang="en-US" sz="2400" dirty="0" smtClean="0"/>
              <a:t>reabsorbed</a:t>
            </a:r>
          </a:p>
          <a:p>
            <a:pPr lvl="1"/>
            <a:r>
              <a:rPr lang="en-US" dirty="0" smtClean="0"/>
              <a:t>Or </a:t>
            </a:r>
            <a:r>
              <a:rPr lang="en-US" sz="2400" dirty="0" smtClean="0"/>
              <a:t>not </a:t>
            </a:r>
            <a:r>
              <a:rPr lang="en-US" sz="2400" dirty="0"/>
              <a:t>filtered</a:t>
            </a:r>
          </a:p>
          <a:p>
            <a:r>
              <a:rPr lang="en-US" sz="2800" dirty="0"/>
              <a:t>If </a:t>
            </a:r>
            <a:r>
              <a:rPr lang="en-US" sz="2800" dirty="0" smtClean="0"/>
              <a:t>clearanc</a:t>
            </a:r>
            <a:r>
              <a:rPr lang="en-US" dirty="0" smtClean="0"/>
              <a:t>e value</a:t>
            </a:r>
            <a:r>
              <a:rPr lang="en-US" sz="2800" dirty="0" smtClean="0"/>
              <a:t> is the same as inulin</a:t>
            </a:r>
          </a:p>
          <a:p>
            <a:pPr lvl="1"/>
            <a:r>
              <a:rPr lang="en-US" sz="2400" dirty="0" smtClean="0"/>
              <a:t>no </a:t>
            </a:r>
            <a:r>
              <a:rPr lang="en-US" sz="2400" dirty="0"/>
              <a:t>net </a:t>
            </a:r>
            <a:r>
              <a:rPr lang="en-US" sz="2400" dirty="0" err="1"/>
              <a:t>reabsorption</a:t>
            </a:r>
            <a:r>
              <a:rPr lang="en-US" sz="2400" dirty="0"/>
              <a:t> or secretion</a:t>
            </a:r>
          </a:p>
          <a:p>
            <a:r>
              <a:rPr lang="en-US" sz="2800" dirty="0"/>
              <a:t>If </a:t>
            </a:r>
            <a:r>
              <a:rPr lang="en-US" sz="2800" dirty="0" smtClean="0"/>
              <a:t>clearance is greater than inulin </a:t>
            </a:r>
          </a:p>
          <a:p>
            <a:pPr lvl="1"/>
            <a:r>
              <a:rPr lang="en-US" sz="2400" dirty="0" smtClean="0"/>
              <a:t>substance </a:t>
            </a:r>
            <a:r>
              <a:rPr lang="en-US" sz="2400" dirty="0"/>
              <a:t>secreted </a:t>
            </a:r>
            <a:endParaRPr lang="en-US" sz="2400" dirty="0" smtClean="0"/>
          </a:p>
          <a:p>
            <a:pPr lvl="2"/>
            <a:r>
              <a:rPr lang="en-US" sz="2000" dirty="0" smtClean="0"/>
              <a:t>Allows for adjustment of drug dosages.  If the drugs break down and ar</a:t>
            </a:r>
            <a:r>
              <a:rPr lang="en-US" dirty="0" smtClean="0"/>
              <a:t>e eliminated in the urine, a larger or more frequent dosage may be needed.  </a:t>
            </a:r>
            <a:endParaRPr lang="en-US" sz="200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6564" name="Rectangle 4"/>
          <p:cNvSpPr>
            <a:spLocks noGrp="1" noChangeArrowheads="1"/>
          </p:cNvSpPr>
          <p:nvPr>
            <p:ph type="title"/>
          </p:nvPr>
        </p:nvSpPr>
        <p:spPr/>
        <p:txBody>
          <a:bodyPr/>
          <a:lstStyle/>
          <a:p>
            <a:r>
              <a:rPr lang="en-US"/>
              <a:t>Homeostatic Imbalance</a:t>
            </a:r>
          </a:p>
        </p:txBody>
      </p:sp>
      <p:sp>
        <p:nvSpPr>
          <p:cNvPr id="66565" name="Rectangle 5"/>
          <p:cNvSpPr>
            <a:spLocks noGrp="1" noChangeArrowheads="1"/>
          </p:cNvSpPr>
          <p:nvPr>
            <p:ph type="body" idx="1"/>
          </p:nvPr>
        </p:nvSpPr>
        <p:spPr/>
        <p:txBody>
          <a:bodyPr>
            <a:normAutofit fontScale="92500" lnSpcReduction="20000"/>
          </a:bodyPr>
          <a:lstStyle/>
          <a:p>
            <a:r>
              <a:rPr lang="en-US" b="1" dirty="0"/>
              <a:t>Chronic renal disease</a:t>
            </a:r>
            <a:r>
              <a:rPr lang="en-US" dirty="0"/>
              <a:t> </a:t>
            </a:r>
            <a:endParaRPr lang="en-US" dirty="0" smtClean="0"/>
          </a:p>
          <a:p>
            <a:pPr lvl="1"/>
            <a:r>
              <a:rPr lang="en-US" dirty="0" smtClean="0"/>
              <a:t>GFR is less than </a:t>
            </a:r>
            <a:r>
              <a:rPr lang="en-US" dirty="0"/>
              <a:t>60 ml/min for 3 </a:t>
            </a:r>
            <a:r>
              <a:rPr lang="en-US" dirty="0" smtClean="0"/>
              <a:t>months</a:t>
            </a:r>
          </a:p>
          <a:p>
            <a:pPr lvl="1"/>
            <a:r>
              <a:rPr lang="en-US" dirty="0" smtClean="0"/>
              <a:t>Filtrate formation decreases gradually and wastes build up in the blood</a:t>
            </a:r>
            <a:endParaRPr lang="en-US" dirty="0"/>
          </a:p>
          <a:p>
            <a:pPr lvl="2"/>
            <a:r>
              <a:rPr lang="en-US" dirty="0" smtClean="0"/>
              <a:t>diabetes </a:t>
            </a:r>
            <a:r>
              <a:rPr lang="en-US" dirty="0"/>
              <a:t>mellitus; hypertension</a:t>
            </a:r>
          </a:p>
          <a:p>
            <a:endParaRPr lang="en-US" b="1" dirty="0" smtClean="0"/>
          </a:p>
          <a:p>
            <a:r>
              <a:rPr lang="en-US" b="1" dirty="0" smtClean="0"/>
              <a:t>Renal </a:t>
            </a:r>
            <a:r>
              <a:rPr lang="en-US" b="1" dirty="0"/>
              <a:t>failure</a:t>
            </a:r>
            <a:r>
              <a:rPr lang="en-US" dirty="0"/>
              <a:t> </a:t>
            </a:r>
            <a:endParaRPr lang="en-US" dirty="0" smtClean="0"/>
          </a:p>
          <a:p>
            <a:pPr lvl="1"/>
            <a:r>
              <a:rPr lang="en-US" dirty="0" smtClean="0"/>
              <a:t> </a:t>
            </a:r>
            <a:r>
              <a:rPr lang="en-US" dirty="0"/>
              <a:t>GFR </a:t>
            </a:r>
            <a:r>
              <a:rPr lang="en-US" dirty="0" smtClean="0"/>
              <a:t>less than 15 </a:t>
            </a:r>
            <a:r>
              <a:rPr lang="en-US" dirty="0"/>
              <a:t>ml/min</a:t>
            </a:r>
          </a:p>
          <a:p>
            <a:pPr lvl="1"/>
            <a:r>
              <a:rPr lang="en-US" dirty="0"/>
              <a:t>Causes </a:t>
            </a:r>
            <a:r>
              <a:rPr lang="en-US" b="1" dirty="0"/>
              <a:t>uremia</a:t>
            </a:r>
            <a:r>
              <a:rPr lang="en-US" dirty="0"/>
              <a:t> syndrome </a:t>
            </a:r>
            <a:endParaRPr lang="en-US" dirty="0" smtClean="0"/>
          </a:p>
          <a:p>
            <a:pPr lvl="2"/>
            <a:r>
              <a:rPr lang="en-US" dirty="0" smtClean="0"/>
              <a:t> “urine in the blood”</a:t>
            </a:r>
          </a:p>
          <a:p>
            <a:pPr lvl="2"/>
            <a:r>
              <a:rPr lang="en-US" dirty="0" smtClean="0"/>
              <a:t>Wastes not removed</a:t>
            </a:r>
          </a:p>
          <a:p>
            <a:pPr lvl="2"/>
            <a:r>
              <a:rPr lang="en-US" dirty="0" smtClean="0"/>
              <a:t>Symptoms: </a:t>
            </a:r>
          </a:p>
          <a:p>
            <a:pPr lvl="3"/>
            <a:r>
              <a:rPr lang="en-US" dirty="0" smtClean="0"/>
              <a:t>fatigue, anorexia, nausea, mental changes, muscle cramps</a:t>
            </a:r>
            <a:endParaRPr lang="en-US" dirty="0"/>
          </a:p>
          <a:p>
            <a:pPr lvl="1"/>
            <a:endParaRPr lang="en-US" dirty="0" smtClean="0"/>
          </a:p>
          <a:p>
            <a:pPr lvl="1"/>
            <a:r>
              <a:rPr lang="en-US" dirty="0" smtClean="0"/>
              <a:t>Treated </a:t>
            </a:r>
            <a:r>
              <a:rPr lang="en-US" dirty="0"/>
              <a:t>with </a:t>
            </a:r>
            <a:r>
              <a:rPr lang="en-US" b="1" dirty="0" err="1"/>
              <a:t>hemodialysis</a:t>
            </a:r>
            <a:r>
              <a:rPr lang="en-US" dirty="0"/>
              <a:t> or transplant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type="title"/>
          </p:nvPr>
        </p:nvSpPr>
        <p:spPr/>
        <p:txBody>
          <a:bodyPr>
            <a:normAutofit fontScale="90000"/>
          </a:bodyPr>
          <a:lstStyle/>
          <a:p>
            <a:r>
              <a:rPr lang="en-US"/>
              <a:t>Digestive System</a:t>
            </a:r>
          </a:p>
        </p:txBody>
      </p:sp>
      <p:sp>
        <p:nvSpPr>
          <p:cNvPr id="7177" name="Rectangle 9"/>
          <p:cNvSpPr>
            <a:spLocks noGrp="1" noChangeArrowheads="1"/>
          </p:cNvSpPr>
          <p:nvPr>
            <p:ph type="body" idx="1"/>
          </p:nvPr>
        </p:nvSpPr>
        <p:spPr/>
        <p:txBody>
          <a:bodyPr>
            <a:normAutofit lnSpcReduction="10000"/>
          </a:bodyPr>
          <a:lstStyle/>
          <a:p>
            <a:pPr lvl="1">
              <a:buFontTx/>
              <a:buNone/>
            </a:pPr>
            <a:r>
              <a:rPr lang="en-US" sz="3200" dirty="0"/>
              <a:t>2. Accessory digestive organs</a:t>
            </a:r>
          </a:p>
          <a:p>
            <a:pPr lvl="2"/>
            <a:endParaRPr lang="en-US" sz="2800" dirty="0" smtClean="0"/>
          </a:p>
          <a:p>
            <a:pPr lvl="2"/>
            <a:r>
              <a:rPr lang="en-US" sz="2800" dirty="0" smtClean="0"/>
              <a:t>Teeth</a:t>
            </a:r>
            <a:r>
              <a:rPr lang="en-US" sz="2800" dirty="0"/>
              <a:t>, tongue, gallbladder</a:t>
            </a:r>
          </a:p>
          <a:p>
            <a:pPr lvl="2"/>
            <a:endParaRPr lang="en-US" sz="2800" dirty="0" smtClean="0"/>
          </a:p>
          <a:p>
            <a:pPr lvl="2"/>
            <a:r>
              <a:rPr lang="en-US" sz="2800" dirty="0" smtClean="0"/>
              <a:t>Digestive </a:t>
            </a:r>
            <a:r>
              <a:rPr lang="en-US" sz="2800" dirty="0"/>
              <a:t>glands</a:t>
            </a:r>
          </a:p>
          <a:p>
            <a:pPr lvl="3"/>
            <a:endParaRPr lang="en-US" sz="2400" dirty="0" smtClean="0"/>
          </a:p>
          <a:p>
            <a:pPr lvl="3"/>
            <a:r>
              <a:rPr lang="en-US" sz="2400" dirty="0" smtClean="0"/>
              <a:t>Salivary </a:t>
            </a:r>
            <a:r>
              <a:rPr lang="en-US" sz="2400" dirty="0"/>
              <a:t>glands</a:t>
            </a:r>
          </a:p>
          <a:p>
            <a:pPr lvl="3"/>
            <a:endParaRPr lang="en-US" sz="2400" dirty="0" smtClean="0"/>
          </a:p>
          <a:p>
            <a:pPr lvl="3"/>
            <a:r>
              <a:rPr lang="en-US" sz="2400" dirty="0" smtClean="0"/>
              <a:t>Liver</a:t>
            </a:r>
            <a:endParaRPr lang="en-US" sz="2400" dirty="0"/>
          </a:p>
          <a:p>
            <a:pPr lvl="3"/>
            <a:endParaRPr lang="en-US" sz="2400" dirty="0" smtClean="0"/>
          </a:p>
          <a:p>
            <a:pPr lvl="3"/>
            <a:r>
              <a:rPr lang="en-US" sz="2400" dirty="0" smtClean="0"/>
              <a:t>Pancreas</a:t>
            </a:r>
            <a:endParaRPr lang="en-US" sz="2400" dirty="0"/>
          </a:p>
        </p:txBody>
      </p:sp>
    </p:spTree>
    <p:extLst>
      <p:ext uri="{BB962C8B-B14F-4D97-AF65-F5344CB8AC3E}">
        <p14:creationId xmlns:p14="http://schemas.microsoft.com/office/powerpoint/2010/main" val="285840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t>Serosa</a:t>
            </a:r>
          </a:p>
        </p:txBody>
      </p:sp>
      <p:sp>
        <p:nvSpPr>
          <p:cNvPr id="28677" name="Rectangle 5"/>
          <p:cNvSpPr>
            <a:spLocks noGrp="1" noChangeArrowheads="1"/>
          </p:cNvSpPr>
          <p:nvPr>
            <p:ph type="body" idx="1"/>
          </p:nvPr>
        </p:nvSpPr>
        <p:spPr>
          <a:xfrm>
            <a:off x="365125" y="1141413"/>
            <a:ext cx="4892675" cy="5106987"/>
          </a:xfrm>
        </p:spPr>
        <p:txBody>
          <a:bodyPr>
            <a:normAutofit/>
          </a:bodyPr>
          <a:lstStyle/>
          <a:p>
            <a:r>
              <a:rPr lang="en-US" dirty="0"/>
              <a:t>Visceral peritoneum</a:t>
            </a:r>
          </a:p>
          <a:p>
            <a:pPr lvl="1"/>
            <a:endParaRPr lang="en-US" dirty="0" smtClean="0"/>
          </a:p>
          <a:p>
            <a:pPr lvl="1"/>
            <a:r>
              <a:rPr lang="en-US" dirty="0" err="1" smtClean="0"/>
              <a:t>Areolar</a:t>
            </a:r>
            <a:r>
              <a:rPr lang="en-US" dirty="0" smtClean="0"/>
              <a:t> </a:t>
            </a:r>
            <a:r>
              <a:rPr lang="en-US" dirty="0"/>
              <a:t>connective tissue covered with </a:t>
            </a:r>
            <a:r>
              <a:rPr lang="en-US" dirty="0" err="1"/>
              <a:t>mesothelium</a:t>
            </a:r>
            <a:r>
              <a:rPr lang="en-US" dirty="0"/>
              <a:t> in most organs</a:t>
            </a:r>
          </a:p>
          <a:p>
            <a:pPr lvl="1"/>
            <a:endParaRPr lang="en-US" dirty="0" smtClean="0"/>
          </a:p>
          <a:p>
            <a:pPr lvl="1"/>
            <a:r>
              <a:rPr lang="en-US" dirty="0" smtClean="0"/>
              <a:t>Replaced </a:t>
            </a:r>
            <a:r>
              <a:rPr lang="en-US" dirty="0"/>
              <a:t>by fibrous </a:t>
            </a:r>
            <a:r>
              <a:rPr lang="en-US" b="1" dirty="0"/>
              <a:t>adventitia</a:t>
            </a:r>
            <a:r>
              <a:rPr lang="en-US" dirty="0"/>
              <a:t> in esophagus </a:t>
            </a:r>
          </a:p>
          <a:p>
            <a:pPr lvl="1"/>
            <a:endParaRPr lang="en-US" dirty="0" smtClean="0"/>
          </a:p>
          <a:p>
            <a:pPr lvl="1"/>
            <a:r>
              <a:rPr lang="en-US" dirty="0" smtClean="0"/>
              <a:t>Retroperitoneal </a:t>
            </a:r>
            <a:r>
              <a:rPr lang="en-US" dirty="0"/>
              <a:t>organs have both an adventitia and </a:t>
            </a:r>
            <a:r>
              <a:rPr lang="en-US" dirty="0" err="1"/>
              <a:t>serosa</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5261287" y="2138363"/>
            <a:ext cx="3882713" cy="2581275"/>
          </a:xfrm>
          <a:prstGeom prst="rect">
            <a:avLst/>
          </a:prstGeom>
          <a:noFill/>
          <a:ln w="9525">
            <a:noFill/>
            <a:miter lim="800000"/>
            <a:headEnd/>
            <a:tailEnd/>
          </a:ln>
        </p:spPr>
      </p:pic>
    </p:spTree>
    <p:extLst>
      <p:ext uri="{BB962C8B-B14F-4D97-AF65-F5344CB8AC3E}">
        <p14:creationId xmlns:p14="http://schemas.microsoft.com/office/powerpoint/2010/main" val="10076969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7588" name="Rectangle 4"/>
          <p:cNvSpPr>
            <a:spLocks noGrp="1" noChangeArrowheads="1"/>
          </p:cNvSpPr>
          <p:nvPr>
            <p:ph type="title"/>
          </p:nvPr>
        </p:nvSpPr>
        <p:spPr/>
        <p:txBody>
          <a:bodyPr/>
          <a:lstStyle/>
          <a:p>
            <a:r>
              <a:rPr lang="en-US"/>
              <a:t>Physical Characteristics of Urine</a:t>
            </a:r>
          </a:p>
        </p:txBody>
      </p:sp>
      <p:sp>
        <p:nvSpPr>
          <p:cNvPr id="67589" name="Rectangle 5"/>
          <p:cNvSpPr>
            <a:spLocks noGrp="1" noChangeArrowheads="1"/>
          </p:cNvSpPr>
          <p:nvPr>
            <p:ph type="body" idx="1"/>
          </p:nvPr>
        </p:nvSpPr>
        <p:spPr/>
        <p:txBody>
          <a:bodyPr/>
          <a:lstStyle/>
          <a:p>
            <a:r>
              <a:rPr lang="en-US" dirty="0"/>
              <a:t>Color and transparency</a:t>
            </a:r>
          </a:p>
          <a:p>
            <a:pPr lvl="1"/>
            <a:r>
              <a:rPr lang="en-US" dirty="0"/>
              <a:t>Clear</a:t>
            </a:r>
          </a:p>
          <a:p>
            <a:pPr lvl="2"/>
            <a:r>
              <a:rPr lang="en-US" dirty="0"/>
              <a:t>Cloudy may indicate urinary tract infection</a:t>
            </a:r>
          </a:p>
          <a:p>
            <a:pPr lvl="1"/>
            <a:endParaRPr lang="en-US" dirty="0" smtClean="0"/>
          </a:p>
          <a:p>
            <a:pPr lvl="1"/>
            <a:r>
              <a:rPr lang="en-US" dirty="0" smtClean="0"/>
              <a:t>Pale </a:t>
            </a:r>
            <a:r>
              <a:rPr lang="en-US" dirty="0"/>
              <a:t>to deep yellow from </a:t>
            </a:r>
            <a:r>
              <a:rPr lang="en-US" b="1" dirty="0" err="1"/>
              <a:t>urochrome</a:t>
            </a:r>
            <a:endParaRPr lang="en-US" dirty="0"/>
          </a:p>
          <a:p>
            <a:pPr lvl="2"/>
            <a:r>
              <a:rPr lang="en-US" dirty="0"/>
              <a:t>Pigment from hemoglobin breakdown; more concentrated urine </a:t>
            </a:r>
            <a:r>
              <a:rPr lang="en-US" dirty="0">
                <a:sym typeface="Wingdings" pitchFamily="80" charset="2"/>
              </a:rPr>
              <a:t> deeper color</a:t>
            </a:r>
          </a:p>
          <a:p>
            <a:pPr lvl="1"/>
            <a:endParaRPr lang="en-US" dirty="0" smtClean="0"/>
          </a:p>
          <a:p>
            <a:pPr lvl="1"/>
            <a:r>
              <a:rPr lang="en-US" dirty="0" smtClean="0"/>
              <a:t>Abnormal </a:t>
            </a:r>
            <a:r>
              <a:rPr lang="en-US" dirty="0"/>
              <a:t>color (pink, brown, smoky)</a:t>
            </a:r>
          </a:p>
          <a:p>
            <a:pPr lvl="2"/>
            <a:r>
              <a:rPr lang="en-US" dirty="0"/>
              <a:t>Food ingestion, bile pigments, blood, drugs</a:t>
            </a:r>
          </a:p>
          <a:p>
            <a:pPr lvl="1"/>
            <a:endParaRPr lang="en-US"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8612" name="Rectangle 4"/>
          <p:cNvSpPr>
            <a:spLocks noGrp="1" noChangeArrowheads="1"/>
          </p:cNvSpPr>
          <p:nvPr>
            <p:ph type="title"/>
          </p:nvPr>
        </p:nvSpPr>
        <p:spPr/>
        <p:txBody>
          <a:bodyPr/>
          <a:lstStyle/>
          <a:p>
            <a:r>
              <a:rPr lang="en-US"/>
              <a:t>Physical Characteristics of Urine</a:t>
            </a:r>
          </a:p>
        </p:txBody>
      </p:sp>
      <p:sp>
        <p:nvSpPr>
          <p:cNvPr id="68613" name="Rectangle 5"/>
          <p:cNvSpPr>
            <a:spLocks noGrp="1" noChangeArrowheads="1"/>
          </p:cNvSpPr>
          <p:nvPr>
            <p:ph type="body" idx="1"/>
          </p:nvPr>
        </p:nvSpPr>
        <p:spPr/>
        <p:txBody>
          <a:bodyPr/>
          <a:lstStyle/>
          <a:p>
            <a:r>
              <a:rPr lang="en-US" dirty="0"/>
              <a:t>Odor</a:t>
            </a:r>
          </a:p>
          <a:p>
            <a:pPr lvl="1"/>
            <a:endParaRPr lang="en-US" dirty="0" smtClean="0"/>
          </a:p>
          <a:p>
            <a:pPr lvl="1"/>
            <a:r>
              <a:rPr lang="en-US" dirty="0" smtClean="0"/>
              <a:t>Slightly </a:t>
            </a:r>
            <a:r>
              <a:rPr lang="en-US" dirty="0"/>
              <a:t>aromatic when fresh</a:t>
            </a:r>
          </a:p>
          <a:p>
            <a:pPr lvl="1"/>
            <a:endParaRPr lang="en-US" dirty="0" smtClean="0"/>
          </a:p>
          <a:p>
            <a:pPr lvl="1"/>
            <a:r>
              <a:rPr lang="en-US" dirty="0" smtClean="0"/>
              <a:t>Develops </a:t>
            </a:r>
            <a:r>
              <a:rPr lang="en-US" dirty="0"/>
              <a:t>ammonia odor upon standing</a:t>
            </a:r>
          </a:p>
          <a:p>
            <a:pPr lvl="2"/>
            <a:r>
              <a:rPr lang="en-US" dirty="0"/>
              <a:t>As bacteria metabolize solutes </a:t>
            </a:r>
          </a:p>
          <a:p>
            <a:pPr lvl="1"/>
            <a:endParaRPr lang="en-US" dirty="0" smtClean="0"/>
          </a:p>
          <a:p>
            <a:pPr lvl="1"/>
            <a:r>
              <a:rPr lang="en-US" dirty="0" smtClean="0"/>
              <a:t>May </a:t>
            </a:r>
            <a:r>
              <a:rPr lang="en-US" dirty="0"/>
              <a:t>be altered by some drugs and </a:t>
            </a:r>
            <a:r>
              <a:rPr lang="en-US" dirty="0" smtClean="0"/>
              <a:t>vegetables</a:t>
            </a:r>
            <a:r>
              <a:rPr lang="en-US" dirty="0"/>
              <a:t> </a:t>
            </a:r>
            <a:r>
              <a:rPr lang="en-US" dirty="0" smtClean="0"/>
              <a:t>or diseases</a:t>
            </a:r>
          </a:p>
          <a:p>
            <a:pPr lvl="2"/>
            <a:r>
              <a:rPr lang="en-US" dirty="0" smtClean="0"/>
              <a:t>Smells fruity with uncontrolled diabetes </a:t>
            </a:r>
            <a:r>
              <a:rPr lang="en-US" dirty="0" err="1" smtClean="0"/>
              <a:t>mellitis</a:t>
            </a:r>
            <a:endParaRPr lang="en-US" dirty="0" smtClean="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69636" name="Rectangle 4"/>
          <p:cNvSpPr>
            <a:spLocks noGrp="1" noChangeArrowheads="1"/>
          </p:cNvSpPr>
          <p:nvPr>
            <p:ph type="title"/>
          </p:nvPr>
        </p:nvSpPr>
        <p:spPr/>
        <p:txBody>
          <a:bodyPr/>
          <a:lstStyle/>
          <a:p>
            <a:r>
              <a:rPr lang="en-US"/>
              <a:t>Physical Characteristics of Urine</a:t>
            </a:r>
          </a:p>
        </p:txBody>
      </p:sp>
      <p:sp>
        <p:nvSpPr>
          <p:cNvPr id="69637" name="Rectangle 5"/>
          <p:cNvSpPr>
            <a:spLocks noGrp="1" noChangeArrowheads="1"/>
          </p:cNvSpPr>
          <p:nvPr>
            <p:ph type="body" idx="1"/>
          </p:nvPr>
        </p:nvSpPr>
        <p:spPr/>
        <p:txBody>
          <a:bodyPr/>
          <a:lstStyle/>
          <a:p>
            <a:r>
              <a:rPr lang="en-US" dirty="0"/>
              <a:t>pH </a:t>
            </a:r>
          </a:p>
          <a:p>
            <a:pPr lvl="1"/>
            <a:r>
              <a:rPr lang="en-US" dirty="0"/>
              <a:t>Slightly acidic (~pH 6, with range of 4.5 to 8.0)</a:t>
            </a:r>
          </a:p>
          <a:p>
            <a:pPr lvl="2"/>
            <a:r>
              <a:rPr lang="en-US" dirty="0"/>
              <a:t>Acidic diet (protein, whole wheat) </a:t>
            </a:r>
            <a:r>
              <a:rPr lang="en-US" dirty="0">
                <a:sym typeface="Wingdings" pitchFamily="80" charset="2"/>
              </a:rPr>
              <a:t> </a:t>
            </a:r>
            <a:r>
              <a:rPr lang="en-US" dirty="0">
                <a:sym typeface="Symbol" pitchFamily="80" charset="2"/>
              </a:rPr>
              <a:t></a:t>
            </a:r>
            <a:r>
              <a:rPr lang="en-US" dirty="0"/>
              <a:t> pH</a:t>
            </a:r>
          </a:p>
          <a:p>
            <a:pPr lvl="2"/>
            <a:endParaRPr lang="en-US" dirty="0" smtClean="0"/>
          </a:p>
          <a:p>
            <a:pPr lvl="2"/>
            <a:r>
              <a:rPr lang="en-US" dirty="0" smtClean="0"/>
              <a:t>Alkaline </a:t>
            </a:r>
            <a:r>
              <a:rPr lang="en-US" dirty="0"/>
              <a:t>diet (vegetarian), prolonged vomiting, or urinary tract infections </a:t>
            </a:r>
            <a:r>
              <a:rPr lang="en-US" dirty="0">
                <a:sym typeface="Wingdings" pitchFamily="80" charset="2"/>
              </a:rPr>
              <a:t> </a:t>
            </a:r>
            <a:r>
              <a:rPr lang="en-US" dirty="0">
                <a:sym typeface="Symbol" pitchFamily="80" charset="2"/>
              </a:rPr>
              <a:t></a:t>
            </a:r>
            <a:r>
              <a:rPr lang="en-US" dirty="0"/>
              <a:t>pH</a:t>
            </a:r>
          </a:p>
          <a:p>
            <a:endParaRPr lang="en-US" dirty="0" smtClean="0"/>
          </a:p>
          <a:p>
            <a:r>
              <a:rPr lang="en-US" dirty="0" smtClean="0"/>
              <a:t>Specific </a:t>
            </a:r>
            <a:r>
              <a:rPr lang="en-US" dirty="0"/>
              <a:t>gravity</a:t>
            </a:r>
          </a:p>
          <a:p>
            <a:pPr lvl="1"/>
            <a:r>
              <a:rPr lang="en-US" dirty="0"/>
              <a:t>1.001 to 1.035; dependent on solute </a:t>
            </a:r>
            <a:r>
              <a:rPr lang="en-US" dirty="0" smtClean="0"/>
              <a:t>concentration</a:t>
            </a:r>
          </a:p>
          <a:p>
            <a:pPr lvl="1"/>
            <a:r>
              <a:rPr lang="en-US" dirty="0" smtClean="0"/>
              <a:t>Is a comparison of the mass of the urine to an equal volume of distilled water</a:t>
            </a:r>
            <a:endParaRPr lang="en-US"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0660" name="Rectangle 4"/>
          <p:cNvSpPr>
            <a:spLocks noGrp="1" noChangeArrowheads="1"/>
          </p:cNvSpPr>
          <p:nvPr>
            <p:ph type="title"/>
          </p:nvPr>
        </p:nvSpPr>
        <p:spPr/>
        <p:txBody>
          <a:bodyPr/>
          <a:lstStyle/>
          <a:p>
            <a:r>
              <a:rPr lang="en-US"/>
              <a:t>Chemical Composition of Urine</a:t>
            </a:r>
          </a:p>
        </p:txBody>
      </p:sp>
      <p:sp>
        <p:nvSpPr>
          <p:cNvPr id="70661" name="Rectangle 5"/>
          <p:cNvSpPr>
            <a:spLocks noGrp="1" noChangeArrowheads="1"/>
          </p:cNvSpPr>
          <p:nvPr>
            <p:ph type="body" idx="1"/>
          </p:nvPr>
        </p:nvSpPr>
        <p:spPr/>
        <p:txBody>
          <a:bodyPr/>
          <a:lstStyle/>
          <a:p>
            <a:r>
              <a:rPr lang="en-US" dirty="0"/>
              <a:t>95% water and 5% solutes</a:t>
            </a:r>
          </a:p>
          <a:p>
            <a:endParaRPr lang="en-US" b="1" dirty="0" smtClean="0"/>
          </a:p>
          <a:p>
            <a:r>
              <a:rPr lang="en-US" b="1" dirty="0" smtClean="0"/>
              <a:t>Nitrogenous </a:t>
            </a:r>
            <a:r>
              <a:rPr lang="en-US" b="1" dirty="0"/>
              <a:t>wastes</a:t>
            </a:r>
            <a:r>
              <a:rPr lang="en-US" dirty="0"/>
              <a:t> </a:t>
            </a:r>
          </a:p>
          <a:p>
            <a:pPr lvl="1"/>
            <a:r>
              <a:rPr lang="en-US" b="1" dirty="0"/>
              <a:t>Urea</a:t>
            </a:r>
            <a:r>
              <a:rPr lang="en-US" dirty="0"/>
              <a:t> </a:t>
            </a:r>
            <a:endParaRPr lang="en-US" dirty="0" smtClean="0"/>
          </a:p>
          <a:p>
            <a:pPr lvl="2"/>
            <a:r>
              <a:rPr lang="en-US" dirty="0" smtClean="0"/>
              <a:t>from </a:t>
            </a:r>
            <a:r>
              <a:rPr lang="en-US" dirty="0"/>
              <a:t>amino acid </a:t>
            </a:r>
            <a:r>
              <a:rPr lang="en-US" dirty="0" smtClean="0"/>
              <a:t>breakdown</a:t>
            </a:r>
          </a:p>
          <a:p>
            <a:pPr lvl="2"/>
            <a:r>
              <a:rPr lang="en-US" dirty="0" smtClean="0"/>
              <a:t> </a:t>
            </a:r>
            <a:r>
              <a:rPr lang="en-US" dirty="0"/>
              <a:t>largest solute component</a:t>
            </a:r>
          </a:p>
          <a:p>
            <a:pPr lvl="1"/>
            <a:r>
              <a:rPr lang="en-US" b="1" dirty="0"/>
              <a:t>Uric acid</a:t>
            </a:r>
            <a:r>
              <a:rPr lang="en-US" dirty="0"/>
              <a:t> </a:t>
            </a:r>
            <a:endParaRPr lang="en-US" dirty="0" smtClean="0"/>
          </a:p>
          <a:p>
            <a:pPr lvl="2"/>
            <a:r>
              <a:rPr lang="en-US" dirty="0" smtClean="0"/>
              <a:t>from </a:t>
            </a:r>
            <a:r>
              <a:rPr lang="en-US" dirty="0"/>
              <a:t>nucleic acid </a:t>
            </a:r>
            <a:r>
              <a:rPr lang="en-US" dirty="0" smtClean="0"/>
              <a:t>metabolism</a:t>
            </a:r>
            <a:endParaRPr lang="en-US" dirty="0"/>
          </a:p>
          <a:p>
            <a:pPr lvl="1"/>
            <a:r>
              <a:rPr lang="en-US" b="1" dirty="0" err="1"/>
              <a:t>Creatinine</a:t>
            </a:r>
            <a:r>
              <a:rPr lang="en-US" dirty="0"/>
              <a:t> </a:t>
            </a:r>
            <a:endParaRPr lang="en-US" dirty="0" smtClean="0"/>
          </a:p>
          <a:p>
            <a:pPr lvl="2"/>
            <a:r>
              <a:rPr lang="en-US" dirty="0" smtClean="0"/>
              <a:t>metabolite </a:t>
            </a:r>
            <a:r>
              <a:rPr lang="en-US" dirty="0"/>
              <a:t>of </a:t>
            </a:r>
            <a:r>
              <a:rPr lang="en-US" dirty="0" err="1"/>
              <a:t>creatine</a:t>
            </a:r>
            <a:r>
              <a:rPr lang="en-US" dirty="0"/>
              <a:t> </a:t>
            </a:r>
            <a:r>
              <a:rPr lang="en-US" dirty="0" smtClean="0"/>
              <a:t>phosphate</a:t>
            </a:r>
            <a:endParaRPr lang="en-US"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1684" name="Rectangle 4"/>
          <p:cNvSpPr>
            <a:spLocks noGrp="1" noChangeArrowheads="1"/>
          </p:cNvSpPr>
          <p:nvPr>
            <p:ph type="title"/>
          </p:nvPr>
        </p:nvSpPr>
        <p:spPr/>
        <p:txBody>
          <a:bodyPr/>
          <a:lstStyle/>
          <a:p>
            <a:r>
              <a:rPr lang="en-US"/>
              <a:t>Chemical Composition of Urine</a:t>
            </a:r>
          </a:p>
        </p:txBody>
      </p:sp>
      <p:sp>
        <p:nvSpPr>
          <p:cNvPr id="71685" name="Rectangle 5"/>
          <p:cNvSpPr>
            <a:spLocks noGrp="1" noChangeArrowheads="1"/>
          </p:cNvSpPr>
          <p:nvPr>
            <p:ph type="body" idx="1"/>
          </p:nvPr>
        </p:nvSpPr>
        <p:spPr/>
        <p:txBody>
          <a:bodyPr/>
          <a:lstStyle/>
          <a:p>
            <a:r>
              <a:rPr lang="en-US" dirty="0"/>
              <a:t>Other normal solutes</a:t>
            </a:r>
          </a:p>
          <a:p>
            <a:pPr lvl="1"/>
            <a:r>
              <a:rPr lang="en-US" dirty="0"/>
              <a:t>Na</a:t>
            </a:r>
            <a:r>
              <a:rPr lang="en-US" baseline="30000" dirty="0"/>
              <a:t>+</a:t>
            </a:r>
            <a:r>
              <a:rPr lang="en-US" dirty="0"/>
              <a:t>, K</a:t>
            </a:r>
            <a:r>
              <a:rPr lang="en-US" baseline="30000" dirty="0"/>
              <a:t>+</a:t>
            </a:r>
            <a:r>
              <a:rPr lang="en-US" dirty="0"/>
              <a:t>, PO</a:t>
            </a:r>
            <a:r>
              <a:rPr lang="en-US" baseline="-25000" dirty="0"/>
              <a:t>4</a:t>
            </a:r>
            <a:r>
              <a:rPr lang="en-US" baseline="30000" dirty="0"/>
              <a:t>3–</a:t>
            </a:r>
            <a:r>
              <a:rPr lang="en-US" dirty="0"/>
              <a:t>, and SO</a:t>
            </a:r>
            <a:r>
              <a:rPr lang="en-US" baseline="-25000" dirty="0"/>
              <a:t>4</a:t>
            </a:r>
            <a:r>
              <a:rPr lang="en-US" baseline="30000" dirty="0"/>
              <a:t>2–</a:t>
            </a:r>
            <a:r>
              <a:rPr lang="en-US" dirty="0"/>
              <a:t>, Ca</a:t>
            </a:r>
            <a:r>
              <a:rPr lang="en-US" baseline="30000" dirty="0"/>
              <a:t>2+</a:t>
            </a:r>
            <a:r>
              <a:rPr lang="en-US" dirty="0"/>
              <a:t>, Mg</a:t>
            </a:r>
            <a:r>
              <a:rPr lang="en-US" baseline="30000" dirty="0"/>
              <a:t>2+</a:t>
            </a:r>
            <a:r>
              <a:rPr lang="en-US" dirty="0"/>
              <a:t> and HCO</a:t>
            </a:r>
            <a:r>
              <a:rPr lang="en-US" baseline="-25000" dirty="0"/>
              <a:t>3</a:t>
            </a:r>
            <a:r>
              <a:rPr lang="en-US" baseline="30000" dirty="0"/>
              <a:t>–</a:t>
            </a:r>
            <a:endParaRPr lang="en-US" dirty="0"/>
          </a:p>
          <a:p>
            <a:endParaRPr lang="en-US" dirty="0" smtClean="0"/>
          </a:p>
          <a:p>
            <a:r>
              <a:rPr lang="en-US" dirty="0" smtClean="0"/>
              <a:t>Abnormally </a:t>
            </a:r>
            <a:r>
              <a:rPr lang="en-US" dirty="0"/>
              <a:t>high </a:t>
            </a:r>
            <a:r>
              <a:rPr lang="en-US" dirty="0" smtClean="0"/>
              <a:t>concentrations </a:t>
            </a:r>
            <a:r>
              <a:rPr lang="en-US" dirty="0"/>
              <a:t>or abnormal </a:t>
            </a:r>
            <a:r>
              <a:rPr lang="en-US" dirty="0" smtClean="0"/>
              <a:t>components may indicate pathology</a:t>
            </a:r>
          </a:p>
          <a:p>
            <a:pPr lvl="1"/>
            <a:r>
              <a:rPr lang="en-US" dirty="0" smtClean="0"/>
              <a:t>blood proteins</a:t>
            </a:r>
          </a:p>
          <a:p>
            <a:pPr lvl="1"/>
            <a:r>
              <a:rPr lang="en-US" dirty="0" smtClean="0"/>
              <a:t>WBCs</a:t>
            </a:r>
          </a:p>
          <a:p>
            <a:pPr lvl="1"/>
            <a:r>
              <a:rPr lang="en-US" dirty="0" smtClean="0"/>
              <a:t>bile pigments</a:t>
            </a:r>
            <a:endParaRPr lang="en-US"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2708" name="Rectangle 4"/>
          <p:cNvSpPr>
            <a:spLocks noGrp="1" noChangeArrowheads="1"/>
          </p:cNvSpPr>
          <p:nvPr>
            <p:ph type="title"/>
          </p:nvPr>
        </p:nvSpPr>
        <p:spPr>
          <a:xfrm>
            <a:off x="0" y="0"/>
            <a:ext cx="9144000" cy="1066800"/>
          </a:xfrm>
        </p:spPr>
        <p:txBody>
          <a:bodyPr/>
          <a:lstStyle/>
          <a:p>
            <a:r>
              <a:rPr lang="en-US"/>
              <a:t>Urine transport, Storage, and Elimination: Ureters</a:t>
            </a:r>
          </a:p>
        </p:txBody>
      </p:sp>
      <p:sp>
        <p:nvSpPr>
          <p:cNvPr id="72709" name="Rectangle 5"/>
          <p:cNvSpPr>
            <a:spLocks noGrp="1" noChangeArrowheads="1"/>
          </p:cNvSpPr>
          <p:nvPr>
            <p:ph type="body" idx="1"/>
          </p:nvPr>
        </p:nvSpPr>
        <p:spPr/>
        <p:txBody>
          <a:bodyPr/>
          <a:lstStyle/>
          <a:p>
            <a:r>
              <a:rPr lang="en-US" dirty="0"/>
              <a:t>Convey urine from kidneys to bladder</a:t>
            </a:r>
          </a:p>
          <a:p>
            <a:pPr lvl="1"/>
            <a:r>
              <a:rPr lang="en-US" dirty="0"/>
              <a:t>Begin at L</a:t>
            </a:r>
            <a:r>
              <a:rPr lang="en-US" baseline="-25000" dirty="0"/>
              <a:t>2</a:t>
            </a:r>
            <a:r>
              <a:rPr lang="en-US" dirty="0"/>
              <a:t> as continuation of renal pelvis</a:t>
            </a:r>
          </a:p>
          <a:p>
            <a:endParaRPr lang="en-US" dirty="0" smtClean="0"/>
          </a:p>
          <a:p>
            <a:r>
              <a:rPr lang="en-US" dirty="0" smtClean="0"/>
              <a:t>Retroperitoneal</a:t>
            </a:r>
            <a:endParaRPr lang="en-US" dirty="0"/>
          </a:p>
          <a:p>
            <a:endParaRPr lang="en-US" dirty="0" smtClean="0"/>
          </a:p>
          <a:p>
            <a:r>
              <a:rPr lang="en-US" dirty="0" smtClean="0"/>
              <a:t>Enter </a:t>
            </a:r>
            <a:r>
              <a:rPr lang="en-US" dirty="0"/>
              <a:t>base of bladder through posterior wall</a:t>
            </a:r>
          </a:p>
          <a:p>
            <a:pPr lvl="1"/>
            <a:r>
              <a:rPr lang="en-US" dirty="0"/>
              <a:t>As bladder pressure increases, distal ends of </a:t>
            </a:r>
            <a:r>
              <a:rPr lang="en-US" dirty="0" err="1"/>
              <a:t>ureters</a:t>
            </a:r>
            <a:r>
              <a:rPr lang="en-US" dirty="0"/>
              <a:t> close, preventing backflow of urine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6147"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24997367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3732" name="Rectangle 4"/>
          <p:cNvSpPr>
            <a:spLocks noGrp="1" noChangeArrowheads="1"/>
          </p:cNvSpPr>
          <p:nvPr>
            <p:ph type="title"/>
          </p:nvPr>
        </p:nvSpPr>
        <p:spPr/>
        <p:txBody>
          <a:bodyPr/>
          <a:lstStyle/>
          <a:p>
            <a:r>
              <a:rPr lang="en-US"/>
              <a:t>Ureters</a:t>
            </a:r>
          </a:p>
        </p:txBody>
      </p:sp>
      <p:sp>
        <p:nvSpPr>
          <p:cNvPr id="73733" name="Rectangle 5"/>
          <p:cNvSpPr>
            <a:spLocks noGrp="1" noChangeArrowheads="1"/>
          </p:cNvSpPr>
          <p:nvPr>
            <p:ph type="body" idx="1"/>
          </p:nvPr>
        </p:nvSpPr>
        <p:spPr/>
        <p:txBody>
          <a:bodyPr/>
          <a:lstStyle/>
          <a:p>
            <a:r>
              <a:rPr lang="en-US" dirty="0"/>
              <a:t>Three layers of </a:t>
            </a:r>
            <a:r>
              <a:rPr lang="en-US" dirty="0" err="1"/>
              <a:t>ureter</a:t>
            </a:r>
            <a:r>
              <a:rPr lang="en-US" dirty="0"/>
              <a:t> wall from inside out</a:t>
            </a:r>
          </a:p>
          <a:p>
            <a:pPr lvl="1"/>
            <a:r>
              <a:rPr lang="en-US" dirty="0"/>
              <a:t>Mucosa </a:t>
            </a:r>
            <a:endParaRPr lang="en-US" dirty="0" smtClean="0"/>
          </a:p>
          <a:p>
            <a:pPr lvl="2"/>
            <a:r>
              <a:rPr lang="en-US" dirty="0" smtClean="0"/>
              <a:t>transitional </a:t>
            </a:r>
            <a:r>
              <a:rPr lang="en-US" dirty="0"/>
              <a:t>epithelium</a:t>
            </a:r>
          </a:p>
          <a:p>
            <a:pPr lvl="1"/>
            <a:endParaRPr lang="en-US" dirty="0" smtClean="0"/>
          </a:p>
          <a:p>
            <a:pPr lvl="1"/>
            <a:r>
              <a:rPr lang="en-US" dirty="0" err="1" smtClean="0"/>
              <a:t>Muscularis</a:t>
            </a:r>
            <a:r>
              <a:rPr lang="en-US" dirty="0" smtClean="0"/>
              <a:t> </a:t>
            </a:r>
          </a:p>
          <a:p>
            <a:pPr lvl="2"/>
            <a:r>
              <a:rPr lang="en-US" dirty="0" smtClean="0"/>
              <a:t>smooth </a:t>
            </a:r>
            <a:r>
              <a:rPr lang="en-US" dirty="0"/>
              <a:t>muscle sheets</a:t>
            </a:r>
          </a:p>
          <a:p>
            <a:pPr lvl="2"/>
            <a:r>
              <a:rPr lang="en-US" dirty="0"/>
              <a:t>Contracts in response to stretch</a:t>
            </a:r>
          </a:p>
          <a:p>
            <a:pPr lvl="2"/>
            <a:r>
              <a:rPr lang="en-US" dirty="0"/>
              <a:t>Propels urine into bladder</a:t>
            </a:r>
          </a:p>
          <a:p>
            <a:pPr lvl="1"/>
            <a:endParaRPr lang="en-US" dirty="0" smtClean="0"/>
          </a:p>
          <a:p>
            <a:pPr lvl="1"/>
            <a:r>
              <a:rPr lang="en-US" dirty="0" smtClean="0"/>
              <a:t>Adventitia </a:t>
            </a:r>
          </a:p>
          <a:p>
            <a:pPr lvl="2"/>
            <a:r>
              <a:rPr lang="en-US" dirty="0" smtClean="0"/>
              <a:t> </a:t>
            </a:r>
            <a:r>
              <a:rPr lang="en-US" dirty="0"/>
              <a:t>outer fibrous connective tissue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5780" name="Rectangle 4"/>
          <p:cNvSpPr>
            <a:spLocks noGrp="1" noChangeArrowheads="1"/>
          </p:cNvSpPr>
          <p:nvPr>
            <p:ph type="title"/>
          </p:nvPr>
        </p:nvSpPr>
        <p:spPr/>
        <p:txBody>
          <a:bodyPr/>
          <a:lstStyle/>
          <a:p>
            <a:r>
              <a:rPr lang="en-US"/>
              <a:t>Homeostatic Imbalance</a:t>
            </a:r>
          </a:p>
        </p:txBody>
      </p:sp>
      <p:sp>
        <p:nvSpPr>
          <p:cNvPr id="75781" name="Rectangle 5"/>
          <p:cNvSpPr>
            <a:spLocks noGrp="1" noChangeArrowheads="1"/>
          </p:cNvSpPr>
          <p:nvPr>
            <p:ph type="body" idx="1"/>
          </p:nvPr>
        </p:nvSpPr>
        <p:spPr/>
        <p:txBody>
          <a:bodyPr>
            <a:normAutofit fontScale="92500" lnSpcReduction="20000"/>
          </a:bodyPr>
          <a:lstStyle/>
          <a:p>
            <a:pPr>
              <a:lnSpc>
                <a:spcPct val="90000"/>
              </a:lnSpc>
            </a:pPr>
            <a:r>
              <a:rPr lang="en-US" b="1" dirty="0"/>
              <a:t>Renal calculi</a:t>
            </a:r>
            <a:r>
              <a:rPr lang="en-US" dirty="0"/>
              <a:t> </a:t>
            </a:r>
            <a:endParaRPr lang="en-US" dirty="0" smtClean="0"/>
          </a:p>
          <a:p>
            <a:pPr lvl="1">
              <a:lnSpc>
                <a:spcPct val="90000"/>
              </a:lnSpc>
            </a:pPr>
            <a:r>
              <a:rPr lang="en-US" dirty="0" smtClean="0"/>
              <a:t>kidney </a:t>
            </a:r>
            <a:r>
              <a:rPr lang="en-US" dirty="0"/>
              <a:t>stones in renal pelvis</a:t>
            </a:r>
            <a:endParaRPr lang="en-US" sz="2400" dirty="0"/>
          </a:p>
          <a:p>
            <a:pPr lvl="1">
              <a:lnSpc>
                <a:spcPct val="90000"/>
              </a:lnSpc>
            </a:pPr>
            <a:r>
              <a:rPr lang="en-US" dirty="0"/>
              <a:t>Crystallized calcium, magnesium, or uric acid salts </a:t>
            </a:r>
          </a:p>
          <a:p>
            <a:pPr>
              <a:lnSpc>
                <a:spcPct val="90000"/>
              </a:lnSpc>
            </a:pPr>
            <a:endParaRPr lang="en-US" dirty="0" smtClean="0"/>
          </a:p>
          <a:p>
            <a:pPr>
              <a:lnSpc>
                <a:spcPct val="90000"/>
              </a:lnSpc>
            </a:pPr>
            <a:r>
              <a:rPr lang="en-US" dirty="0" smtClean="0"/>
              <a:t>Large </a:t>
            </a:r>
            <a:r>
              <a:rPr lang="en-US" dirty="0"/>
              <a:t>stones block </a:t>
            </a:r>
            <a:r>
              <a:rPr lang="en-US" dirty="0" err="1"/>
              <a:t>ureter</a:t>
            </a:r>
            <a:r>
              <a:rPr lang="en-US" dirty="0"/>
              <a:t> </a:t>
            </a:r>
            <a:r>
              <a:rPr lang="en-US" dirty="0">
                <a:sym typeface="Wingdings" pitchFamily="80" charset="2"/>
              </a:rPr>
              <a:t></a:t>
            </a:r>
            <a:r>
              <a:rPr lang="en-US" dirty="0"/>
              <a:t> pressure &amp; pain</a:t>
            </a:r>
          </a:p>
          <a:p>
            <a:pPr>
              <a:lnSpc>
                <a:spcPct val="90000"/>
              </a:lnSpc>
            </a:pPr>
            <a:endParaRPr lang="en-US" dirty="0" smtClean="0"/>
          </a:p>
          <a:p>
            <a:pPr>
              <a:lnSpc>
                <a:spcPct val="90000"/>
              </a:lnSpc>
            </a:pPr>
            <a:r>
              <a:rPr lang="en-US" dirty="0" smtClean="0"/>
              <a:t>May </a:t>
            </a:r>
            <a:r>
              <a:rPr lang="en-US" dirty="0"/>
              <a:t>be due to </a:t>
            </a:r>
            <a:endParaRPr lang="en-US" dirty="0" smtClean="0"/>
          </a:p>
          <a:p>
            <a:pPr lvl="1">
              <a:lnSpc>
                <a:spcPct val="90000"/>
              </a:lnSpc>
            </a:pPr>
            <a:r>
              <a:rPr lang="en-US" dirty="0" smtClean="0"/>
              <a:t>chronic </a:t>
            </a:r>
            <a:r>
              <a:rPr lang="en-US" dirty="0"/>
              <a:t>bacterial </a:t>
            </a:r>
            <a:r>
              <a:rPr lang="en-US" dirty="0" smtClean="0"/>
              <a:t>infection</a:t>
            </a:r>
          </a:p>
          <a:p>
            <a:pPr lvl="1">
              <a:lnSpc>
                <a:spcPct val="90000"/>
              </a:lnSpc>
            </a:pPr>
            <a:r>
              <a:rPr lang="en-US" dirty="0" smtClean="0"/>
              <a:t>urine retention</a:t>
            </a:r>
          </a:p>
          <a:p>
            <a:pPr lvl="1">
              <a:lnSpc>
                <a:spcPct val="90000"/>
              </a:lnSpc>
            </a:pPr>
            <a:r>
              <a:rPr lang="en-US" dirty="0" smtClean="0">
                <a:sym typeface="Symbol" pitchFamily="80" charset="2"/>
              </a:rPr>
              <a:t></a:t>
            </a:r>
            <a:r>
              <a:rPr lang="en-US" dirty="0"/>
              <a:t>Ca</a:t>
            </a:r>
            <a:r>
              <a:rPr lang="en-US" baseline="30000" dirty="0"/>
              <a:t>2+</a:t>
            </a:r>
            <a:r>
              <a:rPr lang="en-US" dirty="0"/>
              <a:t> in </a:t>
            </a:r>
            <a:r>
              <a:rPr lang="en-US" dirty="0" smtClean="0"/>
              <a:t>blood</a:t>
            </a:r>
          </a:p>
          <a:p>
            <a:pPr lvl="1">
              <a:lnSpc>
                <a:spcPct val="90000"/>
              </a:lnSpc>
            </a:pPr>
            <a:r>
              <a:rPr lang="en-US" dirty="0" smtClean="0">
                <a:sym typeface="Symbol" pitchFamily="80" charset="2"/>
              </a:rPr>
              <a:t></a:t>
            </a:r>
            <a:r>
              <a:rPr lang="en-US" dirty="0"/>
              <a:t>pH of urine</a:t>
            </a:r>
          </a:p>
          <a:p>
            <a:pPr>
              <a:lnSpc>
                <a:spcPct val="90000"/>
              </a:lnSpc>
            </a:pPr>
            <a:endParaRPr lang="en-US" dirty="0" smtClean="0"/>
          </a:p>
          <a:p>
            <a:pPr>
              <a:lnSpc>
                <a:spcPct val="90000"/>
              </a:lnSpc>
            </a:pPr>
            <a:r>
              <a:rPr lang="en-US" dirty="0" smtClean="0"/>
              <a:t>Treatment </a:t>
            </a:r>
            <a:r>
              <a:rPr lang="en-US" dirty="0"/>
              <a:t>- shock wave lithotripsy </a:t>
            </a:r>
            <a:endParaRPr lang="en-US" dirty="0" smtClean="0"/>
          </a:p>
          <a:p>
            <a:pPr lvl="1">
              <a:lnSpc>
                <a:spcPct val="90000"/>
              </a:lnSpc>
            </a:pPr>
            <a:r>
              <a:rPr lang="en-US" dirty="0" smtClean="0"/>
              <a:t> </a:t>
            </a:r>
            <a:r>
              <a:rPr lang="en-US" dirty="0"/>
              <a:t>noninvasive; shock waves shatter </a:t>
            </a:r>
            <a:r>
              <a:rPr lang="en-US" dirty="0" smtClean="0"/>
              <a:t>stones</a:t>
            </a:r>
            <a:endParaRPr lang="en-US" sz="24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6804" name="Rectangle 4"/>
          <p:cNvSpPr>
            <a:spLocks noGrp="1" noChangeArrowheads="1"/>
          </p:cNvSpPr>
          <p:nvPr>
            <p:ph type="title"/>
          </p:nvPr>
        </p:nvSpPr>
        <p:spPr/>
        <p:txBody>
          <a:bodyPr/>
          <a:lstStyle/>
          <a:p>
            <a:r>
              <a:rPr lang="en-US"/>
              <a:t>Urinary Bladder</a:t>
            </a:r>
          </a:p>
        </p:txBody>
      </p:sp>
      <p:sp>
        <p:nvSpPr>
          <p:cNvPr id="76805" name="Rectangle 5"/>
          <p:cNvSpPr>
            <a:spLocks noGrp="1" noChangeArrowheads="1"/>
          </p:cNvSpPr>
          <p:nvPr>
            <p:ph type="body" idx="1"/>
          </p:nvPr>
        </p:nvSpPr>
        <p:spPr>
          <a:xfrm>
            <a:off x="304800" y="1295400"/>
            <a:ext cx="4419600" cy="5105400"/>
          </a:xfrm>
        </p:spPr>
        <p:txBody>
          <a:bodyPr>
            <a:normAutofit fontScale="92500" lnSpcReduction="10000"/>
          </a:bodyPr>
          <a:lstStyle/>
          <a:p>
            <a:r>
              <a:rPr lang="en-US" dirty="0"/>
              <a:t>Muscular sac for temporary storage of urine</a:t>
            </a:r>
          </a:p>
          <a:p>
            <a:endParaRPr lang="en-US" dirty="0" smtClean="0"/>
          </a:p>
          <a:p>
            <a:r>
              <a:rPr lang="en-US" dirty="0" smtClean="0"/>
              <a:t>Retroperitoneal</a:t>
            </a:r>
            <a:r>
              <a:rPr lang="en-US" dirty="0"/>
              <a:t>, on pelvic floor posterior to pubic </a:t>
            </a:r>
            <a:r>
              <a:rPr lang="en-US" dirty="0" err="1"/>
              <a:t>symphysis</a:t>
            </a:r>
            <a:endParaRPr lang="en-US" dirty="0"/>
          </a:p>
          <a:p>
            <a:pPr lvl="1"/>
            <a:endParaRPr lang="en-US" dirty="0" smtClean="0"/>
          </a:p>
          <a:p>
            <a:pPr lvl="1"/>
            <a:r>
              <a:rPr lang="en-US" dirty="0" smtClean="0"/>
              <a:t>Males</a:t>
            </a:r>
          </a:p>
          <a:p>
            <a:pPr lvl="2"/>
            <a:r>
              <a:rPr lang="en-US" dirty="0" smtClean="0"/>
              <a:t>prostate </a:t>
            </a:r>
            <a:r>
              <a:rPr lang="en-US" dirty="0"/>
              <a:t>gland inferior to bladder neck</a:t>
            </a:r>
          </a:p>
          <a:p>
            <a:pPr lvl="1"/>
            <a:endParaRPr lang="en-US" dirty="0" smtClean="0"/>
          </a:p>
          <a:p>
            <a:pPr lvl="1"/>
            <a:r>
              <a:rPr lang="en-US" dirty="0" smtClean="0"/>
              <a:t>Females</a:t>
            </a:r>
          </a:p>
          <a:p>
            <a:pPr lvl="2"/>
            <a:r>
              <a:rPr lang="en-US" dirty="0" smtClean="0"/>
              <a:t>anterior </a:t>
            </a:r>
            <a:r>
              <a:rPr lang="en-US" dirty="0"/>
              <a:t>to vagina and uterus</a:t>
            </a:r>
          </a:p>
        </p:txBody>
      </p:sp>
      <p:pic>
        <p:nvPicPr>
          <p:cNvPr id="24578" name="Picture 2"/>
          <p:cNvPicPr>
            <a:picLocks noChangeAspect="1" noChangeArrowheads="1"/>
          </p:cNvPicPr>
          <p:nvPr/>
        </p:nvPicPr>
        <p:blipFill>
          <a:blip r:embed="rId2" cstate="print"/>
          <a:srcRect/>
          <a:stretch>
            <a:fillRect/>
          </a:stretch>
        </p:blipFill>
        <p:spPr bwMode="auto">
          <a:xfrm>
            <a:off x="6940972" y="137160"/>
            <a:ext cx="2203028" cy="658368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a:t>Enteric Nervous System</a:t>
            </a:r>
          </a:p>
        </p:txBody>
      </p:sp>
      <p:sp>
        <p:nvSpPr>
          <p:cNvPr id="30725" name="Rectangle 5"/>
          <p:cNvSpPr>
            <a:spLocks noGrp="1" noChangeArrowheads="1"/>
          </p:cNvSpPr>
          <p:nvPr>
            <p:ph type="body" idx="1"/>
          </p:nvPr>
        </p:nvSpPr>
        <p:spPr/>
        <p:txBody>
          <a:bodyPr/>
          <a:lstStyle/>
          <a:p>
            <a:r>
              <a:rPr lang="en-US" dirty="0"/>
              <a:t>Intrinsic nerve supply of alimentary canal </a:t>
            </a:r>
            <a:endParaRPr lang="en-US" dirty="0" smtClean="0"/>
          </a:p>
          <a:p>
            <a:pPr lvl="1"/>
            <a:r>
              <a:rPr lang="en-US" dirty="0" smtClean="0"/>
              <a:t> </a:t>
            </a:r>
            <a:r>
              <a:rPr lang="en-US" b="1" dirty="0"/>
              <a:t>enteric neurons</a:t>
            </a:r>
            <a:r>
              <a:rPr lang="en-US" dirty="0"/>
              <a:t> </a:t>
            </a:r>
            <a:r>
              <a:rPr lang="en-US" dirty="0" smtClean="0"/>
              <a:t> </a:t>
            </a:r>
            <a:endParaRPr lang="en-US" dirty="0"/>
          </a:p>
          <a:p>
            <a:endParaRPr lang="en-US" dirty="0" smtClean="0"/>
          </a:p>
          <a:p>
            <a:r>
              <a:rPr lang="en-US" dirty="0" smtClean="0"/>
              <a:t>Major </a:t>
            </a:r>
            <a:r>
              <a:rPr lang="en-US" dirty="0"/>
              <a:t>nerve supply to GI tract wall; control motility</a:t>
            </a:r>
          </a:p>
          <a:p>
            <a:pPr lvl="1"/>
            <a:r>
              <a:rPr lang="en-US" b="1" dirty="0" err="1"/>
              <a:t>Submucosal</a:t>
            </a:r>
            <a:r>
              <a:rPr lang="en-US" b="1" dirty="0"/>
              <a:t> nerve plexus</a:t>
            </a:r>
            <a:endParaRPr lang="en-US" dirty="0"/>
          </a:p>
          <a:p>
            <a:pPr lvl="2"/>
            <a:r>
              <a:rPr lang="en-US" dirty="0"/>
              <a:t>Regulates glands and smooth muscle in the mucosa</a:t>
            </a:r>
          </a:p>
          <a:p>
            <a:pPr lvl="1"/>
            <a:r>
              <a:rPr lang="en-US" b="1" dirty="0" err="1"/>
              <a:t>Myenteric</a:t>
            </a:r>
            <a:r>
              <a:rPr lang="en-US" b="1" dirty="0"/>
              <a:t> nerve plexus</a:t>
            </a:r>
            <a:endParaRPr lang="en-US" dirty="0"/>
          </a:p>
          <a:p>
            <a:pPr lvl="2"/>
            <a:r>
              <a:rPr lang="en-US" dirty="0"/>
              <a:t>Controls GI tract motility</a:t>
            </a:r>
          </a:p>
        </p:txBody>
      </p:sp>
    </p:spTree>
    <p:extLst>
      <p:ext uri="{BB962C8B-B14F-4D97-AF65-F5344CB8AC3E}">
        <p14:creationId xmlns:p14="http://schemas.microsoft.com/office/powerpoint/2010/main" val="2750796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7828" name="Rectangle 4"/>
          <p:cNvSpPr>
            <a:spLocks noGrp="1" noChangeArrowheads="1"/>
          </p:cNvSpPr>
          <p:nvPr>
            <p:ph type="title"/>
          </p:nvPr>
        </p:nvSpPr>
        <p:spPr/>
        <p:txBody>
          <a:bodyPr/>
          <a:lstStyle/>
          <a:p>
            <a:r>
              <a:rPr lang="en-US"/>
              <a:t>Urinary Bladder</a:t>
            </a:r>
          </a:p>
        </p:txBody>
      </p:sp>
      <p:sp>
        <p:nvSpPr>
          <p:cNvPr id="77829" name="Rectangle 5"/>
          <p:cNvSpPr>
            <a:spLocks noGrp="1" noChangeArrowheads="1"/>
          </p:cNvSpPr>
          <p:nvPr>
            <p:ph type="body" idx="1"/>
          </p:nvPr>
        </p:nvSpPr>
        <p:spPr/>
        <p:txBody>
          <a:bodyPr/>
          <a:lstStyle/>
          <a:p>
            <a:r>
              <a:rPr lang="en-US"/>
              <a:t>Openings for ureters and urethra</a:t>
            </a:r>
          </a:p>
          <a:p>
            <a:r>
              <a:rPr lang="en-US" b="1"/>
              <a:t>Trigone</a:t>
            </a:r>
            <a:endParaRPr lang="en-US"/>
          </a:p>
          <a:p>
            <a:pPr lvl="1"/>
            <a:r>
              <a:rPr lang="en-US"/>
              <a:t>Smooth triangular area outlined by openings for ureters and urethra</a:t>
            </a:r>
          </a:p>
          <a:p>
            <a:pPr lvl="1"/>
            <a:r>
              <a:rPr lang="en-US"/>
              <a:t>Infections tend to persist in this region</a:t>
            </a:r>
          </a:p>
        </p:txBody>
      </p:sp>
      <p:pic>
        <p:nvPicPr>
          <p:cNvPr id="23554" name="Picture 2"/>
          <p:cNvPicPr>
            <a:picLocks noChangeAspect="1" noChangeArrowheads="1"/>
          </p:cNvPicPr>
          <p:nvPr/>
        </p:nvPicPr>
        <p:blipFill>
          <a:blip r:embed="rId2" cstate="print"/>
          <a:srcRect/>
          <a:stretch>
            <a:fillRect/>
          </a:stretch>
        </p:blipFill>
        <p:spPr bwMode="auto">
          <a:xfrm>
            <a:off x="2474119" y="3907270"/>
            <a:ext cx="4195763" cy="2950729"/>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8852" name="Rectangle 4"/>
          <p:cNvSpPr>
            <a:spLocks noGrp="1" noChangeArrowheads="1"/>
          </p:cNvSpPr>
          <p:nvPr>
            <p:ph type="title"/>
          </p:nvPr>
        </p:nvSpPr>
        <p:spPr/>
        <p:txBody>
          <a:bodyPr/>
          <a:lstStyle/>
          <a:p>
            <a:r>
              <a:rPr lang="en-US"/>
              <a:t>Urinary Bladder</a:t>
            </a:r>
          </a:p>
        </p:txBody>
      </p:sp>
      <p:sp>
        <p:nvSpPr>
          <p:cNvPr id="78853" name="Rectangle 5"/>
          <p:cNvSpPr>
            <a:spLocks noGrp="1" noChangeArrowheads="1"/>
          </p:cNvSpPr>
          <p:nvPr>
            <p:ph type="body" idx="1"/>
          </p:nvPr>
        </p:nvSpPr>
        <p:spPr/>
        <p:txBody>
          <a:bodyPr/>
          <a:lstStyle/>
          <a:p>
            <a:r>
              <a:rPr lang="en-US" dirty="0"/>
              <a:t>Layers of bladder wall </a:t>
            </a:r>
          </a:p>
          <a:p>
            <a:pPr lvl="1"/>
            <a:r>
              <a:rPr lang="en-US" dirty="0"/>
              <a:t>Mucosa </a:t>
            </a:r>
            <a:endParaRPr lang="en-US" dirty="0" smtClean="0"/>
          </a:p>
          <a:p>
            <a:pPr lvl="2"/>
            <a:r>
              <a:rPr lang="en-US" dirty="0" smtClean="0"/>
              <a:t>transitional </a:t>
            </a:r>
            <a:r>
              <a:rPr lang="en-US" dirty="0"/>
              <a:t>epithelial mucosa</a:t>
            </a:r>
          </a:p>
          <a:p>
            <a:pPr lvl="1"/>
            <a:r>
              <a:rPr lang="en-US" dirty="0"/>
              <a:t>Thick </a:t>
            </a:r>
            <a:r>
              <a:rPr lang="en-US" b="1" dirty="0" err="1"/>
              <a:t>detrusor</a:t>
            </a:r>
            <a:r>
              <a:rPr lang="en-US" dirty="0"/>
              <a:t> muscle </a:t>
            </a:r>
            <a:endParaRPr lang="en-US" dirty="0" smtClean="0"/>
          </a:p>
          <a:p>
            <a:pPr lvl="2"/>
            <a:r>
              <a:rPr lang="en-US" dirty="0" smtClean="0"/>
              <a:t>three </a:t>
            </a:r>
            <a:r>
              <a:rPr lang="en-US" dirty="0"/>
              <a:t>layers of smooth muscle</a:t>
            </a:r>
          </a:p>
          <a:p>
            <a:pPr lvl="1"/>
            <a:r>
              <a:rPr lang="en-US" dirty="0"/>
              <a:t>Fibrous adventitia </a:t>
            </a:r>
            <a:r>
              <a:rPr lang="en-US" dirty="0" smtClean="0"/>
              <a:t> </a:t>
            </a:r>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5257800" y="1287174"/>
            <a:ext cx="3886200" cy="4283652"/>
          </a:xfrm>
          <a:prstGeom prst="rect">
            <a:avLst/>
          </a:prstGeom>
          <a:noFill/>
          <a:ln w="9525">
            <a:noFill/>
            <a:miter lim="800000"/>
            <a:headEnd/>
            <a:tailEnd/>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79876" name="Rectangle 4"/>
          <p:cNvSpPr>
            <a:spLocks noGrp="1" noChangeArrowheads="1"/>
          </p:cNvSpPr>
          <p:nvPr>
            <p:ph type="title"/>
          </p:nvPr>
        </p:nvSpPr>
        <p:spPr/>
        <p:txBody>
          <a:bodyPr/>
          <a:lstStyle/>
          <a:p>
            <a:r>
              <a:rPr lang="en-US"/>
              <a:t>Urinary Bladder</a:t>
            </a:r>
          </a:p>
        </p:txBody>
      </p:sp>
      <p:sp>
        <p:nvSpPr>
          <p:cNvPr id="79877" name="Rectangle 5"/>
          <p:cNvSpPr>
            <a:spLocks noGrp="1" noChangeArrowheads="1"/>
          </p:cNvSpPr>
          <p:nvPr>
            <p:ph type="body" idx="1"/>
          </p:nvPr>
        </p:nvSpPr>
        <p:spPr/>
        <p:txBody>
          <a:bodyPr/>
          <a:lstStyle/>
          <a:p>
            <a:r>
              <a:rPr lang="en-US" dirty="0"/>
              <a:t>Collapses when empty; </a:t>
            </a:r>
            <a:r>
              <a:rPr lang="en-US" i="1" dirty="0" err="1"/>
              <a:t>rugae</a:t>
            </a:r>
            <a:r>
              <a:rPr lang="en-US" dirty="0"/>
              <a:t> appear</a:t>
            </a:r>
          </a:p>
          <a:p>
            <a:endParaRPr lang="en-US" dirty="0" smtClean="0"/>
          </a:p>
          <a:p>
            <a:r>
              <a:rPr lang="en-US" dirty="0" smtClean="0"/>
              <a:t>Expands </a:t>
            </a:r>
            <a:r>
              <a:rPr lang="en-US" dirty="0"/>
              <a:t>and rises superiorly during filling without significant rise in internal pressure</a:t>
            </a:r>
          </a:p>
          <a:p>
            <a:endParaRPr lang="en-US" dirty="0" smtClean="0"/>
          </a:p>
          <a:p>
            <a:r>
              <a:rPr lang="en-US" dirty="0" smtClean="0"/>
              <a:t> </a:t>
            </a:r>
            <a:r>
              <a:rPr lang="en-US" dirty="0"/>
              <a:t>Full bladder 12 cm long; holds </a:t>
            </a:r>
            <a:r>
              <a:rPr lang="en-US" dirty="0" smtClean="0"/>
              <a:t>about </a:t>
            </a:r>
            <a:r>
              <a:rPr lang="en-US" dirty="0"/>
              <a:t>500 ml</a:t>
            </a:r>
          </a:p>
          <a:p>
            <a:pPr lvl="1"/>
            <a:endParaRPr lang="en-US" dirty="0" smtClean="0"/>
          </a:p>
          <a:p>
            <a:pPr lvl="1"/>
            <a:r>
              <a:rPr lang="en-US" dirty="0" smtClean="0"/>
              <a:t>Can hold </a:t>
            </a:r>
            <a:r>
              <a:rPr lang="en-US" dirty="0"/>
              <a:t>twice that if necessary</a:t>
            </a:r>
          </a:p>
          <a:p>
            <a:pPr lvl="1"/>
            <a:endParaRPr lang="en-US" dirty="0" smtClean="0"/>
          </a:p>
          <a:p>
            <a:pPr lvl="1"/>
            <a:r>
              <a:rPr lang="en-US" dirty="0" smtClean="0"/>
              <a:t>Can </a:t>
            </a:r>
            <a:r>
              <a:rPr lang="en-US" dirty="0"/>
              <a:t>burst if </a:t>
            </a:r>
            <a:r>
              <a:rPr lang="en-US" dirty="0" err="1"/>
              <a:t>overdistended</a:t>
            </a:r>
            <a:r>
              <a:rPr lang="en-US" dirty="0"/>
              <a:t>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3972" name="Rectangle 4"/>
          <p:cNvSpPr>
            <a:spLocks noGrp="1" noChangeArrowheads="1"/>
          </p:cNvSpPr>
          <p:nvPr>
            <p:ph type="title"/>
          </p:nvPr>
        </p:nvSpPr>
        <p:spPr/>
        <p:txBody>
          <a:bodyPr/>
          <a:lstStyle/>
          <a:p>
            <a:r>
              <a:rPr lang="en-US"/>
              <a:t>Urethra</a:t>
            </a:r>
          </a:p>
        </p:txBody>
      </p:sp>
      <p:sp>
        <p:nvSpPr>
          <p:cNvPr id="83973" name="Rectangle 5"/>
          <p:cNvSpPr>
            <a:spLocks noGrp="1" noChangeArrowheads="1"/>
          </p:cNvSpPr>
          <p:nvPr>
            <p:ph type="body" idx="1"/>
          </p:nvPr>
        </p:nvSpPr>
        <p:spPr/>
        <p:txBody>
          <a:bodyPr/>
          <a:lstStyle/>
          <a:p>
            <a:r>
              <a:rPr lang="en-US" dirty="0"/>
              <a:t>Muscular tube draining urinary bladder</a:t>
            </a:r>
          </a:p>
          <a:p>
            <a:pPr lvl="1"/>
            <a:r>
              <a:rPr lang="en-US" dirty="0"/>
              <a:t>Lining epithelium</a:t>
            </a:r>
          </a:p>
          <a:p>
            <a:pPr lvl="2"/>
            <a:r>
              <a:rPr lang="en-US" dirty="0"/>
              <a:t>Mostly </a:t>
            </a:r>
            <a:r>
              <a:rPr lang="en-US" dirty="0" err="1"/>
              <a:t>pseudostratified</a:t>
            </a:r>
            <a:r>
              <a:rPr lang="en-US" dirty="0"/>
              <a:t> columnar epithelium, except</a:t>
            </a:r>
          </a:p>
          <a:p>
            <a:pPr lvl="3"/>
            <a:endParaRPr lang="en-US" dirty="0" smtClean="0"/>
          </a:p>
          <a:p>
            <a:pPr lvl="3"/>
            <a:r>
              <a:rPr lang="en-US" sz="2000" dirty="0" smtClean="0"/>
              <a:t>Transitional </a:t>
            </a:r>
            <a:r>
              <a:rPr lang="en-US" sz="2000" dirty="0"/>
              <a:t>epithelium near bladder</a:t>
            </a:r>
          </a:p>
          <a:p>
            <a:pPr lvl="3"/>
            <a:endParaRPr lang="en-US" sz="2000" dirty="0" smtClean="0"/>
          </a:p>
          <a:p>
            <a:pPr lvl="3"/>
            <a:r>
              <a:rPr lang="en-US" sz="2000" dirty="0" smtClean="0"/>
              <a:t>Stratified </a:t>
            </a:r>
            <a:r>
              <a:rPr lang="en-US" sz="2000" dirty="0" err="1"/>
              <a:t>squamous</a:t>
            </a:r>
            <a:r>
              <a:rPr lang="en-US" sz="2000" dirty="0"/>
              <a:t> epithelium near external urethral orifice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4996" name="Rectangle 4"/>
          <p:cNvSpPr>
            <a:spLocks noGrp="1" noChangeArrowheads="1"/>
          </p:cNvSpPr>
          <p:nvPr>
            <p:ph type="title"/>
          </p:nvPr>
        </p:nvSpPr>
        <p:spPr/>
        <p:txBody>
          <a:bodyPr/>
          <a:lstStyle/>
          <a:p>
            <a:r>
              <a:rPr lang="en-US"/>
              <a:t>Urethra</a:t>
            </a:r>
          </a:p>
        </p:txBody>
      </p:sp>
      <p:sp>
        <p:nvSpPr>
          <p:cNvPr id="84997" name="Rectangle 5"/>
          <p:cNvSpPr>
            <a:spLocks noGrp="1" noChangeArrowheads="1"/>
          </p:cNvSpPr>
          <p:nvPr>
            <p:ph type="body" idx="1"/>
          </p:nvPr>
        </p:nvSpPr>
        <p:spPr>
          <a:xfrm>
            <a:off x="304800" y="1295400"/>
            <a:ext cx="5334000" cy="5105400"/>
          </a:xfrm>
        </p:spPr>
        <p:txBody>
          <a:bodyPr/>
          <a:lstStyle/>
          <a:p>
            <a:r>
              <a:rPr lang="en-US" dirty="0"/>
              <a:t>Sphincters</a:t>
            </a:r>
          </a:p>
          <a:p>
            <a:pPr lvl="1"/>
            <a:r>
              <a:rPr lang="en-US" b="1" dirty="0"/>
              <a:t>Internal urethral sphincter</a:t>
            </a:r>
          </a:p>
          <a:p>
            <a:pPr lvl="2"/>
            <a:r>
              <a:rPr lang="en-US" dirty="0"/>
              <a:t>Involuntary (smooth muscle) at bladder-urethra junction</a:t>
            </a:r>
          </a:p>
          <a:p>
            <a:pPr lvl="2"/>
            <a:r>
              <a:rPr lang="en-US" dirty="0"/>
              <a:t>Contracts to open</a:t>
            </a:r>
          </a:p>
          <a:p>
            <a:pPr lvl="1"/>
            <a:endParaRPr lang="en-US" b="1" dirty="0" smtClean="0"/>
          </a:p>
          <a:p>
            <a:pPr lvl="1"/>
            <a:r>
              <a:rPr lang="en-US" b="1" dirty="0" smtClean="0"/>
              <a:t>External </a:t>
            </a:r>
            <a:r>
              <a:rPr lang="en-US" b="1" dirty="0"/>
              <a:t>urethral sphincter</a:t>
            </a:r>
          </a:p>
          <a:p>
            <a:pPr lvl="2"/>
            <a:r>
              <a:rPr lang="en-US" dirty="0"/>
              <a:t>Voluntary (skeletal) muscle surrounding urethra as it passes through pelvic floor </a:t>
            </a:r>
          </a:p>
        </p:txBody>
      </p:sp>
      <p:pic>
        <p:nvPicPr>
          <p:cNvPr id="5" name="Picture 2"/>
          <p:cNvPicPr>
            <a:picLocks noChangeAspect="1" noChangeArrowheads="1"/>
          </p:cNvPicPr>
          <p:nvPr/>
        </p:nvPicPr>
        <p:blipFill>
          <a:blip r:embed="rId2" cstate="print"/>
          <a:srcRect/>
          <a:stretch>
            <a:fillRect/>
          </a:stretch>
        </p:blipFill>
        <p:spPr bwMode="auto">
          <a:xfrm>
            <a:off x="6940972" y="137160"/>
            <a:ext cx="2203028" cy="6583680"/>
          </a:xfrm>
          <a:prstGeom prst="rect">
            <a:avLst/>
          </a:prstGeom>
          <a:noFill/>
          <a:ln w="9525">
            <a:noFill/>
            <a:miter lim="800000"/>
            <a:headEnd/>
            <a:tailEnd/>
          </a:ln>
        </p:spPr>
      </p:pic>
      <p:cxnSp>
        <p:nvCxnSpPr>
          <p:cNvPr id="7" name="Straight Arrow Connector 6"/>
          <p:cNvCxnSpPr/>
          <p:nvPr/>
        </p:nvCxnSpPr>
        <p:spPr>
          <a:xfrm flipV="1">
            <a:off x="4648200" y="1981200"/>
            <a:ext cx="3276600" cy="76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4648200" y="2057400"/>
            <a:ext cx="3276600" cy="1981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4724400" y="2133600"/>
            <a:ext cx="3048000" cy="1828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4724400" y="3962400"/>
            <a:ext cx="3124200" cy="685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6020" name="Rectangle 4"/>
          <p:cNvSpPr>
            <a:spLocks noGrp="1" noChangeArrowheads="1"/>
          </p:cNvSpPr>
          <p:nvPr>
            <p:ph type="title"/>
          </p:nvPr>
        </p:nvSpPr>
        <p:spPr/>
        <p:txBody>
          <a:bodyPr/>
          <a:lstStyle/>
          <a:p>
            <a:r>
              <a:rPr lang="en-US"/>
              <a:t>Urethra</a:t>
            </a:r>
          </a:p>
        </p:txBody>
      </p:sp>
      <p:sp>
        <p:nvSpPr>
          <p:cNvPr id="86021" name="Rectangle 5"/>
          <p:cNvSpPr>
            <a:spLocks noGrp="1" noChangeArrowheads="1"/>
          </p:cNvSpPr>
          <p:nvPr>
            <p:ph type="body" idx="1"/>
          </p:nvPr>
        </p:nvSpPr>
        <p:spPr>
          <a:xfrm>
            <a:off x="304800" y="1295400"/>
            <a:ext cx="5562600" cy="5105400"/>
          </a:xfrm>
        </p:spPr>
        <p:txBody>
          <a:bodyPr/>
          <a:lstStyle/>
          <a:p>
            <a:r>
              <a:rPr lang="en-US" dirty="0"/>
              <a:t>Female urethra (3–4 cm)</a:t>
            </a:r>
          </a:p>
          <a:p>
            <a:pPr lvl="1"/>
            <a:endParaRPr lang="en-US" dirty="0" smtClean="0"/>
          </a:p>
          <a:p>
            <a:pPr lvl="1"/>
            <a:r>
              <a:rPr lang="en-US" dirty="0" smtClean="0"/>
              <a:t>Tightly </a:t>
            </a:r>
            <a:r>
              <a:rPr lang="en-US" dirty="0"/>
              <a:t>bound to anterior vaginal wall </a:t>
            </a:r>
          </a:p>
          <a:p>
            <a:pPr lvl="1"/>
            <a:endParaRPr lang="en-US" b="1" dirty="0" smtClean="0"/>
          </a:p>
          <a:p>
            <a:pPr lvl="1"/>
            <a:r>
              <a:rPr lang="en-US" b="1" dirty="0" smtClean="0"/>
              <a:t>External </a:t>
            </a:r>
            <a:r>
              <a:rPr lang="en-US" b="1" dirty="0"/>
              <a:t>urethral orifice</a:t>
            </a:r>
          </a:p>
          <a:p>
            <a:pPr lvl="2"/>
            <a:r>
              <a:rPr lang="en-US" dirty="0"/>
              <a:t>Anterior to vaginal opening; posterior to clitoris</a:t>
            </a:r>
          </a:p>
        </p:txBody>
      </p:sp>
      <p:pic>
        <p:nvPicPr>
          <p:cNvPr id="26626" name="Picture 2"/>
          <p:cNvPicPr>
            <a:picLocks noChangeAspect="1" noChangeArrowheads="1"/>
          </p:cNvPicPr>
          <p:nvPr/>
        </p:nvPicPr>
        <p:blipFill>
          <a:blip r:embed="rId2" cstate="print"/>
          <a:srcRect/>
          <a:stretch>
            <a:fillRect/>
          </a:stretch>
        </p:blipFill>
        <p:spPr bwMode="auto">
          <a:xfrm>
            <a:off x="5960662" y="1600200"/>
            <a:ext cx="3183338" cy="3657600"/>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88068" name="Rectangle 4"/>
          <p:cNvSpPr>
            <a:spLocks noGrp="1" noChangeArrowheads="1"/>
          </p:cNvSpPr>
          <p:nvPr>
            <p:ph type="title"/>
          </p:nvPr>
        </p:nvSpPr>
        <p:spPr/>
        <p:txBody>
          <a:bodyPr/>
          <a:lstStyle/>
          <a:p>
            <a:r>
              <a:rPr lang="en-US" dirty="0"/>
              <a:t>Urethra</a:t>
            </a:r>
          </a:p>
        </p:txBody>
      </p:sp>
      <p:sp>
        <p:nvSpPr>
          <p:cNvPr id="88069" name="Rectangle 5"/>
          <p:cNvSpPr>
            <a:spLocks noGrp="1" noChangeArrowheads="1"/>
          </p:cNvSpPr>
          <p:nvPr>
            <p:ph type="body" idx="1"/>
          </p:nvPr>
        </p:nvSpPr>
        <p:spPr>
          <a:xfrm>
            <a:off x="304800" y="1295400"/>
            <a:ext cx="4876800" cy="5105400"/>
          </a:xfrm>
        </p:spPr>
        <p:txBody>
          <a:bodyPr/>
          <a:lstStyle/>
          <a:p>
            <a:r>
              <a:rPr lang="en-US" dirty="0"/>
              <a:t>Male urethra carries semen and urine</a:t>
            </a:r>
          </a:p>
          <a:p>
            <a:pPr lvl="1"/>
            <a:r>
              <a:rPr lang="en-US" dirty="0"/>
              <a:t>Three named regions</a:t>
            </a:r>
          </a:p>
          <a:p>
            <a:pPr lvl="2"/>
            <a:r>
              <a:rPr lang="en-US" b="1" dirty="0"/>
              <a:t>Prostatic urethra</a:t>
            </a:r>
            <a:r>
              <a:rPr lang="en-US" dirty="0"/>
              <a:t> </a:t>
            </a:r>
            <a:endParaRPr lang="en-US" dirty="0" smtClean="0"/>
          </a:p>
          <a:p>
            <a:pPr lvl="3"/>
            <a:r>
              <a:rPr lang="en-US" dirty="0" smtClean="0"/>
              <a:t>within </a:t>
            </a:r>
            <a:r>
              <a:rPr lang="en-US" dirty="0"/>
              <a:t>prostate gland</a:t>
            </a:r>
          </a:p>
          <a:p>
            <a:pPr lvl="2"/>
            <a:r>
              <a:rPr lang="en-US" b="1" dirty="0"/>
              <a:t>Intermediate part of the urethra</a:t>
            </a:r>
            <a:r>
              <a:rPr lang="en-US" dirty="0"/>
              <a:t> (membranous urethra) </a:t>
            </a:r>
            <a:endParaRPr lang="en-US" dirty="0" smtClean="0"/>
          </a:p>
          <a:p>
            <a:pPr lvl="3"/>
            <a:r>
              <a:rPr lang="en-US" dirty="0" smtClean="0"/>
              <a:t>passes </a:t>
            </a:r>
            <a:r>
              <a:rPr lang="en-US" dirty="0"/>
              <a:t>through </a:t>
            </a:r>
            <a:r>
              <a:rPr lang="en-US" dirty="0" err="1"/>
              <a:t>urogenital</a:t>
            </a:r>
            <a:r>
              <a:rPr lang="en-US" dirty="0"/>
              <a:t> diaphragm from prostate to beginning of penis</a:t>
            </a:r>
          </a:p>
          <a:p>
            <a:pPr lvl="2"/>
            <a:r>
              <a:rPr lang="en-US" b="1" dirty="0"/>
              <a:t>Spongy urethra</a:t>
            </a:r>
            <a:r>
              <a:rPr lang="en-US" dirty="0"/>
              <a:t> </a:t>
            </a:r>
            <a:endParaRPr lang="en-US" dirty="0" smtClean="0"/>
          </a:p>
          <a:p>
            <a:pPr lvl="3"/>
            <a:r>
              <a:rPr lang="en-US" dirty="0" smtClean="0"/>
              <a:t>passes </a:t>
            </a:r>
            <a:r>
              <a:rPr lang="en-US" dirty="0"/>
              <a:t>through </a:t>
            </a:r>
            <a:r>
              <a:rPr lang="en-US" dirty="0" smtClean="0"/>
              <a:t>penis; opens </a:t>
            </a:r>
            <a:r>
              <a:rPr lang="en-US" dirty="0"/>
              <a:t>via </a:t>
            </a:r>
            <a:r>
              <a:rPr lang="en-US" b="1" dirty="0"/>
              <a:t>external urethral orifice</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5095300" y="814388"/>
            <a:ext cx="4048700" cy="5229225"/>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7171"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24962573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0116" name="Rectangle 4"/>
          <p:cNvSpPr>
            <a:spLocks noGrp="1" noChangeArrowheads="1"/>
          </p:cNvSpPr>
          <p:nvPr>
            <p:ph type="title"/>
          </p:nvPr>
        </p:nvSpPr>
        <p:spPr/>
        <p:txBody>
          <a:bodyPr/>
          <a:lstStyle/>
          <a:p>
            <a:r>
              <a:rPr lang="en-US"/>
              <a:t>Micturition</a:t>
            </a:r>
          </a:p>
        </p:txBody>
      </p:sp>
      <p:sp>
        <p:nvSpPr>
          <p:cNvPr id="90117" name="Rectangle 5"/>
          <p:cNvSpPr>
            <a:spLocks noGrp="1" noChangeArrowheads="1"/>
          </p:cNvSpPr>
          <p:nvPr>
            <p:ph type="body" idx="1"/>
          </p:nvPr>
        </p:nvSpPr>
        <p:spPr/>
        <p:txBody>
          <a:bodyPr>
            <a:normAutofit lnSpcReduction="10000"/>
          </a:bodyPr>
          <a:lstStyle/>
          <a:p>
            <a:r>
              <a:rPr lang="en-US" b="1" dirty="0"/>
              <a:t>Urination</a:t>
            </a:r>
            <a:r>
              <a:rPr lang="en-US" dirty="0"/>
              <a:t> or voiding</a:t>
            </a:r>
          </a:p>
          <a:p>
            <a:endParaRPr lang="en-US" dirty="0" smtClean="0"/>
          </a:p>
          <a:p>
            <a:r>
              <a:rPr lang="en-US" dirty="0" smtClean="0"/>
              <a:t>Three </a:t>
            </a:r>
            <a:r>
              <a:rPr lang="en-US" dirty="0"/>
              <a:t>simultaneous events must occur</a:t>
            </a:r>
          </a:p>
          <a:p>
            <a:pPr lvl="1"/>
            <a:endParaRPr lang="en-US" dirty="0" smtClean="0"/>
          </a:p>
          <a:p>
            <a:pPr lvl="1"/>
            <a:r>
              <a:rPr lang="en-US" dirty="0" smtClean="0"/>
              <a:t>Contraction </a:t>
            </a:r>
            <a:r>
              <a:rPr lang="en-US" dirty="0"/>
              <a:t>of </a:t>
            </a:r>
            <a:r>
              <a:rPr lang="en-US" dirty="0" err="1"/>
              <a:t>detrusor</a:t>
            </a:r>
            <a:r>
              <a:rPr lang="en-US" dirty="0"/>
              <a:t> muscle by </a:t>
            </a:r>
            <a:r>
              <a:rPr lang="en-US" dirty="0" smtClean="0"/>
              <a:t>Autonomic Nervous System</a:t>
            </a:r>
            <a:endParaRPr lang="en-US" dirty="0"/>
          </a:p>
          <a:p>
            <a:pPr lvl="1"/>
            <a:endParaRPr lang="en-US" dirty="0" smtClean="0"/>
          </a:p>
          <a:p>
            <a:pPr lvl="1"/>
            <a:r>
              <a:rPr lang="en-US" dirty="0" smtClean="0"/>
              <a:t>Opening </a:t>
            </a:r>
            <a:r>
              <a:rPr lang="en-US" dirty="0"/>
              <a:t>of internal urethral sphincter by </a:t>
            </a:r>
            <a:r>
              <a:rPr lang="en-US" dirty="0" smtClean="0"/>
              <a:t>Autonomic Nervous System</a:t>
            </a:r>
            <a:endParaRPr lang="en-US" dirty="0"/>
          </a:p>
          <a:p>
            <a:pPr lvl="1"/>
            <a:endParaRPr lang="en-US" dirty="0" smtClean="0"/>
          </a:p>
          <a:p>
            <a:pPr lvl="1"/>
            <a:r>
              <a:rPr lang="en-US" dirty="0" smtClean="0"/>
              <a:t>Opening </a:t>
            </a:r>
            <a:r>
              <a:rPr lang="en-US" dirty="0"/>
              <a:t>of external urethral sphincter by somatic nervous system</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1140" name="Rectangle 4"/>
          <p:cNvSpPr>
            <a:spLocks noGrp="1" noChangeArrowheads="1"/>
          </p:cNvSpPr>
          <p:nvPr>
            <p:ph type="title"/>
          </p:nvPr>
        </p:nvSpPr>
        <p:spPr/>
        <p:txBody>
          <a:bodyPr/>
          <a:lstStyle/>
          <a:p>
            <a:r>
              <a:rPr lang="en-US"/>
              <a:t>Micturition</a:t>
            </a:r>
          </a:p>
        </p:txBody>
      </p:sp>
      <p:sp>
        <p:nvSpPr>
          <p:cNvPr id="91141" name="Rectangle 5"/>
          <p:cNvSpPr>
            <a:spLocks noGrp="1" noChangeArrowheads="1"/>
          </p:cNvSpPr>
          <p:nvPr>
            <p:ph type="body" idx="1"/>
          </p:nvPr>
        </p:nvSpPr>
        <p:spPr/>
        <p:txBody>
          <a:bodyPr>
            <a:normAutofit fontScale="92500" lnSpcReduction="10000"/>
          </a:bodyPr>
          <a:lstStyle/>
          <a:p>
            <a:r>
              <a:rPr lang="en-US" dirty="0"/>
              <a:t>Reflexive urination (urination in infants)</a:t>
            </a:r>
          </a:p>
          <a:p>
            <a:pPr lvl="1"/>
            <a:endParaRPr lang="en-US" dirty="0" smtClean="0"/>
          </a:p>
          <a:p>
            <a:pPr lvl="1"/>
            <a:r>
              <a:rPr lang="en-US" dirty="0" smtClean="0"/>
              <a:t>Distension </a:t>
            </a:r>
            <a:r>
              <a:rPr lang="en-US" dirty="0"/>
              <a:t>of bladder activates stretch receptors</a:t>
            </a:r>
          </a:p>
          <a:p>
            <a:pPr lvl="1"/>
            <a:endParaRPr lang="en-US" dirty="0" smtClean="0"/>
          </a:p>
          <a:p>
            <a:pPr lvl="1"/>
            <a:r>
              <a:rPr lang="en-US" dirty="0" smtClean="0"/>
              <a:t>Excitation </a:t>
            </a:r>
            <a:r>
              <a:rPr lang="en-US" dirty="0"/>
              <a:t>of parasympathetic neurons in reflex center in sacral region of spinal cord</a:t>
            </a:r>
          </a:p>
          <a:p>
            <a:pPr lvl="1"/>
            <a:endParaRPr lang="en-US" dirty="0" smtClean="0"/>
          </a:p>
          <a:p>
            <a:pPr lvl="1"/>
            <a:r>
              <a:rPr lang="en-US" dirty="0" smtClean="0"/>
              <a:t>Contraction </a:t>
            </a:r>
            <a:r>
              <a:rPr lang="en-US" dirty="0"/>
              <a:t>of </a:t>
            </a:r>
            <a:r>
              <a:rPr lang="en-US" dirty="0" err="1"/>
              <a:t>detrusor</a:t>
            </a:r>
            <a:r>
              <a:rPr lang="en-US" dirty="0"/>
              <a:t> muscle</a:t>
            </a:r>
          </a:p>
          <a:p>
            <a:pPr lvl="1"/>
            <a:endParaRPr lang="en-US" dirty="0" smtClean="0"/>
          </a:p>
          <a:p>
            <a:pPr lvl="1"/>
            <a:r>
              <a:rPr lang="en-US" dirty="0" smtClean="0"/>
              <a:t>Contraction </a:t>
            </a:r>
            <a:r>
              <a:rPr lang="en-US" dirty="0"/>
              <a:t>(opening) of internal sphincter</a:t>
            </a:r>
          </a:p>
          <a:p>
            <a:pPr lvl="1"/>
            <a:endParaRPr lang="en-US" dirty="0" smtClean="0"/>
          </a:p>
          <a:p>
            <a:pPr lvl="1"/>
            <a:r>
              <a:rPr lang="en-US" dirty="0" smtClean="0"/>
              <a:t>Inhibition </a:t>
            </a:r>
            <a:r>
              <a:rPr lang="en-US" dirty="0"/>
              <a:t>of somatic pathways to external sphincter, allowing its relaxation (opening)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r>
              <a:rPr lang="en-US"/>
              <a:t>Enteric Nervous System</a:t>
            </a:r>
          </a:p>
        </p:txBody>
      </p:sp>
      <p:sp>
        <p:nvSpPr>
          <p:cNvPr id="31749" name="Rectangle 5"/>
          <p:cNvSpPr>
            <a:spLocks noGrp="1" noChangeArrowheads="1"/>
          </p:cNvSpPr>
          <p:nvPr>
            <p:ph type="body" idx="1"/>
          </p:nvPr>
        </p:nvSpPr>
        <p:spPr/>
        <p:txBody>
          <a:bodyPr/>
          <a:lstStyle/>
          <a:p>
            <a:r>
              <a:rPr lang="en-US" dirty="0"/>
              <a:t>Linked to CNS via afferent visceral fibers </a:t>
            </a:r>
          </a:p>
          <a:p>
            <a:endParaRPr lang="en-US" dirty="0" smtClean="0"/>
          </a:p>
          <a:p>
            <a:r>
              <a:rPr lang="en-US" dirty="0" smtClean="0"/>
              <a:t>Long </a:t>
            </a:r>
            <a:r>
              <a:rPr lang="en-US" dirty="0"/>
              <a:t>ANS fibers synapse with enteric plexuses</a:t>
            </a:r>
          </a:p>
          <a:p>
            <a:pPr lvl="1"/>
            <a:endParaRPr lang="en-US" dirty="0" smtClean="0"/>
          </a:p>
          <a:p>
            <a:pPr lvl="1"/>
            <a:r>
              <a:rPr lang="en-US" dirty="0" smtClean="0"/>
              <a:t>Sympathetic </a:t>
            </a:r>
            <a:r>
              <a:rPr lang="en-US" dirty="0"/>
              <a:t>impulses </a:t>
            </a:r>
            <a:r>
              <a:rPr lang="en-US" b="1" dirty="0"/>
              <a:t>inhibit</a:t>
            </a:r>
            <a:r>
              <a:rPr lang="en-US" dirty="0"/>
              <a:t> digestive activities</a:t>
            </a:r>
          </a:p>
          <a:p>
            <a:pPr lvl="1"/>
            <a:endParaRPr lang="en-US" dirty="0" smtClean="0"/>
          </a:p>
          <a:p>
            <a:pPr lvl="1"/>
            <a:r>
              <a:rPr lang="en-US" dirty="0" smtClean="0"/>
              <a:t>Parasympathetic </a:t>
            </a:r>
            <a:r>
              <a:rPr lang="en-US" dirty="0"/>
              <a:t>impulses </a:t>
            </a:r>
            <a:r>
              <a:rPr lang="en-US" b="1" dirty="0"/>
              <a:t>stimulate</a:t>
            </a:r>
            <a:r>
              <a:rPr lang="en-US" dirty="0"/>
              <a:t> digestive activities</a:t>
            </a:r>
          </a:p>
        </p:txBody>
      </p:sp>
    </p:spTree>
    <p:extLst>
      <p:ext uri="{BB962C8B-B14F-4D97-AF65-F5344CB8AC3E}">
        <p14:creationId xmlns:p14="http://schemas.microsoft.com/office/powerpoint/2010/main" val="8606581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2166" name="Rectangle 6"/>
          <p:cNvSpPr>
            <a:spLocks noGrp="1" noChangeArrowheads="1"/>
          </p:cNvSpPr>
          <p:nvPr>
            <p:ph type="title"/>
          </p:nvPr>
        </p:nvSpPr>
        <p:spPr/>
        <p:txBody>
          <a:bodyPr/>
          <a:lstStyle/>
          <a:p>
            <a:r>
              <a:rPr lang="en-US"/>
              <a:t>Micturition</a:t>
            </a:r>
          </a:p>
        </p:txBody>
      </p:sp>
      <p:sp>
        <p:nvSpPr>
          <p:cNvPr id="92167" name="Rectangle 7"/>
          <p:cNvSpPr>
            <a:spLocks noGrp="1" noChangeArrowheads="1"/>
          </p:cNvSpPr>
          <p:nvPr>
            <p:ph type="body" idx="1"/>
          </p:nvPr>
        </p:nvSpPr>
        <p:spPr/>
        <p:txBody>
          <a:bodyPr/>
          <a:lstStyle/>
          <a:p>
            <a:r>
              <a:rPr lang="en-US" dirty="0"/>
              <a:t>Pontine control centers mature between ages 2 and 3</a:t>
            </a:r>
          </a:p>
          <a:p>
            <a:pPr lvl="1"/>
            <a:endParaRPr lang="en-US" dirty="0" smtClean="0"/>
          </a:p>
          <a:p>
            <a:pPr lvl="1"/>
            <a:r>
              <a:rPr lang="en-US" dirty="0" smtClean="0"/>
              <a:t>Pontine </a:t>
            </a:r>
            <a:r>
              <a:rPr lang="en-US" b="1" dirty="0"/>
              <a:t>storage center </a:t>
            </a:r>
            <a:r>
              <a:rPr lang="en-US" dirty="0"/>
              <a:t>inhibits </a:t>
            </a:r>
            <a:r>
              <a:rPr lang="en-US" dirty="0" err="1"/>
              <a:t>micturition</a:t>
            </a:r>
            <a:endParaRPr lang="en-US" dirty="0"/>
          </a:p>
          <a:p>
            <a:pPr lvl="2"/>
            <a:r>
              <a:rPr lang="en-US" dirty="0"/>
              <a:t>Inhibits parasympathetic pathways</a:t>
            </a:r>
          </a:p>
          <a:p>
            <a:pPr lvl="2"/>
            <a:r>
              <a:rPr lang="en-US" dirty="0"/>
              <a:t>Excites sympathetic and somatic efferent pathways</a:t>
            </a:r>
          </a:p>
          <a:p>
            <a:pPr lvl="1"/>
            <a:endParaRPr lang="en-US" dirty="0" smtClean="0"/>
          </a:p>
          <a:p>
            <a:pPr lvl="1"/>
            <a:r>
              <a:rPr lang="en-US" dirty="0" smtClean="0"/>
              <a:t>Pontine </a:t>
            </a:r>
            <a:r>
              <a:rPr lang="en-US" b="1" dirty="0" err="1"/>
              <a:t>micturition</a:t>
            </a:r>
            <a:r>
              <a:rPr lang="en-US" b="1" dirty="0"/>
              <a:t> center </a:t>
            </a:r>
            <a:r>
              <a:rPr lang="en-US" dirty="0"/>
              <a:t>promotes </a:t>
            </a:r>
            <a:r>
              <a:rPr lang="en-US" dirty="0" err="1"/>
              <a:t>micturition</a:t>
            </a:r>
            <a:r>
              <a:rPr lang="en-US" dirty="0"/>
              <a:t> </a:t>
            </a:r>
          </a:p>
          <a:p>
            <a:pPr lvl="2"/>
            <a:r>
              <a:rPr lang="en-US" dirty="0"/>
              <a:t>Excites parasympathetic pathways</a:t>
            </a:r>
          </a:p>
          <a:p>
            <a:pPr lvl="2"/>
            <a:r>
              <a:rPr lang="en-US" dirty="0"/>
              <a:t>Inhibits sympathetic and somatic efferent pathways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8195"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09205673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4212" name="Rectangle 4"/>
          <p:cNvSpPr>
            <a:spLocks noGrp="1" noChangeArrowheads="1"/>
          </p:cNvSpPr>
          <p:nvPr>
            <p:ph type="title"/>
          </p:nvPr>
        </p:nvSpPr>
        <p:spPr/>
        <p:txBody>
          <a:bodyPr/>
          <a:lstStyle/>
          <a:p>
            <a:r>
              <a:rPr lang="en-US"/>
              <a:t>Homeostatic Imbalance</a:t>
            </a:r>
          </a:p>
        </p:txBody>
      </p:sp>
      <p:sp>
        <p:nvSpPr>
          <p:cNvPr id="94213" name="Rectangle 5"/>
          <p:cNvSpPr>
            <a:spLocks noGrp="1" noChangeArrowheads="1"/>
          </p:cNvSpPr>
          <p:nvPr>
            <p:ph type="body" idx="1"/>
          </p:nvPr>
        </p:nvSpPr>
        <p:spPr/>
        <p:txBody>
          <a:bodyPr/>
          <a:lstStyle/>
          <a:p>
            <a:r>
              <a:rPr lang="en-US" b="1" dirty="0"/>
              <a:t>Incontinence</a:t>
            </a:r>
            <a:r>
              <a:rPr lang="en-US" dirty="0"/>
              <a:t> usually from weakened pelvic muscles</a:t>
            </a:r>
          </a:p>
          <a:p>
            <a:pPr lvl="1"/>
            <a:endParaRPr lang="en-US" i="1" dirty="0" smtClean="0"/>
          </a:p>
          <a:p>
            <a:pPr lvl="1"/>
            <a:r>
              <a:rPr lang="en-US" i="1" dirty="0" smtClean="0"/>
              <a:t>Stress </a:t>
            </a:r>
            <a:r>
              <a:rPr lang="en-US" i="1" dirty="0"/>
              <a:t>incontinence</a:t>
            </a:r>
            <a:endParaRPr lang="en-US" dirty="0"/>
          </a:p>
          <a:p>
            <a:pPr lvl="2"/>
            <a:r>
              <a:rPr lang="en-US" dirty="0"/>
              <a:t>Increased intra-abdominal pressure forces urine through external sphincter</a:t>
            </a:r>
          </a:p>
          <a:p>
            <a:pPr lvl="1"/>
            <a:endParaRPr lang="en-US" i="1" dirty="0" smtClean="0"/>
          </a:p>
          <a:p>
            <a:pPr lvl="1"/>
            <a:endParaRPr lang="en-US" i="1" dirty="0" smtClean="0"/>
          </a:p>
          <a:p>
            <a:pPr lvl="1"/>
            <a:r>
              <a:rPr lang="en-US" i="1" dirty="0" smtClean="0"/>
              <a:t>Overflow </a:t>
            </a:r>
            <a:r>
              <a:rPr lang="en-US" i="1" dirty="0"/>
              <a:t>incontinence</a:t>
            </a:r>
            <a:endParaRPr lang="en-US" dirty="0"/>
          </a:p>
          <a:p>
            <a:pPr lvl="2"/>
            <a:r>
              <a:rPr lang="en-US" dirty="0"/>
              <a:t>Urine dribbles when bladder overfills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95236" name="Rectangle 4"/>
          <p:cNvSpPr>
            <a:spLocks noGrp="1" noChangeArrowheads="1"/>
          </p:cNvSpPr>
          <p:nvPr>
            <p:ph type="title"/>
          </p:nvPr>
        </p:nvSpPr>
        <p:spPr/>
        <p:txBody>
          <a:bodyPr/>
          <a:lstStyle/>
          <a:p>
            <a:r>
              <a:rPr lang="en-US"/>
              <a:t>Homeostatic Imbalance</a:t>
            </a:r>
          </a:p>
        </p:txBody>
      </p:sp>
      <p:sp>
        <p:nvSpPr>
          <p:cNvPr id="95237" name="Rectangle 5"/>
          <p:cNvSpPr>
            <a:spLocks noGrp="1" noChangeArrowheads="1"/>
          </p:cNvSpPr>
          <p:nvPr>
            <p:ph type="body" idx="1"/>
          </p:nvPr>
        </p:nvSpPr>
        <p:spPr/>
        <p:txBody>
          <a:bodyPr/>
          <a:lstStyle/>
          <a:p>
            <a:r>
              <a:rPr lang="en-US" dirty="0"/>
              <a:t>Urinary retention</a:t>
            </a:r>
          </a:p>
          <a:p>
            <a:pPr lvl="1"/>
            <a:endParaRPr lang="en-US" dirty="0" smtClean="0"/>
          </a:p>
          <a:p>
            <a:pPr lvl="1"/>
            <a:r>
              <a:rPr lang="en-US" dirty="0" smtClean="0"/>
              <a:t>Bladder </a:t>
            </a:r>
            <a:r>
              <a:rPr lang="en-US" dirty="0"/>
              <a:t>unable to expel urine</a:t>
            </a:r>
          </a:p>
          <a:p>
            <a:pPr lvl="1"/>
            <a:endParaRPr lang="en-US" dirty="0" smtClean="0"/>
          </a:p>
          <a:p>
            <a:pPr lvl="1"/>
            <a:r>
              <a:rPr lang="en-US" dirty="0" smtClean="0"/>
              <a:t>Common </a:t>
            </a:r>
            <a:r>
              <a:rPr lang="en-US" dirty="0"/>
              <a:t>after general anesthesia</a:t>
            </a:r>
          </a:p>
          <a:p>
            <a:pPr lvl="1"/>
            <a:endParaRPr lang="en-US" dirty="0" smtClean="0"/>
          </a:p>
          <a:p>
            <a:pPr lvl="1"/>
            <a:r>
              <a:rPr lang="en-US" dirty="0" smtClean="0"/>
              <a:t>Hypertrophy </a:t>
            </a:r>
            <a:r>
              <a:rPr lang="en-US" dirty="0"/>
              <a:t>of prostate</a:t>
            </a:r>
          </a:p>
          <a:p>
            <a:pPr lvl="1"/>
            <a:endParaRPr lang="en-US" dirty="0" smtClean="0"/>
          </a:p>
          <a:p>
            <a:pPr lvl="1"/>
            <a:r>
              <a:rPr lang="en-US" dirty="0" smtClean="0"/>
              <a:t>Treatment </a:t>
            </a:r>
          </a:p>
          <a:p>
            <a:pPr lvl="2"/>
            <a:r>
              <a:rPr lang="en-US" dirty="0" smtClean="0"/>
              <a:t>catheterization</a:t>
            </a:r>
            <a:endParaRPr 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102404" name="Rectangle 4"/>
          <p:cNvSpPr>
            <a:spLocks noGrp="1" noChangeArrowheads="1"/>
          </p:cNvSpPr>
          <p:nvPr>
            <p:ph type="title"/>
          </p:nvPr>
        </p:nvSpPr>
        <p:spPr/>
        <p:txBody>
          <a:bodyPr/>
          <a:lstStyle/>
          <a:p>
            <a:r>
              <a:rPr lang="en-US"/>
              <a:t>Homeostatic Imbalance</a:t>
            </a:r>
          </a:p>
        </p:txBody>
      </p:sp>
      <p:sp>
        <p:nvSpPr>
          <p:cNvPr id="102405" name="Rectangle 5"/>
          <p:cNvSpPr>
            <a:spLocks noGrp="1" noChangeArrowheads="1"/>
          </p:cNvSpPr>
          <p:nvPr>
            <p:ph type="body" idx="1"/>
          </p:nvPr>
        </p:nvSpPr>
        <p:spPr>
          <a:xfrm>
            <a:off x="304800" y="1295400"/>
            <a:ext cx="4724400" cy="5105400"/>
          </a:xfrm>
        </p:spPr>
        <p:txBody>
          <a:bodyPr>
            <a:normAutofit fontScale="92500" lnSpcReduction="10000"/>
          </a:bodyPr>
          <a:lstStyle/>
          <a:p>
            <a:r>
              <a:rPr lang="en-US" dirty="0"/>
              <a:t>Three common congenital abnormalities</a:t>
            </a:r>
          </a:p>
          <a:p>
            <a:endParaRPr lang="en-US" i="1" dirty="0" smtClean="0"/>
          </a:p>
          <a:p>
            <a:r>
              <a:rPr lang="en-US" i="1" dirty="0" smtClean="0"/>
              <a:t>Horseshoe </a:t>
            </a:r>
            <a:r>
              <a:rPr lang="en-US" i="1" dirty="0"/>
              <a:t>kidney</a:t>
            </a:r>
            <a:endParaRPr lang="en-US" dirty="0"/>
          </a:p>
          <a:p>
            <a:pPr lvl="1"/>
            <a:r>
              <a:rPr lang="en-US" dirty="0"/>
              <a:t>Two kidneys fuse across midline </a:t>
            </a:r>
            <a:r>
              <a:rPr lang="en-US" dirty="0">
                <a:sym typeface="Wingdings" pitchFamily="80" charset="2"/>
              </a:rPr>
              <a:t> single U-shaped kidney; usually asymptomatic</a:t>
            </a:r>
            <a:endParaRPr lang="en-US" dirty="0"/>
          </a:p>
          <a:p>
            <a:endParaRPr lang="en-US" i="1" dirty="0" smtClean="0"/>
          </a:p>
          <a:p>
            <a:r>
              <a:rPr lang="en-US" i="1" dirty="0" err="1" smtClean="0"/>
              <a:t>Hypospadias</a:t>
            </a:r>
            <a:endParaRPr lang="en-US" dirty="0"/>
          </a:p>
          <a:p>
            <a:pPr lvl="1"/>
            <a:r>
              <a:rPr lang="en-US" dirty="0"/>
              <a:t>Urethral orifice on ventral surface of penis</a:t>
            </a:r>
          </a:p>
          <a:p>
            <a:pPr lvl="1"/>
            <a:r>
              <a:rPr lang="en-US" dirty="0"/>
              <a:t>Corrected surgically at ~ 12 months</a:t>
            </a:r>
          </a:p>
        </p:txBody>
      </p:sp>
      <p:pic>
        <p:nvPicPr>
          <p:cNvPr id="35842" name="Picture 2" descr="http://wikis.lib.ncsu.edu/images/4/4c/HSkidney.png"/>
          <p:cNvPicPr>
            <a:picLocks noChangeAspect="1" noChangeArrowheads="1"/>
          </p:cNvPicPr>
          <p:nvPr/>
        </p:nvPicPr>
        <p:blipFill>
          <a:blip r:embed="rId2" cstate="print"/>
          <a:srcRect/>
          <a:stretch>
            <a:fillRect/>
          </a:stretch>
        </p:blipFill>
        <p:spPr bwMode="auto">
          <a:xfrm>
            <a:off x="5305425" y="1524000"/>
            <a:ext cx="3838575" cy="1247775"/>
          </a:xfrm>
          <a:prstGeom prst="rect">
            <a:avLst/>
          </a:prstGeom>
          <a:noFill/>
        </p:spPr>
      </p:pic>
      <p:pic>
        <p:nvPicPr>
          <p:cNvPr id="35844" name="Picture 4" descr="http://biology-forums.com/gallery/14755_26_10_12_5_19_56_96611651.jpeg"/>
          <p:cNvPicPr>
            <a:picLocks noChangeAspect="1" noChangeArrowheads="1"/>
          </p:cNvPicPr>
          <p:nvPr/>
        </p:nvPicPr>
        <p:blipFill>
          <a:blip r:embed="rId3" cstate="print"/>
          <a:srcRect/>
          <a:stretch>
            <a:fillRect/>
          </a:stretch>
        </p:blipFill>
        <p:spPr bwMode="auto">
          <a:xfrm>
            <a:off x="5505450" y="3352800"/>
            <a:ext cx="3638550" cy="3505200"/>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103428" name="Rectangle 4"/>
          <p:cNvSpPr>
            <a:spLocks noGrp="1" noChangeArrowheads="1"/>
          </p:cNvSpPr>
          <p:nvPr>
            <p:ph type="title"/>
          </p:nvPr>
        </p:nvSpPr>
        <p:spPr>
          <a:xfrm>
            <a:off x="457200" y="274638"/>
            <a:ext cx="4953000" cy="563562"/>
          </a:xfrm>
        </p:spPr>
        <p:txBody>
          <a:bodyPr/>
          <a:lstStyle/>
          <a:p>
            <a:r>
              <a:rPr lang="en-US" dirty="0"/>
              <a:t>Homeostatic Imbalance</a:t>
            </a:r>
          </a:p>
        </p:txBody>
      </p:sp>
      <p:sp>
        <p:nvSpPr>
          <p:cNvPr id="103429" name="Rectangle 5"/>
          <p:cNvSpPr>
            <a:spLocks noGrp="1" noChangeArrowheads="1"/>
          </p:cNvSpPr>
          <p:nvPr>
            <p:ph type="body" idx="1"/>
          </p:nvPr>
        </p:nvSpPr>
        <p:spPr>
          <a:xfrm>
            <a:off x="304800" y="1295400"/>
            <a:ext cx="5029200" cy="5105400"/>
          </a:xfrm>
        </p:spPr>
        <p:txBody>
          <a:bodyPr/>
          <a:lstStyle/>
          <a:p>
            <a:r>
              <a:rPr lang="en-US" i="1" dirty="0"/>
              <a:t>Polycystic kidney disease</a:t>
            </a:r>
          </a:p>
          <a:p>
            <a:pPr lvl="1"/>
            <a:endParaRPr lang="en-US" dirty="0" smtClean="0"/>
          </a:p>
          <a:p>
            <a:pPr lvl="1"/>
            <a:r>
              <a:rPr lang="en-US" dirty="0" smtClean="0"/>
              <a:t>Many </a:t>
            </a:r>
            <a:r>
              <a:rPr lang="en-US" dirty="0"/>
              <a:t>fluid-filled cysts interfere with function</a:t>
            </a:r>
          </a:p>
          <a:p>
            <a:pPr lvl="2"/>
            <a:r>
              <a:rPr lang="en-US" dirty="0" err="1"/>
              <a:t>Autosomal</a:t>
            </a:r>
            <a:r>
              <a:rPr lang="en-US" dirty="0"/>
              <a:t> dominant form </a:t>
            </a:r>
            <a:endParaRPr lang="en-US" dirty="0" smtClean="0"/>
          </a:p>
          <a:p>
            <a:pPr lvl="3"/>
            <a:r>
              <a:rPr lang="en-US" dirty="0" smtClean="0"/>
              <a:t>less </a:t>
            </a:r>
            <a:r>
              <a:rPr lang="en-US" dirty="0"/>
              <a:t>severe but more common</a:t>
            </a:r>
          </a:p>
          <a:p>
            <a:pPr lvl="2"/>
            <a:r>
              <a:rPr lang="en-US" dirty="0" err="1"/>
              <a:t>Autosomal</a:t>
            </a:r>
            <a:r>
              <a:rPr lang="en-US" dirty="0"/>
              <a:t> recessive </a:t>
            </a:r>
            <a:endParaRPr lang="en-US" dirty="0" smtClean="0"/>
          </a:p>
          <a:p>
            <a:pPr lvl="3"/>
            <a:r>
              <a:rPr lang="en-US" dirty="0" smtClean="0"/>
              <a:t> </a:t>
            </a:r>
            <a:r>
              <a:rPr lang="en-US" dirty="0"/>
              <a:t>more severe</a:t>
            </a:r>
          </a:p>
          <a:p>
            <a:pPr lvl="1"/>
            <a:endParaRPr lang="en-US" dirty="0" smtClean="0"/>
          </a:p>
          <a:p>
            <a:pPr lvl="1"/>
            <a:r>
              <a:rPr lang="en-US" dirty="0" smtClean="0"/>
              <a:t>Cause </a:t>
            </a:r>
            <a:r>
              <a:rPr lang="en-US" dirty="0"/>
              <a:t>unknown but involves defect in signaling proteins</a:t>
            </a:r>
          </a:p>
          <a:p>
            <a:endParaRPr lang="en-US" dirty="0"/>
          </a:p>
        </p:txBody>
      </p:sp>
      <p:pic>
        <p:nvPicPr>
          <p:cNvPr id="34817" name="Picture 1"/>
          <p:cNvPicPr>
            <a:picLocks noChangeAspect="1" noChangeArrowheads="1"/>
          </p:cNvPicPr>
          <p:nvPr/>
        </p:nvPicPr>
        <p:blipFill>
          <a:blip r:embed="rId2" cstate="print"/>
          <a:srcRect/>
          <a:stretch>
            <a:fillRect/>
          </a:stretch>
        </p:blipFill>
        <p:spPr bwMode="auto">
          <a:xfrm>
            <a:off x="5476875" y="0"/>
            <a:ext cx="3667125" cy="2809875"/>
          </a:xfrm>
          <a:prstGeom prst="rect">
            <a:avLst/>
          </a:prstGeom>
          <a:noFill/>
          <a:ln w="9525">
            <a:noFill/>
            <a:miter lim="800000"/>
            <a:headEnd/>
            <a:tailEnd/>
          </a:ln>
        </p:spPr>
      </p:pic>
      <p:pic>
        <p:nvPicPr>
          <p:cNvPr id="34819" name="Picture 3" descr="http://www.nature.com/scitable/content/ne0000/ne0000/ne0000/ne0000/57463/EJHG_5201162f1-f1_FULL.jpg"/>
          <p:cNvPicPr>
            <a:picLocks noChangeAspect="1" noChangeArrowheads="1"/>
          </p:cNvPicPr>
          <p:nvPr/>
        </p:nvPicPr>
        <p:blipFill>
          <a:blip r:embed="rId3" cstate="print"/>
          <a:srcRect/>
          <a:stretch>
            <a:fillRect/>
          </a:stretch>
        </p:blipFill>
        <p:spPr bwMode="auto">
          <a:xfrm>
            <a:off x="6901325" y="3505200"/>
            <a:ext cx="2242675" cy="3352800"/>
          </a:xfrm>
          <a:prstGeom prst="rect">
            <a:avLst/>
          </a:prstGeom>
          <a:noFill/>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313" y="6553200"/>
            <a:ext cx="5399087" cy="179388"/>
          </a:xfrm>
        </p:spPr>
        <p:txBody>
          <a:bodyPr/>
          <a:lstStyle/>
          <a:p>
            <a:r>
              <a:rPr lang="en-GB" dirty="0" smtClean="0"/>
              <a:t> </a:t>
            </a:r>
            <a:endParaRPr lang="en-GB" dirty="0"/>
          </a:p>
        </p:txBody>
      </p:sp>
      <p:sp>
        <p:nvSpPr>
          <p:cNvPr id="105476" name="Rectangle 4"/>
          <p:cNvSpPr>
            <a:spLocks noGrp="1" noChangeArrowheads="1"/>
          </p:cNvSpPr>
          <p:nvPr>
            <p:ph type="title"/>
          </p:nvPr>
        </p:nvSpPr>
        <p:spPr/>
        <p:txBody>
          <a:bodyPr/>
          <a:lstStyle/>
          <a:p>
            <a:r>
              <a:rPr lang="en-US"/>
              <a:t>Developmental Aspects</a:t>
            </a:r>
          </a:p>
        </p:txBody>
      </p:sp>
      <p:sp>
        <p:nvSpPr>
          <p:cNvPr id="105477" name="Rectangle 5"/>
          <p:cNvSpPr>
            <a:spLocks noGrp="1" noChangeArrowheads="1"/>
          </p:cNvSpPr>
          <p:nvPr>
            <p:ph type="body" idx="1"/>
          </p:nvPr>
        </p:nvSpPr>
        <p:spPr/>
        <p:txBody>
          <a:bodyPr>
            <a:normAutofit fontScale="92500"/>
          </a:bodyPr>
          <a:lstStyle/>
          <a:p>
            <a:r>
              <a:rPr lang="en-US" dirty="0"/>
              <a:t>Most elderly people have abnormal kidneys </a:t>
            </a:r>
            <a:r>
              <a:rPr lang="en-US" dirty="0" err="1"/>
              <a:t>histologically</a:t>
            </a:r>
            <a:endParaRPr lang="en-US" dirty="0"/>
          </a:p>
          <a:p>
            <a:pPr lvl="1"/>
            <a:r>
              <a:rPr lang="en-US" dirty="0"/>
              <a:t>Kidneys </a:t>
            </a:r>
            <a:r>
              <a:rPr lang="en-US" dirty="0" smtClean="0"/>
              <a:t>shrink</a:t>
            </a:r>
          </a:p>
          <a:p>
            <a:pPr lvl="1"/>
            <a:r>
              <a:rPr lang="en-US" dirty="0" err="1" smtClean="0"/>
              <a:t>nephrons</a:t>
            </a:r>
            <a:r>
              <a:rPr lang="en-US" dirty="0" smtClean="0"/>
              <a:t> </a:t>
            </a:r>
            <a:r>
              <a:rPr lang="en-US" dirty="0"/>
              <a:t>decrease in size and </a:t>
            </a:r>
            <a:r>
              <a:rPr lang="en-US" dirty="0" smtClean="0"/>
              <a:t>number</a:t>
            </a:r>
          </a:p>
          <a:p>
            <a:pPr lvl="1"/>
            <a:r>
              <a:rPr lang="en-US" dirty="0" smtClean="0"/>
              <a:t>tubule </a:t>
            </a:r>
            <a:r>
              <a:rPr lang="en-US" dirty="0"/>
              <a:t>cells less efficient</a:t>
            </a:r>
          </a:p>
          <a:p>
            <a:pPr lvl="1"/>
            <a:endParaRPr lang="en-US" dirty="0" smtClean="0"/>
          </a:p>
          <a:p>
            <a:pPr lvl="1"/>
            <a:r>
              <a:rPr lang="en-US" dirty="0" smtClean="0"/>
              <a:t>GFR </a:t>
            </a:r>
            <a:r>
              <a:rPr lang="en-US" dirty="0"/>
              <a:t>½ that of young adult by age 80</a:t>
            </a:r>
          </a:p>
          <a:p>
            <a:pPr lvl="2"/>
            <a:r>
              <a:rPr lang="en-US" smtClean="0"/>
              <a:t>atherosclerosis </a:t>
            </a:r>
            <a:r>
              <a:rPr lang="en-US" dirty="0"/>
              <a:t>of renal arteries</a:t>
            </a:r>
          </a:p>
          <a:p>
            <a:endParaRPr lang="en-US" dirty="0" smtClean="0"/>
          </a:p>
          <a:p>
            <a:r>
              <a:rPr lang="en-US" dirty="0" smtClean="0"/>
              <a:t>Bladder </a:t>
            </a:r>
            <a:r>
              <a:rPr lang="en-US" dirty="0"/>
              <a:t>shrinks; loss of bladder tone </a:t>
            </a:r>
            <a:endParaRPr lang="en-US" dirty="0" smtClean="0">
              <a:sym typeface="Wingdings" pitchFamily="80" charset="2"/>
            </a:endParaRPr>
          </a:p>
          <a:p>
            <a:pPr lvl="1"/>
            <a:r>
              <a:rPr lang="en-US" dirty="0" err="1" smtClean="0">
                <a:sym typeface="Wingdings" pitchFamily="80" charset="2"/>
              </a:rPr>
              <a:t>nocturia</a:t>
            </a:r>
            <a:r>
              <a:rPr lang="en-US" dirty="0" smtClean="0">
                <a:sym typeface="Wingdings" pitchFamily="80" charset="2"/>
              </a:rPr>
              <a:t> </a:t>
            </a:r>
          </a:p>
          <a:p>
            <a:pPr lvl="2"/>
            <a:r>
              <a:rPr lang="en-US" dirty="0" smtClean="0">
                <a:sym typeface="Wingdings" pitchFamily="80" charset="2"/>
              </a:rPr>
              <a:t>Needing to get up during night/sleep to urinate</a:t>
            </a:r>
          </a:p>
          <a:p>
            <a:pPr lvl="1"/>
            <a:r>
              <a:rPr lang="en-US" dirty="0" smtClean="0">
                <a:sym typeface="Wingdings" pitchFamily="80" charset="2"/>
              </a:rPr>
              <a:t>incontinence</a:t>
            </a:r>
            <a:endParaRPr lang="en-US" dirty="0"/>
          </a:p>
          <a:p>
            <a:pPr lvl="2"/>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en-US"/>
              <a:t>Functional Anatomy: Mouth</a:t>
            </a:r>
          </a:p>
        </p:txBody>
      </p:sp>
      <p:sp>
        <p:nvSpPr>
          <p:cNvPr id="32773" name="Rectangle 5"/>
          <p:cNvSpPr>
            <a:spLocks noGrp="1" noChangeArrowheads="1"/>
          </p:cNvSpPr>
          <p:nvPr>
            <p:ph type="body" idx="1"/>
          </p:nvPr>
        </p:nvSpPr>
        <p:spPr/>
        <p:txBody>
          <a:bodyPr/>
          <a:lstStyle/>
          <a:p>
            <a:r>
              <a:rPr lang="en-US" dirty="0"/>
              <a:t>Oral (</a:t>
            </a:r>
            <a:r>
              <a:rPr lang="en-US" dirty="0" err="1"/>
              <a:t>buccal</a:t>
            </a:r>
            <a:r>
              <a:rPr lang="en-US" dirty="0"/>
              <a:t>) cavity</a:t>
            </a:r>
          </a:p>
          <a:p>
            <a:pPr lvl="1"/>
            <a:r>
              <a:rPr lang="en-US" dirty="0"/>
              <a:t>Bounded by </a:t>
            </a:r>
            <a:endParaRPr lang="en-US" dirty="0" smtClean="0"/>
          </a:p>
          <a:p>
            <a:pPr lvl="2"/>
            <a:r>
              <a:rPr lang="en-US" dirty="0" smtClean="0"/>
              <a:t>Lips</a:t>
            </a:r>
          </a:p>
          <a:p>
            <a:pPr lvl="2"/>
            <a:r>
              <a:rPr lang="en-US" dirty="0" smtClean="0"/>
              <a:t>Cheeks </a:t>
            </a:r>
          </a:p>
          <a:p>
            <a:pPr lvl="2"/>
            <a:r>
              <a:rPr lang="en-US" dirty="0" smtClean="0"/>
              <a:t>Palate </a:t>
            </a:r>
          </a:p>
          <a:p>
            <a:pPr lvl="2"/>
            <a:r>
              <a:rPr lang="en-US" dirty="0" smtClean="0"/>
              <a:t>Tongue   </a:t>
            </a:r>
            <a:endParaRPr lang="en-US" dirty="0"/>
          </a:p>
          <a:p>
            <a:pPr lvl="1"/>
            <a:endParaRPr lang="en-US" b="1" dirty="0" smtClean="0"/>
          </a:p>
          <a:p>
            <a:pPr lvl="1"/>
            <a:r>
              <a:rPr lang="en-US" b="1" dirty="0" smtClean="0"/>
              <a:t>Oral </a:t>
            </a:r>
            <a:r>
              <a:rPr lang="en-US" b="1" dirty="0"/>
              <a:t>orifice</a:t>
            </a:r>
            <a:r>
              <a:rPr lang="en-US" dirty="0"/>
              <a:t> is anterior opening</a:t>
            </a:r>
          </a:p>
          <a:p>
            <a:pPr lvl="1"/>
            <a:endParaRPr lang="en-US" dirty="0" smtClean="0"/>
          </a:p>
          <a:p>
            <a:pPr lvl="1"/>
            <a:r>
              <a:rPr lang="en-US" dirty="0" smtClean="0"/>
              <a:t>Lined </a:t>
            </a:r>
            <a:r>
              <a:rPr lang="en-US" dirty="0"/>
              <a:t>with stratified </a:t>
            </a:r>
            <a:r>
              <a:rPr lang="en-US" dirty="0" err="1"/>
              <a:t>squamous</a:t>
            </a:r>
            <a:r>
              <a:rPr lang="en-US" dirty="0"/>
              <a:t> epithelium</a:t>
            </a:r>
          </a:p>
        </p:txBody>
      </p:sp>
    </p:spTree>
    <p:extLst>
      <p:ext uri="{BB962C8B-B14F-4D97-AF65-F5344CB8AC3E}">
        <p14:creationId xmlns:p14="http://schemas.microsoft.com/office/powerpoint/2010/main" val="276505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25" name="Picture 33" descr="figure_23_07a_unlabeled"/>
          <p:cNvPicPr>
            <a:picLocks noChangeAspect="1" noChangeArrowheads="1"/>
          </p:cNvPicPr>
          <p:nvPr/>
        </p:nvPicPr>
        <p:blipFill>
          <a:blip r:embed="rId3" cstate="print"/>
          <a:srcRect b="2847"/>
          <a:stretch>
            <a:fillRect/>
          </a:stretch>
        </p:blipFill>
        <p:spPr bwMode="auto">
          <a:xfrm>
            <a:off x="1889125" y="228600"/>
            <a:ext cx="5365750" cy="6445250"/>
          </a:xfrm>
          <a:prstGeom prst="rect">
            <a:avLst/>
          </a:prstGeom>
          <a:noFill/>
        </p:spPr>
      </p:pic>
      <p:sp>
        <p:nvSpPr>
          <p:cNvPr id="3382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23.7a  Anatomy of the oral cavity (mouth).</a:t>
            </a:r>
          </a:p>
        </p:txBody>
      </p:sp>
      <p:sp>
        <p:nvSpPr>
          <p:cNvPr id="33828" name="Rectangle 36"/>
          <p:cNvSpPr>
            <a:spLocks noChangeArrowheads="1"/>
          </p:cNvSpPr>
          <p:nvPr/>
        </p:nvSpPr>
        <p:spPr bwMode="auto">
          <a:xfrm>
            <a:off x="1857375" y="220663"/>
            <a:ext cx="747713" cy="476250"/>
          </a:xfrm>
          <a:prstGeom prst="rect">
            <a:avLst/>
          </a:prstGeom>
          <a:noFill/>
          <a:ln w="9525">
            <a:noFill/>
            <a:miter lim="800000"/>
            <a:headEnd/>
            <a:tailEnd/>
          </a:ln>
          <a:effectLst/>
        </p:spPr>
        <p:txBody>
          <a:bodyPr wrap="none" anchor="ctr">
            <a:spAutoFit/>
          </a:bodyPr>
          <a:lstStyle/>
          <a:p>
            <a:pPr>
              <a:lnSpc>
                <a:spcPct val="90000"/>
              </a:lnSpc>
            </a:pPr>
            <a:r>
              <a:rPr lang="en-US" sz="1400" b="1">
                <a:latin typeface="Arial" charset="0"/>
              </a:rPr>
              <a:t>Soft</a:t>
            </a:r>
          </a:p>
          <a:p>
            <a:pPr>
              <a:lnSpc>
                <a:spcPct val="90000"/>
              </a:lnSpc>
            </a:pPr>
            <a:r>
              <a:rPr lang="en-US" sz="1400" b="1">
                <a:latin typeface="Arial" charset="0"/>
              </a:rPr>
              <a:t>palate </a:t>
            </a:r>
          </a:p>
        </p:txBody>
      </p:sp>
      <p:sp>
        <p:nvSpPr>
          <p:cNvPr id="33829" name="Rectangle 37"/>
          <p:cNvSpPr>
            <a:spLocks noChangeArrowheads="1"/>
          </p:cNvSpPr>
          <p:nvPr/>
        </p:nvSpPr>
        <p:spPr bwMode="auto">
          <a:xfrm>
            <a:off x="1905000" y="1295400"/>
            <a:ext cx="698500" cy="476250"/>
          </a:xfrm>
          <a:prstGeom prst="rect">
            <a:avLst/>
          </a:prstGeom>
          <a:noFill/>
          <a:ln w="9525">
            <a:noFill/>
            <a:miter lim="800000"/>
            <a:headEnd/>
            <a:tailEnd/>
          </a:ln>
          <a:effectLst/>
        </p:spPr>
        <p:txBody>
          <a:bodyPr wrap="none" anchor="ctr">
            <a:spAutoFit/>
          </a:bodyPr>
          <a:lstStyle/>
          <a:p>
            <a:pPr>
              <a:lnSpc>
                <a:spcPct val="90000"/>
              </a:lnSpc>
            </a:pPr>
            <a:r>
              <a:rPr lang="en-US" sz="1400" b="1" dirty="0">
                <a:latin typeface="Arial" charset="0"/>
              </a:rPr>
              <a:t>Hard</a:t>
            </a:r>
          </a:p>
          <a:p>
            <a:pPr>
              <a:lnSpc>
                <a:spcPct val="90000"/>
              </a:lnSpc>
            </a:pPr>
            <a:r>
              <a:rPr lang="en-US" sz="1400" b="1" dirty="0">
                <a:latin typeface="Arial" charset="0"/>
              </a:rPr>
              <a:t>palate</a:t>
            </a:r>
          </a:p>
        </p:txBody>
      </p:sp>
      <p:sp>
        <p:nvSpPr>
          <p:cNvPr id="33830" name="Rectangle 38"/>
          <p:cNvSpPr>
            <a:spLocks noChangeArrowheads="1"/>
          </p:cNvSpPr>
          <p:nvPr/>
        </p:nvSpPr>
        <p:spPr bwMode="auto">
          <a:xfrm>
            <a:off x="1828800" y="1828800"/>
            <a:ext cx="1093787" cy="284163"/>
          </a:xfrm>
          <a:prstGeom prst="rect">
            <a:avLst/>
          </a:prstGeom>
          <a:noFill/>
          <a:ln w="9525">
            <a:noFill/>
            <a:miter lim="800000"/>
            <a:headEnd/>
            <a:tailEnd/>
          </a:ln>
          <a:effectLst/>
        </p:spPr>
        <p:txBody>
          <a:bodyPr wrap="none" anchor="ctr">
            <a:spAutoFit/>
          </a:bodyPr>
          <a:lstStyle/>
          <a:p>
            <a:pPr algn="ctr">
              <a:lnSpc>
                <a:spcPct val="90000"/>
              </a:lnSpc>
            </a:pPr>
            <a:r>
              <a:rPr lang="en-US" sz="1400" b="1" dirty="0">
                <a:latin typeface="Arial" charset="0"/>
              </a:rPr>
              <a:t>Oral cavity</a:t>
            </a:r>
          </a:p>
        </p:txBody>
      </p:sp>
      <p:sp>
        <p:nvSpPr>
          <p:cNvPr id="33831" name="Rectangle 39"/>
          <p:cNvSpPr>
            <a:spLocks noChangeArrowheads="1"/>
          </p:cNvSpPr>
          <p:nvPr/>
        </p:nvSpPr>
        <p:spPr bwMode="auto">
          <a:xfrm>
            <a:off x="1857375" y="2157413"/>
            <a:ext cx="866775" cy="476250"/>
          </a:xfrm>
          <a:prstGeom prst="rect">
            <a:avLst/>
          </a:prstGeom>
          <a:noFill/>
          <a:ln w="9525">
            <a:noFill/>
            <a:miter lim="800000"/>
            <a:headEnd/>
            <a:tailEnd/>
          </a:ln>
          <a:effectLst/>
        </p:spPr>
        <p:txBody>
          <a:bodyPr wrap="none" anchor="ctr">
            <a:spAutoFit/>
          </a:bodyPr>
          <a:lstStyle/>
          <a:p>
            <a:pPr>
              <a:lnSpc>
                <a:spcPct val="90000"/>
              </a:lnSpc>
            </a:pPr>
            <a:r>
              <a:rPr lang="en-US" sz="1400" b="1">
                <a:latin typeface="Arial" charset="0"/>
              </a:rPr>
              <a:t>Palatine</a:t>
            </a:r>
          </a:p>
          <a:p>
            <a:pPr>
              <a:lnSpc>
                <a:spcPct val="90000"/>
              </a:lnSpc>
            </a:pPr>
            <a:r>
              <a:rPr lang="en-US" sz="1400" b="1">
                <a:latin typeface="Arial" charset="0"/>
              </a:rPr>
              <a:t>tonsil</a:t>
            </a:r>
          </a:p>
        </p:txBody>
      </p:sp>
      <p:sp>
        <p:nvSpPr>
          <p:cNvPr id="33832" name="Rectangle 40"/>
          <p:cNvSpPr>
            <a:spLocks noChangeArrowheads="1"/>
          </p:cNvSpPr>
          <p:nvPr/>
        </p:nvSpPr>
        <p:spPr bwMode="auto">
          <a:xfrm>
            <a:off x="1852613" y="2667000"/>
            <a:ext cx="825500" cy="284163"/>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Tongue</a:t>
            </a:r>
          </a:p>
        </p:txBody>
      </p:sp>
      <p:sp>
        <p:nvSpPr>
          <p:cNvPr id="33833" name="Rectangle 41"/>
          <p:cNvSpPr>
            <a:spLocks noChangeArrowheads="1"/>
          </p:cNvSpPr>
          <p:nvPr/>
        </p:nvSpPr>
        <p:spPr bwMode="auto">
          <a:xfrm>
            <a:off x="1857375" y="2986088"/>
            <a:ext cx="1192213" cy="284162"/>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Oropharynx</a:t>
            </a:r>
          </a:p>
        </p:txBody>
      </p:sp>
      <p:sp>
        <p:nvSpPr>
          <p:cNvPr id="33834" name="Rectangle 42"/>
          <p:cNvSpPr>
            <a:spLocks noChangeArrowheads="1"/>
          </p:cNvSpPr>
          <p:nvPr/>
        </p:nvSpPr>
        <p:spPr bwMode="auto">
          <a:xfrm>
            <a:off x="1857375" y="3295650"/>
            <a:ext cx="1339850" cy="284163"/>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Lingual tonsil</a:t>
            </a:r>
          </a:p>
        </p:txBody>
      </p:sp>
      <p:sp>
        <p:nvSpPr>
          <p:cNvPr id="33835" name="Rectangle 43"/>
          <p:cNvSpPr>
            <a:spLocks noChangeArrowheads="1"/>
          </p:cNvSpPr>
          <p:nvPr/>
        </p:nvSpPr>
        <p:spPr bwMode="auto">
          <a:xfrm>
            <a:off x="1852613" y="3657600"/>
            <a:ext cx="993775" cy="284163"/>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Epiglottis</a:t>
            </a:r>
          </a:p>
        </p:txBody>
      </p:sp>
      <p:sp>
        <p:nvSpPr>
          <p:cNvPr id="33836" name="Rectangle 44"/>
          <p:cNvSpPr>
            <a:spLocks noChangeArrowheads="1"/>
          </p:cNvSpPr>
          <p:nvPr/>
        </p:nvSpPr>
        <p:spPr bwMode="auto">
          <a:xfrm>
            <a:off x="1857375" y="4014788"/>
            <a:ext cx="1152525" cy="284162"/>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Hyoid bone</a:t>
            </a:r>
          </a:p>
        </p:txBody>
      </p:sp>
      <p:sp>
        <p:nvSpPr>
          <p:cNvPr id="33837" name="Rectangle 45"/>
          <p:cNvSpPr>
            <a:spLocks noChangeArrowheads="1"/>
          </p:cNvSpPr>
          <p:nvPr/>
        </p:nvSpPr>
        <p:spPr bwMode="auto">
          <a:xfrm>
            <a:off x="1857375" y="4414838"/>
            <a:ext cx="1577975" cy="284162"/>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Laryngopharynx</a:t>
            </a:r>
          </a:p>
        </p:txBody>
      </p:sp>
      <p:sp>
        <p:nvSpPr>
          <p:cNvPr id="33838" name="Rectangle 46"/>
          <p:cNvSpPr>
            <a:spLocks noChangeArrowheads="1"/>
          </p:cNvSpPr>
          <p:nvPr/>
        </p:nvSpPr>
        <p:spPr bwMode="auto">
          <a:xfrm>
            <a:off x="1857375" y="5281613"/>
            <a:ext cx="1143000" cy="284162"/>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Esophagus</a:t>
            </a:r>
          </a:p>
        </p:txBody>
      </p:sp>
      <p:sp>
        <p:nvSpPr>
          <p:cNvPr id="33839" name="Rectangle 47"/>
          <p:cNvSpPr>
            <a:spLocks noChangeArrowheads="1"/>
          </p:cNvSpPr>
          <p:nvPr/>
        </p:nvSpPr>
        <p:spPr bwMode="auto">
          <a:xfrm>
            <a:off x="1838325" y="5976938"/>
            <a:ext cx="866775" cy="284162"/>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Trachea</a:t>
            </a:r>
          </a:p>
        </p:txBody>
      </p:sp>
      <p:sp>
        <p:nvSpPr>
          <p:cNvPr id="33840" name="Rectangle 48"/>
          <p:cNvSpPr>
            <a:spLocks noChangeArrowheads="1"/>
          </p:cNvSpPr>
          <p:nvPr/>
        </p:nvSpPr>
        <p:spPr bwMode="auto">
          <a:xfrm>
            <a:off x="6057900" y="762000"/>
            <a:ext cx="668338" cy="284163"/>
          </a:xfrm>
          <a:prstGeom prst="rect">
            <a:avLst/>
          </a:prstGeom>
          <a:noFill/>
          <a:ln w="9525">
            <a:noFill/>
            <a:miter lim="800000"/>
            <a:headEnd/>
            <a:tailEnd/>
          </a:ln>
          <a:effectLst/>
        </p:spPr>
        <p:txBody>
          <a:bodyPr wrap="none" anchor="ctr">
            <a:spAutoFit/>
          </a:bodyPr>
          <a:lstStyle/>
          <a:p>
            <a:pPr algn="ctr">
              <a:lnSpc>
                <a:spcPct val="90000"/>
              </a:lnSpc>
            </a:pPr>
            <a:r>
              <a:rPr lang="en-US" sz="1400" b="1">
                <a:latin typeface="Arial" charset="0"/>
              </a:rPr>
              <a:t>Uvula</a:t>
            </a:r>
          </a:p>
        </p:txBody>
      </p:sp>
      <p:sp>
        <p:nvSpPr>
          <p:cNvPr id="33841" name="Rectangle 49"/>
          <p:cNvSpPr>
            <a:spLocks noChangeArrowheads="1"/>
          </p:cNvSpPr>
          <p:nvPr/>
        </p:nvSpPr>
        <p:spPr bwMode="auto">
          <a:xfrm>
            <a:off x="2243138" y="6419850"/>
            <a:ext cx="4689475" cy="284163"/>
          </a:xfrm>
          <a:prstGeom prst="rect">
            <a:avLst/>
          </a:prstGeom>
          <a:noFill/>
          <a:ln w="9525">
            <a:noFill/>
            <a:miter lim="800000"/>
            <a:headEnd/>
            <a:tailEnd/>
          </a:ln>
          <a:effectLst/>
        </p:spPr>
        <p:txBody>
          <a:bodyPr wrap="none" anchor="ctr">
            <a:spAutoFit/>
          </a:bodyPr>
          <a:lstStyle/>
          <a:p>
            <a:pPr algn="ctr">
              <a:lnSpc>
                <a:spcPct val="90000"/>
              </a:lnSpc>
            </a:pPr>
            <a:r>
              <a:rPr lang="en-US" sz="1400">
                <a:latin typeface="Arial Black" pitchFamily="28" charset="0"/>
              </a:rPr>
              <a:t>Sagittal section of the oral cavity and pharynx</a:t>
            </a:r>
          </a:p>
        </p:txBody>
      </p:sp>
      <p:sp>
        <p:nvSpPr>
          <p:cNvPr id="33842" name="Freeform 50"/>
          <p:cNvSpPr>
            <a:spLocks/>
          </p:cNvSpPr>
          <p:nvPr/>
        </p:nvSpPr>
        <p:spPr bwMode="auto">
          <a:xfrm>
            <a:off x="2355850" y="368300"/>
            <a:ext cx="3441700" cy="1387475"/>
          </a:xfrm>
          <a:custGeom>
            <a:avLst/>
            <a:gdLst/>
            <a:ahLst/>
            <a:cxnLst>
              <a:cxn ang="0">
                <a:pos x="0" y="0"/>
              </a:cxn>
              <a:cxn ang="0">
                <a:pos x="1426" y="0"/>
              </a:cxn>
              <a:cxn ang="0">
                <a:pos x="2168" y="874"/>
              </a:cxn>
            </a:cxnLst>
            <a:rect l="0" t="0" r="r" b="b"/>
            <a:pathLst>
              <a:path w="2168" h="874">
                <a:moveTo>
                  <a:pt x="0" y="0"/>
                </a:moveTo>
                <a:lnTo>
                  <a:pt x="1426" y="0"/>
                </a:lnTo>
                <a:lnTo>
                  <a:pt x="2168" y="874"/>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4" name="Freeform 52"/>
          <p:cNvSpPr>
            <a:spLocks/>
          </p:cNvSpPr>
          <p:nvPr/>
        </p:nvSpPr>
        <p:spPr bwMode="auto">
          <a:xfrm>
            <a:off x="2590799" y="1447800"/>
            <a:ext cx="2201863" cy="292100"/>
          </a:xfrm>
          <a:custGeom>
            <a:avLst/>
            <a:gdLst/>
            <a:ahLst/>
            <a:cxnLst>
              <a:cxn ang="0">
                <a:pos x="0" y="0"/>
              </a:cxn>
              <a:cxn ang="0">
                <a:pos x="1444" y="3"/>
              </a:cxn>
            </a:cxnLst>
            <a:rect l="0" t="0" r="r" b="b"/>
            <a:pathLst>
              <a:path w="1444" h="3">
                <a:moveTo>
                  <a:pt x="0" y="0"/>
                </a:moveTo>
                <a:lnTo>
                  <a:pt x="1444" y="3"/>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5" name="Freeform 53"/>
          <p:cNvSpPr>
            <a:spLocks/>
          </p:cNvSpPr>
          <p:nvPr/>
        </p:nvSpPr>
        <p:spPr bwMode="auto">
          <a:xfrm>
            <a:off x="2895600" y="1968500"/>
            <a:ext cx="1909763" cy="45719"/>
          </a:xfrm>
          <a:custGeom>
            <a:avLst/>
            <a:gdLst/>
            <a:ahLst/>
            <a:cxnLst>
              <a:cxn ang="0">
                <a:pos x="0" y="65"/>
              </a:cxn>
              <a:cxn ang="0">
                <a:pos x="1156" y="67"/>
              </a:cxn>
              <a:cxn ang="0">
                <a:pos x="1195" y="0"/>
              </a:cxn>
            </a:cxnLst>
            <a:rect l="0" t="0" r="r" b="b"/>
            <a:pathLst>
              <a:path w="1195" h="67">
                <a:moveTo>
                  <a:pt x="0" y="65"/>
                </a:moveTo>
                <a:lnTo>
                  <a:pt x="1156" y="67"/>
                </a:lnTo>
                <a:lnTo>
                  <a:pt x="1195"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6" name="Freeform 54"/>
          <p:cNvSpPr>
            <a:spLocks/>
          </p:cNvSpPr>
          <p:nvPr/>
        </p:nvSpPr>
        <p:spPr bwMode="auto">
          <a:xfrm>
            <a:off x="2686050" y="2306638"/>
            <a:ext cx="3638550" cy="436562"/>
          </a:xfrm>
          <a:custGeom>
            <a:avLst/>
            <a:gdLst/>
            <a:ahLst/>
            <a:cxnLst>
              <a:cxn ang="0">
                <a:pos x="0" y="0"/>
              </a:cxn>
              <a:cxn ang="0">
                <a:pos x="1361" y="6"/>
              </a:cxn>
              <a:cxn ang="0">
                <a:pos x="2409" y="254"/>
              </a:cxn>
            </a:cxnLst>
            <a:rect l="0" t="0" r="r" b="b"/>
            <a:pathLst>
              <a:path w="2409" h="254">
                <a:moveTo>
                  <a:pt x="0" y="0"/>
                </a:moveTo>
                <a:lnTo>
                  <a:pt x="1361" y="6"/>
                </a:lnTo>
                <a:lnTo>
                  <a:pt x="2409" y="254"/>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7" name="Freeform 55"/>
          <p:cNvSpPr>
            <a:spLocks/>
          </p:cNvSpPr>
          <p:nvPr/>
        </p:nvSpPr>
        <p:spPr bwMode="auto">
          <a:xfrm>
            <a:off x="2633663" y="2811463"/>
            <a:ext cx="1930400" cy="3175"/>
          </a:xfrm>
          <a:custGeom>
            <a:avLst/>
            <a:gdLst/>
            <a:ahLst/>
            <a:cxnLst>
              <a:cxn ang="0">
                <a:pos x="0" y="0"/>
              </a:cxn>
              <a:cxn ang="0">
                <a:pos x="1216" y="2"/>
              </a:cxn>
            </a:cxnLst>
            <a:rect l="0" t="0" r="r" b="b"/>
            <a:pathLst>
              <a:path w="1216" h="2">
                <a:moveTo>
                  <a:pt x="0" y="0"/>
                </a:moveTo>
                <a:lnTo>
                  <a:pt x="1216" y="2"/>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8" name="Freeform 56"/>
          <p:cNvSpPr>
            <a:spLocks/>
          </p:cNvSpPr>
          <p:nvPr/>
        </p:nvSpPr>
        <p:spPr bwMode="auto">
          <a:xfrm>
            <a:off x="3013075" y="3130550"/>
            <a:ext cx="3540125" cy="69850"/>
          </a:xfrm>
          <a:custGeom>
            <a:avLst/>
            <a:gdLst/>
            <a:ahLst/>
            <a:cxnLst>
              <a:cxn ang="0">
                <a:pos x="0" y="0"/>
              </a:cxn>
              <a:cxn ang="0">
                <a:pos x="2347" y="1"/>
              </a:cxn>
            </a:cxnLst>
            <a:rect l="0" t="0" r="r" b="b"/>
            <a:pathLst>
              <a:path w="2347" h="1">
                <a:moveTo>
                  <a:pt x="0" y="0"/>
                </a:moveTo>
                <a:lnTo>
                  <a:pt x="2347" y="1"/>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49" name="Freeform 57"/>
          <p:cNvSpPr>
            <a:spLocks/>
          </p:cNvSpPr>
          <p:nvPr/>
        </p:nvSpPr>
        <p:spPr bwMode="auto">
          <a:xfrm>
            <a:off x="3157538" y="3427413"/>
            <a:ext cx="2862262" cy="45719"/>
          </a:xfrm>
          <a:custGeom>
            <a:avLst/>
            <a:gdLst/>
            <a:ahLst/>
            <a:cxnLst>
              <a:cxn ang="0">
                <a:pos x="0" y="0"/>
              </a:cxn>
              <a:cxn ang="0">
                <a:pos x="1896" y="1"/>
              </a:cxn>
            </a:cxnLst>
            <a:rect l="0" t="0" r="r" b="b"/>
            <a:pathLst>
              <a:path w="1896" h="1">
                <a:moveTo>
                  <a:pt x="0" y="0"/>
                </a:moveTo>
                <a:lnTo>
                  <a:pt x="1896" y="1"/>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0" name="Freeform 58"/>
          <p:cNvSpPr>
            <a:spLocks/>
          </p:cNvSpPr>
          <p:nvPr/>
        </p:nvSpPr>
        <p:spPr bwMode="auto">
          <a:xfrm>
            <a:off x="2809875" y="3790950"/>
            <a:ext cx="3673475" cy="7938"/>
          </a:xfrm>
          <a:custGeom>
            <a:avLst/>
            <a:gdLst/>
            <a:ahLst/>
            <a:cxnLst>
              <a:cxn ang="0">
                <a:pos x="0" y="5"/>
              </a:cxn>
              <a:cxn ang="0">
                <a:pos x="2314" y="0"/>
              </a:cxn>
            </a:cxnLst>
            <a:rect l="0" t="0" r="r" b="b"/>
            <a:pathLst>
              <a:path w="2314" h="5">
                <a:moveTo>
                  <a:pt x="0" y="5"/>
                </a:moveTo>
                <a:lnTo>
                  <a:pt x="2314"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1" name="Freeform 59"/>
          <p:cNvSpPr>
            <a:spLocks/>
          </p:cNvSpPr>
          <p:nvPr/>
        </p:nvSpPr>
        <p:spPr bwMode="auto">
          <a:xfrm>
            <a:off x="6380163" y="1025525"/>
            <a:ext cx="4762" cy="1336675"/>
          </a:xfrm>
          <a:custGeom>
            <a:avLst/>
            <a:gdLst/>
            <a:ahLst/>
            <a:cxnLst>
              <a:cxn ang="0">
                <a:pos x="3" y="0"/>
              </a:cxn>
              <a:cxn ang="0">
                <a:pos x="0" y="842"/>
              </a:cxn>
            </a:cxnLst>
            <a:rect l="0" t="0" r="r" b="b"/>
            <a:pathLst>
              <a:path w="3" h="842">
                <a:moveTo>
                  <a:pt x="3" y="0"/>
                </a:moveTo>
                <a:lnTo>
                  <a:pt x="0" y="842"/>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2" name="Freeform 60"/>
          <p:cNvSpPr>
            <a:spLocks/>
          </p:cNvSpPr>
          <p:nvPr/>
        </p:nvSpPr>
        <p:spPr bwMode="auto">
          <a:xfrm>
            <a:off x="2974975" y="4159250"/>
            <a:ext cx="2460625" cy="6350"/>
          </a:xfrm>
          <a:custGeom>
            <a:avLst/>
            <a:gdLst/>
            <a:ahLst/>
            <a:cxnLst>
              <a:cxn ang="0">
                <a:pos x="0" y="4"/>
              </a:cxn>
              <a:cxn ang="0">
                <a:pos x="1550" y="0"/>
              </a:cxn>
            </a:cxnLst>
            <a:rect l="0" t="0" r="r" b="b"/>
            <a:pathLst>
              <a:path w="1550" h="4">
                <a:moveTo>
                  <a:pt x="0" y="4"/>
                </a:moveTo>
                <a:lnTo>
                  <a:pt x="155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3" name="Freeform 61"/>
          <p:cNvSpPr>
            <a:spLocks/>
          </p:cNvSpPr>
          <p:nvPr/>
        </p:nvSpPr>
        <p:spPr bwMode="auto">
          <a:xfrm>
            <a:off x="3406775" y="4559300"/>
            <a:ext cx="3387725" cy="6350"/>
          </a:xfrm>
          <a:custGeom>
            <a:avLst/>
            <a:gdLst/>
            <a:ahLst/>
            <a:cxnLst>
              <a:cxn ang="0">
                <a:pos x="0" y="4"/>
              </a:cxn>
              <a:cxn ang="0">
                <a:pos x="2134" y="0"/>
              </a:cxn>
            </a:cxnLst>
            <a:rect l="0" t="0" r="r" b="b"/>
            <a:pathLst>
              <a:path w="2134" h="4">
                <a:moveTo>
                  <a:pt x="0" y="4"/>
                </a:moveTo>
                <a:lnTo>
                  <a:pt x="2134"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4" name="Freeform 62"/>
          <p:cNvSpPr>
            <a:spLocks/>
          </p:cNvSpPr>
          <p:nvPr/>
        </p:nvSpPr>
        <p:spPr bwMode="auto">
          <a:xfrm>
            <a:off x="2965450" y="5422900"/>
            <a:ext cx="4038600" cy="1588"/>
          </a:xfrm>
          <a:custGeom>
            <a:avLst/>
            <a:gdLst/>
            <a:ahLst/>
            <a:cxnLst>
              <a:cxn ang="0">
                <a:pos x="0" y="0"/>
              </a:cxn>
              <a:cxn ang="0">
                <a:pos x="2544" y="0"/>
              </a:cxn>
            </a:cxnLst>
            <a:rect l="0" t="0" r="r" b="b"/>
            <a:pathLst>
              <a:path w="2544" h="1">
                <a:moveTo>
                  <a:pt x="0" y="0"/>
                </a:moveTo>
                <a:lnTo>
                  <a:pt x="2544"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33855" name="Freeform 63"/>
          <p:cNvSpPr>
            <a:spLocks/>
          </p:cNvSpPr>
          <p:nvPr/>
        </p:nvSpPr>
        <p:spPr bwMode="auto">
          <a:xfrm>
            <a:off x="2654300" y="6113463"/>
            <a:ext cx="3937000" cy="1587"/>
          </a:xfrm>
          <a:custGeom>
            <a:avLst/>
            <a:gdLst/>
            <a:ahLst/>
            <a:cxnLst>
              <a:cxn ang="0">
                <a:pos x="0" y="0"/>
              </a:cxn>
              <a:cxn ang="0">
                <a:pos x="2480" y="1"/>
              </a:cxn>
            </a:cxnLst>
            <a:rect l="0" t="0" r="r" b="b"/>
            <a:pathLst>
              <a:path w="2480" h="1">
                <a:moveTo>
                  <a:pt x="0" y="0"/>
                </a:moveTo>
                <a:lnTo>
                  <a:pt x="2480" y="1"/>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Tree>
    <p:extLst>
      <p:ext uri="{BB962C8B-B14F-4D97-AF65-F5344CB8AC3E}">
        <p14:creationId xmlns:p14="http://schemas.microsoft.com/office/powerpoint/2010/main" val="141845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en-US"/>
              <a:t>Lips and Cheeks</a:t>
            </a:r>
          </a:p>
        </p:txBody>
      </p:sp>
      <p:sp>
        <p:nvSpPr>
          <p:cNvPr id="34821" name="Rectangle 5"/>
          <p:cNvSpPr>
            <a:spLocks noGrp="1" noChangeArrowheads="1"/>
          </p:cNvSpPr>
          <p:nvPr>
            <p:ph type="body" idx="1"/>
          </p:nvPr>
        </p:nvSpPr>
        <p:spPr/>
        <p:txBody>
          <a:bodyPr/>
          <a:lstStyle/>
          <a:p>
            <a:r>
              <a:rPr lang="en-US" dirty="0"/>
              <a:t>Contain </a:t>
            </a:r>
            <a:r>
              <a:rPr lang="en-US" dirty="0" err="1"/>
              <a:t>orbicularis</a:t>
            </a:r>
            <a:r>
              <a:rPr lang="en-US" dirty="0"/>
              <a:t> </a:t>
            </a:r>
            <a:r>
              <a:rPr lang="en-US" dirty="0" err="1"/>
              <a:t>oris</a:t>
            </a:r>
            <a:r>
              <a:rPr lang="en-US" dirty="0"/>
              <a:t> and </a:t>
            </a:r>
            <a:r>
              <a:rPr lang="en-US" dirty="0" err="1"/>
              <a:t>buccinator</a:t>
            </a:r>
            <a:r>
              <a:rPr lang="en-US" dirty="0"/>
              <a:t> muscles</a:t>
            </a:r>
          </a:p>
          <a:p>
            <a:r>
              <a:rPr lang="en-US" b="1" dirty="0"/>
              <a:t>Vestibule</a:t>
            </a:r>
            <a:r>
              <a:rPr lang="en-US" dirty="0"/>
              <a:t> </a:t>
            </a:r>
            <a:endParaRPr lang="en-US" dirty="0" smtClean="0"/>
          </a:p>
          <a:p>
            <a:pPr lvl="1"/>
            <a:r>
              <a:rPr lang="en-US" dirty="0" smtClean="0"/>
              <a:t>recess </a:t>
            </a:r>
            <a:r>
              <a:rPr lang="en-US" dirty="0"/>
              <a:t>internal to lips </a:t>
            </a:r>
            <a:r>
              <a:rPr lang="en-US" b="1" dirty="0"/>
              <a:t>(</a:t>
            </a:r>
            <a:r>
              <a:rPr lang="en-US" dirty="0"/>
              <a:t>labia</a:t>
            </a:r>
            <a:r>
              <a:rPr lang="en-US" b="1" dirty="0"/>
              <a:t>)</a:t>
            </a:r>
            <a:r>
              <a:rPr lang="en-US" dirty="0"/>
              <a:t> and cheeks, external to teeth and gums </a:t>
            </a:r>
          </a:p>
          <a:p>
            <a:r>
              <a:rPr lang="en-US" b="1" dirty="0"/>
              <a:t>Oral cavity</a:t>
            </a:r>
            <a:r>
              <a:rPr lang="en-US" dirty="0"/>
              <a:t> proper </a:t>
            </a:r>
            <a:endParaRPr lang="en-US" dirty="0" smtClean="0"/>
          </a:p>
          <a:p>
            <a:pPr lvl="1"/>
            <a:r>
              <a:rPr lang="en-US" dirty="0" smtClean="0"/>
              <a:t>lies </a:t>
            </a:r>
            <a:r>
              <a:rPr lang="en-US" dirty="0"/>
              <a:t>within teeth and gums</a:t>
            </a:r>
          </a:p>
          <a:p>
            <a:r>
              <a:rPr lang="en-US" b="1" dirty="0"/>
              <a:t>Labial </a:t>
            </a:r>
            <a:r>
              <a:rPr lang="en-US" b="1" dirty="0" err="1"/>
              <a:t>frenulum</a:t>
            </a:r>
            <a:r>
              <a:rPr lang="en-US" dirty="0"/>
              <a:t> </a:t>
            </a:r>
            <a:endParaRPr lang="en-US" dirty="0" smtClean="0"/>
          </a:p>
          <a:p>
            <a:pPr lvl="1"/>
            <a:r>
              <a:rPr lang="en-US" dirty="0" smtClean="0"/>
              <a:t>median </a:t>
            </a:r>
            <a:r>
              <a:rPr lang="en-US" dirty="0"/>
              <a:t>attachment of each lip to gum</a:t>
            </a:r>
          </a:p>
        </p:txBody>
      </p:sp>
    </p:spTree>
    <p:extLst>
      <p:ext uri="{BB962C8B-B14F-4D97-AF65-F5344CB8AC3E}">
        <p14:creationId xmlns:p14="http://schemas.microsoft.com/office/powerpoint/2010/main" val="120903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85" name="Picture 45" descr="figure_23_07b_unlabeled"/>
          <p:cNvPicPr>
            <a:picLocks noChangeAspect="1" noChangeArrowheads="1"/>
          </p:cNvPicPr>
          <p:nvPr/>
        </p:nvPicPr>
        <p:blipFill>
          <a:blip r:embed="rId3" cstate="print"/>
          <a:srcRect b="2704"/>
          <a:stretch>
            <a:fillRect/>
          </a:stretch>
        </p:blipFill>
        <p:spPr bwMode="auto">
          <a:xfrm>
            <a:off x="1604963" y="111125"/>
            <a:ext cx="5932487" cy="6454775"/>
          </a:xfrm>
          <a:prstGeom prst="rect">
            <a:avLst/>
          </a:prstGeom>
          <a:noFill/>
        </p:spPr>
      </p:pic>
      <p:sp>
        <p:nvSpPr>
          <p:cNvPr id="3588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23.7b  Anatomy of the oral cavity (mouth).</a:t>
            </a:r>
          </a:p>
        </p:txBody>
      </p:sp>
      <p:sp>
        <p:nvSpPr>
          <p:cNvPr id="35887" name="Rectangle 47"/>
          <p:cNvSpPr>
            <a:spLocks noChangeArrowheads="1"/>
          </p:cNvSpPr>
          <p:nvPr/>
        </p:nvSpPr>
        <p:spPr bwMode="auto">
          <a:xfrm>
            <a:off x="1698625" y="733425"/>
            <a:ext cx="984250" cy="517525"/>
          </a:xfrm>
          <a:prstGeom prst="rect">
            <a:avLst/>
          </a:prstGeom>
          <a:noFill/>
          <a:ln w="9525">
            <a:noFill/>
            <a:miter lim="800000"/>
            <a:headEnd/>
            <a:tailEnd/>
          </a:ln>
          <a:effectLst/>
        </p:spPr>
        <p:txBody>
          <a:bodyPr wrap="none" anchor="ctr">
            <a:spAutoFit/>
          </a:bodyPr>
          <a:lstStyle/>
          <a:p>
            <a:r>
              <a:rPr lang="en-US" sz="1400" b="1">
                <a:latin typeface="Arial" charset="0"/>
              </a:rPr>
              <a:t>Gingivae </a:t>
            </a:r>
          </a:p>
          <a:p>
            <a:r>
              <a:rPr lang="en-US" sz="1400" b="1">
                <a:latin typeface="Arial" charset="0"/>
              </a:rPr>
              <a:t>(gums)</a:t>
            </a:r>
          </a:p>
        </p:txBody>
      </p:sp>
      <p:sp>
        <p:nvSpPr>
          <p:cNvPr id="35888" name="Rectangle 48"/>
          <p:cNvSpPr>
            <a:spLocks noChangeArrowheads="1"/>
          </p:cNvSpPr>
          <p:nvPr/>
        </p:nvSpPr>
        <p:spPr bwMode="auto">
          <a:xfrm>
            <a:off x="1695450" y="1314450"/>
            <a:ext cx="866775" cy="517525"/>
          </a:xfrm>
          <a:prstGeom prst="rect">
            <a:avLst/>
          </a:prstGeom>
          <a:noFill/>
          <a:ln w="9525">
            <a:noFill/>
            <a:miter lim="800000"/>
            <a:headEnd/>
            <a:tailEnd/>
          </a:ln>
          <a:effectLst/>
        </p:spPr>
        <p:txBody>
          <a:bodyPr wrap="none" anchor="ctr">
            <a:spAutoFit/>
          </a:bodyPr>
          <a:lstStyle/>
          <a:p>
            <a:r>
              <a:rPr lang="en-US" sz="1400" b="1">
                <a:latin typeface="Arial" charset="0"/>
              </a:rPr>
              <a:t>Palatine</a:t>
            </a:r>
          </a:p>
          <a:p>
            <a:r>
              <a:rPr lang="en-US" sz="1400" b="1">
                <a:latin typeface="Arial" charset="0"/>
              </a:rPr>
              <a:t>raphe</a:t>
            </a:r>
          </a:p>
        </p:txBody>
      </p:sp>
      <p:sp>
        <p:nvSpPr>
          <p:cNvPr id="35889" name="Rectangle 49"/>
          <p:cNvSpPr>
            <a:spLocks noChangeArrowheads="1"/>
          </p:cNvSpPr>
          <p:nvPr/>
        </p:nvSpPr>
        <p:spPr bwMode="auto">
          <a:xfrm>
            <a:off x="1692275" y="1857375"/>
            <a:ext cx="698500" cy="517525"/>
          </a:xfrm>
          <a:prstGeom prst="rect">
            <a:avLst/>
          </a:prstGeom>
          <a:noFill/>
          <a:ln w="9525">
            <a:noFill/>
            <a:miter lim="800000"/>
            <a:headEnd/>
            <a:tailEnd/>
          </a:ln>
          <a:effectLst/>
        </p:spPr>
        <p:txBody>
          <a:bodyPr wrap="none" anchor="ctr">
            <a:spAutoFit/>
          </a:bodyPr>
          <a:lstStyle/>
          <a:p>
            <a:r>
              <a:rPr lang="en-US" sz="1400" b="1">
                <a:latin typeface="Arial" charset="0"/>
              </a:rPr>
              <a:t>Hard</a:t>
            </a:r>
          </a:p>
          <a:p>
            <a:r>
              <a:rPr lang="en-US" sz="1400" b="1">
                <a:latin typeface="Arial" charset="0"/>
              </a:rPr>
              <a:t>palate</a:t>
            </a:r>
          </a:p>
        </p:txBody>
      </p:sp>
      <p:sp>
        <p:nvSpPr>
          <p:cNvPr id="35890" name="Rectangle 50"/>
          <p:cNvSpPr>
            <a:spLocks noChangeArrowheads="1"/>
          </p:cNvSpPr>
          <p:nvPr/>
        </p:nvSpPr>
        <p:spPr bwMode="auto">
          <a:xfrm>
            <a:off x="1695450" y="2263775"/>
            <a:ext cx="698500" cy="517525"/>
          </a:xfrm>
          <a:prstGeom prst="rect">
            <a:avLst/>
          </a:prstGeom>
          <a:noFill/>
          <a:ln w="9525">
            <a:noFill/>
            <a:miter lim="800000"/>
            <a:headEnd/>
            <a:tailEnd/>
          </a:ln>
          <a:effectLst/>
        </p:spPr>
        <p:txBody>
          <a:bodyPr wrap="none" anchor="ctr">
            <a:spAutoFit/>
          </a:bodyPr>
          <a:lstStyle/>
          <a:p>
            <a:r>
              <a:rPr lang="en-US" sz="1400" b="1">
                <a:latin typeface="Arial" charset="0"/>
              </a:rPr>
              <a:t>Soft</a:t>
            </a:r>
          </a:p>
          <a:p>
            <a:r>
              <a:rPr lang="en-US" sz="1400" b="1">
                <a:latin typeface="Arial" charset="0"/>
              </a:rPr>
              <a:t>palate</a:t>
            </a:r>
          </a:p>
        </p:txBody>
      </p:sp>
      <p:sp>
        <p:nvSpPr>
          <p:cNvPr id="35891" name="Rectangle 51"/>
          <p:cNvSpPr>
            <a:spLocks noChangeArrowheads="1"/>
          </p:cNvSpPr>
          <p:nvPr/>
        </p:nvSpPr>
        <p:spPr bwMode="auto">
          <a:xfrm>
            <a:off x="1752600" y="3581400"/>
            <a:ext cx="866775" cy="517525"/>
          </a:xfrm>
          <a:prstGeom prst="rect">
            <a:avLst/>
          </a:prstGeom>
          <a:noFill/>
          <a:ln w="9525">
            <a:noFill/>
            <a:miter lim="800000"/>
            <a:headEnd/>
            <a:tailEnd/>
          </a:ln>
          <a:effectLst/>
        </p:spPr>
        <p:txBody>
          <a:bodyPr wrap="none" anchor="ctr">
            <a:spAutoFit/>
          </a:bodyPr>
          <a:lstStyle/>
          <a:p>
            <a:r>
              <a:rPr lang="en-US" sz="1400" b="1" dirty="0">
                <a:latin typeface="Arial" charset="0"/>
              </a:rPr>
              <a:t>Palatine</a:t>
            </a:r>
          </a:p>
          <a:p>
            <a:r>
              <a:rPr lang="en-US" sz="1400" b="1" dirty="0">
                <a:latin typeface="Arial" charset="0"/>
              </a:rPr>
              <a:t>tonsil</a:t>
            </a:r>
          </a:p>
        </p:txBody>
      </p:sp>
      <p:sp>
        <p:nvSpPr>
          <p:cNvPr id="35893" name="Rectangle 53"/>
          <p:cNvSpPr>
            <a:spLocks noChangeArrowheads="1"/>
          </p:cNvSpPr>
          <p:nvPr/>
        </p:nvSpPr>
        <p:spPr bwMode="auto">
          <a:xfrm>
            <a:off x="1687513" y="5210175"/>
            <a:ext cx="1360487" cy="304800"/>
          </a:xfrm>
          <a:prstGeom prst="rect">
            <a:avLst/>
          </a:prstGeom>
          <a:noFill/>
          <a:ln w="9525">
            <a:noFill/>
            <a:miter lim="800000"/>
            <a:headEnd/>
            <a:tailEnd/>
          </a:ln>
          <a:effectLst/>
        </p:spPr>
        <p:txBody>
          <a:bodyPr wrap="none" anchor="ctr">
            <a:spAutoFit/>
          </a:bodyPr>
          <a:lstStyle/>
          <a:p>
            <a:r>
              <a:rPr lang="en-US" sz="1400" b="1">
                <a:latin typeface="Arial" charset="0"/>
              </a:rPr>
              <a:t>Oral vestibule</a:t>
            </a:r>
          </a:p>
        </p:txBody>
      </p:sp>
      <p:sp>
        <p:nvSpPr>
          <p:cNvPr id="35894" name="Rectangle 54"/>
          <p:cNvSpPr>
            <a:spLocks noChangeArrowheads="1"/>
          </p:cNvSpPr>
          <p:nvPr/>
        </p:nvSpPr>
        <p:spPr bwMode="auto">
          <a:xfrm>
            <a:off x="1695450" y="5600700"/>
            <a:ext cx="965200" cy="304800"/>
          </a:xfrm>
          <a:prstGeom prst="rect">
            <a:avLst/>
          </a:prstGeom>
          <a:noFill/>
          <a:ln w="9525">
            <a:noFill/>
            <a:miter lim="800000"/>
            <a:headEnd/>
            <a:tailEnd/>
          </a:ln>
          <a:effectLst/>
        </p:spPr>
        <p:txBody>
          <a:bodyPr wrap="none" anchor="ctr">
            <a:spAutoFit/>
          </a:bodyPr>
          <a:lstStyle/>
          <a:p>
            <a:r>
              <a:rPr lang="en-US" sz="1400" b="1">
                <a:latin typeface="Arial" charset="0"/>
              </a:rPr>
              <a:t>Lower lip</a:t>
            </a:r>
          </a:p>
        </p:txBody>
      </p:sp>
      <p:sp>
        <p:nvSpPr>
          <p:cNvPr id="35895" name="Rectangle 55"/>
          <p:cNvSpPr>
            <a:spLocks noChangeArrowheads="1"/>
          </p:cNvSpPr>
          <p:nvPr/>
        </p:nvSpPr>
        <p:spPr bwMode="auto">
          <a:xfrm>
            <a:off x="1698625" y="2686050"/>
            <a:ext cx="668338" cy="304800"/>
          </a:xfrm>
          <a:prstGeom prst="rect">
            <a:avLst/>
          </a:prstGeom>
          <a:noFill/>
          <a:ln w="9525">
            <a:noFill/>
            <a:miter lim="800000"/>
            <a:headEnd/>
            <a:tailEnd/>
          </a:ln>
          <a:effectLst/>
        </p:spPr>
        <p:txBody>
          <a:bodyPr wrap="none" anchor="ctr">
            <a:spAutoFit/>
          </a:bodyPr>
          <a:lstStyle/>
          <a:p>
            <a:pPr algn="ctr"/>
            <a:r>
              <a:rPr lang="en-US" sz="1400" b="1" dirty="0">
                <a:latin typeface="Arial" charset="0"/>
              </a:rPr>
              <a:t>Uvula</a:t>
            </a:r>
          </a:p>
        </p:txBody>
      </p:sp>
      <p:sp>
        <p:nvSpPr>
          <p:cNvPr id="35896" name="Rectangle 56"/>
          <p:cNvSpPr>
            <a:spLocks noChangeArrowheads="1"/>
          </p:cNvSpPr>
          <p:nvPr/>
        </p:nvSpPr>
        <p:spPr bwMode="auto">
          <a:xfrm>
            <a:off x="5918200" y="514350"/>
            <a:ext cx="954088" cy="304800"/>
          </a:xfrm>
          <a:prstGeom prst="rect">
            <a:avLst/>
          </a:prstGeom>
          <a:noFill/>
          <a:ln w="9525">
            <a:noFill/>
            <a:miter lim="800000"/>
            <a:headEnd/>
            <a:tailEnd/>
          </a:ln>
          <a:effectLst/>
        </p:spPr>
        <p:txBody>
          <a:bodyPr wrap="none" anchor="ctr">
            <a:spAutoFit/>
          </a:bodyPr>
          <a:lstStyle/>
          <a:p>
            <a:r>
              <a:rPr lang="en-US" sz="1400" b="1">
                <a:latin typeface="Arial" charset="0"/>
              </a:rPr>
              <a:t>Upper lip</a:t>
            </a:r>
          </a:p>
        </p:txBody>
      </p:sp>
      <p:sp>
        <p:nvSpPr>
          <p:cNvPr id="35897" name="Rectangle 57"/>
          <p:cNvSpPr>
            <a:spLocks noChangeArrowheads="1"/>
          </p:cNvSpPr>
          <p:nvPr/>
        </p:nvSpPr>
        <p:spPr bwMode="auto">
          <a:xfrm>
            <a:off x="5916613" y="927100"/>
            <a:ext cx="944562" cy="696913"/>
          </a:xfrm>
          <a:prstGeom prst="rect">
            <a:avLst/>
          </a:prstGeom>
          <a:noFill/>
          <a:ln w="9525">
            <a:noFill/>
            <a:miter lim="800000"/>
            <a:headEnd/>
            <a:tailEnd/>
          </a:ln>
          <a:effectLst/>
        </p:spPr>
        <p:txBody>
          <a:bodyPr wrap="none" anchor="ctr">
            <a:spAutoFit/>
          </a:bodyPr>
          <a:lstStyle/>
          <a:p>
            <a:pPr>
              <a:lnSpc>
                <a:spcPct val="95000"/>
              </a:lnSpc>
            </a:pPr>
            <a:r>
              <a:rPr lang="en-US" sz="1400" b="1">
                <a:latin typeface="Arial" charset="0"/>
              </a:rPr>
              <a:t>Superior</a:t>
            </a:r>
          </a:p>
          <a:p>
            <a:pPr>
              <a:lnSpc>
                <a:spcPct val="95000"/>
              </a:lnSpc>
            </a:pPr>
            <a:r>
              <a:rPr lang="en-US" sz="1400" b="1">
                <a:latin typeface="Arial" charset="0"/>
              </a:rPr>
              <a:t>labial</a:t>
            </a:r>
          </a:p>
          <a:p>
            <a:pPr>
              <a:lnSpc>
                <a:spcPct val="95000"/>
              </a:lnSpc>
            </a:pPr>
            <a:r>
              <a:rPr lang="en-US" sz="1400" b="1">
                <a:latin typeface="Arial" charset="0"/>
              </a:rPr>
              <a:t>frenulum</a:t>
            </a:r>
          </a:p>
        </p:txBody>
      </p:sp>
      <p:sp>
        <p:nvSpPr>
          <p:cNvPr id="35898" name="Rectangle 58"/>
          <p:cNvSpPr>
            <a:spLocks noChangeArrowheads="1"/>
          </p:cNvSpPr>
          <p:nvPr/>
        </p:nvSpPr>
        <p:spPr bwMode="auto">
          <a:xfrm>
            <a:off x="5918200" y="1644650"/>
            <a:ext cx="1330325" cy="517525"/>
          </a:xfrm>
          <a:prstGeom prst="rect">
            <a:avLst/>
          </a:prstGeom>
          <a:noFill/>
          <a:ln w="9525">
            <a:noFill/>
            <a:miter lim="800000"/>
            <a:headEnd/>
            <a:tailEnd/>
          </a:ln>
          <a:effectLst/>
        </p:spPr>
        <p:txBody>
          <a:bodyPr wrap="none" anchor="ctr">
            <a:spAutoFit/>
          </a:bodyPr>
          <a:lstStyle/>
          <a:p>
            <a:r>
              <a:rPr lang="en-US" sz="1400" b="1">
                <a:latin typeface="Arial" charset="0"/>
              </a:rPr>
              <a:t>Palatoglossal</a:t>
            </a:r>
          </a:p>
          <a:p>
            <a:r>
              <a:rPr lang="en-US" sz="1400" b="1">
                <a:latin typeface="Arial" charset="0"/>
              </a:rPr>
              <a:t>arch</a:t>
            </a:r>
          </a:p>
        </p:txBody>
      </p:sp>
      <p:sp>
        <p:nvSpPr>
          <p:cNvPr id="35899" name="Rectangle 59"/>
          <p:cNvSpPr>
            <a:spLocks noChangeArrowheads="1"/>
          </p:cNvSpPr>
          <p:nvPr/>
        </p:nvSpPr>
        <p:spPr bwMode="auto">
          <a:xfrm>
            <a:off x="5921375" y="2159000"/>
            <a:ext cx="1666875" cy="517525"/>
          </a:xfrm>
          <a:prstGeom prst="rect">
            <a:avLst/>
          </a:prstGeom>
          <a:noFill/>
          <a:ln w="9525">
            <a:noFill/>
            <a:miter lim="800000"/>
            <a:headEnd/>
            <a:tailEnd/>
          </a:ln>
          <a:effectLst/>
        </p:spPr>
        <p:txBody>
          <a:bodyPr wrap="none" anchor="ctr">
            <a:spAutoFit/>
          </a:bodyPr>
          <a:lstStyle/>
          <a:p>
            <a:r>
              <a:rPr lang="en-US" sz="1400" b="1">
                <a:latin typeface="Arial" charset="0"/>
              </a:rPr>
              <a:t>Palatopharyngeal</a:t>
            </a:r>
          </a:p>
          <a:p>
            <a:r>
              <a:rPr lang="en-US" sz="1400" b="1">
                <a:latin typeface="Arial" charset="0"/>
              </a:rPr>
              <a:t>arch   </a:t>
            </a:r>
          </a:p>
        </p:txBody>
      </p:sp>
      <p:sp>
        <p:nvSpPr>
          <p:cNvPr id="35900" name="Rectangle 60"/>
          <p:cNvSpPr>
            <a:spLocks noChangeArrowheads="1"/>
          </p:cNvSpPr>
          <p:nvPr/>
        </p:nvSpPr>
        <p:spPr bwMode="auto">
          <a:xfrm>
            <a:off x="5918200" y="2965450"/>
            <a:ext cx="1379538" cy="517525"/>
          </a:xfrm>
          <a:prstGeom prst="rect">
            <a:avLst/>
          </a:prstGeom>
          <a:noFill/>
          <a:ln w="9525">
            <a:noFill/>
            <a:miter lim="800000"/>
            <a:headEnd/>
            <a:tailEnd/>
          </a:ln>
          <a:effectLst/>
        </p:spPr>
        <p:txBody>
          <a:bodyPr wrap="none" anchor="ctr">
            <a:spAutoFit/>
          </a:bodyPr>
          <a:lstStyle/>
          <a:p>
            <a:r>
              <a:rPr lang="en-US" sz="1400" b="1">
                <a:latin typeface="Arial" charset="0"/>
              </a:rPr>
              <a:t>Posterior wall</a:t>
            </a:r>
          </a:p>
          <a:p>
            <a:r>
              <a:rPr lang="en-US" sz="1400" b="1">
                <a:latin typeface="Arial" charset="0"/>
              </a:rPr>
              <a:t>of oropharynx</a:t>
            </a:r>
          </a:p>
        </p:txBody>
      </p:sp>
      <p:sp>
        <p:nvSpPr>
          <p:cNvPr id="35901" name="Rectangle 61"/>
          <p:cNvSpPr>
            <a:spLocks noChangeArrowheads="1"/>
          </p:cNvSpPr>
          <p:nvPr/>
        </p:nvSpPr>
        <p:spPr bwMode="auto">
          <a:xfrm>
            <a:off x="5918200" y="3505200"/>
            <a:ext cx="825500" cy="304800"/>
          </a:xfrm>
          <a:prstGeom prst="rect">
            <a:avLst/>
          </a:prstGeom>
          <a:noFill/>
          <a:ln w="9525">
            <a:noFill/>
            <a:miter lim="800000"/>
            <a:headEnd/>
            <a:tailEnd/>
          </a:ln>
          <a:effectLst/>
        </p:spPr>
        <p:txBody>
          <a:bodyPr wrap="none" anchor="ctr">
            <a:spAutoFit/>
          </a:bodyPr>
          <a:lstStyle/>
          <a:p>
            <a:r>
              <a:rPr lang="en-US" sz="1400" b="1">
                <a:latin typeface="Arial" charset="0"/>
              </a:rPr>
              <a:t>Tongue</a:t>
            </a:r>
          </a:p>
        </p:txBody>
      </p:sp>
      <p:sp>
        <p:nvSpPr>
          <p:cNvPr id="35902" name="Rectangle 62"/>
          <p:cNvSpPr>
            <a:spLocks noChangeArrowheads="1"/>
          </p:cNvSpPr>
          <p:nvPr/>
        </p:nvSpPr>
        <p:spPr bwMode="auto">
          <a:xfrm>
            <a:off x="5918200" y="3952875"/>
            <a:ext cx="1625600" cy="304800"/>
          </a:xfrm>
          <a:prstGeom prst="rect">
            <a:avLst/>
          </a:prstGeom>
          <a:noFill/>
          <a:ln w="9525">
            <a:noFill/>
            <a:miter lim="800000"/>
            <a:headEnd/>
            <a:tailEnd/>
          </a:ln>
          <a:effectLst/>
        </p:spPr>
        <p:txBody>
          <a:bodyPr wrap="none" anchor="ctr">
            <a:spAutoFit/>
          </a:bodyPr>
          <a:lstStyle/>
          <a:p>
            <a:r>
              <a:rPr lang="en-US" sz="1400" b="1">
                <a:latin typeface="Arial" charset="0"/>
              </a:rPr>
              <a:t>Lingual frenulum</a:t>
            </a:r>
          </a:p>
        </p:txBody>
      </p:sp>
      <p:sp>
        <p:nvSpPr>
          <p:cNvPr id="35903" name="Rectangle 63"/>
          <p:cNvSpPr>
            <a:spLocks noChangeArrowheads="1"/>
          </p:cNvSpPr>
          <p:nvPr/>
        </p:nvSpPr>
        <p:spPr bwMode="auto">
          <a:xfrm>
            <a:off x="5918200" y="4259263"/>
            <a:ext cx="1477963" cy="668337"/>
          </a:xfrm>
          <a:prstGeom prst="rect">
            <a:avLst/>
          </a:prstGeom>
          <a:noFill/>
          <a:ln w="9525">
            <a:noFill/>
            <a:miter lim="800000"/>
            <a:headEnd/>
            <a:tailEnd/>
          </a:ln>
          <a:effectLst/>
        </p:spPr>
        <p:txBody>
          <a:bodyPr wrap="none" anchor="ctr">
            <a:spAutoFit/>
          </a:bodyPr>
          <a:lstStyle/>
          <a:p>
            <a:pPr>
              <a:lnSpc>
                <a:spcPct val="90000"/>
              </a:lnSpc>
            </a:pPr>
            <a:r>
              <a:rPr lang="en-US" sz="1400" b="1">
                <a:latin typeface="Arial" charset="0"/>
              </a:rPr>
              <a:t>Opening of</a:t>
            </a:r>
          </a:p>
          <a:p>
            <a:pPr>
              <a:lnSpc>
                <a:spcPct val="90000"/>
              </a:lnSpc>
            </a:pPr>
            <a:r>
              <a:rPr lang="en-US" sz="1400" b="1">
                <a:latin typeface="Arial" charset="0"/>
              </a:rPr>
              <a:t>Submandibular</a:t>
            </a:r>
          </a:p>
          <a:p>
            <a:pPr>
              <a:lnSpc>
                <a:spcPct val="90000"/>
              </a:lnSpc>
            </a:pPr>
            <a:r>
              <a:rPr lang="en-US" sz="1400" b="1">
                <a:latin typeface="Arial" charset="0"/>
              </a:rPr>
              <a:t>duct</a:t>
            </a:r>
          </a:p>
        </p:txBody>
      </p:sp>
      <p:sp>
        <p:nvSpPr>
          <p:cNvPr id="35904" name="Rectangle 64"/>
          <p:cNvSpPr>
            <a:spLocks noChangeArrowheads="1"/>
          </p:cNvSpPr>
          <p:nvPr/>
        </p:nvSpPr>
        <p:spPr bwMode="auto">
          <a:xfrm>
            <a:off x="5918200" y="5010150"/>
            <a:ext cx="1576388" cy="304800"/>
          </a:xfrm>
          <a:prstGeom prst="rect">
            <a:avLst/>
          </a:prstGeom>
          <a:noFill/>
          <a:ln w="9525">
            <a:noFill/>
            <a:miter lim="800000"/>
            <a:headEnd/>
            <a:tailEnd/>
          </a:ln>
          <a:effectLst/>
        </p:spPr>
        <p:txBody>
          <a:bodyPr wrap="none" anchor="ctr">
            <a:spAutoFit/>
          </a:bodyPr>
          <a:lstStyle/>
          <a:p>
            <a:r>
              <a:rPr lang="en-US" sz="1400" b="1">
                <a:latin typeface="Arial" charset="0"/>
              </a:rPr>
              <a:t>Gingivae (gums)</a:t>
            </a:r>
          </a:p>
        </p:txBody>
      </p:sp>
      <p:sp>
        <p:nvSpPr>
          <p:cNvPr id="35905" name="Rectangle 65"/>
          <p:cNvSpPr>
            <a:spLocks noChangeArrowheads="1"/>
          </p:cNvSpPr>
          <p:nvPr/>
        </p:nvSpPr>
        <p:spPr bwMode="auto">
          <a:xfrm>
            <a:off x="5918200" y="5468938"/>
            <a:ext cx="1300163" cy="495300"/>
          </a:xfrm>
          <a:prstGeom prst="rect">
            <a:avLst/>
          </a:prstGeom>
          <a:noFill/>
          <a:ln w="9525">
            <a:noFill/>
            <a:miter lim="800000"/>
            <a:headEnd/>
            <a:tailEnd/>
          </a:ln>
          <a:effectLst/>
        </p:spPr>
        <p:txBody>
          <a:bodyPr wrap="none" anchor="ctr">
            <a:spAutoFit/>
          </a:bodyPr>
          <a:lstStyle/>
          <a:p>
            <a:pPr>
              <a:lnSpc>
                <a:spcPct val="95000"/>
              </a:lnSpc>
            </a:pPr>
            <a:r>
              <a:rPr lang="en-US" sz="1400" b="1">
                <a:latin typeface="Arial" charset="0"/>
              </a:rPr>
              <a:t>Inferior labial</a:t>
            </a:r>
          </a:p>
          <a:p>
            <a:pPr>
              <a:lnSpc>
                <a:spcPct val="95000"/>
              </a:lnSpc>
            </a:pPr>
            <a:r>
              <a:rPr lang="en-US" sz="1400" b="1">
                <a:latin typeface="Arial" charset="0"/>
              </a:rPr>
              <a:t>frenulum</a:t>
            </a:r>
          </a:p>
        </p:txBody>
      </p:sp>
      <p:sp>
        <p:nvSpPr>
          <p:cNvPr id="35906" name="Freeform 66"/>
          <p:cNvSpPr>
            <a:spLocks/>
          </p:cNvSpPr>
          <p:nvPr/>
        </p:nvSpPr>
        <p:spPr bwMode="auto">
          <a:xfrm>
            <a:off x="2625725" y="904875"/>
            <a:ext cx="1409700" cy="238125"/>
          </a:xfrm>
          <a:custGeom>
            <a:avLst/>
            <a:gdLst/>
            <a:ahLst/>
            <a:cxnLst>
              <a:cxn ang="0">
                <a:pos x="0" y="0"/>
              </a:cxn>
              <a:cxn ang="0">
                <a:pos x="170" y="0"/>
              </a:cxn>
              <a:cxn ang="0">
                <a:pos x="888" y="150"/>
              </a:cxn>
            </a:cxnLst>
            <a:rect l="0" t="0" r="r" b="b"/>
            <a:pathLst>
              <a:path w="888" h="150">
                <a:moveTo>
                  <a:pt x="0" y="0"/>
                </a:moveTo>
                <a:lnTo>
                  <a:pt x="170" y="0"/>
                </a:lnTo>
                <a:lnTo>
                  <a:pt x="888" y="15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07" name="Freeform 67"/>
          <p:cNvSpPr>
            <a:spLocks/>
          </p:cNvSpPr>
          <p:nvPr/>
        </p:nvSpPr>
        <p:spPr bwMode="auto">
          <a:xfrm>
            <a:off x="2543175" y="1485900"/>
            <a:ext cx="1790700" cy="669925"/>
          </a:xfrm>
          <a:custGeom>
            <a:avLst/>
            <a:gdLst/>
            <a:ahLst/>
            <a:cxnLst>
              <a:cxn ang="0">
                <a:pos x="0" y="0"/>
              </a:cxn>
              <a:cxn ang="0">
                <a:pos x="778" y="0"/>
              </a:cxn>
              <a:cxn ang="0">
                <a:pos x="1128" y="422"/>
              </a:cxn>
            </a:cxnLst>
            <a:rect l="0" t="0" r="r" b="b"/>
            <a:pathLst>
              <a:path w="1128" h="422">
                <a:moveTo>
                  <a:pt x="0" y="0"/>
                </a:moveTo>
                <a:lnTo>
                  <a:pt x="778" y="0"/>
                </a:lnTo>
                <a:lnTo>
                  <a:pt x="1128" y="42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08" name="Freeform 68"/>
          <p:cNvSpPr>
            <a:spLocks/>
          </p:cNvSpPr>
          <p:nvPr/>
        </p:nvSpPr>
        <p:spPr bwMode="auto">
          <a:xfrm>
            <a:off x="2260600" y="2022475"/>
            <a:ext cx="1597025" cy="3175"/>
          </a:xfrm>
          <a:custGeom>
            <a:avLst/>
            <a:gdLst/>
            <a:ahLst/>
            <a:cxnLst>
              <a:cxn ang="0">
                <a:pos x="0" y="0"/>
              </a:cxn>
              <a:cxn ang="0">
                <a:pos x="1006" y="2"/>
              </a:cxn>
            </a:cxnLst>
            <a:rect l="0" t="0" r="r" b="b"/>
            <a:pathLst>
              <a:path w="1006" h="2">
                <a:moveTo>
                  <a:pt x="0" y="0"/>
                </a:moveTo>
                <a:lnTo>
                  <a:pt x="1006"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09" name="Freeform 69"/>
          <p:cNvSpPr>
            <a:spLocks/>
          </p:cNvSpPr>
          <p:nvPr/>
        </p:nvSpPr>
        <p:spPr bwMode="auto">
          <a:xfrm>
            <a:off x="2212975" y="2425700"/>
            <a:ext cx="2114550" cy="15875"/>
          </a:xfrm>
          <a:custGeom>
            <a:avLst/>
            <a:gdLst/>
            <a:ahLst/>
            <a:cxnLst>
              <a:cxn ang="0">
                <a:pos x="0" y="0"/>
              </a:cxn>
              <a:cxn ang="0">
                <a:pos x="1332" y="10"/>
              </a:cxn>
            </a:cxnLst>
            <a:rect l="0" t="0" r="r" b="b"/>
            <a:pathLst>
              <a:path w="1332" h="10">
                <a:moveTo>
                  <a:pt x="0" y="0"/>
                </a:moveTo>
                <a:lnTo>
                  <a:pt x="1332" y="1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0" name="Freeform 70"/>
          <p:cNvSpPr>
            <a:spLocks/>
          </p:cNvSpPr>
          <p:nvPr/>
        </p:nvSpPr>
        <p:spPr bwMode="auto">
          <a:xfrm>
            <a:off x="3562350" y="2435225"/>
            <a:ext cx="317500" cy="139700"/>
          </a:xfrm>
          <a:custGeom>
            <a:avLst/>
            <a:gdLst/>
            <a:ahLst/>
            <a:cxnLst>
              <a:cxn ang="0">
                <a:pos x="0" y="0"/>
              </a:cxn>
              <a:cxn ang="0">
                <a:pos x="200" y="88"/>
              </a:cxn>
            </a:cxnLst>
            <a:rect l="0" t="0" r="r" b="b"/>
            <a:pathLst>
              <a:path w="200" h="88">
                <a:moveTo>
                  <a:pt x="0" y="0"/>
                </a:moveTo>
                <a:lnTo>
                  <a:pt x="200" y="88"/>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1" name="Freeform 71"/>
          <p:cNvSpPr>
            <a:spLocks/>
          </p:cNvSpPr>
          <p:nvPr/>
        </p:nvSpPr>
        <p:spPr bwMode="auto">
          <a:xfrm>
            <a:off x="2333625" y="2860675"/>
            <a:ext cx="1962150" cy="1588"/>
          </a:xfrm>
          <a:custGeom>
            <a:avLst/>
            <a:gdLst/>
            <a:ahLst/>
            <a:cxnLst>
              <a:cxn ang="0">
                <a:pos x="0" y="0"/>
              </a:cxn>
              <a:cxn ang="0">
                <a:pos x="1236" y="0"/>
              </a:cxn>
            </a:cxnLst>
            <a:rect l="0" t="0" r="r" b="b"/>
            <a:pathLst>
              <a:path w="1236" h="1">
                <a:moveTo>
                  <a:pt x="0" y="0"/>
                </a:moveTo>
                <a:lnTo>
                  <a:pt x="1236"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2" name="Freeform 72"/>
          <p:cNvSpPr>
            <a:spLocks/>
          </p:cNvSpPr>
          <p:nvPr/>
        </p:nvSpPr>
        <p:spPr bwMode="auto">
          <a:xfrm flipV="1">
            <a:off x="2590799" y="3175000"/>
            <a:ext cx="993775" cy="558800"/>
          </a:xfrm>
          <a:custGeom>
            <a:avLst/>
            <a:gdLst/>
            <a:ahLst/>
            <a:cxnLst>
              <a:cxn ang="0">
                <a:pos x="0" y="0"/>
              </a:cxn>
              <a:cxn ang="0">
                <a:pos x="668" y="2"/>
              </a:cxn>
            </a:cxnLst>
            <a:rect l="0" t="0" r="r" b="b"/>
            <a:pathLst>
              <a:path w="668" h="2">
                <a:moveTo>
                  <a:pt x="0" y="0"/>
                </a:moveTo>
                <a:lnTo>
                  <a:pt x="668"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5" name="Freeform 75"/>
          <p:cNvSpPr>
            <a:spLocks/>
          </p:cNvSpPr>
          <p:nvPr/>
        </p:nvSpPr>
        <p:spPr bwMode="auto">
          <a:xfrm>
            <a:off x="4500563" y="4395788"/>
            <a:ext cx="1485900" cy="158750"/>
          </a:xfrm>
          <a:custGeom>
            <a:avLst/>
            <a:gdLst/>
            <a:ahLst/>
            <a:cxnLst>
              <a:cxn ang="0">
                <a:pos x="0" y="100"/>
              </a:cxn>
              <a:cxn ang="0">
                <a:pos x="413" y="0"/>
              </a:cxn>
              <a:cxn ang="0">
                <a:pos x="936" y="2"/>
              </a:cxn>
            </a:cxnLst>
            <a:rect l="0" t="0" r="r" b="b"/>
            <a:pathLst>
              <a:path w="936" h="100">
                <a:moveTo>
                  <a:pt x="0" y="100"/>
                </a:moveTo>
                <a:lnTo>
                  <a:pt x="413" y="0"/>
                </a:lnTo>
                <a:lnTo>
                  <a:pt x="936"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6" name="Freeform 76"/>
          <p:cNvSpPr>
            <a:spLocks/>
          </p:cNvSpPr>
          <p:nvPr/>
        </p:nvSpPr>
        <p:spPr bwMode="auto">
          <a:xfrm>
            <a:off x="4424363" y="4108450"/>
            <a:ext cx="1536700" cy="3175"/>
          </a:xfrm>
          <a:custGeom>
            <a:avLst/>
            <a:gdLst/>
            <a:ahLst/>
            <a:cxnLst>
              <a:cxn ang="0">
                <a:pos x="0" y="2"/>
              </a:cxn>
              <a:cxn ang="0">
                <a:pos x="968" y="0"/>
              </a:cxn>
            </a:cxnLst>
            <a:rect l="0" t="0" r="r" b="b"/>
            <a:pathLst>
              <a:path w="968" h="2">
                <a:moveTo>
                  <a:pt x="0" y="2"/>
                </a:moveTo>
                <a:lnTo>
                  <a:pt x="968"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7" name="Freeform 77"/>
          <p:cNvSpPr>
            <a:spLocks/>
          </p:cNvSpPr>
          <p:nvPr/>
        </p:nvSpPr>
        <p:spPr bwMode="auto">
          <a:xfrm>
            <a:off x="4630738" y="3659188"/>
            <a:ext cx="1346200" cy="6350"/>
          </a:xfrm>
          <a:custGeom>
            <a:avLst/>
            <a:gdLst/>
            <a:ahLst/>
            <a:cxnLst>
              <a:cxn ang="0">
                <a:pos x="0" y="4"/>
              </a:cxn>
              <a:cxn ang="0">
                <a:pos x="848" y="0"/>
              </a:cxn>
            </a:cxnLst>
            <a:rect l="0" t="0" r="r" b="b"/>
            <a:pathLst>
              <a:path w="848" h="4">
                <a:moveTo>
                  <a:pt x="0" y="4"/>
                </a:moveTo>
                <a:lnTo>
                  <a:pt x="848"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8" name="Freeform 78"/>
          <p:cNvSpPr>
            <a:spLocks/>
          </p:cNvSpPr>
          <p:nvPr/>
        </p:nvSpPr>
        <p:spPr bwMode="auto">
          <a:xfrm>
            <a:off x="4610100" y="3114675"/>
            <a:ext cx="1355725" cy="3175"/>
          </a:xfrm>
          <a:custGeom>
            <a:avLst/>
            <a:gdLst/>
            <a:ahLst/>
            <a:cxnLst>
              <a:cxn ang="0">
                <a:pos x="0" y="0"/>
              </a:cxn>
              <a:cxn ang="0">
                <a:pos x="854" y="2"/>
              </a:cxn>
            </a:cxnLst>
            <a:rect l="0" t="0" r="r" b="b"/>
            <a:pathLst>
              <a:path w="854" h="2">
                <a:moveTo>
                  <a:pt x="0" y="0"/>
                </a:moveTo>
                <a:lnTo>
                  <a:pt x="854"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19" name="Freeform 79"/>
          <p:cNvSpPr>
            <a:spLocks/>
          </p:cNvSpPr>
          <p:nvPr/>
        </p:nvSpPr>
        <p:spPr bwMode="auto">
          <a:xfrm>
            <a:off x="4833938" y="2312988"/>
            <a:ext cx="1130300" cy="547687"/>
          </a:xfrm>
          <a:custGeom>
            <a:avLst/>
            <a:gdLst/>
            <a:ahLst/>
            <a:cxnLst>
              <a:cxn ang="0">
                <a:pos x="0" y="345"/>
              </a:cxn>
              <a:cxn ang="0">
                <a:pos x="571" y="0"/>
              </a:cxn>
              <a:cxn ang="0">
                <a:pos x="712" y="1"/>
              </a:cxn>
            </a:cxnLst>
            <a:rect l="0" t="0" r="r" b="b"/>
            <a:pathLst>
              <a:path w="712" h="345">
                <a:moveTo>
                  <a:pt x="0" y="345"/>
                </a:moveTo>
                <a:lnTo>
                  <a:pt x="571" y="0"/>
                </a:lnTo>
                <a:lnTo>
                  <a:pt x="712" y="1"/>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0" name="Freeform 80"/>
          <p:cNvSpPr>
            <a:spLocks/>
          </p:cNvSpPr>
          <p:nvPr/>
        </p:nvSpPr>
        <p:spPr bwMode="auto">
          <a:xfrm>
            <a:off x="4827588" y="1787525"/>
            <a:ext cx="1143000" cy="774700"/>
          </a:xfrm>
          <a:custGeom>
            <a:avLst/>
            <a:gdLst/>
            <a:ahLst/>
            <a:cxnLst>
              <a:cxn ang="0">
                <a:pos x="0" y="488"/>
              </a:cxn>
              <a:cxn ang="0">
                <a:pos x="464" y="0"/>
              </a:cxn>
              <a:cxn ang="0">
                <a:pos x="720" y="0"/>
              </a:cxn>
            </a:cxnLst>
            <a:rect l="0" t="0" r="r" b="b"/>
            <a:pathLst>
              <a:path w="720" h="488">
                <a:moveTo>
                  <a:pt x="0" y="488"/>
                </a:moveTo>
                <a:lnTo>
                  <a:pt x="464" y="0"/>
                </a:lnTo>
                <a:lnTo>
                  <a:pt x="72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1" name="Freeform 81"/>
          <p:cNvSpPr>
            <a:spLocks/>
          </p:cNvSpPr>
          <p:nvPr/>
        </p:nvSpPr>
        <p:spPr bwMode="auto">
          <a:xfrm>
            <a:off x="4302125" y="1069975"/>
            <a:ext cx="1657350" cy="1588"/>
          </a:xfrm>
          <a:custGeom>
            <a:avLst/>
            <a:gdLst/>
            <a:ahLst/>
            <a:cxnLst>
              <a:cxn ang="0">
                <a:pos x="0" y="0"/>
              </a:cxn>
              <a:cxn ang="0">
                <a:pos x="1044" y="0"/>
              </a:cxn>
            </a:cxnLst>
            <a:rect l="0" t="0" r="r" b="b"/>
            <a:pathLst>
              <a:path w="1044" h="1">
                <a:moveTo>
                  <a:pt x="0" y="0"/>
                </a:moveTo>
                <a:lnTo>
                  <a:pt x="1044"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2" name="Freeform 82"/>
          <p:cNvSpPr>
            <a:spLocks/>
          </p:cNvSpPr>
          <p:nvPr/>
        </p:nvSpPr>
        <p:spPr bwMode="auto">
          <a:xfrm>
            <a:off x="4606925" y="673100"/>
            <a:ext cx="1371600" cy="66675"/>
          </a:xfrm>
          <a:custGeom>
            <a:avLst/>
            <a:gdLst/>
            <a:ahLst/>
            <a:cxnLst>
              <a:cxn ang="0">
                <a:pos x="0" y="42"/>
              </a:cxn>
              <a:cxn ang="0">
                <a:pos x="688" y="0"/>
              </a:cxn>
              <a:cxn ang="0">
                <a:pos x="864" y="2"/>
              </a:cxn>
            </a:cxnLst>
            <a:rect l="0" t="0" r="r" b="b"/>
            <a:pathLst>
              <a:path w="864" h="42">
                <a:moveTo>
                  <a:pt x="0" y="42"/>
                </a:moveTo>
                <a:lnTo>
                  <a:pt x="688" y="0"/>
                </a:lnTo>
                <a:lnTo>
                  <a:pt x="864"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3" name="Freeform 83"/>
          <p:cNvSpPr>
            <a:spLocks/>
          </p:cNvSpPr>
          <p:nvPr/>
        </p:nvSpPr>
        <p:spPr bwMode="auto">
          <a:xfrm>
            <a:off x="4714875" y="5157788"/>
            <a:ext cx="1257300" cy="6350"/>
          </a:xfrm>
          <a:custGeom>
            <a:avLst/>
            <a:gdLst/>
            <a:ahLst/>
            <a:cxnLst>
              <a:cxn ang="0">
                <a:pos x="0" y="4"/>
              </a:cxn>
              <a:cxn ang="0">
                <a:pos x="792" y="0"/>
              </a:cxn>
            </a:cxnLst>
            <a:rect l="0" t="0" r="r" b="b"/>
            <a:pathLst>
              <a:path w="792" h="4">
                <a:moveTo>
                  <a:pt x="0" y="4"/>
                </a:moveTo>
                <a:lnTo>
                  <a:pt x="792"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4" name="Freeform 84"/>
          <p:cNvSpPr>
            <a:spLocks/>
          </p:cNvSpPr>
          <p:nvPr/>
        </p:nvSpPr>
        <p:spPr bwMode="auto">
          <a:xfrm>
            <a:off x="4452938" y="5295900"/>
            <a:ext cx="1514475" cy="320675"/>
          </a:xfrm>
          <a:custGeom>
            <a:avLst/>
            <a:gdLst/>
            <a:ahLst/>
            <a:cxnLst>
              <a:cxn ang="0">
                <a:pos x="0" y="0"/>
              </a:cxn>
              <a:cxn ang="0">
                <a:pos x="440" y="202"/>
              </a:cxn>
              <a:cxn ang="0">
                <a:pos x="954" y="202"/>
              </a:cxn>
            </a:cxnLst>
            <a:rect l="0" t="0" r="r" b="b"/>
            <a:pathLst>
              <a:path w="954" h="202">
                <a:moveTo>
                  <a:pt x="0" y="0"/>
                </a:moveTo>
                <a:lnTo>
                  <a:pt x="440" y="202"/>
                </a:lnTo>
                <a:lnTo>
                  <a:pt x="954" y="20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5" name="Freeform 85"/>
          <p:cNvSpPr>
            <a:spLocks/>
          </p:cNvSpPr>
          <p:nvPr/>
        </p:nvSpPr>
        <p:spPr bwMode="auto">
          <a:xfrm>
            <a:off x="3044825" y="5375275"/>
            <a:ext cx="1117600" cy="3175"/>
          </a:xfrm>
          <a:custGeom>
            <a:avLst/>
            <a:gdLst/>
            <a:ahLst/>
            <a:cxnLst>
              <a:cxn ang="0">
                <a:pos x="0" y="2"/>
              </a:cxn>
              <a:cxn ang="0">
                <a:pos x="704" y="0"/>
              </a:cxn>
            </a:cxnLst>
            <a:rect l="0" t="0" r="r" b="b"/>
            <a:pathLst>
              <a:path w="704" h="2">
                <a:moveTo>
                  <a:pt x="0" y="2"/>
                </a:moveTo>
                <a:lnTo>
                  <a:pt x="704"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6" name="Freeform 86"/>
          <p:cNvSpPr>
            <a:spLocks/>
          </p:cNvSpPr>
          <p:nvPr/>
        </p:nvSpPr>
        <p:spPr bwMode="auto">
          <a:xfrm>
            <a:off x="2625725" y="5721350"/>
            <a:ext cx="1539875" cy="38100"/>
          </a:xfrm>
          <a:custGeom>
            <a:avLst/>
            <a:gdLst/>
            <a:ahLst/>
            <a:cxnLst>
              <a:cxn ang="0">
                <a:pos x="0" y="24"/>
              </a:cxn>
              <a:cxn ang="0">
                <a:pos x="377" y="22"/>
              </a:cxn>
              <a:cxn ang="0">
                <a:pos x="970" y="0"/>
              </a:cxn>
            </a:cxnLst>
            <a:rect l="0" t="0" r="r" b="b"/>
            <a:pathLst>
              <a:path w="970" h="24">
                <a:moveTo>
                  <a:pt x="0" y="24"/>
                </a:moveTo>
                <a:lnTo>
                  <a:pt x="377" y="22"/>
                </a:lnTo>
                <a:lnTo>
                  <a:pt x="97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5927" name="Rectangle 87"/>
          <p:cNvSpPr>
            <a:spLocks noChangeArrowheads="1"/>
          </p:cNvSpPr>
          <p:nvPr/>
        </p:nvSpPr>
        <p:spPr bwMode="auto">
          <a:xfrm>
            <a:off x="1911350" y="6292850"/>
            <a:ext cx="1487488" cy="304800"/>
          </a:xfrm>
          <a:prstGeom prst="rect">
            <a:avLst/>
          </a:prstGeom>
          <a:noFill/>
          <a:ln w="9525">
            <a:noFill/>
            <a:miter lim="800000"/>
            <a:headEnd/>
            <a:tailEnd/>
          </a:ln>
          <a:effectLst/>
        </p:spPr>
        <p:txBody>
          <a:bodyPr wrap="none" anchor="ctr">
            <a:spAutoFit/>
          </a:bodyPr>
          <a:lstStyle/>
          <a:p>
            <a:pPr algn="ctr"/>
            <a:r>
              <a:rPr lang="en-US" sz="1400">
                <a:latin typeface="Arial Black" pitchFamily="28" charset="0"/>
              </a:rPr>
              <a:t>Anterior view</a:t>
            </a:r>
          </a:p>
        </p:txBody>
      </p:sp>
    </p:spTree>
    <p:extLst>
      <p:ext uri="{BB962C8B-B14F-4D97-AF65-F5344CB8AC3E}">
        <p14:creationId xmlns:p14="http://schemas.microsoft.com/office/powerpoint/2010/main" val="2998752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lstStyle/>
          <a:p>
            <a:r>
              <a:rPr lang="en-US"/>
              <a:t>Palate</a:t>
            </a:r>
          </a:p>
        </p:txBody>
      </p:sp>
      <p:sp>
        <p:nvSpPr>
          <p:cNvPr id="36869" name="Rectangle 5"/>
          <p:cNvSpPr>
            <a:spLocks noGrp="1" noChangeArrowheads="1"/>
          </p:cNvSpPr>
          <p:nvPr>
            <p:ph type="body" idx="1"/>
          </p:nvPr>
        </p:nvSpPr>
        <p:spPr/>
        <p:txBody>
          <a:bodyPr>
            <a:normAutofit/>
          </a:bodyPr>
          <a:lstStyle/>
          <a:p>
            <a:r>
              <a:rPr lang="en-US" b="1" dirty="0"/>
              <a:t>Hard palate</a:t>
            </a:r>
            <a:r>
              <a:rPr lang="en-US" dirty="0"/>
              <a:t> </a:t>
            </a:r>
            <a:endParaRPr lang="en-US" dirty="0" smtClean="0"/>
          </a:p>
          <a:p>
            <a:pPr lvl="1"/>
            <a:r>
              <a:rPr lang="en-US" dirty="0" smtClean="0"/>
              <a:t>palatine </a:t>
            </a:r>
            <a:r>
              <a:rPr lang="en-US" dirty="0"/>
              <a:t>bones and palatine processes of maxillae</a:t>
            </a:r>
          </a:p>
          <a:p>
            <a:pPr lvl="1"/>
            <a:endParaRPr lang="en-US" dirty="0" smtClean="0"/>
          </a:p>
          <a:p>
            <a:pPr lvl="1"/>
            <a:r>
              <a:rPr lang="en-US" dirty="0" smtClean="0"/>
              <a:t>Slightly </a:t>
            </a:r>
            <a:r>
              <a:rPr lang="en-US" dirty="0"/>
              <a:t>corrugated to help create friction against tongue</a:t>
            </a:r>
          </a:p>
          <a:p>
            <a:endParaRPr lang="en-US" b="1" dirty="0" smtClean="0"/>
          </a:p>
          <a:p>
            <a:r>
              <a:rPr lang="en-US" b="1" dirty="0" smtClean="0"/>
              <a:t>Soft </a:t>
            </a:r>
            <a:r>
              <a:rPr lang="en-US" b="1" dirty="0"/>
              <a:t>palate</a:t>
            </a:r>
            <a:r>
              <a:rPr lang="en-US" dirty="0"/>
              <a:t> </a:t>
            </a:r>
            <a:endParaRPr lang="en-US" dirty="0" smtClean="0"/>
          </a:p>
          <a:p>
            <a:pPr lvl="1"/>
            <a:r>
              <a:rPr lang="en-US" dirty="0" smtClean="0"/>
              <a:t>fold </a:t>
            </a:r>
            <a:r>
              <a:rPr lang="en-US" dirty="0"/>
              <a:t>formed mostly of skeletal muscle</a:t>
            </a:r>
          </a:p>
          <a:p>
            <a:pPr lvl="1"/>
            <a:endParaRPr lang="en-US" dirty="0" smtClean="0"/>
          </a:p>
          <a:p>
            <a:pPr lvl="1"/>
            <a:r>
              <a:rPr lang="en-US" dirty="0" smtClean="0"/>
              <a:t>Closes </a:t>
            </a:r>
            <a:r>
              <a:rPr lang="en-US" dirty="0"/>
              <a:t>off </a:t>
            </a:r>
            <a:r>
              <a:rPr lang="en-US" dirty="0" err="1"/>
              <a:t>nasopharynx</a:t>
            </a:r>
            <a:r>
              <a:rPr lang="en-US" dirty="0"/>
              <a:t> during swallowing</a:t>
            </a:r>
          </a:p>
          <a:p>
            <a:pPr lvl="1"/>
            <a:endParaRPr lang="en-US" b="1" dirty="0" smtClean="0"/>
          </a:p>
          <a:p>
            <a:pPr lvl="1"/>
            <a:r>
              <a:rPr lang="en-US" b="1" dirty="0" smtClean="0"/>
              <a:t>Uvula</a:t>
            </a:r>
            <a:r>
              <a:rPr lang="en-US" dirty="0" smtClean="0"/>
              <a:t> </a:t>
            </a:r>
            <a:r>
              <a:rPr lang="en-US" dirty="0"/>
              <a:t>projects downward from its free edge</a:t>
            </a:r>
          </a:p>
        </p:txBody>
      </p:sp>
    </p:spTree>
    <p:extLst>
      <p:ext uri="{BB962C8B-B14F-4D97-AF65-F5344CB8AC3E}">
        <p14:creationId xmlns:p14="http://schemas.microsoft.com/office/powerpoint/2010/main" val="134141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a:t>Tongue</a:t>
            </a:r>
          </a:p>
        </p:txBody>
      </p:sp>
      <p:sp>
        <p:nvSpPr>
          <p:cNvPr id="37893" name="Rectangle 5"/>
          <p:cNvSpPr>
            <a:spLocks noGrp="1" noChangeArrowheads="1"/>
          </p:cNvSpPr>
          <p:nvPr>
            <p:ph type="body" idx="1"/>
          </p:nvPr>
        </p:nvSpPr>
        <p:spPr/>
        <p:txBody>
          <a:bodyPr>
            <a:normAutofit fontScale="77500" lnSpcReduction="20000"/>
          </a:bodyPr>
          <a:lstStyle/>
          <a:p>
            <a:r>
              <a:rPr lang="en-US" dirty="0"/>
              <a:t>Skeletal muscle</a:t>
            </a:r>
          </a:p>
          <a:p>
            <a:endParaRPr lang="en-US" dirty="0" smtClean="0"/>
          </a:p>
          <a:p>
            <a:r>
              <a:rPr lang="en-US" dirty="0" smtClean="0"/>
              <a:t>Functions </a:t>
            </a:r>
            <a:r>
              <a:rPr lang="en-US" dirty="0"/>
              <a:t>include</a:t>
            </a:r>
          </a:p>
          <a:p>
            <a:pPr lvl="1"/>
            <a:r>
              <a:rPr lang="en-US" dirty="0"/>
              <a:t>Repositioning and mixing food during chewing </a:t>
            </a:r>
          </a:p>
          <a:p>
            <a:pPr lvl="1"/>
            <a:r>
              <a:rPr lang="en-US" dirty="0"/>
              <a:t>Formation of bolus</a:t>
            </a:r>
          </a:p>
          <a:p>
            <a:pPr lvl="1"/>
            <a:r>
              <a:rPr lang="en-US" dirty="0"/>
              <a:t>Initiation of swallowing, speech, and taste</a:t>
            </a:r>
          </a:p>
          <a:p>
            <a:endParaRPr lang="en-US" dirty="0" smtClean="0"/>
          </a:p>
          <a:p>
            <a:r>
              <a:rPr lang="en-US" dirty="0" smtClean="0"/>
              <a:t>Intrinsic </a:t>
            </a:r>
            <a:r>
              <a:rPr lang="en-US" dirty="0"/>
              <a:t>muscles </a:t>
            </a:r>
            <a:endParaRPr lang="en-US" dirty="0" smtClean="0"/>
          </a:p>
          <a:p>
            <a:pPr lvl="1"/>
            <a:r>
              <a:rPr lang="en-US" dirty="0" smtClean="0"/>
              <a:t>change </a:t>
            </a:r>
            <a:r>
              <a:rPr lang="en-US" dirty="0"/>
              <a:t>shape of tongue</a:t>
            </a:r>
          </a:p>
          <a:p>
            <a:endParaRPr lang="en-US" dirty="0" smtClean="0"/>
          </a:p>
          <a:p>
            <a:r>
              <a:rPr lang="en-US" dirty="0" smtClean="0"/>
              <a:t>Extrinsic </a:t>
            </a:r>
            <a:r>
              <a:rPr lang="en-US" dirty="0"/>
              <a:t>muscles </a:t>
            </a:r>
            <a:endParaRPr lang="en-US" dirty="0" smtClean="0"/>
          </a:p>
          <a:p>
            <a:pPr lvl="1"/>
            <a:r>
              <a:rPr lang="en-US" dirty="0" smtClean="0"/>
              <a:t>alter </a:t>
            </a:r>
            <a:r>
              <a:rPr lang="en-US" dirty="0"/>
              <a:t>tongue's position</a:t>
            </a:r>
          </a:p>
          <a:p>
            <a:endParaRPr lang="en-US" b="1" dirty="0" smtClean="0"/>
          </a:p>
          <a:p>
            <a:r>
              <a:rPr lang="en-US" b="1" dirty="0" smtClean="0"/>
              <a:t>Lingual </a:t>
            </a:r>
            <a:r>
              <a:rPr lang="en-US" b="1" dirty="0" err="1" smtClean="0"/>
              <a:t>frenulum</a:t>
            </a:r>
            <a:endParaRPr lang="en-US" dirty="0" smtClean="0"/>
          </a:p>
          <a:p>
            <a:pPr lvl="1"/>
            <a:r>
              <a:rPr lang="en-US" dirty="0" smtClean="0"/>
              <a:t>attachment </a:t>
            </a:r>
            <a:r>
              <a:rPr lang="en-US" dirty="0"/>
              <a:t>to floor of mouth</a:t>
            </a:r>
          </a:p>
        </p:txBody>
      </p:sp>
    </p:spTree>
    <p:extLst>
      <p:ext uri="{BB962C8B-B14F-4D97-AF65-F5344CB8AC3E}">
        <p14:creationId xmlns:p14="http://schemas.microsoft.com/office/powerpoint/2010/main" val="164246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t>Tongue</a:t>
            </a:r>
          </a:p>
        </p:txBody>
      </p:sp>
      <p:sp>
        <p:nvSpPr>
          <p:cNvPr id="38917" name="Rectangle 5"/>
          <p:cNvSpPr>
            <a:spLocks noGrp="1" noChangeArrowheads="1"/>
          </p:cNvSpPr>
          <p:nvPr>
            <p:ph type="body" idx="1"/>
          </p:nvPr>
        </p:nvSpPr>
        <p:spPr/>
        <p:txBody>
          <a:bodyPr>
            <a:normAutofit lnSpcReduction="10000"/>
          </a:bodyPr>
          <a:lstStyle/>
          <a:p>
            <a:r>
              <a:rPr lang="en-US" dirty="0"/>
              <a:t>Surface bears papillae</a:t>
            </a:r>
          </a:p>
          <a:p>
            <a:pPr lvl="1"/>
            <a:r>
              <a:rPr lang="en-US" b="1" dirty="0" err="1" smtClean="0"/>
              <a:t>Filiform</a:t>
            </a:r>
            <a:endParaRPr lang="en-US" dirty="0" smtClean="0"/>
          </a:p>
          <a:p>
            <a:pPr lvl="2"/>
            <a:r>
              <a:rPr lang="en-US" dirty="0" smtClean="0"/>
              <a:t>whitish</a:t>
            </a:r>
            <a:r>
              <a:rPr lang="en-US" dirty="0"/>
              <a:t>, give the tongue roughness and provide </a:t>
            </a:r>
            <a:r>
              <a:rPr lang="en-US" dirty="0" smtClean="0"/>
              <a:t>friction</a:t>
            </a:r>
          </a:p>
          <a:p>
            <a:pPr lvl="2"/>
            <a:r>
              <a:rPr lang="en-US" dirty="0" smtClean="0"/>
              <a:t>do </a:t>
            </a:r>
            <a:r>
              <a:rPr lang="en-US" b="1" dirty="0"/>
              <a:t>not</a:t>
            </a:r>
            <a:r>
              <a:rPr lang="en-US" dirty="0"/>
              <a:t> contain taste buds </a:t>
            </a:r>
          </a:p>
          <a:p>
            <a:pPr lvl="1"/>
            <a:r>
              <a:rPr lang="en-US" b="1" dirty="0" err="1" smtClean="0"/>
              <a:t>Fungiform</a:t>
            </a:r>
            <a:endParaRPr lang="en-US" dirty="0"/>
          </a:p>
          <a:p>
            <a:pPr lvl="2"/>
            <a:r>
              <a:rPr lang="en-US" dirty="0" smtClean="0"/>
              <a:t>reddish</a:t>
            </a:r>
            <a:r>
              <a:rPr lang="en-US" dirty="0"/>
              <a:t>, scattered over </a:t>
            </a:r>
            <a:r>
              <a:rPr lang="en-US" dirty="0" smtClean="0"/>
              <a:t>tongue</a:t>
            </a:r>
          </a:p>
          <a:p>
            <a:pPr lvl="2"/>
            <a:r>
              <a:rPr lang="en-US" dirty="0" smtClean="0"/>
              <a:t>contain </a:t>
            </a:r>
            <a:r>
              <a:rPr lang="en-US" dirty="0"/>
              <a:t>taste buds </a:t>
            </a:r>
          </a:p>
          <a:p>
            <a:pPr lvl="1"/>
            <a:r>
              <a:rPr lang="en-US" b="1" dirty="0" err="1"/>
              <a:t>Circumvallate</a:t>
            </a:r>
            <a:r>
              <a:rPr lang="en-US" b="1" dirty="0"/>
              <a:t> (</a:t>
            </a:r>
            <a:r>
              <a:rPr lang="en-US" b="1" dirty="0" err="1" smtClean="0"/>
              <a:t>vallate</a:t>
            </a:r>
            <a:r>
              <a:rPr lang="en-US" b="1" dirty="0" smtClean="0"/>
              <a:t>)</a:t>
            </a:r>
            <a:endParaRPr lang="en-US" dirty="0"/>
          </a:p>
          <a:p>
            <a:pPr lvl="2"/>
            <a:r>
              <a:rPr lang="en-US" dirty="0" smtClean="0"/>
              <a:t>V-shaped </a:t>
            </a:r>
            <a:r>
              <a:rPr lang="en-US" dirty="0"/>
              <a:t>row in back of </a:t>
            </a:r>
            <a:r>
              <a:rPr lang="en-US" dirty="0" smtClean="0"/>
              <a:t>tongue</a:t>
            </a:r>
          </a:p>
          <a:p>
            <a:pPr lvl="2"/>
            <a:r>
              <a:rPr lang="en-US" dirty="0" smtClean="0"/>
              <a:t>contain </a:t>
            </a:r>
            <a:r>
              <a:rPr lang="en-US" dirty="0"/>
              <a:t>taste buds</a:t>
            </a:r>
          </a:p>
          <a:p>
            <a:pPr lvl="1"/>
            <a:r>
              <a:rPr lang="en-US" b="1" dirty="0" smtClean="0"/>
              <a:t>Foliate</a:t>
            </a:r>
            <a:endParaRPr lang="en-US" dirty="0" smtClean="0"/>
          </a:p>
          <a:p>
            <a:pPr lvl="2"/>
            <a:r>
              <a:rPr lang="en-US" dirty="0" smtClean="0"/>
              <a:t>on </a:t>
            </a:r>
            <a:r>
              <a:rPr lang="en-US" dirty="0"/>
              <a:t>lateral aspects of posterior tongue; contain taste buds that function primarily in infants and children</a:t>
            </a:r>
          </a:p>
        </p:txBody>
      </p:sp>
    </p:spTree>
    <p:extLst>
      <p:ext uri="{BB962C8B-B14F-4D97-AF65-F5344CB8AC3E}">
        <p14:creationId xmlns:p14="http://schemas.microsoft.com/office/powerpoint/2010/main" val="975447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2"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23.1  Alimentary canal and related accessory digestive organs.</a:t>
            </a:r>
          </a:p>
        </p:txBody>
      </p:sp>
      <p:pic>
        <p:nvPicPr>
          <p:cNvPr id="8313" name="Picture 121" descr="figure_23_01_unlabeled"/>
          <p:cNvPicPr>
            <a:picLocks noChangeAspect="1" noChangeArrowheads="1"/>
          </p:cNvPicPr>
          <p:nvPr/>
        </p:nvPicPr>
        <p:blipFill>
          <a:blip r:embed="rId3" cstate="print"/>
          <a:srcRect b="3355"/>
          <a:stretch>
            <a:fillRect/>
          </a:stretch>
        </p:blipFill>
        <p:spPr bwMode="auto">
          <a:xfrm>
            <a:off x="869950" y="250825"/>
            <a:ext cx="7246938" cy="6219825"/>
          </a:xfrm>
          <a:prstGeom prst="rect">
            <a:avLst/>
          </a:prstGeom>
          <a:noFill/>
        </p:spPr>
      </p:pic>
      <p:sp>
        <p:nvSpPr>
          <p:cNvPr id="8314" name="Line 122"/>
          <p:cNvSpPr>
            <a:spLocks noChangeShapeType="1"/>
          </p:cNvSpPr>
          <p:nvPr/>
        </p:nvSpPr>
        <p:spPr bwMode="auto">
          <a:xfrm flipH="1">
            <a:off x="4216400" y="1441450"/>
            <a:ext cx="1020763"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15" name="Freeform 123"/>
          <p:cNvSpPr>
            <a:spLocks/>
          </p:cNvSpPr>
          <p:nvPr/>
        </p:nvSpPr>
        <p:spPr bwMode="auto">
          <a:xfrm>
            <a:off x="3800475" y="1638300"/>
            <a:ext cx="1416050" cy="61913"/>
          </a:xfrm>
          <a:custGeom>
            <a:avLst/>
            <a:gdLst/>
            <a:ahLst/>
            <a:cxnLst>
              <a:cxn ang="0">
                <a:pos x="920" y="0"/>
              </a:cxn>
              <a:cxn ang="0">
                <a:pos x="238" y="0"/>
              </a:cxn>
              <a:cxn ang="0">
                <a:pos x="0" y="40"/>
              </a:cxn>
            </a:cxnLst>
            <a:rect l="0" t="0" r="r" b="b"/>
            <a:pathLst>
              <a:path w="920" h="40">
                <a:moveTo>
                  <a:pt x="920" y="0"/>
                </a:moveTo>
                <a:lnTo>
                  <a:pt x="238" y="0"/>
                </a:lnTo>
                <a:lnTo>
                  <a:pt x="0" y="4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16" name="Line 124"/>
          <p:cNvSpPr>
            <a:spLocks noChangeShapeType="1"/>
          </p:cNvSpPr>
          <p:nvPr/>
        </p:nvSpPr>
        <p:spPr bwMode="auto">
          <a:xfrm flipH="1">
            <a:off x="4051300" y="1822450"/>
            <a:ext cx="1174750"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17" name="Line 125"/>
          <p:cNvSpPr>
            <a:spLocks noChangeShapeType="1"/>
          </p:cNvSpPr>
          <p:nvPr/>
        </p:nvSpPr>
        <p:spPr bwMode="auto">
          <a:xfrm flipH="1" flipV="1">
            <a:off x="3276599" y="1295400"/>
            <a:ext cx="541338" cy="173038"/>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18" name="Freeform 126"/>
          <p:cNvSpPr>
            <a:spLocks/>
          </p:cNvSpPr>
          <p:nvPr/>
        </p:nvSpPr>
        <p:spPr bwMode="auto">
          <a:xfrm>
            <a:off x="2562225" y="1560513"/>
            <a:ext cx="1144588" cy="152400"/>
          </a:xfrm>
          <a:custGeom>
            <a:avLst/>
            <a:gdLst/>
            <a:ahLst/>
            <a:cxnLst>
              <a:cxn ang="0">
                <a:pos x="744" y="0"/>
              </a:cxn>
              <a:cxn ang="0">
                <a:pos x="464" y="96"/>
              </a:cxn>
              <a:cxn ang="0">
                <a:pos x="0" y="99"/>
              </a:cxn>
            </a:cxnLst>
            <a:rect l="0" t="0" r="r" b="b"/>
            <a:pathLst>
              <a:path w="744" h="99">
                <a:moveTo>
                  <a:pt x="744" y="0"/>
                </a:moveTo>
                <a:lnTo>
                  <a:pt x="464" y="96"/>
                </a:lnTo>
                <a:lnTo>
                  <a:pt x="0" y="99"/>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19" name="Freeform 127"/>
          <p:cNvSpPr>
            <a:spLocks/>
          </p:cNvSpPr>
          <p:nvPr/>
        </p:nvSpPr>
        <p:spPr bwMode="auto">
          <a:xfrm>
            <a:off x="4194175" y="1863725"/>
            <a:ext cx="2154238" cy="947738"/>
          </a:xfrm>
          <a:custGeom>
            <a:avLst/>
            <a:gdLst/>
            <a:ahLst/>
            <a:cxnLst>
              <a:cxn ang="0">
                <a:pos x="0" y="0"/>
              </a:cxn>
              <a:cxn ang="0">
                <a:pos x="691" y="616"/>
              </a:cxn>
              <a:cxn ang="0">
                <a:pos x="1400" y="616"/>
              </a:cxn>
            </a:cxnLst>
            <a:rect l="0" t="0" r="r" b="b"/>
            <a:pathLst>
              <a:path w="1400" h="616">
                <a:moveTo>
                  <a:pt x="0" y="0"/>
                </a:moveTo>
                <a:lnTo>
                  <a:pt x="691" y="616"/>
                </a:lnTo>
                <a:lnTo>
                  <a:pt x="1400" y="616"/>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0" name="Line 128"/>
          <p:cNvSpPr>
            <a:spLocks noChangeShapeType="1"/>
          </p:cNvSpPr>
          <p:nvPr/>
        </p:nvSpPr>
        <p:spPr bwMode="auto">
          <a:xfrm flipH="1">
            <a:off x="1978025" y="2890838"/>
            <a:ext cx="2203450"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1" name="Line 129"/>
          <p:cNvSpPr>
            <a:spLocks noChangeShapeType="1"/>
          </p:cNvSpPr>
          <p:nvPr/>
        </p:nvSpPr>
        <p:spPr bwMode="auto">
          <a:xfrm flipH="1">
            <a:off x="1514475" y="3838575"/>
            <a:ext cx="2057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2" name="Line 130"/>
          <p:cNvSpPr>
            <a:spLocks noChangeShapeType="1"/>
          </p:cNvSpPr>
          <p:nvPr/>
        </p:nvSpPr>
        <p:spPr bwMode="auto">
          <a:xfrm flipH="1">
            <a:off x="2135188" y="4141788"/>
            <a:ext cx="1468437"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3" name="Freeform 131"/>
          <p:cNvSpPr>
            <a:spLocks/>
          </p:cNvSpPr>
          <p:nvPr/>
        </p:nvSpPr>
        <p:spPr bwMode="auto">
          <a:xfrm>
            <a:off x="4784725" y="3302000"/>
            <a:ext cx="1557338" cy="541338"/>
          </a:xfrm>
          <a:custGeom>
            <a:avLst/>
            <a:gdLst/>
            <a:ahLst/>
            <a:cxnLst>
              <a:cxn ang="0">
                <a:pos x="0" y="352"/>
              </a:cxn>
              <a:cxn ang="0">
                <a:pos x="531" y="2"/>
              </a:cxn>
              <a:cxn ang="0">
                <a:pos x="1011" y="0"/>
              </a:cxn>
            </a:cxnLst>
            <a:rect l="0" t="0" r="r" b="b"/>
            <a:pathLst>
              <a:path w="1011" h="352">
                <a:moveTo>
                  <a:pt x="0" y="352"/>
                </a:moveTo>
                <a:lnTo>
                  <a:pt x="531" y="2"/>
                </a:lnTo>
                <a:lnTo>
                  <a:pt x="1011"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4" name="Freeform 132"/>
          <p:cNvSpPr>
            <a:spLocks/>
          </p:cNvSpPr>
          <p:nvPr/>
        </p:nvSpPr>
        <p:spPr bwMode="auto">
          <a:xfrm>
            <a:off x="4059238" y="3733799"/>
            <a:ext cx="2112962" cy="790575"/>
          </a:xfrm>
          <a:custGeom>
            <a:avLst/>
            <a:gdLst/>
            <a:ahLst/>
            <a:cxnLst>
              <a:cxn ang="0">
                <a:pos x="0" y="664"/>
              </a:cxn>
              <a:cxn ang="0">
                <a:pos x="1000" y="0"/>
              </a:cxn>
              <a:cxn ang="0">
                <a:pos x="1486" y="0"/>
              </a:cxn>
            </a:cxnLst>
            <a:rect l="0" t="0" r="r" b="b"/>
            <a:pathLst>
              <a:path w="1486" h="664">
                <a:moveTo>
                  <a:pt x="0" y="664"/>
                </a:moveTo>
                <a:lnTo>
                  <a:pt x="1000" y="0"/>
                </a:lnTo>
                <a:lnTo>
                  <a:pt x="1486"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6" name="Freeform 134"/>
          <p:cNvSpPr>
            <a:spLocks/>
          </p:cNvSpPr>
          <p:nvPr/>
        </p:nvSpPr>
        <p:spPr bwMode="auto">
          <a:xfrm>
            <a:off x="4421188" y="4537075"/>
            <a:ext cx="1041400" cy="276225"/>
          </a:xfrm>
          <a:custGeom>
            <a:avLst/>
            <a:gdLst/>
            <a:ahLst/>
            <a:cxnLst>
              <a:cxn ang="0">
                <a:pos x="0" y="180"/>
              </a:cxn>
              <a:cxn ang="0">
                <a:pos x="365" y="0"/>
              </a:cxn>
              <a:cxn ang="0">
                <a:pos x="677" y="1"/>
              </a:cxn>
            </a:cxnLst>
            <a:rect l="0" t="0" r="r" b="b"/>
            <a:pathLst>
              <a:path w="677" h="180">
                <a:moveTo>
                  <a:pt x="0" y="180"/>
                </a:moveTo>
                <a:lnTo>
                  <a:pt x="365" y="0"/>
                </a:lnTo>
                <a:lnTo>
                  <a:pt x="677" y="1"/>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7" name="Line 135"/>
          <p:cNvSpPr>
            <a:spLocks noChangeShapeType="1"/>
          </p:cNvSpPr>
          <p:nvPr/>
        </p:nvSpPr>
        <p:spPr bwMode="auto">
          <a:xfrm flipH="1">
            <a:off x="4991100" y="4854575"/>
            <a:ext cx="471488"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8" name="Line 136"/>
          <p:cNvSpPr>
            <a:spLocks noChangeShapeType="1"/>
          </p:cNvSpPr>
          <p:nvPr/>
        </p:nvSpPr>
        <p:spPr bwMode="auto">
          <a:xfrm flipH="1">
            <a:off x="3465513" y="5165725"/>
            <a:ext cx="1989137"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29" name="Freeform 137"/>
          <p:cNvSpPr>
            <a:spLocks/>
          </p:cNvSpPr>
          <p:nvPr/>
        </p:nvSpPr>
        <p:spPr bwMode="auto">
          <a:xfrm>
            <a:off x="2906713" y="4438650"/>
            <a:ext cx="862012" cy="368300"/>
          </a:xfrm>
          <a:custGeom>
            <a:avLst/>
            <a:gdLst/>
            <a:ahLst/>
            <a:cxnLst>
              <a:cxn ang="0">
                <a:pos x="560" y="0"/>
              </a:cxn>
              <a:cxn ang="0">
                <a:pos x="91" y="240"/>
              </a:cxn>
              <a:cxn ang="0">
                <a:pos x="0" y="240"/>
              </a:cxn>
            </a:cxnLst>
            <a:rect l="0" t="0" r="r" b="b"/>
            <a:pathLst>
              <a:path w="560" h="240">
                <a:moveTo>
                  <a:pt x="560" y="0"/>
                </a:moveTo>
                <a:lnTo>
                  <a:pt x="91" y="240"/>
                </a:lnTo>
                <a:lnTo>
                  <a:pt x="0" y="24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0" name="Line 138"/>
          <p:cNvSpPr>
            <a:spLocks noChangeShapeType="1"/>
          </p:cNvSpPr>
          <p:nvPr/>
        </p:nvSpPr>
        <p:spPr bwMode="auto">
          <a:xfrm flipH="1">
            <a:off x="2790825" y="5021263"/>
            <a:ext cx="1884363"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1" name="Freeform 139"/>
          <p:cNvSpPr>
            <a:spLocks/>
          </p:cNvSpPr>
          <p:nvPr/>
        </p:nvSpPr>
        <p:spPr bwMode="auto">
          <a:xfrm>
            <a:off x="2906713" y="5251451"/>
            <a:ext cx="927100" cy="152400"/>
          </a:xfrm>
          <a:custGeom>
            <a:avLst/>
            <a:gdLst/>
            <a:ahLst/>
            <a:cxnLst>
              <a:cxn ang="0">
                <a:pos x="0" y="0"/>
              </a:cxn>
              <a:cxn ang="0">
                <a:pos x="261" y="0"/>
              </a:cxn>
              <a:cxn ang="0">
                <a:pos x="771" y="134"/>
              </a:cxn>
            </a:cxnLst>
            <a:rect l="0" t="0" r="r" b="b"/>
            <a:pathLst>
              <a:path w="771" h="134">
                <a:moveTo>
                  <a:pt x="0" y="0"/>
                </a:moveTo>
                <a:lnTo>
                  <a:pt x="261" y="0"/>
                </a:lnTo>
                <a:lnTo>
                  <a:pt x="771" y="13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2" name="Freeform 140"/>
          <p:cNvSpPr>
            <a:spLocks/>
          </p:cNvSpPr>
          <p:nvPr/>
        </p:nvSpPr>
        <p:spPr bwMode="auto">
          <a:xfrm>
            <a:off x="3478213" y="5424488"/>
            <a:ext cx="1978025" cy="139700"/>
          </a:xfrm>
          <a:custGeom>
            <a:avLst/>
            <a:gdLst/>
            <a:ahLst/>
            <a:cxnLst>
              <a:cxn ang="0">
                <a:pos x="1285" y="0"/>
              </a:cxn>
              <a:cxn ang="0">
                <a:pos x="441" y="0"/>
              </a:cxn>
              <a:cxn ang="0">
                <a:pos x="0" y="91"/>
              </a:cxn>
            </a:cxnLst>
            <a:rect l="0" t="0" r="r" b="b"/>
            <a:pathLst>
              <a:path w="1285" h="91">
                <a:moveTo>
                  <a:pt x="1285" y="0"/>
                </a:moveTo>
                <a:lnTo>
                  <a:pt x="441" y="0"/>
                </a:lnTo>
                <a:lnTo>
                  <a:pt x="0" y="91"/>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3" name="Freeform 141"/>
          <p:cNvSpPr>
            <a:spLocks/>
          </p:cNvSpPr>
          <p:nvPr/>
        </p:nvSpPr>
        <p:spPr bwMode="auto">
          <a:xfrm>
            <a:off x="4457700" y="5656263"/>
            <a:ext cx="1001713" cy="180975"/>
          </a:xfrm>
          <a:custGeom>
            <a:avLst/>
            <a:gdLst/>
            <a:ahLst/>
            <a:cxnLst>
              <a:cxn ang="0">
                <a:pos x="0" y="117"/>
              </a:cxn>
              <a:cxn ang="0">
                <a:pos x="347" y="4"/>
              </a:cxn>
              <a:cxn ang="0">
                <a:pos x="651" y="0"/>
              </a:cxn>
            </a:cxnLst>
            <a:rect l="0" t="0" r="r" b="b"/>
            <a:pathLst>
              <a:path w="651" h="117">
                <a:moveTo>
                  <a:pt x="0" y="117"/>
                </a:moveTo>
                <a:lnTo>
                  <a:pt x="347" y="4"/>
                </a:lnTo>
                <a:lnTo>
                  <a:pt x="651"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4" name="Freeform 142"/>
          <p:cNvSpPr>
            <a:spLocks/>
          </p:cNvSpPr>
          <p:nvPr/>
        </p:nvSpPr>
        <p:spPr bwMode="auto">
          <a:xfrm>
            <a:off x="4230688" y="5895975"/>
            <a:ext cx="1228725" cy="98425"/>
          </a:xfrm>
          <a:custGeom>
            <a:avLst/>
            <a:gdLst/>
            <a:ahLst/>
            <a:cxnLst>
              <a:cxn ang="0">
                <a:pos x="0" y="64"/>
              </a:cxn>
              <a:cxn ang="0">
                <a:pos x="494" y="3"/>
              </a:cxn>
              <a:cxn ang="0">
                <a:pos x="798" y="0"/>
              </a:cxn>
            </a:cxnLst>
            <a:rect l="0" t="0" r="r" b="b"/>
            <a:pathLst>
              <a:path w="798" h="64">
                <a:moveTo>
                  <a:pt x="0" y="64"/>
                </a:moveTo>
                <a:lnTo>
                  <a:pt x="494" y="3"/>
                </a:lnTo>
                <a:lnTo>
                  <a:pt x="798"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5" name="Freeform 143"/>
          <p:cNvSpPr>
            <a:spLocks/>
          </p:cNvSpPr>
          <p:nvPr/>
        </p:nvSpPr>
        <p:spPr bwMode="auto">
          <a:xfrm>
            <a:off x="3711575" y="5827713"/>
            <a:ext cx="1747838" cy="298450"/>
          </a:xfrm>
          <a:custGeom>
            <a:avLst/>
            <a:gdLst/>
            <a:ahLst/>
            <a:cxnLst>
              <a:cxn ang="0">
                <a:pos x="0" y="0"/>
              </a:cxn>
              <a:cxn ang="0">
                <a:pos x="133" y="192"/>
              </a:cxn>
              <a:cxn ang="0">
                <a:pos x="1136" y="194"/>
              </a:cxn>
            </a:cxnLst>
            <a:rect l="0" t="0" r="r" b="b"/>
            <a:pathLst>
              <a:path w="1136" h="194">
                <a:moveTo>
                  <a:pt x="0" y="0"/>
                </a:moveTo>
                <a:lnTo>
                  <a:pt x="133" y="192"/>
                </a:lnTo>
                <a:lnTo>
                  <a:pt x="1136" y="19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6" name="Freeform 144"/>
          <p:cNvSpPr>
            <a:spLocks/>
          </p:cNvSpPr>
          <p:nvPr/>
        </p:nvSpPr>
        <p:spPr bwMode="auto">
          <a:xfrm>
            <a:off x="4171949" y="6262688"/>
            <a:ext cx="1641475" cy="128587"/>
          </a:xfrm>
          <a:custGeom>
            <a:avLst/>
            <a:gdLst/>
            <a:ahLst/>
            <a:cxnLst>
              <a:cxn ang="0">
                <a:pos x="835" y="83"/>
              </a:cxn>
              <a:cxn ang="0">
                <a:pos x="525" y="82"/>
              </a:cxn>
              <a:cxn ang="0">
                <a:pos x="0" y="0"/>
              </a:cxn>
            </a:cxnLst>
            <a:rect l="0" t="0" r="r" b="b"/>
            <a:pathLst>
              <a:path w="835" h="83">
                <a:moveTo>
                  <a:pt x="835" y="83"/>
                </a:moveTo>
                <a:lnTo>
                  <a:pt x="525" y="82"/>
                </a:lnTo>
                <a:lnTo>
                  <a:pt x="0" y="0"/>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7" name="Line 145"/>
          <p:cNvSpPr>
            <a:spLocks noChangeShapeType="1"/>
          </p:cNvSpPr>
          <p:nvPr/>
        </p:nvSpPr>
        <p:spPr bwMode="auto">
          <a:xfrm flipH="1">
            <a:off x="1392238" y="6348413"/>
            <a:ext cx="2713037" cy="0"/>
          </a:xfrm>
          <a:prstGeom prst="line">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8338" name="Freeform 146"/>
          <p:cNvSpPr>
            <a:spLocks/>
          </p:cNvSpPr>
          <p:nvPr/>
        </p:nvSpPr>
        <p:spPr bwMode="auto">
          <a:xfrm>
            <a:off x="2760085" y="4748212"/>
            <a:ext cx="77787" cy="606425"/>
          </a:xfrm>
          <a:custGeom>
            <a:avLst/>
            <a:gdLst/>
            <a:ahLst/>
            <a:cxnLst>
              <a:cxn ang="0">
                <a:pos x="48" y="0"/>
              </a:cxn>
              <a:cxn ang="0">
                <a:pos x="0" y="0"/>
              </a:cxn>
              <a:cxn ang="0">
                <a:pos x="0" y="394"/>
              </a:cxn>
              <a:cxn ang="0">
                <a:pos x="51" y="394"/>
              </a:cxn>
            </a:cxnLst>
            <a:rect l="0" t="0" r="r" b="b"/>
            <a:pathLst>
              <a:path w="51" h="394">
                <a:moveTo>
                  <a:pt x="48" y="0"/>
                </a:moveTo>
                <a:lnTo>
                  <a:pt x="0" y="0"/>
                </a:lnTo>
                <a:lnTo>
                  <a:pt x="0" y="394"/>
                </a:lnTo>
                <a:lnTo>
                  <a:pt x="51" y="394"/>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8340" name="Freeform 148"/>
          <p:cNvSpPr>
            <a:spLocks/>
          </p:cNvSpPr>
          <p:nvPr/>
        </p:nvSpPr>
        <p:spPr bwMode="auto">
          <a:xfrm>
            <a:off x="5520531" y="4428332"/>
            <a:ext cx="85725" cy="1783556"/>
          </a:xfrm>
          <a:custGeom>
            <a:avLst/>
            <a:gdLst/>
            <a:ahLst/>
            <a:cxnLst>
              <a:cxn ang="0">
                <a:pos x="0" y="0"/>
              </a:cxn>
              <a:cxn ang="0">
                <a:pos x="56" y="0"/>
              </a:cxn>
              <a:cxn ang="0">
                <a:pos x="56" y="1294"/>
              </a:cxn>
              <a:cxn ang="0">
                <a:pos x="1" y="1294"/>
              </a:cxn>
            </a:cxnLst>
            <a:rect l="0" t="0" r="r" b="b"/>
            <a:pathLst>
              <a:path w="56" h="1294">
                <a:moveTo>
                  <a:pt x="0" y="0"/>
                </a:moveTo>
                <a:lnTo>
                  <a:pt x="56" y="0"/>
                </a:lnTo>
                <a:lnTo>
                  <a:pt x="56" y="1294"/>
                </a:lnTo>
                <a:lnTo>
                  <a:pt x="1" y="1294"/>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8342" name="Freeform 150"/>
          <p:cNvSpPr>
            <a:spLocks/>
          </p:cNvSpPr>
          <p:nvPr/>
        </p:nvSpPr>
        <p:spPr bwMode="auto">
          <a:xfrm>
            <a:off x="5271294" y="1364095"/>
            <a:ext cx="79375" cy="504825"/>
          </a:xfrm>
          <a:custGeom>
            <a:avLst/>
            <a:gdLst/>
            <a:ahLst/>
            <a:cxnLst>
              <a:cxn ang="0">
                <a:pos x="0" y="0"/>
              </a:cxn>
              <a:cxn ang="0">
                <a:pos x="51" y="0"/>
              </a:cxn>
              <a:cxn ang="0">
                <a:pos x="51" y="325"/>
              </a:cxn>
              <a:cxn ang="0">
                <a:pos x="1" y="328"/>
              </a:cxn>
            </a:cxnLst>
            <a:rect l="0" t="0" r="r" b="b"/>
            <a:pathLst>
              <a:path w="51" h="328">
                <a:moveTo>
                  <a:pt x="0" y="0"/>
                </a:moveTo>
                <a:lnTo>
                  <a:pt x="51" y="0"/>
                </a:lnTo>
                <a:lnTo>
                  <a:pt x="51" y="325"/>
                </a:lnTo>
                <a:lnTo>
                  <a:pt x="1" y="328"/>
                </a:lnTo>
              </a:path>
            </a:pathLst>
          </a:custGeom>
          <a:no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8344" name="Rectangle 152"/>
          <p:cNvSpPr>
            <a:spLocks noChangeArrowheads="1"/>
          </p:cNvSpPr>
          <p:nvPr/>
        </p:nvSpPr>
        <p:spPr bwMode="auto">
          <a:xfrm>
            <a:off x="1295400" y="1066800"/>
            <a:ext cx="2011362" cy="304800"/>
          </a:xfrm>
          <a:prstGeom prst="rect">
            <a:avLst/>
          </a:prstGeom>
          <a:noFill/>
          <a:ln w="9525">
            <a:noFill/>
            <a:miter lim="800000"/>
            <a:headEnd/>
            <a:tailEnd/>
          </a:ln>
          <a:effectLst/>
        </p:spPr>
        <p:txBody>
          <a:bodyPr wrap="none" anchor="ctr">
            <a:spAutoFit/>
          </a:bodyPr>
          <a:lstStyle/>
          <a:p>
            <a:pPr algn="ctr"/>
            <a:r>
              <a:rPr lang="en-US" sz="1400" dirty="0">
                <a:latin typeface="Arial Black" pitchFamily="28" charset="0"/>
              </a:rPr>
              <a:t>Mouth (oral cavity)</a:t>
            </a:r>
          </a:p>
        </p:txBody>
      </p:sp>
      <p:sp>
        <p:nvSpPr>
          <p:cNvPr id="8345" name="Rectangle 153"/>
          <p:cNvSpPr>
            <a:spLocks noChangeArrowheads="1"/>
          </p:cNvSpPr>
          <p:nvPr/>
        </p:nvSpPr>
        <p:spPr bwMode="auto">
          <a:xfrm>
            <a:off x="1654175" y="1543050"/>
            <a:ext cx="1004888" cy="304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en-US" sz="1400" dirty="0">
                <a:latin typeface="Arial Black" pitchFamily="28" charset="0"/>
              </a:rPr>
              <a:t>Tongue*</a:t>
            </a:r>
          </a:p>
        </p:txBody>
      </p:sp>
      <p:sp>
        <p:nvSpPr>
          <p:cNvPr id="8346" name="Rectangle 154"/>
          <p:cNvSpPr>
            <a:spLocks noChangeArrowheads="1"/>
          </p:cNvSpPr>
          <p:nvPr/>
        </p:nvSpPr>
        <p:spPr bwMode="auto">
          <a:xfrm>
            <a:off x="822325" y="2713038"/>
            <a:ext cx="1241425" cy="304800"/>
          </a:xfrm>
          <a:prstGeom prst="rect">
            <a:avLst/>
          </a:prstGeom>
          <a:noFill/>
          <a:ln w="9525">
            <a:noFill/>
            <a:miter lim="800000"/>
            <a:headEnd/>
            <a:tailEnd/>
          </a:ln>
          <a:effectLst/>
        </p:spPr>
        <p:txBody>
          <a:bodyPr wrap="none" anchor="ctr">
            <a:spAutoFit/>
          </a:bodyPr>
          <a:lstStyle/>
          <a:p>
            <a:pPr algn="ctr"/>
            <a:r>
              <a:rPr lang="en-US" sz="1400" dirty="0">
                <a:latin typeface="Arial Black" pitchFamily="28" charset="0"/>
              </a:rPr>
              <a:t>Esophagus</a:t>
            </a:r>
          </a:p>
        </p:txBody>
      </p:sp>
      <p:sp>
        <p:nvSpPr>
          <p:cNvPr id="8347" name="Rectangle 155"/>
          <p:cNvSpPr>
            <a:spLocks noChangeArrowheads="1"/>
          </p:cNvSpPr>
          <p:nvPr/>
        </p:nvSpPr>
        <p:spPr bwMode="auto">
          <a:xfrm>
            <a:off x="838200" y="3662363"/>
            <a:ext cx="766763" cy="304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en-US" sz="1400" dirty="0">
                <a:latin typeface="Arial Black" pitchFamily="28" charset="0"/>
              </a:rPr>
              <a:t>Liver*</a:t>
            </a:r>
          </a:p>
        </p:txBody>
      </p:sp>
      <p:sp>
        <p:nvSpPr>
          <p:cNvPr id="8348" name="Rectangle 156"/>
          <p:cNvSpPr>
            <a:spLocks noChangeArrowheads="1"/>
          </p:cNvSpPr>
          <p:nvPr/>
        </p:nvSpPr>
        <p:spPr bwMode="auto">
          <a:xfrm>
            <a:off x="828675" y="3957638"/>
            <a:ext cx="1398588" cy="304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en-US" sz="1400" dirty="0">
                <a:latin typeface="Arial Black" pitchFamily="28" charset="0"/>
              </a:rPr>
              <a:t>Gallbladder*</a:t>
            </a:r>
          </a:p>
        </p:txBody>
      </p:sp>
      <p:sp>
        <p:nvSpPr>
          <p:cNvPr id="8349" name="Rectangle 157"/>
          <p:cNvSpPr>
            <a:spLocks noChangeArrowheads="1"/>
          </p:cNvSpPr>
          <p:nvPr/>
        </p:nvSpPr>
        <p:spPr bwMode="auto">
          <a:xfrm>
            <a:off x="1664999" y="4813300"/>
            <a:ext cx="1042988" cy="517525"/>
          </a:xfrm>
          <a:prstGeom prst="rect">
            <a:avLst/>
          </a:prstGeom>
          <a:noFill/>
          <a:ln w="9525">
            <a:noFill/>
            <a:miter lim="800000"/>
            <a:headEnd/>
            <a:tailEnd/>
          </a:ln>
          <a:effectLst/>
        </p:spPr>
        <p:txBody>
          <a:bodyPr wrap="none" anchor="ctr">
            <a:spAutoFit/>
          </a:bodyPr>
          <a:lstStyle/>
          <a:p>
            <a:r>
              <a:rPr lang="en-US" sz="1400" dirty="0">
                <a:latin typeface="Arial Black" pitchFamily="28" charset="0"/>
              </a:rPr>
              <a:t>Small</a:t>
            </a:r>
          </a:p>
          <a:p>
            <a:r>
              <a:rPr lang="en-US" sz="1400" dirty="0">
                <a:latin typeface="Arial Black" pitchFamily="28" charset="0"/>
              </a:rPr>
              <a:t>intestine</a:t>
            </a:r>
          </a:p>
        </p:txBody>
      </p:sp>
      <p:sp>
        <p:nvSpPr>
          <p:cNvPr id="8350" name="Rectangle 158"/>
          <p:cNvSpPr>
            <a:spLocks noChangeArrowheads="1"/>
          </p:cNvSpPr>
          <p:nvPr/>
        </p:nvSpPr>
        <p:spPr bwMode="auto">
          <a:xfrm>
            <a:off x="5432498" y="1351972"/>
            <a:ext cx="963612" cy="517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r>
              <a:rPr lang="en-US" sz="1400" dirty="0">
                <a:latin typeface="Arial Black" pitchFamily="28" charset="0"/>
              </a:rPr>
              <a:t>Salivary</a:t>
            </a:r>
          </a:p>
          <a:p>
            <a:r>
              <a:rPr lang="en-US" sz="1400" dirty="0">
                <a:latin typeface="Arial Black" pitchFamily="28" charset="0"/>
              </a:rPr>
              <a:t>glands*</a:t>
            </a:r>
          </a:p>
        </p:txBody>
      </p:sp>
      <p:sp>
        <p:nvSpPr>
          <p:cNvPr id="8351" name="Rectangle 159"/>
          <p:cNvSpPr>
            <a:spLocks noChangeArrowheads="1"/>
          </p:cNvSpPr>
          <p:nvPr/>
        </p:nvSpPr>
        <p:spPr bwMode="auto">
          <a:xfrm>
            <a:off x="6262688" y="2640013"/>
            <a:ext cx="974725" cy="304800"/>
          </a:xfrm>
          <a:prstGeom prst="rect">
            <a:avLst/>
          </a:prstGeom>
          <a:noFill/>
          <a:ln w="9525">
            <a:noFill/>
            <a:miter lim="800000"/>
            <a:headEnd/>
            <a:tailEnd/>
          </a:ln>
          <a:effectLst/>
        </p:spPr>
        <p:txBody>
          <a:bodyPr wrap="none" anchor="ctr">
            <a:spAutoFit/>
          </a:bodyPr>
          <a:lstStyle/>
          <a:p>
            <a:pPr algn="ctr"/>
            <a:r>
              <a:rPr lang="en-US" sz="1400">
                <a:latin typeface="Arial Black" pitchFamily="28" charset="0"/>
              </a:rPr>
              <a:t>Pharynx</a:t>
            </a:r>
          </a:p>
        </p:txBody>
      </p:sp>
      <p:sp>
        <p:nvSpPr>
          <p:cNvPr id="8352" name="Rectangle 160"/>
          <p:cNvSpPr>
            <a:spLocks noChangeArrowheads="1"/>
          </p:cNvSpPr>
          <p:nvPr/>
        </p:nvSpPr>
        <p:spPr bwMode="auto">
          <a:xfrm>
            <a:off x="6264275" y="3144838"/>
            <a:ext cx="1042988" cy="304800"/>
          </a:xfrm>
          <a:prstGeom prst="rect">
            <a:avLst/>
          </a:prstGeom>
          <a:noFill/>
          <a:ln w="9525">
            <a:noFill/>
            <a:miter lim="800000"/>
            <a:headEnd/>
            <a:tailEnd/>
          </a:ln>
          <a:effectLst/>
        </p:spPr>
        <p:txBody>
          <a:bodyPr wrap="none" anchor="ctr">
            <a:spAutoFit/>
          </a:bodyPr>
          <a:lstStyle/>
          <a:p>
            <a:pPr algn="ctr"/>
            <a:r>
              <a:rPr lang="en-US" sz="1400">
                <a:latin typeface="Arial Black" pitchFamily="28" charset="0"/>
              </a:rPr>
              <a:t>Stomach</a:t>
            </a:r>
          </a:p>
        </p:txBody>
      </p:sp>
      <p:sp>
        <p:nvSpPr>
          <p:cNvPr id="8353" name="Rectangle 161"/>
          <p:cNvSpPr>
            <a:spLocks noChangeArrowheads="1"/>
          </p:cNvSpPr>
          <p:nvPr/>
        </p:nvSpPr>
        <p:spPr bwMode="auto">
          <a:xfrm>
            <a:off x="6172200" y="3581400"/>
            <a:ext cx="1192213" cy="304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en-US" sz="1400" dirty="0">
                <a:latin typeface="Arial Black" pitchFamily="28" charset="0"/>
              </a:rPr>
              <a:t>Pancreas*</a:t>
            </a:r>
          </a:p>
        </p:txBody>
      </p:sp>
      <p:sp>
        <p:nvSpPr>
          <p:cNvPr id="8354" name="Rectangle 162"/>
          <p:cNvSpPr>
            <a:spLocks noChangeArrowheads="1"/>
          </p:cNvSpPr>
          <p:nvPr/>
        </p:nvSpPr>
        <p:spPr bwMode="auto">
          <a:xfrm>
            <a:off x="5659437" y="5199496"/>
            <a:ext cx="1042988" cy="476250"/>
          </a:xfrm>
          <a:prstGeom prst="rect">
            <a:avLst/>
          </a:prstGeom>
          <a:noFill/>
          <a:ln w="9525">
            <a:noFill/>
            <a:miter lim="800000"/>
            <a:headEnd/>
            <a:tailEnd/>
          </a:ln>
          <a:effectLst/>
        </p:spPr>
        <p:txBody>
          <a:bodyPr wrap="none" anchor="ctr">
            <a:spAutoFit/>
          </a:bodyPr>
          <a:lstStyle/>
          <a:p>
            <a:pPr>
              <a:lnSpc>
                <a:spcPct val="90000"/>
              </a:lnSpc>
            </a:pPr>
            <a:r>
              <a:rPr lang="en-US" sz="1400" dirty="0">
                <a:latin typeface="Arial Black" pitchFamily="28" charset="0"/>
              </a:rPr>
              <a:t>Large</a:t>
            </a:r>
          </a:p>
          <a:p>
            <a:pPr>
              <a:lnSpc>
                <a:spcPct val="90000"/>
              </a:lnSpc>
            </a:pPr>
            <a:r>
              <a:rPr lang="en-US" sz="1400" dirty="0">
                <a:latin typeface="Arial Black" pitchFamily="28" charset="0"/>
              </a:rPr>
              <a:t>intestine</a:t>
            </a:r>
          </a:p>
        </p:txBody>
      </p:sp>
      <p:sp>
        <p:nvSpPr>
          <p:cNvPr id="8362" name="Rectangle 170"/>
          <p:cNvSpPr>
            <a:spLocks noChangeArrowheads="1"/>
          </p:cNvSpPr>
          <p:nvPr/>
        </p:nvSpPr>
        <p:spPr bwMode="auto">
          <a:xfrm>
            <a:off x="836613" y="6188075"/>
            <a:ext cx="628650" cy="304800"/>
          </a:xfrm>
          <a:prstGeom prst="rect">
            <a:avLst/>
          </a:prstGeom>
          <a:noFill/>
          <a:ln w="9525">
            <a:noFill/>
            <a:miter lim="800000"/>
            <a:headEnd/>
            <a:tailEnd/>
          </a:ln>
          <a:effectLst/>
        </p:spPr>
        <p:txBody>
          <a:bodyPr wrap="none" anchor="ctr">
            <a:spAutoFit/>
          </a:bodyPr>
          <a:lstStyle/>
          <a:p>
            <a:pPr algn="ctr"/>
            <a:r>
              <a:rPr lang="en-US" sz="1400" b="1">
                <a:latin typeface="Arial" charset="0"/>
              </a:rPr>
              <a:t>Anus</a:t>
            </a:r>
          </a:p>
        </p:txBody>
      </p:sp>
      <p:sp>
        <p:nvSpPr>
          <p:cNvPr id="8370" name="Rectangle 178"/>
          <p:cNvSpPr>
            <a:spLocks noChangeArrowheads="1"/>
          </p:cNvSpPr>
          <p:nvPr/>
        </p:nvSpPr>
        <p:spPr bwMode="auto">
          <a:xfrm>
            <a:off x="5914304" y="6211888"/>
            <a:ext cx="1073150" cy="304800"/>
          </a:xfrm>
          <a:prstGeom prst="rect">
            <a:avLst/>
          </a:prstGeom>
          <a:noFill/>
          <a:ln w="9525">
            <a:noFill/>
            <a:miter lim="800000"/>
            <a:headEnd/>
            <a:tailEnd/>
          </a:ln>
          <a:effectLst/>
        </p:spPr>
        <p:txBody>
          <a:bodyPr wrap="none" anchor="ctr">
            <a:spAutoFit/>
          </a:bodyPr>
          <a:lstStyle/>
          <a:p>
            <a:pPr algn="ctr"/>
            <a:r>
              <a:rPr lang="en-US" sz="1400" b="1" dirty="0">
                <a:latin typeface="Arial" charset="0"/>
              </a:rPr>
              <a:t>Anal canal</a:t>
            </a:r>
          </a:p>
        </p:txBody>
      </p:sp>
    </p:spTree>
    <p:extLst>
      <p:ext uri="{BB962C8B-B14F-4D97-AF65-F5344CB8AC3E}">
        <p14:creationId xmlns:p14="http://schemas.microsoft.com/office/powerpoint/2010/main" val="2056762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r>
              <a:rPr lang="en-US"/>
              <a:t>Tongue</a:t>
            </a:r>
          </a:p>
        </p:txBody>
      </p:sp>
      <p:sp>
        <p:nvSpPr>
          <p:cNvPr id="39941" name="Rectangle 5"/>
          <p:cNvSpPr>
            <a:spLocks noGrp="1" noChangeArrowheads="1"/>
          </p:cNvSpPr>
          <p:nvPr>
            <p:ph type="body" idx="1"/>
          </p:nvPr>
        </p:nvSpPr>
        <p:spPr>
          <a:xfrm>
            <a:off x="457200" y="1219200"/>
            <a:ext cx="4114800" cy="5257800"/>
          </a:xfrm>
        </p:spPr>
        <p:txBody>
          <a:bodyPr>
            <a:normAutofit fontScale="85000" lnSpcReduction="20000"/>
          </a:bodyPr>
          <a:lstStyle/>
          <a:p>
            <a:r>
              <a:rPr lang="en-US" dirty="0"/>
              <a:t>Lingual lipase</a:t>
            </a:r>
          </a:p>
          <a:p>
            <a:pPr lvl="1"/>
            <a:r>
              <a:rPr lang="en-US" dirty="0"/>
              <a:t>Secreted by serous cells beneath foliate and </a:t>
            </a:r>
            <a:r>
              <a:rPr lang="en-US" dirty="0" err="1"/>
              <a:t>vallate</a:t>
            </a:r>
            <a:r>
              <a:rPr lang="en-US" dirty="0"/>
              <a:t> papillae secrete</a:t>
            </a:r>
          </a:p>
          <a:p>
            <a:pPr lvl="1"/>
            <a:endParaRPr lang="en-US" dirty="0" smtClean="0"/>
          </a:p>
          <a:p>
            <a:pPr lvl="1"/>
            <a:r>
              <a:rPr lang="en-US" dirty="0" smtClean="0"/>
              <a:t>Fat-digesting </a:t>
            </a:r>
            <a:r>
              <a:rPr lang="en-US" dirty="0"/>
              <a:t>enzyme functional in stomach</a:t>
            </a:r>
          </a:p>
          <a:p>
            <a:endParaRPr lang="en-US" dirty="0" smtClean="0"/>
          </a:p>
          <a:p>
            <a:r>
              <a:rPr lang="en-US" dirty="0" smtClean="0"/>
              <a:t>Terminal </a:t>
            </a:r>
            <a:r>
              <a:rPr lang="en-US" dirty="0" err="1"/>
              <a:t>sulcus</a:t>
            </a:r>
            <a:r>
              <a:rPr lang="en-US" dirty="0"/>
              <a:t> marks division between</a:t>
            </a:r>
          </a:p>
          <a:p>
            <a:pPr lvl="1"/>
            <a:r>
              <a:rPr lang="en-US" dirty="0"/>
              <a:t>Body </a:t>
            </a:r>
            <a:endParaRPr lang="en-US" dirty="0" smtClean="0"/>
          </a:p>
          <a:p>
            <a:pPr lvl="2"/>
            <a:r>
              <a:rPr lang="en-US" dirty="0" smtClean="0"/>
              <a:t>anterior </a:t>
            </a:r>
            <a:r>
              <a:rPr lang="en-US" dirty="0"/>
              <a:t>2/3 residing in oral cavity</a:t>
            </a:r>
          </a:p>
          <a:p>
            <a:pPr lvl="1"/>
            <a:r>
              <a:rPr lang="en-US" dirty="0"/>
              <a:t>Root </a:t>
            </a:r>
            <a:endParaRPr lang="en-US" dirty="0" smtClean="0"/>
          </a:p>
          <a:p>
            <a:pPr lvl="2"/>
            <a:r>
              <a:rPr lang="en-US" dirty="0" smtClean="0"/>
              <a:t>posterior </a:t>
            </a:r>
            <a:r>
              <a:rPr lang="en-US" dirty="0"/>
              <a:t>third residing in </a:t>
            </a:r>
            <a:r>
              <a:rPr lang="en-US" dirty="0" err="1"/>
              <a:t>oropharynx</a:t>
            </a:r>
            <a:endParaRPr lang="en-US" dirty="0"/>
          </a:p>
          <a:p>
            <a:pPr lvl="2"/>
            <a:r>
              <a:rPr lang="en-US" dirty="0"/>
              <a:t>Just posterior to </a:t>
            </a:r>
            <a:r>
              <a:rPr lang="en-US" dirty="0" err="1"/>
              <a:t>vallate</a:t>
            </a:r>
            <a:r>
              <a:rPr lang="en-US" dirty="0"/>
              <a:t> papillae</a:t>
            </a:r>
          </a:p>
        </p:txBody>
      </p:sp>
      <p:pic>
        <p:nvPicPr>
          <p:cNvPr id="1026" name="Picture 2"/>
          <p:cNvPicPr>
            <a:picLocks noChangeAspect="1" noChangeArrowheads="1"/>
          </p:cNvPicPr>
          <p:nvPr/>
        </p:nvPicPr>
        <p:blipFill>
          <a:blip r:embed="rId3" cstate="print"/>
          <a:srcRect/>
          <a:stretch>
            <a:fillRect/>
          </a:stretch>
        </p:blipFill>
        <p:spPr bwMode="auto">
          <a:xfrm>
            <a:off x="4613796" y="1219200"/>
            <a:ext cx="4530204" cy="4295774"/>
          </a:xfrm>
          <a:prstGeom prst="rect">
            <a:avLst/>
          </a:prstGeom>
          <a:noFill/>
          <a:ln w="9525">
            <a:noFill/>
            <a:miter lim="800000"/>
            <a:headEnd/>
            <a:tailEnd/>
          </a:ln>
        </p:spPr>
      </p:pic>
    </p:spTree>
    <p:extLst>
      <p:ext uri="{BB962C8B-B14F-4D97-AF65-F5344CB8AC3E}">
        <p14:creationId xmlns:p14="http://schemas.microsoft.com/office/powerpoint/2010/main" val="412792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r>
              <a:rPr lang="en-US"/>
              <a:t>Salivary Glands</a:t>
            </a:r>
          </a:p>
        </p:txBody>
      </p:sp>
      <p:sp>
        <p:nvSpPr>
          <p:cNvPr id="43013" name="Rectangle 5"/>
          <p:cNvSpPr>
            <a:spLocks noGrp="1" noChangeArrowheads="1"/>
          </p:cNvSpPr>
          <p:nvPr>
            <p:ph type="body" idx="1"/>
          </p:nvPr>
        </p:nvSpPr>
        <p:spPr/>
        <p:txBody>
          <a:bodyPr/>
          <a:lstStyle/>
          <a:p>
            <a:r>
              <a:rPr lang="en-US"/>
              <a:t>Function of saliva</a:t>
            </a:r>
          </a:p>
          <a:p>
            <a:pPr lvl="1"/>
            <a:r>
              <a:rPr lang="en-US"/>
              <a:t>Cleanses mouth</a:t>
            </a:r>
          </a:p>
          <a:p>
            <a:pPr lvl="1"/>
            <a:r>
              <a:rPr lang="en-US"/>
              <a:t>Dissolves food chemicals for taste </a:t>
            </a:r>
          </a:p>
          <a:p>
            <a:pPr lvl="1"/>
            <a:r>
              <a:rPr lang="en-US"/>
              <a:t>Moistens food; compacts into bolus </a:t>
            </a:r>
          </a:p>
          <a:p>
            <a:pPr lvl="1"/>
            <a:r>
              <a:rPr lang="en-US"/>
              <a:t>Begins breakdown of starch with enzymes</a:t>
            </a:r>
          </a:p>
        </p:txBody>
      </p:sp>
    </p:spTree>
    <p:extLst>
      <p:ext uri="{BB962C8B-B14F-4D97-AF65-F5344CB8AC3E}">
        <p14:creationId xmlns:p14="http://schemas.microsoft.com/office/powerpoint/2010/main" val="1628854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Salivary Glands</a:t>
            </a:r>
          </a:p>
        </p:txBody>
      </p:sp>
      <p:sp>
        <p:nvSpPr>
          <p:cNvPr id="41989" name="Rectangle 5"/>
          <p:cNvSpPr>
            <a:spLocks noGrp="1" noChangeArrowheads="1"/>
          </p:cNvSpPr>
          <p:nvPr>
            <p:ph type="body" idx="1"/>
          </p:nvPr>
        </p:nvSpPr>
        <p:spPr/>
        <p:txBody>
          <a:bodyPr/>
          <a:lstStyle/>
          <a:p>
            <a:r>
              <a:rPr lang="en-US" b="1" dirty="0"/>
              <a:t>Extrinsic salivary glands</a:t>
            </a:r>
          </a:p>
          <a:p>
            <a:pPr lvl="2"/>
            <a:r>
              <a:rPr lang="en-US" dirty="0"/>
              <a:t>Produce most </a:t>
            </a:r>
            <a:r>
              <a:rPr lang="en-US" b="1" dirty="0"/>
              <a:t>saliva</a:t>
            </a:r>
            <a:r>
              <a:rPr lang="en-US" dirty="0"/>
              <a:t>; lie outside oral cavity </a:t>
            </a:r>
          </a:p>
          <a:p>
            <a:pPr lvl="1"/>
            <a:r>
              <a:rPr lang="en-US" b="1" dirty="0"/>
              <a:t>Parotid</a:t>
            </a:r>
          </a:p>
          <a:p>
            <a:pPr lvl="1"/>
            <a:r>
              <a:rPr lang="en-US" b="1" dirty="0" err="1"/>
              <a:t>Submandibular</a:t>
            </a:r>
            <a:endParaRPr lang="en-US" b="1" dirty="0"/>
          </a:p>
          <a:p>
            <a:pPr lvl="1"/>
            <a:r>
              <a:rPr lang="en-US" b="1" dirty="0"/>
              <a:t>Sublingual</a:t>
            </a:r>
          </a:p>
          <a:p>
            <a:endParaRPr lang="en-US" b="1" dirty="0" smtClean="0"/>
          </a:p>
          <a:p>
            <a:r>
              <a:rPr lang="en-US" b="1" dirty="0" smtClean="0"/>
              <a:t>Intrinsic </a:t>
            </a:r>
            <a:r>
              <a:rPr lang="en-US" b="1" dirty="0"/>
              <a:t>salivary glands</a:t>
            </a:r>
          </a:p>
          <a:p>
            <a:pPr lvl="1"/>
            <a:r>
              <a:rPr lang="en-US" dirty="0"/>
              <a:t>Scattered throughout oral cavity; augment </a:t>
            </a:r>
            <a:r>
              <a:rPr lang="en-US" dirty="0" smtClean="0"/>
              <a:t>slightly</a:t>
            </a:r>
          </a:p>
          <a:p>
            <a:pPr lvl="1"/>
            <a:r>
              <a:rPr lang="en-US" dirty="0" smtClean="0"/>
              <a:t>continuously keep mouth moist</a:t>
            </a:r>
            <a:endParaRPr lang="en-US" dirty="0"/>
          </a:p>
        </p:txBody>
      </p:sp>
    </p:spTree>
    <p:extLst>
      <p:ext uri="{BB962C8B-B14F-4D97-AF65-F5344CB8AC3E}">
        <p14:creationId xmlns:p14="http://schemas.microsoft.com/office/powerpoint/2010/main" val="2319104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Salivary Glands</a:t>
            </a:r>
          </a:p>
        </p:txBody>
      </p:sp>
      <p:sp>
        <p:nvSpPr>
          <p:cNvPr id="44037" name="Rectangle 5"/>
          <p:cNvSpPr>
            <a:spLocks noGrp="1" noChangeArrowheads="1"/>
          </p:cNvSpPr>
          <p:nvPr>
            <p:ph type="body" idx="1"/>
          </p:nvPr>
        </p:nvSpPr>
        <p:spPr/>
        <p:txBody>
          <a:bodyPr>
            <a:normAutofit/>
          </a:bodyPr>
          <a:lstStyle/>
          <a:p>
            <a:r>
              <a:rPr lang="en-US" b="1" dirty="0"/>
              <a:t>Parotid gland</a:t>
            </a:r>
          </a:p>
          <a:p>
            <a:pPr lvl="2"/>
            <a:r>
              <a:rPr lang="en-US" dirty="0"/>
              <a:t>Anterior to </a:t>
            </a:r>
            <a:r>
              <a:rPr lang="en-US" dirty="0" smtClean="0"/>
              <a:t>ear</a:t>
            </a:r>
          </a:p>
          <a:p>
            <a:pPr lvl="2"/>
            <a:r>
              <a:rPr lang="en-US" dirty="0" smtClean="0"/>
              <a:t>External </a:t>
            </a:r>
            <a:r>
              <a:rPr lang="en-US" dirty="0"/>
              <a:t>to </a:t>
            </a:r>
            <a:r>
              <a:rPr lang="en-US" dirty="0" err="1"/>
              <a:t>masseter</a:t>
            </a:r>
            <a:r>
              <a:rPr lang="en-US" dirty="0"/>
              <a:t> muscle </a:t>
            </a:r>
            <a:endParaRPr lang="en-US" dirty="0" smtClean="0"/>
          </a:p>
          <a:p>
            <a:pPr lvl="1"/>
            <a:r>
              <a:rPr lang="en-US" dirty="0" smtClean="0"/>
              <a:t>Parotid </a:t>
            </a:r>
            <a:r>
              <a:rPr lang="en-US" dirty="0"/>
              <a:t>duct opens into vestibule next to second upper </a:t>
            </a:r>
            <a:r>
              <a:rPr lang="en-US" dirty="0" smtClean="0"/>
              <a:t>molar</a:t>
            </a:r>
            <a:endParaRPr lang="en-US" i="1" dirty="0" smtClean="0"/>
          </a:p>
          <a:p>
            <a:pPr lvl="1"/>
            <a:r>
              <a:rPr lang="en-US" i="1" dirty="0" smtClean="0"/>
              <a:t>Mumps</a:t>
            </a:r>
            <a:r>
              <a:rPr lang="en-US" dirty="0" smtClean="0"/>
              <a:t> </a:t>
            </a:r>
            <a:r>
              <a:rPr lang="en-US" dirty="0"/>
              <a:t>is inflammation of parotid </a:t>
            </a:r>
            <a:r>
              <a:rPr lang="en-US" dirty="0" smtClean="0"/>
              <a:t>glands</a:t>
            </a:r>
          </a:p>
          <a:p>
            <a:pPr lvl="1"/>
            <a:endParaRPr lang="en-US" dirty="0" smtClean="0"/>
          </a:p>
          <a:p>
            <a:r>
              <a:rPr lang="en-US" b="1" dirty="0" err="1" smtClean="0"/>
              <a:t>Submandibular</a:t>
            </a:r>
            <a:r>
              <a:rPr lang="en-US" b="1" dirty="0" smtClean="0"/>
              <a:t> gland </a:t>
            </a:r>
          </a:p>
          <a:p>
            <a:pPr lvl="1"/>
            <a:r>
              <a:rPr lang="en-US" dirty="0" smtClean="0"/>
              <a:t>Medial to body of mandible</a:t>
            </a:r>
          </a:p>
          <a:p>
            <a:pPr lvl="1"/>
            <a:r>
              <a:rPr lang="en-US" dirty="0" smtClean="0"/>
              <a:t>Duct opens at base of lingual </a:t>
            </a:r>
            <a:r>
              <a:rPr lang="en-US" dirty="0" err="1" smtClean="0"/>
              <a:t>frenulum</a:t>
            </a:r>
            <a:endParaRPr lang="en-US" dirty="0" smtClean="0"/>
          </a:p>
          <a:p>
            <a:pPr lvl="1"/>
            <a:endParaRPr lang="en-US" dirty="0"/>
          </a:p>
        </p:txBody>
      </p:sp>
    </p:spTree>
    <p:extLst>
      <p:ext uri="{BB962C8B-B14F-4D97-AF65-F5344CB8AC3E}">
        <p14:creationId xmlns:p14="http://schemas.microsoft.com/office/powerpoint/2010/main" val="3452173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a:t>Salivary Glands</a:t>
            </a:r>
          </a:p>
        </p:txBody>
      </p:sp>
      <p:sp>
        <p:nvSpPr>
          <p:cNvPr id="45061" name="Rectangle 5"/>
          <p:cNvSpPr>
            <a:spLocks noGrp="1" noChangeArrowheads="1"/>
          </p:cNvSpPr>
          <p:nvPr>
            <p:ph type="body" idx="1"/>
          </p:nvPr>
        </p:nvSpPr>
        <p:spPr/>
        <p:txBody>
          <a:bodyPr/>
          <a:lstStyle/>
          <a:p>
            <a:r>
              <a:rPr lang="en-US" b="1" dirty="0" smtClean="0"/>
              <a:t>Sublingual </a:t>
            </a:r>
            <a:r>
              <a:rPr lang="en-US" b="1" dirty="0"/>
              <a:t>gland</a:t>
            </a:r>
          </a:p>
          <a:p>
            <a:pPr lvl="1"/>
            <a:r>
              <a:rPr lang="en-US" dirty="0"/>
              <a:t>Anterior to </a:t>
            </a:r>
            <a:r>
              <a:rPr lang="en-US" dirty="0" err="1"/>
              <a:t>submandibular</a:t>
            </a:r>
            <a:r>
              <a:rPr lang="en-US" dirty="0"/>
              <a:t> gland under tongue</a:t>
            </a:r>
          </a:p>
          <a:p>
            <a:pPr lvl="1"/>
            <a:r>
              <a:rPr lang="en-US" dirty="0"/>
              <a:t>Opens via 10–12 ducts into floor of mouth</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719263" y="3110987"/>
            <a:ext cx="5705475" cy="3747013"/>
          </a:xfrm>
          <a:prstGeom prst="rect">
            <a:avLst/>
          </a:prstGeom>
          <a:noFill/>
          <a:ln w="9525">
            <a:noFill/>
            <a:miter lim="800000"/>
            <a:headEnd/>
            <a:tailEnd/>
          </a:ln>
        </p:spPr>
      </p:pic>
    </p:spTree>
    <p:extLst>
      <p:ext uri="{BB962C8B-B14F-4D97-AF65-F5344CB8AC3E}">
        <p14:creationId xmlns:p14="http://schemas.microsoft.com/office/powerpoint/2010/main" val="2307345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r>
              <a:rPr lang="en-US"/>
              <a:t>Salivary Glands</a:t>
            </a:r>
          </a:p>
        </p:txBody>
      </p:sp>
      <p:sp>
        <p:nvSpPr>
          <p:cNvPr id="47109" name="Rectangle 5"/>
          <p:cNvSpPr>
            <a:spLocks noGrp="1" noChangeArrowheads="1"/>
          </p:cNvSpPr>
          <p:nvPr>
            <p:ph type="body" idx="1"/>
          </p:nvPr>
        </p:nvSpPr>
        <p:spPr/>
        <p:txBody>
          <a:bodyPr/>
          <a:lstStyle/>
          <a:p>
            <a:r>
              <a:rPr lang="en-US" dirty="0"/>
              <a:t>Two types of </a:t>
            </a:r>
            <a:r>
              <a:rPr lang="en-US" dirty="0" err="1"/>
              <a:t>secretory</a:t>
            </a:r>
            <a:r>
              <a:rPr lang="en-US" dirty="0"/>
              <a:t> cells</a:t>
            </a:r>
          </a:p>
          <a:p>
            <a:pPr lvl="1"/>
            <a:endParaRPr lang="en-US" b="1" dirty="0" smtClean="0"/>
          </a:p>
          <a:p>
            <a:pPr lvl="1"/>
            <a:r>
              <a:rPr lang="en-US" b="1" dirty="0" smtClean="0"/>
              <a:t>Serous </a:t>
            </a:r>
            <a:r>
              <a:rPr lang="en-US" b="1" dirty="0"/>
              <a:t>cells</a:t>
            </a:r>
            <a:endParaRPr lang="en-US" dirty="0"/>
          </a:p>
          <a:p>
            <a:pPr lvl="2"/>
            <a:r>
              <a:rPr lang="en-US" dirty="0"/>
              <a:t>Watery, enzymes, ions, bit of </a:t>
            </a:r>
            <a:r>
              <a:rPr lang="en-US" dirty="0" err="1"/>
              <a:t>mucin</a:t>
            </a:r>
            <a:endParaRPr lang="en-US" dirty="0"/>
          </a:p>
          <a:p>
            <a:pPr lvl="1"/>
            <a:endParaRPr lang="en-US" b="1" dirty="0" smtClean="0"/>
          </a:p>
          <a:p>
            <a:pPr lvl="1"/>
            <a:r>
              <a:rPr lang="en-US" b="1" dirty="0" smtClean="0"/>
              <a:t>Mucous </a:t>
            </a:r>
            <a:r>
              <a:rPr lang="en-US" b="1" dirty="0"/>
              <a:t>cells</a:t>
            </a:r>
          </a:p>
          <a:p>
            <a:pPr lvl="2"/>
            <a:r>
              <a:rPr lang="en-US" dirty="0"/>
              <a:t>Mucus</a:t>
            </a:r>
          </a:p>
          <a:p>
            <a:endParaRPr lang="en-US" dirty="0" smtClean="0"/>
          </a:p>
          <a:p>
            <a:r>
              <a:rPr lang="en-US" dirty="0" smtClean="0"/>
              <a:t>Parotid gland, </a:t>
            </a:r>
            <a:r>
              <a:rPr lang="en-US" dirty="0" err="1"/>
              <a:t>submandibular</a:t>
            </a:r>
            <a:r>
              <a:rPr lang="en-US" dirty="0"/>
              <a:t> glands </a:t>
            </a:r>
            <a:r>
              <a:rPr lang="en-US" dirty="0" smtClean="0"/>
              <a:t>are mostly serous</a:t>
            </a:r>
          </a:p>
          <a:p>
            <a:r>
              <a:rPr lang="en-US" dirty="0" smtClean="0"/>
              <a:t> Sublingual gland is mostly </a:t>
            </a:r>
            <a:r>
              <a:rPr lang="en-US" dirty="0"/>
              <a:t>mucous</a:t>
            </a:r>
          </a:p>
        </p:txBody>
      </p:sp>
    </p:spTree>
    <p:extLst>
      <p:ext uri="{BB962C8B-B14F-4D97-AF65-F5344CB8AC3E}">
        <p14:creationId xmlns:p14="http://schemas.microsoft.com/office/powerpoint/2010/main" val="2115625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8"/>
          <p:cNvSpPr>
            <a:spLocks noGrp="1" noChangeArrowheads="1"/>
          </p:cNvSpPr>
          <p:nvPr>
            <p:ph type="body" idx="1"/>
          </p:nvPr>
        </p:nvSpPr>
        <p:spPr/>
        <p:txBody>
          <a:bodyPr/>
          <a:lstStyle/>
          <a:p>
            <a:r>
              <a:rPr lang="en-US" dirty="0"/>
              <a:t>97–99.5% water, slightly acidic</a:t>
            </a:r>
          </a:p>
          <a:p>
            <a:pPr lvl="1"/>
            <a:r>
              <a:rPr lang="en-US" dirty="0" smtClean="0"/>
              <a:t>Electrolytes</a:t>
            </a:r>
          </a:p>
          <a:p>
            <a:pPr lvl="2"/>
            <a:r>
              <a:rPr lang="en-US" dirty="0" smtClean="0"/>
              <a:t>Na</a:t>
            </a:r>
            <a:r>
              <a:rPr lang="en-US" baseline="30000" dirty="0"/>
              <a:t>+</a:t>
            </a:r>
            <a:r>
              <a:rPr lang="en-US" dirty="0"/>
              <a:t>, K</a:t>
            </a:r>
            <a:r>
              <a:rPr lang="en-US" baseline="30000" dirty="0"/>
              <a:t>+</a:t>
            </a:r>
            <a:r>
              <a:rPr lang="en-US" dirty="0"/>
              <a:t>, </a:t>
            </a:r>
            <a:r>
              <a:rPr lang="en-US" dirty="0" err="1"/>
              <a:t>Cl</a:t>
            </a:r>
            <a:r>
              <a:rPr lang="en-US" baseline="30000" dirty="0"/>
              <a:t>–</a:t>
            </a:r>
            <a:r>
              <a:rPr lang="en-US" dirty="0"/>
              <a:t>, PO</a:t>
            </a:r>
            <a:r>
              <a:rPr lang="en-US" baseline="-25000" dirty="0"/>
              <a:t>4</a:t>
            </a:r>
            <a:r>
              <a:rPr lang="en-US" dirty="0"/>
              <a:t> </a:t>
            </a:r>
            <a:r>
              <a:rPr lang="en-US" baseline="30000" dirty="0"/>
              <a:t>2–</a:t>
            </a:r>
            <a:r>
              <a:rPr lang="en-US" dirty="0"/>
              <a:t>, HCO</a:t>
            </a:r>
            <a:r>
              <a:rPr lang="en-US" baseline="-25000" dirty="0"/>
              <a:t>3</a:t>
            </a:r>
            <a:r>
              <a:rPr lang="en-US" baseline="-5000" dirty="0"/>
              <a:t>–</a:t>
            </a:r>
            <a:endParaRPr lang="en-US" dirty="0"/>
          </a:p>
          <a:p>
            <a:pPr lvl="1"/>
            <a:r>
              <a:rPr lang="en-US" dirty="0"/>
              <a:t>Salivary amylase </a:t>
            </a:r>
            <a:endParaRPr lang="en-US" dirty="0" smtClean="0"/>
          </a:p>
          <a:p>
            <a:pPr lvl="1"/>
            <a:r>
              <a:rPr lang="en-US" dirty="0" smtClean="0"/>
              <a:t>Lingual </a:t>
            </a:r>
            <a:r>
              <a:rPr lang="en-US" dirty="0"/>
              <a:t>lipase</a:t>
            </a:r>
          </a:p>
          <a:p>
            <a:pPr lvl="1"/>
            <a:r>
              <a:rPr lang="en-US" dirty="0" err="1"/>
              <a:t>Mucin</a:t>
            </a:r>
            <a:endParaRPr lang="en-US" dirty="0"/>
          </a:p>
          <a:p>
            <a:pPr lvl="1"/>
            <a:r>
              <a:rPr lang="en-US" dirty="0"/>
              <a:t>Metabolic </a:t>
            </a:r>
            <a:r>
              <a:rPr lang="en-US" dirty="0" smtClean="0"/>
              <a:t>wastes</a:t>
            </a:r>
          </a:p>
          <a:p>
            <a:pPr lvl="2"/>
            <a:r>
              <a:rPr lang="en-US" dirty="0" smtClean="0"/>
              <a:t>urea </a:t>
            </a:r>
            <a:r>
              <a:rPr lang="en-US" dirty="0"/>
              <a:t>and uric acid</a:t>
            </a:r>
          </a:p>
          <a:p>
            <a:pPr lvl="1"/>
            <a:r>
              <a:rPr lang="en-US" dirty="0" err="1"/>
              <a:t>Lysozyme</a:t>
            </a:r>
            <a:r>
              <a:rPr lang="en-US" dirty="0"/>
              <a:t>, </a:t>
            </a:r>
            <a:r>
              <a:rPr lang="en-US" dirty="0" err="1"/>
              <a:t>IgA</a:t>
            </a:r>
            <a:r>
              <a:rPr lang="en-US" dirty="0"/>
              <a:t>, </a:t>
            </a:r>
            <a:r>
              <a:rPr lang="en-US" dirty="0" err="1"/>
              <a:t>defensins</a:t>
            </a:r>
            <a:r>
              <a:rPr lang="en-US" dirty="0"/>
              <a:t>, and a cyanide compound protect against </a:t>
            </a:r>
            <a:r>
              <a:rPr lang="en-US" dirty="0" err="1"/>
              <a:t>microorganismsa</a:t>
            </a:r>
            <a:endParaRPr lang="en-US" dirty="0"/>
          </a:p>
        </p:txBody>
      </p:sp>
      <p:sp>
        <p:nvSpPr>
          <p:cNvPr id="48135" name="Rectangle 7"/>
          <p:cNvSpPr>
            <a:spLocks noGrp="1" noChangeArrowheads="1"/>
          </p:cNvSpPr>
          <p:nvPr>
            <p:ph type="title"/>
          </p:nvPr>
        </p:nvSpPr>
        <p:spPr/>
        <p:txBody>
          <a:bodyPr/>
          <a:lstStyle/>
          <a:p>
            <a:r>
              <a:rPr lang="en-US"/>
              <a:t>Composition of Saliva</a:t>
            </a:r>
          </a:p>
        </p:txBody>
      </p:sp>
    </p:spTree>
    <p:extLst>
      <p:ext uri="{BB962C8B-B14F-4D97-AF65-F5344CB8AC3E}">
        <p14:creationId xmlns:p14="http://schemas.microsoft.com/office/powerpoint/2010/main" val="1523907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en-US"/>
              <a:t>Control of Salivation</a:t>
            </a:r>
          </a:p>
        </p:txBody>
      </p:sp>
      <p:sp>
        <p:nvSpPr>
          <p:cNvPr id="49157" name="Rectangle 5"/>
          <p:cNvSpPr>
            <a:spLocks noGrp="1" noChangeArrowheads="1"/>
          </p:cNvSpPr>
          <p:nvPr>
            <p:ph type="body" idx="1"/>
          </p:nvPr>
        </p:nvSpPr>
        <p:spPr/>
        <p:txBody>
          <a:bodyPr/>
          <a:lstStyle/>
          <a:p>
            <a:r>
              <a:rPr lang="en-US" sz="2800" dirty="0" smtClean="0"/>
              <a:t>Extrinsic </a:t>
            </a:r>
            <a:r>
              <a:rPr lang="en-US" sz="2800" dirty="0"/>
              <a:t>salivary glands</a:t>
            </a:r>
            <a:r>
              <a:rPr lang="en-US" sz="2800" b="1" dirty="0"/>
              <a:t> </a:t>
            </a:r>
            <a:r>
              <a:rPr lang="en-US" sz="2800" dirty="0"/>
              <a:t>activated by parasympathetic nervous system when </a:t>
            </a:r>
          </a:p>
          <a:p>
            <a:pPr lvl="1"/>
            <a:r>
              <a:rPr lang="en-US" sz="2400" dirty="0"/>
              <a:t>Ingested food stimulates </a:t>
            </a:r>
            <a:r>
              <a:rPr lang="en-US" sz="2400" dirty="0" err="1"/>
              <a:t>chemoreceptors</a:t>
            </a:r>
            <a:r>
              <a:rPr lang="en-US" sz="2400" dirty="0"/>
              <a:t> and mechanoreceptors in mouth </a:t>
            </a:r>
            <a:r>
              <a:rPr lang="en-US" sz="2400" dirty="0">
                <a:sym typeface="Wingdings" pitchFamily="28" charset="2"/>
              </a:rPr>
              <a:t></a:t>
            </a:r>
            <a:endParaRPr lang="en-US" sz="2400" dirty="0"/>
          </a:p>
          <a:p>
            <a:pPr lvl="1"/>
            <a:endParaRPr lang="en-US" sz="2400" b="1" dirty="0" smtClean="0"/>
          </a:p>
          <a:p>
            <a:pPr lvl="1"/>
            <a:r>
              <a:rPr lang="en-US" sz="2400" b="1" dirty="0" err="1" smtClean="0"/>
              <a:t>Salivatory</a:t>
            </a:r>
            <a:r>
              <a:rPr lang="en-US" sz="2400" b="1" dirty="0" smtClean="0"/>
              <a:t> </a:t>
            </a:r>
            <a:r>
              <a:rPr lang="en-US" sz="2400" b="1" dirty="0"/>
              <a:t>nuclei </a:t>
            </a:r>
            <a:r>
              <a:rPr lang="en-US" sz="2400" dirty="0"/>
              <a:t>in brain stem send impulses along parasympathetic fibers in cranial nerves VII and IX</a:t>
            </a:r>
          </a:p>
          <a:p>
            <a:endParaRPr lang="en-US" sz="2800" dirty="0" smtClean="0"/>
          </a:p>
          <a:p>
            <a:r>
              <a:rPr lang="en-US" sz="2800" dirty="0" smtClean="0"/>
              <a:t>Strong </a:t>
            </a:r>
            <a:r>
              <a:rPr lang="en-US" sz="2800" dirty="0"/>
              <a:t>sympathetic stimulation </a:t>
            </a:r>
            <a:r>
              <a:rPr lang="en-US" sz="2800" b="1" dirty="0"/>
              <a:t>inhibits</a:t>
            </a:r>
            <a:r>
              <a:rPr lang="en-US" sz="2800" dirty="0"/>
              <a:t> salivation and results in </a:t>
            </a:r>
            <a:r>
              <a:rPr lang="en-US" sz="2800" b="1" dirty="0"/>
              <a:t>dry</a:t>
            </a:r>
            <a:r>
              <a:rPr lang="en-US" sz="2800" dirty="0"/>
              <a:t> mouth </a:t>
            </a:r>
            <a:endParaRPr lang="en-US" sz="2800" dirty="0" smtClean="0"/>
          </a:p>
          <a:p>
            <a:pPr lvl="1"/>
            <a:r>
              <a:rPr lang="en-US" sz="2400" dirty="0" err="1" smtClean="0"/>
              <a:t>xerostomia</a:t>
            </a:r>
            <a:endParaRPr lang="en-US" sz="2400" dirty="0"/>
          </a:p>
        </p:txBody>
      </p:sp>
    </p:spTree>
    <p:extLst>
      <p:ext uri="{BB962C8B-B14F-4D97-AF65-F5344CB8AC3E}">
        <p14:creationId xmlns:p14="http://schemas.microsoft.com/office/powerpoint/2010/main" val="3084532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a:t>Teeth</a:t>
            </a:r>
          </a:p>
        </p:txBody>
      </p:sp>
      <p:sp>
        <p:nvSpPr>
          <p:cNvPr id="50181" name="Rectangle 5"/>
          <p:cNvSpPr>
            <a:spLocks noGrp="1" noChangeArrowheads="1"/>
          </p:cNvSpPr>
          <p:nvPr>
            <p:ph type="body" idx="1"/>
          </p:nvPr>
        </p:nvSpPr>
        <p:spPr/>
        <p:txBody>
          <a:bodyPr/>
          <a:lstStyle/>
          <a:p>
            <a:pPr>
              <a:lnSpc>
                <a:spcPct val="90000"/>
              </a:lnSpc>
            </a:pPr>
            <a:r>
              <a:rPr lang="en-US" dirty="0"/>
              <a:t>Tear and grind food for digestion</a:t>
            </a:r>
          </a:p>
          <a:p>
            <a:pPr>
              <a:lnSpc>
                <a:spcPct val="90000"/>
              </a:lnSpc>
            </a:pPr>
            <a:endParaRPr lang="en-US" dirty="0" smtClean="0"/>
          </a:p>
          <a:p>
            <a:pPr>
              <a:lnSpc>
                <a:spcPct val="90000"/>
              </a:lnSpc>
            </a:pPr>
            <a:r>
              <a:rPr lang="en-US" dirty="0" smtClean="0"/>
              <a:t>Primary </a:t>
            </a:r>
            <a:r>
              <a:rPr lang="en-US" dirty="0"/>
              <a:t>and permanent dentitions formed by age 21</a:t>
            </a:r>
          </a:p>
          <a:p>
            <a:pPr>
              <a:lnSpc>
                <a:spcPct val="90000"/>
              </a:lnSpc>
              <a:buNone/>
            </a:pPr>
            <a:endParaRPr lang="en-US" dirty="0" smtClean="0"/>
          </a:p>
          <a:p>
            <a:pPr>
              <a:lnSpc>
                <a:spcPct val="90000"/>
              </a:lnSpc>
            </a:pPr>
            <a:r>
              <a:rPr lang="en-US" dirty="0" smtClean="0"/>
              <a:t>20 </a:t>
            </a:r>
            <a:r>
              <a:rPr lang="en-US" dirty="0"/>
              <a:t>deciduous teeth erupt (6–24 months of age)</a:t>
            </a:r>
          </a:p>
          <a:p>
            <a:pPr lvl="1">
              <a:lnSpc>
                <a:spcPct val="90000"/>
              </a:lnSpc>
            </a:pPr>
            <a:r>
              <a:rPr lang="en-US" dirty="0"/>
              <a:t>Roots </a:t>
            </a:r>
            <a:r>
              <a:rPr lang="en-US" dirty="0" err="1" smtClean="0"/>
              <a:t>resorbed</a:t>
            </a:r>
            <a:endParaRPr lang="en-US" dirty="0" smtClean="0"/>
          </a:p>
          <a:p>
            <a:pPr lvl="1">
              <a:lnSpc>
                <a:spcPct val="90000"/>
              </a:lnSpc>
            </a:pPr>
            <a:r>
              <a:rPr lang="en-US" dirty="0" smtClean="0"/>
              <a:t>teeth </a:t>
            </a:r>
            <a:r>
              <a:rPr lang="en-US" dirty="0"/>
              <a:t>fall out (6–12 years of age) as permanent teeth develop</a:t>
            </a:r>
          </a:p>
          <a:p>
            <a:pPr>
              <a:lnSpc>
                <a:spcPct val="90000"/>
              </a:lnSpc>
            </a:pPr>
            <a:endParaRPr lang="en-US" dirty="0" smtClean="0"/>
          </a:p>
          <a:p>
            <a:pPr>
              <a:lnSpc>
                <a:spcPct val="90000"/>
              </a:lnSpc>
            </a:pPr>
            <a:r>
              <a:rPr lang="en-US" dirty="0" smtClean="0"/>
              <a:t>32 </a:t>
            </a:r>
            <a:r>
              <a:rPr lang="en-US" dirty="0"/>
              <a:t>permanent teeth</a:t>
            </a:r>
          </a:p>
          <a:p>
            <a:pPr lvl="1">
              <a:lnSpc>
                <a:spcPct val="90000"/>
              </a:lnSpc>
            </a:pPr>
            <a:r>
              <a:rPr lang="en-US" dirty="0"/>
              <a:t>All but third molars in by end of adolescence</a:t>
            </a:r>
          </a:p>
          <a:p>
            <a:pPr lvl="2">
              <a:lnSpc>
                <a:spcPct val="90000"/>
              </a:lnSpc>
            </a:pPr>
            <a:r>
              <a:rPr lang="en-US" dirty="0"/>
              <a:t>Third molars at 17–25, or may not erupt</a:t>
            </a:r>
          </a:p>
        </p:txBody>
      </p:sp>
    </p:spTree>
    <p:extLst>
      <p:ext uri="{BB962C8B-B14F-4D97-AF65-F5344CB8AC3E}">
        <p14:creationId xmlns:p14="http://schemas.microsoft.com/office/powerpoint/2010/main" val="2975367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457200" y="274638"/>
            <a:ext cx="4114800" cy="563562"/>
          </a:xfrm>
        </p:spPr>
        <p:txBody>
          <a:bodyPr/>
          <a:lstStyle/>
          <a:p>
            <a:r>
              <a:rPr lang="en-US" dirty="0"/>
              <a:t>Classes of Teeth</a:t>
            </a:r>
          </a:p>
        </p:txBody>
      </p:sp>
      <p:sp>
        <p:nvSpPr>
          <p:cNvPr id="52229" name="Rectangle 5"/>
          <p:cNvSpPr>
            <a:spLocks noGrp="1" noChangeArrowheads="1"/>
          </p:cNvSpPr>
          <p:nvPr>
            <p:ph type="body" idx="1"/>
          </p:nvPr>
        </p:nvSpPr>
        <p:spPr>
          <a:xfrm>
            <a:off x="457200" y="1219200"/>
            <a:ext cx="3962400" cy="5257800"/>
          </a:xfrm>
        </p:spPr>
        <p:txBody>
          <a:bodyPr>
            <a:normAutofit lnSpcReduction="10000"/>
          </a:bodyPr>
          <a:lstStyle/>
          <a:p>
            <a:r>
              <a:rPr lang="en-US" b="1" dirty="0"/>
              <a:t>Incisors</a:t>
            </a:r>
            <a:endParaRPr lang="en-US" dirty="0"/>
          </a:p>
          <a:p>
            <a:pPr lvl="1"/>
            <a:r>
              <a:rPr lang="en-US" dirty="0"/>
              <a:t>Chisel shaped for cutting </a:t>
            </a:r>
          </a:p>
          <a:p>
            <a:r>
              <a:rPr lang="en-US" b="1" dirty="0"/>
              <a:t>Canines</a:t>
            </a:r>
            <a:r>
              <a:rPr lang="en-US" dirty="0"/>
              <a:t> </a:t>
            </a:r>
          </a:p>
          <a:p>
            <a:pPr lvl="1"/>
            <a:r>
              <a:rPr lang="en-US" dirty="0"/>
              <a:t>Fanglike teeth that tear or pierce</a:t>
            </a:r>
          </a:p>
          <a:p>
            <a:r>
              <a:rPr lang="en-US" b="1" dirty="0"/>
              <a:t>Premolars</a:t>
            </a:r>
            <a:r>
              <a:rPr lang="en-US" dirty="0"/>
              <a:t> (bicuspids)</a:t>
            </a:r>
          </a:p>
          <a:p>
            <a:pPr lvl="1"/>
            <a:r>
              <a:rPr lang="en-US" dirty="0"/>
              <a:t>Broad crowns, rounded cusps </a:t>
            </a:r>
            <a:endParaRPr lang="en-US" sz="3000" dirty="0" smtClean="0"/>
          </a:p>
          <a:p>
            <a:pPr lvl="2"/>
            <a:r>
              <a:rPr lang="en-US" dirty="0" smtClean="0"/>
              <a:t> </a:t>
            </a:r>
            <a:r>
              <a:rPr lang="en-US" dirty="0"/>
              <a:t>grind/crush</a:t>
            </a:r>
          </a:p>
          <a:p>
            <a:r>
              <a:rPr lang="en-US" b="1" dirty="0"/>
              <a:t>Molars</a:t>
            </a:r>
            <a:r>
              <a:rPr lang="en-US" dirty="0"/>
              <a:t> </a:t>
            </a:r>
          </a:p>
          <a:p>
            <a:pPr lvl="1"/>
            <a:r>
              <a:rPr lang="en-US" dirty="0"/>
              <a:t>Broad crowns, rounded cusps </a:t>
            </a:r>
            <a:r>
              <a:rPr lang="en-US" sz="3000" dirty="0"/>
              <a:t>–</a:t>
            </a:r>
            <a:r>
              <a:rPr lang="en-US" dirty="0"/>
              <a:t> best grinders</a:t>
            </a:r>
          </a:p>
        </p:txBody>
      </p:sp>
      <p:pic>
        <p:nvPicPr>
          <p:cNvPr id="3074" name="Picture 2"/>
          <p:cNvPicPr>
            <a:picLocks noChangeAspect="1" noChangeArrowheads="1"/>
          </p:cNvPicPr>
          <p:nvPr/>
        </p:nvPicPr>
        <p:blipFill>
          <a:blip r:embed="rId3" cstate="print"/>
          <a:srcRect/>
          <a:stretch>
            <a:fillRect/>
          </a:stretch>
        </p:blipFill>
        <p:spPr bwMode="auto">
          <a:xfrm>
            <a:off x="4667250" y="204788"/>
            <a:ext cx="4476750" cy="6448425"/>
          </a:xfrm>
          <a:prstGeom prst="rect">
            <a:avLst/>
          </a:prstGeom>
          <a:noFill/>
          <a:ln w="9525">
            <a:noFill/>
            <a:miter lim="800000"/>
            <a:headEnd/>
            <a:tailEnd/>
          </a:ln>
        </p:spPr>
      </p:pic>
    </p:spTree>
    <p:extLst>
      <p:ext uri="{BB962C8B-B14F-4D97-AF65-F5344CB8AC3E}">
        <p14:creationId xmlns:p14="http://schemas.microsoft.com/office/powerpoint/2010/main" val="102436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5"/>
          <p:cNvSpPr txBox="1">
            <a:spLocks noChangeArrowheads="1"/>
          </p:cNvSpPr>
          <p:nvPr/>
        </p:nvSpPr>
        <p:spPr bwMode="auto">
          <a:xfrm>
            <a:off x="2133600" y="1828800"/>
            <a:ext cx="4572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altLang="en-US" sz="1400" b="1"/>
          </a:p>
        </p:txBody>
      </p:sp>
    </p:spTree>
    <p:controls>
      <mc:AlternateContent xmlns:mc="http://schemas.openxmlformats.org/markup-compatibility/2006">
        <mc:Choice xmlns:v="urn:schemas-microsoft-com:vml" Requires="v">
          <p:control spid="1027" name="ShockwaveFlash1" r:id="rId2" imgW="6477074" imgH="6477074"/>
        </mc:Choice>
        <mc:Fallback>
          <p:control name="ShockwaveFlash1" r:id="rId2" imgW="6477074" imgH="647707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459629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457200" y="274638"/>
            <a:ext cx="5867400" cy="563562"/>
          </a:xfrm>
        </p:spPr>
        <p:txBody>
          <a:bodyPr/>
          <a:lstStyle/>
          <a:p>
            <a:r>
              <a:rPr lang="en-US" dirty="0"/>
              <a:t>Tooth Structure</a:t>
            </a:r>
          </a:p>
        </p:txBody>
      </p:sp>
      <p:sp>
        <p:nvSpPr>
          <p:cNvPr id="55301" name="Rectangle 5"/>
          <p:cNvSpPr>
            <a:spLocks noGrp="1" noChangeArrowheads="1"/>
          </p:cNvSpPr>
          <p:nvPr>
            <p:ph type="body" idx="1"/>
          </p:nvPr>
        </p:nvSpPr>
        <p:spPr>
          <a:xfrm>
            <a:off x="457200" y="1219200"/>
            <a:ext cx="5181600" cy="5257800"/>
          </a:xfrm>
        </p:spPr>
        <p:txBody>
          <a:bodyPr/>
          <a:lstStyle/>
          <a:p>
            <a:r>
              <a:rPr lang="en-US" b="1" dirty="0"/>
              <a:t>Crown</a:t>
            </a:r>
            <a:r>
              <a:rPr lang="en-US" dirty="0"/>
              <a:t> </a:t>
            </a:r>
            <a:endParaRPr lang="en-US" dirty="0" smtClean="0"/>
          </a:p>
          <a:p>
            <a:pPr lvl="1"/>
            <a:r>
              <a:rPr lang="en-US" dirty="0" smtClean="0"/>
              <a:t> </a:t>
            </a:r>
            <a:r>
              <a:rPr lang="en-US" dirty="0"/>
              <a:t>exposed part above </a:t>
            </a:r>
            <a:r>
              <a:rPr lang="en-US" b="1" dirty="0" err="1"/>
              <a:t>gingiva</a:t>
            </a:r>
            <a:r>
              <a:rPr lang="en-US" dirty="0"/>
              <a:t> (gum)</a:t>
            </a:r>
          </a:p>
          <a:p>
            <a:pPr lvl="2"/>
            <a:r>
              <a:rPr lang="en-US" dirty="0"/>
              <a:t>Covered by </a:t>
            </a:r>
            <a:r>
              <a:rPr lang="en-US" dirty="0" smtClean="0"/>
              <a:t>enamel</a:t>
            </a:r>
          </a:p>
          <a:p>
            <a:pPr lvl="3"/>
            <a:r>
              <a:rPr lang="en-US" dirty="0" smtClean="0"/>
              <a:t>hardest </a:t>
            </a:r>
            <a:r>
              <a:rPr lang="en-US" dirty="0"/>
              <a:t>substance in body </a:t>
            </a:r>
            <a:r>
              <a:rPr lang="en-US" dirty="0" smtClean="0"/>
              <a:t> </a:t>
            </a:r>
            <a:endParaRPr lang="en-US" dirty="0"/>
          </a:p>
          <a:p>
            <a:pPr lvl="2"/>
            <a:r>
              <a:rPr lang="en-US" dirty="0"/>
              <a:t>Enamel-producing cells degenerate when tooth erupts </a:t>
            </a:r>
            <a:r>
              <a:rPr lang="en-US" dirty="0">
                <a:sym typeface="Wingdings" pitchFamily="28" charset="2"/>
              </a:rPr>
              <a:t> no healing if decay or crack</a:t>
            </a:r>
            <a:endParaRPr lang="en-US" dirty="0"/>
          </a:p>
          <a:p>
            <a:endParaRPr lang="en-US" b="1" dirty="0" smtClean="0"/>
          </a:p>
          <a:p>
            <a:r>
              <a:rPr lang="en-US" b="1" dirty="0" smtClean="0"/>
              <a:t>Root</a:t>
            </a:r>
            <a:r>
              <a:rPr lang="en-US" dirty="0" smtClean="0"/>
              <a:t> </a:t>
            </a:r>
          </a:p>
          <a:p>
            <a:pPr lvl="1"/>
            <a:r>
              <a:rPr lang="en-US" dirty="0" smtClean="0"/>
              <a:t> </a:t>
            </a:r>
            <a:r>
              <a:rPr lang="en-US" dirty="0"/>
              <a:t>portion embedded in jawbone</a:t>
            </a:r>
          </a:p>
          <a:p>
            <a:pPr lvl="2"/>
            <a:r>
              <a:rPr lang="en-US" dirty="0"/>
              <a:t>Connected to crown by </a:t>
            </a:r>
            <a:r>
              <a:rPr lang="en-US" b="1" dirty="0"/>
              <a:t>neck</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553075" y="209550"/>
            <a:ext cx="3590925" cy="6438900"/>
          </a:xfrm>
          <a:prstGeom prst="rect">
            <a:avLst/>
          </a:prstGeom>
          <a:noFill/>
          <a:ln w="9525">
            <a:noFill/>
            <a:miter lim="800000"/>
            <a:headEnd/>
            <a:tailEnd/>
          </a:ln>
        </p:spPr>
      </p:pic>
    </p:spTree>
    <p:extLst>
      <p:ext uri="{BB962C8B-B14F-4D97-AF65-F5344CB8AC3E}">
        <p14:creationId xmlns:p14="http://schemas.microsoft.com/office/powerpoint/2010/main" val="3572586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457200" y="274638"/>
            <a:ext cx="4495800" cy="563562"/>
          </a:xfrm>
        </p:spPr>
        <p:txBody>
          <a:bodyPr/>
          <a:lstStyle/>
          <a:p>
            <a:r>
              <a:rPr lang="en-US" dirty="0"/>
              <a:t>Tooth Structure</a:t>
            </a:r>
          </a:p>
        </p:txBody>
      </p:sp>
      <p:sp>
        <p:nvSpPr>
          <p:cNvPr id="57349" name="Rectangle 5"/>
          <p:cNvSpPr>
            <a:spLocks noGrp="1" noChangeArrowheads="1"/>
          </p:cNvSpPr>
          <p:nvPr>
            <p:ph type="body" idx="1"/>
          </p:nvPr>
        </p:nvSpPr>
        <p:spPr>
          <a:xfrm>
            <a:off x="457200" y="1219200"/>
            <a:ext cx="4191000" cy="5257800"/>
          </a:xfrm>
        </p:spPr>
        <p:txBody>
          <a:bodyPr>
            <a:normAutofit fontScale="92500" lnSpcReduction="10000"/>
          </a:bodyPr>
          <a:lstStyle/>
          <a:p>
            <a:r>
              <a:rPr lang="en-US" b="1" dirty="0"/>
              <a:t>Cement</a:t>
            </a:r>
            <a:r>
              <a:rPr lang="en-US" dirty="0"/>
              <a:t> </a:t>
            </a:r>
            <a:endParaRPr lang="en-US" dirty="0" smtClean="0"/>
          </a:p>
          <a:p>
            <a:pPr lvl="1"/>
            <a:r>
              <a:rPr lang="en-US" dirty="0" smtClean="0"/>
              <a:t> </a:t>
            </a:r>
            <a:r>
              <a:rPr lang="en-US" dirty="0"/>
              <a:t>calcified connective tissue </a:t>
            </a:r>
          </a:p>
          <a:p>
            <a:pPr lvl="1"/>
            <a:r>
              <a:rPr lang="en-US" dirty="0"/>
              <a:t>Covers </a:t>
            </a:r>
            <a:r>
              <a:rPr lang="en-US" dirty="0" smtClean="0"/>
              <a:t>root</a:t>
            </a:r>
          </a:p>
          <a:p>
            <a:pPr lvl="1"/>
            <a:r>
              <a:rPr lang="en-US" dirty="0" smtClean="0"/>
              <a:t>Attaches  </a:t>
            </a:r>
            <a:r>
              <a:rPr lang="en-US" dirty="0"/>
              <a:t>it to periodontal ligament</a:t>
            </a:r>
          </a:p>
          <a:p>
            <a:r>
              <a:rPr lang="en-US" b="1" dirty="0"/>
              <a:t>Periodontal ligament</a:t>
            </a:r>
            <a:endParaRPr lang="en-US" dirty="0"/>
          </a:p>
          <a:p>
            <a:pPr lvl="1"/>
            <a:r>
              <a:rPr lang="en-US" dirty="0"/>
              <a:t>Forms fibrous joint called </a:t>
            </a:r>
            <a:r>
              <a:rPr lang="en-US" b="1" dirty="0" err="1"/>
              <a:t>gomphosis</a:t>
            </a:r>
            <a:endParaRPr lang="en-US" dirty="0"/>
          </a:p>
          <a:p>
            <a:pPr lvl="1"/>
            <a:r>
              <a:rPr lang="en-US" dirty="0"/>
              <a:t>Anchors tooth in bony socket</a:t>
            </a:r>
          </a:p>
          <a:p>
            <a:r>
              <a:rPr lang="en-US" b="1" dirty="0"/>
              <a:t>Gingival </a:t>
            </a:r>
            <a:r>
              <a:rPr lang="en-US" b="1" dirty="0" err="1"/>
              <a:t>sulcus</a:t>
            </a:r>
            <a:r>
              <a:rPr lang="en-US" dirty="0"/>
              <a:t> </a:t>
            </a:r>
            <a:endParaRPr lang="en-US" dirty="0" smtClean="0"/>
          </a:p>
          <a:p>
            <a:r>
              <a:rPr lang="en-US" dirty="0" smtClean="0"/>
              <a:t>groove </a:t>
            </a:r>
            <a:r>
              <a:rPr lang="en-US" dirty="0"/>
              <a:t>where </a:t>
            </a:r>
            <a:r>
              <a:rPr lang="en-US" dirty="0" err="1"/>
              <a:t>gingiva</a:t>
            </a:r>
            <a:r>
              <a:rPr lang="en-US" dirty="0"/>
              <a:t> borders tooth</a:t>
            </a:r>
          </a:p>
        </p:txBody>
      </p:sp>
      <p:pic>
        <p:nvPicPr>
          <p:cNvPr id="5122" name="Picture 2"/>
          <p:cNvPicPr>
            <a:picLocks noChangeAspect="1" noChangeArrowheads="1"/>
          </p:cNvPicPr>
          <p:nvPr/>
        </p:nvPicPr>
        <p:blipFill>
          <a:blip r:embed="rId3" cstate="print"/>
          <a:srcRect/>
          <a:stretch>
            <a:fillRect/>
          </a:stretch>
        </p:blipFill>
        <p:spPr bwMode="auto">
          <a:xfrm>
            <a:off x="5067300" y="171450"/>
            <a:ext cx="4076700" cy="6515100"/>
          </a:xfrm>
          <a:prstGeom prst="rect">
            <a:avLst/>
          </a:prstGeom>
          <a:noFill/>
          <a:ln w="9525">
            <a:noFill/>
            <a:miter lim="800000"/>
            <a:headEnd/>
            <a:tailEnd/>
          </a:ln>
        </p:spPr>
      </p:pic>
    </p:spTree>
    <p:extLst>
      <p:ext uri="{BB962C8B-B14F-4D97-AF65-F5344CB8AC3E}">
        <p14:creationId xmlns:p14="http://schemas.microsoft.com/office/powerpoint/2010/main" val="71440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a:xfrm>
            <a:off x="457200" y="274638"/>
            <a:ext cx="5334000" cy="563562"/>
          </a:xfrm>
        </p:spPr>
        <p:txBody>
          <a:bodyPr/>
          <a:lstStyle/>
          <a:p>
            <a:r>
              <a:rPr lang="en-US" dirty="0"/>
              <a:t>Tooth Structure</a:t>
            </a:r>
          </a:p>
        </p:txBody>
      </p:sp>
      <p:sp>
        <p:nvSpPr>
          <p:cNvPr id="58373" name="Rectangle 5"/>
          <p:cNvSpPr>
            <a:spLocks noGrp="1" noChangeArrowheads="1"/>
          </p:cNvSpPr>
          <p:nvPr>
            <p:ph type="body" idx="1"/>
          </p:nvPr>
        </p:nvSpPr>
        <p:spPr>
          <a:xfrm>
            <a:off x="457200" y="1219200"/>
            <a:ext cx="4191000" cy="5257800"/>
          </a:xfrm>
        </p:spPr>
        <p:txBody>
          <a:bodyPr>
            <a:normAutofit fontScale="92500" lnSpcReduction="20000"/>
          </a:bodyPr>
          <a:lstStyle/>
          <a:p>
            <a:r>
              <a:rPr lang="en-US" b="1" dirty="0"/>
              <a:t>Dentin</a:t>
            </a:r>
            <a:r>
              <a:rPr lang="en-US" dirty="0"/>
              <a:t> </a:t>
            </a:r>
            <a:endParaRPr lang="en-US" dirty="0" smtClean="0"/>
          </a:p>
          <a:p>
            <a:pPr lvl="1"/>
            <a:r>
              <a:rPr lang="en-US" dirty="0" smtClean="0"/>
              <a:t> </a:t>
            </a:r>
            <a:r>
              <a:rPr lang="en-US" dirty="0"/>
              <a:t>bonelike material under enamel</a:t>
            </a:r>
          </a:p>
          <a:p>
            <a:pPr lvl="1"/>
            <a:r>
              <a:rPr lang="en-US" dirty="0"/>
              <a:t>Maintained by </a:t>
            </a:r>
            <a:r>
              <a:rPr lang="en-US" dirty="0" err="1"/>
              <a:t>odontoblasts</a:t>
            </a:r>
            <a:r>
              <a:rPr lang="en-US" dirty="0"/>
              <a:t> of pulp cavity</a:t>
            </a:r>
          </a:p>
          <a:p>
            <a:r>
              <a:rPr lang="en-US" b="1" dirty="0"/>
              <a:t>Pulp cavity</a:t>
            </a:r>
            <a:r>
              <a:rPr lang="en-US" dirty="0"/>
              <a:t> </a:t>
            </a:r>
            <a:endParaRPr lang="en-US" dirty="0" smtClean="0"/>
          </a:p>
          <a:p>
            <a:pPr lvl="1"/>
            <a:r>
              <a:rPr lang="en-US" dirty="0" smtClean="0"/>
              <a:t>surrounded </a:t>
            </a:r>
            <a:r>
              <a:rPr lang="en-US" dirty="0"/>
              <a:t>by dentin </a:t>
            </a:r>
          </a:p>
          <a:p>
            <a:pPr lvl="2"/>
            <a:r>
              <a:rPr lang="en-US" b="1" dirty="0"/>
              <a:t>Pulp</a:t>
            </a:r>
            <a:r>
              <a:rPr lang="en-US" dirty="0"/>
              <a:t> - connective tissue, blood vessels, and nerves</a:t>
            </a:r>
          </a:p>
          <a:p>
            <a:r>
              <a:rPr lang="en-US" b="1" dirty="0"/>
              <a:t>Root canal</a:t>
            </a:r>
            <a:r>
              <a:rPr lang="en-US" dirty="0"/>
              <a:t> </a:t>
            </a:r>
            <a:endParaRPr lang="en-US" dirty="0" smtClean="0"/>
          </a:p>
          <a:p>
            <a:pPr lvl="1"/>
            <a:r>
              <a:rPr lang="en-US" dirty="0" smtClean="0"/>
              <a:t>as </a:t>
            </a:r>
            <a:r>
              <a:rPr lang="en-US" dirty="0"/>
              <a:t>pulp cavity extends to root</a:t>
            </a:r>
          </a:p>
          <a:p>
            <a:r>
              <a:rPr lang="en-US" b="1" dirty="0"/>
              <a:t>Apical foramen </a:t>
            </a:r>
            <a:r>
              <a:rPr lang="en-US" dirty="0"/>
              <a:t>at proximal end of root</a:t>
            </a:r>
          </a:p>
          <a:p>
            <a:pPr lvl="1"/>
            <a:r>
              <a:rPr lang="en-US" dirty="0"/>
              <a:t>Entry for blood vessels, nerves, etc.</a:t>
            </a:r>
          </a:p>
          <a:p>
            <a:pPr lvl="1"/>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5172075" y="219075"/>
            <a:ext cx="3971925" cy="6419850"/>
          </a:xfrm>
          <a:prstGeom prst="rect">
            <a:avLst/>
          </a:prstGeom>
          <a:noFill/>
          <a:ln w="9525">
            <a:noFill/>
            <a:miter lim="800000"/>
            <a:headEnd/>
            <a:tailEnd/>
          </a:ln>
        </p:spPr>
      </p:pic>
    </p:spTree>
    <p:extLst>
      <p:ext uri="{BB962C8B-B14F-4D97-AF65-F5344CB8AC3E}">
        <p14:creationId xmlns:p14="http://schemas.microsoft.com/office/powerpoint/2010/main" val="2429409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lstStyle/>
          <a:p>
            <a:r>
              <a:rPr lang="en-US"/>
              <a:t>Tooth and Gum Disease</a:t>
            </a:r>
          </a:p>
        </p:txBody>
      </p:sp>
      <p:sp>
        <p:nvSpPr>
          <p:cNvPr id="60421" name="Rectangle 5"/>
          <p:cNvSpPr>
            <a:spLocks noGrp="1" noChangeArrowheads="1"/>
          </p:cNvSpPr>
          <p:nvPr>
            <p:ph type="body" idx="1"/>
          </p:nvPr>
        </p:nvSpPr>
        <p:spPr/>
        <p:txBody>
          <a:bodyPr/>
          <a:lstStyle/>
          <a:p>
            <a:r>
              <a:rPr lang="en-US" b="1" dirty="0"/>
              <a:t>Dental caries</a:t>
            </a:r>
            <a:r>
              <a:rPr lang="en-US" dirty="0"/>
              <a:t> (cavities) </a:t>
            </a:r>
            <a:endParaRPr lang="en-US" dirty="0" smtClean="0"/>
          </a:p>
          <a:p>
            <a:pPr lvl="1"/>
            <a:r>
              <a:rPr lang="en-US" dirty="0" smtClean="0"/>
              <a:t>demineralization </a:t>
            </a:r>
            <a:r>
              <a:rPr lang="en-US" dirty="0"/>
              <a:t>of enamel and dentin from bacterial action </a:t>
            </a:r>
          </a:p>
          <a:p>
            <a:pPr lvl="1"/>
            <a:endParaRPr lang="en-US" b="1" dirty="0" smtClean="0"/>
          </a:p>
          <a:p>
            <a:pPr lvl="1"/>
            <a:r>
              <a:rPr lang="en-US" b="1" dirty="0" smtClean="0"/>
              <a:t>Dental </a:t>
            </a:r>
            <a:r>
              <a:rPr lang="en-US" b="1" dirty="0"/>
              <a:t>plaque</a:t>
            </a:r>
            <a:r>
              <a:rPr lang="en-US" dirty="0"/>
              <a:t> (film of sugar, bacteria, and debris) adheres to teeth</a:t>
            </a:r>
          </a:p>
          <a:p>
            <a:pPr lvl="2"/>
            <a:r>
              <a:rPr lang="en-US" dirty="0"/>
              <a:t>Acid from bacteria dissolves calcium salts</a:t>
            </a:r>
          </a:p>
          <a:p>
            <a:pPr lvl="2"/>
            <a:r>
              <a:rPr lang="en-US" dirty="0" err="1"/>
              <a:t>Proteolytic</a:t>
            </a:r>
            <a:r>
              <a:rPr lang="en-US" dirty="0"/>
              <a:t> enzymes digest organic matter </a:t>
            </a:r>
          </a:p>
          <a:p>
            <a:pPr lvl="1"/>
            <a:endParaRPr lang="en-US" dirty="0" smtClean="0"/>
          </a:p>
          <a:p>
            <a:pPr lvl="1"/>
            <a:r>
              <a:rPr lang="en-US" dirty="0" smtClean="0"/>
              <a:t>Prevention</a:t>
            </a:r>
            <a:r>
              <a:rPr lang="en-US" dirty="0"/>
              <a:t>: daily flossing and brushing </a:t>
            </a:r>
          </a:p>
        </p:txBody>
      </p:sp>
    </p:spTree>
    <p:extLst>
      <p:ext uri="{BB962C8B-B14F-4D97-AF65-F5344CB8AC3E}">
        <p14:creationId xmlns:p14="http://schemas.microsoft.com/office/powerpoint/2010/main" val="3144110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a:t>Tooth and Gum Disease</a:t>
            </a:r>
          </a:p>
        </p:txBody>
      </p:sp>
      <p:sp>
        <p:nvSpPr>
          <p:cNvPr id="61445" name="Rectangle 5"/>
          <p:cNvSpPr>
            <a:spLocks noGrp="1" noChangeArrowheads="1"/>
          </p:cNvSpPr>
          <p:nvPr>
            <p:ph type="body" idx="1"/>
          </p:nvPr>
        </p:nvSpPr>
        <p:spPr/>
        <p:txBody>
          <a:bodyPr/>
          <a:lstStyle/>
          <a:p>
            <a:r>
              <a:rPr lang="en-US" b="1" dirty="0"/>
              <a:t>Gingivitis</a:t>
            </a:r>
            <a:endParaRPr lang="en-US" dirty="0"/>
          </a:p>
          <a:p>
            <a:pPr lvl="1"/>
            <a:endParaRPr lang="en-US" dirty="0" smtClean="0"/>
          </a:p>
          <a:p>
            <a:pPr lvl="1"/>
            <a:r>
              <a:rPr lang="en-US" dirty="0" smtClean="0"/>
              <a:t>Plaque </a:t>
            </a:r>
            <a:r>
              <a:rPr lang="en-US" dirty="0"/>
              <a:t>calcifies to form </a:t>
            </a:r>
            <a:r>
              <a:rPr lang="en-US" b="1" dirty="0"/>
              <a:t>calculus</a:t>
            </a:r>
            <a:r>
              <a:rPr lang="en-US" dirty="0"/>
              <a:t> (tartar)</a:t>
            </a:r>
          </a:p>
          <a:p>
            <a:pPr lvl="1"/>
            <a:endParaRPr lang="en-US" dirty="0" smtClean="0"/>
          </a:p>
          <a:p>
            <a:pPr lvl="1"/>
            <a:r>
              <a:rPr lang="en-US" dirty="0" smtClean="0"/>
              <a:t>Calculus </a:t>
            </a:r>
            <a:r>
              <a:rPr lang="en-US" dirty="0"/>
              <a:t>disrupts seal between </a:t>
            </a:r>
            <a:r>
              <a:rPr lang="en-US" dirty="0" err="1"/>
              <a:t>gingivae</a:t>
            </a:r>
            <a:r>
              <a:rPr lang="en-US" dirty="0"/>
              <a:t> and teeth </a:t>
            </a:r>
          </a:p>
          <a:p>
            <a:pPr lvl="1"/>
            <a:endParaRPr lang="en-US" dirty="0" smtClean="0"/>
          </a:p>
          <a:p>
            <a:pPr lvl="1"/>
            <a:r>
              <a:rPr lang="en-US" dirty="0" smtClean="0"/>
              <a:t>Anaerobic </a:t>
            </a:r>
            <a:r>
              <a:rPr lang="en-US" dirty="0"/>
              <a:t>bacteria infect gums</a:t>
            </a:r>
          </a:p>
          <a:p>
            <a:pPr lvl="1"/>
            <a:endParaRPr lang="en-US" dirty="0" smtClean="0"/>
          </a:p>
          <a:p>
            <a:pPr lvl="1"/>
            <a:r>
              <a:rPr lang="en-US" dirty="0" smtClean="0"/>
              <a:t>Infection </a:t>
            </a:r>
            <a:r>
              <a:rPr lang="en-US" dirty="0"/>
              <a:t>reversible if calculus removed </a:t>
            </a:r>
          </a:p>
        </p:txBody>
      </p:sp>
    </p:spTree>
    <p:extLst>
      <p:ext uri="{BB962C8B-B14F-4D97-AF65-F5344CB8AC3E}">
        <p14:creationId xmlns:p14="http://schemas.microsoft.com/office/powerpoint/2010/main" val="3490190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6"/>
          <p:cNvSpPr>
            <a:spLocks noGrp="1" noChangeArrowheads="1"/>
          </p:cNvSpPr>
          <p:nvPr>
            <p:ph type="title"/>
          </p:nvPr>
        </p:nvSpPr>
        <p:spPr/>
        <p:txBody>
          <a:bodyPr/>
          <a:lstStyle/>
          <a:p>
            <a:r>
              <a:rPr lang="en-US"/>
              <a:t>Tooth and Gum Disease</a:t>
            </a:r>
          </a:p>
        </p:txBody>
      </p:sp>
      <p:sp>
        <p:nvSpPr>
          <p:cNvPr id="62471" name="Rectangle 7"/>
          <p:cNvSpPr>
            <a:spLocks noGrp="1" noChangeArrowheads="1"/>
          </p:cNvSpPr>
          <p:nvPr>
            <p:ph type="body" idx="1"/>
          </p:nvPr>
        </p:nvSpPr>
        <p:spPr/>
        <p:txBody>
          <a:bodyPr/>
          <a:lstStyle/>
          <a:p>
            <a:r>
              <a:rPr lang="en-US" b="1" dirty="0" err="1"/>
              <a:t>Periodontitis</a:t>
            </a:r>
            <a:r>
              <a:rPr lang="en-US" dirty="0"/>
              <a:t> (from neglected gingivitis)</a:t>
            </a:r>
          </a:p>
          <a:p>
            <a:pPr lvl="1"/>
            <a:r>
              <a:rPr lang="en-US" dirty="0"/>
              <a:t>Immune cells attack intruders and body tissues</a:t>
            </a:r>
          </a:p>
          <a:p>
            <a:pPr lvl="2"/>
            <a:r>
              <a:rPr lang="en-US" dirty="0"/>
              <a:t>Destroy periodontal ligament</a:t>
            </a:r>
          </a:p>
          <a:p>
            <a:pPr lvl="2"/>
            <a:r>
              <a:rPr lang="en-US" dirty="0"/>
              <a:t>Activate </a:t>
            </a:r>
            <a:r>
              <a:rPr lang="en-US" dirty="0" err="1"/>
              <a:t>osteoclasts</a:t>
            </a:r>
            <a:r>
              <a:rPr lang="en-US" dirty="0"/>
              <a:t> </a:t>
            </a:r>
            <a:r>
              <a:rPr lang="en-US" dirty="0">
                <a:sym typeface="Wingdings" pitchFamily="28" charset="2"/>
              </a:rPr>
              <a:t> dissolve bone</a:t>
            </a:r>
            <a:endParaRPr lang="en-US" dirty="0"/>
          </a:p>
          <a:p>
            <a:pPr lvl="1"/>
            <a:endParaRPr lang="en-US" dirty="0" smtClean="0"/>
          </a:p>
          <a:p>
            <a:pPr lvl="1"/>
            <a:r>
              <a:rPr lang="en-US" dirty="0" smtClean="0"/>
              <a:t>Possible </a:t>
            </a:r>
            <a:r>
              <a:rPr lang="en-US" dirty="0"/>
              <a:t>tooth </a:t>
            </a:r>
            <a:r>
              <a:rPr lang="en-US" dirty="0" smtClean="0"/>
              <a:t>loss</a:t>
            </a:r>
          </a:p>
          <a:p>
            <a:pPr lvl="1"/>
            <a:r>
              <a:rPr lang="en-US" dirty="0" smtClean="0"/>
              <a:t>may </a:t>
            </a:r>
            <a:r>
              <a:rPr lang="en-US" dirty="0"/>
              <a:t>promote </a:t>
            </a:r>
            <a:endParaRPr lang="en-US" dirty="0" smtClean="0"/>
          </a:p>
          <a:p>
            <a:pPr lvl="2"/>
            <a:r>
              <a:rPr lang="en-US" dirty="0" smtClean="0"/>
              <a:t>atherosclerosis </a:t>
            </a:r>
          </a:p>
          <a:p>
            <a:pPr lvl="2"/>
            <a:r>
              <a:rPr lang="en-US" dirty="0" smtClean="0"/>
              <a:t>clot </a:t>
            </a:r>
            <a:r>
              <a:rPr lang="en-US" dirty="0"/>
              <a:t>formation in coronary and cerebral arteries </a:t>
            </a:r>
          </a:p>
          <a:p>
            <a:pPr lvl="1"/>
            <a:endParaRPr lang="en-US" dirty="0" smtClean="0"/>
          </a:p>
          <a:p>
            <a:pPr lvl="1"/>
            <a:r>
              <a:rPr lang="en-US" dirty="0" smtClean="0"/>
              <a:t>Risk </a:t>
            </a:r>
            <a:r>
              <a:rPr lang="en-US" dirty="0"/>
              <a:t>factors - smoking, diabetes mellitus, oral piercing</a:t>
            </a:r>
          </a:p>
        </p:txBody>
      </p:sp>
    </p:spTree>
    <p:extLst>
      <p:ext uri="{BB962C8B-B14F-4D97-AF65-F5344CB8AC3E}">
        <p14:creationId xmlns:p14="http://schemas.microsoft.com/office/powerpoint/2010/main" val="185931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t>Pharynx</a:t>
            </a:r>
          </a:p>
        </p:txBody>
      </p:sp>
      <p:sp>
        <p:nvSpPr>
          <p:cNvPr id="6151" name="Rectangle 7"/>
          <p:cNvSpPr>
            <a:spLocks noGrp="1" noChangeArrowheads="1"/>
          </p:cNvSpPr>
          <p:nvPr>
            <p:ph type="body" idx="1"/>
          </p:nvPr>
        </p:nvSpPr>
        <p:spPr/>
        <p:txBody>
          <a:bodyPr/>
          <a:lstStyle/>
          <a:p>
            <a:r>
              <a:rPr lang="en-US" dirty="0"/>
              <a:t>Food passes from mouth </a:t>
            </a:r>
            <a:r>
              <a:rPr lang="en-US" dirty="0">
                <a:sym typeface="Wingdings" pitchFamily="28" charset="2"/>
              </a:rPr>
              <a:t> </a:t>
            </a:r>
            <a:r>
              <a:rPr lang="en-US" dirty="0" err="1">
                <a:sym typeface="Wingdings" pitchFamily="28" charset="2"/>
              </a:rPr>
              <a:t>o</a:t>
            </a:r>
            <a:r>
              <a:rPr lang="en-US" dirty="0" err="1"/>
              <a:t>ropharynx</a:t>
            </a:r>
            <a:r>
              <a:rPr lang="en-US" dirty="0"/>
              <a:t> </a:t>
            </a:r>
            <a:r>
              <a:rPr lang="en-US" dirty="0">
                <a:sym typeface="Wingdings" pitchFamily="28" charset="2"/>
              </a:rPr>
              <a:t></a:t>
            </a:r>
            <a:r>
              <a:rPr lang="en-US" dirty="0"/>
              <a:t> </a:t>
            </a:r>
            <a:r>
              <a:rPr lang="en-US" dirty="0" err="1"/>
              <a:t>laryngopharynx</a:t>
            </a:r>
            <a:endParaRPr lang="en-US" dirty="0"/>
          </a:p>
          <a:p>
            <a:pPr lvl="1"/>
            <a:endParaRPr lang="en-US" dirty="0" smtClean="0"/>
          </a:p>
          <a:p>
            <a:pPr lvl="1"/>
            <a:r>
              <a:rPr lang="en-US" dirty="0" smtClean="0"/>
              <a:t>Allows </a:t>
            </a:r>
            <a:r>
              <a:rPr lang="en-US" dirty="0"/>
              <a:t>passage of food, fluids, and air</a:t>
            </a:r>
          </a:p>
          <a:p>
            <a:pPr lvl="1"/>
            <a:endParaRPr lang="en-US" dirty="0" smtClean="0"/>
          </a:p>
          <a:p>
            <a:pPr lvl="1"/>
            <a:r>
              <a:rPr lang="en-US" dirty="0" smtClean="0"/>
              <a:t>Stratified </a:t>
            </a:r>
            <a:r>
              <a:rPr lang="en-US" dirty="0" err="1"/>
              <a:t>squamous</a:t>
            </a:r>
            <a:r>
              <a:rPr lang="en-US" dirty="0"/>
              <a:t> epithelium lining; mucus-producing glands</a:t>
            </a:r>
          </a:p>
          <a:p>
            <a:pPr lvl="1"/>
            <a:endParaRPr lang="en-US" dirty="0" smtClean="0"/>
          </a:p>
          <a:p>
            <a:pPr lvl="1"/>
            <a:r>
              <a:rPr lang="en-US" dirty="0" smtClean="0"/>
              <a:t>Skeletal </a:t>
            </a:r>
            <a:r>
              <a:rPr lang="en-US" dirty="0"/>
              <a:t>muscle layers: inner longitudinal, outer </a:t>
            </a:r>
            <a:r>
              <a:rPr lang="en-US" b="1" dirty="0"/>
              <a:t>pharyngeal constrictors</a:t>
            </a:r>
            <a:r>
              <a:rPr lang="en-US" dirty="0"/>
              <a:t> </a:t>
            </a:r>
          </a:p>
        </p:txBody>
      </p:sp>
    </p:spTree>
    <p:extLst>
      <p:ext uri="{BB962C8B-B14F-4D97-AF65-F5344CB8AC3E}">
        <p14:creationId xmlns:p14="http://schemas.microsoft.com/office/powerpoint/2010/main" val="143542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t>Esophagus</a:t>
            </a:r>
          </a:p>
        </p:txBody>
      </p:sp>
      <p:sp>
        <p:nvSpPr>
          <p:cNvPr id="7173" name="Rectangle 5"/>
          <p:cNvSpPr>
            <a:spLocks noGrp="1" noChangeArrowheads="1"/>
          </p:cNvSpPr>
          <p:nvPr>
            <p:ph type="body" idx="1"/>
          </p:nvPr>
        </p:nvSpPr>
        <p:spPr/>
        <p:txBody>
          <a:bodyPr/>
          <a:lstStyle/>
          <a:p>
            <a:r>
              <a:rPr lang="en-US" dirty="0"/>
              <a:t>Flat muscular tube from </a:t>
            </a:r>
            <a:r>
              <a:rPr lang="en-US" dirty="0" err="1"/>
              <a:t>laryngopharynx</a:t>
            </a:r>
            <a:r>
              <a:rPr lang="en-US" dirty="0"/>
              <a:t> to stomach</a:t>
            </a:r>
          </a:p>
          <a:p>
            <a:endParaRPr lang="en-US" dirty="0" smtClean="0"/>
          </a:p>
          <a:p>
            <a:r>
              <a:rPr lang="en-US" dirty="0" smtClean="0"/>
              <a:t>Pierces </a:t>
            </a:r>
            <a:r>
              <a:rPr lang="en-US" dirty="0"/>
              <a:t>diaphragm at </a:t>
            </a:r>
            <a:r>
              <a:rPr lang="en-US" b="1" dirty="0"/>
              <a:t>esophageal hiatus</a:t>
            </a:r>
            <a:r>
              <a:rPr lang="en-US" dirty="0"/>
              <a:t> </a:t>
            </a:r>
          </a:p>
          <a:p>
            <a:endParaRPr lang="en-US" dirty="0" smtClean="0"/>
          </a:p>
          <a:p>
            <a:r>
              <a:rPr lang="en-US" dirty="0" smtClean="0"/>
              <a:t>Joins </a:t>
            </a:r>
            <a:r>
              <a:rPr lang="en-US" dirty="0"/>
              <a:t>stomach at </a:t>
            </a:r>
            <a:r>
              <a:rPr lang="en-US" b="1" dirty="0" err="1"/>
              <a:t>cardial</a:t>
            </a:r>
            <a:r>
              <a:rPr lang="en-US" b="1" dirty="0"/>
              <a:t> orifice</a:t>
            </a:r>
            <a:r>
              <a:rPr lang="en-US" dirty="0"/>
              <a:t> </a:t>
            </a:r>
          </a:p>
          <a:p>
            <a:endParaRPr lang="en-US" b="1" dirty="0" smtClean="0"/>
          </a:p>
          <a:p>
            <a:r>
              <a:rPr lang="en-US" b="1" dirty="0" err="1" smtClean="0"/>
              <a:t>Gastroesophageal</a:t>
            </a:r>
            <a:r>
              <a:rPr lang="en-US" b="1" dirty="0" smtClean="0"/>
              <a:t> </a:t>
            </a:r>
            <a:r>
              <a:rPr lang="en-US" b="1" dirty="0"/>
              <a:t>(cardiac) sphincter</a:t>
            </a:r>
          </a:p>
          <a:p>
            <a:pPr lvl="2"/>
            <a:r>
              <a:rPr lang="en-US" dirty="0"/>
              <a:t>Surrounds </a:t>
            </a:r>
            <a:r>
              <a:rPr lang="en-US" dirty="0" err="1"/>
              <a:t>cardial</a:t>
            </a:r>
            <a:r>
              <a:rPr lang="en-US" dirty="0"/>
              <a:t> orifice</a:t>
            </a:r>
          </a:p>
        </p:txBody>
      </p:sp>
    </p:spTree>
    <p:extLst>
      <p:ext uri="{BB962C8B-B14F-4D97-AF65-F5344CB8AC3E}">
        <p14:creationId xmlns:p14="http://schemas.microsoft.com/office/powerpoint/2010/main" val="236118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lstStyle/>
          <a:p>
            <a:r>
              <a:rPr lang="en-US"/>
              <a:t>Homeostatic Imbalance</a:t>
            </a:r>
          </a:p>
        </p:txBody>
      </p:sp>
      <p:sp>
        <p:nvSpPr>
          <p:cNvPr id="8197" name="Rectangle 5"/>
          <p:cNvSpPr>
            <a:spLocks noGrp="1" noChangeArrowheads="1"/>
          </p:cNvSpPr>
          <p:nvPr>
            <p:ph type="body" idx="1"/>
          </p:nvPr>
        </p:nvSpPr>
        <p:spPr/>
        <p:txBody>
          <a:bodyPr/>
          <a:lstStyle/>
          <a:p>
            <a:r>
              <a:rPr lang="en-US" b="1" dirty="0"/>
              <a:t>Heartburn</a:t>
            </a:r>
            <a:endParaRPr lang="en-US" dirty="0"/>
          </a:p>
          <a:p>
            <a:pPr lvl="1"/>
            <a:r>
              <a:rPr lang="en-US" dirty="0"/>
              <a:t>Stomach acid regurgitates into esophagus</a:t>
            </a:r>
          </a:p>
          <a:p>
            <a:pPr lvl="1"/>
            <a:endParaRPr lang="en-US" dirty="0" smtClean="0"/>
          </a:p>
          <a:p>
            <a:pPr lvl="1"/>
            <a:r>
              <a:rPr lang="en-US" dirty="0" smtClean="0"/>
              <a:t>Likely </a:t>
            </a:r>
            <a:r>
              <a:rPr lang="en-US" dirty="0"/>
              <a:t>with excess food/drink, extreme obesity, pregnancy, running</a:t>
            </a:r>
          </a:p>
          <a:p>
            <a:pPr lvl="1"/>
            <a:endParaRPr lang="en-US" dirty="0" smtClean="0"/>
          </a:p>
          <a:p>
            <a:pPr lvl="1"/>
            <a:r>
              <a:rPr lang="en-US" dirty="0" smtClean="0"/>
              <a:t>Also </a:t>
            </a:r>
            <a:r>
              <a:rPr lang="en-US" dirty="0"/>
              <a:t>with </a:t>
            </a:r>
            <a:r>
              <a:rPr lang="en-US" b="1" dirty="0" err="1"/>
              <a:t>hiatal</a:t>
            </a:r>
            <a:r>
              <a:rPr lang="en-US" b="1" dirty="0"/>
              <a:t> hernia</a:t>
            </a:r>
            <a:r>
              <a:rPr lang="en-US" dirty="0"/>
              <a:t> </a:t>
            </a:r>
            <a:endParaRPr lang="en-US" dirty="0" smtClean="0"/>
          </a:p>
          <a:p>
            <a:pPr lvl="2"/>
            <a:r>
              <a:rPr lang="en-US" dirty="0" smtClean="0"/>
              <a:t>structural </a:t>
            </a:r>
            <a:r>
              <a:rPr lang="en-US" dirty="0"/>
              <a:t>abnormality</a:t>
            </a:r>
          </a:p>
          <a:p>
            <a:pPr lvl="3"/>
            <a:r>
              <a:rPr lang="en-US" dirty="0"/>
              <a:t>Part of stomach above </a:t>
            </a:r>
            <a:r>
              <a:rPr lang="en-US" dirty="0" smtClean="0"/>
              <a:t>diaphragm</a:t>
            </a:r>
            <a:endParaRPr lang="en-US" dirty="0"/>
          </a:p>
        </p:txBody>
      </p:sp>
    </p:spTree>
    <p:extLst>
      <p:ext uri="{BB962C8B-B14F-4D97-AF65-F5344CB8AC3E}">
        <p14:creationId xmlns:p14="http://schemas.microsoft.com/office/powerpoint/2010/main" val="1168914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lstStyle/>
          <a:p>
            <a:r>
              <a:rPr lang="en-US"/>
              <a:t>Esophagus</a:t>
            </a:r>
          </a:p>
        </p:txBody>
      </p:sp>
      <p:sp>
        <p:nvSpPr>
          <p:cNvPr id="9221" name="Rectangle 5"/>
          <p:cNvSpPr>
            <a:spLocks noGrp="1" noChangeArrowheads="1"/>
          </p:cNvSpPr>
          <p:nvPr>
            <p:ph type="body" idx="1"/>
          </p:nvPr>
        </p:nvSpPr>
        <p:spPr/>
        <p:txBody>
          <a:bodyPr>
            <a:normAutofit lnSpcReduction="10000"/>
          </a:bodyPr>
          <a:lstStyle/>
          <a:p>
            <a:r>
              <a:rPr lang="en-US" dirty="0"/>
              <a:t>Esophageal mucosa contains stratified </a:t>
            </a:r>
            <a:r>
              <a:rPr lang="en-US" dirty="0" err="1"/>
              <a:t>squamous</a:t>
            </a:r>
            <a:r>
              <a:rPr lang="en-US" dirty="0"/>
              <a:t> epithelium</a:t>
            </a:r>
          </a:p>
          <a:p>
            <a:pPr lvl="1"/>
            <a:r>
              <a:rPr lang="en-US" dirty="0"/>
              <a:t>Changes to simple columnar at stomach </a:t>
            </a:r>
          </a:p>
          <a:p>
            <a:endParaRPr lang="en-US" i="1" dirty="0" smtClean="0"/>
          </a:p>
          <a:p>
            <a:r>
              <a:rPr lang="en-US" i="1" dirty="0" smtClean="0"/>
              <a:t>Esophageal </a:t>
            </a:r>
            <a:r>
              <a:rPr lang="en-US" i="1" dirty="0"/>
              <a:t>glands</a:t>
            </a:r>
            <a:r>
              <a:rPr lang="en-US" dirty="0"/>
              <a:t> in </a:t>
            </a:r>
            <a:r>
              <a:rPr lang="en-US" dirty="0" err="1"/>
              <a:t>submucosa</a:t>
            </a:r>
            <a:r>
              <a:rPr lang="en-US" dirty="0"/>
              <a:t> secrete mucus to aid in bolus movement</a:t>
            </a:r>
          </a:p>
          <a:p>
            <a:pPr>
              <a:buNone/>
            </a:pPr>
            <a:endParaRPr lang="en-US" dirty="0"/>
          </a:p>
          <a:p>
            <a:r>
              <a:rPr lang="en-US" dirty="0" err="1" smtClean="0"/>
              <a:t>Muscularis</a:t>
            </a:r>
            <a:r>
              <a:rPr lang="en-US" dirty="0" smtClean="0"/>
              <a:t> </a:t>
            </a:r>
            <a:r>
              <a:rPr lang="en-US" dirty="0" err="1"/>
              <a:t>externa</a:t>
            </a:r>
            <a:r>
              <a:rPr lang="en-US" dirty="0"/>
              <a:t> </a:t>
            </a:r>
            <a:endParaRPr lang="en-US" dirty="0" smtClean="0"/>
          </a:p>
          <a:p>
            <a:pPr lvl="1"/>
            <a:r>
              <a:rPr lang="en-US" dirty="0" smtClean="0"/>
              <a:t>skeletal </a:t>
            </a:r>
            <a:r>
              <a:rPr lang="en-US" dirty="0"/>
              <a:t>superiorly; mixed in middle; smooth inferiorly</a:t>
            </a:r>
          </a:p>
          <a:p>
            <a:endParaRPr lang="en-US" dirty="0" smtClean="0"/>
          </a:p>
          <a:p>
            <a:r>
              <a:rPr lang="en-US" dirty="0" smtClean="0"/>
              <a:t>Adventitia </a:t>
            </a:r>
            <a:r>
              <a:rPr lang="en-US" dirty="0"/>
              <a:t>instead of </a:t>
            </a:r>
            <a:r>
              <a:rPr lang="en-US" dirty="0" err="1"/>
              <a:t>serosa</a:t>
            </a:r>
            <a:endParaRPr lang="en-US" dirty="0"/>
          </a:p>
        </p:txBody>
      </p:sp>
    </p:spTree>
    <p:extLst>
      <p:ext uri="{BB962C8B-B14F-4D97-AF65-F5344CB8AC3E}">
        <p14:creationId xmlns:p14="http://schemas.microsoft.com/office/powerpoint/2010/main" val="104739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normAutofit fontScale="90000"/>
          </a:bodyPr>
          <a:lstStyle/>
          <a:p>
            <a:r>
              <a:rPr lang="en-US"/>
              <a:t>Digestive Processes</a:t>
            </a:r>
          </a:p>
        </p:txBody>
      </p:sp>
      <p:sp>
        <p:nvSpPr>
          <p:cNvPr id="9221" name="Rectangle 5"/>
          <p:cNvSpPr>
            <a:spLocks noGrp="1" noChangeArrowheads="1"/>
          </p:cNvSpPr>
          <p:nvPr>
            <p:ph type="body" idx="1"/>
          </p:nvPr>
        </p:nvSpPr>
        <p:spPr/>
        <p:txBody>
          <a:bodyPr>
            <a:normAutofit lnSpcReduction="10000"/>
          </a:bodyPr>
          <a:lstStyle/>
          <a:p>
            <a:r>
              <a:rPr lang="en-US" dirty="0"/>
              <a:t>Six essential activities</a:t>
            </a:r>
          </a:p>
          <a:p>
            <a:pPr lvl="1"/>
            <a:r>
              <a:rPr lang="en-US" dirty="0"/>
              <a:t>Ingestion</a:t>
            </a:r>
          </a:p>
          <a:p>
            <a:pPr lvl="1"/>
            <a:endParaRPr lang="en-US" dirty="0" smtClean="0"/>
          </a:p>
          <a:p>
            <a:pPr lvl="1"/>
            <a:r>
              <a:rPr lang="en-US" dirty="0" smtClean="0"/>
              <a:t>Propulsion</a:t>
            </a:r>
            <a:endParaRPr lang="en-US" dirty="0"/>
          </a:p>
          <a:p>
            <a:pPr lvl="1"/>
            <a:endParaRPr lang="en-US" dirty="0" smtClean="0"/>
          </a:p>
          <a:p>
            <a:pPr lvl="1"/>
            <a:r>
              <a:rPr lang="en-US" dirty="0" smtClean="0"/>
              <a:t>Mechanical </a:t>
            </a:r>
            <a:r>
              <a:rPr lang="en-US" dirty="0"/>
              <a:t>breakdown</a:t>
            </a:r>
          </a:p>
          <a:p>
            <a:pPr lvl="1"/>
            <a:endParaRPr lang="en-US" dirty="0" smtClean="0"/>
          </a:p>
          <a:p>
            <a:pPr lvl="1"/>
            <a:r>
              <a:rPr lang="en-US" dirty="0" smtClean="0"/>
              <a:t>Digestion</a:t>
            </a:r>
            <a:endParaRPr lang="en-US" dirty="0"/>
          </a:p>
          <a:p>
            <a:pPr lvl="1"/>
            <a:endParaRPr lang="en-US" dirty="0" smtClean="0"/>
          </a:p>
          <a:p>
            <a:pPr lvl="1"/>
            <a:r>
              <a:rPr lang="en-US" dirty="0" smtClean="0"/>
              <a:t>Absorption</a:t>
            </a:r>
            <a:endParaRPr lang="en-US" dirty="0"/>
          </a:p>
          <a:p>
            <a:pPr lvl="1"/>
            <a:endParaRPr lang="en-US" dirty="0" smtClean="0"/>
          </a:p>
          <a:p>
            <a:pPr lvl="1"/>
            <a:r>
              <a:rPr lang="en-US" dirty="0" smtClean="0"/>
              <a:t>Defecation</a:t>
            </a:r>
            <a:endParaRPr lang="en-US" dirty="0"/>
          </a:p>
        </p:txBody>
      </p:sp>
    </p:spTree>
    <p:extLst>
      <p:ext uri="{BB962C8B-B14F-4D97-AF65-F5344CB8AC3E}">
        <p14:creationId xmlns:p14="http://schemas.microsoft.com/office/powerpoint/2010/main" val="2249549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r>
              <a:rPr lang="en-US"/>
              <a:t>Digestive Processes: Mouth </a:t>
            </a:r>
          </a:p>
        </p:txBody>
      </p:sp>
      <p:sp>
        <p:nvSpPr>
          <p:cNvPr id="12295" name="Rectangle 7"/>
          <p:cNvSpPr>
            <a:spLocks noGrp="1" noChangeArrowheads="1"/>
          </p:cNvSpPr>
          <p:nvPr>
            <p:ph type="body" idx="1"/>
          </p:nvPr>
        </p:nvSpPr>
        <p:spPr/>
        <p:txBody>
          <a:bodyPr/>
          <a:lstStyle/>
          <a:p>
            <a:r>
              <a:rPr lang="en-US" b="1" dirty="0"/>
              <a:t>Ingestion</a:t>
            </a:r>
            <a:endParaRPr lang="en-US" dirty="0"/>
          </a:p>
          <a:p>
            <a:r>
              <a:rPr lang="en-US" b="1" dirty="0"/>
              <a:t>Mechanical digestion</a:t>
            </a:r>
            <a:endParaRPr lang="en-US" dirty="0"/>
          </a:p>
          <a:p>
            <a:pPr lvl="1"/>
            <a:r>
              <a:rPr lang="en-US" dirty="0"/>
              <a:t>Chewing</a:t>
            </a:r>
          </a:p>
          <a:p>
            <a:r>
              <a:rPr lang="en-US" b="1" dirty="0"/>
              <a:t>Propulsion</a:t>
            </a:r>
            <a:r>
              <a:rPr lang="en-US" dirty="0"/>
              <a:t> </a:t>
            </a:r>
          </a:p>
          <a:p>
            <a:pPr lvl="1"/>
            <a:r>
              <a:rPr lang="en-US" b="1" dirty="0"/>
              <a:t>Deglutition</a:t>
            </a:r>
            <a:r>
              <a:rPr lang="en-US" dirty="0"/>
              <a:t> </a:t>
            </a:r>
            <a:endParaRPr lang="en-US" dirty="0" smtClean="0"/>
          </a:p>
          <a:p>
            <a:pPr lvl="2"/>
            <a:r>
              <a:rPr lang="en-US" dirty="0" smtClean="0"/>
              <a:t>swallowing</a:t>
            </a:r>
            <a:endParaRPr lang="en-US" dirty="0"/>
          </a:p>
          <a:p>
            <a:r>
              <a:rPr lang="en-US" b="1" dirty="0"/>
              <a:t>Chemical digestion</a:t>
            </a:r>
            <a:r>
              <a:rPr lang="en-US" dirty="0"/>
              <a:t> </a:t>
            </a:r>
            <a:endParaRPr lang="en-US" dirty="0" smtClean="0"/>
          </a:p>
          <a:p>
            <a:pPr lvl="1"/>
            <a:r>
              <a:rPr lang="en-US" dirty="0" smtClean="0"/>
              <a:t>salivary </a:t>
            </a:r>
            <a:r>
              <a:rPr lang="en-US" dirty="0"/>
              <a:t>amylase </a:t>
            </a:r>
            <a:endParaRPr lang="en-US" dirty="0" smtClean="0"/>
          </a:p>
          <a:p>
            <a:pPr lvl="1"/>
            <a:r>
              <a:rPr lang="en-US" dirty="0" smtClean="0"/>
              <a:t>lingual lipase</a:t>
            </a:r>
            <a:endParaRPr lang="en-US" dirty="0"/>
          </a:p>
          <a:p>
            <a:r>
              <a:rPr lang="en-US" dirty="0" smtClean="0"/>
              <a:t>Almost no </a:t>
            </a:r>
            <a:r>
              <a:rPr lang="en-US" b="1" dirty="0" smtClean="0"/>
              <a:t>absorption</a:t>
            </a:r>
            <a:r>
              <a:rPr lang="en-US" dirty="0" smtClean="0"/>
              <a:t> takes place</a:t>
            </a:r>
            <a:endParaRPr lang="en-US" dirty="0"/>
          </a:p>
        </p:txBody>
      </p:sp>
    </p:spTree>
    <p:extLst>
      <p:ext uri="{BB962C8B-B14F-4D97-AF65-F5344CB8AC3E}">
        <p14:creationId xmlns:p14="http://schemas.microsoft.com/office/powerpoint/2010/main" val="1307213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Mastication</a:t>
            </a:r>
          </a:p>
        </p:txBody>
      </p:sp>
      <p:sp>
        <p:nvSpPr>
          <p:cNvPr id="13317" name="Rectangle 5"/>
          <p:cNvSpPr>
            <a:spLocks noGrp="1" noChangeArrowheads="1"/>
          </p:cNvSpPr>
          <p:nvPr>
            <p:ph type="body" idx="1"/>
          </p:nvPr>
        </p:nvSpPr>
        <p:spPr/>
        <p:txBody>
          <a:bodyPr>
            <a:normAutofit lnSpcReduction="10000"/>
          </a:bodyPr>
          <a:lstStyle/>
          <a:p>
            <a:r>
              <a:rPr lang="en-US" dirty="0"/>
              <a:t>Cheeks and closed lips hold food between teeth</a:t>
            </a:r>
          </a:p>
          <a:p>
            <a:endParaRPr lang="en-US" dirty="0" smtClean="0"/>
          </a:p>
          <a:p>
            <a:r>
              <a:rPr lang="en-US" dirty="0" smtClean="0"/>
              <a:t>Tongue </a:t>
            </a:r>
            <a:r>
              <a:rPr lang="en-US" dirty="0"/>
              <a:t>mixes food with saliva; compacts food into bolus</a:t>
            </a:r>
          </a:p>
          <a:p>
            <a:endParaRPr lang="en-US" dirty="0" smtClean="0"/>
          </a:p>
          <a:p>
            <a:r>
              <a:rPr lang="en-US" dirty="0" smtClean="0"/>
              <a:t>Teeth </a:t>
            </a:r>
            <a:r>
              <a:rPr lang="en-US" dirty="0"/>
              <a:t>cut and grind</a:t>
            </a:r>
          </a:p>
          <a:p>
            <a:endParaRPr lang="en-US" dirty="0" smtClean="0"/>
          </a:p>
          <a:p>
            <a:r>
              <a:rPr lang="en-US" dirty="0" smtClean="0"/>
              <a:t>Partly </a:t>
            </a:r>
            <a:r>
              <a:rPr lang="en-US" dirty="0"/>
              <a:t>voluntary</a:t>
            </a:r>
          </a:p>
          <a:p>
            <a:endParaRPr lang="en-US" dirty="0" smtClean="0"/>
          </a:p>
          <a:p>
            <a:r>
              <a:rPr lang="en-US" dirty="0" smtClean="0"/>
              <a:t>Partly </a:t>
            </a:r>
            <a:r>
              <a:rPr lang="en-US" dirty="0"/>
              <a:t>reflexive</a:t>
            </a:r>
          </a:p>
          <a:p>
            <a:pPr lvl="1"/>
            <a:r>
              <a:rPr lang="en-US" dirty="0"/>
              <a:t>Stretch reflexes; pressure receptors in cheeks, gums, tongue</a:t>
            </a:r>
          </a:p>
        </p:txBody>
      </p:sp>
    </p:spTree>
    <p:extLst>
      <p:ext uri="{BB962C8B-B14F-4D97-AF65-F5344CB8AC3E}">
        <p14:creationId xmlns:p14="http://schemas.microsoft.com/office/powerpoint/2010/main" val="4277854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Deglutition </a:t>
            </a:r>
          </a:p>
        </p:txBody>
      </p:sp>
      <p:sp>
        <p:nvSpPr>
          <p:cNvPr id="14341" name="Rectangle 5"/>
          <p:cNvSpPr>
            <a:spLocks noGrp="1" noChangeArrowheads="1"/>
          </p:cNvSpPr>
          <p:nvPr>
            <p:ph type="body" idx="1"/>
          </p:nvPr>
        </p:nvSpPr>
        <p:spPr/>
        <p:txBody>
          <a:bodyPr/>
          <a:lstStyle/>
          <a:p>
            <a:r>
              <a:rPr lang="en-US" dirty="0"/>
              <a:t>Involves tongue, soft palate, pharynx, esophagus</a:t>
            </a:r>
          </a:p>
          <a:p>
            <a:endParaRPr lang="en-US" b="1" dirty="0" smtClean="0"/>
          </a:p>
          <a:p>
            <a:r>
              <a:rPr lang="en-US" b="1" dirty="0" err="1" smtClean="0"/>
              <a:t>Buccal</a:t>
            </a:r>
            <a:r>
              <a:rPr lang="en-US" b="1" dirty="0" smtClean="0"/>
              <a:t> </a:t>
            </a:r>
            <a:r>
              <a:rPr lang="en-US" b="1" dirty="0"/>
              <a:t>phase</a:t>
            </a:r>
          </a:p>
          <a:p>
            <a:pPr lvl="1"/>
            <a:r>
              <a:rPr lang="en-US" dirty="0"/>
              <a:t>Voluntary contraction of tongue</a:t>
            </a:r>
          </a:p>
          <a:p>
            <a:endParaRPr lang="en-US" b="1" dirty="0" smtClean="0"/>
          </a:p>
          <a:p>
            <a:r>
              <a:rPr lang="en-US" b="1" dirty="0" smtClean="0"/>
              <a:t>Pharyngeal-esophageal </a:t>
            </a:r>
            <a:r>
              <a:rPr lang="en-US" b="1" dirty="0"/>
              <a:t>phase</a:t>
            </a:r>
            <a:endParaRPr lang="en-US" dirty="0"/>
          </a:p>
          <a:p>
            <a:pPr lvl="1"/>
            <a:r>
              <a:rPr lang="en-US" dirty="0"/>
              <a:t>Involuntary </a:t>
            </a:r>
            <a:endParaRPr lang="en-US" dirty="0" smtClean="0"/>
          </a:p>
          <a:p>
            <a:pPr lvl="2"/>
            <a:r>
              <a:rPr lang="en-US" dirty="0" smtClean="0"/>
              <a:t>primarily </a:t>
            </a:r>
            <a:r>
              <a:rPr lang="en-US" dirty="0" err="1"/>
              <a:t>vagus</a:t>
            </a:r>
            <a:r>
              <a:rPr lang="en-US" dirty="0"/>
              <a:t> nerve</a:t>
            </a:r>
          </a:p>
          <a:p>
            <a:pPr lvl="1"/>
            <a:r>
              <a:rPr lang="en-US" dirty="0"/>
              <a:t>Control center in the medulla and lower </a:t>
            </a:r>
            <a:r>
              <a:rPr lang="en-US" dirty="0" err="1"/>
              <a:t>pons</a:t>
            </a:r>
            <a:endParaRPr lang="en-US" dirty="0"/>
          </a:p>
        </p:txBody>
      </p:sp>
    </p:spTree>
    <p:extLst>
      <p:ext uri="{BB962C8B-B14F-4D97-AF65-F5344CB8AC3E}">
        <p14:creationId xmlns:p14="http://schemas.microsoft.com/office/powerpoint/2010/main" val="2199942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t>Stomach: Gross Anatomy</a:t>
            </a:r>
          </a:p>
        </p:txBody>
      </p:sp>
      <p:sp>
        <p:nvSpPr>
          <p:cNvPr id="22533" name="Rectangle 5"/>
          <p:cNvSpPr>
            <a:spLocks noGrp="1" noChangeArrowheads="1"/>
          </p:cNvSpPr>
          <p:nvPr>
            <p:ph type="body" idx="1"/>
          </p:nvPr>
        </p:nvSpPr>
        <p:spPr>
          <a:xfrm>
            <a:off x="457200" y="1219200"/>
            <a:ext cx="4572000" cy="5257800"/>
          </a:xfrm>
        </p:spPr>
        <p:txBody>
          <a:bodyPr>
            <a:normAutofit fontScale="85000" lnSpcReduction="20000"/>
          </a:bodyPr>
          <a:lstStyle/>
          <a:p>
            <a:r>
              <a:rPr lang="en-US" dirty="0"/>
              <a:t>In upper left quadrant; temporary storage; chemical digestion of bolus to </a:t>
            </a:r>
            <a:r>
              <a:rPr lang="en-US" b="1" dirty="0" err="1"/>
              <a:t>chyme</a:t>
            </a:r>
            <a:endParaRPr lang="en-US" dirty="0"/>
          </a:p>
          <a:p>
            <a:r>
              <a:rPr lang="en-US" b="1" dirty="0" err="1"/>
              <a:t>Cardial</a:t>
            </a:r>
            <a:r>
              <a:rPr lang="en-US" b="1" dirty="0"/>
              <a:t> part</a:t>
            </a:r>
            <a:r>
              <a:rPr lang="en-US" dirty="0"/>
              <a:t> (</a:t>
            </a:r>
            <a:r>
              <a:rPr lang="en-US" dirty="0" err="1"/>
              <a:t>cardia</a:t>
            </a:r>
            <a:r>
              <a:rPr lang="en-US" dirty="0"/>
              <a:t>) </a:t>
            </a:r>
          </a:p>
          <a:p>
            <a:pPr lvl="1"/>
            <a:r>
              <a:rPr lang="en-US" dirty="0"/>
              <a:t>Surrounds </a:t>
            </a:r>
            <a:r>
              <a:rPr lang="en-US" dirty="0" err="1"/>
              <a:t>cardial</a:t>
            </a:r>
            <a:r>
              <a:rPr lang="en-US" dirty="0"/>
              <a:t> orifice</a:t>
            </a:r>
          </a:p>
          <a:p>
            <a:r>
              <a:rPr lang="en-US" b="1" dirty="0" err="1"/>
              <a:t>Fundus</a:t>
            </a:r>
            <a:endParaRPr lang="en-US" dirty="0"/>
          </a:p>
          <a:p>
            <a:pPr lvl="1"/>
            <a:r>
              <a:rPr lang="en-US" dirty="0"/>
              <a:t>Dome-shaped region beneath diaphragm</a:t>
            </a:r>
          </a:p>
          <a:p>
            <a:r>
              <a:rPr lang="en-US" b="1" dirty="0"/>
              <a:t>Body</a:t>
            </a:r>
            <a:endParaRPr lang="en-US" dirty="0"/>
          </a:p>
          <a:p>
            <a:pPr lvl="1"/>
            <a:r>
              <a:rPr lang="en-US" dirty="0" err="1" smtClean="0"/>
              <a:t>Midportion</a:t>
            </a:r>
            <a:endParaRPr lang="en-US" dirty="0" smtClean="0"/>
          </a:p>
          <a:p>
            <a:r>
              <a:rPr lang="en-US" b="1" dirty="0" smtClean="0"/>
              <a:t>Pyloric part</a:t>
            </a:r>
            <a:r>
              <a:rPr lang="en-US" dirty="0" smtClean="0"/>
              <a:t> </a:t>
            </a:r>
          </a:p>
          <a:p>
            <a:pPr lvl="1"/>
            <a:r>
              <a:rPr lang="en-US" b="1" dirty="0" err="1" smtClean="0"/>
              <a:t>Antrum</a:t>
            </a:r>
            <a:r>
              <a:rPr lang="en-US" dirty="0" smtClean="0"/>
              <a:t> (superior portion) </a:t>
            </a:r>
            <a:r>
              <a:rPr lang="en-US" dirty="0" smtClean="0">
                <a:sym typeface="Wingdings" pitchFamily="28" charset="2"/>
              </a:rPr>
              <a:t> </a:t>
            </a:r>
            <a:r>
              <a:rPr lang="en-US" b="1" dirty="0" smtClean="0"/>
              <a:t>pyloric canal</a:t>
            </a:r>
            <a:r>
              <a:rPr lang="en-US" dirty="0" smtClean="0"/>
              <a:t> </a:t>
            </a:r>
            <a:r>
              <a:rPr lang="en-US" dirty="0" smtClean="0">
                <a:sym typeface="Wingdings" pitchFamily="28" charset="2"/>
              </a:rPr>
              <a:t></a:t>
            </a:r>
            <a:r>
              <a:rPr lang="en-US" dirty="0" smtClean="0"/>
              <a:t> </a:t>
            </a:r>
            <a:r>
              <a:rPr lang="en-US" b="1" dirty="0" smtClean="0"/>
              <a:t>pylorus</a:t>
            </a:r>
            <a:endParaRPr lang="en-US" dirty="0" smtClean="0"/>
          </a:p>
          <a:p>
            <a:pPr lvl="1"/>
            <a:r>
              <a:rPr lang="en-US" dirty="0" smtClean="0"/>
              <a:t>Pylorus continuous with duodenum through </a:t>
            </a:r>
            <a:r>
              <a:rPr lang="en-US" b="1" dirty="0" smtClean="0"/>
              <a:t>pyloric valve</a:t>
            </a:r>
            <a:r>
              <a:rPr lang="en-US" dirty="0" smtClean="0"/>
              <a:t> (sphincter controlling stomach emptying)	</a:t>
            </a:r>
          </a:p>
          <a:p>
            <a:pPr lvl="1"/>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5029200" y="2247399"/>
            <a:ext cx="4114800" cy="3248526"/>
          </a:xfrm>
          <a:prstGeom prst="rect">
            <a:avLst/>
          </a:prstGeom>
          <a:noFill/>
          <a:ln w="9525">
            <a:noFill/>
            <a:miter lim="800000"/>
            <a:headEnd/>
            <a:tailEnd/>
          </a:ln>
        </p:spPr>
      </p:pic>
    </p:spTree>
    <p:extLst>
      <p:ext uri="{BB962C8B-B14F-4D97-AF65-F5344CB8AC3E}">
        <p14:creationId xmlns:p14="http://schemas.microsoft.com/office/powerpoint/2010/main" val="503460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r>
              <a:rPr lang="en-US"/>
              <a:t>Stomach: Gross Anatomy</a:t>
            </a:r>
          </a:p>
        </p:txBody>
      </p:sp>
      <p:sp>
        <p:nvSpPr>
          <p:cNvPr id="26629" name="Rectangle 5"/>
          <p:cNvSpPr>
            <a:spLocks noGrp="1" noChangeArrowheads="1"/>
          </p:cNvSpPr>
          <p:nvPr>
            <p:ph type="body" idx="1"/>
          </p:nvPr>
        </p:nvSpPr>
        <p:spPr>
          <a:xfrm>
            <a:off x="457200" y="1219200"/>
            <a:ext cx="4114800" cy="5257800"/>
          </a:xfrm>
        </p:spPr>
        <p:txBody>
          <a:bodyPr>
            <a:normAutofit fontScale="85000" lnSpcReduction="10000"/>
          </a:bodyPr>
          <a:lstStyle/>
          <a:p>
            <a:pPr>
              <a:lnSpc>
                <a:spcPct val="90000"/>
              </a:lnSpc>
            </a:pPr>
            <a:r>
              <a:rPr lang="en-US" b="1" dirty="0"/>
              <a:t>Greater curvature</a:t>
            </a:r>
            <a:r>
              <a:rPr lang="en-US" dirty="0"/>
              <a:t> </a:t>
            </a:r>
            <a:endParaRPr lang="en-US" dirty="0" smtClean="0"/>
          </a:p>
          <a:p>
            <a:pPr lvl="1">
              <a:lnSpc>
                <a:spcPct val="90000"/>
              </a:lnSpc>
            </a:pPr>
            <a:r>
              <a:rPr lang="en-US" dirty="0" smtClean="0"/>
              <a:t> </a:t>
            </a:r>
            <a:r>
              <a:rPr lang="en-US" dirty="0"/>
              <a:t>convex lateral surface</a:t>
            </a:r>
          </a:p>
          <a:p>
            <a:pPr>
              <a:lnSpc>
                <a:spcPct val="90000"/>
              </a:lnSpc>
            </a:pPr>
            <a:endParaRPr lang="en-US" b="1" dirty="0" smtClean="0"/>
          </a:p>
          <a:p>
            <a:pPr>
              <a:lnSpc>
                <a:spcPct val="90000"/>
              </a:lnSpc>
            </a:pPr>
            <a:r>
              <a:rPr lang="en-US" b="1" dirty="0" smtClean="0"/>
              <a:t>Lesser </a:t>
            </a:r>
            <a:r>
              <a:rPr lang="en-US" b="1" dirty="0"/>
              <a:t>curvature</a:t>
            </a:r>
            <a:r>
              <a:rPr lang="en-US" dirty="0"/>
              <a:t> </a:t>
            </a:r>
            <a:r>
              <a:rPr lang="en-US" dirty="0" smtClean="0"/>
              <a:t>	</a:t>
            </a:r>
          </a:p>
          <a:p>
            <a:pPr lvl="1">
              <a:lnSpc>
                <a:spcPct val="90000"/>
              </a:lnSpc>
            </a:pPr>
            <a:r>
              <a:rPr lang="en-US" dirty="0" smtClean="0"/>
              <a:t>concave </a:t>
            </a:r>
            <a:r>
              <a:rPr lang="en-US" dirty="0"/>
              <a:t>medial surface</a:t>
            </a:r>
          </a:p>
          <a:p>
            <a:pPr>
              <a:lnSpc>
                <a:spcPct val="90000"/>
              </a:lnSpc>
            </a:pPr>
            <a:endParaRPr lang="en-US" dirty="0" smtClean="0"/>
          </a:p>
          <a:p>
            <a:pPr>
              <a:lnSpc>
                <a:spcPct val="90000"/>
              </a:lnSpc>
            </a:pPr>
            <a:r>
              <a:rPr lang="en-US" dirty="0" smtClean="0"/>
              <a:t>Mesenteries </a:t>
            </a:r>
            <a:r>
              <a:rPr lang="en-US" dirty="0"/>
              <a:t>tether stomach</a:t>
            </a:r>
          </a:p>
          <a:p>
            <a:pPr lvl="1">
              <a:lnSpc>
                <a:spcPct val="90000"/>
              </a:lnSpc>
            </a:pPr>
            <a:endParaRPr lang="en-US" b="1" dirty="0" smtClean="0"/>
          </a:p>
          <a:p>
            <a:pPr lvl="1">
              <a:lnSpc>
                <a:spcPct val="90000"/>
              </a:lnSpc>
            </a:pPr>
            <a:r>
              <a:rPr lang="en-US" b="1" dirty="0" smtClean="0"/>
              <a:t>Lesser </a:t>
            </a:r>
            <a:r>
              <a:rPr lang="en-US" b="1" dirty="0" err="1"/>
              <a:t>omentum</a:t>
            </a:r>
            <a:r>
              <a:rPr lang="en-US" b="1" dirty="0"/>
              <a:t> </a:t>
            </a:r>
          </a:p>
          <a:p>
            <a:pPr lvl="2">
              <a:lnSpc>
                <a:spcPct val="90000"/>
              </a:lnSpc>
            </a:pPr>
            <a:r>
              <a:rPr lang="en-US" dirty="0"/>
              <a:t>From liver to lesser curvature</a:t>
            </a:r>
          </a:p>
          <a:p>
            <a:pPr lvl="1">
              <a:lnSpc>
                <a:spcPct val="90000"/>
              </a:lnSpc>
            </a:pPr>
            <a:endParaRPr lang="en-US" b="1" dirty="0" smtClean="0"/>
          </a:p>
          <a:p>
            <a:pPr lvl="1">
              <a:lnSpc>
                <a:spcPct val="90000"/>
              </a:lnSpc>
            </a:pPr>
            <a:r>
              <a:rPr lang="en-US" b="1" dirty="0" smtClean="0"/>
              <a:t>Greater </a:t>
            </a:r>
            <a:r>
              <a:rPr lang="en-US" b="1" dirty="0" err="1"/>
              <a:t>omentum</a:t>
            </a:r>
            <a:r>
              <a:rPr lang="en-US" dirty="0"/>
              <a:t> – contains fat deposits &amp; lymph nodes </a:t>
            </a:r>
          </a:p>
          <a:p>
            <a:pPr lvl="2">
              <a:lnSpc>
                <a:spcPct val="90000"/>
              </a:lnSpc>
            </a:pPr>
            <a:r>
              <a:rPr lang="en-US" dirty="0"/>
              <a:t>Greater curvature </a:t>
            </a:r>
            <a:r>
              <a:rPr lang="en-US" dirty="0">
                <a:sym typeface="Wingdings" pitchFamily="28" charset="2"/>
              </a:rPr>
              <a:t> over</a:t>
            </a:r>
            <a:r>
              <a:rPr lang="en-US" dirty="0"/>
              <a:t> small intestine </a:t>
            </a:r>
            <a:r>
              <a:rPr lang="en-US" dirty="0">
                <a:sym typeface="Wingdings" pitchFamily="28" charset="2"/>
              </a:rPr>
              <a:t> spleen &amp; transverse </a:t>
            </a:r>
            <a:r>
              <a:rPr lang="en-US" dirty="0" smtClean="0">
                <a:sym typeface="Wingdings" pitchFamily="28" charset="2"/>
              </a:rPr>
              <a:t>colon</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5119687" y="1475167"/>
            <a:ext cx="4024313" cy="3907666"/>
          </a:xfrm>
          <a:prstGeom prst="rect">
            <a:avLst/>
          </a:prstGeom>
          <a:noFill/>
          <a:ln w="9525">
            <a:noFill/>
            <a:miter lim="800000"/>
            <a:headEnd/>
            <a:tailEnd/>
          </a:ln>
        </p:spPr>
      </p:pic>
    </p:spTree>
    <p:extLst>
      <p:ext uri="{BB962C8B-B14F-4D97-AF65-F5344CB8AC3E}">
        <p14:creationId xmlns:p14="http://schemas.microsoft.com/office/powerpoint/2010/main" val="2262985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95" name="Picture 23" descr="figure_23_30b_unlabeled"/>
          <p:cNvPicPr>
            <a:picLocks noChangeAspect="1" noChangeArrowheads="1"/>
          </p:cNvPicPr>
          <p:nvPr/>
        </p:nvPicPr>
        <p:blipFill>
          <a:blip r:embed="rId3" cstate="print"/>
          <a:srcRect l="23810" b="2632"/>
          <a:stretch>
            <a:fillRect/>
          </a:stretch>
        </p:blipFill>
        <p:spPr bwMode="auto">
          <a:xfrm>
            <a:off x="2667000" y="246063"/>
            <a:ext cx="5541963" cy="6459537"/>
          </a:xfrm>
          <a:prstGeom prst="rect">
            <a:avLst/>
          </a:prstGeom>
          <a:noFill/>
        </p:spPr>
      </p:pic>
      <p:sp>
        <p:nvSpPr>
          <p:cNvPr id="2869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23.30b  Mesenteries of the abdominal digestive organs.</a:t>
            </a:r>
          </a:p>
        </p:txBody>
      </p:sp>
      <p:sp>
        <p:nvSpPr>
          <p:cNvPr id="28697" name="Rectangle 25"/>
          <p:cNvSpPr>
            <a:spLocks noChangeArrowheads="1"/>
          </p:cNvSpPr>
          <p:nvPr/>
        </p:nvSpPr>
        <p:spPr bwMode="auto">
          <a:xfrm>
            <a:off x="911225" y="620713"/>
            <a:ext cx="822325" cy="412750"/>
          </a:xfrm>
          <a:prstGeom prst="rect">
            <a:avLst/>
          </a:prstGeom>
          <a:noFill/>
          <a:ln w="9525">
            <a:noFill/>
            <a:miter lim="800000"/>
            <a:headEnd/>
            <a:tailEnd/>
          </a:ln>
          <a:effectLst/>
        </p:spPr>
        <p:txBody>
          <a:bodyPr wrap="none" anchor="ctr">
            <a:spAutoFit/>
          </a:bodyPr>
          <a:lstStyle/>
          <a:p>
            <a:r>
              <a:rPr lang="en-US" sz="2100" b="1">
                <a:latin typeface="Arial" charset="0"/>
              </a:rPr>
              <a:t>Liver</a:t>
            </a:r>
          </a:p>
        </p:txBody>
      </p:sp>
      <p:sp>
        <p:nvSpPr>
          <p:cNvPr id="28698" name="Rectangle 26"/>
          <p:cNvSpPr>
            <a:spLocks noChangeArrowheads="1"/>
          </p:cNvSpPr>
          <p:nvPr/>
        </p:nvSpPr>
        <p:spPr bwMode="auto">
          <a:xfrm>
            <a:off x="973138" y="1506538"/>
            <a:ext cx="2614612" cy="412750"/>
          </a:xfrm>
          <a:prstGeom prst="rect">
            <a:avLst/>
          </a:prstGeom>
          <a:noFill/>
          <a:ln w="9525">
            <a:noFill/>
            <a:miter lim="800000"/>
            <a:headEnd/>
            <a:tailEnd/>
          </a:ln>
          <a:effectLst/>
        </p:spPr>
        <p:txBody>
          <a:bodyPr wrap="none" anchor="ctr">
            <a:spAutoFit/>
          </a:bodyPr>
          <a:lstStyle/>
          <a:p>
            <a:r>
              <a:rPr lang="en-US" sz="2100">
                <a:latin typeface="Arial Black" pitchFamily="28" charset="0"/>
              </a:rPr>
              <a:t>Lesser omentum</a:t>
            </a:r>
          </a:p>
        </p:txBody>
      </p:sp>
      <p:sp>
        <p:nvSpPr>
          <p:cNvPr id="28699" name="Rectangle 27"/>
          <p:cNvSpPr>
            <a:spLocks noChangeArrowheads="1"/>
          </p:cNvSpPr>
          <p:nvPr/>
        </p:nvSpPr>
        <p:spPr bwMode="auto">
          <a:xfrm>
            <a:off x="949325" y="3948113"/>
            <a:ext cx="2066925" cy="412750"/>
          </a:xfrm>
          <a:prstGeom prst="rect">
            <a:avLst/>
          </a:prstGeom>
          <a:noFill/>
          <a:ln w="9525">
            <a:noFill/>
            <a:miter lim="800000"/>
            <a:headEnd/>
            <a:tailEnd/>
          </a:ln>
          <a:effectLst/>
        </p:spPr>
        <p:txBody>
          <a:bodyPr wrap="none" anchor="ctr">
            <a:spAutoFit/>
          </a:bodyPr>
          <a:lstStyle/>
          <a:p>
            <a:r>
              <a:rPr lang="en-US" sz="2100" b="1">
                <a:latin typeface="Arial" charset="0"/>
              </a:rPr>
              <a:t>Small intestine</a:t>
            </a:r>
          </a:p>
        </p:txBody>
      </p:sp>
      <p:sp>
        <p:nvSpPr>
          <p:cNvPr id="28700" name="Rectangle 28"/>
          <p:cNvSpPr>
            <a:spLocks noChangeArrowheads="1"/>
          </p:cNvSpPr>
          <p:nvPr/>
        </p:nvSpPr>
        <p:spPr bwMode="auto">
          <a:xfrm>
            <a:off x="927100" y="5176838"/>
            <a:ext cx="1073150" cy="412750"/>
          </a:xfrm>
          <a:prstGeom prst="rect">
            <a:avLst/>
          </a:prstGeom>
          <a:noFill/>
          <a:ln w="9525">
            <a:noFill/>
            <a:miter lim="800000"/>
            <a:headEnd/>
            <a:tailEnd/>
          </a:ln>
          <a:effectLst/>
        </p:spPr>
        <p:txBody>
          <a:bodyPr wrap="none" anchor="ctr">
            <a:spAutoFit/>
          </a:bodyPr>
          <a:lstStyle/>
          <a:p>
            <a:r>
              <a:rPr lang="en-US" sz="2100" b="1">
                <a:latin typeface="Arial" charset="0"/>
              </a:rPr>
              <a:t>Cecum</a:t>
            </a:r>
          </a:p>
        </p:txBody>
      </p:sp>
      <p:sp>
        <p:nvSpPr>
          <p:cNvPr id="28701" name="Rectangle 29"/>
          <p:cNvSpPr>
            <a:spLocks noChangeArrowheads="1"/>
          </p:cNvSpPr>
          <p:nvPr/>
        </p:nvSpPr>
        <p:spPr bwMode="auto">
          <a:xfrm>
            <a:off x="955675" y="5703888"/>
            <a:ext cx="2155825" cy="412750"/>
          </a:xfrm>
          <a:prstGeom prst="rect">
            <a:avLst/>
          </a:prstGeom>
          <a:noFill/>
          <a:ln w="9525">
            <a:noFill/>
            <a:miter lim="800000"/>
            <a:headEnd/>
            <a:tailEnd/>
          </a:ln>
          <a:effectLst/>
        </p:spPr>
        <p:txBody>
          <a:bodyPr wrap="none" anchor="ctr">
            <a:spAutoFit/>
          </a:bodyPr>
          <a:lstStyle/>
          <a:p>
            <a:r>
              <a:rPr lang="en-US" sz="2100" b="1">
                <a:latin typeface="Arial" charset="0"/>
              </a:rPr>
              <a:t>Urinary bladder</a:t>
            </a:r>
          </a:p>
        </p:txBody>
      </p:sp>
      <p:sp>
        <p:nvSpPr>
          <p:cNvPr id="28702" name="Rectangle 30"/>
          <p:cNvSpPr>
            <a:spLocks noChangeArrowheads="1"/>
          </p:cNvSpPr>
          <p:nvPr/>
        </p:nvSpPr>
        <p:spPr bwMode="auto">
          <a:xfrm>
            <a:off x="946150" y="1147763"/>
            <a:ext cx="1651000" cy="412750"/>
          </a:xfrm>
          <a:prstGeom prst="rect">
            <a:avLst/>
          </a:prstGeom>
          <a:noFill/>
          <a:ln w="9525">
            <a:noFill/>
            <a:miter lim="800000"/>
            <a:headEnd/>
            <a:tailEnd/>
          </a:ln>
          <a:effectLst/>
        </p:spPr>
        <p:txBody>
          <a:bodyPr wrap="none" anchor="ctr">
            <a:spAutoFit/>
          </a:bodyPr>
          <a:lstStyle/>
          <a:p>
            <a:r>
              <a:rPr lang="en-US" sz="2100" b="1">
                <a:latin typeface="Arial" charset="0"/>
              </a:rPr>
              <a:t>Gallbladder</a:t>
            </a:r>
          </a:p>
        </p:txBody>
      </p:sp>
      <p:sp>
        <p:nvSpPr>
          <p:cNvPr id="28703" name="Rectangle 31"/>
          <p:cNvSpPr>
            <a:spLocks noChangeArrowheads="1"/>
          </p:cNvSpPr>
          <p:nvPr/>
        </p:nvSpPr>
        <p:spPr bwMode="auto">
          <a:xfrm>
            <a:off x="922338" y="2224088"/>
            <a:ext cx="1309687" cy="412750"/>
          </a:xfrm>
          <a:prstGeom prst="rect">
            <a:avLst/>
          </a:prstGeom>
          <a:noFill/>
          <a:ln w="9525">
            <a:noFill/>
            <a:miter lim="800000"/>
            <a:headEnd/>
            <a:tailEnd/>
          </a:ln>
          <a:effectLst/>
        </p:spPr>
        <p:txBody>
          <a:bodyPr wrap="none" anchor="ctr">
            <a:spAutoFit/>
          </a:bodyPr>
          <a:lstStyle/>
          <a:p>
            <a:r>
              <a:rPr lang="en-US" sz="2100" b="1">
                <a:latin typeface="Arial" charset="0"/>
              </a:rPr>
              <a:t>Stomach</a:t>
            </a:r>
          </a:p>
        </p:txBody>
      </p:sp>
      <p:sp>
        <p:nvSpPr>
          <p:cNvPr id="28704" name="Rectangle 32"/>
          <p:cNvSpPr>
            <a:spLocks noChangeArrowheads="1"/>
          </p:cNvSpPr>
          <p:nvPr/>
        </p:nvSpPr>
        <p:spPr bwMode="auto">
          <a:xfrm>
            <a:off x="946150" y="2547938"/>
            <a:ext cx="1576388" cy="412750"/>
          </a:xfrm>
          <a:prstGeom prst="rect">
            <a:avLst/>
          </a:prstGeom>
          <a:noFill/>
          <a:ln w="9525">
            <a:noFill/>
            <a:miter lim="800000"/>
            <a:headEnd/>
            <a:tailEnd/>
          </a:ln>
          <a:effectLst/>
        </p:spPr>
        <p:txBody>
          <a:bodyPr wrap="none" anchor="ctr">
            <a:spAutoFit/>
          </a:bodyPr>
          <a:lstStyle/>
          <a:p>
            <a:r>
              <a:rPr lang="en-US" sz="2100" b="1">
                <a:latin typeface="Arial" charset="0"/>
              </a:rPr>
              <a:t>Duodenum</a:t>
            </a:r>
          </a:p>
        </p:txBody>
      </p:sp>
      <p:sp>
        <p:nvSpPr>
          <p:cNvPr id="28705" name="Rectangle 33"/>
          <p:cNvSpPr>
            <a:spLocks noChangeArrowheads="1"/>
          </p:cNvSpPr>
          <p:nvPr/>
        </p:nvSpPr>
        <p:spPr bwMode="auto">
          <a:xfrm>
            <a:off x="923925" y="3201988"/>
            <a:ext cx="2392363" cy="412750"/>
          </a:xfrm>
          <a:prstGeom prst="rect">
            <a:avLst/>
          </a:prstGeom>
          <a:noFill/>
          <a:ln w="9525">
            <a:noFill/>
            <a:miter lim="800000"/>
            <a:headEnd/>
            <a:tailEnd/>
          </a:ln>
          <a:effectLst/>
        </p:spPr>
        <p:txBody>
          <a:bodyPr wrap="none" anchor="ctr">
            <a:spAutoFit/>
          </a:bodyPr>
          <a:lstStyle/>
          <a:p>
            <a:r>
              <a:rPr lang="en-US" sz="2100" b="1">
                <a:latin typeface="Arial" charset="0"/>
              </a:rPr>
              <a:t>Transverse colon</a:t>
            </a:r>
          </a:p>
        </p:txBody>
      </p:sp>
      <p:sp>
        <p:nvSpPr>
          <p:cNvPr id="28706" name="Freeform 34"/>
          <p:cNvSpPr>
            <a:spLocks/>
          </p:cNvSpPr>
          <p:nvPr/>
        </p:nvSpPr>
        <p:spPr bwMode="auto">
          <a:xfrm>
            <a:off x="1733550" y="852488"/>
            <a:ext cx="3721100" cy="479425"/>
          </a:xfrm>
          <a:custGeom>
            <a:avLst/>
            <a:gdLst/>
            <a:ahLst/>
            <a:cxnLst>
              <a:cxn ang="0">
                <a:pos x="2344" y="302"/>
              </a:cxn>
              <a:cxn ang="0">
                <a:pos x="1084" y="2"/>
              </a:cxn>
              <a:cxn ang="0">
                <a:pos x="0" y="0"/>
              </a:cxn>
            </a:cxnLst>
            <a:rect l="0" t="0" r="r" b="b"/>
            <a:pathLst>
              <a:path w="2344" h="302">
                <a:moveTo>
                  <a:pt x="2344" y="302"/>
                </a:moveTo>
                <a:lnTo>
                  <a:pt x="1084" y="2"/>
                </a:ln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07" name="Freeform 35"/>
          <p:cNvSpPr>
            <a:spLocks/>
          </p:cNvSpPr>
          <p:nvPr/>
        </p:nvSpPr>
        <p:spPr bwMode="auto">
          <a:xfrm>
            <a:off x="2565400" y="1385888"/>
            <a:ext cx="2298700" cy="60325"/>
          </a:xfrm>
          <a:custGeom>
            <a:avLst/>
            <a:gdLst/>
            <a:ahLst/>
            <a:cxnLst>
              <a:cxn ang="0">
                <a:pos x="1448" y="38"/>
              </a:cxn>
              <a:cxn ang="0">
                <a:pos x="646" y="0"/>
              </a:cxn>
              <a:cxn ang="0">
                <a:pos x="0" y="0"/>
              </a:cxn>
            </a:cxnLst>
            <a:rect l="0" t="0" r="r" b="b"/>
            <a:pathLst>
              <a:path w="1448" h="38">
                <a:moveTo>
                  <a:pt x="1448" y="38"/>
                </a:moveTo>
                <a:lnTo>
                  <a:pt x="646" y="0"/>
                </a:ln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08" name="Freeform 36"/>
          <p:cNvSpPr>
            <a:spLocks/>
          </p:cNvSpPr>
          <p:nvPr/>
        </p:nvSpPr>
        <p:spPr bwMode="auto">
          <a:xfrm>
            <a:off x="3578225" y="1747838"/>
            <a:ext cx="2616200" cy="225425"/>
          </a:xfrm>
          <a:custGeom>
            <a:avLst/>
            <a:gdLst/>
            <a:ahLst/>
            <a:cxnLst>
              <a:cxn ang="0">
                <a:pos x="1648" y="142"/>
              </a:cxn>
              <a:cxn ang="0">
                <a:pos x="204" y="0"/>
              </a:cxn>
              <a:cxn ang="0">
                <a:pos x="0" y="0"/>
              </a:cxn>
            </a:cxnLst>
            <a:rect l="0" t="0" r="r" b="b"/>
            <a:pathLst>
              <a:path w="1648" h="142">
                <a:moveTo>
                  <a:pt x="1648" y="142"/>
                </a:moveTo>
                <a:lnTo>
                  <a:pt x="204" y="0"/>
                </a:ln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09" name="Freeform 37"/>
          <p:cNvSpPr>
            <a:spLocks/>
          </p:cNvSpPr>
          <p:nvPr/>
        </p:nvSpPr>
        <p:spPr bwMode="auto">
          <a:xfrm>
            <a:off x="2181225" y="2455863"/>
            <a:ext cx="4613275" cy="6350"/>
          </a:xfrm>
          <a:custGeom>
            <a:avLst/>
            <a:gdLst/>
            <a:ahLst/>
            <a:cxnLst>
              <a:cxn ang="0">
                <a:pos x="2906" y="4"/>
              </a:cxn>
              <a:cxn ang="0">
                <a:pos x="0" y="0"/>
              </a:cxn>
            </a:cxnLst>
            <a:rect l="0" t="0" r="r" b="b"/>
            <a:pathLst>
              <a:path w="2906" h="4">
                <a:moveTo>
                  <a:pt x="2906" y="4"/>
                </a:move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10" name="Freeform 38"/>
          <p:cNvSpPr>
            <a:spLocks/>
          </p:cNvSpPr>
          <p:nvPr/>
        </p:nvSpPr>
        <p:spPr bwMode="auto">
          <a:xfrm>
            <a:off x="2486025" y="2779713"/>
            <a:ext cx="3184525" cy="1587"/>
          </a:xfrm>
          <a:custGeom>
            <a:avLst/>
            <a:gdLst/>
            <a:ahLst/>
            <a:cxnLst>
              <a:cxn ang="0">
                <a:pos x="2006" y="0"/>
              </a:cxn>
              <a:cxn ang="0">
                <a:pos x="0" y="0"/>
              </a:cxn>
            </a:cxnLst>
            <a:rect l="0" t="0" r="r" b="b"/>
            <a:pathLst>
              <a:path w="2006" h="1">
                <a:moveTo>
                  <a:pt x="2006" y="0"/>
                </a:move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11" name="Freeform 39"/>
          <p:cNvSpPr>
            <a:spLocks/>
          </p:cNvSpPr>
          <p:nvPr/>
        </p:nvSpPr>
        <p:spPr bwMode="auto">
          <a:xfrm>
            <a:off x="3359150" y="3267075"/>
            <a:ext cx="2170113" cy="180975"/>
          </a:xfrm>
          <a:custGeom>
            <a:avLst/>
            <a:gdLst/>
            <a:ahLst/>
            <a:cxnLst>
              <a:cxn ang="0">
                <a:pos x="1367" y="0"/>
              </a:cxn>
              <a:cxn ang="0">
                <a:pos x="322" y="114"/>
              </a:cxn>
              <a:cxn ang="0">
                <a:pos x="0" y="114"/>
              </a:cxn>
            </a:cxnLst>
            <a:rect l="0" t="0" r="r" b="b"/>
            <a:pathLst>
              <a:path w="1367" h="114">
                <a:moveTo>
                  <a:pt x="1367" y="0"/>
                </a:moveTo>
                <a:lnTo>
                  <a:pt x="322" y="114"/>
                </a:lnTo>
                <a:lnTo>
                  <a:pt x="0" y="114"/>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12" name="Freeform 40"/>
          <p:cNvSpPr>
            <a:spLocks/>
          </p:cNvSpPr>
          <p:nvPr/>
        </p:nvSpPr>
        <p:spPr bwMode="auto">
          <a:xfrm>
            <a:off x="2990850" y="4178300"/>
            <a:ext cx="2376488" cy="3175"/>
          </a:xfrm>
          <a:custGeom>
            <a:avLst/>
            <a:gdLst/>
            <a:ahLst/>
            <a:cxnLst>
              <a:cxn ang="0">
                <a:pos x="1497" y="2"/>
              </a:cxn>
              <a:cxn ang="0">
                <a:pos x="0" y="0"/>
              </a:cxn>
            </a:cxnLst>
            <a:rect l="0" t="0" r="r" b="b"/>
            <a:pathLst>
              <a:path w="1497" h="2">
                <a:moveTo>
                  <a:pt x="1497" y="2"/>
                </a:move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13" name="Freeform 41"/>
          <p:cNvSpPr>
            <a:spLocks/>
          </p:cNvSpPr>
          <p:nvPr/>
        </p:nvSpPr>
        <p:spPr bwMode="auto">
          <a:xfrm>
            <a:off x="1981200" y="5410200"/>
            <a:ext cx="3219450" cy="1588"/>
          </a:xfrm>
          <a:custGeom>
            <a:avLst/>
            <a:gdLst/>
            <a:ahLst/>
            <a:cxnLst>
              <a:cxn ang="0">
                <a:pos x="2028" y="1"/>
              </a:cxn>
              <a:cxn ang="0">
                <a:pos x="0" y="0"/>
              </a:cxn>
            </a:cxnLst>
            <a:rect l="0" t="0" r="r" b="b"/>
            <a:pathLst>
              <a:path w="2028" h="1">
                <a:moveTo>
                  <a:pt x="2028" y="1"/>
                </a:moveTo>
                <a:lnTo>
                  <a:pt x="0" y="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8714" name="Freeform 42"/>
          <p:cNvSpPr>
            <a:spLocks/>
          </p:cNvSpPr>
          <p:nvPr/>
        </p:nvSpPr>
        <p:spPr bwMode="auto">
          <a:xfrm>
            <a:off x="3078163" y="5940425"/>
            <a:ext cx="2760662" cy="3175"/>
          </a:xfrm>
          <a:custGeom>
            <a:avLst/>
            <a:gdLst/>
            <a:ahLst/>
            <a:cxnLst>
              <a:cxn ang="0">
                <a:pos x="1739" y="0"/>
              </a:cxn>
              <a:cxn ang="0">
                <a:pos x="0" y="2"/>
              </a:cxn>
            </a:cxnLst>
            <a:rect l="0" t="0" r="r" b="b"/>
            <a:pathLst>
              <a:path w="1739" h="2">
                <a:moveTo>
                  <a:pt x="1739" y="0"/>
                </a:moveTo>
                <a:lnTo>
                  <a:pt x="0" y="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Tree>
    <p:extLst>
      <p:ext uri="{BB962C8B-B14F-4D97-AF65-F5344CB8AC3E}">
        <p14:creationId xmlns:p14="http://schemas.microsoft.com/office/powerpoint/2010/main" val="61376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figure_23_30c_unlabeled"/>
          <p:cNvPicPr>
            <a:picLocks noChangeAspect="1" noChangeArrowheads="1"/>
          </p:cNvPicPr>
          <p:nvPr/>
        </p:nvPicPr>
        <p:blipFill>
          <a:blip r:embed="rId3" cstate="print"/>
          <a:srcRect b="2632"/>
          <a:stretch>
            <a:fillRect/>
          </a:stretch>
        </p:blipFill>
        <p:spPr bwMode="auto">
          <a:xfrm>
            <a:off x="912813" y="238125"/>
            <a:ext cx="7215187" cy="6281738"/>
          </a:xfrm>
          <a:prstGeom prst="rect">
            <a:avLst/>
          </a:prstGeom>
          <a:noFill/>
        </p:spPr>
      </p:pic>
      <p:sp>
        <p:nvSpPr>
          <p:cNvPr id="29700" name="Rectangle 4"/>
          <p:cNvSpPr>
            <a:spLocks noChangeArrowheads="1"/>
          </p:cNvSpPr>
          <p:nvPr/>
        </p:nvSpPr>
        <p:spPr bwMode="auto">
          <a:xfrm>
            <a:off x="5359400" y="782638"/>
            <a:ext cx="2747963" cy="412750"/>
          </a:xfrm>
          <a:prstGeom prst="rect">
            <a:avLst/>
          </a:prstGeom>
          <a:noFill/>
          <a:ln w="9525">
            <a:noFill/>
            <a:miter lim="800000"/>
            <a:headEnd/>
            <a:tailEnd/>
          </a:ln>
          <a:effectLst/>
        </p:spPr>
        <p:txBody>
          <a:bodyPr wrap="none" anchor="ctr">
            <a:spAutoFit/>
          </a:bodyPr>
          <a:lstStyle/>
          <a:p>
            <a:r>
              <a:rPr lang="en-US" sz="2100">
                <a:latin typeface="Arial Black" pitchFamily="28" charset="0"/>
              </a:rPr>
              <a:t>Greater omentum</a:t>
            </a:r>
          </a:p>
        </p:txBody>
      </p:sp>
      <p:sp>
        <p:nvSpPr>
          <p:cNvPr id="29701" name="Rectangle 5"/>
          <p:cNvSpPr>
            <a:spLocks noChangeArrowheads="1"/>
          </p:cNvSpPr>
          <p:nvPr/>
        </p:nvSpPr>
        <p:spPr bwMode="auto">
          <a:xfrm>
            <a:off x="5359400" y="1384300"/>
            <a:ext cx="2392363" cy="412750"/>
          </a:xfrm>
          <a:prstGeom prst="rect">
            <a:avLst/>
          </a:prstGeom>
          <a:noFill/>
          <a:ln w="9525">
            <a:noFill/>
            <a:miter lim="800000"/>
            <a:headEnd/>
            <a:tailEnd/>
          </a:ln>
          <a:effectLst/>
        </p:spPr>
        <p:txBody>
          <a:bodyPr wrap="none" anchor="ctr">
            <a:spAutoFit/>
          </a:bodyPr>
          <a:lstStyle/>
          <a:p>
            <a:r>
              <a:rPr lang="en-US" sz="2100" b="1">
                <a:latin typeface="Arial" charset="0"/>
              </a:rPr>
              <a:t>Transverse colon</a:t>
            </a:r>
          </a:p>
        </p:txBody>
      </p:sp>
      <p:sp>
        <p:nvSpPr>
          <p:cNvPr id="29702" name="Rectangle 6"/>
          <p:cNvSpPr>
            <a:spLocks noChangeArrowheads="1"/>
          </p:cNvSpPr>
          <p:nvPr/>
        </p:nvSpPr>
        <p:spPr bwMode="auto">
          <a:xfrm>
            <a:off x="5364163" y="2185988"/>
            <a:ext cx="1814512" cy="669925"/>
          </a:xfrm>
          <a:prstGeom prst="rect">
            <a:avLst/>
          </a:prstGeom>
          <a:noFill/>
          <a:ln w="9525">
            <a:noFill/>
            <a:miter lim="800000"/>
            <a:headEnd/>
            <a:tailEnd/>
          </a:ln>
          <a:effectLst/>
        </p:spPr>
        <p:txBody>
          <a:bodyPr wrap="none" anchor="ctr">
            <a:spAutoFit/>
          </a:bodyPr>
          <a:lstStyle/>
          <a:p>
            <a:pPr>
              <a:lnSpc>
                <a:spcPct val="90000"/>
              </a:lnSpc>
            </a:pPr>
            <a:r>
              <a:rPr lang="en-US" sz="2100">
                <a:latin typeface="Arial Black" pitchFamily="28" charset="0"/>
              </a:rPr>
              <a:t>Transverse</a:t>
            </a:r>
          </a:p>
          <a:p>
            <a:pPr>
              <a:lnSpc>
                <a:spcPct val="90000"/>
              </a:lnSpc>
            </a:pPr>
            <a:r>
              <a:rPr lang="en-US" sz="2100">
                <a:latin typeface="Arial Black" pitchFamily="28" charset="0"/>
              </a:rPr>
              <a:t>mesocolon</a:t>
            </a:r>
          </a:p>
        </p:txBody>
      </p:sp>
      <p:sp>
        <p:nvSpPr>
          <p:cNvPr id="29703" name="Rectangle 7"/>
          <p:cNvSpPr>
            <a:spLocks noChangeArrowheads="1"/>
          </p:cNvSpPr>
          <p:nvPr/>
        </p:nvSpPr>
        <p:spPr bwMode="auto">
          <a:xfrm>
            <a:off x="5359400" y="2867025"/>
            <a:ext cx="2481263" cy="412750"/>
          </a:xfrm>
          <a:prstGeom prst="rect">
            <a:avLst/>
          </a:prstGeom>
          <a:noFill/>
          <a:ln w="9525">
            <a:noFill/>
            <a:miter lim="800000"/>
            <a:headEnd/>
            <a:tailEnd/>
          </a:ln>
          <a:effectLst/>
        </p:spPr>
        <p:txBody>
          <a:bodyPr wrap="none" anchor="ctr">
            <a:spAutoFit/>
          </a:bodyPr>
          <a:lstStyle/>
          <a:p>
            <a:r>
              <a:rPr lang="en-US" sz="2100" b="1">
                <a:latin typeface="Arial" charset="0"/>
              </a:rPr>
              <a:t>Descending colon</a:t>
            </a:r>
          </a:p>
        </p:txBody>
      </p:sp>
      <p:sp>
        <p:nvSpPr>
          <p:cNvPr id="29704" name="Rectangle 8"/>
          <p:cNvSpPr>
            <a:spLocks noChangeArrowheads="1"/>
          </p:cNvSpPr>
          <p:nvPr/>
        </p:nvSpPr>
        <p:spPr bwMode="auto">
          <a:xfrm>
            <a:off x="5359400" y="3536950"/>
            <a:ext cx="1709738" cy="412750"/>
          </a:xfrm>
          <a:prstGeom prst="rect">
            <a:avLst/>
          </a:prstGeom>
          <a:noFill/>
          <a:ln w="9525">
            <a:noFill/>
            <a:miter lim="800000"/>
            <a:headEnd/>
            <a:tailEnd/>
          </a:ln>
          <a:effectLst/>
        </p:spPr>
        <p:txBody>
          <a:bodyPr wrap="none" anchor="ctr">
            <a:spAutoFit/>
          </a:bodyPr>
          <a:lstStyle/>
          <a:p>
            <a:r>
              <a:rPr lang="en-US" sz="2100">
                <a:latin typeface="Arial Black" pitchFamily="28" charset="0"/>
              </a:rPr>
              <a:t>Mesentery</a:t>
            </a:r>
          </a:p>
        </p:txBody>
      </p:sp>
      <p:sp>
        <p:nvSpPr>
          <p:cNvPr id="29705" name="Rectangle 9"/>
          <p:cNvSpPr>
            <a:spLocks noChangeArrowheads="1"/>
          </p:cNvSpPr>
          <p:nvPr/>
        </p:nvSpPr>
        <p:spPr bwMode="auto">
          <a:xfrm>
            <a:off x="5360988" y="3910013"/>
            <a:ext cx="1770062" cy="669925"/>
          </a:xfrm>
          <a:prstGeom prst="rect">
            <a:avLst/>
          </a:prstGeom>
          <a:noFill/>
          <a:ln w="9525">
            <a:noFill/>
            <a:miter lim="800000"/>
            <a:headEnd/>
            <a:tailEnd/>
          </a:ln>
          <a:effectLst/>
        </p:spPr>
        <p:txBody>
          <a:bodyPr wrap="none" anchor="ctr">
            <a:spAutoFit/>
          </a:bodyPr>
          <a:lstStyle/>
          <a:p>
            <a:pPr>
              <a:lnSpc>
                <a:spcPct val="90000"/>
              </a:lnSpc>
            </a:pPr>
            <a:r>
              <a:rPr lang="en-US" sz="2100">
                <a:latin typeface="Arial Black" pitchFamily="28" charset="0"/>
              </a:rPr>
              <a:t>Sigmoid </a:t>
            </a:r>
          </a:p>
          <a:p>
            <a:pPr>
              <a:lnSpc>
                <a:spcPct val="90000"/>
              </a:lnSpc>
            </a:pPr>
            <a:r>
              <a:rPr lang="en-US" sz="2100">
                <a:latin typeface="Arial Black" pitchFamily="28" charset="0"/>
              </a:rPr>
              <a:t>mesocolon</a:t>
            </a:r>
          </a:p>
        </p:txBody>
      </p:sp>
      <p:sp>
        <p:nvSpPr>
          <p:cNvPr id="29706" name="Rectangle 10"/>
          <p:cNvSpPr>
            <a:spLocks noChangeArrowheads="1"/>
          </p:cNvSpPr>
          <p:nvPr/>
        </p:nvSpPr>
        <p:spPr bwMode="auto">
          <a:xfrm>
            <a:off x="5359400" y="3249613"/>
            <a:ext cx="1281113" cy="412750"/>
          </a:xfrm>
          <a:prstGeom prst="rect">
            <a:avLst/>
          </a:prstGeom>
          <a:noFill/>
          <a:ln w="9525">
            <a:noFill/>
            <a:miter lim="800000"/>
            <a:headEnd/>
            <a:tailEnd/>
          </a:ln>
          <a:effectLst/>
        </p:spPr>
        <p:txBody>
          <a:bodyPr wrap="none" anchor="ctr">
            <a:spAutoFit/>
          </a:bodyPr>
          <a:lstStyle/>
          <a:p>
            <a:r>
              <a:rPr lang="en-US" sz="2100" b="1">
                <a:latin typeface="Arial" charset="0"/>
              </a:rPr>
              <a:t>Jejunum</a:t>
            </a:r>
          </a:p>
        </p:txBody>
      </p:sp>
      <p:sp>
        <p:nvSpPr>
          <p:cNvPr id="29707" name="Rectangle 11"/>
          <p:cNvSpPr>
            <a:spLocks noChangeArrowheads="1"/>
          </p:cNvSpPr>
          <p:nvPr/>
        </p:nvSpPr>
        <p:spPr bwMode="auto">
          <a:xfrm>
            <a:off x="5357813" y="4497388"/>
            <a:ext cx="2020887" cy="412750"/>
          </a:xfrm>
          <a:prstGeom prst="rect">
            <a:avLst/>
          </a:prstGeom>
          <a:noFill/>
          <a:ln w="9525">
            <a:noFill/>
            <a:miter lim="800000"/>
            <a:headEnd/>
            <a:tailEnd/>
          </a:ln>
          <a:effectLst/>
        </p:spPr>
        <p:txBody>
          <a:bodyPr wrap="none" anchor="ctr">
            <a:spAutoFit/>
          </a:bodyPr>
          <a:lstStyle/>
          <a:p>
            <a:r>
              <a:rPr lang="en-US" sz="2100" b="1">
                <a:latin typeface="Arial" charset="0"/>
              </a:rPr>
              <a:t>Sigmoid colon</a:t>
            </a:r>
          </a:p>
        </p:txBody>
      </p:sp>
      <p:sp>
        <p:nvSpPr>
          <p:cNvPr id="29708" name="Rectangle 12"/>
          <p:cNvSpPr>
            <a:spLocks noChangeArrowheads="1"/>
          </p:cNvSpPr>
          <p:nvPr/>
        </p:nvSpPr>
        <p:spPr bwMode="auto">
          <a:xfrm>
            <a:off x="5359400" y="5124450"/>
            <a:ext cx="881063" cy="412750"/>
          </a:xfrm>
          <a:prstGeom prst="rect">
            <a:avLst/>
          </a:prstGeom>
          <a:noFill/>
          <a:ln w="9525">
            <a:noFill/>
            <a:miter lim="800000"/>
            <a:headEnd/>
            <a:tailEnd/>
          </a:ln>
          <a:effectLst/>
        </p:spPr>
        <p:txBody>
          <a:bodyPr wrap="none" anchor="ctr">
            <a:spAutoFit/>
          </a:bodyPr>
          <a:lstStyle/>
          <a:p>
            <a:r>
              <a:rPr lang="en-US" sz="2100" b="1">
                <a:latin typeface="Arial" charset="0"/>
              </a:rPr>
              <a:t>Ileum</a:t>
            </a:r>
          </a:p>
        </p:txBody>
      </p:sp>
      <p:sp>
        <p:nvSpPr>
          <p:cNvPr id="29709" name="Freeform 13"/>
          <p:cNvSpPr>
            <a:spLocks/>
          </p:cNvSpPr>
          <p:nvPr/>
        </p:nvSpPr>
        <p:spPr bwMode="auto">
          <a:xfrm>
            <a:off x="3079750" y="1006475"/>
            <a:ext cx="2312988" cy="4763"/>
          </a:xfrm>
          <a:custGeom>
            <a:avLst/>
            <a:gdLst/>
            <a:ahLst/>
            <a:cxnLst>
              <a:cxn ang="0">
                <a:pos x="1498" y="3"/>
              </a:cxn>
              <a:cxn ang="0">
                <a:pos x="0" y="0"/>
              </a:cxn>
            </a:cxnLst>
            <a:rect l="0" t="0" r="r" b="b"/>
            <a:pathLst>
              <a:path w="1498" h="3">
                <a:moveTo>
                  <a:pt x="1498" y="3"/>
                </a:moveTo>
                <a:lnTo>
                  <a:pt x="0" y="0"/>
                </a:lnTo>
              </a:path>
            </a:pathLst>
          </a:custGeom>
          <a:solidFill>
            <a:srgbClr val="0092C8"/>
          </a:solid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0" name="Freeform 14"/>
          <p:cNvSpPr>
            <a:spLocks/>
          </p:cNvSpPr>
          <p:nvPr/>
        </p:nvSpPr>
        <p:spPr bwMode="auto">
          <a:xfrm>
            <a:off x="4179888" y="1616075"/>
            <a:ext cx="1227137" cy="1588"/>
          </a:xfrm>
          <a:custGeom>
            <a:avLst/>
            <a:gdLst/>
            <a:ahLst/>
            <a:cxnLst>
              <a:cxn ang="0">
                <a:pos x="795" y="0"/>
              </a:cxn>
              <a:cxn ang="0">
                <a:pos x="0" y="0"/>
              </a:cxn>
            </a:cxnLst>
            <a:rect l="0" t="0" r="r" b="b"/>
            <a:pathLst>
              <a:path w="795" h="1">
                <a:moveTo>
                  <a:pt x="795" y="0"/>
                </a:move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1" name="Freeform 15"/>
          <p:cNvSpPr>
            <a:spLocks/>
          </p:cNvSpPr>
          <p:nvPr/>
        </p:nvSpPr>
        <p:spPr bwMode="auto">
          <a:xfrm>
            <a:off x="3205163" y="2397125"/>
            <a:ext cx="2187575" cy="1588"/>
          </a:xfrm>
          <a:custGeom>
            <a:avLst/>
            <a:gdLst/>
            <a:ahLst/>
            <a:cxnLst>
              <a:cxn ang="0">
                <a:pos x="1417" y="0"/>
              </a:cxn>
              <a:cxn ang="0">
                <a:pos x="0" y="0"/>
              </a:cxn>
            </a:cxnLst>
            <a:rect l="0" t="0" r="r" b="b"/>
            <a:pathLst>
              <a:path w="1417" h="1">
                <a:moveTo>
                  <a:pt x="1417" y="0"/>
                </a:move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2" name="Freeform 16"/>
          <p:cNvSpPr>
            <a:spLocks/>
          </p:cNvSpPr>
          <p:nvPr/>
        </p:nvSpPr>
        <p:spPr bwMode="auto">
          <a:xfrm>
            <a:off x="4273550" y="3097213"/>
            <a:ext cx="1123950" cy="1587"/>
          </a:xfrm>
          <a:custGeom>
            <a:avLst/>
            <a:gdLst/>
            <a:ahLst/>
            <a:cxnLst>
              <a:cxn ang="0">
                <a:pos x="728" y="1"/>
              </a:cxn>
              <a:cxn ang="0">
                <a:pos x="0" y="0"/>
              </a:cxn>
            </a:cxnLst>
            <a:rect l="0" t="0" r="r" b="b"/>
            <a:pathLst>
              <a:path w="728" h="1">
                <a:moveTo>
                  <a:pt x="728" y="1"/>
                </a:move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3" name="Freeform 17"/>
          <p:cNvSpPr>
            <a:spLocks/>
          </p:cNvSpPr>
          <p:nvPr/>
        </p:nvSpPr>
        <p:spPr bwMode="auto">
          <a:xfrm>
            <a:off x="1782763" y="3478213"/>
            <a:ext cx="3621087" cy="3175"/>
          </a:xfrm>
          <a:custGeom>
            <a:avLst/>
            <a:gdLst/>
            <a:ahLst/>
            <a:cxnLst>
              <a:cxn ang="0">
                <a:pos x="2345" y="0"/>
              </a:cxn>
              <a:cxn ang="0">
                <a:pos x="0" y="2"/>
              </a:cxn>
            </a:cxnLst>
            <a:rect l="0" t="0" r="r" b="b"/>
            <a:pathLst>
              <a:path w="2345" h="2">
                <a:moveTo>
                  <a:pt x="2345" y="0"/>
                </a:moveTo>
                <a:lnTo>
                  <a:pt x="0" y="2"/>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4" name="Freeform 18"/>
          <p:cNvSpPr>
            <a:spLocks/>
          </p:cNvSpPr>
          <p:nvPr/>
        </p:nvSpPr>
        <p:spPr bwMode="auto">
          <a:xfrm>
            <a:off x="2605088" y="3765550"/>
            <a:ext cx="2797175" cy="4763"/>
          </a:xfrm>
          <a:custGeom>
            <a:avLst/>
            <a:gdLst/>
            <a:ahLst/>
            <a:cxnLst>
              <a:cxn ang="0">
                <a:pos x="1812" y="0"/>
              </a:cxn>
              <a:cxn ang="0">
                <a:pos x="0" y="3"/>
              </a:cxn>
            </a:cxnLst>
            <a:rect l="0" t="0" r="r" b="b"/>
            <a:pathLst>
              <a:path w="1812" h="3">
                <a:moveTo>
                  <a:pt x="1812" y="0"/>
                </a:moveTo>
                <a:lnTo>
                  <a:pt x="0" y="3"/>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5" name="Freeform 19"/>
          <p:cNvSpPr>
            <a:spLocks/>
          </p:cNvSpPr>
          <p:nvPr/>
        </p:nvSpPr>
        <p:spPr bwMode="auto">
          <a:xfrm>
            <a:off x="3351213" y="3892550"/>
            <a:ext cx="2041525" cy="222250"/>
          </a:xfrm>
          <a:custGeom>
            <a:avLst/>
            <a:gdLst/>
            <a:ahLst/>
            <a:cxnLst>
              <a:cxn ang="0">
                <a:pos x="1322" y="144"/>
              </a:cxn>
              <a:cxn ang="0">
                <a:pos x="912" y="144"/>
              </a:cxn>
              <a:cxn ang="0">
                <a:pos x="0" y="0"/>
              </a:cxn>
            </a:cxnLst>
            <a:rect l="0" t="0" r="r" b="b"/>
            <a:pathLst>
              <a:path w="1322" h="144">
                <a:moveTo>
                  <a:pt x="1322" y="144"/>
                </a:moveTo>
                <a:lnTo>
                  <a:pt x="912" y="144"/>
                </a:ln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6" name="Freeform 20"/>
          <p:cNvSpPr>
            <a:spLocks/>
          </p:cNvSpPr>
          <p:nvPr/>
        </p:nvSpPr>
        <p:spPr bwMode="auto">
          <a:xfrm>
            <a:off x="3643313" y="4724400"/>
            <a:ext cx="1760537" cy="4763"/>
          </a:xfrm>
          <a:custGeom>
            <a:avLst/>
            <a:gdLst/>
            <a:ahLst/>
            <a:cxnLst>
              <a:cxn ang="0">
                <a:pos x="1140" y="3"/>
              </a:cxn>
              <a:cxn ang="0">
                <a:pos x="0" y="0"/>
              </a:cxn>
            </a:cxnLst>
            <a:rect l="0" t="0" r="r" b="b"/>
            <a:pathLst>
              <a:path w="1140" h="3">
                <a:moveTo>
                  <a:pt x="1140" y="3"/>
                </a:move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7" name="Freeform 21"/>
          <p:cNvSpPr>
            <a:spLocks/>
          </p:cNvSpPr>
          <p:nvPr/>
        </p:nvSpPr>
        <p:spPr bwMode="auto">
          <a:xfrm>
            <a:off x="2136775" y="4941888"/>
            <a:ext cx="3273425" cy="412750"/>
          </a:xfrm>
          <a:custGeom>
            <a:avLst/>
            <a:gdLst/>
            <a:ahLst/>
            <a:cxnLst>
              <a:cxn ang="0">
                <a:pos x="2120" y="267"/>
              </a:cxn>
              <a:cxn ang="0">
                <a:pos x="1548" y="265"/>
              </a:cxn>
              <a:cxn ang="0">
                <a:pos x="0" y="0"/>
              </a:cxn>
            </a:cxnLst>
            <a:rect l="0" t="0" r="r" b="b"/>
            <a:pathLst>
              <a:path w="2120" h="267">
                <a:moveTo>
                  <a:pt x="2120" y="267"/>
                </a:moveTo>
                <a:lnTo>
                  <a:pt x="1548" y="265"/>
                </a:lnTo>
                <a:lnTo>
                  <a:pt x="0" y="0"/>
                </a:lnTo>
              </a:path>
            </a:pathLst>
          </a:custGeom>
          <a:noFill/>
          <a:ln w="15875" cap="flat" cmpd="sng">
            <a:solidFill>
              <a:schemeClr val="tx1"/>
            </a:solidFill>
            <a:prstDash val="solid"/>
            <a:round/>
            <a:headEnd type="none" w="med" len="med"/>
            <a:tailEnd type="none" w="med" len="med"/>
          </a:ln>
          <a:effectLst/>
        </p:spPr>
        <p:txBody>
          <a:bodyPr wrap="none" anchor="ctr"/>
          <a:lstStyle/>
          <a:p>
            <a:endParaRPr lang="en-US"/>
          </a:p>
        </p:txBody>
      </p:sp>
      <p:sp>
        <p:nvSpPr>
          <p:cNvPr id="29718"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23.30c  Mesenteries of the abdominal digestive organs.</a:t>
            </a:r>
          </a:p>
        </p:txBody>
      </p:sp>
    </p:spTree>
    <p:extLst>
      <p:ext uri="{BB962C8B-B14F-4D97-AF65-F5344CB8AC3E}">
        <p14:creationId xmlns:p14="http://schemas.microsoft.com/office/powerpoint/2010/main" val="904619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4361542" y="3657600"/>
            <a:ext cx="4782458" cy="3200400"/>
          </a:xfrm>
          <a:prstGeom prst="rect">
            <a:avLst/>
          </a:prstGeom>
          <a:noFill/>
          <a:ln w="9525">
            <a:noFill/>
            <a:miter lim="800000"/>
            <a:headEnd/>
            <a:tailEnd/>
          </a:ln>
        </p:spPr>
      </p:pic>
      <p:sp>
        <p:nvSpPr>
          <p:cNvPr id="31748" name="Rectangle 4"/>
          <p:cNvSpPr>
            <a:spLocks noGrp="1" noChangeArrowheads="1"/>
          </p:cNvSpPr>
          <p:nvPr>
            <p:ph type="title"/>
          </p:nvPr>
        </p:nvSpPr>
        <p:spPr/>
        <p:txBody>
          <a:bodyPr/>
          <a:lstStyle/>
          <a:p>
            <a:r>
              <a:rPr lang="en-US"/>
              <a:t>Stomach: Microscopic Anatomy </a:t>
            </a:r>
          </a:p>
        </p:txBody>
      </p:sp>
      <p:sp>
        <p:nvSpPr>
          <p:cNvPr id="31749" name="Rectangle 5"/>
          <p:cNvSpPr>
            <a:spLocks noGrp="1" noChangeArrowheads="1"/>
          </p:cNvSpPr>
          <p:nvPr>
            <p:ph type="body" idx="1"/>
          </p:nvPr>
        </p:nvSpPr>
        <p:spPr/>
        <p:txBody>
          <a:bodyPr/>
          <a:lstStyle/>
          <a:p>
            <a:r>
              <a:rPr lang="en-US" dirty="0"/>
              <a:t>Four </a:t>
            </a:r>
            <a:r>
              <a:rPr lang="en-US" dirty="0" smtClean="0"/>
              <a:t>tunics</a:t>
            </a:r>
          </a:p>
          <a:p>
            <a:r>
              <a:rPr lang="en-US" dirty="0" err="1" smtClean="0"/>
              <a:t>Muscularis</a:t>
            </a:r>
            <a:r>
              <a:rPr lang="en-US" dirty="0" smtClean="0"/>
              <a:t> </a:t>
            </a:r>
            <a:r>
              <a:rPr lang="en-US" dirty="0"/>
              <a:t>and mucosa modified</a:t>
            </a:r>
          </a:p>
          <a:p>
            <a:pPr lvl="1"/>
            <a:r>
              <a:rPr lang="en-US" dirty="0" err="1"/>
              <a:t>Muscularis</a:t>
            </a:r>
            <a:r>
              <a:rPr lang="en-US" dirty="0"/>
              <a:t> </a:t>
            </a:r>
            <a:r>
              <a:rPr lang="en-US" dirty="0" err="1"/>
              <a:t>externa</a:t>
            </a:r>
            <a:endParaRPr lang="en-US" dirty="0"/>
          </a:p>
          <a:p>
            <a:pPr lvl="2"/>
            <a:r>
              <a:rPr lang="en-US" dirty="0"/>
              <a:t>Three layers of smooth muscle</a:t>
            </a:r>
          </a:p>
          <a:p>
            <a:pPr lvl="2"/>
            <a:r>
              <a:rPr lang="en-US" dirty="0"/>
              <a:t>Inner oblique layer allows stomach to churn, mix, move, and physically break down food</a:t>
            </a:r>
          </a:p>
        </p:txBody>
      </p:sp>
    </p:spTree>
    <p:extLst>
      <p:ext uri="{BB962C8B-B14F-4D97-AF65-F5344CB8AC3E}">
        <p14:creationId xmlns:p14="http://schemas.microsoft.com/office/powerpoint/2010/main" val="3421406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r>
              <a:rPr lang="en-US"/>
              <a:t>Stomach: Microscopic Anatomy </a:t>
            </a:r>
          </a:p>
        </p:txBody>
      </p:sp>
      <p:sp>
        <p:nvSpPr>
          <p:cNvPr id="33797" name="Rectangle 5"/>
          <p:cNvSpPr>
            <a:spLocks noGrp="1" noChangeArrowheads="1"/>
          </p:cNvSpPr>
          <p:nvPr>
            <p:ph type="body" idx="1"/>
          </p:nvPr>
        </p:nvSpPr>
        <p:spPr>
          <a:xfrm>
            <a:off x="457200" y="1219200"/>
            <a:ext cx="4495800" cy="5257800"/>
          </a:xfrm>
        </p:spPr>
        <p:txBody>
          <a:bodyPr/>
          <a:lstStyle/>
          <a:p>
            <a:r>
              <a:rPr lang="en-US" dirty="0"/>
              <a:t>Mucosa</a:t>
            </a:r>
          </a:p>
          <a:p>
            <a:pPr lvl="1"/>
            <a:r>
              <a:rPr lang="en-US" dirty="0"/>
              <a:t>Simple columnar epithelium composed of mucous cells</a:t>
            </a:r>
          </a:p>
          <a:p>
            <a:pPr lvl="2"/>
            <a:r>
              <a:rPr lang="en-US" dirty="0"/>
              <a:t>Secrete two-layer coat of alkaline mucus</a:t>
            </a:r>
          </a:p>
          <a:p>
            <a:pPr lvl="3"/>
            <a:r>
              <a:rPr lang="en-US" dirty="0"/>
              <a:t>Surface layer traps bicarbonate-rich fluid beneath it</a:t>
            </a:r>
          </a:p>
          <a:p>
            <a:pPr lvl="1"/>
            <a:endParaRPr lang="en-US" dirty="0" smtClean="0"/>
          </a:p>
          <a:p>
            <a:pPr lvl="1"/>
            <a:r>
              <a:rPr lang="en-US" dirty="0" smtClean="0"/>
              <a:t>Dotted </a:t>
            </a:r>
            <a:r>
              <a:rPr lang="en-US" dirty="0"/>
              <a:t>with </a:t>
            </a:r>
            <a:r>
              <a:rPr lang="en-US" b="1" dirty="0"/>
              <a:t>gastric pits </a:t>
            </a:r>
            <a:r>
              <a:rPr lang="en-US" b="1" dirty="0">
                <a:sym typeface="Wingdings" pitchFamily="28" charset="2"/>
              </a:rPr>
              <a:t></a:t>
            </a:r>
            <a:r>
              <a:rPr lang="en-US" b="1" dirty="0"/>
              <a:t> gastric glands</a:t>
            </a:r>
            <a:endParaRPr lang="en-US" dirty="0"/>
          </a:p>
          <a:p>
            <a:pPr lvl="2"/>
            <a:r>
              <a:rPr lang="en-US" dirty="0"/>
              <a:t>Gastric glands produce </a:t>
            </a:r>
            <a:r>
              <a:rPr lang="en-US" b="1" dirty="0"/>
              <a:t>gastric juice</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5305425" y="1342806"/>
            <a:ext cx="3838575" cy="5515194"/>
          </a:xfrm>
          <a:prstGeom prst="rect">
            <a:avLst/>
          </a:prstGeom>
          <a:noFill/>
          <a:ln w="9525">
            <a:noFill/>
            <a:miter lim="800000"/>
            <a:headEnd/>
            <a:tailEnd/>
          </a:ln>
        </p:spPr>
      </p:pic>
    </p:spTree>
    <p:extLst>
      <p:ext uri="{BB962C8B-B14F-4D97-AF65-F5344CB8AC3E}">
        <p14:creationId xmlns:p14="http://schemas.microsoft.com/office/powerpoint/2010/main" val="3491739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Rectangle 8"/>
          <p:cNvSpPr>
            <a:spLocks noGrp="1" noChangeArrowheads="1"/>
          </p:cNvSpPr>
          <p:nvPr>
            <p:ph type="title"/>
          </p:nvPr>
        </p:nvSpPr>
        <p:spPr/>
        <p:txBody>
          <a:bodyPr/>
          <a:lstStyle/>
          <a:p>
            <a:r>
              <a:rPr lang="en-US"/>
              <a:t>Gastric Glands</a:t>
            </a:r>
          </a:p>
        </p:txBody>
      </p:sp>
      <p:sp>
        <p:nvSpPr>
          <p:cNvPr id="35849" name="Rectangle 9"/>
          <p:cNvSpPr>
            <a:spLocks noGrp="1" noChangeArrowheads="1"/>
          </p:cNvSpPr>
          <p:nvPr>
            <p:ph type="body" idx="1"/>
          </p:nvPr>
        </p:nvSpPr>
        <p:spPr>
          <a:xfrm>
            <a:off x="457200" y="1219200"/>
            <a:ext cx="4419600" cy="5257800"/>
          </a:xfrm>
        </p:spPr>
        <p:txBody>
          <a:bodyPr/>
          <a:lstStyle/>
          <a:p>
            <a:r>
              <a:rPr lang="en-US" dirty="0"/>
              <a:t>Cell types</a:t>
            </a:r>
          </a:p>
          <a:p>
            <a:pPr lvl="1"/>
            <a:r>
              <a:rPr lang="en-US" b="1" dirty="0"/>
              <a:t>Mucous neck cells</a:t>
            </a:r>
            <a:r>
              <a:rPr lang="en-US" dirty="0"/>
              <a:t> (secrete thin, acidic mucus of unknown function)</a:t>
            </a:r>
          </a:p>
          <a:p>
            <a:pPr lvl="1"/>
            <a:endParaRPr lang="en-US" b="1" dirty="0" smtClean="0"/>
          </a:p>
          <a:p>
            <a:pPr lvl="1"/>
            <a:r>
              <a:rPr lang="en-US" b="1" dirty="0" smtClean="0"/>
              <a:t>Parietal </a:t>
            </a:r>
            <a:r>
              <a:rPr lang="en-US" b="1" dirty="0"/>
              <a:t>cells </a:t>
            </a:r>
          </a:p>
          <a:p>
            <a:pPr lvl="1"/>
            <a:endParaRPr lang="en-US" b="1" dirty="0" smtClean="0"/>
          </a:p>
          <a:p>
            <a:pPr lvl="1"/>
            <a:r>
              <a:rPr lang="en-US" b="1" dirty="0" smtClean="0"/>
              <a:t>Chief </a:t>
            </a:r>
            <a:r>
              <a:rPr lang="en-US" b="1" dirty="0"/>
              <a:t>cells </a:t>
            </a:r>
          </a:p>
          <a:p>
            <a:pPr lvl="1"/>
            <a:endParaRPr lang="en-US" b="1" dirty="0" smtClean="0"/>
          </a:p>
          <a:p>
            <a:pPr lvl="1"/>
            <a:r>
              <a:rPr lang="en-US" b="1" dirty="0" err="1" smtClean="0"/>
              <a:t>Enteroendocrine</a:t>
            </a:r>
            <a:r>
              <a:rPr lang="en-US" b="1" dirty="0" smtClean="0"/>
              <a:t> </a:t>
            </a:r>
            <a:r>
              <a:rPr lang="en-US" b="1" dirty="0"/>
              <a:t>cells </a:t>
            </a:r>
          </a:p>
        </p:txBody>
      </p:sp>
      <p:pic>
        <p:nvPicPr>
          <p:cNvPr id="11266" name="Picture 2"/>
          <p:cNvPicPr>
            <a:picLocks noChangeAspect="1" noChangeArrowheads="1"/>
          </p:cNvPicPr>
          <p:nvPr/>
        </p:nvPicPr>
        <p:blipFill>
          <a:blip r:embed="rId3" cstate="print"/>
          <a:srcRect/>
          <a:stretch>
            <a:fillRect/>
          </a:stretch>
        </p:blipFill>
        <p:spPr bwMode="auto">
          <a:xfrm>
            <a:off x="5138839" y="1619250"/>
            <a:ext cx="4005161" cy="5238750"/>
          </a:xfrm>
          <a:prstGeom prst="rect">
            <a:avLst/>
          </a:prstGeom>
          <a:noFill/>
          <a:ln w="9525">
            <a:noFill/>
            <a:miter lim="800000"/>
            <a:headEnd/>
            <a:tailEnd/>
          </a:ln>
        </p:spPr>
      </p:pic>
    </p:spTree>
    <p:extLst>
      <p:ext uri="{BB962C8B-B14F-4D97-AF65-F5344CB8AC3E}">
        <p14:creationId xmlns:p14="http://schemas.microsoft.com/office/powerpoint/2010/main" val="97291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23.3  Peristalsis and segmentation.</a:t>
            </a:r>
          </a:p>
        </p:txBody>
      </p:sp>
      <p:pic>
        <p:nvPicPr>
          <p:cNvPr id="11272" name="Picture 8" descr="figure_23_03_unlabeled"/>
          <p:cNvPicPr>
            <a:picLocks noChangeAspect="1" noChangeArrowheads="1"/>
          </p:cNvPicPr>
          <p:nvPr/>
        </p:nvPicPr>
        <p:blipFill>
          <a:blip r:embed="rId3" cstate="print"/>
          <a:srcRect b="2933"/>
          <a:stretch>
            <a:fillRect/>
          </a:stretch>
        </p:blipFill>
        <p:spPr bwMode="auto">
          <a:xfrm>
            <a:off x="3135313" y="327025"/>
            <a:ext cx="2760662" cy="6305550"/>
          </a:xfrm>
          <a:prstGeom prst="rect">
            <a:avLst/>
          </a:prstGeom>
          <a:noFill/>
        </p:spPr>
      </p:pic>
      <p:sp>
        <p:nvSpPr>
          <p:cNvPr id="11273" name="Rectangle 9"/>
          <p:cNvSpPr>
            <a:spLocks noChangeArrowheads="1"/>
          </p:cNvSpPr>
          <p:nvPr/>
        </p:nvSpPr>
        <p:spPr bwMode="auto">
          <a:xfrm>
            <a:off x="3305175" y="311150"/>
            <a:ext cx="533400" cy="365125"/>
          </a:xfrm>
          <a:prstGeom prst="rect">
            <a:avLst/>
          </a:prstGeom>
          <a:noFill/>
          <a:ln w="9525">
            <a:noFill/>
            <a:miter lim="800000"/>
            <a:headEnd/>
            <a:tailEnd/>
          </a:ln>
          <a:effectLst/>
        </p:spPr>
        <p:txBody>
          <a:bodyPr wrap="none" anchor="ctr">
            <a:spAutoFit/>
          </a:bodyPr>
          <a:lstStyle/>
          <a:p>
            <a:r>
              <a:rPr lang="en-US" sz="900" b="1">
                <a:latin typeface="Arial" charset="0"/>
              </a:rPr>
              <a:t>From</a:t>
            </a:r>
          </a:p>
          <a:p>
            <a:r>
              <a:rPr lang="en-US" sz="900" b="1">
                <a:latin typeface="Arial" charset="0"/>
              </a:rPr>
              <a:t>mouth</a:t>
            </a:r>
          </a:p>
        </p:txBody>
      </p:sp>
      <p:sp>
        <p:nvSpPr>
          <p:cNvPr id="11274" name="Rectangle 10"/>
          <p:cNvSpPr>
            <a:spLocks noChangeArrowheads="1"/>
          </p:cNvSpPr>
          <p:nvPr/>
        </p:nvSpPr>
        <p:spPr bwMode="auto">
          <a:xfrm>
            <a:off x="3292475" y="2981325"/>
            <a:ext cx="2832100" cy="458788"/>
          </a:xfrm>
          <a:prstGeom prst="rect">
            <a:avLst/>
          </a:prstGeom>
          <a:noFill/>
          <a:ln w="9525">
            <a:noFill/>
            <a:miter lim="800000"/>
            <a:headEnd/>
            <a:tailEnd/>
          </a:ln>
          <a:effectLst/>
        </p:spPr>
        <p:txBody>
          <a:bodyPr anchor="ctr">
            <a:spAutoFit/>
          </a:bodyPr>
          <a:lstStyle/>
          <a:p>
            <a:pPr>
              <a:lnSpc>
                <a:spcPct val="90000"/>
              </a:lnSpc>
            </a:pPr>
            <a:r>
              <a:rPr lang="en-US" sz="900">
                <a:latin typeface="Arial Black" pitchFamily="28" charset="0"/>
              </a:rPr>
              <a:t>Peristalsis:</a:t>
            </a:r>
            <a:r>
              <a:rPr lang="en-US" sz="900" b="1">
                <a:latin typeface="Arial" charset="0"/>
              </a:rPr>
              <a:t> Adjacent segments of alimentary tract organs alternately contract and relax, moving food along the tract distally. </a:t>
            </a:r>
          </a:p>
        </p:txBody>
      </p:sp>
      <p:sp>
        <p:nvSpPr>
          <p:cNvPr id="11275" name="Rectangle 11"/>
          <p:cNvSpPr>
            <a:spLocks noChangeArrowheads="1"/>
          </p:cNvSpPr>
          <p:nvPr/>
        </p:nvSpPr>
        <p:spPr bwMode="auto">
          <a:xfrm>
            <a:off x="3298825" y="6088063"/>
            <a:ext cx="2806700" cy="581025"/>
          </a:xfrm>
          <a:prstGeom prst="rect">
            <a:avLst/>
          </a:prstGeom>
          <a:noFill/>
          <a:ln w="9525">
            <a:noFill/>
            <a:miter lim="800000"/>
            <a:headEnd/>
            <a:tailEnd/>
          </a:ln>
          <a:effectLst/>
        </p:spPr>
        <p:txBody>
          <a:bodyPr anchor="ctr">
            <a:spAutoFit/>
          </a:bodyPr>
          <a:lstStyle/>
          <a:p>
            <a:pPr>
              <a:lnSpc>
                <a:spcPct val="90000"/>
              </a:lnSpc>
            </a:pPr>
            <a:r>
              <a:rPr lang="en-US" sz="900">
                <a:latin typeface="Arial Black" pitchFamily="28" charset="0"/>
              </a:rPr>
              <a:t>Segmentation:</a:t>
            </a:r>
            <a:r>
              <a:rPr lang="en-US" sz="900" b="1">
                <a:latin typeface="Arial Black" pitchFamily="28" charset="0"/>
              </a:rPr>
              <a:t> </a:t>
            </a:r>
            <a:r>
              <a:rPr lang="en-US" sz="900" b="1">
                <a:latin typeface="Arial" charset="0"/>
              </a:rPr>
              <a:t>Nonadjacent segments of alimentary tract organs alternately contract and relax, moving food forward then backward.</a:t>
            </a:r>
          </a:p>
          <a:p>
            <a:pPr>
              <a:lnSpc>
                <a:spcPct val="90000"/>
              </a:lnSpc>
            </a:pPr>
            <a:r>
              <a:rPr lang="en-US" sz="900" b="1">
                <a:latin typeface="Arial" charset="0"/>
              </a:rPr>
              <a:t>Food mixing and slow food propulsion occur. </a:t>
            </a:r>
          </a:p>
        </p:txBody>
      </p:sp>
    </p:spTree>
    <p:extLst>
      <p:ext uri="{BB962C8B-B14F-4D97-AF65-F5344CB8AC3E}">
        <p14:creationId xmlns:p14="http://schemas.microsoft.com/office/powerpoint/2010/main" val="2427087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a:t>Gastric Gland Secretions</a:t>
            </a:r>
          </a:p>
        </p:txBody>
      </p:sp>
      <p:sp>
        <p:nvSpPr>
          <p:cNvPr id="37893" name="Rectangle 5"/>
          <p:cNvSpPr>
            <a:spLocks noGrp="1" noChangeArrowheads="1"/>
          </p:cNvSpPr>
          <p:nvPr>
            <p:ph type="body" idx="1"/>
          </p:nvPr>
        </p:nvSpPr>
        <p:spPr/>
        <p:txBody>
          <a:bodyPr/>
          <a:lstStyle/>
          <a:p>
            <a:r>
              <a:rPr lang="en-US" dirty="0"/>
              <a:t>Glands in </a:t>
            </a:r>
            <a:r>
              <a:rPr lang="en-US" dirty="0" err="1"/>
              <a:t>fundus</a:t>
            </a:r>
            <a:r>
              <a:rPr lang="en-US" dirty="0"/>
              <a:t> and body produce most gastric juice</a:t>
            </a:r>
          </a:p>
          <a:p>
            <a:r>
              <a:rPr lang="en-US" b="1" dirty="0"/>
              <a:t>Parietal</a:t>
            </a:r>
            <a:r>
              <a:rPr lang="en-US" dirty="0"/>
              <a:t> cell secretions</a:t>
            </a:r>
          </a:p>
          <a:p>
            <a:pPr lvl="1"/>
            <a:r>
              <a:rPr lang="en-US" i="1" dirty="0"/>
              <a:t>Hydrochloric acid</a:t>
            </a:r>
            <a:r>
              <a:rPr lang="en-US" dirty="0"/>
              <a:t> (</a:t>
            </a:r>
            <a:r>
              <a:rPr lang="en-US" dirty="0" err="1"/>
              <a:t>HCl</a:t>
            </a:r>
            <a:r>
              <a:rPr lang="en-US" dirty="0"/>
              <a:t>) </a:t>
            </a:r>
          </a:p>
          <a:p>
            <a:pPr lvl="2"/>
            <a:r>
              <a:rPr lang="en-US" dirty="0">
                <a:sym typeface="Symbol" pitchFamily="80" charset="2"/>
              </a:rPr>
              <a:t></a:t>
            </a:r>
            <a:r>
              <a:rPr lang="en-US" dirty="0"/>
              <a:t> pH 1.5–3.5 </a:t>
            </a:r>
            <a:endParaRPr lang="en-US" dirty="0" smtClean="0"/>
          </a:p>
          <a:p>
            <a:pPr lvl="2"/>
            <a:r>
              <a:rPr lang="en-US" dirty="0" smtClean="0"/>
              <a:t>denatures protein</a:t>
            </a:r>
          </a:p>
          <a:p>
            <a:pPr lvl="2"/>
            <a:r>
              <a:rPr lang="en-US" dirty="0" smtClean="0"/>
              <a:t>activates pepsin</a:t>
            </a:r>
          </a:p>
          <a:p>
            <a:pPr lvl="2"/>
            <a:r>
              <a:rPr lang="en-US" dirty="0" smtClean="0"/>
              <a:t>breaks </a:t>
            </a:r>
            <a:r>
              <a:rPr lang="en-US" dirty="0"/>
              <a:t>down plant cell </a:t>
            </a:r>
            <a:r>
              <a:rPr lang="en-US" dirty="0" smtClean="0"/>
              <a:t>walls</a:t>
            </a:r>
          </a:p>
          <a:p>
            <a:pPr lvl="2"/>
            <a:r>
              <a:rPr lang="en-US" dirty="0" smtClean="0"/>
              <a:t>kills </a:t>
            </a:r>
            <a:r>
              <a:rPr lang="en-US" dirty="0"/>
              <a:t>many bacteria</a:t>
            </a:r>
          </a:p>
          <a:p>
            <a:pPr lvl="1"/>
            <a:endParaRPr lang="en-US" i="1" dirty="0" smtClean="0"/>
          </a:p>
          <a:p>
            <a:pPr lvl="1"/>
            <a:r>
              <a:rPr lang="en-US" i="1" dirty="0" smtClean="0"/>
              <a:t>Intrinsic </a:t>
            </a:r>
            <a:r>
              <a:rPr lang="en-US" i="1" dirty="0"/>
              <a:t>factor</a:t>
            </a:r>
            <a:endParaRPr lang="en-US" dirty="0"/>
          </a:p>
          <a:p>
            <a:pPr lvl="2"/>
            <a:r>
              <a:rPr lang="en-US" dirty="0"/>
              <a:t>Glycoprotein required for </a:t>
            </a:r>
            <a:r>
              <a:rPr lang="en-US" b="1" dirty="0"/>
              <a:t>absorption of vitamin B</a:t>
            </a:r>
            <a:r>
              <a:rPr lang="en-US" b="1" baseline="-25000" dirty="0"/>
              <a:t>12</a:t>
            </a:r>
            <a:r>
              <a:rPr lang="en-US" b="1" dirty="0"/>
              <a:t> </a:t>
            </a:r>
            <a:r>
              <a:rPr lang="en-US" dirty="0"/>
              <a:t>in small intestine</a:t>
            </a:r>
          </a:p>
        </p:txBody>
      </p:sp>
    </p:spTree>
    <p:extLst>
      <p:ext uri="{BB962C8B-B14F-4D97-AF65-F5344CB8AC3E}">
        <p14:creationId xmlns:p14="http://schemas.microsoft.com/office/powerpoint/2010/main" val="2677707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t>Gastric Gland Secretions</a:t>
            </a:r>
          </a:p>
        </p:txBody>
      </p:sp>
      <p:sp>
        <p:nvSpPr>
          <p:cNvPr id="38917" name="Rectangle 5"/>
          <p:cNvSpPr>
            <a:spLocks noGrp="1" noChangeArrowheads="1"/>
          </p:cNvSpPr>
          <p:nvPr>
            <p:ph type="body" idx="1"/>
          </p:nvPr>
        </p:nvSpPr>
        <p:spPr/>
        <p:txBody>
          <a:bodyPr/>
          <a:lstStyle/>
          <a:p>
            <a:r>
              <a:rPr lang="en-US" b="1" dirty="0"/>
              <a:t>Chief</a:t>
            </a:r>
            <a:r>
              <a:rPr lang="en-US" dirty="0"/>
              <a:t> cell secretions</a:t>
            </a:r>
          </a:p>
          <a:p>
            <a:pPr lvl="1"/>
            <a:r>
              <a:rPr lang="en-US" i="1" dirty="0" err="1"/>
              <a:t>Pepsinogen</a:t>
            </a:r>
            <a:r>
              <a:rPr lang="en-US" dirty="0"/>
              <a:t> - inactive enzyme</a:t>
            </a:r>
          </a:p>
          <a:p>
            <a:pPr lvl="2"/>
            <a:r>
              <a:rPr lang="en-US" dirty="0"/>
              <a:t>Activated to pepsin by </a:t>
            </a:r>
            <a:r>
              <a:rPr lang="en-US" dirty="0" err="1"/>
              <a:t>HCl</a:t>
            </a:r>
            <a:r>
              <a:rPr lang="en-US" dirty="0"/>
              <a:t> and by pepsin itself </a:t>
            </a:r>
            <a:endParaRPr lang="en-US" dirty="0" smtClean="0"/>
          </a:p>
          <a:p>
            <a:pPr lvl="3"/>
            <a:r>
              <a:rPr lang="en-US" dirty="0" smtClean="0"/>
              <a:t>a </a:t>
            </a:r>
            <a:r>
              <a:rPr lang="en-US" dirty="0"/>
              <a:t>positive feedback </a:t>
            </a:r>
            <a:r>
              <a:rPr lang="en-US" dirty="0" smtClean="0"/>
              <a:t>mechanism</a:t>
            </a:r>
            <a:endParaRPr lang="en-US" dirty="0"/>
          </a:p>
          <a:p>
            <a:pPr lvl="1"/>
            <a:endParaRPr lang="en-US" i="1" dirty="0" smtClean="0"/>
          </a:p>
          <a:p>
            <a:pPr lvl="1"/>
            <a:r>
              <a:rPr lang="en-US" i="1" dirty="0" smtClean="0"/>
              <a:t>Lipases</a:t>
            </a:r>
            <a:endParaRPr lang="en-US" dirty="0"/>
          </a:p>
          <a:p>
            <a:pPr lvl="2"/>
            <a:r>
              <a:rPr lang="en-US" dirty="0"/>
              <a:t>Digest ~15% of lipids</a:t>
            </a:r>
          </a:p>
        </p:txBody>
      </p:sp>
    </p:spTree>
    <p:extLst>
      <p:ext uri="{BB962C8B-B14F-4D97-AF65-F5344CB8AC3E}">
        <p14:creationId xmlns:p14="http://schemas.microsoft.com/office/powerpoint/2010/main" val="564395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r>
              <a:rPr lang="en-US"/>
              <a:t>Gastric Gland Secretions</a:t>
            </a:r>
          </a:p>
        </p:txBody>
      </p:sp>
      <p:sp>
        <p:nvSpPr>
          <p:cNvPr id="39941" name="Rectangle 5"/>
          <p:cNvSpPr>
            <a:spLocks noGrp="1" noChangeArrowheads="1"/>
          </p:cNvSpPr>
          <p:nvPr>
            <p:ph type="body" idx="1"/>
          </p:nvPr>
        </p:nvSpPr>
        <p:spPr/>
        <p:txBody>
          <a:bodyPr/>
          <a:lstStyle/>
          <a:p>
            <a:r>
              <a:rPr lang="en-US" dirty="0" err="1"/>
              <a:t>Enteroendocrine</a:t>
            </a:r>
            <a:r>
              <a:rPr lang="en-US" dirty="0"/>
              <a:t> cells</a:t>
            </a:r>
          </a:p>
          <a:p>
            <a:pPr lvl="1"/>
            <a:r>
              <a:rPr lang="en-US" dirty="0"/>
              <a:t>Secrete chemical messengers into lamina </a:t>
            </a:r>
            <a:r>
              <a:rPr lang="en-US" dirty="0" err="1"/>
              <a:t>propria</a:t>
            </a:r>
            <a:endParaRPr lang="en-US" dirty="0"/>
          </a:p>
          <a:p>
            <a:pPr lvl="2"/>
            <a:r>
              <a:rPr lang="en-US" dirty="0"/>
              <a:t>Act as </a:t>
            </a:r>
            <a:r>
              <a:rPr lang="en-US" dirty="0" err="1"/>
              <a:t>paracrines</a:t>
            </a:r>
            <a:endParaRPr lang="en-US" dirty="0"/>
          </a:p>
          <a:p>
            <a:pPr lvl="3"/>
            <a:r>
              <a:rPr lang="en-US" dirty="0"/>
              <a:t>Serotonin and histamine</a:t>
            </a:r>
          </a:p>
          <a:p>
            <a:pPr lvl="2"/>
            <a:endParaRPr lang="en-US" dirty="0" smtClean="0"/>
          </a:p>
          <a:p>
            <a:pPr lvl="2"/>
            <a:r>
              <a:rPr lang="en-US" dirty="0" smtClean="0"/>
              <a:t>Hormones</a:t>
            </a:r>
            <a:endParaRPr lang="en-US" dirty="0"/>
          </a:p>
          <a:p>
            <a:pPr lvl="3"/>
            <a:r>
              <a:rPr lang="en-US" dirty="0" err="1"/>
              <a:t>Somatostatin</a:t>
            </a:r>
            <a:r>
              <a:rPr lang="en-US" dirty="0"/>
              <a:t> (also acts as </a:t>
            </a:r>
            <a:r>
              <a:rPr lang="en-US" dirty="0" err="1"/>
              <a:t>paracrine</a:t>
            </a:r>
            <a:r>
              <a:rPr lang="en-US" dirty="0"/>
              <a:t>) and </a:t>
            </a:r>
            <a:r>
              <a:rPr lang="en-US" dirty="0" err="1"/>
              <a:t>gastrin</a:t>
            </a:r>
            <a:endParaRPr lang="en-US" dirty="0"/>
          </a:p>
        </p:txBody>
      </p:sp>
    </p:spTree>
    <p:extLst>
      <p:ext uri="{BB962C8B-B14F-4D97-AF65-F5344CB8AC3E}">
        <p14:creationId xmlns:p14="http://schemas.microsoft.com/office/powerpoint/2010/main" val="4000250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p:txBody>
          <a:bodyPr/>
          <a:lstStyle/>
          <a:p>
            <a:r>
              <a:rPr lang="en-US"/>
              <a:t>Mucosal Barrier</a:t>
            </a:r>
          </a:p>
        </p:txBody>
      </p:sp>
      <p:sp>
        <p:nvSpPr>
          <p:cNvPr id="40965" name="Rectangle 5"/>
          <p:cNvSpPr>
            <a:spLocks noGrp="1" noChangeArrowheads="1"/>
          </p:cNvSpPr>
          <p:nvPr>
            <p:ph type="body" idx="1"/>
          </p:nvPr>
        </p:nvSpPr>
        <p:spPr/>
        <p:txBody>
          <a:bodyPr/>
          <a:lstStyle/>
          <a:p>
            <a:r>
              <a:rPr lang="en-US" dirty="0"/>
              <a:t>Harsh digestive conditions in stomach</a:t>
            </a:r>
          </a:p>
          <a:p>
            <a:endParaRPr lang="en-US" dirty="0" smtClean="0"/>
          </a:p>
          <a:p>
            <a:r>
              <a:rPr lang="en-US" dirty="0" smtClean="0"/>
              <a:t>Has </a:t>
            </a:r>
            <a:r>
              <a:rPr lang="en-US" b="1" dirty="0"/>
              <a:t>mucosal barrier</a:t>
            </a:r>
            <a:r>
              <a:rPr lang="en-US" dirty="0"/>
              <a:t> to protect</a:t>
            </a:r>
          </a:p>
          <a:p>
            <a:pPr lvl="1"/>
            <a:r>
              <a:rPr lang="en-US" dirty="0"/>
              <a:t>Thick layer of bicarbonate-rich mucus </a:t>
            </a:r>
          </a:p>
          <a:p>
            <a:pPr lvl="1"/>
            <a:endParaRPr lang="en-US" dirty="0" smtClean="0"/>
          </a:p>
          <a:p>
            <a:pPr lvl="1"/>
            <a:r>
              <a:rPr lang="en-US" dirty="0" smtClean="0"/>
              <a:t>Tight </a:t>
            </a:r>
            <a:r>
              <a:rPr lang="en-US" dirty="0"/>
              <a:t>junctions between epithelial cells</a:t>
            </a:r>
          </a:p>
          <a:p>
            <a:pPr lvl="2"/>
            <a:r>
              <a:rPr lang="en-US" dirty="0"/>
              <a:t>Prevent juice seeping underneath tissue </a:t>
            </a:r>
          </a:p>
          <a:p>
            <a:pPr lvl="1"/>
            <a:endParaRPr lang="en-US" dirty="0" smtClean="0"/>
          </a:p>
          <a:p>
            <a:pPr lvl="1"/>
            <a:r>
              <a:rPr lang="en-US" dirty="0" smtClean="0"/>
              <a:t>Damaged </a:t>
            </a:r>
            <a:r>
              <a:rPr lang="en-US" dirty="0"/>
              <a:t>epithelial cells quickly replaced by division of stem cells</a:t>
            </a:r>
          </a:p>
          <a:p>
            <a:pPr lvl="2"/>
            <a:r>
              <a:rPr lang="en-US" dirty="0"/>
              <a:t>Surface cells replaced every 3–6 days</a:t>
            </a:r>
          </a:p>
        </p:txBody>
      </p:sp>
    </p:spTree>
    <p:extLst>
      <p:ext uri="{BB962C8B-B14F-4D97-AF65-F5344CB8AC3E}">
        <p14:creationId xmlns:p14="http://schemas.microsoft.com/office/powerpoint/2010/main" val="413855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2209800" y="1828800"/>
            <a:ext cx="4572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altLang="en-US" sz="1400" b="1"/>
          </a:p>
        </p:txBody>
      </p:sp>
    </p:spTree>
    <p:controls>
      <mc:AlternateContent xmlns:mc="http://schemas.openxmlformats.org/markup-compatibility/2006">
        <mc:Choice xmlns:v="urn:schemas-microsoft-com:vml" Requires="v">
          <p:control spid="2051"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709838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Homeostatic Imbalance</a:t>
            </a:r>
          </a:p>
        </p:txBody>
      </p:sp>
      <p:sp>
        <p:nvSpPr>
          <p:cNvPr id="41989" name="Rectangle 5"/>
          <p:cNvSpPr>
            <a:spLocks noGrp="1" noChangeArrowheads="1"/>
          </p:cNvSpPr>
          <p:nvPr>
            <p:ph type="body" idx="1"/>
          </p:nvPr>
        </p:nvSpPr>
        <p:spPr/>
        <p:txBody>
          <a:bodyPr/>
          <a:lstStyle/>
          <a:p>
            <a:r>
              <a:rPr lang="en-US" i="1" dirty="0"/>
              <a:t>Gastritis</a:t>
            </a:r>
            <a:endParaRPr lang="en-US" dirty="0"/>
          </a:p>
          <a:p>
            <a:pPr lvl="1"/>
            <a:r>
              <a:rPr lang="en-US" dirty="0"/>
              <a:t>Inflammation caused by anything that breaches mucosal barrier</a:t>
            </a:r>
          </a:p>
          <a:p>
            <a:endParaRPr lang="en-US" dirty="0" smtClean="0"/>
          </a:p>
          <a:p>
            <a:r>
              <a:rPr lang="en-US" dirty="0" smtClean="0"/>
              <a:t>Peptic </a:t>
            </a:r>
            <a:r>
              <a:rPr lang="en-US" dirty="0"/>
              <a:t>or gastric ulcers</a:t>
            </a:r>
          </a:p>
          <a:p>
            <a:pPr lvl="1"/>
            <a:r>
              <a:rPr lang="en-US" dirty="0"/>
              <a:t>Erosions of stomach wall</a:t>
            </a:r>
          </a:p>
          <a:p>
            <a:pPr lvl="2"/>
            <a:r>
              <a:rPr lang="en-US" dirty="0"/>
              <a:t>Can perforate </a:t>
            </a:r>
            <a:r>
              <a:rPr lang="en-US" dirty="0">
                <a:sym typeface="Wingdings" pitchFamily="28" charset="2"/>
              </a:rPr>
              <a:t> peritonitis; hemorrhage</a:t>
            </a:r>
            <a:endParaRPr lang="en-US" dirty="0"/>
          </a:p>
          <a:p>
            <a:pPr lvl="1"/>
            <a:r>
              <a:rPr lang="en-US" dirty="0"/>
              <a:t>Most caused by </a:t>
            </a:r>
            <a:r>
              <a:rPr lang="en-US" i="1" dirty="0"/>
              <a:t>Helicobacter pylori</a:t>
            </a:r>
            <a:r>
              <a:rPr lang="en-US" dirty="0"/>
              <a:t> bacteria</a:t>
            </a:r>
          </a:p>
          <a:p>
            <a:pPr lvl="1"/>
            <a:r>
              <a:rPr lang="en-US" dirty="0"/>
              <a:t>Some by NSAIDs </a:t>
            </a:r>
          </a:p>
        </p:txBody>
      </p:sp>
    </p:spTree>
    <p:extLst>
      <p:ext uri="{BB962C8B-B14F-4D97-AF65-F5344CB8AC3E}">
        <p14:creationId xmlns:p14="http://schemas.microsoft.com/office/powerpoint/2010/main" val="28735163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Digestive Processes in the Stomach</a:t>
            </a:r>
          </a:p>
        </p:txBody>
      </p:sp>
      <p:sp>
        <p:nvSpPr>
          <p:cNvPr id="44037" name="Rectangle 5"/>
          <p:cNvSpPr>
            <a:spLocks noGrp="1" noChangeArrowheads="1"/>
          </p:cNvSpPr>
          <p:nvPr>
            <p:ph type="body" idx="1"/>
          </p:nvPr>
        </p:nvSpPr>
        <p:spPr/>
        <p:txBody>
          <a:bodyPr/>
          <a:lstStyle/>
          <a:p>
            <a:r>
              <a:rPr lang="en-US" dirty="0"/>
              <a:t>Physical digestion</a:t>
            </a:r>
          </a:p>
          <a:p>
            <a:endParaRPr lang="en-US" dirty="0" smtClean="0"/>
          </a:p>
          <a:p>
            <a:r>
              <a:rPr lang="en-US" dirty="0" err="1" smtClean="0"/>
              <a:t>Denaturation</a:t>
            </a:r>
            <a:r>
              <a:rPr lang="en-US" dirty="0" smtClean="0"/>
              <a:t> </a:t>
            </a:r>
            <a:r>
              <a:rPr lang="en-US" dirty="0"/>
              <a:t>of proteins by </a:t>
            </a:r>
            <a:r>
              <a:rPr lang="en-US" dirty="0" err="1"/>
              <a:t>HCl</a:t>
            </a:r>
            <a:endParaRPr lang="en-US" dirty="0"/>
          </a:p>
          <a:p>
            <a:endParaRPr lang="en-US" dirty="0" smtClean="0"/>
          </a:p>
          <a:p>
            <a:r>
              <a:rPr lang="en-US" dirty="0" smtClean="0"/>
              <a:t>Enzymatic </a:t>
            </a:r>
            <a:r>
              <a:rPr lang="en-US" dirty="0"/>
              <a:t>digestion of proteins by </a:t>
            </a:r>
            <a:r>
              <a:rPr lang="en-US" dirty="0" smtClean="0"/>
              <a:t>pepsin</a:t>
            </a:r>
            <a:endParaRPr lang="en-US" dirty="0"/>
          </a:p>
          <a:p>
            <a:endParaRPr lang="en-US" dirty="0" smtClean="0"/>
          </a:p>
          <a:p>
            <a:r>
              <a:rPr lang="en-US" dirty="0" smtClean="0"/>
              <a:t>Lingual </a:t>
            </a:r>
            <a:r>
              <a:rPr lang="en-US" dirty="0"/>
              <a:t>lipase digests some </a:t>
            </a:r>
            <a:r>
              <a:rPr lang="en-US" dirty="0" smtClean="0"/>
              <a:t>triglycerides</a:t>
            </a:r>
            <a:endParaRPr lang="en-US" dirty="0"/>
          </a:p>
          <a:p>
            <a:endParaRPr lang="en-US" dirty="0" smtClean="0"/>
          </a:p>
          <a:p>
            <a:r>
              <a:rPr lang="en-US" dirty="0" smtClean="0"/>
              <a:t>Delivers </a:t>
            </a:r>
            <a:r>
              <a:rPr lang="en-US" dirty="0" err="1"/>
              <a:t>chyme</a:t>
            </a:r>
            <a:r>
              <a:rPr lang="en-US" dirty="0"/>
              <a:t> to small intestine</a:t>
            </a:r>
          </a:p>
        </p:txBody>
      </p:sp>
    </p:spTree>
    <p:extLst>
      <p:ext uri="{BB962C8B-B14F-4D97-AF65-F5344CB8AC3E}">
        <p14:creationId xmlns:p14="http://schemas.microsoft.com/office/powerpoint/2010/main" val="79922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a:t>Digestive Processes in the Stomach</a:t>
            </a:r>
          </a:p>
        </p:txBody>
      </p:sp>
      <p:sp>
        <p:nvSpPr>
          <p:cNvPr id="45061" name="Rectangle 5"/>
          <p:cNvSpPr>
            <a:spLocks noGrp="1" noChangeArrowheads="1"/>
          </p:cNvSpPr>
          <p:nvPr>
            <p:ph type="body" idx="1"/>
          </p:nvPr>
        </p:nvSpPr>
        <p:spPr/>
        <p:txBody>
          <a:bodyPr/>
          <a:lstStyle/>
          <a:p>
            <a:r>
              <a:rPr lang="en-US" dirty="0"/>
              <a:t>Lipid-soluble alcohol and aspirin absorbed into blood</a:t>
            </a:r>
          </a:p>
          <a:p>
            <a:endParaRPr lang="en-US" dirty="0" smtClean="0"/>
          </a:p>
          <a:p>
            <a:r>
              <a:rPr lang="en-US" dirty="0" smtClean="0"/>
              <a:t>Only </a:t>
            </a:r>
            <a:r>
              <a:rPr lang="en-US" dirty="0"/>
              <a:t>stomach function essential to </a:t>
            </a:r>
            <a:r>
              <a:rPr lang="en-US" dirty="0" smtClean="0"/>
              <a:t>life:</a:t>
            </a:r>
            <a:endParaRPr lang="en-US" dirty="0"/>
          </a:p>
          <a:p>
            <a:pPr lvl="1"/>
            <a:r>
              <a:rPr lang="en-US" dirty="0"/>
              <a:t>Secretes </a:t>
            </a:r>
            <a:r>
              <a:rPr lang="en-US" b="1" dirty="0"/>
              <a:t>intrinsic factor</a:t>
            </a:r>
            <a:r>
              <a:rPr lang="en-US" dirty="0"/>
              <a:t> for vitamin B</a:t>
            </a:r>
            <a:r>
              <a:rPr lang="en-US" baseline="-25000" dirty="0"/>
              <a:t>12</a:t>
            </a:r>
            <a:r>
              <a:rPr lang="en-US" dirty="0"/>
              <a:t> absorption </a:t>
            </a:r>
          </a:p>
          <a:p>
            <a:pPr lvl="2"/>
            <a:r>
              <a:rPr lang="en-US" dirty="0"/>
              <a:t>B</a:t>
            </a:r>
            <a:r>
              <a:rPr lang="en-US" baseline="-25000" dirty="0"/>
              <a:t>12</a:t>
            </a:r>
            <a:r>
              <a:rPr lang="en-US" dirty="0"/>
              <a:t> needed </a:t>
            </a:r>
            <a:r>
              <a:rPr lang="en-US" dirty="0">
                <a:sym typeface="Wingdings" pitchFamily="28" charset="2"/>
              </a:rPr>
              <a:t> mature</a:t>
            </a:r>
            <a:r>
              <a:rPr lang="en-US" dirty="0"/>
              <a:t> red blood cells</a:t>
            </a:r>
          </a:p>
          <a:p>
            <a:pPr lvl="2"/>
            <a:r>
              <a:rPr lang="en-US" dirty="0"/>
              <a:t>Lack of intrinsic </a:t>
            </a:r>
            <a:r>
              <a:rPr lang="en-US" dirty="0" smtClean="0"/>
              <a:t>factor leads to Pernicious </a:t>
            </a:r>
            <a:r>
              <a:rPr lang="en-US" dirty="0"/>
              <a:t>A</a:t>
            </a:r>
            <a:r>
              <a:rPr lang="en-US" dirty="0" smtClean="0"/>
              <a:t>nemia</a:t>
            </a:r>
            <a:endParaRPr lang="en-US" dirty="0"/>
          </a:p>
          <a:p>
            <a:pPr lvl="2"/>
            <a:r>
              <a:rPr lang="en-US" dirty="0"/>
              <a:t>Treated with B</a:t>
            </a:r>
            <a:r>
              <a:rPr lang="en-US" baseline="-25000" dirty="0"/>
              <a:t>12</a:t>
            </a:r>
            <a:r>
              <a:rPr lang="en-US" dirty="0"/>
              <a:t> injections</a:t>
            </a:r>
          </a:p>
        </p:txBody>
      </p:sp>
    </p:spTree>
    <p:extLst>
      <p:ext uri="{BB962C8B-B14F-4D97-AF65-F5344CB8AC3E}">
        <p14:creationId xmlns:p14="http://schemas.microsoft.com/office/powerpoint/2010/main" val="2227262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r>
              <a:rPr lang="en-US"/>
              <a:t>Regulation of Gastric Secretion</a:t>
            </a:r>
          </a:p>
        </p:txBody>
      </p:sp>
      <p:sp>
        <p:nvSpPr>
          <p:cNvPr id="46085" name="Rectangle 5"/>
          <p:cNvSpPr>
            <a:spLocks noGrp="1" noChangeArrowheads="1"/>
          </p:cNvSpPr>
          <p:nvPr>
            <p:ph type="body" idx="1"/>
          </p:nvPr>
        </p:nvSpPr>
        <p:spPr/>
        <p:txBody>
          <a:bodyPr>
            <a:normAutofit lnSpcReduction="10000"/>
          </a:bodyPr>
          <a:lstStyle/>
          <a:p>
            <a:r>
              <a:rPr lang="en-US" dirty="0"/>
              <a:t>Neural and hormonal mechanisms</a:t>
            </a:r>
          </a:p>
          <a:p>
            <a:endParaRPr lang="en-US" dirty="0" smtClean="0"/>
          </a:p>
          <a:p>
            <a:r>
              <a:rPr lang="en-US" dirty="0" smtClean="0"/>
              <a:t>Gastric </a:t>
            </a:r>
            <a:r>
              <a:rPr lang="en-US" dirty="0"/>
              <a:t>mucosa </a:t>
            </a:r>
            <a:r>
              <a:rPr lang="en-US" dirty="0" smtClean="0">
                <a:sym typeface="Wingdings" pitchFamily="28" charset="2"/>
              </a:rPr>
              <a:t>produces </a:t>
            </a:r>
            <a:r>
              <a:rPr lang="en-US" dirty="0">
                <a:sym typeface="Wingdings" pitchFamily="28" charset="2"/>
              </a:rPr>
              <a:t>up to 3 L gastric juice/day</a:t>
            </a:r>
          </a:p>
          <a:p>
            <a:pPr lvl="1"/>
            <a:r>
              <a:rPr lang="en-US" dirty="0" err="1">
                <a:sym typeface="Wingdings" pitchFamily="28" charset="2"/>
              </a:rPr>
              <a:t>Vagus</a:t>
            </a:r>
            <a:r>
              <a:rPr lang="en-US" dirty="0">
                <a:sym typeface="Wingdings" pitchFamily="28" charset="2"/>
              </a:rPr>
              <a:t> nerve stimulation </a:t>
            </a:r>
            <a:endParaRPr lang="en-US" dirty="0" smtClean="0">
              <a:sym typeface="Wingdings" pitchFamily="28" charset="2"/>
            </a:endParaRPr>
          </a:p>
          <a:p>
            <a:pPr lvl="2"/>
            <a:r>
              <a:rPr lang="en-US" dirty="0" smtClean="0">
                <a:sym typeface="Wingdings" pitchFamily="28" charset="2"/>
              </a:rPr>
              <a:t>Acetylcholine:  increases gastric activity</a:t>
            </a:r>
            <a:endParaRPr lang="en-US" dirty="0"/>
          </a:p>
          <a:p>
            <a:r>
              <a:rPr lang="en-US" dirty="0"/>
              <a:t>Sympathetic stimulation </a:t>
            </a:r>
            <a:endParaRPr lang="en-US" dirty="0" smtClean="0">
              <a:sym typeface="Wingdings" pitchFamily="28" charset="2"/>
            </a:endParaRPr>
          </a:p>
          <a:p>
            <a:pPr lvl="1"/>
            <a:r>
              <a:rPr lang="en-US" dirty="0" smtClean="0">
                <a:sym typeface="Wingdings" pitchFamily="28" charset="2"/>
              </a:rPr>
              <a:t>Decreases gastric activity</a:t>
            </a:r>
            <a:endParaRPr lang="en-US" dirty="0"/>
          </a:p>
          <a:p>
            <a:endParaRPr lang="en-US" dirty="0" smtClean="0"/>
          </a:p>
          <a:p>
            <a:r>
              <a:rPr lang="en-US" dirty="0" smtClean="0"/>
              <a:t>Hormonal </a:t>
            </a:r>
            <a:r>
              <a:rPr lang="en-US" dirty="0"/>
              <a:t>control largely </a:t>
            </a:r>
            <a:r>
              <a:rPr lang="en-US" dirty="0" err="1"/>
              <a:t>gastrin</a:t>
            </a:r>
            <a:endParaRPr lang="en-US" dirty="0"/>
          </a:p>
          <a:p>
            <a:pPr lvl="1"/>
            <a:r>
              <a:rPr lang="en-US" dirty="0">
                <a:sym typeface="Wingdings" pitchFamily="28" charset="2"/>
              </a:rPr>
              <a:t> </a:t>
            </a:r>
            <a:r>
              <a:rPr lang="en-US" dirty="0">
                <a:sym typeface="Symbol" pitchFamily="80" charset="2"/>
              </a:rPr>
              <a:t></a:t>
            </a:r>
            <a:r>
              <a:rPr lang="en-US" dirty="0">
                <a:sym typeface="Wingdings" pitchFamily="28" charset="2"/>
              </a:rPr>
              <a:t>Enzyme and </a:t>
            </a:r>
            <a:r>
              <a:rPr lang="en-US" dirty="0" err="1">
                <a:sym typeface="Wingdings" pitchFamily="28" charset="2"/>
              </a:rPr>
              <a:t>HCl</a:t>
            </a:r>
            <a:r>
              <a:rPr lang="en-US" dirty="0">
                <a:sym typeface="Wingdings" pitchFamily="28" charset="2"/>
              </a:rPr>
              <a:t> secretion </a:t>
            </a:r>
          </a:p>
          <a:p>
            <a:pPr lvl="1"/>
            <a:r>
              <a:rPr lang="en-US" dirty="0">
                <a:sym typeface="Wingdings" pitchFamily="28" charset="2"/>
              </a:rPr>
              <a:t>Most small intestine secretions - </a:t>
            </a:r>
            <a:r>
              <a:rPr lang="en-US" dirty="0" err="1">
                <a:sym typeface="Wingdings" pitchFamily="28" charset="2"/>
              </a:rPr>
              <a:t>gastrin</a:t>
            </a:r>
            <a:r>
              <a:rPr lang="en-US" dirty="0">
                <a:sym typeface="Wingdings" pitchFamily="28" charset="2"/>
              </a:rPr>
              <a:t> antagonists</a:t>
            </a:r>
          </a:p>
        </p:txBody>
      </p:sp>
    </p:spTree>
    <p:extLst>
      <p:ext uri="{BB962C8B-B14F-4D97-AF65-F5344CB8AC3E}">
        <p14:creationId xmlns:p14="http://schemas.microsoft.com/office/powerpoint/2010/main" val="934031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r>
              <a:rPr lang="en-US"/>
              <a:t>Regulation of Gastric Secretion</a:t>
            </a:r>
          </a:p>
        </p:txBody>
      </p:sp>
      <p:sp>
        <p:nvSpPr>
          <p:cNvPr id="47109" name="Rectangle 5"/>
          <p:cNvSpPr>
            <a:spLocks noGrp="1" noChangeArrowheads="1"/>
          </p:cNvSpPr>
          <p:nvPr>
            <p:ph type="body" idx="1"/>
          </p:nvPr>
        </p:nvSpPr>
        <p:spPr/>
        <p:txBody>
          <a:bodyPr/>
          <a:lstStyle/>
          <a:p>
            <a:r>
              <a:rPr lang="en-US" dirty="0"/>
              <a:t>Three phases of gastric secretion</a:t>
            </a:r>
          </a:p>
          <a:p>
            <a:pPr lvl="1"/>
            <a:r>
              <a:rPr lang="en-US" b="1" dirty="0"/>
              <a:t>Cephalic</a:t>
            </a:r>
            <a:r>
              <a:rPr lang="en-US" dirty="0"/>
              <a:t> (</a:t>
            </a:r>
            <a:r>
              <a:rPr lang="en-US" b="1" dirty="0"/>
              <a:t>reflex</a:t>
            </a:r>
            <a:r>
              <a:rPr lang="en-US" dirty="0"/>
              <a:t>) </a:t>
            </a:r>
            <a:r>
              <a:rPr lang="en-US" b="1" dirty="0"/>
              <a:t>phase </a:t>
            </a:r>
            <a:endParaRPr lang="en-US" dirty="0"/>
          </a:p>
          <a:p>
            <a:pPr lvl="2"/>
            <a:r>
              <a:rPr lang="en-US" dirty="0" smtClean="0"/>
              <a:t>conditioned </a:t>
            </a:r>
            <a:r>
              <a:rPr lang="en-US" dirty="0"/>
              <a:t>reflex triggered by aroma, taste, sight, thought</a:t>
            </a:r>
          </a:p>
          <a:p>
            <a:pPr lvl="1"/>
            <a:endParaRPr lang="en-US" b="1" dirty="0" smtClean="0"/>
          </a:p>
          <a:p>
            <a:pPr lvl="1"/>
            <a:r>
              <a:rPr lang="en-US" b="1" dirty="0" smtClean="0"/>
              <a:t>Gastric </a:t>
            </a:r>
            <a:r>
              <a:rPr lang="en-US" b="1" dirty="0"/>
              <a:t>phase</a:t>
            </a:r>
            <a:r>
              <a:rPr lang="en-US" dirty="0"/>
              <a:t> </a:t>
            </a:r>
            <a:endParaRPr lang="en-US" dirty="0" smtClean="0"/>
          </a:p>
          <a:p>
            <a:pPr lvl="2"/>
            <a:r>
              <a:rPr lang="en-US" dirty="0" smtClean="0"/>
              <a:t>lasts </a:t>
            </a:r>
            <a:r>
              <a:rPr lang="en-US" dirty="0"/>
              <a:t>3–4 </a:t>
            </a:r>
            <a:r>
              <a:rPr lang="en-US" dirty="0" smtClean="0"/>
              <a:t>hours</a:t>
            </a:r>
            <a:endParaRPr lang="en-US" dirty="0"/>
          </a:p>
          <a:p>
            <a:pPr lvl="2"/>
            <a:r>
              <a:rPr lang="en-US" dirty="0"/>
              <a:t>Stimulated by distension, peptides, low acidity, </a:t>
            </a:r>
            <a:r>
              <a:rPr lang="en-US" dirty="0" err="1"/>
              <a:t>gastrin</a:t>
            </a:r>
            <a:r>
              <a:rPr lang="en-US" dirty="0"/>
              <a:t> (major stimulus)</a:t>
            </a:r>
          </a:p>
          <a:p>
            <a:pPr lvl="2"/>
            <a:r>
              <a:rPr lang="en-US" dirty="0" smtClean="0">
                <a:sym typeface="Wingdings" pitchFamily="28" charset="2"/>
              </a:rPr>
              <a:t>Caffeine, peptides, rising pH (becoming more alkaline) </a:t>
            </a:r>
          </a:p>
          <a:p>
            <a:pPr lvl="3"/>
            <a:r>
              <a:rPr lang="en-US" dirty="0" smtClean="0">
                <a:sym typeface="Wingdings" pitchFamily="28" charset="2"/>
              </a:rPr>
              <a:t>stimulates </a:t>
            </a:r>
            <a:r>
              <a:rPr lang="en-US" dirty="0" err="1" smtClean="0">
                <a:sym typeface="Wingdings" pitchFamily="28" charset="2"/>
              </a:rPr>
              <a:t>enteroendocrine</a:t>
            </a:r>
            <a:r>
              <a:rPr lang="en-US" dirty="0" smtClean="0">
                <a:sym typeface="Wingdings" pitchFamily="28" charset="2"/>
              </a:rPr>
              <a:t> cells to release </a:t>
            </a:r>
            <a:r>
              <a:rPr lang="en-US" b="1" dirty="0" err="1" smtClean="0">
                <a:sym typeface="Wingdings" pitchFamily="28" charset="2"/>
              </a:rPr>
              <a:t>gastrin</a:t>
            </a:r>
            <a:r>
              <a:rPr lang="en-US" dirty="0" smtClean="0">
                <a:sym typeface="Wingdings" pitchFamily="28" charset="2"/>
              </a:rPr>
              <a:t>:  results in increased enzyme release and more HCL released</a:t>
            </a:r>
            <a:endParaRPr lang="en-US" dirty="0"/>
          </a:p>
          <a:p>
            <a:pPr lvl="2"/>
            <a:endParaRPr lang="en-US" dirty="0"/>
          </a:p>
        </p:txBody>
      </p:sp>
    </p:spTree>
    <p:extLst>
      <p:ext uri="{BB962C8B-B14F-4D97-AF65-F5344CB8AC3E}">
        <p14:creationId xmlns:p14="http://schemas.microsoft.com/office/powerpoint/2010/main" val="378585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normAutofit fontScale="90000"/>
          </a:bodyPr>
          <a:lstStyle/>
          <a:p>
            <a:r>
              <a:rPr lang="en-US"/>
              <a:t>GI Tract Regulatory Mechanisms</a:t>
            </a:r>
          </a:p>
        </p:txBody>
      </p:sp>
      <p:sp>
        <p:nvSpPr>
          <p:cNvPr id="12295" name="Rectangle 7"/>
          <p:cNvSpPr>
            <a:spLocks noGrp="1" noChangeArrowheads="1"/>
          </p:cNvSpPr>
          <p:nvPr>
            <p:ph type="body" idx="1"/>
          </p:nvPr>
        </p:nvSpPr>
        <p:spPr/>
        <p:txBody>
          <a:bodyPr>
            <a:normAutofit/>
          </a:bodyPr>
          <a:lstStyle/>
          <a:p>
            <a:pPr marL="609600" indent="-609600">
              <a:buFontTx/>
              <a:buAutoNum type="arabicPeriod"/>
            </a:pPr>
            <a:r>
              <a:rPr lang="en-US" dirty="0"/>
              <a:t>Mechanoreceptors and chemoreceptors </a:t>
            </a:r>
          </a:p>
          <a:p>
            <a:pPr marL="990600" lvl="1" indent="-533400"/>
            <a:r>
              <a:rPr lang="en-US" dirty="0"/>
              <a:t>Respond to </a:t>
            </a:r>
            <a:endParaRPr lang="en-US" dirty="0" smtClean="0"/>
          </a:p>
          <a:p>
            <a:pPr marL="1390650" lvl="2" indent="-533400"/>
            <a:r>
              <a:rPr lang="en-US" dirty="0" smtClean="0"/>
              <a:t>Stretch</a:t>
            </a:r>
          </a:p>
          <a:p>
            <a:pPr marL="1390650" lvl="2" indent="-533400"/>
            <a:r>
              <a:rPr lang="en-US" dirty="0" smtClean="0"/>
              <a:t>changes </a:t>
            </a:r>
            <a:r>
              <a:rPr lang="en-US" dirty="0"/>
              <a:t>in </a:t>
            </a:r>
            <a:r>
              <a:rPr lang="en-US" dirty="0" err="1"/>
              <a:t>osmolarity</a:t>
            </a:r>
            <a:r>
              <a:rPr lang="en-US" dirty="0"/>
              <a:t> </a:t>
            </a:r>
            <a:endParaRPr lang="en-US" dirty="0" smtClean="0"/>
          </a:p>
          <a:p>
            <a:pPr marL="1390650" lvl="2" indent="-533400"/>
            <a:r>
              <a:rPr lang="en-US" dirty="0" smtClean="0"/>
              <a:t>pH</a:t>
            </a:r>
          </a:p>
          <a:p>
            <a:pPr marL="1390650" lvl="2" indent="-533400"/>
            <a:r>
              <a:rPr lang="en-US" dirty="0" smtClean="0"/>
              <a:t>presence </a:t>
            </a:r>
            <a:r>
              <a:rPr lang="en-US" dirty="0"/>
              <a:t>of substrate </a:t>
            </a:r>
            <a:endParaRPr lang="en-US" dirty="0" smtClean="0"/>
          </a:p>
          <a:p>
            <a:pPr marL="1390650" lvl="2" indent="-533400"/>
            <a:r>
              <a:rPr lang="en-US" dirty="0" smtClean="0"/>
              <a:t>end </a:t>
            </a:r>
            <a:r>
              <a:rPr lang="en-US" dirty="0"/>
              <a:t>products of digestion</a:t>
            </a:r>
          </a:p>
          <a:p>
            <a:pPr marL="990600" lvl="1" indent="-533400"/>
            <a:endParaRPr lang="en-US" dirty="0" smtClean="0"/>
          </a:p>
          <a:p>
            <a:pPr marL="990600" lvl="1" indent="-533400"/>
            <a:r>
              <a:rPr lang="en-US" dirty="0" smtClean="0"/>
              <a:t>Initiate </a:t>
            </a:r>
            <a:r>
              <a:rPr lang="en-US" dirty="0"/>
              <a:t>reflexes that</a:t>
            </a:r>
          </a:p>
          <a:p>
            <a:pPr marL="1371600" lvl="2" indent="-457200"/>
            <a:r>
              <a:rPr lang="en-US" dirty="0"/>
              <a:t>Activate or inhibit digestive glands </a:t>
            </a:r>
          </a:p>
          <a:p>
            <a:pPr marL="1371600" lvl="2" indent="-457200"/>
            <a:r>
              <a:rPr lang="en-US" dirty="0"/>
              <a:t>Stimulate smooth muscle to mix and move lumen contents </a:t>
            </a:r>
          </a:p>
        </p:txBody>
      </p:sp>
    </p:spTree>
    <p:extLst>
      <p:ext uri="{BB962C8B-B14F-4D97-AF65-F5344CB8AC3E}">
        <p14:creationId xmlns:p14="http://schemas.microsoft.com/office/powerpoint/2010/main" val="3544778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en-US"/>
              <a:t>Stimuli of Gastric Phase</a:t>
            </a:r>
          </a:p>
        </p:txBody>
      </p:sp>
      <p:sp>
        <p:nvSpPr>
          <p:cNvPr id="48133" name="Rectangle 5"/>
          <p:cNvSpPr>
            <a:spLocks noGrp="1" noChangeArrowheads="1"/>
          </p:cNvSpPr>
          <p:nvPr>
            <p:ph type="body" idx="1"/>
          </p:nvPr>
        </p:nvSpPr>
        <p:spPr/>
        <p:txBody>
          <a:bodyPr/>
          <a:lstStyle/>
          <a:p>
            <a:r>
              <a:rPr lang="en-US" sz="2800" dirty="0" err="1"/>
              <a:t>Gastrin</a:t>
            </a:r>
            <a:r>
              <a:rPr lang="en-US" sz="2800" dirty="0"/>
              <a:t> </a:t>
            </a:r>
            <a:r>
              <a:rPr lang="en-US" sz="2800" dirty="0">
                <a:sym typeface="Wingdings" pitchFamily="28" charset="2"/>
              </a:rPr>
              <a:t> enzyme and </a:t>
            </a:r>
            <a:r>
              <a:rPr lang="en-US" sz="2800" dirty="0" err="1">
                <a:sym typeface="Wingdings" pitchFamily="28" charset="2"/>
              </a:rPr>
              <a:t>HCl</a:t>
            </a:r>
            <a:r>
              <a:rPr lang="en-US" sz="2800" dirty="0">
                <a:sym typeface="Wingdings" pitchFamily="28" charset="2"/>
              </a:rPr>
              <a:t> release</a:t>
            </a:r>
          </a:p>
          <a:p>
            <a:pPr lvl="1"/>
            <a:r>
              <a:rPr lang="en-US" sz="2400" dirty="0">
                <a:sym typeface="Wingdings" pitchFamily="28" charset="2"/>
              </a:rPr>
              <a:t>Low pH inhibits </a:t>
            </a:r>
            <a:r>
              <a:rPr lang="en-US" sz="2400" dirty="0" err="1">
                <a:sym typeface="Wingdings" pitchFamily="28" charset="2"/>
              </a:rPr>
              <a:t>gastrin</a:t>
            </a:r>
            <a:r>
              <a:rPr lang="en-US" sz="2400" dirty="0">
                <a:sym typeface="Wingdings" pitchFamily="28" charset="2"/>
              </a:rPr>
              <a:t> secretion (as between meals)</a:t>
            </a:r>
          </a:p>
          <a:p>
            <a:endParaRPr lang="en-US" sz="2800" dirty="0" smtClean="0"/>
          </a:p>
          <a:p>
            <a:r>
              <a:rPr lang="en-US" sz="2800" dirty="0" smtClean="0"/>
              <a:t>Buffering </a:t>
            </a:r>
            <a:r>
              <a:rPr lang="en-US" sz="2800" dirty="0"/>
              <a:t>action of ingested proteins </a:t>
            </a:r>
            <a:r>
              <a:rPr lang="en-US" sz="2800" dirty="0">
                <a:sym typeface="Wingdings" pitchFamily="28" charset="2"/>
              </a:rPr>
              <a:t> rising pH  </a:t>
            </a:r>
            <a:r>
              <a:rPr lang="en-US" sz="2800" dirty="0" err="1">
                <a:sym typeface="Wingdings" pitchFamily="28" charset="2"/>
              </a:rPr>
              <a:t>gastrin</a:t>
            </a:r>
            <a:r>
              <a:rPr lang="en-US" sz="2800" dirty="0">
                <a:sym typeface="Wingdings" pitchFamily="28" charset="2"/>
              </a:rPr>
              <a:t> secretion</a:t>
            </a:r>
          </a:p>
          <a:p>
            <a:endParaRPr lang="en-US" sz="2800" dirty="0" smtClean="0"/>
          </a:p>
          <a:p>
            <a:endParaRPr lang="en-US" sz="2800" dirty="0">
              <a:sym typeface="Wingdings" pitchFamily="28" charset="2"/>
            </a:endParaRPr>
          </a:p>
          <a:p>
            <a:endParaRPr lang="en-US" sz="2800" dirty="0"/>
          </a:p>
        </p:txBody>
      </p:sp>
    </p:spTree>
    <p:extLst>
      <p:ext uri="{BB962C8B-B14F-4D97-AF65-F5344CB8AC3E}">
        <p14:creationId xmlns:p14="http://schemas.microsoft.com/office/powerpoint/2010/main" val="1924286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US"/>
              <a:t>Regulation of Gastric Secretion</a:t>
            </a:r>
          </a:p>
        </p:txBody>
      </p:sp>
      <p:sp>
        <p:nvSpPr>
          <p:cNvPr id="51205" name="Rectangle 5"/>
          <p:cNvSpPr>
            <a:spLocks noGrp="1" noChangeArrowheads="1"/>
          </p:cNvSpPr>
          <p:nvPr>
            <p:ph type="body" idx="1"/>
          </p:nvPr>
        </p:nvSpPr>
        <p:spPr/>
        <p:txBody>
          <a:bodyPr/>
          <a:lstStyle/>
          <a:p>
            <a:r>
              <a:rPr lang="en-US" dirty="0"/>
              <a:t>Intestinal phase</a:t>
            </a:r>
          </a:p>
          <a:p>
            <a:pPr lvl="1"/>
            <a:r>
              <a:rPr lang="en-US" dirty="0"/>
              <a:t>Stimulatory component</a:t>
            </a:r>
          </a:p>
          <a:p>
            <a:pPr lvl="2"/>
            <a:r>
              <a:rPr lang="en-US" dirty="0"/>
              <a:t>Partially digested food enters small intestine </a:t>
            </a:r>
            <a:r>
              <a:rPr lang="en-US" dirty="0">
                <a:sym typeface="Wingdings" pitchFamily="28" charset="2"/>
              </a:rPr>
              <a:t> brief intestinal </a:t>
            </a:r>
            <a:r>
              <a:rPr lang="en-US" dirty="0" err="1">
                <a:sym typeface="Wingdings" pitchFamily="28" charset="2"/>
              </a:rPr>
              <a:t>gastrin</a:t>
            </a:r>
            <a:r>
              <a:rPr lang="en-US" dirty="0">
                <a:sym typeface="Wingdings" pitchFamily="28" charset="2"/>
              </a:rPr>
              <a:t> release</a:t>
            </a:r>
            <a:endParaRPr lang="en-US" dirty="0"/>
          </a:p>
          <a:p>
            <a:pPr lvl="1"/>
            <a:endParaRPr lang="en-US" dirty="0" smtClean="0"/>
          </a:p>
          <a:p>
            <a:pPr lvl="1"/>
            <a:r>
              <a:rPr lang="en-US" dirty="0" smtClean="0"/>
              <a:t>Inhibitory </a:t>
            </a:r>
            <a:r>
              <a:rPr lang="en-US" dirty="0"/>
              <a:t>effects (</a:t>
            </a:r>
            <a:r>
              <a:rPr lang="en-US" b="1" dirty="0" err="1"/>
              <a:t>enterogastric</a:t>
            </a:r>
            <a:r>
              <a:rPr lang="en-US" b="1" dirty="0"/>
              <a:t> reflex</a:t>
            </a:r>
            <a:r>
              <a:rPr lang="en-US" dirty="0"/>
              <a:t> and </a:t>
            </a:r>
            <a:r>
              <a:rPr lang="en-US" dirty="0" err="1"/>
              <a:t>enterogastrones</a:t>
            </a:r>
            <a:r>
              <a:rPr lang="en-US" dirty="0"/>
              <a:t>) </a:t>
            </a:r>
          </a:p>
          <a:p>
            <a:pPr lvl="2"/>
            <a:r>
              <a:rPr lang="en-US" dirty="0" err="1"/>
              <a:t>Chyme</a:t>
            </a:r>
            <a:r>
              <a:rPr lang="en-US" dirty="0"/>
              <a:t> with H</a:t>
            </a:r>
            <a:r>
              <a:rPr lang="en-US" baseline="30000" dirty="0"/>
              <a:t>+</a:t>
            </a:r>
            <a:r>
              <a:rPr lang="en-US" dirty="0"/>
              <a:t>, fats, peptides, irritating substances </a:t>
            </a:r>
            <a:r>
              <a:rPr lang="en-US" dirty="0">
                <a:sym typeface="Wingdings" pitchFamily="28" charset="2"/>
              </a:rPr>
              <a:t> inhibition</a:t>
            </a:r>
            <a:endParaRPr lang="en-US" dirty="0"/>
          </a:p>
        </p:txBody>
      </p:sp>
    </p:spTree>
    <p:extLst>
      <p:ext uri="{BB962C8B-B14F-4D97-AF65-F5344CB8AC3E}">
        <p14:creationId xmlns:p14="http://schemas.microsoft.com/office/powerpoint/2010/main" val="2645876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5"/>
          <p:cNvSpPr txBox="1">
            <a:spLocks noChangeArrowheads="1"/>
          </p:cNvSpPr>
          <p:nvPr/>
        </p:nvSpPr>
        <p:spPr bwMode="auto">
          <a:xfrm>
            <a:off x="2133600" y="1828800"/>
            <a:ext cx="4572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altLang="en-US" sz="1400" b="1"/>
          </a:p>
        </p:txBody>
      </p:sp>
    </p:spTree>
    <p:controls>
      <mc:AlternateContent xmlns:mc="http://schemas.openxmlformats.org/markup-compatibility/2006">
        <mc:Choice xmlns:v="urn:schemas-microsoft-com:vml" Requires="v">
          <p:control spid="3075" name="ShockwaveFlash1" r:id="rId2" imgW="6426205" imgH="6477074"/>
        </mc:Choice>
        <mc:Fallback>
          <p:control name="ShockwaveFlash1" r:id="rId2" imgW="6426205" imgH="647707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7745970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t>Enterogastric Reflex</a:t>
            </a:r>
          </a:p>
        </p:txBody>
      </p:sp>
      <p:sp>
        <p:nvSpPr>
          <p:cNvPr id="52229" name="Rectangle 5"/>
          <p:cNvSpPr>
            <a:spLocks noGrp="1" noChangeArrowheads="1"/>
          </p:cNvSpPr>
          <p:nvPr>
            <p:ph type="body" idx="1"/>
          </p:nvPr>
        </p:nvSpPr>
        <p:spPr/>
        <p:txBody>
          <a:bodyPr/>
          <a:lstStyle/>
          <a:p>
            <a:r>
              <a:rPr lang="en-US" dirty="0"/>
              <a:t>Three reflexes act to</a:t>
            </a:r>
          </a:p>
          <a:p>
            <a:pPr lvl="1"/>
            <a:r>
              <a:rPr lang="en-US" dirty="0"/>
              <a:t>Inhibit </a:t>
            </a:r>
            <a:r>
              <a:rPr lang="en-US" dirty="0" err="1"/>
              <a:t>vagal</a:t>
            </a:r>
            <a:r>
              <a:rPr lang="en-US" dirty="0"/>
              <a:t> nuclei in medulla</a:t>
            </a:r>
          </a:p>
          <a:p>
            <a:pPr lvl="1"/>
            <a:endParaRPr lang="en-US" dirty="0" smtClean="0"/>
          </a:p>
          <a:p>
            <a:pPr lvl="1"/>
            <a:r>
              <a:rPr lang="en-US" dirty="0" smtClean="0"/>
              <a:t>Inhibit </a:t>
            </a:r>
            <a:r>
              <a:rPr lang="en-US" dirty="0"/>
              <a:t>local reflexes</a:t>
            </a:r>
          </a:p>
          <a:p>
            <a:pPr lvl="1"/>
            <a:endParaRPr lang="en-US" dirty="0" smtClean="0"/>
          </a:p>
          <a:p>
            <a:pPr lvl="1"/>
            <a:r>
              <a:rPr lang="en-US" dirty="0" smtClean="0"/>
              <a:t>Activate </a:t>
            </a:r>
            <a:r>
              <a:rPr lang="en-US" dirty="0"/>
              <a:t>sympathetic fibers </a:t>
            </a:r>
            <a:r>
              <a:rPr lang="en-US" dirty="0">
                <a:sym typeface="Wingdings" pitchFamily="28" charset="2"/>
              </a:rPr>
              <a:t> tightening of pyloric sphincter  no more food entry to small intestine</a:t>
            </a:r>
          </a:p>
          <a:p>
            <a:pPr lvl="1"/>
            <a:endParaRPr lang="en-US" dirty="0" smtClean="0">
              <a:sym typeface="Wingdings" pitchFamily="28" charset="2"/>
            </a:endParaRPr>
          </a:p>
          <a:p>
            <a:pPr lvl="1"/>
            <a:r>
              <a:rPr lang="en-US" dirty="0" smtClean="0">
                <a:sym typeface="Wingdings" pitchFamily="28" charset="2"/>
              </a:rPr>
              <a:t> </a:t>
            </a:r>
            <a:r>
              <a:rPr lang="en-US" dirty="0">
                <a:sym typeface="Wingdings" pitchFamily="28" charset="2"/>
              </a:rPr>
              <a:t>Decreased gastric activity  protects small intestine from excessive acidity</a:t>
            </a:r>
            <a:endParaRPr lang="en-US" dirty="0"/>
          </a:p>
          <a:p>
            <a:pPr lvl="1"/>
            <a:endParaRPr lang="en-US" dirty="0"/>
          </a:p>
        </p:txBody>
      </p:sp>
    </p:spTree>
    <p:extLst>
      <p:ext uri="{BB962C8B-B14F-4D97-AF65-F5344CB8AC3E}">
        <p14:creationId xmlns:p14="http://schemas.microsoft.com/office/powerpoint/2010/main" val="3052574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lstStyle/>
          <a:p>
            <a:r>
              <a:rPr lang="en-US"/>
              <a:t>Intestinal Phase</a:t>
            </a:r>
          </a:p>
        </p:txBody>
      </p:sp>
      <p:sp>
        <p:nvSpPr>
          <p:cNvPr id="53253" name="Rectangle 5"/>
          <p:cNvSpPr>
            <a:spLocks noGrp="1" noChangeArrowheads="1"/>
          </p:cNvSpPr>
          <p:nvPr>
            <p:ph type="body" idx="1"/>
          </p:nvPr>
        </p:nvSpPr>
        <p:spPr/>
        <p:txBody>
          <a:bodyPr/>
          <a:lstStyle/>
          <a:p>
            <a:r>
              <a:rPr lang="en-US" b="1" dirty="0" err="1"/>
              <a:t>Enterogastrones</a:t>
            </a:r>
            <a:r>
              <a:rPr lang="en-US" dirty="0"/>
              <a:t> released</a:t>
            </a:r>
          </a:p>
          <a:p>
            <a:pPr lvl="1"/>
            <a:r>
              <a:rPr lang="en-US" b="1" dirty="0" err="1"/>
              <a:t>Secretin</a:t>
            </a:r>
            <a:r>
              <a:rPr lang="en-US" b="1" dirty="0"/>
              <a:t>, </a:t>
            </a:r>
            <a:r>
              <a:rPr lang="en-US" b="1" dirty="0" err="1"/>
              <a:t>cholecystokinin</a:t>
            </a:r>
            <a:r>
              <a:rPr lang="en-US" b="1" dirty="0"/>
              <a:t> (CCK), </a:t>
            </a:r>
            <a:r>
              <a:rPr lang="en-US" b="1" dirty="0" err="1"/>
              <a:t>vasoactive</a:t>
            </a:r>
            <a:r>
              <a:rPr lang="en-US" b="1" dirty="0"/>
              <a:t> intestinal peptide (VIP)</a:t>
            </a:r>
            <a:endParaRPr lang="en-US" dirty="0"/>
          </a:p>
          <a:p>
            <a:pPr lvl="2"/>
            <a:r>
              <a:rPr lang="en-US" dirty="0"/>
              <a:t>All </a:t>
            </a:r>
            <a:r>
              <a:rPr lang="en-US" u="sng" dirty="0"/>
              <a:t>inhibit</a:t>
            </a:r>
            <a:r>
              <a:rPr lang="en-US" dirty="0"/>
              <a:t> gastric secretion</a:t>
            </a:r>
          </a:p>
          <a:p>
            <a:endParaRPr lang="en-US" dirty="0" smtClean="0"/>
          </a:p>
          <a:p>
            <a:r>
              <a:rPr lang="en-US" dirty="0" smtClean="0"/>
              <a:t>If </a:t>
            </a:r>
            <a:r>
              <a:rPr lang="en-US" dirty="0"/>
              <a:t>small intestine pushed to accept more </a:t>
            </a:r>
            <a:r>
              <a:rPr lang="en-US" dirty="0" err="1"/>
              <a:t>chyme</a:t>
            </a:r>
            <a:r>
              <a:rPr lang="en-US" dirty="0"/>
              <a:t> </a:t>
            </a:r>
            <a:r>
              <a:rPr lang="en-US" dirty="0">
                <a:sym typeface="Wingdings" pitchFamily="28" charset="2"/>
              </a:rPr>
              <a:t> </a:t>
            </a:r>
            <a:r>
              <a:rPr lang="en-US" i="1" dirty="0">
                <a:sym typeface="Wingdings" pitchFamily="28" charset="2"/>
              </a:rPr>
              <a:t>dumping syndrome</a:t>
            </a:r>
          </a:p>
          <a:p>
            <a:pPr lvl="1"/>
            <a:r>
              <a:rPr lang="en-US" dirty="0">
                <a:sym typeface="Wingdings" pitchFamily="28" charset="2"/>
              </a:rPr>
              <a:t>Nausea and vomiting</a:t>
            </a:r>
          </a:p>
          <a:p>
            <a:pPr lvl="1"/>
            <a:r>
              <a:rPr lang="en-US" dirty="0">
                <a:sym typeface="Wingdings" pitchFamily="28" charset="2"/>
              </a:rPr>
              <a:t>Common in gastric reduction for weight loss</a:t>
            </a:r>
          </a:p>
        </p:txBody>
      </p:sp>
    </p:spTree>
    <p:extLst>
      <p:ext uri="{BB962C8B-B14F-4D97-AF65-F5344CB8AC3E}">
        <p14:creationId xmlns:p14="http://schemas.microsoft.com/office/powerpoint/2010/main" val="2856178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en-US"/>
              <a:t>Gastric Contractile Activity</a:t>
            </a:r>
          </a:p>
        </p:txBody>
      </p:sp>
      <p:sp>
        <p:nvSpPr>
          <p:cNvPr id="56325" name="Rectangle 5"/>
          <p:cNvSpPr>
            <a:spLocks noGrp="1" noChangeArrowheads="1"/>
          </p:cNvSpPr>
          <p:nvPr>
            <p:ph type="body" idx="1"/>
          </p:nvPr>
        </p:nvSpPr>
        <p:spPr/>
        <p:txBody>
          <a:bodyPr/>
          <a:lstStyle/>
          <a:p>
            <a:r>
              <a:rPr lang="en-US" dirty="0"/>
              <a:t>Peristaltic waves move toward pylorus at rate of 3 per minute </a:t>
            </a:r>
          </a:p>
          <a:p>
            <a:pPr lvl="1"/>
            <a:r>
              <a:rPr lang="en-US" dirty="0"/>
              <a:t>Basic electrical rhythm </a:t>
            </a:r>
            <a:r>
              <a:rPr lang="en-US" dirty="0" smtClean="0"/>
              <a:t>set </a:t>
            </a:r>
            <a:r>
              <a:rPr lang="en-US" dirty="0"/>
              <a:t>by enteric pacemaker cells </a:t>
            </a:r>
            <a:endParaRPr lang="en-US" dirty="0" smtClean="0"/>
          </a:p>
          <a:p>
            <a:pPr lvl="2"/>
            <a:r>
              <a:rPr lang="en-US" dirty="0" smtClean="0"/>
              <a:t>(</a:t>
            </a:r>
            <a:r>
              <a:rPr lang="en-US" dirty="0"/>
              <a:t>formerly interstitial cells of </a:t>
            </a:r>
            <a:r>
              <a:rPr lang="en-US" dirty="0" err="1"/>
              <a:t>Cajal</a:t>
            </a:r>
            <a:r>
              <a:rPr lang="en-US" dirty="0"/>
              <a:t>)</a:t>
            </a:r>
          </a:p>
          <a:p>
            <a:pPr lvl="1"/>
            <a:endParaRPr lang="en-US" dirty="0" smtClean="0"/>
          </a:p>
          <a:p>
            <a:pPr lvl="1"/>
            <a:r>
              <a:rPr lang="en-US" dirty="0" smtClean="0"/>
              <a:t>Pacemaker </a:t>
            </a:r>
            <a:r>
              <a:rPr lang="en-US" dirty="0"/>
              <a:t>cells linked by gap junctions </a:t>
            </a:r>
            <a:r>
              <a:rPr lang="en-US" dirty="0">
                <a:sym typeface="Wingdings" pitchFamily="28" charset="2"/>
              </a:rPr>
              <a:t> entire </a:t>
            </a:r>
            <a:r>
              <a:rPr lang="en-US" dirty="0" err="1">
                <a:sym typeface="Wingdings" pitchFamily="28" charset="2"/>
              </a:rPr>
              <a:t>muscularis</a:t>
            </a:r>
            <a:r>
              <a:rPr lang="en-US" dirty="0">
                <a:sym typeface="Wingdings" pitchFamily="28" charset="2"/>
              </a:rPr>
              <a:t> contracts</a:t>
            </a:r>
            <a:endParaRPr lang="en-US" dirty="0"/>
          </a:p>
          <a:p>
            <a:endParaRPr lang="en-US" dirty="0" smtClean="0"/>
          </a:p>
          <a:p>
            <a:r>
              <a:rPr lang="en-US" dirty="0" smtClean="0"/>
              <a:t>Distension </a:t>
            </a:r>
            <a:r>
              <a:rPr lang="en-US" dirty="0"/>
              <a:t>and </a:t>
            </a:r>
            <a:r>
              <a:rPr lang="en-US" dirty="0" err="1"/>
              <a:t>gastrin</a:t>
            </a:r>
            <a:r>
              <a:rPr lang="en-US" dirty="0"/>
              <a:t> increase force of contraction</a:t>
            </a:r>
          </a:p>
        </p:txBody>
      </p:sp>
    </p:spTree>
    <p:extLst>
      <p:ext uri="{BB962C8B-B14F-4D97-AF65-F5344CB8AC3E}">
        <p14:creationId xmlns:p14="http://schemas.microsoft.com/office/powerpoint/2010/main" val="3967898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r>
              <a:rPr lang="en-US"/>
              <a:t>Gastric Contractile Activity</a:t>
            </a:r>
          </a:p>
        </p:txBody>
      </p:sp>
      <p:sp>
        <p:nvSpPr>
          <p:cNvPr id="57349" name="Rectangle 5"/>
          <p:cNvSpPr>
            <a:spLocks noGrp="1" noChangeArrowheads="1"/>
          </p:cNvSpPr>
          <p:nvPr>
            <p:ph type="body" idx="1"/>
          </p:nvPr>
        </p:nvSpPr>
        <p:spPr/>
        <p:txBody>
          <a:bodyPr/>
          <a:lstStyle/>
          <a:p>
            <a:r>
              <a:rPr lang="en-US" dirty="0"/>
              <a:t>Most vigorous near pylorus</a:t>
            </a:r>
          </a:p>
          <a:p>
            <a:endParaRPr lang="en-US" dirty="0" smtClean="0"/>
          </a:p>
          <a:p>
            <a:r>
              <a:rPr lang="en-US" dirty="0" err="1" smtClean="0"/>
              <a:t>Chyme</a:t>
            </a:r>
            <a:r>
              <a:rPr lang="en-US" dirty="0" smtClean="0"/>
              <a:t> </a:t>
            </a:r>
            <a:r>
              <a:rPr lang="en-US" dirty="0"/>
              <a:t>is either</a:t>
            </a:r>
          </a:p>
          <a:p>
            <a:pPr lvl="1"/>
            <a:r>
              <a:rPr lang="en-US" dirty="0"/>
              <a:t>Delivered in </a:t>
            </a:r>
            <a:r>
              <a:rPr lang="en-US" dirty="0" smtClean="0"/>
              <a:t>to duodenum </a:t>
            </a:r>
            <a:endParaRPr lang="en-US" dirty="0"/>
          </a:p>
          <a:p>
            <a:pPr lvl="1"/>
            <a:r>
              <a:rPr lang="en-US" dirty="0"/>
              <a:t>Forced backward into stomach </a:t>
            </a:r>
          </a:p>
        </p:txBody>
      </p:sp>
    </p:spTree>
    <p:extLst>
      <p:ext uri="{BB962C8B-B14F-4D97-AF65-F5344CB8AC3E}">
        <p14:creationId xmlns:p14="http://schemas.microsoft.com/office/powerpoint/2010/main" val="2286068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r>
              <a:rPr lang="en-US"/>
              <a:t>Regulation of Gastric Emptying</a:t>
            </a:r>
          </a:p>
        </p:txBody>
      </p:sp>
      <p:sp>
        <p:nvSpPr>
          <p:cNvPr id="59397" name="Rectangle 5"/>
          <p:cNvSpPr>
            <a:spLocks noGrp="1" noChangeArrowheads="1"/>
          </p:cNvSpPr>
          <p:nvPr>
            <p:ph type="body" idx="1"/>
          </p:nvPr>
        </p:nvSpPr>
        <p:spPr/>
        <p:txBody>
          <a:bodyPr/>
          <a:lstStyle/>
          <a:p>
            <a:r>
              <a:rPr lang="en-US" dirty="0"/>
              <a:t>As </a:t>
            </a:r>
            <a:r>
              <a:rPr lang="en-US" dirty="0" err="1"/>
              <a:t>chyme</a:t>
            </a:r>
            <a:r>
              <a:rPr lang="en-US" dirty="0"/>
              <a:t> enters duodenum</a:t>
            </a:r>
          </a:p>
          <a:p>
            <a:pPr lvl="1"/>
            <a:r>
              <a:rPr lang="en-US" dirty="0"/>
              <a:t>Receptors respond to stretch and chemical signals</a:t>
            </a:r>
          </a:p>
          <a:p>
            <a:pPr lvl="1"/>
            <a:endParaRPr lang="en-US" dirty="0" smtClean="0"/>
          </a:p>
          <a:p>
            <a:pPr lvl="1"/>
            <a:r>
              <a:rPr lang="en-US" dirty="0" err="1" smtClean="0"/>
              <a:t>Enterogastric</a:t>
            </a:r>
            <a:r>
              <a:rPr lang="en-US" dirty="0" smtClean="0"/>
              <a:t> </a:t>
            </a:r>
            <a:r>
              <a:rPr lang="en-US" dirty="0"/>
              <a:t>reflex and </a:t>
            </a:r>
            <a:r>
              <a:rPr lang="en-US" dirty="0" err="1"/>
              <a:t>enterogastrones</a:t>
            </a:r>
            <a:r>
              <a:rPr lang="en-US" dirty="0"/>
              <a:t> inhibit gastric secretion and duodenal filling</a:t>
            </a:r>
          </a:p>
          <a:p>
            <a:endParaRPr lang="en-US" dirty="0" smtClean="0"/>
          </a:p>
          <a:p>
            <a:r>
              <a:rPr lang="en-US" dirty="0" smtClean="0"/>
              <a:t>Carbohydrate-rich </a:t>
            </a:r>
            <a:r>
              <a:rPr lang="en-US" dirty="0" err="1"/>
              <a:t>chyme</a:t>
            </a:r>
            <a:r>
              <a:rPr lang="en-US" dirty="0"/>
              <a:t> moves quickly through duodenum </a:t>
            </a:r>
          </a:p>
          <a:p>
            <a:endParaRPr lang="en-US" dirty="0" smtClean="0"/>
          </a:p>
          <a:p>
            <a:r>
              <a:rPr lang="en-US" dirty="0" smtClean="0"/>
              <a:t>Fatty </a:t>
            </a:r>
            <a:r>
              <a:rPr lang="en-US" dirty="0" err="1"/>
              <a:t>chyme</a:t>
            </a:r>
            <a:r>
              <a:rPr lang="en-US" dirty="0"/>
              <a:t> remains in duodenum 6 hours or more</a:t>
            </a:r>
          </a:p>
        </p:txBody>
      </p:sp>
    </p:spTree>
    <p:extLst>
      <p:ext uri="{BB962C8B-B14F-4D97-AF65-F5344CB8AC3E}">
        <p14:creationId xmlns:p14="http://schemas.microsoft.com/office/powerpoint/2010/main" val="2230282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a:t>Homeostatic Imbalance</a:t>
            </a:r>
          </a:p>
        </p:txBody>
      </p:sp>
      <p:sp>
        <p:nvSpPr>
          <p:cNvPr id="61445" name="Rectangle 5"/>
          <p:cNvSpPr>
            <a:spLocks noGrp="1" noChangeArrowheads="1"/>
          </p:cNvSpPr>
          <p:nvPr>
            <p:ph type="body" idx="1"/>
          </p:nvPr>
        </p:nvSpPr>
        <p:spPr/>
        <p:txBody>
          <a:bodyPr>
            <a:normAutofit/>
          </a:bodyPr>
          <a:lstStyle/>
          <a:p>
            <a:r>
              <a:rPr lang="en-US" dirty="0"/>
              <a:t>Vomiting (emesis) caused by</a:t>
            </a:r>
          </a:p>
          <a:p>
            <a:pPr lvl="2"/>
            <a:r>
              <a:rPr lang="en-US" dirty="0"/>
              <a:t>Extreme stretching</a:t>
            </a:r>
          </a:p>
          <a:p>
            <a:pPr lvl="2"/>
            <a:r>
              <a:rPr lang="en-US" dirty="0"/>
              <a:t>Intestinal </a:t>
            </a:r>
            <a:r>
              <a:rPr lang="en-US" dirty="0" smtClean="0"/>
              <a:t>irritants</a:t>
            </a:r>
          </a:p>
          <a:p>
            <a:pPr lvl="3"/>
            <a:r>
              <a:rPr lang="en-US" dirty="0" smtClean="0"/>
              <a:t>bacterial toxins</a:t>
            </a:r>
          </a:p>
          <a:p>
            <a:pPr lvl="3"/>
            <a:r>
              <a:rPr lang="en-US" dirty="0" smtClean="0"/>
              <a:t>excessive alcohol</a:t>
            </a:r>
          </a:p>
          <a:p>
            <a:pPr lvl="3"/>
            <a:r>
              <a:rPr lang="en-US" dirty="0" smtClean="0"/>
              <a:t>spicy food</a:t>
            </a:r>
          </a:p>
          <a:p>
            <a:pPr lvl="3"/>
            <a:r>
              <a:rPr lang="en-US" dirty="0" smtClean="0"/>
              <a:t>certain </a:t>
            </a:r>
            <a:r>
              <a:rPr lang="en-US" dirty="0"/>
              <a:t>drugs</a:t>
            </a:r>
          </a:p>
          <a:p>
            <a:r>
              <a:rPr lang="en-US" dirty="0"/>
              <a:t>Chemicals/sensory impulses </a:t>
            </a:r>
            <a:endParaRPr lang="en-US" dirty="0" smtClean="0"/>
          </a:p>
          <a:p>
            <a:pPr lvl="1"/>
            <a:r>
              <a:rPr lang="en-US" dirty="0" smtClean="0">
                <a:sym typeface="Wingdings" pitchFamily="28" charset="2"/>
              </a:rPr>
              <a:t></a:t>
            </a:r>
            <a:r>
              <a:rPr lang="en-US" dirty="0" smtClean="0"/>
              <a:t> </a:t>
            </a:r>
            <a:r>
              <a:rPr lang="en-US" dirty="0">
                <a:sym typeface="Wingdings" pitchFamily="28" charset="2"/>
              </a:rPr>
              <a:t>emetic center of medulla</a:t>
            </a:r>
          </a:p>
          <a:p>
            <a:endParaRPr lang="en-US" dirty="0" smtClean="0">
              <a:sym typeface="Wingdings" pitchFamily="28" charset="2"/>
            </a:endParaRPr>
          </a:p>
          <a:p>
            <a:r>
              <a:rPr lang="en-US" dirty="0" smtClean="0">
                <a:sym typeface="Wingdings" pitchFamily="28" charset="2"/>
              </a:rPr>
              <a:t>Excessive </a:t>
            </a:r>
            <a:r>
              <a:rPr lang="en-US" dirty="0">
                <a:sym typeface="Wingdings" pitchFamily="28" charset="2"/>
              </a:rPr>
              <a:t>vomiting  </a:t>
            </a:r>
            <a:endParaRPr lang="en-US" dirty="0" smtClean="0">
              <a:sym typeface="Wingdings" pitchFamily="28" charset="2"/>
            </a:endParaRPr>
          </a:p>
          <a:p>
            <a:pPr lvl="1"/>
            <a:r>
              <a:rPr lang="en-US" dirty="0" smtClean="0">
                <a:sym typeface="Wingdings" pitchFamily="28" charset="2"/>
              </a:rPr>
              <a:t>dehydration</a:t>
            </a:r>
            <a:r>
              <a:rPr lang="en-US" dirty="0">
                <a:sym typeface="Wingdings" pitchFamily="28" charset="2"/>
              </a:rPr>
              <a:t>, electrolyte and acid-base imbalances (alkalosis)</a:t>
            </a:r>
          </a:p>
        </p:txBody>
      </p:sp>
    </p:spTree>
    <p:extLst>
      <p:ext uri="{BB962C8B-B14F-4D97-AF65-F5344CB8AC3E}">
        <p14:creationId xmlns:p14="http://schemas.microsoft.com/office/powerpoint/2010/main" val="660123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r>
              <a:rPr lang="en-US"/>
              <a:t>Small Intestine: Gross Anatomy</a:t>
            </a:r>
          </a:p>
        </p:txBody>
      </p:sp>
      <p:sp>
        <p:nvSpPr>
          <p:cNvPr id="62469" name="Rectangle 5"/>
          <p:cNvSpPr>
            <a:spLocks noGrp="1" noChangeArrowheads="1"/>
          </p:cNvSpPr>
          <p:nvPr>
            <p:ph type="body" idx="1"/>
          </p:nvPr>
        </p:nvSpPr>
        <p:spPr/>
        <p:txBody>
          <a:bodyPr/>
          <a:lstStyle/>
          <a:p>
            <a:r>
              <a:rPr lang="en-US" dirty="0"/>
              <a:t>Major organ of digestion and absorption</a:t>
            </a:r>
          </a:p>
          <a:p>
            <a:endParaRPr lang="en-US" dirty="0" smtClean="0"/>
          </a:p>
          <a:p>
            <a:r>
              <a:rPr lang="en-US" dirty="0" smtClean="0"/>
              <a:t>2-4 </a:t>
            </a:r>
            <a:r>
              <a:rPr lang="en-US" dirty="0"/>
              <a:t>m long; from pyloric sphincter to </a:t>
            </a:r>
            <a:r>
              <a:rPr lang="en-US" dirty="0" err="1"/>
              <a:t>ileocecal</a:t>
            </a:r>
            <a:r>
              <a:rPr lang="en-US" dirty="0"/>
              <a:t> valve </a:t>
            </a:r>
          </a:p>
          <a:p>
            <a:endParaRPr lang="en-US" dirty="0" smtClean="0"/>
          </a:p>
          <a:p>
            <a:r>
              <a:rPr lang="en-US" dirty="0" smtClean="0"/>
              <a:t>Subdivisions </a:t>
            </a:r>
            <a:endParaRPr lang="en-US" dirty="0"/>
          </a:p>
          <a:p>
            <a:pPr lvl="1"/>
            <a:r>
              <a:rPr lang="en-US" b="1" dirty="0" smtClean="0"/>
              <a:t>Duodenum</a:t>
            </a:r>
          </a:p>
          <a:p>
            <a:pPr lvl="2"/>
            <a:r>
              <a:rPr lang="en-US" dirty="0" smtClean="0"/>
              <a:t>Retroperitoneal </a:t>
            </a:r>
            <a:endParaRPr lang="en-US" dirty="0"/>
          </a:p>
          <a:p>
            <a:pPr lvl="1"/>
            <a:r>
              <a:rPr lang="en-US" b="1" dirty="0"/>
              <a:t>Jejunum</a:t>
            </a:r>
            <a:r>
              <a:rPr lang="en-US" dirty="0"/>
              <a:t> </a:t>
            </a:r>
            <a:r>
              <a:rPr lang="en-US" dirty="0" smtClean="0"/>
              <a:t> </a:t>
            </a:r>
            <a:endParaRPr lang="en-US" dirty="0"/>
          </a:p>
          <a:p>
            <a:pPr lvl="1"/>
            <a:r>
              <a:rPr lang="en-US" b="1" dirty="0"/>
              <a:t>Ileum</a:t>
            </a:r>
            <a:r>
              <a:rPr lang="en-US" dirty="0"/>
              <a:t> </a:t>
            </a:r>
            <a:r>
              <a:rPr lang="en-US" dirty="0" smtClean="0"/>
              <a:t> </a:t>
            </a:r>
            <a:endParaRPr lang="en-US" dirty="0"/>
          </a:p>
        </p:txBody>
      </p:sp>
    </p:spTree>
    <p:extLst>
      <p:ext uri="{BB962C8B-B14F-4D97-AF65-F5344CB8AC3E}">
        <p14:creationId xmlns:p14="http://schemas.microsoft.com/office/powerpoint/2010/main" val="222220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Grp="1" noChangeArrowheads="1"/>
          </p:cNvSpPr>
          <p:nvPr>
            <p:ph type="title"/>
          </p:nvPr>
        </p:nvSpPr>
        <p:spPr/>
        <p:txBody>
          <a:bodyPr>
            <a:normAutofit fontScale="90000"/>
          </a:bodyPr>
          <a:lstStyle/>
          <a:p>
            <a:r>
              <a:rPr lang="en-US"/>
              <a:t>GI Tract Regulatory Mechanisms</a:t>
            </a:r>
          </a:p>
        </p:txBody>
      </p:sp>
      <p:sp>
        <p:nvSpPr>
          <p:cNvPr id="13319" name="Rectangle 7"/>
          <p:cNvSpPr>
            <a:spLocks noGrp="1" noChangeArrowheads="1"/>
          </p:cNvSpPr>
          <p:nvPr>
            <p:ph type="body" idx="1"/>
          </p:nvPr>
        </p:nvSpPr>
        <p:spPr/>
        <p:txBody>
          <a:bodyPr/>
          <a:lstStyle/>
          <a:p>
            <a:pPr marL="609600" indent="-609600">
              <a:buFont typeface="Arial" charset="0"/>
              <a:buAutoNum type="arabicPeriod" startAt="2"/>
            </a:pPr>
            <a:r>
              <a:rPr lang="en-US" dirty="0"/>
              <a:t>Intrinsic and extrinsic controls</a:t>
            </a:r>
          </a:p>
          <a:p>
            <a:pPr marL="990600" lvl="1" indent="-533400"/>
            <a:r>
              <a:rPr lang="en-US" b="1" dirty="0"/>
              <a:t>Short reflexes</a:t>
            </a:r>
            <a:r>
              <a:rPr lang="en-US" dirty="0"/>
              <a:t> </a:t>
            </a:r>
            <a:endParaRPr lang="en-US" dirty="0" smtClean="0"/>
          </a:p>
          <a:p>
            <a:pPr marL="1390650" lvl="2" indent="-533400"/>
            <a:r>
              <a:rPr lang="en-US" dirty="0" smtClean="0"/>
              <a:t>enteric </a:t>
            </a:r>
            <a:r>
              <a:rPr lang="en-US" dirty="0"/>
              <a:t>nerve plexuses (gut brain) respond to stimuli in GI tract</a:t>
            </a:r>
          </a:p>
          <a:p>
            <a:pPr marL="990600" lvl="1" indent="-533400"/>
            <a:endParaRPr lang="en-US" b="1" dirty="0" smtClean="0"/>
          </a:p>
          <a:p>
            <a:pPr marL="990600" lvl="1" indent="-533400"/>
            <a:r>
              <a:rPr lang="en-US" b="1" dirty="0" smtClean="0"/>
              <a:t>Long </a:t>
            </a:r>
            <a:r>
              <a:rPr lang="en-US" b="1" dirty="0"/>
              <a:t>reflexes</a:t>
            </a:r>
            <a:r>
              <a:rPr lang="en-US" dirty="0"/>
              <a:t> </a:t>
            </a:r>
            <a:endParaRPr lang="en-US" dirty="0" smtClean="0"/>
          </a:p>
          <a:p>
            <a:pPr marL="1390650" lvl="2" indent="-533400"/>
            <a:r>
              <a:rPr lang="en-US" dirty="0" smtClean="0"/>
              <a:t>respond </a:t>
            </a:r>
            <a:r>
              <a:rPr lang="en-US" dirty="0"/>
              <a:t>to stimuli inside or outside GI </a:t>
            </a:r>
            <a:r>
              <a:rPr lang="en-US" dirty="0" smtClean="0"/>
              <a:t>tract</a:t>
            </a:r>
          </a:p>
          <a:p>
            <a:pPr marL="1390650" lvl="2" indent="-533400"/>
            <a:r>
              <a:rPr lang="en-US" dirty="0" smtClean="0"/>
              <a:t>involve </a:t>
            </a:r>
            <a:r>
              <a:rPr lang="en-US" dirty="0"/>
              <a:t>CNS centers and autonomic nerves</a:t>
            </a:r>
          </a:p>
          <a:p>
            <a:pPr marL="990600" lvl="1" indent="-533400"/>
            <a:endParaRPr lang="en-US" dirty="0" smtClean="0"/>
          </a:p>
        </p:txBody>
      </p:sp>
    </p:spTree>
    <p:extLst>
      <p:ext uri="{BB962C8B-B14F-4D97-AF65-F5344CB8AC3E}">
        <p14:creationId xmlns:p14="http://schemas.microsoft.com/office/powerpoint/2010/main" val="2295918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US"/>
              <a:t>Duodenum</a:t>
            </a:r>
          </a:p>
        </p:txBody>
      </p:sp>
      <p:sp>
        <p:nvSpPr>
          <p:cNvPr id="64517" name="Rectangle 5"/>
          <p:cNvSpPr>
            <a:spLocks noGrp="1" noChangeArrowheads="1"/>
          </p:cNvSpPr>
          <p:nvPr>
            <p:ph type="body" idx="1"/>
          </p:nvPr>
        </p:nvSpPr>
        <p:spPr>
          <a:xfrm>
            <a:off x="457200" y="1219200"/>
            <a:ext cx="3886200" cy="5257800"/>
          </a:xfrm>
        </p:spPr>
        <p:txBody>
          <a:bodyPr>
            <a:normAutofit fontScale="85000" lnSpcReduction="20000"/>
          </a:bodyPr>
          <a:lstStyle/>
          <a:p>
            <a:r>
              <a:rPr lang="en-US" dirty="0"/>
              <a:t>Curves around head of </a:t>
            </a:r>
            <a:r>
              <a:rPr lang="en-US" dirty="0" smtClean="0"/>
              <a:t>pancreas</a:t>
            </a:r>
          </a:p>
          <a:p>
            <a:pPr lvl="1"/>
            <a:r>
              <a:rPr lang="en-US" dirty="0" smtClean="0"/>
              <a:t>shortest </a:t>
            </a:r>
            <a:r>
              <a:rPr lang="en-US" dirty="0"/>
              <a:t>part </a:t>
            </a:r>
            <a:r>
              <a:rPr lang="en-US" dirty="0" smtClean="0"/>
              <a:t>of small intestine </a:t>
            </a:r>
            <a:endParaRPr lang="en-US" dirty="0"/>
          </a:p>
          <a:p>
            <a:endParaRPr lang="en-US" dirty="0" smtClean="0"/>
          </a:p>
          <a:p>
            <a:r>
              <a:rPr lang="en-US" dirty="0" smtClean="0"/>
              <a:t>Bile </a:t>
            </a:r>
            <a:r>
              <a:rPr lang="en-US" dirty="0"/>
              <a:t>duct (from liver) and main pancreatic duct (from pancreas)</a:t>
            </a:r>
          </a:p>
          <a:p>
            <a:pPr lvl="1"/>
            <a:r>
              <a:rPr lang="en-US" dirty="0"/>
              <a:t>Join at </a:t>
            </a:r>
            <a:r>
              <a:rPr lang="en-US" b="1" dirty="0" err="1"/>
              <a:t>hepatopancreatic</a:t>
            </a:r>
            <a:r>
              <a:rPr lang="en-US" b="1" dirty="0"/>
              <a:t> </a:t>
            </a:r>
            <a:r>
              <a:rPr lang="en-US" b="1" dirty="0" err="1"/>
              <a:t>ampulla</a:t>
            </a:r>
            <a:endParaRPr lang="en-US" dirty="0"/>
          </a:p>
          <a:p>
            <a:pPr lvl="1"/>
            <a:endParaRPr lang="en-US" dirty="0" smtClean="0"/>
          </a:p>
          <a:p>
            <a:pPr lvl="1"/>
            <a:r>
              <a:rPr lang="en-US" dirty="0" smtClean="0"/>
              <a:t>Enter </a:t>
            </a:r>
            <a:r>
              <a:rPr lang="en-US" dirty="0"/>
              <a:t>duodenum at </a:t>
            </a:r>
            <a:r>
              <a:rPr lang="en-US" b="1" dirty="0"/>
              <a:t>major duodenal papilla</a:t>
            </a:r>
            <a:r>
              <a:rPr lang="en-US" dirty="0"/>
              <a:t> </a:t>
            </a:r>
          </a:p>
          <a:p>
            <a:pPr lvl="1"/>
            <a:endParaRPr lang="en-US" dirty="0" smtClean="0"/>
          </a:p>
          <a:p>
            <a:pPr lvl="1"/>
            <a:r>
              <a:rPr lang="en-US" dirty="0" smtClean="0"/>
              <a:t>Entry </a:t>
            </a:r>
            <a:r>
              <a:rPr lang="en-US" dirty="0"/>
              <a:t>controlled by </a:t>
            </a:r>
            <a:r>
              <a:rPr lang="en-US" b="1" dirty="0" err="1"/>
              <a:t>hepatopancreatic</a:t>
            </a:r>
            <a:r>
              <a:rPr lang="en-US" b="1" dirty="0"/>
              <a:t> sphincter</a:t>
            </a:r>
          </a:p>
        </p:txBody>
      </p:sp>
      <p:pic>
        <p:nvPicPr>
          <p:cNvPr id="12290" name="Picture 2"/>
          <p:cNvPicPr>
            <a:picLocks noChangeAspect="1" noChangeArrowheads="1"/>
          </p:cNvPicPr>
          <p:nvPr/>
        </p:nvPicPr>
        <p:blipFill>
          <a:blip r:embed="rId3" cstate="print"/>
          <a:srcRect/>
          <a:stretch>
            <a:fillRect/>
          </a:stretch>
        </p:blipFill>
        <p:spPr bwMode="auto">
          <a:xfrm>
            <a:off x="4567237" y="1616814"/>
            <a:ext cx="4576763" cy="3624373"/>
          </a:xfrm>
          <a:prstGeom prst="rect">
            <a:avLst/>
          </a:prstGeom>
          <a:noFill/>
          <a:ln w="9525">
            <a:noFill/>
            <a:miter lim="800000"/>
            <a:headEnd/>
            <a:tailEnd/>
          </a:ln>
        </p:spPr>
      </p:pic>
    </p:spTree>
    <p:extLst>
      <p:ext uri="{BB962C8B-B14F-4D97-AF65-F5344CB8AC3E}">
        <p14:creationId xmlns:p14="http://schemas.microsoft.com/office/powerpoint/2010/main" val="327325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r>
              <a:rPr lang="en-US"/>
              <a:t>Jejunum and Ileum</a:t>
            </a:r>
          </a:p>
        </p:txBody>
      </p:sp>
      <p:sp>
        <p:nvSpPr>
          <p:cNvPr id="66565" name="Rectangle 5"/>
          <p:cNvSpPr>
            <a:spLocks noGrp="1" noChangeArrowheads="1"/>
          </p:cNvSpPr>
          <p:nvPr>
            <p:ph type="body" idx="1"/>
          </p:nvPr>
        </p:nvSpPr>
        <p:spPr/>
        <p:txBody>
          <a:bodyPr/>
          <a:lstStyle/>
          <a:p>
            <a:r>
              <a:rPr lang="en-US" dirty="0"/>
              <a:t>Jejunum</a:t>
            </a:r>
          </a:p>
          <a:p>
            <a:pPr lvl="1"/>
            <a:r>
              <a:rPr lang="en-US" dirty="0"/>
              <a:t>Extends from duodenum to ileum</a:t>
            </a:r>
          </a:p>
          <a:p>
            <a:endParaRPr lang="en-US" dirty="0" smtClean="0"/>
          </a:p>
          <a:p>
            <a:r>
              <a:rPr lang="en-US" dirty="0" smtClean="0"/>
              <a:t>Ileum</a:t>
            </a:r>
            <a:endParaRPr lang="en-US" dirty="0"/>
          </a:p>
          <a:p>
            <a:pPr lvl="1"/>
            <a:r>
              <a:rPr lang="en-US" dirty="0"/>
              <a:t>Joins large intestine at </a:t>
            </a:r>
            <a:r>
              <a:rPr lang="en-US" dirty="0" err="1"/>
              <a:t>ileocecal</a:t>
            </a:r>
            <a:r>
              <a:rPr lang="en-US" dirty="0"/>
              <a:t> </a:t>
            </a:r>
            <a:r>
              <a:rPr lang="en-US" dirty="0" smtClean="0"/>
              <a:t>valve</a:t>
            </a:r>
            <a:endParaRPr lang="en-US" dirty="0"/>
          </a:p>
        </p:txBody>
      </p:sp>
    </p:spTree>
    <p:extLst>
      <p:ext uri="{BB962C8B-B14F-4D97-AF65-F5344CB8AC3E}">
        <p14:creationId xmlns:p14="http://schemas.microsoft.com/office/powerpoint/2010/main" val="609370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lstStyle/>
          <a:p>
            <a:r>
              <a:rPr lang="en-US"/>
              <a:t>Structural Modifications</a:t>
            </a:r>
          </a:p>
        </p:txBody>
      </p:sp>
      <p:sp>
        <p:nvSpPr>
          <p:cNvPr id="68613" name="Rectangle 5"/>
          <p:cNvSpPr>
            <a:spLocks noGrp="1" noChangeArrowheads="1"/>
          </p:cNvSpPr>
          <p:nvPr>
            <p:ph type="body" idx="1"/>
          </p:nvPr>
        </p:nvSpPr>
        <p:spPr>
          <a:xfrm>
            <a:off x="457200" y="1219200"/>
            <a:ext cx="4191000" cy="5257800"/>
          </a:xfrm>
        </p:spPr>
        <p:txBody>
          <a:bodyPr>
            <a:normAutofit lnSpcReduction="10000"/>
          </a:bodyPr>
          <a:lstStyle/>
          <a:p>
            <a:r>
              <a:rPr lang="en-US" dirty="0"/>
              <a:t>Increase surface area of proximal part for nutrient absorption</a:t>
            </a:r>
          </a:p>
          <a:p>
            <a:pPr lvl="1"/>
            <a:endParaRPr lang="en-US" dirty="0" smtClean="0"/>
          </a:p>
          <a:p>
            <a:pPr lvl="1"/>
            <a:r>
              <a:rPr lang="en-US" dirty="0" smtClean="0"/>
              <a:t>Circular </a:t>
            </a:r>
            <a:r>
              <a:rPr lang="en-US" dirty="0"/>
              <a:t>folds (</a:t>
            </a:r>
            <a:r>
              <a:rPr lang="en-US" dirty="0" err="1"/>
              <a:t>plicae</a:t>
            </a:r>
            <a:r>
              <a:rPr lang="en-US" dirty="0"/>
              <a:t> </a:t>
            </a:r>
            <a:r>
              <a:rPr lang="en-US" dirty="0" err="1"/>
              <a:t>circulares</a:t>
            </a:r>
            <a:r>
              <a:rPr lang="en-US" dirty="0" smtClean="0"/>
              <a:t>)</a:t>
            </a:r>
          </a:p>
          <a:p>
            <a:pPr lvl="2"/>
            <a:r>
              <a:rPr lang="en-US" dirty="0" smtClean="0"/>
              <a:t>Permanent folds </a:t>
            </a:r>
          </a:p>
          <a:p>
            <a:pPr lvl="2"/>
            <a:r>
              <a:rPr lang="en-US" dirty="0" smtClean="0"/>
              <a:t>force </a:t>
            </a:r>
            <a:r>
              <a:rPr lang="en-US" dirty="0" err="1" smtClean="0"/>
              <a:t>chyme</a:t>
            </a:r>
            <a:r>
              <a:rPr lang="en-US" dirty="0" smtClean="0"/>
              <a:t> to slowly spiral through lumen </a:t>
            </a:r>
            <a:endParaRPr lang="en-US" dirty="0" smtClean="0">
              <a:sym typeface="Wingdings" pitchFamily="28" charset="2"/>
            </a:endParaRPr>
          </a:p>
          <a:p>
            <a:pPr lvl="2"/>
            <a:r>
              <a:rPr lang="en-US" dirty="0" smtClean="0">
                <a:sym typeface="Wingdings" pitchFamily="28" charset="2"/>
              </a:rPr>
              <a:t>More </a:t>
            </a:r>
            <a:r>
              <a:rPr lang="en-US" dirty="0" smtClean="0"/>
              <a:t>nutrient absorption</a:t>
            </a:r>
          </a:p>
          <a:p>
            <a:pPr lvl="1"/>
            <a:r>
              <a:rPr lang="en-US" dirty="0" err="1" smtClean="0"/>
              <a:t>Villi</a:t>
            </a:r>
            <a:endParaRPr lang="en-US" dirty="0" smtClean="0"/>
          </a:p>
          <a:p>
            <a:pPr lvl="2"/>
            <a:r>
              <a:rPr lang="en-US" dirty="0" smtClean="0"/>
              <a:t>Extensions of mucosa </a:t>
            </a:r>
          </a:p>
          <a:p>
            <a:pPr lvl="2"/>
            <a:r>
              <a:rPr lang="en-US" dirty="0" smtClean="0"/>
              <a:t>capillary bed </a:t>
            </a:r>
          </a:p>
          <a:p>
            <a:pPr lvl="2"/>
            <a:r>
              <a:rPr lang="en-US" dirty="0" smtClean="0"/>
              <a:t>lacteal for absorption</a:t>
            </a:r>
          </a:p>
          <a:p>
            <a:pPr lvl="2"/>
            <a:endParaRPr lang="en-US" dirty="0"/>
          </a:p>
        </p:txBody>
      </p:sp>
      <p:pic>
        <p:nvPicPr>
          <p:cNvPr id="13314" name="Picture 2"/>
          <p:cNvPicPr>
            <a:picLocks noChangeAspect="1" noChangeArrowheads="1"/>
          </p:cNvPicPr>
          <p:nvPr/>
        </p:nvPicPr>
        <p:blipFill>
          <a:blip r:embed="rId3" cstate="print"/>
          <a:srcRect/>
          <a:stretch>
            <a:fillRect/>
          </a:stretch>
        </p:blipFill>
        <p:spPr bwMode="auto">
          <a:xfrm>
            <a:off x="4953000" y="1711121"/>
            <a:ext cx="4191000" cy="4074754"/>
          </a:xfrm>
          <a:prstGeom prst="rect">
            <a:avLst/>
          </a:prstGeom>
          <a:noFill/>
          <a:ln w="9525">
            <a:noFill/>
            <a:miter lim="800000"/>
            <a:headEnd/>
            <a:tailEnd/>
          </a:ln>
        </p:spPr>
      </p:pic>
    </p:spTree>
    <p:extLst>
      <p:ext uri="{BB962C8B-B14F-4D97-AF65-F5344CB8AC3E}">
        <p14:creationId xmlns:p14="http://schemas.microsoft.com/office/powerpoint/2010/main" val="522841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3810000" y="2077803"/>
            <a:ext cx="5334000" cy="4780197"/>
          </a:xfrm>
          <a:prstGeom prst="rect">
            <a:avLst/>
          </a:prstGeom>
          <a:noFill/>
          <a:ln w="9525">
            <a:noFill/>
            <a:miter lim="800000"/>
            <a:headEnd/>
            <a:tailEnd/>
          </a:ln>
        </p:spPr>
      </p:pic>
      <p:sp>
        <p:nvSpPr>
          <p:cNvPr id="69636" name="Rectangle 4"/>
          <p:cNvSpPr>
            <a:spLocks noGrp="1" noChangeArrowheads="1"/>
          </p:cNvSpPr>
          <p:nvPr>
            <p:ph type="title"/>
          </p:nvPr>
        </p:nvSpPr>
        <p:spPr/>
        <p:txBody>
          <a:bodyPr/>
          <a:lstStyle/>
          <a:p>
            <a:r>
              <a:rPr lang="en-US"/>
              <a:t>Structural Modifications</a:t>
            </a:r>
          </a:p>
        </p:txBody>
      </p:sp>
      <p:sp>
        <p:nvSpPr>
          <p:cNvPr id="69637" name="Rectangle 5"/>
          <p:cNvSpPr>
            <a:spLocks noGrp="1" noChangeArrowheads="1"/>
          </p:cNvSpPr>
          <p:nvPr>
            <p:ph type="body" idx="1"/>
          </p:nvPr>
        </p:nvSpPr>
        <p:spPr>
          <a:xfrm>
            <a:off x="457200" y="1219200"/>
            <a:ext cx="6019800" cy="5257800"/>
          </a:xfrm>
        </p:spPr>
        <p:txBody>
          <a:bodyPr/>
          <a:lstStyle/>
          <a:p>
            <a:pPr>
              <a:lnSpc>
                <a:spcPct val="90000"/>
              </a:lnSpc>
              <a:buNone/>
            </a:pPr>
            <a:endParaRPr lang="en-US" dirty="0" smtClean="0"/>
          </a:p>
          <a:p>
            <a:pPr>
              <a:lnSpc>
                <a:spcPct val="90000"/>
              </a:lnSpc>
            </a:pPr>
            <a:r>
              <a:rPr lang="en-US" dirty="0" err="1" smtClean="0"/>
              <a:t>Microvilli</a:t>
            </a:r>
            <a:r>
              <a:rPr lang="en-US" dirty="0" smtClean="0"/>
              <a:t> </a:t>
            </a:r>
            <a:r>
              <a:rPr lang="en-US" dirty="0"/>
              <a:t>(brush border) </a:t>
            </a:r>
            <a:endParaRPr lang="en-US" sz="2800" dirty="0" smtClean="0"/>
          </a:p>
          <a:p>
            <a:pPr lvl="1">
              <a:lnSpc>
                <a:spcPct val="90000"/>
              </a:lnSpc>
            </a:pPr>
            <a:r>
              <a:rPr lang="en-US" dirty="0" smtClean="0"/>
              <a:t>contain </a:t>
            </a:r>
            <a:r>
              <a:rPr lang="en-US" dirty="0"/>
              <a:t>enzymes for carbohydrate and protein digestion</a:t>
            </a:r>
          </a:p>
          <a:p>
            <a:pPr>
              <a:lnSpc>
                <a:spcPct val="90000"/>
              </a:lnSpc>
            </a:pPr>
            <a:endParaRPr lang="en-US" dirty="0"/>
          </a:p>
        </p:txBody>
      </p:sp>
    </p:spTree>
    <p:extLst>
      <p:ext uri="{BB962C8B-B14F-4D97-AF65-F5344CB8AC3E}">
        <p14:creationId xmlns:p14="http://schemas.microsoft.com/office/powerpoint/2010/main" val="2594225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lstStyle/>
          <a:p>
            <a:r>
              <a:rPr lang="en-US"/>
              <a:t>Intestinal Crypts</a:t>
            </a:r>
          </a:p>
        </p:txBody>
      </p:sp>
      <p:sp>
        <p:nvSpPr>
          <p:cNvPr id="74757" name="Rectangle 5"/>
          <p:cNvSpPr>
            <a:spLocks noGrp="1" noChangeArrowheads="1"/>
          </p:cNvSpPr>
          <p:nvPr>
            <p:ph type="body" idx="1"/>
          </p:nvPr>
        </p:nvSpPr>
        <p:spPr/>
        <p:txBody>
          <a:bodyPr/>
          <a:lstStyle/>
          <a:p>
            <a:pPr>
              <a:lnSpc>
                <a:spcPct val="90000"/>
              </a:lnSpc>
            </a:pPr>
            <a:r>
              <a:rPr lang="en-US" dirty="0"/>
              <a:t>Intestinal crypt </a:t>
            </a:r>
            <a:endParaRPr lang="en-US" dirty="0" smtClean="0"/>
          </a:p>
          <a:p>
            <a:pPr lvl="1">
              <a:lnSpc>
                <a:spcPct val="90000"/>
              </a:lnSpc>
            </a:pPr>
            <a:r>
              <a:rPr lang="en-US" dirty="0" smtClean="0"/>
              <a:t>epithelium </a:t>
            </a:r>
            <a:r>
              <a:rPr lang="en-US" dirty="0"/>
              <a:t>renewed every 2-4 days</a:t>
            </a:r>
          </a:p>
          <a:p>
            <a:pPr lvl="1">
              <a:lnSpc>
                <a:spcPct val="90000"/>
              </a:lnSpc>
            </a:pPr>
            <a:r>
              <a:rPr lang="en-US" dirty="0"/>
              <a:t>Most </a:t>
            </a:r>
            <a:endParaRPr lang="en-US" dirty="0" smtClean="0"/>
          </a:p>
          <a:p>
            <a:pPr lvl="2">
              <a:lnSpc>
                <a:spcPct val="90000"/>
              </a:lnSpc>
            </a:pPr>
            <a:r>
              <a:rPr lang="en-US" dirty="0" err="1" smtClean="0"/>
              <a:t>secretory</a:t>
            </a:r>
            <a:r>
              <a:rPr lang="en-US" dirty="0" smtClean="0"/>
              <a:t> </a:t>
            </a:r>
            <a:r>
              <a:rPr lang="en-US" dirty="0"/>
              <a:t>cells that produce intestinal juice</a:t>
            </a:r>
          </a:p>
          <a:p>
            <a:pPr lvl="1">
              <a:lnSpc>
                <a:spcPct val="90000"/>
              </a:lnSpc>
            </a:pPr>
            <a:endParaRPr lang="en-US" b="1" dirty="0" smtClean="0"/>
          </a:p>
          <a:p>
            <a:pPr lvl="1">
              <a:lnSpc>
                <a:spcPct val="90000"/>
              </a:lnSpc>
            </a:pPr>
            <a:r>
              <a:rPr lang="en-US" b="1" dirty="0" err="1" smtClean="0"/>
              <a:t>Enteroendocrine</a:t>
            </a:r>
            <a:r>
              <a:rPr lang="en-US" b="1" dirty="0" smtClean="0"/>
              <a:t> </a:t>
            </a:r>
            <a:r>
              <a:rPr lang="en-US" b="1" dirty="0"/>
              <a:t>cells</a:t>
            </a:r>
            <a:r>
              <a:rPr lang="en-US" dirty="0"/>
              <a:t> </a:t>
            </a:r>
            <a:r>
              <a:rPr lang="en-US" dirty="0">
                <a:sym typeface="Wingdings" pitchFamily="28" charset="2"/>
              </a:rPr>
              <a:t> </a:t>
            </a:r>
            <a:r>
              <a:rPr lang="en-US" dirty="0" err="1">
                <a:sym typeface="Wingdings" pitchFamily="28" charset="2"/>
              </a:rPr>
              <a:t>enterogastrones</a:t>
            </a:r>
            <a:r>
              <a:rPr lang="en-US" dirty="0"/>
              <a:t> </a:t>
            </a:r>
          </a:p>
        </p:txBody>
      </p:sp>
    </p:spTree>
    <p:extLst>
      <p:ext uri="{BB962C8B-B14F-4D97-AF65-F5344CB8AC3E}">
        <p14:creationId xmlns:p14="http://schemas.microsoft.com/office/powerpoint/2010/main" val="1475633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n-US"/>
              <a:t>Mucosa</a:t>
            </a:r>
          </a:p>
        </p:txBody>
      </p:sp>
      <p:sp>
        <p:nvSpPr>
          <p:cNvPr id="76805" name="Rectangle 5"/>
          <p:cNvSpPr>
            <a:spLocks noGrp="1" noChangeArrowheads="1"/>
          </p:cNvSpPr>
          <p:nvPr>
            <p:ph type="body" idx="1"/>
          </p:nvPr>
        </p:nvSpPr>
        <p:spPr/>
        <p:txBody>
          <a:bodyPr/>
          <a:lstStyle/>
          <a:p>
            <a:r>
              <a:rPr lang="en-US" b="1" dirty="0" err="1"/>
              <a:t>Peyer's</a:t>
            </a:r>
            <a:r>
              <a:rPr lang="en-US" b="1" dirty="0"/>
              <a:t> patches</a:t>
            </a:r>
            <a:r>
              <a:rPr lang="en-US" dirty="0"/>
              <a:t> protect especially distal part against bacteria</a:t>
            </a:r>
          </a:p>
          <a:p>
            <a:pPr lvl="1"/>
            <a:r>
              <a:rPr lang="en-US" dirty="0"/>
              <a:t>May protrude into </a:t>
            </a:r>
            <a:r>
              <a:rPr lang="en-US" dirty="0" err="1"/>
              <a:t>submucosa</a:t>
            </a:r>
            <a:endParaRPr lang="en-US" dirty="0"/>
          </a:p>
          <a:p>
            <a:endParaRPr lang="en-US" dirty="0" smtClean="0"/>
          </a:p>
          <a:p>
            <a:r>
              <a:rPr lang="en-US" dirty="0" smtClean="0"/>
              <a:t>B </a:t>
            </a:r>
            <a:r>
              <a:rPr lang="en-US" dirty="0"/>
              <a:t>lymphocytes leave intestine, enter blood, protect intestinal lamina </a:t>
            </a:r>
            <a:r>
              <a:rPr lang="en-US" dirty="0" err="1"/>
              <a:t>propria</a:t>
            </a:r>
            <a:r>
              <a:rPr lang="en-US" dirty="0"/>
              <a:t> with their </a:t>
            </a:r>
            <a:r>
              <a:rPr lang="en-US" dirty="0" err="1"/>
              <a:t>IgA</a:t>
            </a:r>
            <a:endParaRPr lang="en-US" dirty="0"/>
          </a:p>
          <a:p>
            <a:endParaRPr lang="en-US" dirty="0" smtClean="0"/>
          </a:p>
          <a:p>
            <a:r>
              <a:rPr lang="en-US" dirty="0" smtClean="0"/>
              <a:t>Duodenal </a:t>
            </a:r>
            <a:r>
              <a:rPr lang="en-US" dirty="0"/>
              <a:t>(Brunner's) glands of the duodenum secrete alkaline mucus to neutralize acidic </a:t>
            </a:r>
            <a:r>
              <a:rPr lang="en-US" dirty="0" err="1"/>
              <a:t>chyme</a:t>
            </a:r>
            <a:r>
              <a:rPr lang="en-US" dirty="0"/>
              <a:t> </a:t>
            </a:r>
          </a:p>
        </p:txBody>
      </p:sp>
    </p:spTree>
    <p:extLst>
      <p:ext uri="{BB962C8B-B14F-4D97-AF65-F5344CB8AC3E}">
        <p14:creationId xmlns:p14="http://schemas.microsoft.com/office/powerpoint/2010/main" val="1425085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t>Intestinal Juice</a:t>
            </a:r>
          </a:p>
        </p:txBody>
      </p:sp>
      <p:sp>
        <p:nvSpPr>
          <p:cNvPr id="77829" name="Rectangle 5"/>
          <p:cNvSpPr>
            <a:spLocks noGrp="1" noChangeArrowheads="1"/>
          </p:cNvSpPr>
          <p:nvPr>
            <p:ph type="body" idx="1"/>
          </p:nvPr>
        </p:nvSpPr>
        <p:spPr/>
        <p:txBody>
          <a:bodyPr>
            <a:normAutofit lnSpcReduction="10000"/>
          </a:bodyPr>
          <a:lstStyle/>
          <a:p>
            <a:r>
              <a:rPr lang="en-US" dirty="0"/>
              <a:t>1-2 L secreted daily </a:t>
            </a:r>
            <a:endParaRPr lang="en-US" dirty="0" smtClean="0"/>
          </a:p>
          <a:p>
            <a:r>
              <a:rPr lang="en-US" dirty="0" smtClean="0"/>
              <a:t>in </a:t>
            </a:r>
            <a:r>
              <a:rPr lang="en-US" dirty="0"/>
              <a:t>response to distension or irritation of mucosa</a:t>
            </a:r>
          </a:p>
          <a:p>
            <a:endParaRPr lang="en-US" dirty="0" smtClean="0"/>
          </a:p>
          <a:p>
            <a:r>
              <a:rPr lang="en-US" dirty="0" smtClean="0"/>
              <a:t>Slightly </a:t>
            </a:r>
            <a:r>
              <a:rPr lang="en-US" dirty="0"/>
              <a:t>alkaline; isotonic with blood plasma</a:t>
            </a:r>
          </a:p>
          <a:p>
            <a:endParaRPr lang="en-US" dirty="0" smtClean="0"/>
          </a:p>
          <a:p>
            <a:r>
              <a:rPr lang="en-US" dirty="0" smtClean="0"/>
              <a:t>Largely water</a:t>
            </a:r>
          </a:p>
          <a:p>
            <a:pPr lvl="1"/>
            <a:r>
              <a:rPr lang="en-US" dirty="0" smtClean="0"/>
              <a:t>enzyme-poor </a:t>
            </a:r>
          </a:p>
          <a:p>
            <a:pPr lvl="2"/>
            <a:r>
              <a:rPr lang="en-US" dirty="0" smtClean="0"/>
              <a:t>enzymes </a:t>
            </a:r>
            <a:r>
              <a:rPr lang="en-US" dirty="0"/>
              <a:t>of small intestine only in brush </a:t>
            </a:r>
            <a:r>
              <a:rPr lang="en-US" dirty="0" smtClean="0"/>
              <a:t>border</a:t>
            </a:r>
          </a:p>
          <a:p>
            <a:pPr lvl="2"/>
            <a:r>
              <a:rPr lang="en-US" dirty="0" smtClean="0"/>
              <a:t> </a:t>
            </a:r>
            <a:r>
              <a:rPr lang="en-US" dirty="0"/>
              <a:t>contains mucus</a:t>
            </a:r>
          </a:p>
          <a:p>
            <a:endParaRPr lang="en-US" dirty="0" smtClean="0"/>
          </a:p>
          <a:p>
            <a:r>
              <a:rPr lang="en-US" dirty="0" smtClean="0"/>
              <a:t>Facilitates </a:t>
            </a:r>
            <a:r>
              <a:rPr lang="en-US" dirty="0"/>
              <a:t>transport and absorption of nutrients</a:t>
            </a:r>
          </a:p>
        </p:txBody>
      </p:sp>
    </p:spTree>
    <p:extLst>
      <p:ext uri="{BB962C8B-B14F-4D97-AF65-F5344CB8AC3E}">
        <p14:creationId xmlns:p14="http://schemas.microsoft.com/office/powerpoint/2010/main" val="29224531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lstStyle/>
          <a:p>
            <a:r>
              <a:rPr lang="en-US"/>
              <a:t>The Liver and Gallbladder</a:t>
            </a:r>
          </a:p>
        </p:txBody>
      </p:sp>
      <p:sp>
        <p:nvSpPr>
          <p:cNvPr id="78853" name="Rectangle 5"/>
          <p:cNvSpPr>
            <a:spLocks noGrp="1" noChangeArrowheads="1"/>
          </p:cNvSpPr>
          <p:nvPr>
            <p:ph type="body" idx="1"/>
          </p:nvPr>
        </p:nvSpPr>
        <p:spPr/>
        <p:txBody>
          <a:bodyPr/>
          <a:lstStyle/>
          <a:p>
            <a:r>
              <a:rPr lang="en-US" dirty="0"/>
              <a:t>Accessory organs</a:t>
            </a:r>
          </a:p>
          <a:p>
            <a:r>
              <a:rPr lang="en-US" b="1" dirty="0"/>
              <a:t>Liver</a:t>
            </a:r>
            <a:endParaRPr lang="en-US" dirty="0"/>
          </a:p>
          <a:p>
            <a:pPr lvl="1"/>
            <a:r>
              <a:rPr lang="en-US" dirty="0"/>
              <a:t>Many </a:t>
            </a:r>
            <a:r>
              <a:rPr lang="en-US" dirty="0" smtClean="0"/>
              <a:t>functions</a:t>
            </a:r>
          </a:p>
          <a:p>
            <a:pPr lvl="1"/>
            <a:endParaRPr lang="en-US" dirty="0" smtClean="0"/>
          </a:p>
          <a:p>
            <a:pPr lvl="1"/>
            <a:r>
              <a:rPr lang="en-US" dirty="0" smtClean="0"/>
              <a:t>only </a:t>
            </a:r>
            <a:r>
              <a:rPr lang="en-US" dirty="0"/>
              <a:t>digestive function </a:t>
            </a:r>
            <a:r>
              <a:rPr lang="en-US" dirty="0">
                <a:sym typeface="Wingdings" pitchFamily="28" charset="2"/>
              </a:rPr>
              <a:t></a:t>
            </a:r>
            <a:r>
              <a:rPr lang="en-US" dirty="0"/>
              <a:t> bile production</a:t>
            </a:r>
          </a:p>
          <a:p>
            <a:pPr lvl="2"/>
            <a:r>
              <a:rPr lang="en-US" b="1" dirty="0"/>
              <a:t>Bile</a:t>
            </a:r>
            <a:r>
              <a:rPr lang="en-US" dirty="0"/>
              <a:t> – fat emulsifier</a:t>
            </a:r>
          </a:p>
          <a:p>
            <a:endParaRPr lang="en-US" b="1" dirty="0" smtClean="0"/>
          </a:p>
          <a:p>
            <a:r>
              <a:rPr lang="en-US" b="1" dirty="0" smtClean="0"/>
              <a:t>Gallbladder</a:t>
            </a:r>
            <a:endParaRPr lang="en-US" dirty="0"/>
          </a:p>
          <a:p>
            <a:pPr lvl="1"/>
            <a:r>
              <a:rPr lang="en-US" dirty="0"/>
              <a:t>Chief function </a:t>
            </a:r>
            <a:r>
              <a:rPr lang="en-US" dirty="0">
                <a:sym typeface="Wingdings" pitchFamily="28" charset="2"/>
              </a:rPr>
              <a:t> bile storage</a:t>
            </a:r>
          </a:p>
        </p:txBody>
      </p:sp>
    </p:spTree>
    <p:extLst>
      <p:ext uri="{BB962C8B-B14F-4D97-AF65-F5344CB8AC3E}">
        <p14:creationId xmlns:p14="http://schemas.microsoft.com/office/powerpoint/2010/main" val="12831942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r>
              <a:rPr lang="en-US"/>
              <a:t>Liver</a:t>
            </a:r>
          </a:p>
        </p:txBody>
      </p:sp>
      <p:sp>
        <p:nvSpPr>
          <p:cNvPr id="79877" name="Rectangle 5"/>
          <p:cNvSpPr>
            <a:spLocks noGrp="1" noChangeArrowheads="1"/>
          </p:cNvSpPr>
          <p:nvPr>
            <p:ph type="body" idx="1"/>
          </p:nvPr>
        </p:nvSpPr>
        <p:spPr/>
        <p:txBody>
          <a:bodyPr/>
          <a:lstStyle/>
          <a:p>
            <a:r>
              <a:rPr lang="en-US" dirty="0"/>
              <a:t>Largest gland in body</a:t>
            </a:r>
          </a:p>
          <a:p>
            <a:endParaRPr lang="en-US" dirty="0" smtClean="0"/>
          </a:p>
          <a:p>
            <a:r>
              <a:rPr lang="en-US" dirty="0" smtClean="0"/>
              <a:t>Four </a:t>
            </a:r>
            <a:r>
              <a:rPr lang="en-US" dirty="0"/>
              <a:t>lobes—right, left, caudate, and quadrate</a:t>
            </a:r>
          </a:p>
        </p:txBody>
      </p:sp>
    </p:spTree>
    <p:extLst>
      <p:ext uri="{BB962C8B-B14F-4D97-AF65-F5344CB8AC3E}">
        <p14:creationId xmlns:p14="http://schemas.microsoft.com/office/powerpoint/2010/main" val="2017728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252787" y="3581400"/>
            <a:ext cx="5891213" cy="3527410"/>
          </a:xfrm>
          <a:prstGeom prst="rect">
            <a:avLst/>
          </a:prstGeom>
          <a:noFill/>
          <a:ln w="9525">
            <a:noFill/>
            <a:miter lim="800000"/>
            <a:headEnd/>
            <a:tailEnd/>
          </a:ln>
        </p:spPr>
      </p:pic>
      <p:sp>
        <p:nvSpPr>
          <p:cNvPr id="83972" name="Rectangle 4"/>
          <p:cNvSpPr>
            <a:spLocks noGrp="1" noChangeArrowheads="1"/>
          </p:cNvSpPr>
          <p:nvPr>
            <p:ph type="title"/>
          </p:nvPr>
        </p:nvSpPr>
        <p:spPr/>
        <p:txBody>
          <a:bodyPr/>
          <a:lstStyle/>
          <a:p>
            <a:r>
              <a:rPr lang="en-US"/>
              <a:t>Liver: Associated Structures</a:t>
            </a:r>
          </a:p>
        </p:txBody>
      </p:sp>
      <p:sp>
        <p:nvSpPr>
          <p:cNvPr id="83973" name="Rectangle 5"/>
          <p:cNvSpPr>
            <a:spLocks noGrp="1" noChangeArrowheads="1"/>
          </p:cNvSpPr>
          <p:nvPr>
            <p:ph type="body" idx="1"/>
          </p:nvPr>
        </p:nvSpPr>
        <p:spPr>
          <a:xfrm>
            <a:off x="457200" y="1219200"/>
            <a:ext cx="8305800" cy="2667000"/>
          </a:xfrm>
        </p:spPr>
        <p:txBody>
          <a:bodyPr>
            <a:normAutofit lnSpcReduction="10000"/>
          </a:bodyPr>
          <a:lstStyle/>
          <a:p>
            <a:r>
              <a:rPr lang="en-US" dirty="0"/>
              <a:t>Lesser </a:t>
            </a:r>
            <a:r>
              <a:rPr lang="en-US" dirty="0" err="1"/>
              <a:t>omentum</a:t>
            </a:r>
            <a:r>
              <a:rPr lang="en-US" dirty="0"/>
              <a:t> anchors liver to </a:t>
            </a:r>
            <a:r>
              <a:rPr lang="en-US" dirty="0" smtClean="0"/>
              <a:t>stomach</a:t>
            </a:r>
          </a:p>
          <a:p>
            <a:r>
              <a:rPr lang="en-US" dirty="0" smtClean="0"/>
              <a:t>Bile </a:t>
            </a:r>
            <a:r>
              <a:rPr lang="en-US" dirty="0"/>
              <a:t>ducts</a:t>
            </a:r>
          </a:p>
          <a:p>
            <a:pPr lvl="1"/>
            <a:r>
              <a:rPr lang="en-US" b="1" dirty="0"/>
              <a:t>Common hepatic duct</a:t>
            </a:r>
            <a:r>
              <a:rPr lang="en-US" dirty="0"/>
              <a:t> leaves liver</a:t>
            </a:r>
          </a:p>
          <a:p>
            <a:pPr lvl="1"/>
            <a:r>
              <a:rPr lang="en-US" b="1" dirty="0"/>
              <a:t>Cystic duct</a:t>
            </a:r>
            <a:r>
              <a:rPr lang="en-US" dirty="0"/>
              <a:t> connects to gallbladder</a:t>
            </a:r>
          </a:p>
          <a:p>
            <a:pPr lvl="1"/>
            <a:r>
              <a:rPr lang="en-US" b="1" dirty="0"/>
              <a:t>Bile duct</a:t>
            </a:r>
            <a:r>
              <a:rPr lang="en-US" dirty="0"/>
              <a:t> formed by union of common hepatic and cystic ducts</a:t>
            </a:r>
          </a:p>
        </p:txBody>
      </p:sp>
    </p:spTree>
    <p:extLst>
      <p:ext uri="{BB962C8B-B14F-4D97-AF65-F5344CB8AC3E}">
        <p14:creationId xmlns:p14="http://schemas.microsoft.com/office/powerpoint/2010/main" val="173390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3" name="Picture 17" descr="figure_23_04_unlabeled"/>
          <p:cNvPicPr>
            <a:picLocks noChangeAspect="1" noChangeArrowheads="1"/>
          </p:cNvPicPr>
          <p:nvPr/>
        </p:nvPicPr>
        <p:blipFill>
          <a:blip r:embed="rId3" cstate="print"/>
          <a:srcRect b="3516"/>
          <a:stretch>
            <a:fillRect/>
          </a:stretch>
        </p:blipFill>
        <p:spPr bwMode="auto">
          <a:xfrm>
            <a:off x="273050" y="719138"/>
            <a:ext cx="8597900" cy="5229225"/>
          </a:xfrm>
          <a:prstGeom prst="rect">
            <a:avLst/>
          </a:prstGeom>
          <a:noFill/>
        </p:spPr>
      </p:pic>
      <p:sp>
        <p:nvSpPr>
          <p:cNvPr id="14354"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pPr eaLnBrk="1" hangingPunct="1"/>
            <a:r>
              <a:rPr lang="en-US" sz="1200" b="1">
                <a:latin typeface="Arial" charset="0"/>
                <a:cs typeface="Arial" charset="0"/>
              </a:rPr>
              <a:t>Figure 23.4  Neural reflex pathways initiated by stimuli inside or outside the gastrointestinal tract.</a:t>
            </a:r>
          </a:p>
        </p:txBody>
      </p:sp>
      <p:sp>
        <p:nvSpPr>
          <p:cNvPr id="14355" name="Oval 19"/>
          <p:cNvSpPr>
            <a:spLocks noChangeArrowheads="1"/>
          </p:cNvSpPr>
          <p:nvPr/>
        </p:nvSpPr>
        <p:spPr bwMode="auto">
          <a:xfrm>
            <a:off x="4425950" y="3230563"/>
            <a:ext cx="149225" cy="393700"/>
          </a:xfrm>
          <a:prstGeom prst="ellipse">
            <a:avLst/>
          </a:prstGeom>
          <a:noFill/>
          <a:ln w="12700">
            <a:solidFill>
              <a:schemeClr val="tx1"/>
            </a:solidFill>
            <a:round/>
            <a:headEnd/>
            <a:tailEnd/>
          </a:ln>
          <a:effectLst/>
        </p:spPr>
        <p:txBody>
          <a:bodyPr wrap="none" anchor="ctr"/>
          <a:lstStyle/>
          <a:p>
            <a:pPr algn="ctr"/>
            <a:r>
              <a:rPr lang="en-US" sz="2100">
                <a:latin typeface="Arial" charset="0"/>
              </a:rPr>
              <a:t>  </a:t>
            </a:r>
          </a:p>
        </p:txBody>
      </p:sp>
      <p:sp>
        <p:nvSpPr>
          <p:cNvPr id="14356" name="Line 20"/>
          <p:cNvSpPr>
            <a:spLocks noChangeShapeType="1"/>
          </p:cNvSpPr>
          <p:nvPr/>
        </p:nvSpPr>
        <p:spPr bwMode="auto">
          <a:xfrm flipV="1">
            <a:off x="4500563" y="3627438"/>
            <a:ext cx="0" cy="542925"/>
          </a:xfrm>
          <a:prstGeom prst="line">
            <a:avLst/>
          </a:prstGeom>
          <a:noFill/>
          <a:ln w="9525">
            <a:solidFill>
              <a:schemeClr val="tx1"/>
            </a:solidFill>
            <a:round/>
            <a:headEnd/>
            <a:tailEnd/>
          </a:ln>
          <a:effectLst/>
        </p:spPr>
        <p:txBody>
          <a:bodyPr wrap="none" anchor="ctr"/>
          <a:lstStyle/>
          <a:p>
            <a:endParaRPr lang="en-US"/>
          </a:p>
        </p:txBody>
      </p:sp>
      <p:sp>
        <p:nvSpPr>
          <p:cNvPr id="14357" name="Line 21"/>
          <p:cNvSpPr>
            <a:spLocks noChangeShapeType="1"/>
          </p:cNvSpPr>
          <p:nvPr/>
        </p:nvSpPr>
        <p:spPr bwMode="auto">
          <a:xfrm>
            <a:off x="4495800" y="3429000"/>
            <a:ext cx="134938" cy="0"/>
          </a:xfrm>
          <a:prstGeom prst="line">
            <a:avLst/>
          </a:prstGeom>
          <a:noFill/>
          <a:ln w="50800">
            <a:solidFill>
              <a:srgbClr val="33B8CC"/>
            </a:solidFill>
            <a:round/>
            <a:headEnd/>
            <a:tailEnd/>
          </a:ln>
          <a:effectLst/>
        </p:spPr>
        <p:txBody>
          <a:bodyPr wrap="none" anchor="ctr"/>
          <a:lstStyle/>
          <a:p>
            <a:endParaRPr lang="en-US"/>
          </a:p>
        </p:txBody>
      </p:sp>
      <p:sp>
        <p:nvSpPr>
          <p:cNvPr id="14358" name="Rectangle 22"/>
          <p:cNvSpPr>
            <a:spLocks noChangeArrowheads="1"/>
          </p:cNvSpPr>
          <p:nvPr/>
        </p:nvSpPr>
        <p:spPr bwMode="auto">
          <a:xfrm>
            <a:off x="571500" y="1016000"/>
            <a:ext cx="1898650" cy="711200"/>
          </a:xfrm>
          <a:prstGeom prst="rect">
            <a:avLst/>
          </a:prstGeom>
          <a:noFill/>
          <a:ln w="9525">
            <a:noFill/>
            <a:miter lim="800000"/>
            <a:headEnd/>
            <a:tailEnd/>
          </a:ln>
          <a:effectLst/>
        </p:spPr>
        <p:txBody>
          <a:bodyPr wrap="none" anchor="ctr">
            <a:spAutoFit/>
          </a:bodyPr>
          <a:lstStyle/>
          <a:p>
            <a:pPr algn="ctr">
              <a:lnSpc>
                <a:spcPct val="90000"/>
              </a:lnSpc>
            </a:pPr>
            <a:r>
              <a:rPr lang="en-US" sz="1500" b="1" dirty="0">
                <a:latin typeface="Arial" charset="0"/>
              </a:rPr>
              <a:t>External stimuli</a:t>
            </a:r>
          </a:p>
          <a:p>
            <a:pPr algn="ctr">
              <a:lnSpc>
                <a:spcPct val="90000"/>
              </a:lnSpc>
            </a:pPr>
            <a:r>
              <a:rPr lang="en-US" sz="1500" b="1" dirty="0">
                <a:latin typeface="Arial" charset="0"/>
              </a:rPr>
              <a:t>(sight, smell, taste,</a:t>
            </a:r>
          </a:p>
          <a:p>
            <a:pPr algn="ctr">
              <a:lnSpc>
                <a:spcPct val="90000"/>
              </a:lnSpc>
            </a:pPr>
            <a:r>
              <a:rPr lang="en-US" sz="1500" b="1" dirty="0">
                <a:latin typeface="Arial" charset="0"/>
              </a:rPr>
              <a:t>thought of food)</a:t>
            </a:r>
          </a:p>
        </p:txBody>
      </p:sp>
      <p:sp>
        <p:nvSpPr>
          <p:cNvPr id="14359" name="Rectangle 23"/>
          <p:cNvSpPr>
            <a:spLocks noChangeArrowheads="1"/>
          </p:cNvSpPr>
          <p:nvPr/>
        </p:nvSpPr>
        <p:spPr bwMode="auto">
          <a:xfrm>
            <a:off x="1604963" y="2055813"/>
            <a:ext cx="1771650" cy="320675"/>
          </a:xfrm>
          <a:prstGeom prst="rect">
            <a:avLst/>
          </a:prstGeom>
          <a:noFill/>
          <a:ln w="9525">
            <a:noFill/>
            <a:miter lim="800000"/>
            <a:headEnd/>
            <a:tailEnd/>
          </a:ln>
          <a:effectLst/>
        </p:spPr>
        <p:txBody>
          <a:bodyPr wrap="none" anchor="ctr">
            <a:spAutoFit/>
          </a:bodyPr>
          <a:lstStyle/>
          <a:p>
            <a:pPr algn="ctr"/>
            <a:r>
              <a:rPr lang="en-US" sz="1500" b="1" i="1">
                <a:latin typeface="Arial" charset="0"/>
              </a:rPr>
              <a:t>Visceral afferents</a:t>
            </a:r>
          </a:p>
        </p:txBody>
      </p:sp>
      <p:sp>
        <p:nvSpPr>
          <p:cNvPr id="14360" name="Rectangle 24"/>
          <p:cNvSpPr>
            <a:spLocks noChangeArrowheads="1"/>
          </p:cNvSpPr>
          <p:nvPr/>
        </p:nvSpPr>
        <p:spPr bwMode="auto">
          <a:xfrm>
            <a:off x="619125" y="3086100"/>
            <a:ext cx="977900" cy="711200"/>
          </a:xfrm>
          <a:prstGeom prst="rect">
            <a:avLst/>
          </a:prstGeom>
          <a:noFill/>
          <a:ln w="9525">
            <a:noFill/>
            <a:miter lim="800000"/>
            <a:headEnd/>
            <a:tailEnd/>
          </a:ln>
          <a:effectLst/>
        </p:spPr>
        <p:txBody>
          <a:bodyPr wrap="none" anchor="ctr">
            <a:spAutoFit/>
          </a:bodyPr>
          <a:lstStyle/>
          <a:p>
            <a:pPr algn="ctr">
              <a:lnSpc>
                <a:spcPct val="90000"/>
              </a:lnSpc>
            </a:pPr>
            <a:r>
              <a:rPr lang="en-US" sz="1500" b="1">
                <a:latin typeface="Arial" charset="0"/>
              </a:rPr>
              <a:t>Internal</a:t>
            </a:r>
          </a:p>
          <a:p>
            <a:pPr algn="ctr">
              <a:lnSpc>
                <a:spcPct val="90000"/>
              </a:lnSpc>
            </a:pPr>
            <a:r>
              <a:rPr lang="en-US" sz="1500" b="1">
                <a:latin typeface="Arial" charset="0"/>
              </a:rPr>
              <a:t>(GI tract)</a:t>
            </a:r>
          </a:p>
          <a:p>
            <a:pPr algn="ctr">
              <a:lnSpc>
                <a:spcPct val="90000"/>
              </a:lnSpc>
            </a:pPr>
            <a:r>
              <a:rPr lang="en-US" sz="1500" b="1">
                <a:latin typeface="Arial" charset="0"/>
              </a:rPr>
              <a:t>stimuli</a:t>
            </a:r>
          </a:p>
        </p:txBody>
      </p:sp>
      <p:sp>
        <p:nvSpPr>
          <p:cNvPr id="14361" name="Rectangle 25"/>
          <p:cNvSpPr>
            <a:spLocks noChangeArrowheads="1"/>
          </p:cNvSpPr>
          <p:nvPr/>
        </p:nvSpPr>
        <p:spPr bwMode="auto">
          <a:xfrm>
            <a:off x="2387600" y="3065463"/>
            <a:ext cx="1889125" cy="711200"/>
          </a:xfrm>
          <a:prstGeom prst="rect">
            <a:avLst/>
          </a:prstGeom>
          <a:noFill/>
          <a:ln w="9525">
            <a:noFill/>
            <a:miter lim="800000"/>
            <a:headEnd/>
            <a:tailEnd/>
          </a:ln>
          <a:effectLst/>
        </p:spPr>
        <p:txBody>
          <a:bodyPr wrap="none" anchor="ctr">
            <a:spAutoFit/>
          </a:bodyPr>
          <a:lstStyle/>
          <a:p>
            <a:pPr algn="ctr">
              <a:lnSpc>
                <a:spcPct val="90000"/>
              </a:lnSpc>
            </a:pPr>
            <a:r>
              <a:rPr lang="en-US" sz="1500" b="1">
                <a:latin typeface="Arial" charset="0"/>
              </a:rPr>
              <a:t>Chemoreceptors,</a:t>
            </a:r>
          </a:p>
          <a:p>
            <a:pPr algn="ctr">
              <a:lnSpc>
                <a:spcPct val="90000"/>
              </a:lnSpc>
            </a:pPr>
            <a:r>
              <a:rPr lang="en-US" sz="1500" b="1">
                <a:latin typeface="Arial" charset="0"/>
              </a:rPr>
              <a:t>osmoreceptors, or</a:t>
            </a:r>
          </a:p>
          <a:p>
            <a:pPr algn="ctr">
              <a:lnSpc>
                <a:spcPct val="90000"/>
              </a:lnSpc>
            </a:pPr>
            <a:r>
              <a:rPr lang="en-US" sz="1500" b="1">
                <a:latin typeface="Arial" charset="0"/>
              </a:rPr>
              <a:t>mechanoreceptors</a:t>
            </a:r>
          </a:p>
        </p:txBody>
      </p:sp>
      <p:sp>
        <p:nvSpPr>
          <p:cNvPr id="14362" name="Rectangle 26"/>
          <p:cNvSpPr>
            <a:spLocks noChangeArrowheads="1"/>
          </p:cNvSpPr>
          <p:nvPr/>
        </p:nvSpPr>
        <p:spPr bwMode="auto">
          <a:xfrm>
            <a:off x="3711575" y="1700213"/>
            <a:ext cx="1603375" cy="320675"/>
          </a:xfrm>
          <a:prstGeom prst="rect">
            <a:avLst/>
          </a:prstGeom>
          <a:noFill/>
          <a:ln w="9525">
            <a:noFill/>
            <a:miter lim="800000"/>
            <a:headEnd/>
            <a:tailEnd/>
          </a:ln>
          <a:effectLst/>
        </p:spPr>
        <p:txBody>
          <a:bodyPr wrap="none" anchor="ctr">
            <a:spAutoFit/>
          </a:bodyPr>
          <a:lstStyle/>
          <a:p>
            <a:pPr algn="ctr"/>
            <a:r>
              <a:rPr lang="en-US" sz="1500">
                <a:latin typeface="Arial Black" pitchFamily="28" charset="0"/>
              </a:rPr>
              <a:t>Long reflexes</a:t>
            </a:r>
          </a:p>
        </p:txBody>
      </p:sp>
      <p:sp>
        <p:nvSpPr>
          <p:cNvPr id="14363" name="Rectangle 27"/>
          <p:cNvSpPr>
            <a:spLocks noChangeArrowheads="1"/>
          </p:cNvSpPr>
          <p:nvPr/>
        </p:nvSpPr>
        <p:spPr bwMode="auto">
          <a:xfrm>
            <a:off x="3327400" y="1122363"/>
            <a:ext cx="2344738" cy="320675"/>
          </a:xfrm>
          <a:prstGeom prst="rect">
            <a:avLst/>
          </a:prstGeom>
          <a:noFill/>
          <a:ln w="9525">
            <a:noFill/>
            <a:miter lim="800000"/>
            <a:headEnd/>
            <a:tailEnd/>
          </a:ln>
          <a:effectLst/>
        </p:spPr>
        <p:txBody>
          <a:bodyPr wrap="none" anchor="ctr">
            <a:spAutoFit/>
          </a:bodyPr>
          <a:lstStyle/>
          <a:p>
            <a:pPr algn="ctr"/>
            <a:r>
              <a:rPr lang="en-US" sz="1500" b="1">
                <a:latin typeface="Arial" charset="0"/>
              </a:rPr>
              <a:t>Central nervous system</a:t>
            </a:r>
          </a:p>
        </p:txBody>
      </p:sp>
      <p:sp>
        <p:nvSpPr>
          <p:cNvPr id="14364" name="Rectangle 28"/>
          <p:cNvSpPr>
            <a:spLocks noChangeArrowheads="1"/>
          </p:cNvSpPr>
          <p:nvPr/>
        </p:nvSpPr>
        <p:spPr bwMode="auto">
          <a:xfrm>
            <a:off x="4776788" y="3022600"/>
            <a:ext cx="1601787" cy="777875"/>
          </a:xfrm>
          <a:prstGeom prst="rect">
            <a:avLst/>
          </a:prstGeom>
          <a:noFill/>
          <a:ln w="9525">
            <a:noFill/>
            <a:miter lim="800000"/>
            <a:headEnd/>
            <a:tailEnd/>
          </a:ln>
          <a:effectLst/>
        </p:spPr>
        <p:txBody>
          <a:bodyPr wrap="none" anchor="ctr">
            <a:spAutoFit/>
          </a:bodyPr>
          <a:lstStyle/>
          <a:p>
            <a:pPr algn="ctr"/>
            <a:r>
              <a:rPr lang="en-US" sz="1500" b="1">
                <a:latin typeface="Arial" charset="0"/>
              </a:rPr>
              <a:t>Local (intrinsic)</a:t>
            </a:r>
          </a:p>
          <a:p>
            <a:pPr algn="ctr"/>
            <a:r>
              <a:rPr lang="en-US" sz="1500" b="1">
                <a:latin typeface="Arial" charset="0"/>
              </a:rPr>
              <a:t>nerve plexus</a:t>
            </a:r>
          </a:p>
          <a:p>
            <a:pPr algn="ctr"/>
            <a:r>
              <a:rPr lang="en-US" sz="1500" b="1">
                <a:latin typeface="Arial" charset="0"/>
              </a:rPr>
              <a:t>("gut brain")</a:t>
            </a:r>
          </a:p>
        </p:txBody>
      </p:sp>
      <p:sp>
        <p:nvSpPr>
          <p:cNvPr id="14365" name="Rectangle 29"/>
          <p:cNvSpPr>
            <a:spLocks noChangeArrowheads="1"/>
          </p:cNvSpPr>
          <p:nvPr/>
        </p:nvSpPr>
        <p:spPr bwMode="auto">
          <a:xfrm>
            <a:off x="6854825" y="3067050"/>
            <a:ext cx="1601788" cy="711200"/>
          </a:xfrm>
          <a:prstGeom prst="rect">
            <a:avLst/>
          </a:prstGeom>
          <a:noFill/>
          <a:ln w="9525">
            <a:noFill/>
            <a:miter lim="800000"/>
            <a:headEnd/>
            <a:tailEnd/>
          </a:ln>
          <a:effectLst/>
        </p:spPr>
        <p:txBody>
          <a:bodyPr wrap="none" anchor="ctr">
            <a:spAutoFit/>
          </a:bodyPr>
          <a:lstStyle/>
          <a:p>
            <a:pPr algn="ctr">
              <a:lnSpc>
                <a:spcPct val="90000"/>
              </a:lnSpc>
            </a:pPr>
            <a:r>
              <a:rPr lang="en-US" sz="1500">
                <a:latin typeface="Arial Black" pitchFamily="28" charset="0"/>
              </a:rPr>
              <a:t>Effectors:</a:t>
            </a:r>
            <a:endParaRPr lang="en-US" sz="1500" b="1">
              <a:latin typeface="Arial Black" pitchFamily="28" charset="0"/>
            </a:endParaRPr>
          </a:p>
          <a:p>
            <a:pPr algn="ctr">
              <a:lnSpc>
                <a:spcPct val="90000"/>
              </a:lnSpc>
            </a:pPr>
            <a:r>
              <a:rPr lang="en-US" sz="1500" b="1">
                <a:latin typeface="Arial" charset="0"/>
              </a:rPr>
              <a:t>Smooth muscle</a:t>
            </a:r>
          </a:p>
          <a:p>
            <a:pPr algn="ctr">
              <a:lnSpc>
                <a:spcPct val="90000"/>
              </a:lnSpc>
            </a:pPr>
            <a:r>
              <a:rPr lang="en-US" sz="1500" b="1">
                <a:latin typeface="Arial" charset="0"/>
              </a:rPr>
              <a:t>or glands</a:t>
            </a:r>
          </a:p>
        </p:txBody>
      </p:sp>
      <p:sp>
        <p:nvSpPr>
          <p:cNvPr id="14366" name="Rectangle 30"/>
          <p:cNvSpPr>
            <a:spLocks noChangeArrowheads="1"/>
          </p:cNvSpPr>
          <p:nvPr/>
        </p:nvSpPr>
        <p:spPr bwMode="auto">
          <a:xfrm>
            <a:off x="5553075" y="2084388"/>
            <a:ext cx="2894013" cy="504825"/>
          </a:xfrm>
          <a:prstGeom prst="rect">
            <a:avLst/>
          </a:prstGeom>
          <a:noFill/>
          <a:ln w="9525">
            <a:noFill/>
            <a:miter lim="800000"/>
            <a:headEnd/>
            <a:tailEnd/>
          </a:ln>
          <a:effectLst/>
        </p:spPr>
        <p:txBody>
          <a:bodyPr wrap="none" anchor="ctr">
            <a:spAutoFit/>
          </a:bodyPr>
          <a:lstStyle/>
          <a:p>
            <a:pPr>
              <a:lnSpc>
                <a:spcPct val="90000"/>
              </a:lnSpc>
            </a:pPr>
            <a:r>
              <a:rPr lang="en-US" sz="1500" b="1" i="1">
                <a:latin typeface="Arial" charset="0"/>
              </a:rPr>
              <a:t>Extrinsic visceral (autonomic)</a:t>
            </a:r>
          </a:p>
          <a:p>
            <a:pPr>
              <a:lnSpc>
                <a:spcPct val="90000"/>
              </a:lnSpc>
            </a:pPr>
            <a:r>
              <a:rPr lang="en-US" sz="1500" b="1" i="1">
                <a:latin typeface="Arial" charset="0"/>
              </a:rPr>
              <a:t>efferents</a:t>
            </a:r>
          </a:p>
        </p:txBody>
      </p:sp>
      <p:sp>
        <p:nvSpPr>
          <p:cNvPr id="14367" name="Rectangle 31"/>
          <p:cNvSpPr>
            <a:spLocks noChangeArrowheads="1"/>
          </p:cNvSpPr>
          <p:nvPr/>
        </p:nvSpPr>
        <p:spPr bwMode="auto">
          <a:xfrm>
            <a:off x="3760788" y="4100513"/>
            <a:ext cx="1655762" cy="320675"/>
          </a:xfrm>
          <a:prstGeom prst="rect">
            <a:avLst/>
          </a:prstGeom>
          <a:noFill/>
          <a:ln w="9525">
            <a:noFill/>
            <a:miter lim="800000"/>
            <a:headEnd/>
            <a:tailEnd/>
          </a:ln>
          <a:effectLst/>
        </p:spPr>
        <p:txBody>
          <a:bodyPr wrap="none" anchor="ctr">
            <a:spAutoFit/>
          </a:bodyPr>
          <a:lstStyle/>
          <a:p>
            <a:pPr algn="ctr"/>
            <a:r>
              <a:rPr lang="en-US" sz="1500" dirty="0">
                <a:latin typeface="Arial Black" pitchFamily="28" charset="0"/>
              </a:rPr>
              <a:t>Short reflexes</a:t>
            </a:r>
          </a:p>
        </p:txBody>
      </p:sp>
      <p:sp>
        <p:nvSpPr>
          <p:cNvPr id="14368" name="Rectangle 32"/>
          <p:cNvSpPr>
            <a:spLocks noChangeArrowheads="1"/>
          </p:cNvSpPr>
          <p:nvPr/>
        </p:nvSpPr>
        <p:spPr bwMode="auto">
          <a:xfrm>
            <a:off x="3886200" y="5362575"/>
            <a:ext cx="1676400" cy="504825"/>
          </a:xfrm>
          <a:prstGeom prst="rect">
            <a:avLst/>
          </a:prstGeom>
          <a:noFill/>
          <a:ln w="9525">
            <a:noFill/>
            <a:miter lim="800000"/>
            <a:headEnd/>
            <a:tailEnd/>
          </a:ln>
          <a:effectLst/>
        </p:spPr>
        <p:txBody>
          <a:bodyPr wrap="none" anchor="ctr">
            <a:spAutoFit/>
          </a:bodyPr>
          <a:lstStyle/>
          <a:p>
            <a:pPr>
              <a:lnSpc>
                <a:spcPct val="90000"/>
              </a:lnSpc>
            </a:pPr>
            <a:r>
              <a:rPr lang="en-US" sz="1500" b="1" i="1">
                <a:latin typeface="Arial" charset="0"/>
              </a:rPr>
              <a:t>Lumen of the</a:t>
            </a:r>
          </a:p>
          <a:p>
            <a:pPr>
              <a:lnSpc>
                <a:spcPct val="90000"/>
              </a:lnSpc>
            </a:pPr>
            <a:r>
              <a:rPr lang="en-US" sz="1500" b="1" i="1">
                <a:latin typeface="Arial" charset="0"/>
              </a:rPr>
              <a:t>alimentary canal</a:t>
            </a:r>
          </a:p>
        </p:txBody>
      </p:sp>
      <p:sp>
        <p:nvSpPr>
          <p:cNvPr id="14369" name="Rectangle 33"/>
          <p:cNvSpPr>
            <a:spLocks noChangeArrowheads="1"/>
          </p:cNvSpPr>
          <p:nvPr/>
        </p:nvSpPr>
        <p:spPr bwMode="auto">
          <a:xfrm>
            <a:off x="763588" y="4581525"/>
            <a:ext cx="1751012" cy="777875"/>
          </a:xfrm>
          <a:prstGeom prst="rect">
            <a:avLst/>
          </a:prstGeom>
          <a:noFill/>
          <a:ln w="9525">
            <a:noFill/>
            <a:miter lim="800000"/>
            <a:headEnd/>
            <a:tailEnd/>
          </a:ln>
          <a:effectLst/>
        </p:spPr>
        <p:txBody>
          <a:bodyPr wrap="none" anchor="ctr">
            <a:spAutoFit/>
          </a:bodyPr>
          <a:lstStyle/>
          <a:p>
            <a:r>
              <a:rPr lang="en-US" sz="1500" b="1" i="1">
                <a:latin typeface="Arial" charset="0"/>
              </a:rPr>
              <a:t>Gastrointestinal</a:t>
            </a:r>
          </a:p>
          <a:p>
            <a:r>
              <a:rPr lang="en-US" sz="1500" b="1" i="1">
                <a:latin typeface="Arial" charset="0"/>
              </a:rPr>
              <a:t>wall (site of short</a:t>
            </a:r>
          </a:p>
          <a:p>
            <a:r>
              <a:rPr lang="en-US" sz="1500" b="1" i="1">
                <a:latin typeface="Arial" charset="0"/>
              </a:rPr>
              <a:t>reflexes)</a:t>
            </a:r>
          </a:p>
        </p:txBody>
      </p:sp>
      <p:sp>
        <p:nvSpPr>
          <p:cNvPr id="14370" name="Rectangle 34"/>
          <p:cNvSpPr>
            <a:spLocks noChangeArrowheads="1"/>
          </p:cNvSpPr>
          <p:nvPr/>
        </p:nvSpPr>
        <p:spPr bwMode="auto">
          <a:xfrm>
            <a:off x="6800850" y="4595813"/>
            <a:ext cx="1751013" cy="917575"/>
          </a:xfrm>
          <a:prstGeom prst="rect">
            <a:avLst/>
          </a:prstGeom>
          <a:noFill/>
          <a:ln w="9525">
            <a:noFill/>
            <a:miter lim="800000"/>
            <a:headEnd/>
            <a:tailEnd/>
          </a:ln>
          <a:effectLst/>
        </p:spPr>
        <p:txBody>
          <a:bodyPr wrap="none" anchor="ctr">
            <a:spAutoFit/>
          </a:bodyPr>
          <a:lstStyle/>
          <a:p>
            <a:pPr algn="ctr">
              <a:lnSpc>
                <a:spcPct val="90000"/>
              </a:lnSpc>
            </a:pPr>
            <a:r>
              <a:rPr lang="en-US" sz="1500">
                <a:latin typeface="Arial Black" pitchFamily="28" charset="0"/>
              </a:rPr>
              <a:t>Response:</a:t>
            </a:r>
            <a:endParaRPr lang="en-US" sz="1500" b="1">
              <a:latin typeface="Arial" charset="0"/>
            </a:endParaRPr>
          </a:p>
          <a:p>
            <a:pPr algn="ctr">
              <a:lnSpc>
                <a:spcPct val="90000"/>
              </a:lnSpc>
            </a:pPr>
            <a:r>
              <a:rPr lang="en-US" sz="1500" b="1">
                <a:latin typeface="Arial" charset="0"/>
              </a:rPr>
              <a:t>Change in</a:t>
            </a:r>
          </a:p>
          <a:p>
            <a:pPr algn="ctr">
              <a:lnSpc>
                <a:spcPct val="90000"/>
              </a:lnSpc>
            </a:pPr>
            <a:r>
              <a:rPr lang="en-US" sz="1500" b="1">
                <a:latin typeface="Arial" charset="0"/>
              </a:rPr>
              <a:t>contractile or</a:t>
            </a:r>
          </a:p>
          <a:p>
            <a:pPr algn="ctr">
              <a:lnSpc>
                <a:spcPct val="90000"/>
              </a:lnSpc>
            </a:pPr>
            <a:r>
              <a:rPr lang="en-US" sz="1500" b="1">
                <a:latin typeface="Arial" charset="0"/>
              </a:rPr>
              <a:t>secretory activity</a:t>
            </a:r>
          </a:p>
        </p:txBody>
      </p:sp>
    </p:spTree>
    <p:extLst>
      <p:ext uri="{BB962C8B-B14F-4D97-AF65-F5344CB8AC3E}">
        <p14:creationId xmlns:p14="http://schemas.microsoft.com/office/powerpoint/2010/main" val="1354960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p:txBody>
          <a:bodyPr/>
          <a:lstStyle/>
          <a:p>
            <a:r>
              <a:rPr lang="en-US"/>
              <a:t>Bile</a:t>
            </a:r>
          </a:p>
        </p:txBody>
      </p:sp>
      <p:sp>
        <p:nvSpPr>
          <p:cNvPr id="93189" name="Rectangle 5"/>
          <p:cNvSpPr>
            <a:spLocks noGrp="1" noChangeArrowheads="1"/>
          </p:cNvSpPr>
          <p:nvPr>
            <p:ph type="body" idx="1"/>
          </p:nvPr>
        </p:nvSpPr>
        <p:spPr/>
        <p:txBody>
          <a:bodyPr/>
          <a:lstStyle/>
          <a:p>
            <a:r>
              <a:rPr lang="en-US" dirty="0"/>
              <a:t>Yellow-green, alkaline solution containing </a:t>
            </a:r>
          </a:p>
          <a:p>
            <a:pPr lvl="1"/>
            <a:r>
              <a:rPr lang="en-US" b="1" dirty="0"/>
              <a:t>Bile salts</a:t>
            </a:r>
            <a:r>
              <a:rPr lang="en-US" dirty="0"/>
              <a:t> </a:t>
            </a:r>
            <a:endParaRPr lang="en-US" dirty="0" smtClean="0"/>
          </a:p>
          <a:p>
            <a:pPr lvl="2"/>
            <a:r>
              <a:rPr lang="en-US" dirty="0" smtClean="0"/>
              <a:t>cholesterol </a:t>
            </a:r>
            <a:r>
              <a:rPr lang="en-US" dirty="0"/>
              <a:t>derivatives </a:t>
            </a:r>
            <a:endParaRPr lang="en-US" dirty="0" smtClean="0"/>
          </a:p>
          <a:p>
            <a:pPr lvl="2"/>
            <a:r>
              <a:rPr lang="en-US" dirty="0" smtClean="0"/>
              <a:t>function </a:t>
            </a:r>
            <a:r>
              <a:rPr lang="en-US" dirty="0"/>
              <a:t>in fat emulsification and absorption</a:t>
            </a:r>
          </a:p>
          <a:p>
            <a:pPr lvl="1"/>
            <a:endParaRPr lang="en-US" b="1" dirty="0" smtClean="0"/>
          </a:p>
          <a:p>
            <a:pPr lvl="1"/>
            <a:r>
              <a:rPr lang="en-US" b="1" dirty="0" err="1" smtClean="0"/>
              <a:t>Bilirubin</a:t>
            </a:r>
            <a:r>
              <a:rPr lang="en-US" b="1" dirty="0" smtClean="0"/>
              <a:t> </a:t>
            </a:r>
            <a:endParaRPr lang="en-US" dirty="0" smtClean="0"/>
          </a:p>
          <a:p>
            <a:pPr lvl="2"/>
            <a:r>
              <a:rPr lang="en-US" dirty="0" smtClean="0"/>
              <a:t>pigment </a:t>
            </a:r>
            <a:r>
              <a:rPr lang="en-US" dirty="0"/>
              <a:t>formed from </a:t>
            </a:r>
            <a:r>
              <a:rPr lang="en-US" dirty="0" err="1"/>
              <a:t>heme</a:t>
            </a:r>
            <a:endParaRPr lang="en-US" dirty="0"/>
          </a:p>
          <a:p>
            <a:pPr lvl="1"/>
            <a:endParaRPr lang="en-US" dirty="0" smtClean="0"/>
          </a:p>
          <a:p>
            <a:pPr lvl="1"/>
            <a:r>
              <a:rPr lang="en-US" dirty="0" smtClean="0"/>
              <a:t>Cholesterol</a:t>
            </a:r>
            <a:r>
              <a:rPr lang="en-US" dirty="0"/>
              <a:t>, neutral fats, phospholipids, and electrolytes</a:t>
            </a:r>
          </a:p>
        </p:txBody>
      </p:sp>
    </p:spTree>
    <p:extLst>
      <p:ext uri="{BB962C8B-B14F-4D97-AF65-F5344CB8AC3E}">
        <p14:creationId xmlns:p14="http://schemas.microsoft.com/office/powerpoint/2010/main" val="4347666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p:txBody>
          <a:bodyPr/>
          <a:lstStyle/>
          <a:p>
            <a:r>
              <a:rPr lang="en-US"/>
              <a:t>The Gallbladder</a:t>
            </a:r>
          </a:p>
        </p:txBody>
      </p:sp>
      <p:sp>
        <p:nvSpPr>
          <p:cNvPr id="95237" name="Rectangle 5"/>
          <p:cNvSpPr>
            <a:spLocks noGrp="1" noChangeArrowheads="1"/>
          </p:cNvSpPr>
          <p:nvPr>
            <p:ph type="body" idx="1"/>
          </p:nvPr>
        </p:nvSpPr>
        <p:spPr/>
        <p:txBody>
          <a:bodyPr/>
          <a:lstStyle/>
          <a:p>
            <a:r>
              <a:rPr lang="en-US" dirty="0"/>
              <a:t>Thin-walled muscular sac on ventral surface of liver</a:t>
            </a:r>
          </a:p>
          <a:p>
            <a:endParaRPr lang="en-US" dirty="0" smtClean="0"/>
          </a:p>
          <a:p>
            <a:pPr lvl="1"/>
            <a:r>
              <a:rPr lang="en-US" dirty="0" smtClean="0"/>
              <a:t>Stores bile</a:t>
            </a:r>
          </a:p>
          <a:p>
            <a:pPr lvl="1"/>
            <a:r>
              <a:rPr lang="en-US" dirty="0" smtClean="0"/>
              <a:t>concentrates </a:t>
            </a:r>
            <a:r>
              <a:rPr lang="en-US" dirty="0"/>
              <a:t>bile by absorbing water and ions</a:t>
            </a:r>
          </a:p>
          <a:p>
            <a:pPr lvl="1"/>
            <a:r>
              <a:rPr lang="en-US" dirty="0"/>
              <a:t>Muscular contractions release bile </a:t>
            </a:r>
            <a:endParaRPr lang="en-US" dirty="0" smtClean="0"/>
          </a:p>
          <a:p>
            <a:pPr lvl="2"/>
            <a:r>
              <a:rPr lang="en-US" sz="2400" dirty="0" smtClean="0"/>
              <a:t>via </a:t>
            </a:r>
            <a:r>
              <a:rPr lang="en-US" sz="2400" dirty="0"/>
              <a:t>cystic </a:t>
            </a:r>
            <a:r>
              <a:rPr lang="en-US" sz="2400" dirty="0" smtClean="0"/>
              <a:t>duct </a:t>
            </a:r>
          </a:p>
          <a:p>
            <a:pPr lvl="3"/>
            <a:r>
              <a:rPr lang="en-US" sz="2000" dirty="0" smtClean="0"/>
              <a:t>flows </a:t>
            </a:r>
            <a:r>
              <a:rPr lang="en-US" sz="2000" dirty="0"/>
              <a:t>into bile duct</a:t>
            </a:r>
          </a:p>
        </p:txBody>
      </p:sp>
    </p:spTree>
    <p:extLst>
      <p:ext uri="{BB962C8B-B14F-4D97-AF65-F5344CB8AC3E}">
        <p14:creationId xmlns:p14="http://schemas.microsoft.com/office/powerpoint/2010/main" val="4094637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lstStyle/>
          <a:p>
            <a:r>
              <a:rPr lang="en-US"/>
              <a:t>The Gallbladder</a:t>
            </a:r>
          </a:p>
        </p:txBody>
      </p:sp>
      <p:sp>
        <p:nvSpPr>
          <p:cNvPr id="96261" name="Rectangle 5"/>
          <p:cNvSpPr>
            <a:spLocks noGrp="1" noChangeArrowheads="1"/>
          </p:cNvSpPr>
          <p:nvPr>
            <p:ph type="body" idx="1"/>
          </p:nvPr>
        </p:nvSpPr>
        <p:spPr/>
        <p:txBody>
          <a:bodyPr/>
          <a:lstStyle/>
          <a:p>
            <a:r>
              <a:rPr lang="en-US" dirty="0"/>
              <a:t>High </a:t>
            </a:r>
            <a:r>
              <a:rPr lang="en-US" dirty="0" smtClean="0"/>
              <a:t>cholesterol and too </a:t>
            </a:r>
            <a:r>
              <a:rPr lang="en-US" dirty="0"/>
              <a:t>few bile salts </a:t>
            </a:r>
            <a:r>
              <a:rPr lang="en-US" dirty="0">
                <a:sym typeface="Wingdings" pitchFamily="28" charset="2"/>
              </a:rPr>
              <a:t></a:t>
            </a:r>
            <a:r>
              <a:rPr lang="en-US" b="1" dirty="0">
                <a:sym typeface="Wingdings" pitchFamily="28" charset="2"/>
              </a:rPr>
              <a:t> gallstones </a:t>
            </a:r>
            <a:r>
              <a:rPr lang="en-US" dirty="0" smtClean="0">
                <a:sym typeface="Wingdings" pitchFamily="28" charset="2"/>
              </a:rPr>
              <a:t> </a:t>
            </a:r>
          </a:p>
          <a:p>
            <a:endParaRPr lang="en-US" dirty="0">
              <a:sym typeface="Wingdings" pitchFamily="28" charset="2"/>
            </a:endParaRPr>
          </a:p>
          <a:p>
            <a:pPr lvl="1"/>
            <a:r>
              <a:rPr lang="en-US" dirty="0">
                <a:sym typeface="Wingdings" pitchFamily="28" charset="2"/>
              </a:rPr>
              <a:t>Obstruct flow of bile from gallbladder</a:t>
            </a:r>
            <a:endParaRPr lang="en-US" b="1" dirty="0">
              <a:sym typeface="Wingdings" pitchFamily="28" charset="2"/>
            </a:endParaRPr>
          </a:p>
          <a:p>
            <a:pPr lvl="2"/>
            <a:r>
              <a:rPr lang="en-US" dirty="0">
                <a:sym typeface="Wingdings" pitchFamily="28" charset="2"/>
              </a:rPr>
              <a:t>May cause </a:t>
            </a:r>
            <a:r>
              <a:rPr lang="en-US" i="1" dirty="0">
                <a:sym typeface="Wingdings" pitchFamily="28" charset="2"/>
              </a:rPr>
              <a:t>obstructive jaundice</a:t>
            </a:r>
            <a:endParaRPr lang="en-US" dirty="0">
              <a:sym typeface="Wingdings" pitchFamily="28" charset="2"/>
            </a:endParaRPr>
          </a:p>
          <a:p>
            <a:pPr lvl="1"/>
            <a:endParaRPr lang="en-US" dirty="0" smtClean="0">
              <a:sym typeface="Wingdings" pitchFamily="28" charset="2"/>
            </a:endParaRPr>
          </a:p>
          <a:p>
            <a:pPr lvl="1"/>
            <a:r>
              <a:rPr lang="en-US" dirty="0" smtClean="0">
                <a:sym typeface="Wingdings" pitchFamily="28" charset="2"/>
              </a:rPr>
              <a:t>Gallbladder </a:t>
            </a:r>
            <a:r>
              <a:rPr lang="en-US" dirty="0">
                <a:sym typeface="Wingdings" pitchFamily="28" charset="2"/>
              </a:rPr>
              <a:t>contracts against sharp crystals  pain</a:t>
            </a:r>
          </a:p>
          <a:p>
            <a:pPr lvl="1"/>
            <a:endParaRPr lang="en-US" dirty="0" smtClean="0">
              <a:sym typeface="Wingdings" pitchFamily="28" charset="2"/>
            </a:endParaRPr>
          </a:p>
          <a:p>
            <a:pPr lvl="1"/>
            <a:r>
              <a:rPr lang="en-US" dirty="0" smtClean="0">
                <a:sym typeface="Wingdings" pitchFamily="28" charset="2"/>
              </a:rPr>
              <a:t>Treated </a:t>
            </a:r>
            <a:r>
              <a:rPr lang="en-US" dirty="0">
                <a:sym typeface="Wingdings" pitchFamily="28" charset="2"/>
              </a:rPr>
              <a:t>with drugs, ultrasound vibrations (lithotripsy), laser vaporization, surgery</a:t>
            </a:r>
          </a:p>
          <a:p>
            <a:pPr lvl="1"/>
            <a:endParaRPr lang="en-US" dirty="0">
              <a:sym typeface="Wingdings" pitchFamily="28" charset="2"/>
            </a:endParaRPr>
          </a:p>
        </p:txBody>
      </p:sp>
    </p:spTree>
    <p:extLst>
      <p:ext uri="{BB962C8B-B14F-4D97-AF65-F5344CB8AC3E}">
        <p14:creationId xmlns:p14="http://schemas.microsoft.com/office/powerpoint/2010/main" val="636055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8" name="Rectangle 16"/>
          <p:cNvSpPr>
            <a:spLocks noGrp="1" noChangeArrowheads="1"/>
          </p:cNvSpPr>
          <p:nvPr>
            <p:ph type="title"/>
          </p:nvPr>
        </p:nvSpPr>
        <p:spPr/>
        <p:txBody>
          <a:bodyPr/>
          <a:lstStyle/>
          <a:p>
            <a:r>
              <a:rPr lang="en-US"/>
              <a:t>Regulation of Bile Secretion</a:t>
            </a:r>
          </a:p>
        </p:txBody>
      </p:sp>
      <p:sp>
        <p:nvSpPr>
          <p:cNvPr id="13329" name="Rectangle 17"/>
          <p:cNvSpPr>
            <a:spLocks noGrp="1" noChangeArrowheads="1"/>
          </p:cNvSpPr>
          <p:nvPr>
            <p:ph type="body" idx="1"/>
          </p:nvPr>
        </p:nvSpPr>
        <p:spPr/>
        <p:txBody>
          <a:bodyPr/>
          <a:lstStyle/>
          <a:p>
            <a:r>
              <a:rPr lang="en-US" dirty="0"/>
              <a:t>Bile secretion stimulated by</a:t>
            </a:r>
          </a:p>
          <a:p>
            <a:pPr lvl="1"/>
            <a:r>
              <a:rPr lang="en-US" dirty="0" smtClean="0"/>
              <a:t>Secretin </a:t>
            </a:r>
            <a:r>
              <a:rPr lang="en-US" dirty="0"/>
              <a:t>from intestinal cells exposed to </a:t>
            </a:r>
            <a:r>
              <a:rPr lang="en-US" dirty="0" err="1"/>
              <a:t>HCl</a:t>
            </a:r>
            <a:r>
              <a:rPr lang="en-US" dirty="0"/>
              <a:t> and fatty chyme</a:t>
            </a:r>
          </a:p>
          <a:p>
            <a:endParaRPr lang="en-US" dirty="0" smtClean="0"/>
          </a:p>
          <a:p>
            <a:r>
              <a:rPr lang="en-US" dirty="0" err="1" smtClean="0"/>
              <a:t>Hepatopancreatic</a:t>
            </a:r>
            <a:r>
              <a:rPr lang="en-US" dirty="0" smtClean="0"/>
              <a:t> </a:t>
            </a:r>
            <a:r>
              <a:rPr lang="en-US" dirty="0"/>
              <a:t>sphincter closed unless digestion active </a:t>
            </a:r>
            <a:r>
              <a:rPr lang="en-US" dirty="0" smtClean="0">
                <a:sym typeface="Wingdings" pitchFamily="28" charset="2"/>
              </a:rPr>
              <a:t>  </a:t>
            </a:r>
          </a:p>
          <a:p>
            <a:pPr lvl="1"/>
            <a:r>
              <a:rPr lang="en-US" dirty="0" smtClean="0">
                <a:sym typeface="Wingdings" pitchFamily="28" charset="2"/>
              </a:rPr>
              <a:t>bile </a:t>
            </a:r>
            <a:r>
              <a:rPr lang="en-US" dirty="0">
                <a:sym typeface="Wingdings" pitchFamily="28" charset="2"/>
              </a:rPr>
              <a:t>stored in gallbladder</a:t>
            </a:r>
          </a:p>
          <a:p>
            <a:pPr lvl="1"/>
            <a:r>
              <a:rPr lang="en-US" dirty="0">
                <a:sym typeface="Wingdings" pitchFamily="28" charset="2"/>
              </a:rPr>
              <a:t>Released to small intestine </a:t>
            </a:r>
            <a:r>
              <a:rPr lang="en-US" dirty="0" smtClean="0">
                <a:sym typeface="Wingdings" pitchFamily="28" charset="2"/>
              </a:rPr>
              <a:t>only </a:t>
            </a:r>
            <a:r>
              <a:rPr lang="en-US" dirty="0">
                <a:sym typeface="Wingdings" pitchFamily="28" charset="2"/>
              </a:rPr>
              <a:t>with contraction</a:t>
            </a:r>
          </a:p>
        </p:txBody>
      </p:sp>
    </p:spTree>
    <p:extLst>
      <p:ext uri="{BB962C8B-B14F-4D97-AF65-F5344CB8AC3E}">
        <p14:creationId xmlns:p14="http://schemas.microsoft.com/office/powerpoint/2010/main" val="3326970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Rectangle 12"/>
          <p:cNvSpPr>
            <a:spLocks noGrp="1" noChangeArrowheads="1"/>
          </p:cNvSpPr>
          <p:nvPr>
            <p:ph type="title"/>
          </p:nvPr>
        </p:nvSpPr>
        <p:spPr/>
        <p:txBody>
          <a:bodyPr/>
          <a:lstStyle/>
          <a:p>
            <a:r>
              <a:rPr lang="en-US"/>
              <a:t>Regulation of Bile Secretion</a:t>
            </a:r>
          </a:p>
        </p:txBody>
      </p:sp>
      <p:sp>
        <p:nvSpPr>
          <p:cNvPr id="14349" name="Rectangle 13"/>
          <p:cNvSpPr>
            <a:spLocks noGrp="1" noChangeArrowheads="1"/>
          </p:cNvSpPr>
          <p:nvPr>
            <p:ph type="body" idx="1"/>
          </p:nvPr>
        </p:nvSpPr>
        <p:spPr/>
        <p:txBody>
          <a:bodyPr/>
          <a:lstStyle/>
          <a:p>
            <a:r>
              <a:rPr lang="en-US" dirty="0"/>
              <a:t>Gallbladder contraction stimulated by</a:t>
            </a:r>
          </a:p>
          <a:p>
            <a:pPr lvl="1"/>
            <a:r>
              <a:rPr lang="en-US" dirty="0"/>
              <a:t>Cholecystokinin (CCK) from intestinal cells exposed to acidic, fatty chyme</a:t>
            </a:r>
          </a:p>
          <a:p>
            <a:pPr lvl="1"/>
            <a:endParaRPr lang="en-US" dirty="0" smtClean="0"/>
          </a:p>
          <a:p>
            <a:pPr lvl="1"/>
            <a:r>
              <a:rPr lang="en-US" dirty="0" err="1" smtClean="0"/>
              <a:t>Vagal</a:t>
            </a:r>
            <a:r>
              <a:rPr lang="en-US" dirty="0" smtClean="0"/>
              <a:t> </a:t>
            </a:r>
            <a:r>
              <a:rPr lang="en-US" dirty="0"/>
              <a:t>stimulation (minor stimulus)</a:t>
            </a:r>
          </a:p>
          <a:p>
            <a:endParaRPr lang="en-US" dirty="0" smtClean="0"/>
          </a:p>
          <a:p>
            <a:r>
              <a:rPr lang="en-US" dirty="0" smtClean="0"/>
              <a:t>CCK </a:t>
            </a:r>
            <a:r>
              <a:rPr lang="en-US" dirty="0"/>
              <a:t>also causes</a:t>
            </a:r>
          </a:p>
          <a:p>
            <a:pPr lvl="1"/>
            <a:r>
              <a:rPr lang="en-US" dirty="0"/>
              <a:t>Secretion of pancreatic juice </a:t>
            </a:r>
          </a:p>
          <a:p>
            <a:pPr lvl="1"/>
            <a:r>
              <a:rPr lang="en-US" dirty="0" err="1"/>
              <a:t>Hepatopancreatic</a:t>
            </a:r>
            <a:r>
              <a:rPr lang="en-US" dirty="0"/>
              <a:t> sphincter to relax</a:t>
            </a:r>
          </a:p>
        </p:txBody>
      </p:sp>
    </p:spTree>
    <p:extLst>
      <p:ext uri="{BB962C8B-B14F-4D97-AF65-F5344CB8AC3E}">
        <p14:creationId xmlns:p14="http://schemas.microsoft.com/office/powerpoint/2010/main" val="242109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p:cNvSpPr>
            <a:spLocks noGrp="1" noChangeArrowheads="1"/>
          </p:cNvSpPr>
          <p:nvPr>
            <p:ph type="title"/>
          </p:nvPr>
        </p:nvSpPr>
        <p:spPr/>
        <p:txBody>
          <a:bodyPr/>
          <a:lstStyle/>
          <a:p>
            <a:r>
              <a:rPr lang="en-US"/>
              <a:t>Pancreas</a:t>
            </a:r>
          </a:p>
        </p:txBody>
      </p:sp>
      <p:sp>
        <p:nvSpPr>
          <p:cNvPr id="6157" name="Rectangle 13"/>
          <p:cNvSpPr>
            <a:spLocks noGrp="1" noChangeArrowheads="1"/>
          </p:cNvSpPr>
          <p:nvPr>
            <p:ph type="body" idx="1"/>
          </p:nvPr>
        </p:nvSpPr>
        <p:spPr/>
        <p:txBody>
          <a:bodyPr/>
          <a:lstStyle/>
          <a:p>
            <a:r>
              <a:rPr lang="en-US" dirty="0"/>
              <a:t>Location</a:t>
            </a:r>
          </a:p>
          <a:p>
            <a:pPr lvl="1"/>
            <a:endParaRPr lang="en-US" dirty="0" smtClean="0"/>
          </a:p>
          <a:p>
            <a:pPr lvl="1"/>
            <a:r>
              <a:rPr lang="en-US" dirty="0" smtClean="0"/>
              <a:t>Mostly </a:t>
            </a:r>
            <a:r>
              <a:rPr lang="en-US" dirty="0"/>
              <a:t>retroperitoneal, deep to greater curvature of stomach</a:t>
            </a:r>
          </a:p>
          <a:p>
            <a:pPr lvl="1"/>
            <a:endParaRPr lang="en-US" dirty="0" smtClean="0"/>
          </a:p>
          <a:p>
            <a:pPr lvl="1"/>
            <a:r>
              <a:rPr lang="en-US" dirty="0" smtClean="0"/>
              <a:t>Head </a:t>
            </a:r>
            <a:r>
              <a:rPr lang="en-US" dirty="0"/>
              <a:t>encircled by </a:t>
            </a:r>
            <a:r>
              <a:rPr lang="en-US" dirty="0" smtClean="0"/>
              <a:t>duodenum</a:t>
            </a:r>
          </a:p>
          <a:p>
            <a:pPr lvl="1"/>
            <a:r>
              <a:rPr lang="en-US" dirty="0" smtClean="0"/>
              <a:t>Tail points back towards the spleen</a:t>
            </a:r>
            <a:endParaRPr lang="en-US" dirty="0"/>
          </a:p>
        </p:txBody>
      </p:sp>
    </p:spTree>
    <p:extLst>
      <p:ext uri="{BB962C8B-B14F-4D97-AF65-F5344CB8AC3E}">
        <p14:creationId xmlns:p14="http://schemas.microsoft.com/office/powerpoint/2010/main" val="15272740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Rectangle 12"/>
          <p:cNvSpPr>
            <a:spLocks noGrp="1" noChangeArrowheads="1"/>
          </p:cNvSpPr>
          <p:nvPr>
            <p:ph type="title"/>
          </p:nvPr>
        </p:nvSpPr>
        <p:spPr/>
        <p:txBody>
          <a:bodyPr/>
          <a:lstStyle/>
          <a:p>
            <a:r>
              <a:rPr lang="en-US"/>
              <a:t>Pancreas</a:t>
            </a:r>
          </a:p>
        </p:txBody>
      </p:sp>
      <p:sp>
        <p:nvSpPr>
          <p:cNvPr id="7181" name="Rectangle 13"/>
          <p:cNvSpPr>
            <a:spLocks noGrp="1" noChangeArrowheads="1"/>
          </p:cNvSpPr>
          <p:nvPr>
            <p:ph type="body" idx="1"/>
          </p:nvPr>
        </p:nvSpPr>
        <p:spPr/>
        <p:txBody>
          <a:bodyPr/>
          <a:lstStyle/>
          <a:p>
            <a:r>
              <a:rPr lang="en-US" dirty="0"/>
              <a:t>Endocrine function</a:t>
            </a:r>
          </a:p>
          <a:p>
            <a:pPr lvl="1"/>
            <a:r>
              <a:rPr lang="en-US" dirty="0"/>
              <a:t>Pancreatic islets secrete insulin and glucagon</a:t>
            </a:r>
          </a:p>
          <a:p>
            <a:endParaRPr lang="en-US" dirty="0" smtClean="0"/>
          </a:p>
          <a:p>
            <a:r>
              <a:rPr lang="en-US" dirty="0" smtClean="0"/>
              <a:t>Exocrine </a:t>
            </a:r>
            <a:r>
              <a:rPr lang="en-US" dirty="0"/>
              <a:t>function</a:t>
            </a:r>
          </a:p>
          <a:p>
            <a:pPr lvl="1"/>
            <a:r>
              <a:rPr lang="en-US" dirty="0" smtClean="0"/>
              <a:t>secrete </a:t>
            </a:r>
            <a:r>
              <a:rPr lang="en-US" b="1" dirty="0"/>
              <a:t>pancreatic </a:t>
            </a:r>
            <a:r>
              <a:rPr lang="en-US" b="1" dirty="0" smtClean="0"/>
              <a:t>juice</a:t>
            </a:r>
            <a:endParaRPr lang="en-US" dirty="0" smtClean="0"/>
          </a:p>
          <a:p>
            <a:pPr lvl="2"/>
            <a:r>
              <a:rPr lang="en-US" dirty="0" smtClean="0"/>
              <a:t>To </a:t>
            </a:r>
            <a:r>
              <a:rPr lang="en-US" dirty="0"/>
              <a:t>duodenum via main pancreatic duct </a:t>
            </a:r>
          </a:p>
        </p:txBody>
      </p:sp>
    </p:spTree>
    <p:extLst>
      <p:ext uri="{BB962C8B-B14F-4D97-AF65-F5344CB8AC3E}">
        <p14:creationId xmlns:p14="http://schemas.microsoft.com/office/powerpoint/2010/main" val="42875230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Rectangle 12"/>
          <p:cNvSpPr>
            <a:spLocks noGrp="1" noChangeArrowheads="1"/>
          </p:cNvSpPr>
          <p:nvPr>
            <p:ph type="title"/>
          </p:nvPr>
        </p:nvSpPr>
        <p:spPr/>
        <p:txBody>
          <a:bodyPr/>
          <a:lstStyle/>
          <a:p>
            <a:r>
              <a:rPr lang="en-US"/>
              <a:t> Pancreatic Juice</a:t>
            </a:r>
          </a:p>
        </p:txBody>
      </p:sp>
      <p:sp>
        <p:nvSpPr>
          <p:cNvPr id="10253" name="Rectangle 13"/>
          <p:cNvSpPr>
            <a:spLocks noGrp="1" noChangeArrowheads="1"/>
          </p:cNvSpPr>
          <p:nvPr>
            <p:ph type="body" idx="1"/>
          </p:nvPr>
        </p:nvSpPr>
        <p:spPr/>
        <p:txBody>
          <a:bodyPr/>
          <a:lstStyle/>
          <a:p>
            <a:r>
              <a:rPr lang="en-US" dirty="0" smtClean="0"/>
              <a:t>Watery </a:t>
            </a:r>
            <a:r>
              <a:rPr lang="en-US" dirty="0"/>
              <a:t>alkaline solution (pH 8) neutralizes chyme</a:t>
            </a:r>
          </a:p>
          <a:p>
            <a:endParaRPr lang="en-US" dirty="0" smtClean="0"/>
          </a:p>
          <a:p>
            <a:r>
              <a:rPr lang="en-US" dirty="0" smtClean="0"/>
              <a:t>Electrolytes </a:t>
            </a:r>
            <a:r>
              <a:rPr lang="en-US" dirty="0"/>
              <a:t>(primarily HCO</a:t>
            </a:r>
            <a:r>
              <a:rPr lang="en-US" baseline="-25000" dirty="0"/>
              <a:t>3</a:t>
            </a:r>
            <a:r>
              <a:rPr lang="en-US" baseline="30000" dirty="0"/>
              <a:t>–</a:t>
            </a:r>
            <a:r>
              <a:rPr lang="en-US" dirty="0"/>
              <a:t>) </a:t>
            </a:r>
          </a:p>
          <a:p>
            <a:endParaRPr lang="en-US" dirty="0" smtClean="0"/>
          </a:p>
          <a:p>
            <a:r>
              <a:rPr lang="en-US" dirty="0" smtClean="0"/>
              <a:t>Enzymes</a:t>
            </a:r>
            <a:endParaRPr lang="en-US" dirty="0"/>
          </a:p>
          <a:p>
            <a:pPr lvl="1"/>
            <a:r>
              <a:rPr lang="en-US" dirty="0"/>
              <a:t>Amylase, lipases, nucleases secreted in active form but require ions or bile for optimal activity</a:t>
            </a:r>
          </a:p>
          <a:p>
            <a:pPr lvl="1"/>
            <a:endParaRPr lang="en-US" dirty="0" smtClean="0"/>
          </a:p>
          <a:p>
            <a:pPr lvl="1"/>
            <a:r>
              <a:rPr lang="en-US" dirty="0" smtClean="0"/>
              <a:t>Proteases </a:t>
            </a:r>
            <a:r>
              <a:rPr lang="en-US" dirty="0"/>
              <a:t>secreted in inactive form</a:t>
            </a:r>
          </a:p>
        </p:txBody>
      </p:sp>
    </p:spTree>
    <p:extLst>
      <p:ext uri="{BB962C8B-B14F-4D97-AF65-F5344CB8AC3E}">
        <p14:creationId xmlns:p14="http://schemas.microsoft.com/office/powerpoint/2010/main" val="10346540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2" name="Rectangle 12"/>
          <p:cNvSpPr>
            <a:spLocks noGrp="1" noChangeArrowheads="1"/>
          </p:cNvSpPr>
          <p:nvPr>
            <p:ph type="title"/>
          </p:nvPr>
        </p:nvSpPr>
        <p:spPr/>
        <p:txBody>
          <a:bodyPr/>
          <a:lstStyle/>
          <a:p>
            <a:r>
              <a:rPr lang="en-US"/>
              <a:t>Regulation of Pancreatic Secretion</a:t>
            </a:r>
          </a:p>
        </p:txBody>
      </p:sp>
      <p:sp>
        <p:nvSpPr>
          <p:cNvPr id="15373" name="Rectangle 13"/>
          <p:cNvSpPr>
            <a:spLocks noGrp="1" noChangeArrowheads="1"/>
          </p:cNvSpPr>
          <p:nvPr>
            <p:ph type="body" idx="1"/>
          </p:nvPr>
        </p:nvSpPr>
        <p:spPr/>
        <p:txBody>
          <a:bodyPr/>
          <a:lstStyle/>
          <a:p>
            <a:r>
              <a:rPr lang="en-US" dirty="0"/>
              <a:t>CCK induces secretion of enzyme-rich pancreatic </a:t>
            </a:r>
            <a:r>
              <a:rPr lang="en-US" dirty="0" smtClean="0"/>
              <a:t>juice</a:t>
            </a:r>
            <a:endParaRPr lang="en-US" dirty="0"/>
          </a:p>
          <a:p>
            <a:endParaRPr lang="en-US" dirty="0" smtClean="0"/>
          </a:p>
          <a:p>
            <a:r>
              <a:rPr lang="en-US" dirty="0" smtClean="0"/>
              <a:t>Secretin </a:t>
            </a:r>
            <a:r>
              <a:rPr lang="en-US" dirty="0"/>
              <a:t>causes secretion of bicarbonate-rich pancreatic juice by duct cells</a:t>
            </a:r>
          </a:p>
          <a:p>
            <a:endParaRPr lang="en-US" dirty="0" smtClean="0"/>
          </a:p>
          <a:p>
            <a:r>
              <a:rPr lang="en-US" dirty="0" err="1" smtClean="0"/>
              <a:t>Vagal</a:t>
            </a:r>
            <a:r>
              <a:rPr lang="en-US" dirty="0" smtClean="0"/>
              <a:t> </a:t>
            </a:r>
            <a:r>
              <a:rPr lang="en-US" dirty="0"/>
              <a:t>stimulation also causes release of pancreatic juice (minor stimulus)</a:t>
            </a:r>
          </a:p>
        </p:txBody>
      </p:sp>
    </p:spTree>
    <p:extLst>
      <p:ext uri="{BB962C8B-B14F-4D97-AF65-F5344CB8AC3E}">
        <p14:creationId xmlns:p14="http://schemas.microsoft.com/office/powerpoint/2010/main" val="11048715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8" name="Rectangle 16"/>
          <p:cNvSpPr>
            <a:spLocks noGrp="1" noChangeArrowheads="1"/>
          </p:cNvSpPr>
          <p:nvPr>
            <p:ph type="title"/>
          </p:nvPr>
        </p:nvSpPr>
        <p:spPr/>
        <p:txBody>
          <a:bodyPr/>
          <a:lstStyle/>
          <a:p>
            <a:r>
              <a:rPr lang="en-US"/>
              <a:t>Digestion in the Small Intestine</a:t>
            </a:r>
          </a:p>
        </p:txBody>
      </p:sp>
      <p:sp>
        <p:nvSpPr>
          <p:cNvPr id="23569" name="Rectangle 17"/>
          <p:cNvSpPr>
            <a:spLocks noGrp="1" noChangeArrowheads="1"/>
          </p:cNvSpPr>
          <p:nvPr>
            <p:ph type="body" idx="1"/>
          </p:nvPr>
        </p:nvSpPr>
        <p:spPr/>
        <p:txBody>
          <a:bodyPr/>
          <a:lstStyle/>
          <a:p>
            <a:r>
              <a:rPr lang="en-US" dirty="0"/>
              <a:t>Chyme from stomach contains</a:t>
            </a:r>
          </a:p>
          <a:p>
            <a:pPr lvl="1"/>
            <a:r>
              <a:rPr lang="en-US" dirty="0"/>
              <a:t>Partially digested carbohydrates and proteins </a:t>
            </a:r>
          </a:p>
          <a:p>
            <a:pPr lvl="1"/>
            <a:r>
              <a:rPr lang="en-US" dirty="0"/>
              <a:t>Undigested fats</a:t>
            </a:r>
          </a:p>
          <a:p>
            <a:endParaRPr lang="en-US" dirty="0" smtClean="0"/>
          </a:p>
          <a:p>
            <a:r>
              <a:rPr lang="en-US" dirty="0" smtClean="0"/>
              <a:t>3–6 </a:t>
            </a:r>
            <a:r>
              <a:rPr lang="en-US" dirty="0"/>
              <a:t>hours in small intestine</a:t>
            </a:r>
          </a:p>
          <a:p>
            <a:pPr lvl="1"/>
            <a:r>
              <a:rPr lang="en-US" dirty="0"/>
              <a:t>Most water absorbed</a:t>
            </a:r>
          </a:p>
          <a:p>
            <a:pPr lvl="1"/>
            <a:r>
              <a:rPr lang="en-US" dirty="0" smtClean="0"/>
              <a:t>almost </a:t>
            </a:r>
            <a:r>
              <a:rPr lang="en-US" dirty="0"/>
              <a:t>a</a:t>
            </a:r>
            <a:r>
              <a:rPr lang="en-US" dirty="0" smtClean="0"/>
              <a:t>ll </a:t>
            </a:r>
            <a:r>
              <a:rPr lang="en-US" dirty="0"/>
              <a:t>nutrients absorbed</a:t>
            </a:r>
          </a:p>
          <a:p>
            <a:endParaRPr lang="en-US" dirty="0" smtClean="0"/>
          </a:p>
          <a:p>
            <a:r>
              <a:rPr lang="en-US" dirty="0" smtClean="0"/>
              <a:t>Small </a:t>
            </a:r>
            <a:r>
              <a:rPr lang="en-US" dirty="0"/>
              <a:t>intestine, like stomach, no role in ingestion or defecation</a:t>
            </a:r>
          </a:p>
        </p:txBody>
      </p:sp>
    </p:spTree>
    <p:extLst>
      <p:ext uri="{BB962C8B-B14F-4D97-AF65-F5344CB8AC3E}">
        <p14:creationId xmlns:p14="http://schemas.microsoft.com/office/powerpoint/2010/main" val="11066466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Digestive Flash Animations\digestivesystemoverview.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Digestive Flash Animations\Stomach.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Digestive Flash Animations\gastricsecretion.swf"/>
</p:tagLst>
</file>

<file path=ppt/tags/tag4.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Kidneygrossanatomy.swf"/>
</p:tagLst>
</file>

<file path=ppt/tags/tag5.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Kidneymicroscopicantomy.swf"/>
</p:tagLst>
</file>

<file path=ppt/tags/tag6.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Urineformation.swf"/>
</p:tagLst>
</file>

<file path=ppt/tags/tag7.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Urinarysystemoverview.swf"/>
</p:tagLst>
</file>

<file path=ppt/tags/tag8.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Micturitionreflex.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8493</Words>
  <Application>Microsoft Office PowerPoint</Application>
  <PresentationFormat>On-screen Show (4:3)</PresentationFormat>
  <Paragraphs>2289</Paragraphs>
  <Slides>226</Slides>
  <Notes>178</Notes>
  <HiddenSlides>0</HiddenSlides>
  <MMClips>0</MMClips>
  <ScaleCrop>false</ScaleCrop>
  <HeadingPairs>
    <vt:vector size="4" baseType="variant">
      <vt:variant>
        <vt:lpstr>Theme</vt:lpstr>
      </vt:variant>
      <vt:variant>
        <vt:i4>1</vt:i4>
      </vt:variant>
      <vt:variant>
        <vt:lpstr>Slide Titles</vt:lpstr>
      </vt:variant>
      <vt:variant>
        <vt:i4>226</vt:i4>
      </vt:variant>
    </vt:vector>
  </HeadingPairs>
  <TitlesOfParts>
    <vt:vector size="227" baseType="lpstr">
      <vt:lpstr>Office Theme</vt:lpstr>
      <vt:lpstr>Digestive System</vt:lpstr>
      <vt:lpstr>Digestive System</vt:lpstr>
      <vt:lpstr>PowerPoint Presentation</vt:lpstr>
      <vt:lpstr>PowerPoint Presentation</vt:lpstr>
      <vt:lpstr>Digestive Processes</vt:lpstr>
      <vt:lpstr>PowerPoint Presentation</vt:lpstr>
      <vt:lpstr>GI Tract Regulatory Mechanisms</vt:lpstr>
      <vt:lpstr>GI Tract Regulatory Mechanisms</vt:lpstr>
      <vt:lpstr>PowerPoint Presentation</vt:lpstr>
      <vt:lpstr>Peritoneum and Peritoneal Cavity</vt:lpstr>
      <vt:lpstr>Peritoneum and Peritoneal Cavity</vt:lpstr>
      <vt:lpstr>Homeostatic Imbalance</vt:lpstr>
      <vt:lpstr>Histology of the Alimentary Canal</vt:lpstr>
      <vt:lpstr>PowerPoint Presentation</vt:lpstr>
      <vt:lpstr>Mucosa</vt:lpstr>
      <vt:lpstr>Mucosa</vt:lpstr>
      <vt:lpstr>Mucosa</vt:lpstr>
      <vt:lpstr>Submucosa</vt:lpstr>
      <vt:lpstr>Muscularis Externa</vt:lpstr>
      <vt:lpstr>Serosa</vt:lpstr>
      <vt:lpstr>Enteric Nervous System</vt:lpstr>
      <vt:lpstr>Enteric Nervous System</vt:lpstr>
      <vt:lpstr>Functional Anatomy: Mouth</vt:lpstr>
      <vt:lpstr>PowerPoint Presentation</vt:lpstr>
      <vt:lpstr>Lips and Cheeks</vt:lpstr>
      <vt:lpstr>PowerPoint Presentation</vt:lpstr>
      <vt:lpstr>Palate</vt:lpstr>
      <vt:lpstr>Tongue</vt:lpstr>
      <vt:lpstr>Tongue</vt:lpstr>
      <vt:lpstr>Tongue</vt:lpstr>
      <vt:lpstr>Salivary Glands</vt:lpstr>
      <vt:lpstr>Salivary Glands</vt:lpstr>
      <vt:lpstr>Salivary Glands</vt:lpstr>
      <vt:lpstr>Salivary Glands</vt:lpstr>
      <vt:lpstr>Salivary Glands</vt:lpstr>
      <vt:lpstr>Composition of Saliva</vt:lpstr>
      <vt:lpstr>Control of Salivation</vt:lpstr>
      <vt:lpstr>Teeth</vt:lpstr>
      <vt:lpstr>Classes of Teeth</vt:lpstr>
      <vt:lpstr>Tooth Structure</vt:lpstr>
      <vt:lpstr>Tooth Structure</vt:lpstr>
      <vt:lpstr>Tooth Structure</vt:lpstr>
      <vt:lpstr>Tooth and Gum Disease</vt:lpstr>
      <vt:lpstr>Tooth and Gum Disease</vt:lpstr>
      <vt:lpstr>Tooth and Gum Disease</vt:lpstr>
      <vt:lpstr>Pharynx</vt:lpstr>
      <vt:lpstr>Esophagus</vt:lpstr>
      <vt:lpstr>Homeostatic Imbalance</vt:lpstr>
      <vt:lpstr>Esophagus</vt:lpstr>
      <vt:lpstr>Digestive Processes: Mouth </vt:lpstr>
      <vt:lpstr>Mastication</vt:lpstr>
      <vt:lpstr>Deglutition </vt:lpstr>
      <vt:lpstr>Stomach: Gross Anatomy</vt:lpstr>
      <vt:lpstr>Stomach: Gross Anatomy</vt:lpstr>
      <vt:lpstr>PowerPoint Presentation</vt:lpstr>
      <vt:lpstr>PowerPoint Presentation</vt:lpstr>
      <vt:lpstr>Stomach: Microscopic Anatomy </vt:lpstr>
      <vt:lpstr>Stomach: Microscopic Anatomy </vt:lpstr>
      <vt:lpstr>Gastric Glands</vt:lpstr>
      <vt:lpstr>Gastric Gland Secretions</vt:lpstr>
      <vt:lpstr>Gastric Gland Secretions</vt:lpstr>
      <vt:lpstr>Gastric Gland Secretions</vt:lpstr>
      <vt:lpstr>Mucosal Barrier</vt:lpstr>
      <vt:lpstr>PowerPoint Presentation</vt:lpstr>
      <vt:lpstr>Homeostatic Imbalance</vt:lpstr>
      <vt:lpstr>Digestive Processes in the Stomach</vt:lpstr>
      <vt:lpstr>Digestive Processes in the Stomach</vt:lpstr>
      <vt:lpstr>Regulation of Gastric Secretion</vt:lpstr>
      <vt:lpstr>Regulation of Gastric Secretion</vt:lpstr>
      <vt:lpstr>Stimuli of Gastric Phase</vt:lpstr>
      <vt:lpstr>Regulation of Gastric Secretion</vt:lpstr>
      <vt:lpstr>PowerPoint Presentation</vt:lpstr>
      <vt:lpstr>Enterogastric Reflex</vt:lpstr>
      <vt:lpstr>Intestinal Phase</vt:lpstr>
      <vt:lpstr>Gastric Contractile Activity</vt:lpstr>
      <vt:lpstr>Gastric Contractile Activity</vt:lpstr>
      <vt:lpstr>Regulation of Gastric Emptying</vt:lpstr>
      <vt:lpstr>Homeostatic Imbalance</vt:lpstr>
      <vt:lpstr>Small Intestine: Gross Anatomy</vt:lpstr>
      <vt:lpstr>Duodenum</vt:lpstr>
      <vt:lpstr>Jejunum and Ileum</vt:lpstr>
      <vt:lpstr>Structural Modifications</vt:lpstr>
      <vt:lpstr>Structural Modifications</vt:lpstr>
      <vt:lpstr>Intestinal Crypts</vt:lpstr>
      <vt:lpstr>Mucosa</vt:lpstr>
      <vt:lpstr>Intestinal Juice</vt:lpstr>
      <vt:lpstr>The Liver and Gallbladder</vt:lpstr>
      <vt:lpstr>Liver</vt:lpstr>
      <vt:lpstr>Liver: Associated Structures</vt:lpstr>
      <vt:lpstr>Bile</vt:lpstr>
      <vt:lpstr>The Gallbladder</vt:lpstr>
      <vt:lpstr>The Gallbladder</vt:lpstr>
      <vt:lpstr>Regulation of Bile Secretion</vt:lpstr>
      <vt:lpstr>Regulation of Bile Secretion</vt:lpstr>
      <vt:lpstr>Pancreas</vt:lpstr>
      <vt:lpstr>Pancreas</vt:lpstr>
      <vt:lpstr> Pancreatic Juice</vt:lpstr>
      <vt:lpstr>Regulation of Pancreatic Secretion</vt:lpstr>
      <vt:lpstr>Digestion in the Small Intestine</vt:lpstr>
      <vt:lpstr>Motility of the Small Intestine</vt:lpstr>
      <vt:lpstr>Motility of the Small Intestine</vt:lpstr>
      <vt:lpstr>Motility of the Small Intestine</vt:lpstr>
      <vt:lpstr>Large Intestine</vt:lpstr>
      <vt:lpstr>Large Intestine</vt:lpstr>
      <vt:lpstr>Subdivisions of the Large Intestine</vt:lpstr>
      <vt:lpstr>Colon</vt:lpstr>
      <vt:lpstr>Rectum and Anus</vt:lpstr>
      <vt:lpstr>Large Intestine: Microscopic Anatomy</vt:lpstr>
      <vt:lpstr>Bacterial Flora</vt:lpstr>
      <vt:lpstr>Intestinal Flora</vt:lpstr>
      <vt:lpstr>Digestive Processes in the Large Intestine</vt:lpstr>
      <vt:lpstr>Motility of the Large Intestine</vt:lpstr>
      <vt:lpstr>Motility of the Large Intestine</vt:lpstr>
      <vt:lpstr>Homeostatic Imbalance</vt:lpstr>
      <vt:lpstr>Homeostatic Imbalance</vt:lpstr>
      <vt:lpstr>Defecation</vt:lpstr>
      <vt:lpstr>Defecation</vt:lpstr>
      <vt:lpstr>Digestion of Carbohydrates</vt:lpstr>
      <vt:lpstr>Digestion of Proteins</vt:lpstr>
      <vt:lpstr>Digestion of Lipids</vt:lpstr>
      <vt:lpstr>Digestion of Nucleic Acids</vt:lpstr>
      <vt:lpstr>Absorption</vt:lpstr>
      <vt:lpstr>Absorption of Protein</vt:lpstr>
      <vt:lpstr>Homeostatic Imbalance</vt:lpstr>
      <vt:lpstr>Absorption of Lipids</vt:lpstr>
      <vt:lpstr>Absorption of Nucleic Acids</vt:lpstr>
      <vt:lpstr>Absorption of Vitamins</vt:lpstr>
      <vt:lpstr>Absorption of Vitamins </vt:lpstr>
      <vt:lpstr>Absorption of Water </vt:lpstr>
      <vt:lpstr>Malabsorption of Nutrients</vt:lpstr>
      <vt:lpstr>Malabsorption of Nutrients</vt:lpstr>
      <vt:lpstr>Cancer</vt:lpstr>
      <vt:lpstr>Kidney Functions</vt:lpstr>
      <vt:lpstr>Kidney Functions</vt:lpstr>
      <vt:lpstr>Urinary System Organs</vt:lpstr>
      <vt:lpstr>PowerPoint Presentation</vt:lpstr>
      <vt:lpstr> Kidney Anatomy</vt:lpstr>
      <vt:lpstr>Kidney Anatomy</vt:lpstr>
      <vt:lpstr>Internal Anatomy</vt:lpstr>
      <vt:lpstr>Internal Anatomy</vt:lpstr>
      <vt:lpstr>Internal Anatomy</vt:lpstr>
      <vt:lpstr>Homeostatic Imbalance</vt:lpstr>
      <vt:lpstr>Blood and Nerve Supply</vt:lpstr>
      <vt:lpstr>Nephrons</vt:lpstr>
      <vt:lpstr>Renal Corpuscle</vt:lpstr>
      <vt:lpstr>Renal Tubule</vt:lpstr>
      <vt:lpstr>Renal Tubule</vt:lpstr>
      <vt:lpstr>Renal Tubule</vt:lpstr>
      <vt:lpstr>Renal Tubule</vt:lpstr>
      <vt:lpstr>Collecting Ducts</vt:lpstr>
      <vt:lpstr>Classes of Nephrons</vt:lpstr>
      <vt:lpstr>PowerPoint Presentation</vt:lpstr>
      <vt:lpstr>Nephron Capillary Beds</vt:lpstr>
      <vt:lpstr>Nephron Capillary Beds</vt:lpstr>
      <vt:lpstr>Nephron Capillary Beds</vt:lpstr>
      <vt:lpstr>Nephron Capillary Beds</vt:lpstr>
      <vt:lpstr>Juxtaglomerular Complex (JGC)</vt:lpstr>
      <vt:lpstr>Juxtaglomerular Complex (JGC)</vt:lpstr>
      <vt:lpstr>Juxtaglomerular Complex (JGC)</vt:lpstr>
      <vt:lpstr>Juxtaglomerular Complex (JGC)</vt:lpstr>
      <vt:lpstr>Kidney Physiology: Mechanisms of Urine Formation</vt:lpstr>
      <vt:lpstr>Kidney Physiology: Mechanisms of Urine Formation</vt:lpstr>
      <vt:lpstr>Kidney Physiology: Mechanisms of Urine Formation</vt:lpstr>
      <vt:lpstr>Glomerular Filtration</vt:lpstr>
      <vt:lpstr>The Filtration Membrane</vt:lpstr>
      <vt:lpstr>Pressures That Affect Filtration</vt:lpstr>
      <vt:lpstr>Pressures That Affect Filtration</vt:lpstr>
      <vt:lpstr>Net Filtration Pressure (NFP)</vt:lpstr>
      <vt:lpstr>Glomerular Filtration Rate (GFR)</vt:lpstr>
      <vt:lpstr>Regulation of Glomerular Filtration</vt:lpstr>
      <vt:lpstr>Regulation of Glomerular Filtration</vt:lpstr>
      <vt:lpstr>Regulation of Glomerular Filtration</vt:lpstr>
      <vt:lpstr>Intrinsic Controls</vt:lpstr>
      <vt:lpstr>Intrinsic Controls: Myogenic Mechanism</vt:lpstr>
      <vt:lpstr>Extrinsic Controls: Sympathetic Nervous System</vt:lpstr>
      <vt:lpstr>Extrinsic Controls: Sympathetic Nervous System</vt:lpstr>
      <vt:lpstr>Extrinsic Controls: Renin-Angiotensin- Aldosterone Mechanism</vt:lpstr>
      <vt:lpstr>Extrinsic Controls: Other Factors Affecting GFR</vt:lpstr>
      <vt:lpstr>Tubular Reabsorption</vt:lpstr>
      <vt:lpstr>Tubular Reabsorption</vt:lpstr>
      <vt:lpstr>Tubular Reabsorption of Sodium</vt:lpstr>
      <vt:lpstr>Passive Tubular Reabsorption of Water</vt:lpstr>
      <vt:lpstr>Passive Tubular Reabsorption of Solutes</vt:lpstr>
      <vt:lpstr>Transport Maximum</vt:lpstr>
      <vt:lpstr>Reabsorptive Capabilities of Renal Tubules and Collecting Ducts</vt:lpstr>
      <vt:lpstr>Reabsorptive Capabilities of Renal Tubules and Collecting Ducts</vt:lpstr>
      <vt:lpstr>Reabsorptive Capabilities of Renal Tubules and Collecting Ducts</vt:lpstr>
      <vt:lpstr>Reabsorptive Capabilities of Renal Tubules and Collecting Ducts</vt:lpstr>
      <vt:lpstr>Reabsorptive Capabilities of Renal Tubules and Collecting Ducts</vt:lpstr>
      <vt:lpstr>Reabsorptive Capabilities of Renal Tubules and Collecting Ducts</vt:lpstr>
      <vt:lpstr>Tubular Secretion</vt:lpstr>
      <vt:lpstr>Tubular Secretion</vt:lpstr>
      <vt:lpstr>Countercurrent Mechanism</vt:lpstr>
      <vt:lpstr>Formation of Dilute or Concentrated Urine</vt:lpstr>
      <vt:lpstr>Diuretics</vt:lpstr>
      <vt:lpstr>Clinical Evaluation of Kidney Function</vt:lpstr>
      <vt:lpstr>Renal Clearance</vt:lpstr>
      <vt:lpstr>Renal Clearance</vt:lpstr>
      <vt:lpstr>Homeostatic Imbalance</vt:lpstr>
      <vt:lpstr>Physical Characteristics of Urine</vt:lpstr>
      <vt:lpstr>Physical Characteristics of Urine</vt:lpstr>
      <vt:lpstr>Physical Characteristics of Urine</vt:lpstr>
      <vt:lpstr>Chemical Composition of Urine</vt:lpstr>
      <vt:lpstr>Chemical Composition of Urine</vt:lpstr>
      <vt:lpstr>Urine transport, Storage, and Elimination: Ureters</vt:lpstr>
      <vt:lpstr>PowerPoint Presentation</vt:lpstr>
      <vt:lpstr>Ureters</vt:lpstr>
      <vt:lpstr>Homeostatic Imbalance</vt:lpstr>
      <vt:lpstr>Urinary Bladder</vt:lpstr>
      <vt:lpstr>Urinary Bladder</vt:lpstr>
      <vt:lpstr>Urinary Bladder</vt:lpstr>
      <vt:lpstr>Urinary Bladder</vt:lpstr>
      <vt:lpstr>Urethra</vt:lpstr>
      <vt:lpstr>Urethra</vt:lpstr>
      <vt:lpstr>Urethra</vt:lpstr>
      <vt:lpstr>Urethra</vt:lpstr>
      <vt:lpstr>PowerPoint Presentation</vt:lpstr>
      <vt:lpstr>Micturition</vt:lpstr>
      <vt:lpstr>Micturition</vt:lpstr>
      <vt:lpstr>Micturition</vt:lpstr>
      <vt:lpstr>PowerPoint Presentation</vt:lpstr>
      <vt:lpstr>Homeostatic Imbalance</vt:lpstr>
      <vt:lpstr>Homeostatic Imbalance</vt:lpstr>
      <vt:lpstr>Homeostatic Imbalance</vt:lpstr>
      <vt:lpstr>Homeostatic Imbalance</vt:lpstr>
      <vt:lpstr>Developmental Aspects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Functions</dc:title>
  <dc:creator>Betsy</dc:creator>
  <cp:lastModifiedBy>Wargo, Betsy</cp:lastModifiedBy>
  <cp:revision>30</cp:revision>
  <dcterms:created xsi:type="dcterms:W3CDTF">2013-06-28T00:20:14Z</dcterms:created>
  <dcterms:modified xsi:type="dcterms:W3CDTF">2014-04-09T18:50:11Z</dcterms:modified>
</cp:coreProperties>
</file>