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194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95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411" r:id="rId2"/>
    <p:sldId id="412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4" r:id="rId35"/>
    <p:sldId id="445" r:id="rId36"/>
    <p:sldId id="446" r:id="rId37"/>
    <p:sldId id="447" r:id="rId38"/>
    <p:sldId id="448" r:id="rId39"/>
    <p:sldId id="449" r:id="rId40"/>
    <p:sldId id="450" r:id="rId41"/>
    <p:sldId id="451" r:id="rId42"/>
    <p:sldId id="452" r:id="rId43"/>
    <p:sldId id="453" r:id="rId44"/>
    <p:sldId id="454" r:id="rId45"/>
    <p:sldId id="455" r:id="rId46"/>
    <p:sldId id="456" r:id="rId47"/>
    <p:sldId id="457" r:id="rId48"/>
    <p:sldId id="458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0" r:id="rId62"/>
    <p:sldId id="361" r:id="rId63"/>
    <p:sldId id="362" r:id="rId64"/>
    <p:sldId id="363" r:id="rId65"/>
    <p:sldId id="364" r:id="rId66"/>
    <p:sldId id="365" r:id="rId67"/>
    <p:sldId id="366" r:id="rId68"/>
    <p:sldId id="367" r:id="rId69"/>
    <p:sldId id="368" r:id="rId70"/>
    <p:sldId id="369" r:id="rId71"/>
    <p:sldId id="370" r:id="rId72"/>
    <p:sldId id="371" r:id="rId73"/>
    <p:sldId id="372" r:id="rId74"/>
    <p:sldId id="373" r:id="rId75"/>
    <p:sldId id="374" r:id="rId76"/>
    <p:sldId id="375" r:id="rId77"/>
    <p:sldId id="376" r:id="rId78"/>
    <p:sldId id="377" r:id="rId79"/>
    <p:sldId id="378" r:id="rId80"/>
    <p:sldId id="379" r:id="rId81"/>
    <p:sldId id="380" r:id="rId82"/>
    <p:sldId id="381" r:id="rId83"/>
    <p:sldId id="382" r:id="rId84"/>
    <p:sldId id="383" r:id="rId85"/>
    <p:sldId id="384" r:id="rId86"/>
    <p:sldId id="385" r:id="rId87"/>
    <p:sldId id="386" r:id="rId88"/>
    <p:sldId id="387" r:id="rId89"/>
    <p:sldId id="388" r:id="rId90"/>
    <p:sldId id="389" r:id="rId91"/>
    <p:sldId id="390" r:id="rId92"/>
    <p:sldId id="391" r:id="rId93"/>
    <p:sldId id="392" r:id="rId94"/>
    <p:sldId id="393" r:id="rId95"/>
    <p:sldId id="394" r:id="rId96"/>
    <p:sldId id="395" r:id="rId97"/>
    <p:sldId id="396" r:id="rId98"/>
    <p:sldId id="397" r:id="rId99"/>
    <p:sldId id="398" r:id="rId100"/>
    <p:sldId id="399" r:id="rId101"/>
    <p:sldId id="400" r:id="rId102"/>
    <p:sldId id="401" r:id="rId103"/>
    <p:sldId id="402" r:id="rId104"/>
    <p:sldId id="403" r:id="rId105"/>
    <p:sldId id="404" r:id="rId106"/>
    <p:sldId id="405" r:id="rId107"/>
    <p:sldId id="406" r:id="rId108"/>
    <p:sldId id="407" r:id="rId109"/>
    <p:sldId id="408" r:id="rId110"/>
    <p:sldId id="409" r:id="rId111"/>
    <p:sldId id="410" r:id="rId112"/>
    <p:sldId id="257" r:id="rId113"/>
    <p:sldId id="258" r:id="rId114"/>
    <p:sldId id="259" r:id="rId115"/>
    <p:sldId id="260" r:id="rId116"/>
    <p:sldId id="261" r:id="rId117"/>
    <p:sldId id="262" r:id="rId118"/>
    <p:sldId id="263" r:id="rId119"/>
    <p:sldId id="264" r:id="rId120"/>
    <p:sldId id="265" r:id="rId121"/>
    <p:sldId id="266" r:id="rId122"/>
    <p:sldId id="267" r:id="rId123"/>
    <p:sldId id="268" r:id="rId124"/>
    <p:sldId id="269" r:id="rId125"/>
    <p:sldId id="270" r:id="rId126"/>
    <p:sldId id="271" r:id="rId127"/>
    <p:sldId id="272" r:id="rId128"/>
    <p:sldId id="273" r:id="rId129"/>
    <p:sldId id="274" r:id="rId130"/>
    <p:sldId id="275" r:id="rId131"/>
    <p:sldId id="276" r:id="rId132"/>
    <p:sldId id="277" r:id="rId133"/>
    <p:sldId id="278" r:id="rId134"/>
    <p:sldId id="279" r:id="rId135"/>
    <p:sldId id="280" r:id="rId136"/>
    <p:sldId id="281" r:id="rId137"/>
    <p:sldId id="282" r:id="rId138"/>
    <p:sldId id="283" r:id="rId139"/>
    <p:sldId id="284" r:id="rId140"/>
    <p:sldId id="285" r:id="rId141"/>
    <p:sldId id="286" r:id="rId142"/>
    <p:sldId id="287" r:id="rId143"/>
    <p:sldId id="288" r:id="rId144"/>
    <p:sldId id="289" r:id="rId145"/>
    <p:sldId id="290" r:id="rId146"/>
    <p:sldId id="291" r:id="rId147"/>
    <p:sldId id="292" r:id="rId148"/>
    <p:sldId id="293" r:id="rId149"/>
    <p:sldId id="294" r:id="rId150"/>
    <p:sldId id="295" r:id="rId151"/>
    <p:sldId id="296" r:id="rId152"/>
    <p:sldId id="297" r:id="rId153"/>
    <p:sldId id="298" r:id="rId154"/>
    <p:sldId id="299" r:id="rId155"/>
    <p:sldId id="300" r:id="rId156"/>
    <p:sldId id="301" r:id="rId157"/>
    <p:sldId id="302" r:id="rId158"/>
    <p:sldId id="303" r:id="rId159"/>
    <p:sldId id="304" r:id="rId160"/>
    <p:sldId id="305" r:id="rId161"/>
    <p:sldId id="306" r:id="rId162"/>
    <p:sldId id="307" r:id="rId163"/>
    <p:sldId id="311" r:id="rId164"/>
    <p:sldId id="312" r:id="rId165"/>
    <p:sldId id="314" r:id="rId166"/>
    <p:sldId id="315" r:id="rId167"/>
    <p:sldId id="316" r:id="rId168"/>
    <p:sldId id="317" r:id="rId169"/>
    <p:sldId id="318" r:id="rId170"/>
    <p:sldId id="319" r:id="rId171"/>
    <p:sldId id="320" r:id="rId172"/>
    <p:sldId id="321" r:id="rId173"/>
    <p:sldId id="322" r:id="rId174"/>
    <p:sldId id="323" r:id="rId175"/>
    <p:sldId id="324" r:id="rId176"/>
    <p:sldId id="325" r:id="rId177"/>
    <p:sldId id="326" r:id="rId178"/>
    <p:sldId id="327" r:id="rId179"/>
    <p:sldId id="328" r:id="rId180"/>
    <p:sldId id="329" r:id="rId181"/>
    <p:sldId id="330" r:id="rId182"/>
    <p:sldId id="331" r:id="rId183"/>
    <p:sldId id="332" r:id="rId184"/>
    <p:sldId id="333" r:id="rId185"/>
    <p:sldId id="334" r:id="rId186"/>
    <p:sldId id="335" r:id="rId187"/>
    <p:sldId id="336" r:id="rId188"/>
    <p:sldId id="337" r:id="rId189"/>
    <p:sldId id="338" r:id="rId190"/>
    <p:sldId id="339" r:id="rId191"/>
    <p:sldId id="340" r:id="rId192"/>
    <p:sldId id="341" r:id="rId193"/>
    <p:sldId id="342" r:id="rId194"/>
    <p:sldId id="343" r:id="rId195"/>
    <p:sldId id="344" r:id="rId196"/>
    <p:sldId id="345" r:id="rId197"/>
    <p:sldId id="346" r:id="rId19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slide" Target="slides/slide195.xml"/><Relationship Id="rId200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1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3CA4-B6D0-4E57-B13D-F2708F0453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4355-0EFF-4688-85D7-C205652900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742A-9338-446D-9195-4CF04FACA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E9DE-9710-423E-9927-CA73D19D13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C989-7B69-479D-9372-D8522838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EDCA9-735A-4F27-9F3E-1A032467C6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1F51-0E62-4118-B7B5-FC9EEEFBE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F106-A5C1-4682-8473-57AD05B1C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6FFB-7022-4B84-9FBB-C1CEE4623C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B8089B6-C259-482B-B0FE-96AD19D46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4683B57-0F66-41B3-84F5-581EA1706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Date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6294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 smtClean="0"/>
              <a:t>Begin Exam Five material: </a:t>
            </a:r>
          </a:p>
          <a:p>
            <a:pPr>
              <a:lnSpc>
                <a:spcPct val="90000"/>
              </a:lnSpc>
            </a:pPr>
            <a:endParaRPr lang="en-US" sz="3600" b="1" smtClean="0"/>
          </a:p>
          <a:p>
            <a:pPr>
              <a:lnSpc>
                <a:spcPct val="90000"/>
              </a:lnSpc>
            </a:pPr>
            <a:r>
              <a:rPr lang="en-US" sz="3600" b="1" smtClean="0"/>
              <a:t>Digestive System and Urinary system </a:t>
            </a:r>
          </a:p>
          <a:p>
            <a:pPr>
              <a:lnSpc>
                <a:spcPct val="90000"/>
              </a:lnSpc>
            </a:pPr>
            <a:endParaRPr lang="en-US" sz="3600" b="1" smtClean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Peritoneum and Peritoneal Cavity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Peritoneum </a:t>
            </a:r>
          </a:p>
          <a:p>
            <a:pPr lvl="1"/>
            <a:r>
              <a:rPr lang="en-US" smtClean="0"/>
              <a:t>serous membrane of the abdominal cavity</a:t>
            </a:r>
          </a:p>
          <a:p>
            <a:pPr lvl="1"/>
            <a:r>
              <a:rPr lang="en-US" smtClean="0"/>
              <a:t>Visceral peritoneum</a:t>
            </a:r>
          </a:p>
          <a:p>
            <a:pPr lvl="2"/>
            <a:r>
              <a:rPr lang="en-US" smtClean="0"/>
              <a:t>covers external surface of most digestive organs</a:t>
            </a:r>
          </a:p>
          <a:p>
            <a:pPr lvl="1"/>
            <a:r>
              <a:rPr lang="en-US" smtClean="0"/>
              <a:t>Parietal peritoneum </a:t>
            </a:r>
          </a:p>
          <a:p>
            <a:pPr lvl="2"/>
            <a:r>
              <a:rPr lang="en-US" smtClean="0"/>
              <a:t>lines the body wall</a:t>
            </a:r>
          </a:p>
          <a:p>
            <a:r>
              <a:rPr lang="en-US" smtClean="0"/>
              <a:t>Peritoneal cavity</a:t>
            </a:r>
          </a:p>
          <a:p>
            <a:pPr lvl="1"/>
            <a:r>
              <a:rPr lang="en-US" smtClean="0"/>
              <a:t>Lubricates digestive organs </a:t>
            </a:r>
          </a:p>
          <a:p>
            <a:pPr lvl="1"/>
            <a:r>
              <a:rPr lang="en-US" smtClean="0"/>
              <a:t>Allows them to slide across one another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2625"/>
            <a:ext cx="5334000" cy="5886450"/>
          </a:xfrm>
          <a:prstGeom prst="rect">
            <a:avLst/>
          </a:prstGeom>
          <a:noFill/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178050" y="3609975"/>
            <a:ext cx="18176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Acidic, fatty chyme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entering duodenum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cholecystokinin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from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duodenal wall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enteroendocrine cells</a:t>
            </a:r>
            <a:endParaRPr lang="en-US" sz="2100">
              <a:latin typeface="Times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286000" y="5024438"/>
            <a:ext cx="148748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 Cholecystokinin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enter the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</a:t>
            </a:r>
            <a:endParaRPr lang="en-US" sz="2100">
              <a:latin typeface="Times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179638" y="2043113"/>
            <a:ext cx="1270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Cholecystokinin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(via bloodstream)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causes gallbladder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to contract and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hepatopancreatic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sphincter to relax;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bile enters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duodenum</a:t>
            </a:r>
            <a:endParaRPr lang="en-US" sz="2100">
              <a:latin typeface="Times" charset="0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946775" y="1590675"/>
            <a:ext cx="1008063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Bile salts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transported via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stimulate liver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to produce bile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more rapidly</a:t>
            </a:r>
            <a:endParaRPr lang="en-US" sz="2100">
              <a:latin typeface="Times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616325" y="1068388"/>
            <a:ext cx="166687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Vagal stimulation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weak contractions of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gallbladder</a:t>
            </a:r>
            <a:endParaRPr lang="en-US" sz="2100">
              <a:latin typeface="Times" charset="0"/>
            </a:endParaRPr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2149475" y="361632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1</a:t>
            </a:r>
            <a:endParaRPr lang="en-US" sz="2100">
              <a:latin typeface="Times" charset="0"/>
            </a:endParaRPr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2300288" y="5026025"/>
            <a:ext cx="161925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2</a:t>
            </a:r>
            <a:endParaRPr lang="en-US" sz="2100">
              <a:latin typeface="Times" charset="0"/>
            </a:endParaRPr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2157413" y="2043113"/>
            <a:ext cx="161925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5</a:t>
            </a:r>
            <a:endParaRPr lang="en-US" sz="2100">
              <a:latin typeface="Times" charset="0"/>
            </a:endParaRPr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3427413" y="1068388"/>
            <a:ext cx="160337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4</a:t>
            </a:r>
            <a:endParaRPr lang="en-US" sz="2100">
              <a:latin typeface="Times" charset="0"/>
            </a:endParaRPr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5915025" y="159067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3</a:t>
            </a:r>
            <a:endParaRPr lang="en-US" sz="2100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2625"/>
            <a:ext cx="5334000" cy="5886450"/>
          </a:xfrm>
          <a:prstGeom prst="rect">
            <a:avLst/>
          </a:prstGeom>
          <a:noFill/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178050" y="3609975"/>
            <a:ext cx="18176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Acidic, fatty chyme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entering duodenum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cholecystokinin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from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duodenal wall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enteroendocrine cells</a:t>
            </a:r>
            <a:endParaRPr lang="en-US" sz="2100">
              <a:latin typeface="Times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286000" y="5024438"/>
            <a:ext cx="148748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 Cholecystokinin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enter the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</a:t>
            </a:r>
            <a:endParaRPr lang="en-US" sz="2100">
              <a:latin typeface="Times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179638" y="2043113"/>
            <a:ext cx="1270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Cholecystokinin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(via bloodstream)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causes gallbladder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to contract and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hepatopancreatic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sphincter to relax;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bile enters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duodenum</a:t>
            </a:r>
            <a:endParaRPr lang="en-US" sz="2100">
              <a:latin typeface="Times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946775" y="1590675"/>
            <a:ext cx="1008063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Bile salts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transported via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stimulate liver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to produce bile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more rapidly</a:t>
            </a:r>
            <a:endParaRPr lang="en-US" sz="2100">
              <a:latin typeface="Times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673475" y="6296025"/>
            <a:ext cx="2124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Bile salts reabsorbed into blood</a:t>
            </a:r>
            <a:endParaRPr lang="en-US" sz="2100">
              <a:latin typeface="Times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3616325" y="1068388"/>
            <a:ext cx="166687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Vagal stimulation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weak contractions of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gallbladder</a:t>
            </a:r>
            <a:endParaRPr lang="en-US" sz="2100">
              <a:latin typeface="Times" charset="0"/>
            </a:endParaRPr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2149475" y="361632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1</a:t>
            </a:r>
            <a:endParaRPr lang="en-US" sz="2100">
              <a:latin typeface="Times" charset="0"/>
            </a:endParaRPr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2300288" y="5026025"/>
            <a:ext cx="161925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2</a:t>
            </a:r>
            <a:endParaRPr lang="en-US" sz="2100">
              <a:latin typeface="Times" charset="0"/>
            </a:endParaRPr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3449638" y="6300788"/>
            <a:ext cx="161925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6</a:t>
            </a:r>
            <a:endParaRPr lang="en-US" sz="2100">
              <a:latin typeface="Times" charset="0"/>
            </a:endParaRPr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2157413" y="2043113"/>
            <a:ext cx="161925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5</a:t>
            </a:r>
            <a:endParaRPr lang="en-US" sz="2100">
              <a:latin typeface="Times" charset="0"/>
            </a:endParaRPr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3427413" y="1068388"/>
            <a:ext cx="160337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4</a:t>
            </a:r>
            <a:endParaRPr lang="en-US" sz="2100">
              <a:latin typeface="Times" charset="0"/>
            </a:endParaRPr>
          </a:p>
        </p:txBody>
      </p:sp>
      <p:sp>
        <p:nvSpPr>
          <p:cNvPr id="57359" name="Oval 15"/>
          <p:cNvSpPr>
            <a:spLocks noChangeArrowheads="1"/>
          </p:cNvSpPr>
          <p:nvPr/>
        </p:nvSpPr>
        <p:spPr bwMode="auto">
          <a:xfrm>
            <a:off x="5915025" y="159067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3</a:t>
            </a:r>
            <a:endParaRPr lang="en-US" sz="2100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Pancreas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Location</a:t>
            </a:r>
          </a:p>
          <a:p>
            <a:pPr lvl="1"/>
            <a:r>
              <a:rPr lang="en-US"/>
              <a:t>Lies deep to the greater curvature of the stomach</a:t>
            </a:r>
          </a:p>
          <a:p>
            <a:pPr lvl="1"/>
            <a:endParaRPr lang="en-US"/>
          </a:p>
          <a:p>
            <a:pPr lvl="1"/>
            <a:r>
              <a:rPr lang="en-US"/>
              <a:t>The head is encircled by the duodenum and the tail is near the spleen</a:t>
            </a: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Pancreas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Exocrine function</a:t>
            </a:r>
          </a:p>
          <a:p>
            <a:pPr lvl="1"/>
            <a:r>
              <a:rPr lang="en-US"/>
              <a:t>Secretes pancreatic juice </a:t>
            </a:r>
          </a:p>
          <a:p>
            <a:pPr lvl="1"/>
            <a:r>
              <a:rPr lang="en-US"/>
              <a:t>Acini (clusters of secretory cells) contain zymogen granules with digestive enzymes </a:t>
            </a:r>
          </a:p>
          <a:p>
            <a:endParaRPr lang="en-US"/>
          </a:p>
          <a:p>
            <a:r>
              <a:rPr lang="en-US"/>
              <a:t>The pancreas also has an endocrine function – release of insulin and glucagon</a:t>
            </a: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Composition and Function of Pancreatic Juice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Water solution of enzymes and electrolytes (primarily HCO</a:t>
            </a:r>
            <a:r>
              <a:rPr lang="en-US" baseline="-25000"/>
              <a:t>3</a:t>
            </a:r>
            <a:r>
              <a:rPr lang="en-US" baseline="30000"/>
              <a:t>–</a:t>
            </a:r>
            <a:r>
              <a:rPr lang="en-US"/>
              <a:t>)</a:t>
            </a:r>
          </a:p>
          <a:p>
            <a:pPr lvl="1"/>
            <a:r>
              <a:rPr lang="en-US"/>
              <a:t>Neutralizes acid chyme</a:t>
            </a:r>
          </a:p>
          <a:p>
            <a:pPr lvl="1"/>
            <a:r>
              <a:rPr lang="en-US"/>
              <a:t>Provides optimal environment for pancreatic enzymes</a:t>
            </a:r>
          </a:p>
          <a:p>
            <a:endParaRPr lang="en-US"/>
          </a:p>
          <a:p>
            <a:r>
              <a:rPr lang="en-US"/>
              <a:t>Enzymes are released in inactive form and activated in the duodenum</a:t>
            </a: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Composition and Function of Pancreatic Juice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Examples include</a:t>
            </a:r>
          </a:p>
          <a:p>
            <a:pPr lvl="1"/>
            <a:r>
              <a:rPr lang="en-US"/>
              <a:t>Trypsinogen is activated to trypsin</a:t>
            </a:r>
          </a:p>
          <a:p>
            <a:pPr lvl="1"/>
            <a:r>
              <a:rPr lang="en-US"/>
              <a:t>Procarboxypeptidase is activated to carboxypeptidase</a:t>
            </a:r>
          </a:p>
          <a:p>
            <a:r>
              <a:rPr lang="en-US"/>
              <a:t>Active enzymes secreted</a:t>
            </a:r>
          </a:p>
          <a:p>
            <a:pPr lvl="1"/>
            <a:r>
              <a:rPr lang="en-US"/>
              <a:t>Amylase, lipases, and nucleases </a:t>
            </a:r>
          </a:p>
          <a:p>
            <a:pPr lvl="1"/>
            <a:r>
              <a:rPr lang="en-US"/>
              <a:t>These enzymes require ions or bile for optimal activity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Regulation of Pancreatic Secretion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447800"/>
            <a:ext cx="8270875" cy="5026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CCK and secretin enter the bloodstream when fatty or acidic chyme enters the duodenum</a:t>
            </a:r>
          </a:p>
          <a:p>
            <a:pPr>
              <a:lnSpc>
                <a:spcPct val="90000"/>
              </a:lnSpc>
            </a:pPr>
            <a:r>
              <a:rPr lang="en-US"/>
              <a:t>Upon reaching the pancreas:</a:t>
            </a:r>
          </a:p>
          <a:p>
            <a:pPr lvl="1">
              <a:lnSpc>
                <a:spcPct val="90000"/>
              </a:lnSpc>
            </a:pPr>
            <a:r>
              <a:rPr lang="en-US"/>
              <a:t>CCK causes secretion </a:t>
            </a:r>
          </a:p>
          <a:p>
            <a:pPr lvl="2">
              <a:lnSpc>
                <a:spcPct val="90000"/>
              </a:lnSpc>
            </a:pPr>
            <a:r>
              <a:rPr lang="en-US"/>
              <a:t>enzyme-rich pancreatic juice</a:t>
            </a:r>
          </a:p>
          <a:p>
            <a:pPr lvl="1">
              <a:lnSpc>
                <a:spcPct val="90000"/>
              </a:lnSpc>
            </a:pPr>
            <a:r>
              <a:rPr lang="en-US"/>
              <a:t>Secretin causes secretion </a:t>
            </a:r>
          </a:p>
          <a:p>
            <a:pPr lvl="2">
              <a:lnSpc>
                <a:spcPct val="90000"/>
              </a:lnSpc>
            </a:pPr>
            <a:r>
              <a:rPr lang="en-US"/>
              <a:t>bicarbonate-rich pancreatic juice </a:t>
            </a:r>
          </a:p>
          <a:p>
            <a:pPr>
              <a:lnSpc>
                <a:spcPct val="90000"/>
              </a:lnSpc>
            </a:pPr>
            <a:r>
              <a:rPr lang="en-US"/>
              <a:t>Vagal stimulation also causes release of pancreatic juice</a:t>
            </a: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835152"/>
          </a:xfrm>
        </p:spPr>
        <p:txBody>
          <a:bodyPr>
            <a:normAutofit fontScale="90000"/>
          </a:bodyPr>
          <a:lstStyle/>
          <a:p>
            <a:r>
              <a:rPr lang="en-US" dirty="0"/>
              <a:t>Regulation of Pancreatic Secretion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857250"/>
            <a:ext cx="5764213" cy="5561013"/>
          </a:xfrm>
          <a:prstGeom prst="rect">
            <a:avLst/>
          </a:prstGeom>
          <a:noFill/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797050" y="3370263"/>
            <a:ext cx="185896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Acidic chyme entering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duodenum causes the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enteroendocrine cells of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the duodenal wall to release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secretin, whereas fatty,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protein-rich chyme induces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cholecystokinin.</a:t>
            </a:r>
            <a:endParaRPr lang="en-US" sz="2100">
              <a:latin typeface="Times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3254375" y="1031875"/>
            <a:ext cx="18303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During cephalic and gastric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phases, stimulation by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vagal nerve fibers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pancreatic juice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weak contractions of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the gallbladder.</a:t>
            </a:r>
            <a:endParaRPr lang="en-US" sz="2100">
              <a:latin typeface="Times" charset="0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332413" y="5221288"/>
            <a:ext cx="195262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Upon reaching the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pancreas, cholecystokinin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induces the secretion of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enzyme-rich pancreatic juice;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secretin causes copious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secretion of bicarbonate-rich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pancreatic juice.</a:t>
            </a:r>
            <a:endParaRPr lang="en-US" sz="2100">
              <a:latin typeface="Times" charset="0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2478088" y="4922838"/>
            <a:ext cx="12319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Cholecystokinin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enter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bloodstream.</a:t>
            </a:r>
            <a:endParaRPr lang="en-US" sz="2100">
              <a:latin typeface="Times" charset="0"/>
            </a:endParaRPr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1773238" y="3357563"/>
            <a:ext cx="161925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1</a:t>
            </a:r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2459038" y="4924425"/>
            <a:ext cx="161925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2</a:t>
            </a:r>
          </a:p>
        </p:txBody>
      </p:sp>
      <p:sp>
        <p:nvSpPr>
          <p:cNvPr id="63499" name="Oval 11"/>
          <p:cNvSpPr>
            <a:spLocks noChangeArrowheads="1"/>
          </p:cNvSpPr>
          <p:nvPr/>
        </p:nvSpPr>
        <p:spPr bwMode="auto">
          <a:xfrm>
            <a:off x="5294313" y="5214938"/>
            <a:ext cx="161925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3</a:t>
            </a: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857250"/>
            <a:ext cx="5764213" cy="5561013"/>
          </a:xfrm>
          <a:prstGeom prst="rect">
            <a:avLst/>
          </a:prstGeom>
          <a:noFill/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254375" y="1031875"/>
            <a:ext cx="18303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During cephalic and gastric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phases, stimulation by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vagal nerve fibers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pancreatic juice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weak contractions of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the gallbladder.</a:t>
            </a:r>
            <a:endParaRPr lang="en-US" sz="2100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857250"/>
            <a:ext cx="5764213" cy="5561013"/>
          </a:xfrm>
          <a:prstGeom prst="rect">
            <a:avLst/>
          </a:prstGeom>
          <a:noFill/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797050" y="3370263"/>
            <a:ext cx="185896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Acidic chyme entering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duodenum causes the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enteroendocrine cells of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the duodenal wall to release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secretin, whereas fatty,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protein-rich chyme induces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cholecystokinin.</a:t>
            </a:r>
            <a:endParaRPr lang="en-US" sz="2100">
              <a:latin typeface="Times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3254375" y="1031875"/>
            <a:ext cx="18303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During cephalic and gastric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phases, stimulation by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vagal nerve fibers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pancreatic juice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weak contractions of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the gallbladder.</a:t>
            </a:r>
            <a:endParaRPr lang="en-US" sz="2100">
              <a:latin typeface="Times" charset="0"/>
            </a:endParaRP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1773238" y="3357563"/>
            <a:ext cx="161925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1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Peritoneum and Peritoneal Cavity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Mesentery : a double layer of peritoneum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supplies blood and nerve to the viscera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Holds digestive organs in place and stores fat</a:t>
            </a:r>
          </a:p>
          <a:p>
            <a:endParaRPr lang="en-US" smtClean="0"/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857250"/>
            <a:ext cx="5764213" cy="5561013"/>
          </a:xfrm>
          <a:prstGeom prst="rect">
            <a:avLst/>
          </a:prstGeom>
          <a:noFill/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797050" y="3370263"/>
            <a:ext cx="185896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Acidic chyme entering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duodenum causes the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enteroendocrine cells of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the duodenal wall to release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secretin, whereas fatty,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protein-rich chyme induces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cholecystokinin.</a:t>
            </a:r>
            <a:endParaRPr lang="en-US" sz="2100">
              <a:latin typeface="Times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3254375" y="1031875"/>
            <a:ext cx="18303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During cephalic and gastric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phases, stimulation by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vagal nerve fibers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pancreatic juice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weak contractions of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the gallbladder.</a:t>
            </a:r>
            <a:endParaRPr lang="en-US" sz="2100">
              <a:latin typeface="Times" charset="0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2478088" y="4922838"/>
            <a:ext cx="12319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Cholecystokinin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enter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bloodstream.</a:t>
            </a:r>
            <a:endParaRPr lang="en-US" sz="2100">
              <a:latin typeface="Times" charset="0"/>
            </a:endParaRPr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1773238" y="3357563"/>
            <a:ext cx="161925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1</a:t>
            </a: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2459038" y="4924425"/>
            <a:ext cx="161925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2</a:t>
            </a:r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857250"/>
            <a:ext cx="5764213" cy="5561013"/>
          </a:xfrm>
          <a:prstGeom prst="rect">
            <a:avLst/>
          </a:prstGeom>
          <a:noFill/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797050" y="3370263"/>
            <a:ext cx="185896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Acidic chyme entering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duodenum causes the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enteroendocrine cells of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the duodenal wall to release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secretin, whereas fatty,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protein-rich chyme induces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cholecystokinin.</a:t>
            </a:r>
            <a:endParaRPr lang="en-US" sz="2100">
              <a:latin typeface="Times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3254375" y="1031875"/>
            <a:ext cx="18303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During cephalic and gastric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phases, stimulation by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vagal nerve fibers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pancreatic juice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weak contractions of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the gallbladder.</a:t>
            </a:r>
            <a:endParaRPr lang="en-US" sz="2100">
              <a:latin typeface="Times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5332413" y="5221288"/>
            <a:ext cx="195262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Upon reaching the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pancreas, cholecystokinin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induces the secretion of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enzyme-rich pancreatic juice;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secretin causes copious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secretion of bicarbonate-rich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pancreatic juice.</a:t>
            </a:r>
            <a:endParaRPr lang="en-US" sz="2100">
              <a:latin typeface="Times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2478088" y="4922838"/>
            <a:ext cx="12319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Cholecystokinin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enter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bloodstream.</a:t>
            </a:r>
            <a:endParaRPr lang="en-US" sz="2100">
              <a:latin typeface="Times" charset="0"/>
            </a:endParaRPr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auto">
          <a:xfrm>
            <a:off x="1773238" y="3357563"/>
            <a:ext cx="161925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1</a:t>
            </a: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2459038" y="4924425"/>
            <a:ext cx="161925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2</a:t>
            </a:r>
          </a:p>
        </p:txBody>
      </p:sp>
      <p:sp>
        <p:nvSpPr>
          <p:cNvPr id="67595" name="Oval 11"/>
          <p:cNvSpPr>
            <a:spLocks noChangeArrowheads="1"/>
          </p:cNvSpPr>
          <p:nvPr/>
        </p:nvSpPr>
        <p:spPr bwMode="auto">
          <a:xfrm>
            <a:off x="5294313" y="5214938"/>
            <a:ext cx="161925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/>
              <a:t>3</a:t>
            </a: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Digestion in the Small Intestine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 chyme enters the duodenum: </a:t>
            </a:r>
          </a:p>
          <a:p>
            <a:pPr lvl="1"/>
            <a:endParaRPr lang="en-US"/>
          </a:p>
          <a:p>
            <a:pPr lvl="1"/>
            <a:r>
              <a:rPr lang="en-US"/>
              <a:t>Carbohydrates and proteins are only partially digested</a:t>
            </a:r>
          </a:p>
          <a:p>
            <a:pPr lvl="1"/>
            <a:endParaRPr lang="en-US"/>
          </a:p>
          <a:p>
            <a:pPr lvl="1"/>
            <a:r>
              <a:rPr lang="en-US"/>
              <a:t>No fat digestion has taken place </a:t>
            </a: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Digestion in the Small Intestine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Digestion continues in the small intestine</a:t>
            </a:r>
          </a:p>
          <a:p>
            <a:pPr lvl="1"/>
            <a:r>
              <a:rPr lang="en-US" sz="3200"/>
              <a:t>Chyme is released slowly into the duodenum </a:t>
            </a:r>
          </a:p>
          <a:p>
            <a:pPr lvl="1"/>
            <a:r>
              <a:rPr lang="en-US" sz="3200"/>
              <a:t>Because it is hypertonic and has low pH, mixing is required for proper digestion</a:t>
            </a:r>
          </a:p>
          <a:p>
            <a:pPr lvl="1"/>
            <a:r>
              <a:rPr lang="en-US" sz="3200"/>
              <a:t>Virtually all nutrient absorption takes place in the small intestine</a:t>
            </a: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Motility in the Small Intestine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sz="3600">
                <a:solidFill>
                  <a:srgbClr val="000000"/>
                </a:solidFill>
              </a:rPr>
              <a:t>The most common motion of the small intestine is segmentation</a:t>
            </a:r>
          </a:p>
          <a:p>
            <a:pPr lvl="1">
              <a:lnSpc>
                <a:spcPct val="85000"/>
              </a:lnSpc>
            </a:pPr>
            <a:endParaRPr lang="en-US" sz="3200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 sz="3200">
                <a:solidFill>
                  <a:srgbClr val="000000"/>
                </a:solidFill>
              </a:rPr>
              <a:t>It is initiated by intrinsic pacemaker cells (Cajal cells)</a:t>
            </a:r>
          </a:p>
          <a:p>
            <a:pPr lvl="1">
              <a:lnSpc>
                <a:spcPct val="85000"/>
              </a:lnSpc>
            </a:pPr>
            <a:endParaRPr lang="en-US" sz="3200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 sz="3200">
                <a:solidFill>
                  <a:srgbClr val="000000"/>
                </a:solidFill>
              </a:rPr>
              <a:t>Moves contents steadily toward the ileocecal valve</a:t>
            </a:r>
            <a:endParaRPr lang="en-US" sz="3200"/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Motility in the Small Intestine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sz="3600">
                <a:solidFill>
                  <a:srgbClr val="000000"/>
                </a:solidFill>
              </a:rPr>
              <a:t>After nutrients have been absorbed:</a:t>
            </a:r>
          </a:p>
          <a:p>
            <a:pPr lvl="1">
              <a:lnSpc>
                <a:spcPct val="85000"/>
              </a:lnSpc>
            </a:pPr>
            <a:endParaRPr lang="en-US" sz="3200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 sz="3200">
                <a:solidFill>
                  <a:srgbClr val="000000"/>
                </a:solidFill>
              </a:rPr>
              <a:t>Peristalsis begins with each wave starting distal to the previous </a:t>
            </a:r>
          </a:p>
          <a:p>
            <a:pPr lvl="1">
              <a:lnSpc>
                <a:spcPct val="85000"/>
              </a:lnSpc>
            </a:pPr>
            <a:endParaRPr lang="en-US" sz="3200"/>
          </a:p>
          <a:p>
            <a:pPr lvl="1">
              <a:lnSpc>
                <a:spcPct val="85000"/>
              </a:lnSpc>
            </a:pPr>
            <a:r>
              <a:rPr lang="en-US" sz="3200"/>
              <a:t>Meal remnants, bacteria, mucosal cells, and debris are moved into the large intestine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of Motility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Local enteric neurons of the GI tract coordinate intestinal motility</a:t>
            </a:r>
          </a:p>
          <a:p>
            <a:r>
              <a:rPr lang="en-US" sz="3600"/>
              <a:t>Cholinergic neurons cause:</a:t>
            </a:r>
          </a:p>
          <a:p>
            <a:pPr lvl="1"/>
            <a:r>
              <a:rPr lang="en-US" sz="3200"/>
              <a:t>Contraction and shortening of the circular muscle layer</a:t>
            </a:r>
          </a:p>
          <a:p>
            <a:pPr lvl="1"/>
            <a:r>
              <a:rPr lang="en-US" sz="3200"/>
              <a:t>Shortening of longitudinal muscle</a:t>
            </a:r>
          </a:p>
          <a:p>
            <a:pPr lvl="1"/>
            <a:r>
              <a:rPr lang="en-US" sz="3200"/>
              <a:t>Distension of the intestine</a:t>
            </a:r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of Motility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600"/>
              <a:t>Other impulses relax the circular muscle</a:t>
            </a:r>
          </a:p>
          <a:p>
            <a:pPr>
              <a:lnSpc>
                <a:spcPct val="80000"/>
              </a:lnSpc>
            </a:pPr>
            <a:endParaRPr lang="en-US" sz="3600"/>
          </a:p>
          <a:p>
            <a:pPr>
              <a:lnSpc>
                <a:spcPct val="80000"/>
              </a:lnSpc>
            </a:pPr>
            <a:r>
              <a:rPr lang="en-US" sz="3600"/>
              <a:t>The gastroileal reflex and gastrin:</a:t>
            </a:r>
          </a:p>
          <a:p>
            <a:pPr lvl="1">
              <a:lnSpc>
                <a:spcPct val="80000"/>
              </a:lnSpc>
            </a:pPr>
            <a:endParaRPr lang="en-US" sz="3200"/>
          </a:p>
          <a:p>
            <a:pPr lvl="1">
              <a:lnSpc>
                <a:spcPct val="80000"/>
              </a:lnSpc>
            </a:pPr>
            <a:r>
              <a:rPr lang="en-US" sz="3200"/>
              <a:t>Relax the ileocecal sphincter</a:t>
            </a:r>
          </a:p>
          <a:p>
            <a:pPr lvl="1">
              <a:lnSpc>
                <a:spcPct val="80000"/>
              </a:lnSpc>
            </a:pPr>
            <a:endParaRPr lang="en-US" sz="3200"/>
          </a:p>
          <a:p>
            <a:pPr lvl="1">
              <a:lnSpc>
                <a:spcPct val="80000"/>
              </a:lnSpc>
            </a:pPr>
            <a:r>
              <a:rPr lang="en-US" sz="3200"/>
              <a:t>Allow chyme to pass into the large intestine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Intestine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Has three unique features: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Teniae coli </a:t>
            </a:r>
          </a:p>
          <a:p>
            <a:pPr lvl="2">
              <a:lnSpc>
                <a:spcPct val="90000"/>
              </a:lnSpc>
            </a:pPr>
            <a:r>
              <a:rPr lang="en-US" sz="2800"/>
              <a:t>three bands of longitudinal smooth muscle in its muscularis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Haustra</a:t>
            </a:r>
          </a:p>
          <a:p>
            <a:pPr lvl="2">
              <a:lnSpc>
                <a:spcPct val="90000"/>
              </a:lnSpc>
            </a:pPr>
            <a:r>
              <a:rPr lang="en-US" sz="2800"/>
              <a:t>pocketlike sacs caused by the tone of the teniae coli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Epiploic appendages </a:t>
            </a:r>
          </a:p>
          <a:p>
            <a:pPr lvl="2">
              <a:lnSpc>
                <a:spcPct val="90000"/>
              </a:lnSpc>
            </a:pPr>
            <a:r>
              <a:rPr lang="en-US" sz="2800"/>
              <a:t>fat-filled pouches of visceral peritoneum</a:t>
            </a: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Intestine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Is subdivided into the </a:t>
            </a:r>
          </a:p>
          <a:p>
            <a:pPr lvl="1"/>
            <a:r>
              <a:rPr lang="en-US" sz="2400"/>
              <a:t>Cecum</a:t>
            </a:r>
          </a:p>
          <a:p>
            <a:pPr lvl="1"/>
            <a:r>
              <a:rPr lang="en-US" sz="2400"/>
              <a:t>Appendix</a:t>
            </a:r>
          </a:p>
          <a:p>
            <a:pPr lvl="1"/>
            <a:r>
              <a:rPr lang="en-US" sz="2400"/>
              <a:t>Colon</a:t>
            </a:r>
          </a:p>
          <a:p>
            <a:pPr lvl="1"/>
            <a:r>
              <a:rPr lang="en-US" sz="2400"/>
              <a:t>Rectum</a:t>
            </a:r>
          </a:p>
          <a:p>
            <a:pPr lvl="1"/>
            <a:r>
              <a:rPr lang="en-US" sz="2400"/>
              <a:t>anal canal</a:t>
            </a:r>
          </a:p>
          <a:p>
            <a:r>
              <a:rPr lang="en-US" sz="2800"/>
              <a:t>The saclike cecum:</a:t>
            </a:r>
          </a:p>
          <a:p>
            <a:pPr lvl="1"/>
            <a:r>
              <a:rPr lang="en-US" sz="2400"/>
              <a:t>Lies below the ileocecal valve in the right iliac fossa</a:t>
            </a:r>
          </a:p>
          <a:p>
            <a:pPr lvl="1"/>
            <a:r>
              <a:rPr lang="en-US" sz="2400"/>
              <a:t>Contains a wormlike vermiform appendix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Histology of the Alimentary Canal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From esophagus to the anal canal the walls of the GI tract have the same four layers</a:t>
            </a:r>
          </a:p>
          <a:p>
            <a:pPr lvl="1"/>
            <a:r>
              <a:rPr lang="en-US" smtClean="0"/>
              <a:t>From the lumen outward they are the mucosa, submucosa, muscularis externa, and serosa</a:t>
            </a:r>
          </a:p>
          <a:p>
            <a:r>
              <a:rPr lang="en-US" smtClean="0"/>
              <a:t>Each tunic has a predominant tissue type and a specific digestive function</a:t>
            </a:r>
          </a:p>
        </p:txBody>
      </p: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t="2162" b="5316"/>
          <a:stretch>
            <a:fillRect/>
          </a:stretch>
        </p:blipFill>
        <p:spPr bwMode="auto">
          <a:xfrm>
            <a:off x="1066800" y="557213"/>
            <a:ext cx="7637463" cy="52943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Has distinct regions:  ascending colon, hepatic flexure, transverse colon, splenic flexure, descending colon, and sigmoid colon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sigmoid colon joins the rectum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anal canal opens to the exterior at the anus</a:t>
            </a:r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Sphincters of the Anus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848600" cy="4700588"/>
          </a:xfrm>
        </p:spPr>
        <p:txBody>
          <a:bodyPr/>
          <a:lstStyle/>
          <a:p>
            <a:r>
              <a:rPr lang="en-US"/>
              <a:t>The anus has two sphincters:</a:t>
            </a:r>
          </a:p>
          <a:p>
            <a:pPr lvl="1"/>
            <a:r>
              <a:rPr lang="en-US"/>
              <a:t>Internal anal sphincter </a:t>
            </a:r>
          </a:p>
          <a:p>
            <a:pPr lvl="2"/>
            <a:r>
              <a:rPr lang="en-US"/>
              <a:t>composed of smooth muscle</a:t>
            </a:r>
          </a:p>
          <a:p>
            <a:pPr lvl="1"/>
            <a:endParaRPr lang="en-US"/>
          </a:p>
          <a:p>
            <a:pPr lvl="1"/>
            <a:r>
              <a:rPr lang="en-US"/>
              <a:t>External anal sphincter </a:t>
            </a:r>
          </a:p>
          <a:p>
            <a:pPr lvl="2"/>
            <a:r>
              <a:rPr lang="en-US"/>
              <a:t>composed of skeletal muscle</a:t>
            </a:r>
          </a:p>
          <a:p>
            <a:endParaRPr lang="en-US"/>
          </a:p>
          <a:p>
            <a:r>
              <a:rPr lang="en-US"/>
              <a:t>These sphincters are closed except during defecation</a:t>
            </a:r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Large Intestine: Microscopic Anatomy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 sz="3600"/>
              <a:t>Colon mucosa is simple columnar epithelium except in the anal canal</a:t>
            </a:r>
          </a:p>
          <a:p>
            <a:endParaRPr lang="en-US" sz="3600"/>
          </a:p>
          <a:p>
            <a:r>
              <a:rPr lang="en-US" sz="3600"/>
              <a:t>Has numerous deep crypts lined with goblet cells</a:t>
            </a:r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Large Intestine: Microscopic Anatomy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Anal canal mucosa is stratified squamous epithelium </a:t>
            </a:r>
          </a:p>
          <a:p>
            <a:r>
              <a:rPr lang="en-US">
                <a:solidFill>
                  <a:srgbClr val="000000"/>
                </a:solidFill>
              </a:rPr>
              <a:t>Anal sinuses exude mucus and compress feces</a:t>
            </a:r>
          </a:p>
          <a:p>
            <a:r>
              <a:rPr lang="en-US">
                <a:solidFill>
                  <a:srgbClr val="000000"/>
                </a:solidFill>
              </a:rPr>
              <a:t>Superficial venous plexuses are associated with the anal canal</a:t>
            </a:r>
          </a:p>
          <a:p>
            <a:r>
              <a:rPr lang="en-US">
                <a:solidFill>
                  <a:srgbClr val="000000"/>
                </a:solidFill>
              </a:rPr>
              <a:t>Inflammation of these veins results in itchy varicosities called hemorrhoids</a:t>
            </a:r>
            <a:endParaRPr lang="en-US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2743200" cy="2743200"/>
          </a:xfrm>
        </p:spPr>
        <p:txBody>
          <a:bodyPr/>
          <a:lstStyle/>
          <a:p>
            <a:r>
              <a:rPr lang="en-US" sz="4000" dirty="0"/>
              <a:t>Structure of the Anal Canal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23.29b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l="1828" t="2951" r="2713" b="7091"/>
          <a:stretch>
            <a:fillRect/>
          </a:stretch>
        </p:blipFill>
        <p:spPr bwMode="auto">
          <a:xfrm>
            <a:off x="3198813" y="228600"/>
            <a:ext cx="5689600" cy="6172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Bacterial Flora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bacterial flora of the large intestine consist of: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Bacteria surviving the small intestine that enter the </a:t>
            </a:r>
            <a:r>
              <a:rPr lang="en-US" dirty="0" err="1"/>
              <a:t>cecum</a:t>
            </a:r>
            <a:r>
              <a:rPr lang="en-US" dirty="0"/>
              <a:t> and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Those entering via the anus</a:t>
            </a:r>
          </a:p>
          <a:p>
            <a:pPr>
              <a:lnSpc>
                <a:spcPct val="90000"/>
              </a:lnSpc>
            </a:pPr>
            <a:r>
              <a:rPr lang="en-US" dirty="0"/>
              <a:t>These bacteria: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Ferment indigestible carbohydrates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Release irritating acids and gases (flatus)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Synthesize B complex vitamins and vitamin K</a:t>
            </a:r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of the Large Intestine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Other than digestion of enteric bacteria, no further digestion takes place</a:t>
            </a:r>
          </a:p>
          <a:p>
            <a:r>
              <a:rPr lang="en-US"/>
              <a:t>Vitamins, water, and electrolytes are reclaimed</a:t>
            </a:r>
          </a:p>
          <a:p>
            <a:r>
              <a:rPr lang="en-US"/>
              <a:t>Its major function is propulsion of fecal material toward the anus</a:t>
            </a:r>
          </a:p>
          <a:p>
            <a:r>
              <a:rPr lang="en-US"/>
              <a:t>Though essential for comfort, the colon is not essential for life</a:t>
            </a:r>
          </a:p>
        </p:txBody>
      </p: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Motility of the Large Intestine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Haustral contractions</a:t>
            </a:r>
          </a:p>
          <a:p>
            <a:pPr lvl="1">
              <a:lnSpc>
                <a:spcPct val="90000"/>
              </a:lnSpc>
            </a:pPr>
            <a:r>
              <a:rPr lang="en-US"/>
              <a:t>Slow segmenting movements that move the contents of the colon</a:t>
            </a:r>
          </a:p>
          <a:p>
            <a:pPr lvl="1">
              <a:lnSpc>
                <a:spcPct val="90000"/>
              </a:lnSpc>
            </a:pPr>
            <a:r>
              <a:rPr lang="en-US"/>
              <a:t>contract as they are stimulated by stretcj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Presence of food in the stomach:</a:t>
            </a:r>
          </a:p>
          <a:p>
            <a:pPr lvl="1">
              <a:lnSpc>
                <a:spcPct val="90000"/>
              </a:lnSpc>
            </a:pPr>
            <a:r>
              <a:rPr lang="en-US"/>
              <a:t>Activates the gastrocolic reflex</a:t>
            </a:r>
          </a:p>
          <a:p>
            <a:pPr lvl="1">
              <a:lnSpc>
                <a:spcPct val="90000"/>
              </a:lnSpc>
            </a:pPr>
            <a:r>
              <a:rPr lang="en-US"/>
              <a:t>Initiates peristalsis that forces contents toward the rectum</a:t>
            </a:r>
          </a:p>
        </p:txBody>
      </p: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Distension of rectal walls caused by feces: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Stimulates contraction of the rectal walls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Relaxes the internal anal sphincter</a:t>
            </a:r>
          </a:p>
          <a:p>
            <a:pPr>
              <a:lnSpc>
                <a:spcPct val="90000"/>
              </a:lnSpc>
            </a:pPr>
            <a:endParaRPr lang="en-US" sz="3600"/>
          </a:p>
          <a:p>
            <a:pPr>
              <a:lnSpc>
                <a:spcPct val="90000"/>
              </a:lnSpc>
            </a:pPr>
            <a:r>
              <a:rPr lang="en-US" sz="3600"/>
              <a:t>Voluntary signals stimulate relaxation of the external anal sphincter and defecation occurs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23.6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/>
          <a:srcRect l="6036" t="7704" r="1468" b="51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Chemical Digestion: Carbohydrates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Absorption: </a:t>
            </a:r>
          </a:p>
          <a:p>
            <a:pPr lvl="1"/>
            <a:r>
              <a:rPr lang="en-US"/>
              <a:t>Enter the capillary bed in the villi</a:t>
            </a:r>
          </a:p>
          <a:p>
            <a:pPr lvl="1"/>
            <a:r>
              <a:rPr lang="en-US"/>
              <a:t>Transported to the liver via the hepatic portal vein</a:t>
            </a:r>
          </a:p>
          <a:p>
            <a:r>
              <a:rPr lang="en-US"/>
              <a:t>Enzymes used:  </a:t>
            </a:r>
          </a:p>
          <a:p>
            <a:pPr lvl="1"/>
            <a:r>
              <a:rPr lang="en-US"/>
              <a:t>salivary amylase, </a:t>
            </a:r>
          </a:p>
          <a:p>
            <a:pPr lvl="1"/>
            <a:r>
              <a:rPr lang="en-US"/>
              <a:t>pancreatic amylase, </a:t>
            </a:r>
          </a:p>
          <a:p>
            <a:pPr lvl="1"/>
            <a:r>
              <a:rPr lang="en-US"/>
              <a:t>brush border enzymes </a:t>
            </a:r>
          </a:p>
        </p:txBody>
      </p:sp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Digestion: Proteins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Absorption: similar to carbohydrates</a:t>
            </a:r>
          </a:p>
          <a:p>
            <a:r>
              <a:rPr lang="en-US"/>
              <a:t>Enzymes in the stomach</a:t>
            </a:r>
          </a:p>
          <a:p>
            <a:pPr lvl="1"/>
            <a:r>
              <a:rPr lang="en-US"/>
              <a:t>pepsin</a:t>
            </a:r>
          </a:p>
          <a:p>
            <a:r>
              <a:rPr lang="en-US"/>
              <a:t>Enzymes in the small intestine</a:t>
            </a:r>
          </a:p>
          <a:p>
            <a:pPr lvl="1"/>
            <a:r>
              <a:rPr lang="en-US"/>
              <a:t>Pancreatic enzymes – trypsin, chymotrypsin, and carboxypeptidase</a:t>
            </a:r>
          </a:p>
          <a:p>
            <a:pPr lvl="1"/>
            <a:r>
              <a:rPr lang="en-US"/>
              <a:t>Brush border enzymes – aminopeptidases, carboxypeptidases, and dipeptidases</a:t>
            </a:r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Digestion: Fats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Absorption: Diffusion into intestinal cells where they:</a:t>
            </a:r>
          </a:p>
          <a:p>
            <a:pPr lvl="1"/>
            <a:r>
              <a:rPr lang="en-US"/>
              <a:t>Combine with proteins </a:t>
            </a:r>
          </a:p>
          <a:p>
            <a:pPr lvl="1"/>
            <a:endParaRPr lang="en-US"/>
          </a:p>
          <a:p>
            <a:pPr lvl="1"/>
            <a:r>
              <a:rPr lang="en-US"/>
              <a:t>Enter lacteals and are transported to systemic circulation via lymph</a:t>
            </a:r>
          </a:p>
        </p:txBody>
      </p: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Digestion: Fats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Glycerol and short chain fatty acids are: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Absorbed into the capillary blood in villi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Transported via the hepatic portal vein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Enzymes/chemicals used: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bile salts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pancreatic lipase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Chemical Digestion: Nucleic Acids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Absorption:  active transport via membrane carriers</a:t>
            </a:r>
          </a:p>
          <a:p>
            <a:r>
              <a:rPr lang="en-US"/>
              <a:t>Absorbed in villi </a:t>
            </a:r>
          </a:p>
          <a:p>
            <a:r>
              <a:rPr lang="en-US"/>
              <a:t>transported to liver via hepatic portal vein</a:t>
            </a:r>
          </a:p>
          <a:p>
            <a:r>
              <a:rPr lang="en-US"/>
              <a:t>Enzymes used:  </a:t>
            </a:r>
          </a:p>
          <a:p>
            <a:pPr lvl="1"/>
            <a:r>
              <a:rPr lang="en-US"/>
              <a:t>pancreatic ribonucleases and deoxyribonuclease in the small intestines</a:t>
            </a:r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Malabsorption of Nutrients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Results from anything that </a:t>
            </a:r>
          </a:p>
          <a:p>
            <a:pPr lvl="1"/>
            <a:r>
              <a:rPr lang="en-US" sz="3200"/>
              <a:t>interferes with delivery of bile or pancreatic juice</a:t>
            </a:r>
          </a:p>
          <a:p>
            <a:pPr lvl="1"/>
            <a:r>
              <a:rPr lang="en-US" sz="3200"/>
              <a:t>damages the intestinal mucosa (e.g., bacterial infection)</a:t>
            </a:r>
          </a:p>
          <a:p>
            <a:endParaRPr lang="en-US" sz="3600"/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Malabsorption of Nutrients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Gluten enteropathy (adult celiac disease) </a:t>
            </a:r>
          </a:p>
          <a:p>
            <a:pPr lvl="1">
              <a:lnSpc>
                <a:spcPct val="90000"/>
              </a:lnSpc>
            </a:pPr>
            <a:endParaRPr lang="en-US" sz="3200"/>
          </a:p>
          <a:p>
            <a:pPr lvl="1">
              <a:lnSpc>
                <a:spcPct val="90000"/>
              </a:lnSpc>
            </a:pPr>
            <a:r>
              <a:rPr lang="en-US" sz="3200"/>
              <a:t>gluten damages the intestinal villi 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reduces the length of microvilli</a:t>
            </a:r>
          </a:p>
          <a:p>
            <a:pPr lvl="1">
              <a:lnSpc>
                <a:spcPct val="90000"/>
              </a:lnSpc>
            </a:pPr>
            <a:endParaRPr lang="en-US" sz="3200"/>
          </a:p>
          <a:p>
            <a:pPr>
              <a:lnSpc>
                <a:spcPct val="90000"/>
              </a:lnSpc>
            </a:pPr>
            <a:r>
              <a:rPr lang="en-US" sz="3600"/>
              <a:t>Treated by eliminating gluten from the diet (all grains but rice and corn)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Cancer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Stomach and colon cancers rarely have early signs or symptoms</a:t>
            </a:r>
          </a:p>
          <a:p>
            <a:endParaRPr lang="en-US"/>
          </a:p>
          <a:p>
            <a:r>
              <a:rPr lang="en-US"/>
              <a:t>Metastasized colon cancers frequently cause secondary liver cancer</a:t>
            </a:r>
          </a:p>
          <a:p>
            <a:endParaRPr lang="en-US"/>
          </a:p>
          <a:p>
            <a:r>
              <a:rPr lang="en-US"/>
              <a:t>Prevention is by regular dental and medical examinations</a:t>
            </a:r>
          </a:p>
        </p:txBody>
      </p:sp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Cancer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Colon cancer is the 2nd largest cause of cancer deaths in males </a:t>
            </a:r>
          </a:p>
          <a:p>
            <a:pPr lvl="1"/>
            <a:r>
              <a:rPr lang="en-US"/>
              <a:t>(lung cancer is 1st)</a:t>
            </a:r>
          </a:p>
          <a:p>
            <a:r>
              <a:rPr lang="en-US"/>
              <a:t>Forms from benign mucosal tumors </a:t>
            </a:r>
          </a:p>
          <a:p>
            <a:pPr lvl="1"/>
            <a:r>
              <a:rPr lang="en-US"/>
              <a:t>polyps </a:t>
            </a:r>
          </a:p>
          <a:p>
            <a:pPr lvl="1"/>
            <a:r>
              <a:rPr lang="en-US"/>
              <a:t>formation increases with age</a:t>
            </a:r>
          </a:p>
          <a:p>
            <a:r>
              <a:rPr lang="en-US"/>
              <a:t>Regular colon examination should be done for all those over 50</a:t>
            </a:r>
          </a:p>
        </p:txBody>
      </p: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Kidney Functions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Filter 200 liters of blood daily, allowing toxins, metabolic wastes, and excess ions to leave the body in urine</a:t>
            </a:r>
          </a:p>
          <a:p>
            <a:r>
              <a:rPr lang="en-US"/>
              <a:t>Regulate volume and chemical makeup of the blood</a:t>
            </a:r>
          </a:p>
          <a:p>
            <a:r>
              <a:rPr lang="en-US"/>
              <a:t>Maintain the proper balance between water and salts, and acids and bases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Mucosa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Moist epithelial layer that lines the lumen of the alimentary canal</a:t>
            </a:r>
          </a:p>
          <a:p>
            <a:r>
              <a:rPr lang="en-US" smtClean="0"/>
              <a:t>Three major functions:</a:t>
            </a:r>
          </a:p>
          <a:p>
            <a:pPr lvl="1"/>
            <a:r>
              <a:rPr lang="en-US" smtClean="0"/>
              <a:t>Secretion of mucus</a:t>
            </a:r>
          </a:p>
          <a:p>
            <a:pPr lvl="1"/>
            <a:r>
              <a:rPr lang="en-US" smtClean="0"/>
              <a:t>Absorption </a:t>
            </a:r>
          </a:p>
          <a:p>
            <a:pPr lvl="1"/>
            <a:r>
              <a:rPr lang="en-US" smtClean="0"/>
              <a:t>Protection against infectious disease</a:t>
            </a:r>
          </a:p>
          <a:p>
            <a:r>
              <a:rPr lang="en-US" smtClean="0"/>
              <a:t>Consists of three layers:  a lining epithelium, lamina propria, and muscularis mucosae</a:t>
            </a:r>
          </a:p>
        </p:txBody>
      </p:sp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Renal Functions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Gluconeogenesis during prolonged fasting</a:t>
            </a:r>
          </a:p>
          <a:p>
            <a:r>
              <a:rPr lang="en-US" sz="3600"/>
              <a:t>Production of rennin to help regulate blood pressure and erythropoietin to stimulate RBC production</a:t>
            </a:r>
          </a:p>
          <a:p>
            <a:r>
              <a:rPr lang="en-US" sz="3600"/>
              <a:t>Activation of vitamin D</a:t>
            </a:r>
          </a:p>
        </p:txBody>
      </p:sp>
    </p:spTree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Urinary System Organs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Urinary bladder </a:t>
            </a:r>
          </a:p>
          <a:p>
            <a:pPr lvl="1"/>
            <a:r>
              <a:rPr lang="en-US"/>
              <a:t>provides a temporary storage reservoir for urine</a:t>
            </a:r>
          </a:p>
          <a:p>
            <a:r>
              <a:rPr lang="en-US"/>
              <a:t>Paired ureters </a:t>
            </a:r>
          </a:p>
          <a:p>
            <a:pPr lvl="1"/>
            <a:r>
              <a:rPr lang="en-US"/>
              <a:t>transport urine from the kidneys to the bladder</a:t>
            </a:r>
          </a:p>
          <a:p>
            <a:r>
              <a:rPr lang="en-US"/>
              <a:t>Urethra </a:t>
            </a:r>
          </a:p>
          <a:p>
            <a:pPr lvl="1"/>
            <a:r>
              <a:rPr lang="en-US"/>
              <a:t>transports urine from the bladder out of the body</a:t>
            </a:r>
          </a:p>
        </p:txBody>
      </p:sp>
    </p:spTree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2667000" cy="3581400"/>
          </a:xfrm>
        </p:spPr>
        <p:txBody>
          <a:bodyPr/>
          <a:lstStyle/>
          <a:p>
            <a:r>
              <a:rPr lang="en-US" dirty="0"/>
              <a:t>Urinary System </a:t>
            </a:r>
            <a:r>
              <a:rPr lang="en-US" sz="4000" dirty="0"/>
              <a:t>Organs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 l="1833" t="2188" b="5122"/>
          <a:stretch>
            <a:fillRect/>
          </a:stretch>
        </p:blipFill>
        <p:spPr bwMode="auto">
          <a:xfrm>
            <a:off x="2895600" y="304800"/>
            <a:ext cx="5997575" cy="6026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Layers of Tissue Supporting the Kidney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Renal capsule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fibrous capsule that prevents kidney infection</a:t>
            </a:r>
          </a:p>
          <a:p>
            <a:r>
              <a:rPr lang="en-US">
                <a:solidFill>
                  <a:srgbClr val="000000"/>
                </a:solidFill>
              </a:rPr>
              <a:t>Adipose capsule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fatty mass that cushions the kidney and helps attach it to the body wall</a:t>
            </a:r>
          </a:p>
          <a:p>
            <a:r>
              <a:rPr lang="en-US"/>
              <a:t>Renal fascia </a:t>
            </a:r>
          </a:p>
          <a:p>
            <a:pPr lvl="1"/>
            <a:r>
              <a:rPr lang="en-US"/>
              <a:t>outer layer of dense fibrous connective tissue that anchors the kidney</a:t>
            </a:r>
          </a:p>
        </p:txBody>
      </p:sp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 l="1231" t="1360" r="1674" b="6476"/>
          <a:stretch>
            <a:fillRect/>
          </a:stretch>
        </p:blipFill>
        <p:spPr bwMode="auto">
          <a:xfrm>
            <a:off x="914400" y="228600"/>
            <a:ext cx="7950200" cy="6121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Internal Anatomy (Frontal Section)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Cortex</a:t>
            </a:r>
          </a:p>
          <a:p>
            <a:pPr lvl="1">
              <a:lnSpc>
                <a:spcPct val="90000"/>
              </a:lnSpc>
            </a:pPr>
            <a:r>
              <a:rPr lang="en-US"/>
              <a:t>the light colored, granular superficial region</a:t>
            </a:r>
          </a:p>
          <a:p>
            <a:pPr>
              <a:lnSpc>
                <a:spcPct val="90000"/>
              </a:lnSpc>
            </a:pPr>
            <a:r>
              <a:rPr lang="en-US"/>
              <a:t>Medulla </a:t>
            </a:r>
          </a:p>
          <a:p>
            <a:pPr lvl="1">
              <a:lnSpc>
                <a:spcPct val="90000"/>
              </a:lnSpc>
            </a:pPr>
            <a:r>
              <a:rPr lang="en-US"/>
              <a:t>exhibits cone-shaped medullary (renal) pyramids separated by columns</a:t>
            </a:r>
          </a:p>
          <a:p>
            <a:pPr lvl="1">
              <a:lnSpc>
                <a:spcPct val="90000"/>
              </a:lnSpc>
            </a:pPr>
            <a:r>
              <a:rPr lang="en-US"/>
              <a:t>The medullary pyramid and its surrounding capsule constitute a lobe</a:t>
            </a:r>
          </a:p>
          <a:p>
            <a:pPr>
              <a:lnSpc>
                <a:spcPct val="90000"/>
              </a:lnSpc>
            </a:pPr>
            <a:r>
              <a:rPr lang="en-US"/>
              <a:t>Renal pelvis </a:t>
            </a:r>
          </a:p>
          <a:p>
            <a:pPr lvl="1">
              <a:lnSpc>
                <a:spcPct val="90000"/>
              </a:lnSpc>
            </a:pPr>
            <a:r>
              <a:rPr lang="en-US"/>
              <a:t>flat funnel shaped tube lateral to the hilus within the renal sinus</a:t>
            </a:r>
          </a:p>
        </p:txBody>
      </p:sp>
    </p:spTree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Anatomy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Major calyces </a:t>
            </a:r>
          </a:p>
          <a:p>
            <a:pPr lvl="1"/>
            <a:r>
              <a:rPr lang="en-US" sz="3200"/>
              <a:t>large branches of the renal pelvis</a:t>
            </a:r>
          </a:p>
          <a:p>
            <a:pPr lvl="1"/>
            <a:r>
              <a:rPr lang="en-US" sz="3200"/>
              <a:t>Collect urine draining from papillae </a:t>
            </a:r>
          </a:p>
          <a:p>
            <a:pPr lvl="1"/>
            <a:r>
              <a:rPr lang="en-US" sz="3200"/>
              <a:t>Empty urine into the pelvis</a:t>
            </a:r>
          </a:p>
          <a:p>
            <a:endParaRPr lang="en-US" sz="3600"/>
          </a:p>
          <a:p>
            <a:r>
              <a:rPr lang="en-US" sz="3600"/>
              <a:t>Urine flows through the pelvis and ureters to the bladder</a:t>
            </a:r>
          </a:p>
        </p:txBody>
      </p:sp>
    </p:spTree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 l="1085" t="1759" r="1454" b="6465"/>
          <a:stretch>
            <a:fillRect/>
          </a:stretch>
        </p:blipFill>
        <p:spPr bwMode="auto">
          <a:xfrm>
            <a:off x="990600" y="304800"/>
            <a:ext cx="6858000" cy="6019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Renal Vascular Pathway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8741229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Nephron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Nephrons are the structural and functional units that form urine, consisting of:</a:t>
            </a:r>
          </a:p>
          <a:p>
            <a:pPr lvl="1"/>
            <a:r>
              <a:rPr lang="en-US"/>
              <a:t>Glomerulus – a tuft of capillaries associated with a renal tubule</a:t>
            </a:r>
          </a:p>
          <a:p>
            <a:pPr lvl="1"/>
            <a:r>
              <a:rPr lang="en-US"/>
              <a:t>Glomerular (Bowman’s) capsule – blind, cup-shaped end of a renal tubule that completely surrounds the glomerulus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Mucosa: Epithelial Lining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578725" cy="5029200"/>
          </a:xfrm>
        </p:spPr>
        <p:txBody>
          <a:bodyPr/>
          <a:lstStyle/>
          <a:p>
            <a:r>
              <a:rPr lang="en-US" sz="2800" smtClean="0"/>
              <a:t>Simple columnar epithelium and mucus-secreting goblet cells</a:t>
            </a:r>
          </a:p>
          <a:p>
            <a:r>
              <a:rPr lang="en-US" sz="2800" smtClean="0"/>
              <a:t>Mucus secretions:</a:t>
            </a:r>
          </a:p>
          <a:p>
            <a:pPr lvl="1"/>
            <a:r>
              <a:rPr lang="en-US" sz="2400" smtClean="0"/>
              <a:t>Protect digestive organs from digesting themselves</a:t>
            </a:r>
          </a:p>
          <a:p>
            <a:pPr lvl="1"/>
            <a:r>
              <a:rPr lang="en-US" sz="2400" smtClean="0"/>
              <a:t>Ease food along the tract</a:t>
            </a:r>
          </a:p>
          <a:p>
            <a:r>
              <a:rPr lang="en-US" sz="2800" smtClean="0"/>
              <a:t>Stomach and small intestine mucosa contain:</a:t>
            </a:r>
          </a:p>
          <a:p>
            <a:pPr lvl="1"/>
            <a:r>
              <a:rPr lang="en-US" sz="2400" smtClean="0"/>
              <a:t>Enzyme-secreting cells </a:t>
            </a:r>
          </a:p>
          <a:p>
            <a:pPr lvl="1"/>
            <a:r>
              <a:rPr lang="en-US" sz="2400" smtClean="0"/>
              <a:t>Hormone-secreting cells (making them endocrine and digestive organs)</a:t>
            </a:r>
          </a:p>
        </p:txBody>
      </p:sp>
    </p:spTree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Nephron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/>
              <a:t>Renal corpuscle </a:t>
            </a:r>
          </a:p>
          <a:p>
            <a:pPr lvl="2"/>
            <a:r>
              <a:rPr lang="en-US" sz="2800"/>
              <a:t>the glomerulus and its Bowman’s capsule</a:t>
            </a:r>
          </a:p>
          <a:p>
            <a:pPr lvl="1"/>
            <a:endParaRPr lang="en-US" sz="3200"/>
          </a:p>
          <a:p>
            <a:pPr lvl="1"/>
            <a:r>
              <a:rPr lang="en-US" sz="3200"/>
              <a:t>Glomerular endothelium </a:t>
            </a:r>
          </a:p>
          <a:p>
            <a:pPr lvl="2"/>
            <a:r>
              <a:rPr lang="en-US" sz="2800"/>
              <a:t>fenestrated epithelium that allows solute-rich, virtually protein-free filtrate to pass from the blood into the glomerular capsule</a:t>
            </a:r>
          </a:p>
        </p:txBody>
      </p:sp>
    </p:spTree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25908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The Nephron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 t="4349" r="1237" b="3926"/>
          <a:stretch>
            <a:fillRect/>
          </a:stretch>
        </p:blipFill>
        <p:spPr bwMode="auto">
          <a:xfrm>
            <a:off x="3581400" y="304800"/>
            <a:ext cx="5270500" cy="6096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Renal Tubule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Proximal convoluted tubule (PCT) – composed of cuboidal cells with numerous microvilli and mitochondria</a:t>
            </a:r>
          </a:p>
          <a:p>
            <a:pPr lvl="1"/>
            <a:r>
              <a:rPr lang="en-US" sz="3200"/>
              <a:t>Reabsorbs water and solutes from filtrate and secretes substances into it</a:t>
            </a:r>
          </a:p>
        </p:txBody>
      </p:sp>
    </p:spTree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Renal Tubule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Loop of Henle – a hairpin-shaped loop of the renal tubule</a:t>
            </a:r>
          </a:p>
          <a:p>
            <a:pPr lvl="1">
              <a:lnSpc>
                <a:spcPct val="90000"/>
              </a:lnSpc>
            </a:pPr>
            <a:r>
              <a:rPr lang="en-US"/>
              <a:t>Proximal part is similar to the proximal convoluted tubule</a:t>
            </a:r>
          </a:p>
          <a:p>
            <a:pPr lvl="1">
              <a:lnSpc>
                <a:spcPct val="90000"/>
              </a:lnSpc>
            </a:pPr>
            <a:r>
              <a:rPr lang="en-US"/>
              <a:t>Proximal part is followed by the thin segment (simple squamous cells) and the thick segment (cuboidal to columnar cells)</a:t>
            </a:r>
          </a:p>
          <a:p>
            <a:pPr>
              <a:lnSpc>
                <a:spcPct val="90000"/>
              </a:lnSpc>
            </a:pPr>
            <a:r>
              <a:rPr lang="en-US"/>
              <a:t>Distal convoluted tubule (DCT) – cuboidal cells without microvilli that function more in secretion than reabsorption</a:t>
            </a:r>
          </a:p>
        </p:txBody>
      </p:sp>
    </p:spTree>
  </p:cSld>
  <p:clrMapOvr>
    <a:masterClrMapping/>
  </p:clrMapOvr>
  <p:transition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 t="1062" b="5609"/>
          <a:stretch>
            <a:fillRect/>
          </a:stretch>
        </p:blipFill>
        <p:spPr bwMode="auto">
          <a:xfrm>
            <a:off x="990600" y="685800"/>
            <a:ext cx="7848600" cy="5334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Nephrons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Cortical nephrons – 85% of nephrons; located in the cortex</a:t>
            </a:r>
          </a:p>
          <a:p>
            <a:pPr>
              <a:lnSpc>
                <a:spcPct val="90000"/>
              </a:lnSpc>
            </a:pPr>
            <a:r>
              <a:rPr lang="en-US"/>
              <a:t>Juxtamedullary nephrons:</a:t>
            </a:r>
          </a:p>
          <a:p>
            <a:pPr lvl="1">
              <a:lnSpc>
                <a:spcPct val="90000"/>
              </a:lnSpc>
            </a:pPr>
            <a:r>
              <a:rPr lang="en-US"/>
              <a:t>Are located at the cortex-medulla junction</a:t>
            </a:r>
          </a:p>
          <a:p>
            <a:pPr lvl="1">
              <a:lnSpc>
                <a:spcPct val="90000"/>
              </a:lnSpc>
            </a:pPr>
            <a:r>
              <a:rPr lang="en-US"/>
              <a:t>Have loops of Henle that deeply invade the medulla </a:t>
            </a:r>
          </a:p>
          <a:p>
            <a:pPr lvl="1">
              <a:lnSpc>
                <a:spcPct val="90000"/>
              </a:lnSpc>
            </a:pPr>
            <a:r>
              <a:rPr lang="en-US"/>
              <a:t>Have extensive thin segments</a:t>
            </a:r>
          </a:p>
          <a:p>
            <a:pPr lvl="1">
              <a:lnSpc>
                <a:spcPct val="90000"/>
              </a:lnSpc>
            </a:pPr>
            <a:r>
              <a:rPr lang="en-US"/>
              <a:t>Are involved in the production of concentrated urine</a:t>
            </a:r>
          </a:p>
        </p:txBody>
      </p:sp>
    </p:spTree>
  </p:cSld>
  <p:clrMapOvr>
    <a:masterClrMapping/>
  </p:clrMapOvr>
  <p:transition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620000" y="3962400"/>
            <a:ext cx="1066800" cy="236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 cstate="print"/>
          <a:srcRect l="1268" t="1758" r="1425" b="5867"/>
          <a:stretch>
            <a:fillRect/>
          </a:stretch>
        </p:blipFill>
        <p:spPr bwMode="auto">
          <a:xfrm>
            <a:off x="990600" y="381000"/>
            <a:ext cx="7772400" cy="59023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Capillary Beds of the Nephron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Every nephron has two capillary beds</a:t>
            </a:r>
          </a:p>
          <a:p>
            <a:pPr lvl="1"/>
            <a:r>
              <a:rPr lang="en-US" sz="3200"/>
              <a:t>Glomerulus </a:t>
            </a:r>
          </a:p>
          <a:p>
            <a:pPr lvl="1"/>
            <a:r>
              <a:rPr lang="en-US" sz="3200"/>
              <a:t>Peritubular capillaries</a:t>
            </a:r>
          </a:p>
          <a:p>
            <a:r>
              <a:rPr lang="en-US" sz="3600"/>
              <a:t>Each glomerulus is: </a:t>
            </a:r>
          </a:p>
          <a:p>
            <a:pPr lvl="1"/>
            <a:r>
              <a:rPr lang="en-US" sz="3200"/>
              <a:t>Fed by an afferent arteriole </a:t>
            </a:r>
          </a:p>
          <a:p>
            <a:pPr lvl="1"/>
            <a:r>
              <a:rPr lang="en-US" sz="3200"/>
              <a:t>Drained by an efferent arteriole</a:t>
            </a:r>
          </a:p>
        </p:txBody>
      </p:sp>
    </p:spTree>
  </p:cSld>
  <p:clrMapOvr>
    <a:masterClrMapping/>
  </p:clrMapOvr>
  <p:transition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Capillary Beds of the Nephron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Blood pressure in the glomerulus is high because:</a:t>
            </a:r>
          </a:p>
          <a:p>
            <a:pPr lvl="1"/>
            <a:r>
              <a:rPr lang="en-US"/>
              <a:t>Arterioles are high-resistance vessels</a:t>
            </a:r>
          </a:p>
          <a:p>
            <a:pPr lvl="1"/>
            <a:r>
              <a:rPr lang="en-US"/>
              <a:t>Afferent arterioles have larger diameters than efferent arterioles</a:t>
            </a:r>
          </a:p>
          <a:p>
            <a:r>
              <a:rPr lang="en-US"/>
              <a:t>Fluids and solutes are forced out of the blood throughout the entire length of the glomerulus</a:t>
            </a:r>
          </a:p>
        </p:txBody>
      </p:sp>
    </p:spTree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Capillary Beds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Peritubular beds are low-pressure, porous capillaries adapted for absorption that: </a:t>
            </a:r>
          </a:p>
          <a:p>
            <a:pPr lvl="1"/>
            <a:r>
              <a:rPr lang="en-US"/>
              <a:t>Arise from efferent arterioles</a:t>
            </a:r>
          </a:p>
          <a:p>
            <a:pPr lvl="1"/>
            <a:r>
              <a:rPr lang="en-US"/>
              <a:t>Cling to adjacent renal tubules</a:t>
            </a:r>
          </a:p>
          <a:p>
            <a:pPr lvl="1"/>
            <a:r>
              <a:rPr lang="en-US"/>
              <a:t>Empty into the renal venous system</a:t>
            </a:r>
          </a:p>
          <a:p>
            <a:r>
              <a:rPr lang="en-US"/>
              <a:t>Vasa recta – long, straight efferent arterioles of juxtamedullary nephrons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accent1">
                    <a:satMod val="150000"/>
                  </a:schemeClr>
                </a:solidFill>
              </a:rPr>
              <a:t>Mucosa: Lamina Propria and Muscularis Mucosae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54925" cy="4878388"/>
          </a:xfrm>
        </p:spPr>
        <p:txBody>
          <a:bodyPr/>
          <a:lstStyle/>
          <a:p>
            <a:r>
              <a:rPr lang="en-US" smtClean="0"/>
              <a:t>Lamina Propria</a:t>
            </a:r>
          </a:p>
          <a:p>
            <a:pPr lvl="1"/>
            <a:r>
              <a:rPr lang="en-US" smtClean="0"/>
              <a:t>Nourishes the epithelium and absorbs nutrients</a:t>
            </a:r>
          </a:p>
          <a:p>
            <a:pPr lvl="1"/>
            <a:r>
              <a:rPr lang="en-US" smtClean="0"/>
              <a:t>Contains lymph nodes (part of MALT) important in defense against bacteria</a:t>
            </a:r>
          </a:p>
          <a:p>
            <a:endParaRPr lang="en-US" smtClean="0"/>
          </a:p>
          <a:p>
            <a:r>
              <a:rPr lang="en-US" smtClean="0"/>
              <a:t>Muscularis mucosae </a:t>
            </a:r>
          </a:p>
          <a:p>
            <a:pPr lvl="1"/>
            <a:r>
              <a:rPr lang="en-US" smtClean="0"/>
              <a:t>smooth muscle cells that produce local movements of mucosa</a:t>
            </a:r>
          </a:p>
        </p:txBody>
      </p:sp>
    </p:spTree>
  </p:cSld>
  <p:clrMapOvr>
    <a:masterClrMapping/>
  </p:clrMapOvr>
  <p:transition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Juxtaglomerular Apparatus (JGA)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Where the distal tubule lies against the afferent (sometimes efferent) arteriole</a:t>
            </a:r>
          </a:p>
          <a:p>
            <a:r>
              <a:rPr lang="en-US"/>
              <a:t>Arteriole walls have juxtaglomerular (JG) cells</a:t>
            </a:r>
          </a:p>
          <a:p>
            <a:pPr lvl="1"/>
            <a:r>
              <a:rPr lang="en-US"/>
              <a:t>Enlarged, smooth muscle cells </a:t>
            </a:r>
          </a:p>
          <a:p>
            <a:pPr lvl="1"/>
            <a:r>
              <a:rPr lang="en-US"/>
              <a:t>Have secretory granules containing renin</a:t>
            </a:r>
          </a:p>
          <a:p>
            <a:pPr lvl="1"/>
            <a:r>
              <a:rPr lang="en-US"/>
              <a:t>Act as mechanoreceptors</a:t>
            </a:r>
          </a:p>
        </p:txBody>
      </p:sp>
    </p:spTree>
  </p:cSld>
  <p:clrMapOvr>
    <a:masterClrMapping/>
  </p:clrMapOvr>
  <p:transition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Juxtaglomerular Apparatus (JGA)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Macula densa</a:t>
            </a:r>
          </a:p>
          <a:p>
            <a:pPr lvl="1"/>
            <a:r>
              <a:rPr lang="en-US"/>
              <a:t>Tall, closely packed distal tubule cells </a:t>
            </a:r>
          </a:p>
          <a:p>
            <a:pPr lvl="1"/>
            <a:r>
              <a:rPr lang="en-US"/>
              <a:t>Lie adjacent to JG cells </a:t>
            </a:r>
          </a:p>
          <a:p>
            <a:pPr lvl="1"/>
            <a:r>
              <a:rPr lang="en-US"/>
              <a:t>Function as chemoreceptors or osmoreceptors</a:t>
            </a:r>
          </a:p>
          <a:p>
            <a:r>
              <a:rPr lang="en-US"/>
              <a:t>Mesanglial cells: </a:t>
            </a:r>
          </a:p>
          <a:p>
            <a:pPr lvl="1"/>
            <a:r>
              <a:rPr lang="en-US"/>
              <a:t>Have phagocytic and contractile properties</a:t>
            </a:r>
          </a:p>
          <a:p>
            <a:pPr lvl="1"/>
            <a:r>
              <a:rPr lang="en-US"/>
              <a:t>Influence capillary filtration</a:t>
            </a:r>
          </a:p>
        </p:txBody>
      </p:sp>
    </p:spTree>
  </p:cSld>
  <p:clrMapOvr>
    <a:masterClrMapping/>
  </p:clrMapOvr>
  <p:transition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81000"/>
            <a:ext cx="6324600" cy="838200"/>
          </a:xfrm>
        </p:spPr>
        <p:txBody>
          <a:bodyPr/>
          <a:lstStyle/>
          <a:p>
            <a:r>
              <a:rPr lang="en-US" sz="4000"/>
              <a:t>Juxtaglomerular Apparatus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25.6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 l="746" t="1280" r="1025" b="6017"/>
          <a:stretch>
            <a:fillRect/>
          </a:stretch>
        </p:blipFill>
        <p:spPr bwMode="auto">
          <a:xfrm>
            <a:off x="838200" y="1600200"/>
            <a:ext cx="7699375" cy="4976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Mechanisms of Urine Formation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kidneys filter the body’s entire plasma volume 60 times each day</a:t>
            </a:r>
          </a:p>
          <a:p>
            <a:r>
              <a:rPr lang="en-US"/>
              <a:t>The filtrate:</a:t>
            </a:r>
          </a:p>
          <a:p>
            <a:pPr lvl="1"/>
            <a:r>
              <a:rPr lang="en-US"/>
              <a:t>Contains all plasma components except protein</a:t>
            </a:r>
          </a:p>
          <a:p>
            <a:pPr lvl="1"/>
            <a:r>
              <a:rPr lang="en-US"/>
              <a:t>Loses water, nutrients, and essential ions to become urine</a:t>
            </a:r>
          </a:p>
          <a:p>
            <a:r>
              <a:rPr lang="en-US"/>
              <a:t>The urine contains metabolic wastes and unneeded substances</a:t>
            </a:r>
          </a:p>
        </p:txBody>
      </p:sp>
    </p:spTree>
  </p:cSld>
  <p:clrMapOvr>
    <a:masterClrMapping/>
  </p:clrMapOvr>
  <p:transition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Mechanisms of Urine Formation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3849688" cy="4648200"/>
          </a:xfrm>
        </p:spPr>
        <p:txBody>
          <a:bodyPr>
            <a:normAutofit/>
          </a:bodyPr>
          <a:lstStyle/>
          <a:p>
            <a:r>
              <a:rPr lang="en-US" sz="2800" dirty="0"/>
              <a:t>Urine formation and adjustment of blood composition involves three major processes </a:t>
            </a:r>
          </a:p>
          <a:p>
            <a:pPr lvl="1"/>
            <a:r>
              <a:rPr lang="en-US" sz="2400" dirty="0" err="1"/>
              <a:t>Glomerular</a:t>
            </a:r>
            <a:r>
              <a:rPr lang="en-US" sz="2400" dirty="0"/>
              <a:t> filtration</a:t>
            </a:r>
          </a:p>
          <a:p>
            <a:pPr lvl="1"/>
            <a:r>
              <a:rPr lang="en-US" sz="2400" dirty="0"/>
              <a:t>Tubular </a:t>
            </a:r>
            <a:r>
              <a:rPr lang="en-US" sz="2400" dirty="0" err="1"/>
              <a:t>reabsorption</a:t>
            </a:r>
            <a:endParaRPr lang="en-US" sz="2400" dirty="0"/>
          </a:p>
          <a:p>
            <a:pPr lvl="1"/>
            <a:r>
              <a:rPr lang="en-US" sz="2400" dirty="0"/>
              <a:t>Secretion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 cstate="print"/>
          <a:srcRect t="1361" b="5867"/>
          <a:stretch>
            <a:fillRect/>
          </a:stretch>
        </p:blipFill>
        <p:spPr bwMode="auto">
          <a:xfrm>
            <a:off x="4191000" y="1600200"/>
            <a:ext cx="4573587" cy="483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Glomerular Filtration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447800"/>
            <a:ext cx="8270875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The glomerulus is more efficient than other capillary beds because:</a:t>
            </a:r>
          </a:p>
          <a:p>
            <a:pPr lvl="1">
              <a:lnSpc>
                <a:spcPct val="90000"/>
              </a:lnSpc>
            </a:pPr>
            <a:endParaRPr lang="en-US" sz="3200"/>
          </a:p>
          <a:p>
            <a:pPr lvl="1">
              <a:lnSpc>
                <a:spcPct val="90000"/>
              </a:lnSpc>
            </a:pPr>
            <a:r>
              <a:rPr lang="en-US" sz="3200"/>
              <a:t>Its filtration membrane is more permeable</a:t>
            </a:r>
          </a:p>
          <a:p>
            <a:pPr lvl="1">
              <a:lnSpc>
                <a:spcPct val="90000"/>
              </a:lnSpc>
            </a:pPr>
            <a:endParaRPr lang="en-US" sz="3200"/>
          </a:p>
          <a:p>
            <a:pPr lvl="1">
              <a:lnSpc>
                <a:spcPct val="90000"/>
              </a:lnSpc>
            </a:pPr>
            <a:r>
              <a:rPr lang="en-US" sz="3200"/>
              <a:t>Glomerular blood pressure is higher </a:t>
            </a:r>
          </a:p>
          <a:p>
            <a:pPr lvl="1">
              <a:lnSpc>
                <a:spcPct val="90000"/>
              </a:lnSpc>
            </a:pPr>
            <a:endParaRPr lang="en-US" sz="3200"/>
          </a:p>
          <a:p>
            <a:pPr lvl="1">
              <a:lnSpc>
                <a:spcPct val="90000"/>
              </a:lnSpc>
            </a:pPr>
            <a:r>
              <a:rPr lang="en-US" sz="3200"/>
              <a:t>It has a higher net filtration pressure</a:t>
            </a:r>
          </a:p>
        </p:txBody>
      </p:sp>
    </p:spTree>
  </p:cSld>
  <p:clrMapOvr>
    <a:masterClrMapping/>
  </p:clrMapOvr>
  <p:transition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Glomerular Filtration Rate (GFR)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total amount of filtrate formed per minute by the kidneys</a:t>
            </a:r>
          </a:p>
          <a:p>
            <a:r>
              <a:rPr lang="en-US">
                <a:solidFill>
                  <a:srgbClr val="000000"/>
                </a:solidFill>
              </a:rPr>
              <a:t>Factors governing filtration rate at the capillary bed are: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Total surface area available for filtration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Filtration membrane permeability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Net filtration pressure</a:t>
            </a:r>
          </a:p>
        </p:txBody>
      </p:sp>
    </p:spTree>
  </p:cSld>
  <p:clrMapOvr>
    <a:masterClrMapping/>
  </p:clrMapOvr>
  <p:transition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Glomerular Filtration Rate (GFR)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sz="3600"/>
              <a:t>GFR is directly proportional to the NFP</a:t>
            </a:r>
          </a:p>
          <a:p>
            <a:endParaRPr lang="en-US" sz="3600"/>
          </a:p>
          <a:p>
            <a:r>
              <a:rPr lang="en-US" sz="3600"/>
              <a:t>Changes in GFR normally result from changes in glomerular blood pressure</a:t>
            </a:r>
          </a:p>
        </p:txBody>
      </p:sp>
    </p:spTree>
  </p:cSld>
  <p:clrMapOvr>
    <a:masterClrMapping/>
  </p:clrMapOvr>
  <p:transition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2632" t="2362" r="2063" b="7285"/>
          <a:stretch>
            <a:fillRect/>
          </a:stretch>
        </p:blipFill>
        <p:spPr bwMode="auto">
          <a:xfrm>
            <a:off x="0" y="0"/>
            <a:ext cx="7543800" cy="68199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304800"/>
            <a:ext cx="4572000" cy="1905000"/>
          </a:xfrm>
        </p:spPr>
        <p:txBody>
          <a:bodyPr>
            <a:normAutofit fontScale="90000"/>
          </a:bodyPr>
          <a:lstStyle/>
          <a:p>
            <a:r>
              <a:rPr lang="en-US" sz="4000"/>
              <a:t>Glomerular Filtration Rate (GFR)</a:t>
            </a:r>
          </a:p>
        </p:txBody>
      </p:sp>
    </p:spTree>
  </p:cSld>
  <p:clrMapOvr>
    <a:masterClrMapping/>
  </p:clrMapOvr>
  <p:transition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Regulation of Glomerular Filtration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</a:rPr>
              <a:t>If the GFR is too high:</a:t>
            </a:r>
          </a:p>
          <a:p>
            <a:pPr lvl="1"/>
            <a:r>
              <a:rPr lang="en-US" sz="3200">
                <a:solidFill>
                  <a:srgbClr val="000000"/>
                </a:solidFill>
              </a:rPr>
              <a:t>Needed substances cannot be reabsorbed quickly enough and are lost in the urine</a:t>
            </a:r>
          </a:p>
          <a:p>
            <a:r>
              <a:rPr lang="en-US" sz="3600">
                <a:solidFill>
                  <a:srgbClr val="000000"/>
                </a:solidFill>
              </a:rPr>
              <a:t>If the GFR is too low:</a:t>
            </a:r>
          </a:p>
          <a:p>
            <a:pPr lvl="1"/>
            <a:r>
              <a:rPr lang="en-US" sz="3200">
                <a:solidFill>
                  <a:srgbClr val="000000"/>
                </a:solidFill>
              </a:rPr>
              <a:t>Everything is reabsorbed, including wastes that are normally disposed of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Mucosa: Other Sublayers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Submucosa </a:t>
            </a:r>
          </a:p>
          <a:p>
            <a:pPr lvl="1"/>
            <a:r>
              <a:rPr lang="en-US" sz="2400" smtClean="0"/>
              <a:t>dense connective tissue containing elastic fibers, blood and lymphatic vessels, lymph nodes, and nerves</a:t>
            </a:r>
          </a:p>
          <a:p>
            <a:r>
              <a:rPr lang="en-US" sz="2800" smtClean="0"/>
              <a:t>Muscularis externa </a:t>
            </a:r>
          </a:p>
          <a:p>
            <a:pPr lvl="1"/>
            <a:r>
              <a:rPr lang="en-US" sz="2400" smtClean="0"/>
              <a:t>responsible for segmentation and peristalsis</a:t>
            </a:r>
          </a:p>
          <a:p>
            <a:r>
              <a:rPr lang="en-US" sz="2800" smtClean="0"/>
              <a:t>Serosa </a:t>
            </a:r>
          </a:p>
          <a:p>
            <a:pPr lvl="1"/>
            <a:r>
              <a:rPr lang="en-US" sz="2400" smtClean="0"/>
              <a:t> the protective visceral peritoneum</a:t>
            </a:r>
          </a:p>
          <a:p>
            <a:pPr lvl="1"/>
            <a:r>
              <a:rPr lang="en-US" sz="2400" smtClean="0"/>
              <a:t>Replaced by the fibrous adventitia in the esophagus </a:t>
            </a:r>
          </a:p>
          <a:p>
            <a:pPr lvl="1"/>
            <a:r>
              <a:rPr lang="en-US" sz="2400" smtClean="0"/>
              <a:t>Retroperitoneal organs have both an adventitia and serosa</a:t>
            </a:r>
          </a:p>
        </p:txBody>
      </p:sp>
    </p:spTree>
  </p:cSld>
  <p:clrMapOvr>
    <a:masterClrMapping/>
  </p:clrMapOvr>
  <p:transition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Regulation of Glomerular Filtration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/>
              <a:t>Three mechanisms control the GFR  </a:t>
            </a:r>
          </a:p>
          <a:p>
            <a:pPr lvl="1"/>
            <a:endParaRPr lang="en-US" sz="3200"/>
          </a:p>
          <a:p>
            <a:pPr lvl="1"/>
            <a:r>
              <a:rPr lang="en-US" sz="3200"/>
              <a:t>Renal autoregulation (intrinsic system)</a:t>
            </a:r>
          </a:p>
          <a:p>
            <a:pPr lvl="1"/>
            <a:endParaRPr lang="en-US" sz="3200"/>
          </a:p>
          <a:p>
            <a:pPr lvl="1"/>
            <a:r>
              <a:rPr lang="en-US" sz="3200"/>
              <a:t>Neural controls</a:t>
            </a:r>
          </a:p>
          <a:p>
            <a:pPr lvl="1"/>
            <a:endParaRPr lang="en-US" sz="3200"/>
          </a:p>
          <a:p>
            <a:pPr lvl="1"/>
            <a:r>
              <a:rPr lang="en-US" sz="3200"/>
              <a:t>Hormonal mechanism (the renin-angiotensin system)</a:t>
            </a:r>
          </a:p>
        </p:txBody>
      </p:sp>
    </p:spTree>
  </p:cSld>
  <p:clrMapOvr>
    <a:masterClrMapping/>
  </p:clrMapOvr>
  <p:transition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Controls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Under normal conditions, renal autoregulation maintains a nearly constant glomerular filtration rate</a:t>
            </a:r>
          </a:p>
        </p:txBody>
      </p:sp>
    </p:spTree>
  </p:cSld>
  <p:clrMapOvr>
    <a:masterClrMapping/>
  </p:clrMapOvr>
  <p:transition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Controls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When the sympathetic nervous system is at rest:</a:t>
            </a:r>
          </a:p>
          <a:p>
            <a:pPr lvl="1"/>
            <a:endParaRPr lang="en-US" sz="3200"/>
          </a:p>
          <a:p>
            <a:pPr lvl="1"/>
            <a:r>
              <a:rPr lang="en-US" sz="3200"/>
              <a:t>Renal blood vessels are maximally dilated</a:t>
            </a:r>
          </a:p>
          <a:p>
            <a:pPr lvl="1"/>
            <a:endParaRPr lang="en-US" sz="3200"/>
          </a:p>
          <a:p>
            <a:pPr lvl="1"/>
            <a:r>
              <a:rPr lang="en-US" sz="3200"/>
              <a:t>Autoregulation mechanisms prevail</a:t>
            </a:r>
          </a:p>
        </p:txBody>
      </p:sp>
    </p:spTree>
  </p:cSld>
  <p:clrMapOvr>
    <a:masterClrMapping/>
  </p:clrMapOvr>
  <p:transition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Controls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Under stress:</a:t>
            </a:r>
          </a:p>
          <a:p>
            <a:pPr lvl="1">
              <a:lnSpc>
                <a:spcPct val="90000"/>
              </a:lnSpc>
            </a:pPr>
            <a:r>
              <a:rPr lang="en-US"/>
              <a:t>Norepinephrine is released by the sympathetic nervous system</a:t>
            </a:r>
          </a:p>
          <a:p>
            <a:pPr lvl="1">
              <a:lnSpc>
                <a:spcPct val="90000"/>
              </a:lnSpc>
            </a:pPr>
            <a:r>
              <a:rPr lang="en-US"/>
              <a:t>Epinephrine is released by the adrenal medulla </a:t>
            </a:r>
          </a:p>
          <a:p>
            <a:pPr lvl="1">
              <a:lnSpc>
                <a:spcPct val="90000"/>
              </a:lnSpc>
            </a:pPr>
            <a:r>
              <a:rPr lang="en-US"/>
              <a:t>Afferent arterioles constrict and filtration is inhibited  </a:t>
            </a:r>
          </a:p>
          <a:p>
            <a:pPr>
              <a:lnSpc>
                <a:spcPct val="90000"/>
              </a:lnSpc>
            </a:pPr>
            <a:r>
              <a:rPr lang="en-US"/>
              <a:t>The sympathetic nervous system also stimulates the renin-angiotensin mechanism</a:t>
            </a:r>
          </a:p>
        </p:txBody>
      </p:sp>
    </p:spTree>
  </p:cSld>
  <p:clrMapOvr>
    <a:masterClrMapping/>
  </p:clrMapOvr>
  <p:transition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Renin-Angiotensin Mechanism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524000"/>
            <a:ext cx="8270875" cy="4937125"/>
          </a:xfrm>
        </p:spPr>
        <p:txBody>
          <a:bodyPr/>
          <a:lstStyle/>
          <a:p>
            <a:r>
              <a:rPr lang="en-US" sz="2800"/>
              <a:t>Is triggered when the JG cells release renin</a:t>
            </a:r>
          </a:p>
          <a:p>
            <a:r>
              <a:rPr lang="en-US" sz="2800"/>
              <a:t>Renin acts on angiotensinogen to release angiotensin I  </a:t>
            </a:r>
          </a:p>
          <a:p>
            <a:r>
              <a:rPr lang="en-US" sz="2800"/>
              <a:t>Angiotensin I is converted to angiotensin II </a:t>
            </a:r>
          </a:p>
          <a:p>
            <a:r>
              <a:rPr lang="en-US" sz="2800"/>
              <a:t>Angiotensin II: </a:t>
            </a:r>
          </a:p>
          <a:p>
            <a:pPr lvl="1"/>
            <a:r>
              <a:rPr lang="en-US" sz="2400"/>
              <a:t>Causes mean arterial pressure to rise </a:t>
            </a:r>
          </a:p>
          <a:p>
            <a:pPr lvl="1"/>
            <a:r>
              <a:rPr lang="en-US" sz="2400"/>
              <a:t>Stimulates the adrenal cortex to release aldosterone </a:t>
            </a:r>
          </a:p>
          <a:p>
            <a:r>
              <a:rPr lang="en-US" sz="2800"/>
              <a:t>As a result, both systemic and glomerular hydrostatic pressure rise</a:t>
            </a:r>
          </a:p>
        </p:txBody>
      </p:sp>
    </p:spTree>
  </p:cSld>
  <p:clrMapOvr>
    <a:masterClrMapping/>
  </p:clrMapOvr>
  <p:transition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Renin Release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676400"/>
            <a:ext cx="8270875" cy="4784725"/>
          </a:xfrm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</a:rPr>
              <a:t>Renin release is triggered by:</a:t>
            </a:r>
          </a:p>
          <a:p>
            <a:pPr lvl="1"/>
            <a:r>
              <a:rPr lang="en-US" sz="3200">
                <a:solidFill>
                  <a:srgbClr val="000000"/>
                </a:solidFill>
              </a:rPr>
              <a:t>Reduced stretch of the granular JG cells</a:t>
            </a:r>
          </a:p>
          <a:p>
            <a:pPr lvl="1"/>
            <a:r>
              <a:rPr lang="en-US" sz="3200">
                <a:solidFill>
                  <a:srgbClr val="000000"/>
                </a:solidFill>
              </a:rPr>
              <a:t>Stimulation of the JG cells by activated macula densa cells</a:t>
            </a:r>
          </a:p>
          <a:p>
            <a:pPr lvl="1"/>
            <a:r>
              <a:rPr lang="en-US" sz="3200">
                <a:solidFill>
                  <a:srgbClr val="000000"/>
                </a:solidFill>
              </a:rPr>
              <a:t>Direct stimulation of the JG cells via </a:t>
            </a:r>
            <a:r>
              <a:rPr lang="en-US" sz="3200">
                <a:solidFill>
                  <a:srgbClr val="000000"/>
                </a:solidFill>
                <a:sym typeface="Symbol" charset="2"/>
              </a:rPr>
              <a:t></a:t>
            </a:r>
            <a:r>
              <a:rPr lang="en-US" sz="3200" baseline="-25000">
                <a:solidFill>
                  <a:srgbClr val="000000"/>
                </a:solidFill>
              </a:rPr>
              <a:t>1</a:t>
            </a:r>
            <a:r>
              <a:rPr lang="en-US" sz="3200">
                <a:solidFill>
                  <a:srgbClr val="000000"/>
                </a:solidFill>
              </a:rPr>
              <a:t>-adrenergic receptors by renal nerves</a:t>
            </a:r>
          </a:p>
          <a:p>
            <a:pPr lvl="1"/>
            <a:r>
              <a:rPr lang="en-US" sz="3200"/>
              <a:t>Angiotensin II</a:t>
            </a:r>
          </a:p>
        </p:txBody>
      </p:sp>
    </p:spTree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Tubular Reabsorption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solidFill>
                  <a:srgbClr val="000000"/>
                </a:solidFill>
              </a:rPr>
              <a:t>All organic nutrients are reabsorbed</a:t>
            </a:r>
          </a:p>
          <a:p>
            <a:endParaRPr lang="en-US" sz="3600">
              <a:solidFill>
                <a:srgbClr val="000000"/>
              </a:solidFill>
            </a:endParaRPr>
          </a:p>
          <a:p>
            <a:r>
              <a:rPr lang="en-US" sz="3600">
                <a:solidFill>
                  <a:srgbClr val="000000"/>
                </a:solidFill>
              </a:rPr>
              <a:t>Water and ion reabsorption is hormonally controlled</a:t>
            </a:r>
          </a:p>
          <a:p>
            <a:endParaRPr lang="en-US" sz="3600">
              <a:solidFill>
                <a:srgbClr val="000000"/>
              </a:solidFill>
            </a:endParaRPr>
          </a:p>
          <a:p>
            <a:r>
              <a:rPr lang="en-US" sz="3600">
                <a:solidFill>
                  <a:srgbClr val="000000"/>
                </a:solidFill>
              </a:rPr>
              <a:t>Reabsorption may be an active (requiring ATP) or passive process</a:t>
            </a:r>
          </a:p>
        </p:txBody>
      </p:sp>
    </p:spTree>
  </p:cSld>
  <p:clrMapOvr>
    <a:masterClrMapping/>
  </p:clrMapOvr>
  <p:transition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Nonreabsorbed Substances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 transport maximum (T</a:t>
            </a:r>
            <a:r>
              <a:rPr lang="en-US" baseline="-25000">
                <a:solidFill>
                  <a:srgbClr val="000000"/>
                </a:solidFill>
              </a:rPr>
              <a:t>m</a:t>
            </a:r>
            <a:r>
              <a:rPr lang="en-US">
                <a:solidFill>
                  <a:srgbClr val="000000"/>
                </a:solidFill>
              </a:rPr>
              <a:t>): </a:t>
            </a:r>
          </a:p>
          <a:p>
            <a:pPr lvl="1"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Reflects the number of carriers in the renal tubules available </a:t>
            </a:r>
          </a:p>
          <a:p>
            <a:pPr lvl="1"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Exists for nearly every substance that is actively reabsorbed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When the carriers are saturated, excess of that substance is excreted</a:t>
            </a:r>
          </a:p>
        </p:txBody>
      </p:sp>
    </p:spTree>
  </p:cSld>
  <p:clrMapOvr>
    <a:masterClrMapping/>
  </p:clrMapOvr>
  <p:transition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Nonreabsorbed Substances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000000"/>
                </a:solidFill>
              </a:rPr>
              <a:t>Substances are not reabsorbed if they: </a:t>
            </a:r>
          </a:p>
          <a:p>
            <a:pPr lvl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</a:rPr>
              <a:t>Lack carriers</a:t>
            </a:r>
          </a:p>
          <a:p>
            <a:pPr lvl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</a:rPr>
              <a:t>Are not lipid soluble</a:t>
            </a:r>
          </a:p>
          <a:p>
            <a:pPr lvl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</a:rPr>
              <a:t>Are too large to pass through membrane pores</a:t>
            </a:r>
          </a:p>
          <a:p>
            <a:pPr>
              <a:lnSpc>
                <a:spcPct val="90000"/>
              </a:lnSpc>
            </a:pPr>
            <a:r>
              <a:rPr lang="en-US" sz="3600">
                <a:solidFill>
                  <a:srgbClr val="000000"/>
                </a:solidFill>
              </a:rPr>
              <a:t>Urea, creatinine, and uric acid are the most important nonreabsorbed substances</a:t>
            </a:r>
          </a:p>
        </p:txBody>
      </p:sp>
    </p:spTree>
  </p:cSld>
  <p:clrMapOvr>
    <a:masterClrMapping/>
  </p:clrMapOvr>
  <p:transition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Atrial Natriuretic Peptide Activity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752600"/>
            <a:ext cx="8270875" cy="4733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ANP reduces blood Na</a:t>
            </a:r>
            <a:r>
              <a:rPr lang="en-US" baseline="30000" dirty="0"/>
              <a:t>+</a:t>
            </a:r>
            <a:r>
              <a:rPr lang="en-US" dirty="0"/>
              <a:t> which: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Decreases blood volume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Lowers blood pressure</a:t>
            </a:r>
          </a:p>
          <a:p>
            <a:pPr>
              <a:lnSpc>
                <a:spcPct val="90000"/>
              </a:lnSpc>
            </a:pPr>
            <a:r>
              <a:rPr lang="en-US" dirty="0"/>
              <a:t>ANP lowers blood Na</a:t>
            </a:r>
            <a:r>
              <a:rPr lang="en-US" baseline="30000" dirty="0"/>
              <a:t>+</a:t>
            </a:r>
            <a:r>
              <a:rPr lang="en-US" dirty="0"/>
              <a:t> by: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Acting directly on </a:t>
            </a:r>
            <a:r>
              <a:rPr lang="en-US" dirty="0" err="1"/>
              <a:t>medullary</a:t>
            </a:r>
            <a:r>
              <a:rPr lang="en-US" dirty="0"/>
              <a:t> ducts to inhibit Na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err="1"/>
              <a:t>reabsorption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Counteracting the effects of </a:t>
            </a:r>
            <a:r>
              <a:rPr lang="en-US" dirty="0" err="1"/>
              <a:t>angiotensin</a:t>
            </a:r>
            <a:r>
              <a:rPr lang="en-US" dirty="0"/>
              <a:t> II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Indirectly stimulating an increase in GFR reducing water </a:t>
            </a:r>
            <a:r>
              <a:rPr lang="en-US" dirty="0" err="1"/>
              <a:t>reabsorption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Enteric Nervous System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two major intrinsic nerve plexuses:</a:t>
            </a:r>
          </a:p>
          <a:p>
            <a:r>
              <a:rPr lang="en-US" sz="3600" smtClean="0"/>
              <a:t>Submucosal nerve plexus </a:t>
            </a:r>
          </a:p>
          <a:p>
            <a:pPr lvl="1"/>
            <a:r>
              <a:rPr lang="en-US" sz="3200" smtClean="0"/>
              <a:t>regulates glands and smooth muscle in the mucosa</a:t>
            </a:r>
          </a:p>
          <a:p>
            <a:pPr lvl="1"/>
            <a:endParaRPr lang="en-US" sz="3200" smtClean="0"/>
          </a:p>
          <a:p>
            <a:r>
              <a:rPr lang="en-US" sz="3600" smtClean="0"/>
              <a:t>Myenteric nerve plexus – Major nerve supply that controls GI tract mobility</a:t>
            </a:r>
          </a:p>
        </p:txBody>
      </p:sp>
    </p:spTree>
  </p:cSld>
  <p:clrMapOvr>
    <a:masterClrMapping/>
  </p:clrMapOvr>
  <p:transition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Tubular Secretion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Essentially reabsorption in reverse, where substances move from peritubular capillaries or tubule cells into filtrate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Tubular secretion is important for: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Disposing of substances not already in the filtrate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Eliminating undesirable substances such as urea and uric acid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Ridding the body of excess potassium ions</a:t>
            </a:r>
          </a:p>
          <a:p>
            <a:pPr lvl="1">
              <a:lnSpc>
                <a:spcPct val="90000"/>
              </a:lnSpc>
            </a:pPr>
            <a:r>
              <a:rPr lang="en-US"/>
              <a:t>Controlling blood pH</a:t>
            </a:r>
          </a:p>
        </p:txBody>
      </p:sp>
    </p:spTree>
  </p:cSld>
  <p:clrMapOvr>
    <a:masterClrMapping/>
  </p:clrMapOvr>
  <p:transition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Dilute Urine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Filtrate is diluted in the ascending loop of Henle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Dilute urine is created by allowing this filtrate to continue into the renal pelvis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This will happen as long as antidiuretic hormone (ADH) is not being secreted </a:t>
            </a:r>
          </a:p>
        </p:txBody>
      </p:sp>
    </p:spTree>
  </p:cSld>
  <p:clrMapOvr>
    <a:masterClrMapping/>
  </p:clrMapOvr>
  <p:transition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Dilute Urine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Collecting ducts remain impermeable to water; no further water reabsorption occurs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Sodium and selected ions can be removed by active and passive mechanisms 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Urine osmolality can be as low as 50 mOsm (one-sixth that of plasma)</a:t>
            </a:r>
          </a:p>
        </p:txBody>
      </p:sp>
    </p:spTree>
  </p:cSld>
  <p:clrMapOvr>
    <a:masterClrMapping/>
  </p:clrMapOvr>
  <p:transition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Formation of Concentrated Urine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Antidiuretic hormone (ADH) inhibits diuresis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This equalizes the osmolality of the filtrate and the interstitial fluid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In the presence of ADH, 99% of the water in filtrate is reabsorbed</a:t>
            </a:r>
            <a:endParaRPr 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Formation of Concentrated Urine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ADH-dependent water reabsorption is called facultative water reabsorption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ADH is the signal to produce concentrated urine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 kidneys’ ability to respond depends upon the high medullary osmotic gradient</a:t>
            </a:r>
          </a:p>
        </p:txBody>
      </p:sp>
    </p:spTree>
  </p:cSld>
  <p:clrMapOvr>
    <a:masterClrMapping/>
  </p:clrMapOvr>
  <p:transition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Diuretics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000000"/>
                </a:solidFill>
              </a:rPr>
              <a:t>Chemicals that enhance the urinary output include:</a:t>
            </a:r>
          </a:p>
          <a:p>
            <a:pPr lvl="1">
              <a:lnSpc>
                <a:spcPct val="90000"/>
              </a:lnSpc>
            </a:pPr>
            <a:endParaRPr lang="en-US" sz="320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</a:rPr>
              <a:t>Any substance not reabsorbed</a:t>
            </a:r>
          </a:p>
          <a:p>
            <a:pPr lvl="1">
              <a:lnSpc>
                <a:spcPct val="90000"/>
              </a:lnSpc>
            </a:pPr>
            <a:endParaRPr lang="en-US" sz="320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</a:rPr>
              <a:t>Substances that exceed the ability of the renal tubules to reabsorb it</a:t>
            </a:r>
          </a:p>
          <a:p>
            <a:pPr lvl="1">
              <a:lnSpc>
                <a:spcPct val="90000"/>
              </a:lnSpc>
            </a:pPr>
            <a:endParaRPr lang="en-US" sz="3200"/>
          </a:p>
          <a:p>
            <a:pPr lvl="1">
              <a:lnSpc>
                <a:spcPct val="90000"/>
              </a:lnSpc>
            </a:pPr>
            <a:r>
              <a:rPr lang="en-US" sz="3200"/>
              <a:t>Substances that inhibit Na</a:t>
            </a:r>
            <a:r>
              <a:rPr lang="en-US" sz="3200" baseline="30000"/>
              <a:t>+</a:t>
            </a:r>
            <a:r>
              <a:rPr lang="en-US" sz="3200"/>
              <a:t> reabsorption</a:t>
            </a:r>
            <a:endParaRPr 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Diuretics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000000"/>
                </a:solidFill>
              </a:rPr>
              <a:t>Osmotic diuretics include:</a:t>
            </a:r>
            <a:endParaRPr lang="en-US" sz="350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</a:rPr>
              <a:t>High glucose levels </a:t>
            </a:r>
          </a:p>
          <a:p>
            <a:pPr lvl="2"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carries water out with the glucose </a:t>
            </a:r>
          </a:p>
          <a:p>
            <a:pPr lvl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</a:rPr>
              <a:t>Alcohol </a:t>
            </a:r>
          </a:p>
          <a:p>
            <a:pPr lvl="2"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inhibits the release of ADH</a:t>
            </a:r>
          </a:p>
          <a:p>
            <a:pPr lvl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</a:rPr>
              <a:t>Caffeine and most diuretic drugs</a:t>
            </a:r>
          </a:p>
          <a:p>
            <a:pPr lvl="2"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inhibit sodium ion reabsorption</a:t>
            </a:r>
          </a:p>
          <a:p>
            <a:pPr lvl="1">
              <a:lnSpc>
                <a:spcPct val="90000"/>
              </a:lnSpc>
            </a:pPr>
            <a:r>
              <a:rPr lang="en-US" sz="3200">
                <a:solidFill>
                  <a:srgbClr val="000000"/>
                </a:solidFill>
              </a:rPr>
              <a:t>Lasix and Diuril </a:t>
            </a:r>
          </a:p>
          <a:p>
            <a:pPr lvl="2"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inhibit Na</a:t>
            </a:r>
            <a:r>
              <a:rPr lang="en-US" sz="2800" baseline="30000">
                <a:solidFill>
                  <a:srgbClr val="000000"/>
                </a:solidFill>
              </a:rPr>
              <a:t>+</a:t>
            </a:r>
            <a:r>
              <a:rPr lang="en-US" sz="2800">
                <a:solidFill>
                  <a:srgbClr val="000000"/>
                </a:solidFill>
              </a:rPr>
              <a:t>-associated symporters</a:t>
            </a:r>
          </a:p>
        </p:txBody>
      </p:sp>
    </p:spTree>
  </p:cSld>
  <p:clrMapOvr>
    <a:masterClrMapping/>
  </p:clrMapOvr>
  <p:transition/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Ureters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Slender tubes that convey urine from the kidneys to the bladder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Ureters enter the base of  the bladder through the posterior wall</a:t>
            </a:r>
          </a:p>
          <a:p>
            <a:pPr lvl="1"/>
            <a:endParaRPr lang="en-US"/>
          </a:p>
          <a:p>
            <a:pPr lvl="1"/>
            <a:r>
              <a:rPr lang="en-US"/>
              <a:t>This closes their distal ends as bladder pressure increases and prevents backflow of urine into the ureters </a:t>
            </a:r>
          </a:p>
        </p:txBody>
      </p:sp>
    </p:spTree>
  </p:cSld>
  <p:clrMapOvr>
    <a:masterClrMapping/>
  </p:clrMapOvr>
  <p:transition/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Ureters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Ureters have a trilayered wall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Transitional epithelial mucosa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Smooth muscle muscularis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Fibrous connective tissue adventitia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Ureters actively propel urine to the bladder via response to smooth muscle stretch</a:t>
            </a:r>
          </a:p>
        </p:txBody>
      </p:sp>
    </p:spTree>
  </p:cSld>
  <p:clrMapOvr>
    <a:masterClrMapping/>
  </p:clrMapOvr>
  <p:transition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Urinary Bladder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447800"/>
            <a:ext cx="8270875" cy="5089525"/>
          </a:xfrm>
        </p:spPr>
        <p:txBody>
          <a:bodyPr/>
          <a:lstStyle/>
          <a:p>
            <a:r>
              <a:rPr lang="en-US" sz="2800"/>
              <a:t>Smooth, collapsible, muscular sac that stores urine</a:t>
            </a:r>
          </a:p>
          <a:p>
            <a:r>
              <a:rPr lang="en-US" sz="2800"/>
              <a:t>It lies retroperitoneally on the pelvic floor posterior to the pubic symphysis</a:t>
            </a:r>
          </a:p>
          <a:p>
            <a:pPr lvl="1"/>
            <a:r>
              <a:rPr lang="en-US" sz="2400"/>
              <a:t>Males – prostate gland surrounds the neck inferiorly</a:t>
            </a:r>
          </a:p>
          <a:p>
            <a:pPr lvl="1"/>
            <a:r>
              <a:rPr lang="en-US" sz="2400"/>
              <a:t>Females – anterior to the vagina and uterus</a:t>
            </a:r>
          </a:p>
          <a:p>
            <a:r>
              <a:rPr lang="en-US" sz="2800"/>
              <a:t>Trigone – triangular area outlined by the openings for the ureters and the urethra</a:t>
            </a:r>
          </a:p>
          <a:p>
            <a:pPr lvl="1"/>
            <a:r>
              <a:rPr lang="en-US" sz="2400"/>
              <a:t>Clinically important because infections tend to persist in this region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Enteric Nervous System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Segmentation and peristalsis are largely automatic involving local reflex arcs</a:t>
            </a:r>
          </a:p>
          <a:p>
            <a:endParaRPr lang="en-US" sz="3600" smtClean="0"/>
          </a:p>
          <a:p>
            <a:r>
              <a:rPr lang="en-US" sz="3600" smtClean="0"/>
              <a:t>Linked to the CNS via long autonomic reflex arc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Urinary Bladder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bladder wall has three layers 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Transitional epithelial mucosa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 thick muscular layer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A fibrous adventitia</a:t>
            </a:r>
          </a:p>
          <a:p>
            <a:r>
              <a:rPr lang="en-US">
                <a:solidFill>
                  <a:srgbClr val="000000"/>
                </a:solidFill>
              </a:rPr>
              <a:t>The bladder is distensible and collapses when empty </a:t>
            </a:r>
          </a:p>
          <a:p>
            <a:r>
              <a:rPr lang="en-US">
                <a:solidFill>
                  <a:srgbClr val="000000"/>
                </a:solidFill>
              </a:rPr>
              <a:t>As urine accumulates, the bladder expands without significant rise in internal pressure</a:t>
            </a:r>
          </a:p>
        </p:txBody>
      </p:sp>
    </p:spTree>
  </p:cSld>
  <p:clrMapOvr>
    <a:masterClrMapping/>
  </p:clrMapOvr>
  <p:transition/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274638"/>
            <a:ext cx="4419600" cy="1143000"/>
          </a:xfrm>
        </p:spPr>
        <p:txBody>
          <a:bodyPr/>
          <a:lstStyle/>
          <a:p>
            <a:r>
              <a:rPr lang="en-US"/>
              <a:t>Urinary Bladder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 l="3740" t="1956" r="2365" b="3517"/>
          <a:stretch>
            <a:fillRect/>
          </a:stretch>
        </p:blipFill>
        <p:spPr bwMode="auto">
          <a:xfrm>
            <a:off x="0" y="0"/>
            <a:ext cx="39227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 l="1634" t="1991" r="1799" b="7091"/>
          <a:stretch>
            <a:fillRect/>
          </a:stretch>
        </p:blipFill>
        <p:spPr bwMode="auto">
          <a:xfrm>
            <a:off x="4114800" y="1673225"/>
            <a:ext cx="4943475" cy="386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Urethra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solidFill>
                  <a:srgbClr val="000000"/>
                </a:solidFill>
              </a:rPr>
              <a:t>Muscular tube that:</a:t>
            </a:r>
          </a:p>
          <a:p>
            <a:pPr lvl="1"/>
            <a:endParaRPr lang="en-US" sz="3200">
              <a:solidFill>
                <a:srgbClr val="000000"/>
              </a:solidFill>
            </a:endParaRPr>
          </a:p>
          <a:p>
            <a:pPr lvl="1"/>
            <a:r>
              <a:rPr lang="en-US" sz="3200">
                <a:solidFill>
                  <a:srgbClr val="000000"/>
                </a:solidFill>
              </a:rPr>
              <a:t>Drains urine from the bladder</a:t>
            </a:r>
          </a:p>
          <a:p>
            <a:pPr lvl="1"/>
            <a:endParaRPr lang="en-US" sz="3200">
              <a:solidFill>
                <a:srgbClr val="000000"/>
              </a:solidFill>
            </a:endParaRPr>
          </a:p>
          <a:p>
            <a:pPr lvl="1"/>
            <a:r>
              <a:rPr lang="en-US" sz="3200">
                <a:solidFill>
                  <a:srgbClr val="000000"/>
                </a:solidFill>
              </a:rPr>
              <a:t>Conveys it out of the body</a:t>
            </a:r>
          </a:p>
        </p:txBody>
      </p:sp>
    </p:spTree>
  </p:cSld>
  <p:clrMapOvr>
    <a:masterClrMapping/>
  </p:clrMapOvr>
  <p:transition/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Urethra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Sphincters keep the urethra closed when urine is not being passed</a:t>
            </a:r>
            <a:endParaRPr lang="en-US" sz="2800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Internal urethral sphincter 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involuntary sphincter at the bladder-urethra junction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External urethral sphincter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voluntary sphincter surrounding the urethra as it passes through the urogenital diaphragm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Levator ani muscle 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voluntary urethral sphincter</a:t>
            </a:r>
            <a:endParaRPr lang="en-US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Female Urethra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447800"/>
            <a:ext cx="8270875" cy="5114925"/>
          </a:xfr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The female urethra is tightly bound to the anterior vaginal wall 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Its external opening lies anterior to the vaginal opening and posterior to the clitoris</a:t>
            </a:r>
          </a:p>
        </p:txBody>
      </p:sp>
    </p:spTree>
  </p:cSld>
  <p:clrMapOvr>
    <a:masterClrMapping/>
  </p:clrMapOvr>
  <p:transition/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Male urethra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male urethra has three named regions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Prostatic urethra 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runs within the prostate gland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Membranous urethra 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runs through the urogenital diaphragm</a:t>
            </a:r>
          </a:p>
          <a:p>
            <a:pPr lvl="1"/>
            <a:r>
              <a:rPr lang="en-US"/>
              <a:t>Spongy (penile) urethra </a:t>
            </a:r>
          </a:p>
          <a:p>
            <a:pPr lvl="2"/>
            <a:r>
              <a:rPr lang="en-US"/>
              <a:t>passes through the penis and opens via the external urethral orifice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Micturition (Voiding or Urination)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524000"/>
            <a:ext cx="8270875" cy="5113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act of emptying the bladder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Distension of bladder walls initiates spinal reflexes that: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Stimulate contraction of the external urethral sphincter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Inhibit the detrusor muscle and internal sphincter (temporarily)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/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Micturition (Voiding or Urination)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Voiding reflexes:</a:t>
            </a:r>
          </a:p>
          <a:p>
            <a:pPr lvl="1"/>
            <a:r>
              <a:rPr lang="en-US"/>
              <a:t>Stimulate the detrusor muscle to contract</a:t>
            </a:r>
          </a:p>
          <a:p>
            <a:pPr lvl="1"/>
            <a:r>
              <a:rPr lang="en-US"/>
              <a:t>Inhibit the internal and external sphincters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Digestive System: Overview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4114800" cy="5105400"/>
          </a:xfrm>
        </p:spPr>
        <p:txBody>
          <a:bodyPr/>
          <a:lstStyle/>
          <a:p>
            <a:r>
              <a:rPr lang="en-US" sz="2800" smtClean="0"/>
              <a:t>Alimentary canal</a:t>
            </a:r>
          </a:p>
          <a:p>
            <a:pPr lvl="1"/>
            <a:r>
              <a:rPr lang="en-US" sz="2400" smtClean="0"/>
              <a:t>mouth, pharynx, esophagus, stomach, small intestine, and large intestine</a:t>
            </a:r>
          </a:p>
          <a:p>
            <a:endParaRPr lang="en-US" sz="2800" smtClean="0"/>
          </a:p>
          <a:p>
            <a:r>
              <a:rPr lang="en-US" sz="2800" smtClean="0"/>
              <a:t>Accessory digestive organs </a:t>
            </a:r>
          </a:p>
          <a:p>
            <a:pPr lvl="1"/>
            <a:r>
              <a:rPr lang="en-US" sz="2400" smtClean="0"/>
              <a:t>teeth, tongue, gallbladder, salivary glands, liver, and pancreas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l="787" t="1166" r="1312" b="3349"/>
          <a:stretch>
            <a:fillRect/>
          </a:stretch>
        </p:blipFill>
        <p:spPr bwMode="auto">
          <a:xfrm>
            <a:off x="5008563" y="1524000"/>
            <a:ext cx="4135437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Mouth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Oral or buccal cavity:</a:t>
            </a:r>
          </a:p>
          <a:p>
            <a:pPr lvl="1"/>
            <a:r>
              <a:rPr lang="en-US" sz="3200" smtClean="0"/>
              <a:t>Is bounded by lips, cheeks, palate, and tongue </a:t>
            </a:r>
          </a:p>
          <a:p>
            <a:pPr lvl="1"/>
            <a:r>
              <a:rPr lang="en-US" sz="3200" smtClean="0"/>
              <a:t>oral orifice </a:t>
            </a:r>
          </a:p>
          <a:p>
            <a:pPr lvl="2"/>
            <a:r>
              <a:rPr lang="en-US" sz="2800" smtClean="0"/>
              <a:t> anterior opening</a:t>
            </a:r>
          </a:p>
          <a:p>
            <a:pPr lvl="1"/>
            <a:r>
              <a:rPr lang="en-US" sz="3200" smtClean="0"/>
              <a:t>continuous with the oropharynx posteriorly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Mouth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4267200" cy="5105400"/>
          </a:xfrm>
        </p:spPr>
        <p:txBody>
          <a:bodyPr/>
          <a:lstStyle/>
          <a:p>
            <a:r>
              <a:rPr lang="en-US" smtClean="0"/>
              <a:t>To withstand abrasions:  </a:t>
            </a:r>
          </a:p>
          <a:p>
            <a:pPr lvl="1"/>
            <a:r>
              <a:rPr lang="en-US" smtClean="0"/>
              <a:t>The mouth is lined with stratified squamous epithelium 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The gums, hard palate, and dorsum of the tongue are slightly keratinized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 cstate="print"/>
          <a:srcRect t="1169" b="5894"/>
          <a:stretch>
            <a:fillRect/>
          </a:stretch>
        </p:blipFill>
        <p:spPr bwMode="auto">
          <a:xfrm>
            <a:off x="4860925" y="1752600"/>
            <a:ext cx="4283075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Lips and Cheeks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654925" cy="4419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Have a core of skeletal muscles</a:t>
            </a:r>
          </a:p>
          <a:p>
            <a:pPr lvl="1"/>
            <a:r>
              <a:rPr lang="en-US" sz="3200" dirty="0" smtClean="0"/>
              <a:t>Lips: </a:t>
            </a:r>
            <a:r>
              <a:rPr lang="en-US" sz="3200" dirty="0" err="1" smtClean="0"/>
              <a:t>orbicularis</a:t>
            </a:r>
            <a:r>
              <a:rPr lang="en-US" sz="3200" dirty="0" smtClean="0"/>
              <a:t> oris </a:t>
            </a:r>
          </a:p>
          <a:p>
            <a:pPr lvl="1"/>
            <a:r>
              <a:rPr lang="en-US" sz="3200" dirty="0" smtClean="0"/>
              <a:t>Cheeks: buccinators</a:t>
            </a:r>
          </a:p>
          <a:p>
            <a:endParaRPr lang="en-US" sz="3600" dirty="0" smtClean="0"/>
          </a:p>
          <a:p>
            <a:r>
              <a:rPr lang="en-US" sz="3600" dirty="0" smtClean="0"/>
              <a:t>Vestibule </a:t>
            </a:r>
          </a:p>
          <a:p>
            <a:pPr lvl="1"/>
            <a:r>
              <a:rPr lang="en-US" sz="3200" dirty="0" smtClean="0"/>
              <a:t> bounded by the lips and cheeks externally, and teeth and gums internally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Lips and Cheeks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Oral cavity proper </a:t>
            </a:r>
          </a:p>
          <a:p>
            <a:pPr lvl="1"/>
            <a:r>
              <a:rPr lang="en-US" sz="3200" smtClean="0"/>
              <a:t>area that lies within the teeth and gums</a:t>
            </a:r>
          </a:p>
          <a:p>
            <a:endParaRPr lang="en-US" sz="3600" smtClean="0"/>
          </a:p>
          <a:p>
            <a:r>
              <a:rPr lang="en-US" sz="3600" smtClean="0"/>
              <a:t>Labial frenulum </a:t>
            </a:r>
          </a:p>
          <a:p>
            <a:pPr lvl="1"/>
            <a:r>
              <a:rPr lang="en-US" sz="3200" smtClean="0"/>
              <a:t>median fold that joins the internal aspect of each lip to the gum</a:t>
            </a:r>
          </a:p>
          <a:p>
            <a:endParaRPr lang="en-US" sz="36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Palate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Hard palate </a:t>
            </a:r>
          </a:p>
          <a:p>
            <a:pPr lvl="1"/>
            <a:r>
              <a:rPr lang="en-US" sz="3200" smtClean="0"/>
              <a:t>palatine bones and palatine processes of the maxillae</a:t>
            </a:r>
          </a:p>
          <a:p>
            <a:pPr lvl="1"/>
            <a:endParaRPr lang="en-US" sz="3200" smtClean="0"/>
          </a:p>
          <a:p>
            <a:pPr lvl="1"/>
            <a:r>
              <a:rPr lang="en-US" sz="3200" smtClean="0"/>
              <a:t>Assists the tongue in chewing</a:t>
            </a:r>
          </a:p>
          <a:p>
            <a:pPr lvl="1"/>
            <a:endParaRPr lang="en-US" sz="3200" smtClean="0"/>
          </a:p>
          <a:p>
            <a:pPr lvl="1"/>
            <a:r>
              <a:rPr lang="en-US" sz="3200" smtClean="0"/>
              <a:t>Slightly corrugated on either side of the  raphe (midline ridge)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Palate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Soft palate – mobile fold formed mostly of skeletal muscle</a:t>
            </a:r>
          </a:p>
          <a:p>
            <a:pPr lvl="1"/>
            <a:endParaRPr lang="en-US" sz="3200" smtClean="0"/>
          </a:p>
          <a:p>
            <a:pPr lvl="1"/>
            <a:r>
              <a:rPr lang="en-US" sz="3200" smtClean="0"/>
              <a:t>Closes off the nasopharynx during swallowing</a:t>
            </a:r>
          </a:p>
          <a:p>
            <a:pPr lvl="1"/>
            <a:endParaRPr lang="en-US" sz="3200" smtClean="0"/>
          </a:p>
          <a:p>
            <a:pPr lvl="1"/>
            <a:r>
              <a:rPr lang="en-US" sz="3200" smtClean="0"/>
              <a:t>Uvula projects downward from its free edge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Tongue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Occupies the floor of the mouth </a:t>
            </a:r>
          </a:p>
          <a:p>
            <a:r>
              <a:rPr lang="en-US" smtClean="0"/>
              <a:t>fills the oral cavity when mouth is closed</a:t>
            </a:r>
          </a:p>
          <a:p>
            <a:endParaRPr lang="en-US" smtClean="0"/>
          </a:p>
          <a:p>
            <a:r>
              <a:rPr lang="en-US" smtClean="0"/>
              <a:t>Functions include:</a:t>
            </a:r>
          </a:p>
          <a:p>
            <a:pPr lvl="1"/>
            <a:r>
              <a:rPr lang="en-US" smtClean="0"/>
              <a:t>Gripping and repositioning food during chewing</a:t>
            </a:r>
          </a:p>
          <a:p>
            <a:pPr lvl="1"/>
            <a:r>
              <a:rPr lang="en-US" smtClean="0"/>
              <a:t>Mixing food with saliva and forming the bolus</a:t>
            </a:r>
          </a:p>
          <a:p>
            <a:pPr lvl="1"/>
            <a:r>
              <a:rPr lang="en-US" smtClean="0"/>
              <a:t>Initiation of swallowing, and speech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Tongue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Intrinsic muscles change the shape of the tongue</a:t>
            </a:r>
          </a:p>
          <a:p>
            <a:endParaRPr lang="en-US" smtClean="0"/>
          </a:p>
          <a:p>
            <a:r>
              <a:rPr lang="en-US" smtClean="0"/>
              <a:t>Extrinsic muscles alter the tongue’s position</a:t>
            </a:r>
          </a:p>
          <a:p>
            <a:endParaRPr lang="en-US" smtClean="0"/>
          </a:p>
          <a:p>
            <a:r>
              <a:rPr lang="en-US" smtClean="0"/>
              <a:t>Lingual frenulum secures the tongue to the floor of the mouth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Tongue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three types of papillae</a:t>
            </a:r>
          </a:p>
          <a:p>
            <a:pPr lvl="1"/>
            <a:r>
              <a:rPr lang="en-US" sz="3200" smtClean="0"/>
              <a:t>Filiform </a:t>
            </a:r>
          </a:p>
          <a:p>
            <a:pPr lvl="2"/>
            <a:r>
              <a:rPr lang="en-US" sz="2800" smtClean="0"/>
              <a:t>give the tongue roughness and provide friction </a:t>
            </a:r>
          </a:p>
          <a:p>
            <a:pPr lvl="1"/>
            <a:r>
              <a:rPr lang="en-US" sz="3200" smtClean="0"/>
              <a:t>Fungiform </a:t>
            </a:r>
          </a:p>
          <a:p>
            <a:pPr lvl="2"/>
            <a:r>
              <a:rPr lang="en-US" sz="2800" smtClean="0"/>
              <a:t> scattered widely over the tongue and give it a reddish hue</a:t>
            </a:r>
          </a:p>
          <a:p>
            <a:pPr lvl="1"/>
            <a:r>
              <a:rPr lang="en-US" sz="3200" smtClean="0"/>
              <a:t>Circumvallate </a:t>
            </a:r>
          </a:p>
          <a:p>
            <a:pPr lvl="2"/>
            <a:r>
              <a:rPr lang="en-US" sz="2800" smtClean="0"/>
              <a:t>V-shaped row in back of tongue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Tongue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Sulcus terminalis </a:t>
            </a:r>
          </a:p>
          <a:p>
            <a:pPr lvl="1"/>
            <a:r>
              <a:rPr lang="en-US" smtClean="0"/>
              <a:t>groove that separates the tongue into two areas: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Anterior 2/3 residing in the oral cavity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Posterior third residing in the oropharynx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Digestive Process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/>
              <a:t>The GI tract is a “disassembly” line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/>
              <a:t>Nutrients become more available to the body in each step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/>
              <a:t>There are six essential activities: 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/>
              <a:t>Ingestion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/>
              <a:t>propulsion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/>
              <a:t>mechanical digestion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/>
              <a:t>Chemical digestion 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/>
              <a:t>absorption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/>
              <a:t>defecation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Tongue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23.8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 l="597" t="1620" r="876" b="6686"/>
          <a:stretch>
            <a:fillRect/>
          </a:stretch>
        </p:blipFill>
        <p:spPr bwMode="auto">
          <a:xfrm>
            <a:off x="0" y="1752600"/>
            <a:ext cx="9144000" cy="469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Salivary Glands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Produce and secrete saliva that: </a:t>
            </a:r>
          </a:p>
          <a:p>
            <a:pPr lvl="1"/>
            <a:r>
              <a:rPr lang="en-US" sz="3200" smtClean="0"/>
              <a:t>Cleanses the mouth</a:t>
            </a:r>
          </a:p>
          <a:p>
            <a:pPr lvl="1"/>
            <a:r>
              <a:rPr lang="en-US" sz="3200" smtClean="0"/>
              <a:t>Moistens and dissolves food chemicals </a:t>
            </a:r>
          </a:p>
          <a:p>
            <a:pPr lvl="1"/>
            <a:r>
              <a:rPr lang="en-US" sz="3200" smtClean="0"/>
              <a:t>Aids in bolus formation</a:t>
            </a:r>
          </a:p>
          <a:p>
            <a:pPr lvl="1"/>
            <a:r>
              <a:rPr lang="en-US" sz="3200" smtClean="0"/>
              <a:t>Contains enzymes that break down starch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Salivary Glands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Three pairs of extrinsic glands </a:t>
            </a:r>
          </a:p>
          <a:p>
            <a:pPr lvl="1"/>
            <a:r>
              <a:rPr lang="en-US" sz="3200" smtClean="0"/>
              <a:t>Parotid</a:t>
            </a:r>
          </a:p>
          <a:p>
            <a:pPr lvl="1"/>
            <a:r>
              <a:rPr lang="en-US" sz="3200" smtClean="0"/>
              <a:t>Submandibular</a:t>
            </a:r>
          </a:p>
          <a:p>
            <a:pPr lvl="1"/>
            <a:r>
              <a:rPr lang="en-US" sz="3200" smtClean="0"/>
              <a:t>sublingual</a:t>
            </a:r>
          </a:p>
          <a:p>
            <a:endParaRPr lang="en-US" sz="3600" smtClean="0"/>
          </a:p>
          <a:p>
            <a:r>
              <a:rPr lang="en-US" sz="3600" smtClean="0"/>
              <a:t>Intrinsic salivary glands (buccal glands) – scattered throughout the oral mucosa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Salivary Glands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487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Parotid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lies anterior to the ear between the masseter muscle and skin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Parotid duct opens into the vestibule next to second upper molar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Submandibular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 lies along the medial aspect of the mandibular body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ducts open at the base of the lingual frenulum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Salivary Glands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Sublingual </a:t>
            </a:r>
          </a:p>
          <a:p>
            <a:pPr lvl="1"/>
            <a:r>
              <a:rPr lang="en-US" smtClean="0"/>
              <a:t> lies anterior to the submandibular gland under the tongue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It opens via 10-12 ducts into the floor of the mouth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Salivary Glands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23.9a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 cstate="print"/>
          <a:srcRect t="4372" r="32930" b="64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Saliva: Source and Composition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Secreted from serous and mucous cells of salivary glands</a:t>
            </a:r>
          </a:p>
          <a:p>
            <a:r>
              <a:rPr lang="en-US" smtClean="0"/>
              <a:t>contains</a:t>
            </a:r>
          </a:p>
          <a:p>
            <a:pPr lvl="1"/>
            <a:r>
              <a:rPr lang="en-US" smtClean="0"/>
              <a:t>Electrolytes – Na</a:t>
            </a:r>
            <a:r>
              <a:rPr lang="en-US" baseline="30000" smtClean="0"/>
              <a:t>+</a:t>
            </a:r>
            <a:r>
              <a:rPr lang="en-US" smtClean="0"/>
              <a:t>, K</a:t>
            </a:r>
            <a:r>
              <a:rPr lang="en-US" baseline="30000" smtClean="0"/>
              <a:t>+</a:t>
            </a:r>
            <a:r>
              <a:rPr lang="en-US" smtClean="0"/>
              <a:t>, Cl</a:t>
            </a:r>
            <a:r>
              <a:rPr lang="en-US" baseline="30000" smtClean="0"/>
              <a:t>–</a:t>
            </a:r>
            <a:r>
              <a:rPr lang="en-US" smtClean="0"/>
              <a:t>, PO</a:t>
            </a:r>
            <a:r>
              <a:rPr lang="en-US" baseline="-25000" smtClean="0"/>
              <a:t>4</a:t>
            </a:r>
            <a:r>
              <a:rPr lang="en-US" baseline="30000" smtClean="0"/>
              <a:t>2–</a:t>
            </a:r>
            <a:r>
              <a:rPr lang="en-US" smtClean="0"/>
              <a:t>, HCO</a:t>
            </a:r>
            <a:r>
              <a:rPr lang="en-US" baseline="-25000" smtClean="0"/>
              <a:t>3</a:t>
            </a:r>
            <a:r>
              <a:rPr lang="en-US" baseline="30000" smtClean="0"/>
              <a:t>–</a:t>
            </a:r>
            <a:endParaRPr lang="en-US" smtClean="0"/>
          </a:p>
          <a:p>
            <a:pPr lvl="1"/>
            <a:r>
              <a:rPr lang="en-US" smtClean="0"/>
              <a:t>Digestive enzyme – salivary amylase</a:t>
            </a:r>
          </a:p>
          <a:p>
            <a:pPr lvl="1"/>
            <a:r>
              <a:rPr lang="en-US" smtClean="0"/>
              <a:t>Proteins – mucin, lysozyme, defensins, and IgA</a:t>
            </a:r>
          </a:p>
          <a:p>
            <a:pPr lvl="1"/>
            <a:r>
              <a:rPr lang="en-US" smtClean="0"/>
              <a:t>Metabolic wastes – urea and uric acid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Control of Salivation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Intrinsic glands keep the mouth moist</a:t>
            </a:r>
          </a:p>
          <a:p>
            <a:r>
              <a:rPr lang="en-US" smtClean="0"/>
              <a:t>Extrinsic salivary glands secrete serous, enzyme-rich saliva in response to: </a:t>
            </a:r>
          </a:p>
          <a:p>
            <a:pPr lvl="1"/>
            <a:r>
              <a:rPr lang="en-US" smtClean="0"/>
              <a:t>Ingested food which stimulates chemoreceptors and pressoreceptors </a:t>
            </a:r>
          </a:p>
          <a:p>
            <a:pPr lvl="1"/>
            <a:r>
              <a:rPr lang="en-US" smtClean="0"/>
              <a:t>The thought of food </a:t>
            </a:r>
          </a:p>
          <a:p>
            <a:r>
              <a:rPr lang="en-US" smtClean="0"/>
              <a:t>Strong sympathetic stimulation inhibits salivation and results in dry mouth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Teeth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7502525" cy="5102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Primary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20 deciduous teeth that erupt at intervals between 6 and 24 months</a:t>
            </a:r>
          </a:p>
          <a:p>
            <a:pPr>
              <a:lnSpc>
                <a:spcPct val="90000"/>
              </a:lnSpc>
            </a:pPr>
            <a:r>
              <a:rPr lang="en-US" smtClean="0"/>
              <a:t>Permanent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enlarge and develop causing the root of deciduous teeth to be resorbed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fall out between the ages of 6 and 12 years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All but the third molars have erupted by the end of adolescence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Usually 32 permanent teeth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Classification of Teeth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Based on shape and function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Incisors 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chisel-shaped teeth for cutting or nipping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Canines 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 fanglike teeth that tear or pierce</a:t>
            </a:r>
          </a:p>
          <a:p>
            <a:pPr>
              <a:lnSpc>
                <a:spcPct val="90000"/>
              </a:lnSpc>
            </a:pPr>
            <a:r>
              <a:rPr lang="en-US" sz="3600" smtClean="0"/>
              <a:t>Premolars (bicuspids) and molars </a:t>
            </a:r>
          </a:p>
          <a:p>
            <a:pPr lvl="1">
              <a:lnSpc>
                <a:spcPct val="90000"/>
              </a:lnSpc>
            </a:pPr>
            <a:r>
              <a:rPr lang="en-US" sz="3200" smtClean="0"/>
              <a:t>have broad crowns with rounded tips; best suited for grinding or crushing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4495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G.I. Tract Activities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4648200" cy="5105400"/>
          </a:xfrm>
        </p:spPr>
        <p:txBody>
          <a:bodyPr/>
          <a:lstStyle/>
          <a:p>
            <a:r>
              <a:rPr lang="en-US" sz="2800" smtClean="0"/>
              <a:t>Ingestion – taking food into the digestive tract </a:t>
            </a:r>
          </a:p>
          <a:p>
            <a:r>
              <a:rPr lang="en-US" sz="2800" smtClean="0"/>
              <a:t>Propulsion – swallowing and peristalsis</a:t>
            </a:r>
          </a:p>
          <a:p>
            <a:pPr lvl="1"/>
            <a:r>
              <a:rPr lang="en-US" sz="2400" smtClean="0"/>
              <a:t>Peristalsis – waves of contraction and relaxation of muscles in the organ walls</a:t>
            </a:r>
          </a:p>
          <a:p>
            <a:r>
              <a:rPr lang="en-US" sz="2800" smtClean="0"/>
              <a:t>Mechanical digestion – chewing, mixing, and churning food 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print"/>
          <a:srcRect t="1364" b="4314"/>
          <a:stretch>
            <a:fillRect/>
          </a:stretch>
        </p:blipFill>
        <p:spPr bwMode="auto">
          <a:xfrm>
            <a:off x="5562600" y="1600200"/>
            <a:ext cx="3311525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Tooth Structure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Two main regions – crown and the root</a:t>
            </a:r>
          </a:p>
          <a:p>
            <a:pPr>
              <a:lnSpc>
                <a:spcPct val="90000"/>
              </a:lnSpc>
            </a:pPr>
            <a:r>
              <a:rPr lang="en-US" smtClean="0"/>
              <a:t>Crown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exposed part of the tooth above the gingiva</a:t>
            </a:r>
          </a:p>
          <a:p>
            <a:pPr>
              <a:lnSpc>
                <a:spcPct val="90000"/>
              </a:lnSpc>
            </a:pPr>
            <a:r>
              <a:rPr lang="en-US" smtClean="0"/>
              <a:t>Enamel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acellular, brittle material composed of calcium salts and hydroxyapatite crystals;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the hardest substance in the body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covers the crown of the tooth</a:t>
            </a:r>
          </a:p>
          <a:p>
            <a:pPr>
              <a:lnSpc>
                <a:spcPct val="90000"/>
              </a:lnSpc>
            </a:pPr>
            <a:r>
              <a:rPr lang="en-US" smtClean="0"/>
              <a:t>Root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portion of the tooth embedded in the jawbone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Tooth Structure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Neck </a:t>
            </a:r>
          </a:p>
          <a:p>
            <a:pPr lvl="1"/>
            <a:r>
              <a:rPr lang="en-US" sz="3200" smtClean="0"/>
              <a:t> constriction where the crown and root come together</a:t>
            </a:r>
          </a:p>
          <a:p>
            <a:r>
              <a:rPr lang="en-US" sz="3600" smtClean="0"/>
              <a:t>Cementum </a:t>
            </a:r>
          </a:p>
          <a:p>
            <a:pPr lvl="1"/>
            <a:r>
              <a:rPr lang="en-US" sz="3200" smtClean="0"/>
              <a:t>calcified connective tissue </a:t>
            </a:r>
          </a:p>
          <a:p>
            <a:pPr lvl="1"/>
            <a:r>
              <a:rPr lang="en-US" sz="3200" smtClean="0"/>
              <a:t>Covers the root</a:t>
            </a:r>
          </a:p>
          <a:p>
            <a:pPr lvl="1"/>
            <a:r>
              <a:rPr lang="en-US" sz="3200" smtClean="0"/>
              <a:t>Attaches it to the periodontal ligament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Tooth Structure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Periodontal ligament</a:t>
            </a:r>
          </a:p>
          <a:p>
            <a:pPr lvl="1"/>
            <a:r>
              <a:rPr lang="en-US" sz="3200" smtClean="0"/>
              <a:t>Anchors the tooth in the alveolus of the jaw </a:t>
            </a:r>
          </a:p>
          <a:p>
            <a:pPr lvl="1"/>
            <a:r>
              <a:rPr lang="en-US" sz="3200" smtClean="0"/>
              <a:t>Forms the fibrous joint called a gomphosis</a:t>
            </a:r>
          </a:p>
          <a:p>
            <a:pPr>
              <a:buFontTx/>
              <a:buNone/>
            </a:pPr>
            <a:endParaRPr lang="en-US" sz="3600" smtClean="0"/>
          </a:p>
          <a:p>
            <a:r>
              <a:rPr lang="en-US" sz="3600" smtClean="0"/>
              <a:t>Gingival sulcus</a:t>
            </a:r>
          </a:p>
          <a:p>
            <a:pPr lvl="1"/>
            <a:r>
              <a:rPr lang="en-US" sz="3200" smtClean="0"/>
              <a:t>depression where the gingiva borders the tooth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Tooth Structure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Dentin </a:t>
            </a:r>
          </a:p>
          <a:p>
            <a:pPr lvl="1"/>
            <a:r>
              <a:rPr lang="en-US" sz="3200" smtClean="0"/>
              <a:t>bonelike material deep to the enamel cap that forms the bulk of the tooth</a:t>
            </a:r>
          </a:p>
          <a:p>
            <a:r>
              <a:rPr lang="en-US" sz="3600" smtClean="0"/>
              <a:t>Pulp cavity </a:t>
            </a:r>
          </a:p>
          <a:p>
            <a:pPr lvl="1"/>
            <a:r>
              <a:rPr lang="en-US" sz="3200" smtClean="0"/>
              <a:t> cavity surrounded by dentin that contains pulp </a:t>
            </a:r>
          </a:p>
          <a:p>
            <a:r>
              <a:rPr lang="en-US" sz="3600" smtClean="0"/>
              <a:t>Pulp </a:t>
            </a:r>
          </a:p>
          <a:p>
            <a:pPr lvl="1"/>
            <a:r>
              <a:rPr lang="en-US" sz="3200" smtClean="0"/>
              <a:t>connective tissue, blood vessels, and nerves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Tooth Structure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Root canal </a:t>
            </a:r>
          </a:p>
          <a:p>
            <a:pPr lvl="1"/>
            <a:r>
              <a:rPr lang="en-US" sz="3200" smtClean="0"/>
              <a:t>portion of the pulp cavity that extends into the root</a:t>
            </a:r>
          </a:p>
          <a:p>
            <a:endParaRPr lang="en-US" sz="3600" smtClean="0"/>
          </a:p>
          <a:p>
            <a:r>
              <a:rPr lang="en-US" sz="3600" smtClean="0"/>
              <a:t>Odontoblasts </a:t>
            </a:r>
          </a:p>
          <a:p>
            <a:pPr lvl="1"/>
            <a:r>
              <a:rPr lang="en-US" sz="3200" smtClean="0"/>
              <a:t>secrete and maintain dentin throughout life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2" cstate="print"/>
          <a:srcRect l="2165" t="966" r="1616" b="4901"/>
          <a:stretch>
            <a:fillRect/>
          </a:stretch>
        </p:blipFill>
        <p:spPr bwMode="auto">
          <a:xfrm>
            <a:off x="2590800" y="0"/>
            <a:ext cx="5046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Tooth and Gum Disease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112125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Dental caries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gradual demineralization of enamel and dentin by bacterial action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Dental plaque adheres to teeth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 film of sugar, bacteria, and mouth debris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Acid from the bacteria dissolves calcium salts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Without calcium salts, organic matter is digested by </a:t>
            </a:r>
            <a:r>
              <a:rPr lang="en-US" dirty="0" err="1" smtClean="0"/>
              <a:t>proteolytic</a:t>
            </a:r>
            <a:r>
              <a:rPr lang="en-US" dirty="0" smtClean="0"/>
              <a:t> enzymes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Daily flossing and brushing help prevent caries by removing forming plaque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accent1">
                    <a:satMod val="150000"/>
                  </a:schemeClr>
                </a:solidFill>
              </a:rPr>
              <a:t>Tooth and Gum Disease: Periodontitis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7578725" cy="4975225"/>
          </a:xfrm>
        </p:spPr>
        <p:txBody>
          <a:bodyPr/>
          <a:lstStyle/>
          <a:p>
            <a:r>
              <a:rPr lang="en-US" sz="3600" smtClean="0"/>
              <a:t>Gingivitis </a:t>
            </a:r>
          </a:p>
          <a:p>
            <a:pPr lvl="1"/>
            <a:r>
              <a:rPr lang="en-US" sz="3200" smtClean="0"/>
              <a:t>as plaque accumulates, it calcifies and forms calculus, or tartar</a:t>
            </a:r>
          </a:p>
          <a:p>
            <a:r>
              <a:rPr lang="en-US" sz="3600" smtClean="0"/>
              <a:t>Accumulation of calculus:</a:t>
            </a:r>
          </a:p>
          <a:p>
            <a:pPr lvl="1"/>
            <a:r>
              <a:rPr lang="en-US" sz="3200" smtClean="0"/>
              <a:t>Disrupts the seal between the gingivae and the teeth </a:t>
            </a:r>
          </a:p>
          <a:p>
            <a:pPr lvl="1"/>
            <a:r>
              <a:rPr lang="en-US" sz="3200" smtClean="0"/>
              <a:t>Puts the gums at risk for infection 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>
                <a:solidFill>
                  <a:schemeClr val="accent1">
                    <a:satMod val="150000"/>
                  </a:schemeClr>
                </a:solidFill>
              </a:rPr>
              <a:t>Tooth and Gum Disease: Periodontitis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Periodontitis – serious gum disease resulting from an immune response</a:t>
            </a:r>
          </a:p>
          <a:p>
            <a:endParaRPr lang="en-US" sz="3600" smtClean="0"/>
          </a:p>
          <a:p>
            <a:r>
              <a:rPr lang="en-US" sz="3600" smtClean="0"/>
              <a:t>Immune system attacks intruders as well as body tissues, carving pockets around the teeth and dissolving bone</a:t>
            </a:r>
          </a:p>
          <a:p>
            <a:endParaRPr lang="en-US" sz="360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Pharynx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752600"/>
            <a:ext cx="8270875" cy="4683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From the mouth, the </a:t>
            </a:r>
            <a:r>
              <a:rPr lang="en-US" dirty="0" err="1"/>
              <a:t>oro</a:t>
            </a:r>
            <a:r>
              <a:rPr lang="en-US" dirty="0"/>
              <a:t>- and </a:t>
            </a:r>
            <a:r>
              <a:rPr lang="en-US" dirty="0" err="1"/>
              <a:t>laryngopharynx</a:t>
            </a:r>
            <a:r>
              <a:rPr lang="en-US" dirty="0"/>
              <a:t> allow passage of: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Food and fluids to the esophagus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Air to the trachea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Lined with stratified squamous epithelium and mucus glands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Gastrointestinal Tract Activities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Chemical digestion</a:t>
            </a:r>
          </a:p>
          <a:p>
            <a:pPr lvl="1"/>
            <a:r>
              <a:rPr lang="en-US" smtClean="0"/>
              <a:t>catabolic breakdown of food</a:t>
            </a:r>
          </a:p>
          <a:p>
            <a:endParaRPr lang="en-US" smtClean="0"/>
          </a:p>
          <a:p>
            <a:r>
              <a:rPr lang="en-US" smtClean="0"/>
              <a:t>Absorption </a:t>
            </a:r>
          </a:p>
          <a:p>
            <a:pPr lvl="1"/>
            <a:r>
              <a:rPr lang="en-US" smtClean="0"/>
              <a:t>movement of nutrients from the GI tract to the blood or lymph</a:t>
            </a:r>
          </a:p>
          <a:p>
            <a:endParaRPr lang="en-US" smtClean="0"/>
          </a:p>
          <a:p>
            <a:r>
              <a:rPr lang="en-US" smtClean="0"/>
              <a:t>Defecation</a:t>
            </a:r>
          </a:p>
          <a:p>
            <a:pPr lvl="1"/>
            <a:r>
              <a:rPr lang="en-US" smtClean="0"/>
              <a:t>elimination of indigestible solid wastes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Esophagus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Muscular tube going from the laryngopharynx to the stomach</a:t>
            </a:r>
          </a:p>
          <a:p>
            <a:endParaRPr lang="en-US"/>
          </a:p>
          <a:p>
            <a:r>
              <a:rPr lang="en-US"/>
              <a:t>Travels through the mediastinum and pierces the diaphragm </a:t>
            </a:r>
          </a:p>
          <a:p>
            <a:endParaRPr lang="en-US"/>
          </a:p>
          <a:p>
            <a:r>
              <a:rPr lang="en-US"/>
              <a:t>Joins the stomach at the cardiac orifice 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Esophageal Characteristics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Esophageal mucosa </a:t>
            </a:r>
          </a:p>
          <a:p>
            <a:pPr lvl="1"/>
            <a:r>
              <a:rPr lang="en-US"/>
              <a:t>nonkeratinized stratified squamous epithelium </a:t>
            </a:r>
          </a:p>
          <a:p>
            <a:endParaRPr lang="en-US"/>
          </a:p>
          <a:p>
            <a:r>
              <a:rPr lang="en-US"/>
              <a:t>Glands secrete mucus as a bolus moves through the esophagus</a:t>
            </a:r>
          </a:p>
          <a:p>
            <a:endParaRPr lang="en-US"/>
          </a:p>
          <a:p>
            <a:r>
              <a:rPr lang="en-US"/>
              <a:t>Muscle changes from skeletal (superiorly) to smooth muscle (inferiorly)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Digestive Processes in the Mouth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Food is ingested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Mechanical digestion begins (chewing)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Propulsion is initiated by swallowing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Salivary amylase begins chemical breakdown of starch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Deglutition (Swallowing)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524000"/>
            <a:ext cx="8270875" cy="4924425"/>
          </a:xfrm>
        </p:spPr>
        <p:txBody>
          <a:bodyPr/>
          <a:lstStyle/>
          <a:p>
            <a:r>
              <a:rPr lang="en-US"/>
              <a:t>Coordinated activity of the tongue, soft palate, pharynx, esophagus, and 22 separate muscle groups</a:t>
            </a:r>
          </a:p>
          <a:p>
            <a:endParaRPr lang="en-US"/>
          </a:p>
          <a:p>
            <a:r>
              <a:rPr lang="en-US"/>
              <a:t>Buccal phase </a:t>
            </a:r>
          </a:p>
          <a:p>
            <a:pPr lvl="1"/>
            <a:r>
              <a:rPr lang="en-US"/>
              <a:t>bolus is forced into the oropharynx 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Deglutition (Swallowing)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8482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Pharyngeal-esophageal phase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controlled by the medulla and lower </a:t>
            </a:r>
            <a:r>
              <a:rPr lang="en-US" dirty="0" err="1"/>
              <a:t>pons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All routes except into the digestive tract are sealed off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Peristalsis moves food through the pharynx to the esophagus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496888"/>
            <a:ext cx="7475537" cy="5864225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397250" y="6183313"/>
            <a:ext cx="177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(d)</a:t>
            </a:r>
            <a:endParaRPr lang="en-US" sz="2100">
              <a:latin typeface="Times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970588" y="6172200"/>
            <a:ext cx="1698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(e)</a:t>
            </a:r>
            <a:endParaRPr lang="en-US" sz="2100">
              <a:latin typeface="Times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3970338" y="4181475"/>
            <a:ext cx="536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3962400" y="3530600"/>
            <a:ext cx="54451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4259263" y="4503738"/>
            <a:ext cx="2524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4652963" y="4946650"/>
            <a:ext cx="79375" cy="531813"/>
          </a:xfrm>
          <a:custGeom>
            <a:avLst/>
            <a:gdLst/>
            <a:ahLst/>
            <a:cxnLst>
              <a:cxn ang="0">
                <a:pos x="0" y="380"/>
              </a:cxn>
              <a:cxn ang="0">
                <a:pos x="56" y="380"/>
              </a:cxn>
              <a:cxn ang="0">
                <a:pos x="56" y="0"/>
              </a:cxn>
            </a:cxnLst>
            <a:rect l="0" t="0" r="r" b="b"/>
            <a:pathLst>
              <a:path w="56" h="380">
                <a:moveTo>
                  <a:pt x="0" y="380"/>
                </a:moveTo>
                <a:lnTo>
                  <a:pt x="56" y="380"/>
                </a:lnTo>
                <a:lnTo>
                  <a:pt x="56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7043738" y="4394200"/>
            <a:ext cx="388937" cy="433388"/>
          </a:xfrm>
          <a:custGeom>
            <a:avLst/>
            <a:gdLst/>
            <a:ahLst/>
            <a:cxnLst>
              <a:cxn ang="0">
                <a:pos x="0" y="310"/>
              </a:cxn>
              <a:cxn ang="0">
                <a:pos x="278" y="60"/>
              </a:cxn>
              <a:cxn ang="0">
                <a:pos x="278" y="0"/>
              </a:cxn>
            </a:cxnLst>
            <a:rect l="0" t="0" r="r" b="b"/>
            <a:pathLst>
              <a:path w="278" h="310">
                <a:moveTo>
                  <a:pt x="0" y="310"/>
                </a:moveTo>
                <a:lnTo>
                  <a:pt x="278" y="60"/>
                </a:lnTo>
                <a:lnTo>
                  <a:pt x="27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4770438" y="3794125"/>
            <a:ext cx="1492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6842125" y="3598863"/>
            <a:ext cx="1476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338513" y="3432175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Relaxed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muscles</a:t>
            </a:r>
            <a:endParaRPr lang="en-US" sz="2100">
              <a:latin typeface="Times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941888" y="3697288"/>
            <a:ext cx="11239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Circular muscles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contract,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constricting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passageway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pushing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bolus down</a:t>
            </a:r>
            <a:endParaRPr lang="en-US" sz="2100">
              <a:latin typeface="Times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3338513" y="4081463"/>
            <a:ext cx="5588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Bolus of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food</a:t>
            </a:r>
            <a:endParaRPr lang="en-US" sz="2100">
              <a:latin typeface="Times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3338513" y="4403725"/>
            <a:ext cx="98583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Longitudinal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muscles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contract,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shortening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passageway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ahead of bolus</a:t>
            </a:r>
            <a:endParaRPr lang="en-US" sz="2100">
              <a:latin typeface="Times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338513" y="5403850"/>
            <a:ext cx="1219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Gastroesophageal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sphincter closed</a:t>
            </a:r>
            <a:endParaRPr lang="en-US" sz="2100">
              <a:latin typeface="Times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865688" y="5340350"/>
            <a:ext cx="5905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Stomach</a:t>
            </a:r>
            <a:endParaRPr lang="en-US" sz="2100">
              <a:latin typeface="Times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7013575" y="3502025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Relaxed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muscles</a:t>
            </a:r>
            <a:endParaRPr lang="en-US" sz="2100">
              <a:latin typeface="Times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7013575" y="4056063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Gastroesophageal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sphincter open</a:t>
            </a:r>
            <a:endParaRPr lang="en-US" sz="2100">
              <a:latin typeface="Times" charset="0"/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873125" y="2828925"/>
            <a:ext cx="1698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(a)</a:t>
            </a:r>
            <a:endParaRPr lang="en-US" sz="2100">
              <a:latin typeface="Times" charset="0"/>
            </a:endParaRP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3338513" y="2828925"/>
            <a:ext cx="177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(b)</a:t>
            </a:r>
            <a:endParaRPr lang="en-US" sz="2100">
              <a:latin typeface="Times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5984875" y="2846388"/>
            <a:ext cx="1698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(c)</a:t>
            </a:r>
            <a:endParaRPr lang="en-US" sz="2100">
              <a:latin typeface="Times" charset="0"/>
            </a:endParaRP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H="1">
            <a:off x="2051050" y="2670175"/>
            <a:ext cx="6334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1538288" y="1908175"/>
            <a:ext cx="10906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1379538" y="2198688"/>
            <a:ext cx="12319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1449388" y="1446213"/>
            <a:ext cx="568325" cy="136525"/>
          </a:xfrm>
          <a:custGeom>
            <a:avLst/>
            <a:gdLst/>
            <a:ahLst/>
            <a:cxnLst>
              <a:cxn ang="0">
                <a:pos x="406" y="98"/>
              </a:cxn>
              <a:cxn ang="0">
                <a:pos x="68" y="0"/>
              </a:cxn>
              <a:cxn ang="0">
                <a:pos x="0" y="0"/>
              </a:cxn>
            </a:cxnLst>
            <a:rect l="0" t="0" r="r" b="b"/>
            <a:pathLst>
              <a:path w="406" h="98">
                <a:moveTo>
                  <a:pt x="406" y="98"/>
                </a:moveTo>
                <a:lnTo>
                  <a:pt x="6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1465263" y="1706563"/>
            <a:ext cx="12334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V="1">
            <a:off x="2292350" y="655638"/>
            <a:ext cx="1588" cy="831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4933950" y="1944688"/>
            <a:ext cx="2936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4938713" y="1484313"/>
            <a:ext cx="2889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Freeform 32"/>
          <p:cNvSpPr>
            <a:spLocks/>
          </p:cNvSpPr>
          <p:nvPr/>
        </p:nvSpPr>
        <p:spPr bwMode="auto">
          <a:xfrm>
            <a:off x="4956175" y="1725613"/>
            <a:ext cx="271463" cy="76200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116" y="0"/>
              </a:cxn>
              <a:cxn ang="0">
                <a:pos x="194" y="0"/>
              </a:cxn>
            </a:cxnLst>
            <a:rect l="0" t="0" r="r" b="b"/>
            <a:pathLst>
              <a:path w="194" h="54">
                <a:moveTo>
                  <a:pt x="0" y="54"/>
                </a:moveTo>
                <a:lnTo>
                  <a:pt x="116" y="0"/>
                </a:lnTo>
                <a:lnTo>
                  <a:pt x="194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H="1">
            <a:off x="4387850" y="2652713"/>
            <a:ext cx="7366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H="1">
            <a:off x="7442200" y="2663825"/>
            <a:ext cx="3079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869950" y="1347788"/>
            <a:ext cx="506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Tongue</a:t>
            </a:r>
            <a:endParaRPr lang="en-US" sz="2100">
              <a:latin typeface="Times" charset="0"/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1473200" y="2574925"/>
            <a:ext cx="536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Trachea</a:t>
            </a:r>
            <a:endParaRPr lang="en-US" sz="2100">
              <a:latin typeface="Times" charset="0"/>
            </a:endParaRPr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862013" y="1608138"/>
            <a:ext cx="552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Pharynx</a:t>
            </a:r>
            <a:endParaRPr lang="en-US" sz="2100">
              <a:latin typeface="Times" charset="0"/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862013" y="1809750"/>
            <a:ext cx="635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Epiglottis</a:t>
            </a:r>
            <a:endParaRPr lang="en-US" sz="2100">
              <a:latin typeface="Times" charset="0"/>
            </a:endParaRP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862013" y="2101850"/>
            <a:ext cx="4397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Glottis</a:t>
            </a:r>
            <a:endParaRPr lang="en-US" sz="2100">
              <a:latin typeface="Times" charset="0"/>
            </a:endParaRP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1089025" y="2846388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Upper esophageal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sphincter contracted</a:t>
            </a:r>
            <a:endParaRPr lang="en-US" sz="2100">
              <a:latin typeface="Times" charset="0"/>
            </a:endParaRP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1833563" y="495300"/>
            <a:ext cx="9001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Bolus of food</a:t>
            </a:r>
            <a:endParaRPr lang="en-US" sz="2100">
              <a:latin typeface="Times" charset="0"/>
            </a:endParaRP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3554413" y="2846388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Upper esophageal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sphincter relaxed</a:t>
            </a:r>
            <a:endParaRPr lang="en-US" sz="2100">
              <a:latin typeface="Times" charset="0"/>
            </a:endParaRP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5246688" y="1843088"/>
            <a:ext cx="635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Epiglottis</a:t>
            </a:r>
            <a:endParaRPr lang="en-US" sz="2100">
              <a:latin typeface="Times" charset="0"/>
            </a:endParaRP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3586163" y="2560638"/>
            <a:ext cx="7556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Esophagus</a:t>
            </a:r>
            <a:endParaRPr lang="en-US" sz="2100">
              <a:latin typeface="Times" charset="0"/>
            </a:endParaRP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46688" y="1395413"/>
            <a:ext cx="381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Uvula</a:t>
            </a:r>
            <a:endParaRPr lang="en-US" sz="2100">
              <a:latin typeface="Times" charset="0"/>
            </a:endParaRP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246688" y="1641475"/>
            <a:ext cx="3889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Bolus</a:t>
            </a:r>
            <a:endParaRPr lang="en-US" sz="2100">
              <a:latin typeface="Times" charset="0"/>
            </a:endParaRP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7775575" y="2574925"/>
            <a:ext cx="3889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Bolus</a:t>
            </a:r>
            <a:endParaRPr lang="en-US" sz="2100">
              <a:latin typeface="Times" charset="0"/>
            </a:endParaRP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6202363" y="2846388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Upper esophageal</a:t>
            </a:r>
          </a:p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sphincter contracted</a:t>
            </a:r>
            <a:endParaRPr lang="en-US" sz="2100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Deglutition (Swallowing)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23.13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863" y="1247775"/>
            <a:ext cx="4192587" cy="4402138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563813" y="5351463"/>
            <a:ext cx="292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b="1">
                <a:solidFill>
                  <a:srgbClr val="000000"/>
                </a:solidFill>
              </a:rPr>
              <a:t>(d)</a:t>
            </a:r>
            <a:endParaRPr lang="en-US" sz="2100">
              <a:latin typeface="Times" charset="0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3422650" y="2351088"/>
            <a:ext cx="80486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3408363" y="1374775"/>
            <a:ext cx="8191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3854450" y="2832100"/>
            <a:ext cx="3778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Freeform 9"/>
          <p:cNvSpPr>
            <a:spLocks/>
          </p:cNvSpPr>
          <p:nvPr/>
        </p:nvSpPr>
        <p:spPr bwMode="auto">
          <a:xfrm>
            <a:off x="4446588" y="3498850"/>
            <a:ext cx="117475" cy="795338"/>
          </a:xfrm>
          <a:custGeom>
            <a:avLst/>
            <a:gdLst/>
            <a:ahLst/>
            <a:cxnLst>
              <a:cxn ang="0">
                <a:pos x="0" y="568"/>
              </a:cxn>
              <a:cxn ang="0">
                <a:pos x="84" y="568"/>
              </a:cxn>
              <a:cxn ang="0">
                <a:pos x="84" y="0"/>
              </a:cxn>
            </a:cxnLst>
            <a:rect l="0" t="0" r="r" b="b"/>
            <a:pathLst>
              <a:path w="84" h="568">
                <a:moveTo>
                  <a:pt x="0" y="568"/>
                </a:moveTo>
                <a:lnTo>
                  <a:pt x="84" y="568"/>
                </a:lnTo>
                <a:lnTo>
                  <a:pt x="84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4619625" y="1768475"/>
            <a:ext cx="2270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474913" y="1222375"/>
            <a:ext cx="91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b="1">
                <a:solidFill>
                  <a:srgbClr val="000000"/>
                </a:solidFill>
              </a:rPr>
              <a:t>Relaxed</a:t>
            </a:r>
          </a:p>
          <a:p>
            <a:pPr defTabSz="806450" eaLnBrk="0" hangingPunct="0"/>
            <a:r>
              <a:rPr lang="en-US" b="1">
                <a:solidFill>
                  <a:srgbClr val="000000"/>
                </a:solidFill>
              </a:rPr>
              <a:t>muscles</a:t>
            </a:r>
            <a:endParaRPr lang="en-US" sz="2100">
              <a:latin typeface="Times" charset="0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876800" y="1620838"/>
            <a:ext cx="18415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b="1">
                <a:solidFill>
                  <a:srgbClr val="000000"/>
                </a:solidFill>
              </a:rPr>
              <a:t>Circular muscles</a:t>
            </a:r>
          </a:p>
          <a:p>
            <a:pPr defTabSz="806450" eaLnBrk="0" hangingPunct="0"/>
            <a:r>
              <a:rPr lang="en-US" b="1">
                <a:solidFill>
                  <a:srgbClr val="000000"/>
                </a:solidFill>
              </a:rPr>
              <a:t>contract,</a:t>
            </a:r>
          </a:p>
          <a:p>
            <a:pPr defTabSz="806450" eaLnBrk="0" hangingPunct="0"/>
            <a:r>
              <a:rPr lang="en-US" sz="1600" b="1">
                <a:solidFill>
                  <a:srgbClr val="000000"/>
                </a:solidFill>
              </a:rPr>
              <a:t>constricting</a:t>
            </a:r>
          </a:p>
          <a:p>
            <a:pPr defTabSz="806450" eaLnBrk="0" hangingPunct="0"/>
            <a:r>
              <a:rPr lang="en-US" sz="1600" b="1">
                <a:solidFill>
                  <a:srgbClr val="000000"/>
                </a:solidFill>
              </a:rPr>
              <a:t>passageway</a:t>
            </a:r>
          </a:p>
          <a:p>
            <a:pPr defTabSz="806450" eaLnBrk="0" hangingPunct="0"/>
            <a:r>
              <a:rPr lang="en-US" sz="1600" b="1">
                <a:solidFill>
                  <a:srgbClr val="000000"/>
                </a:solidFill>
              </a:rPr>
              <a:t>and pushing</a:t>
            </a:r>
          </a:p>
          <a:p>
            <a:pPr defTabSz="806450" eaLnBrk="0" hangingPunct="0"/>
            <a:r>
              <a:rPr lang="en-US" sz="1600" b="1">
                <a:solidFill>
                  <a:srgbClr val="000000"/>
                </a:solidFill>
              </a:rPr>
              <a:t>bolus down</a:t>
            </a:r>
            <a:endParaRPr lang="en-US" sz="1900">
              <a:latin typeface="Times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2474913" y="2195513"/>
            <a:ext cx="91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b="1">
                <a:solidFill>
                  <a:srgbClr val="000000"/>
                </a:solidFill>
              </a:rPr>
              <a:t>Bolus of</a:t>
            </a:r>
          </a:p>
          <a:p>
            <a:pPr defTabSz="806450" eaLnBrk="0" hangingPunct="0"/>
            <a:r>
              <a:rPr lang="en-US" b="1">
                <a:solidFill>
                  <a:srgbClr val="000000"/>
                </a:solidFill>
              </a:rPr>
              <a:t>food</a:t>
            </a:r>
            <a:endParaRPr lang="en-US" sz="2100">
              <a:latin typeface="Times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2474913" y="2679700"/>
            <a:ext cx="1433512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</a:rPr>
              <a:t>Longitudinal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</a:rPr>
              <a:t>muscles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</a:rPr>
              <a:t>contract,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shortening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passageway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600" b="1">
                <a:solidFill>
                  <a:srgbClr val="000000"/>
                </a:solidFill>
              </a:rPr>
              <a:t>ahead of bolus</a:t>
            </a:r>
            <a:endParaRPr lang="en-US" sz="1900">
              <a:latin typeface="Times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2474913" y="4181475"/>
            <a:ext cx="1993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b="1">
                <a:solidFill>
                  <a:srgbClr val="000000"/>
                </a:solidFill>
              </a:rPr>
              <a:t>Gastroesophageal</a:t>
            </a:r>
          </a:p>
          <a:p>
            <a:pPr defTabSz="806450" eaLnBrk="0" hangingPunct="0"/>
            <a:r>
              <a:rPr lang="en-US" b="1">
                <a:solidFill>
                  <a:srgbClr val="000000"/>
                </a:solidFill>
              </a:rPr>
              <a:t>sphincter closed</a:t>
            </a:r>
            <a:endParaRPr lang="en-US" sz="2100">
              <a:latin typeface="Times" charset="0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767263" y="4083050"/>
            <a:ext cx="965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b="1">
                <a:solidFill>
                  <a:srgbClr val="000000"/>
                </a:solidFill>
              </a:rPr>
              <a:t>Stomach</a:t>
            </a:r>
            <a:endParaRPr lang="en-US" sz="2100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Deglutition (Swallowing)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23.13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813" y="1277938"/>
            <a:ext cx="3508375" cy="4302125"/>
          </a:xfrm>
          <a:prstGeom prst="rect">
            <a:avLst/>
          </a:prstGeom>
          <a:noFill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832100" y="5322888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b="1">
                <a:solidFill>
                  <a:srgbClr val="000000"/>
                </a:solidFill>
              </a:rPr>
              <a:t>(e)</a:t>
            </a:r>
            <a:endParaRPr lang="en-US" sz="2100">
              <a:latin typeface="Times" charset="0"/>
            </a:endParaRPr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4435475" y="2657475"/>
            <a:ext cx="588963" cy="649288"/>
          </a:xfrm>
          <a:custGeom>
            <a:avLst/>
            <a:gdLst/>
            <a:ahLst/>
            <a:cxnLst>
              <a:cxn ang="0">
                <a:pos x="0" y="464"/>
              </a:cxn>
              <a:cxn ang="0">
                <a:pos x="420" y="92"/>
              </a:cxn>
              <a:cxn ang="0">
                <a:pos x="420" y="0"/>
              </a:cxn>
            </a:cxnLst>
            <a:rect l="0" t="0" r="r" b="b"/>
            <a:pathLst>
              <a:path w="420" h="464">
                <a:moveTo>
                  <a:pt x="0" y="464"/>
                </a:moveTo>
                <a:lnTo>
                  <a:pt x="420" y="92"/>
                </a:lnTo>
                <a:lnTo>
                  <a:pt x="42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4137025" y="1460500"/>
            <a:ext cx="2238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392613" y="1314450"/>
            <a:ext cx="914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b="1">
                <a:solidFill>
                  <a:srgbClr val="000000"/>
                </a:solidFill>
              </a:rPr>
              <a:t>Relaxed</a:t>
            </a:r>
          </a:p>
          <a:p>
            <a:pPr defTabSz="806450" eaLnBrk="0" hangingPunct="0"/>
            <a:r>
              <a:rPr lang="en-US" b="1">
                <a:solidFill>
                  <a:srgbClr val="000000"/>
                </a:solidFill>
              </a:rPr>
              <a:t>muscles</a:t>
            </a:r>
            <a:endParaRPr lang="en-US" sz="2100">
              <a:latin typeface="Times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392613" y="2146300"/>
            <a:ext cx="1993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b="1">
                <a:solidFill>
                  <a:srgbClr val="000000"/>
                </a:solidFill>
              </a:rPr>
              <a:t>Gastroesophageal</a:t>
            </a:r>
          </a:p>
          <a:p>
            <a:pPr defTabSz="806450" eaLnBrk="0" hangingPunct="0"/>
            <a:r>
              <a:rPr lang="en-US" b="1">
                <a:solidFill>
                  <a:srgbClr val="000000"/>
                </a:solidFill>
              </a:rPr>
              <a:t>sphincter open</a:t>
            </a:r>
            <a:endParaRPr lang="en-US" sz="2100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Stomach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600200"/>
            <a:ext cx="8270875" cy="49609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Chemical breakdown of proteins begins and food is converted to chyme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Cardiac region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surrounds the cardiac orifice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Fundus</a:t>
            </a: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dome-shaped region beneath the diaphragm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Body 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midportion</a:t>
            </a:r>
            <a:r>
              <a:rPr lang="en-US" sz="2400" dirty="0"/>
              <a:t> of the stomach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Pyloric region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made up of the </a:t>
            </a:r>
            <a:r>
              <a:rPr lang="en-US" sz="2400" dirty="0" err="1"/>
              <a:t>antrum</a:t>
            </a:r>
            <a:r>
              <a:rPr lang="en-US" sz="2400" dirty="0"/>
              <a:t> and canal which terminates at the pylorus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pylorus is continuous with the duodenum through the pyloric sphincter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Stomach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Greater curvature </a:t>
            </a:r>
          </a:p>
          <a:p>
            <a:pPr lvl="1">
              <a:lnSpc>
                <a:spcPct val="90000"/>
              </a:lnSpc>
            </a:pPr>
            <a:r>
              <a:rPr lang="en-US"/>
              <a:t>entire extent of the convex lateral surface</a:t>
            </a:r>
          </a:p>
          <a:p>
            <a:pPr>
              <a:lnSpc>
                <a:spcPct val="90000"/>
              </a:lnSpc>
            </a:pPr>
            <a:r>
              <a:rPr lang="en-US"/>
              <a:t>Lesser curvature </a:t>
            </a:r>
          </a:p>
          <a:p>
            <a:pPr lvl="1">
              <a:lnSpc>
                <a:spcPct val="90000"/>
              </a:lnSpc>
            </a:pPr>
            <a:r>
              <a:rPr lang="en-US"/>
              <a:t>concave medial surface</a:t>
            </a:r>
          </a:p>
          <a:p>
            <a:pPr>
              <a:lnSpc>
                <a:spcPct val="90000"/>
              </a:lnSpc>
            </a:pPr>
            <a:r>
              <a:rPr lang="en-US"/>
              <a:t>Lesser omentum </a:t>
            </a:r>
          </a:p>
          <a:p>
            <a:pPr lvl="1">
              <a:lnSpc>
                <a:spcPct val="90000"/>
              </a:lnSpc>
            </a:pPr>
            <a:r>
              <a:rPr lang="en-US"/>
              <a:t>runs from the liver to the lesser curvature</a:t>
            </a:r>
          </a:p>
          <a:p>
            <a:pPr>
              <a:lnSpc>
                <a:spcPct val="90000"/>
              </a:lnSpc>
            </a:pPr>
            <a:r>
              <a:rPr lang="en-US"/>
              <a:t>Greater omentum </a:t>
            </a:r>
          </a:p>
          <a:p>
            <a:pPr lvl="1">
              <a:lnSpc>
                <a:spcPct val="90000"/>
              </a:lnSpc>
            </a:pPr>
            <a:r>
              <a:rPr lang="en-US"/>
              <a:t>drapes inferiorly from the greater curvature to the small intestine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GI Tract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External environment for the digestive process</a:t>
            </a:r>
          </a:p>
          <a:p>
            <a:r>
              <a:rPr lang="en-US" smtClean="0"/>
              <a:t>Regulation of digestion involves:</a:t>
            </a:r>
          </a:p>
          <a:p>
            <a:pPr lvl="1"/>
            <a:r>
              <a:rPr lang="en-US" smtClean="0"/>
              <a:t>Mechanical and chemical stimuli – stretch receptors, osmolarity, and presence of substrate in the lumen</a:t>
            </a:r>
          </a:p>
          <a:p>
            <a:pPr lvl="1"/>
            <a:r>
              <a:rPr lang="en-US" smtClean="0"/>
              <a:t>Extrinsic control by CNS centers</a:t>
            </a:r>
          </a:p>
          <a:p>
            <a:pPr lvl="1"/>
            <a:r>
              <a:rPr lang="en-US" smtClean="0"/>
              <a:t>Intrinsic control by local centers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Stomach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Nerve supply </a:t>
            </a:r>
          </a:p>
          <a:p>
            <a:pPr lvl="1"/>
            <a:r>
              <a:rPr lang="en-US"/>
              <a:t>sympathetic and parasympathetic fibers of the autonomic nervous system</a:t>
            </a:r>
          </a:p>
          <a:p>
            <a:endParaRPr lang="en-US"/>
          </a:p>
          <a:p>
            <a:r>
              <a:rPr lang="en-US"/>
              <a:t>Blood supply </a:t>
            </a:r>
          </a:p>
          <a:p>
            <a:pPr lvl="1"/>
            <a:r>
              <a:rPr lang="en-US"/>
              <a:t>celiac trunk, and corresponding veins (part of the hepatic portal system)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23.14a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8969375" cy="511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 t="961" r="39865" b="12027"/>
          <a:stretch>
            <a:fillRect/>
          </a:stretch>
        </p:blipFill>
        <p:spPr bwMode="auto">
          <a:xfrm>
            <a:off x="809625" y="0"/>
            <a:ext cx="7524750" cy="65484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Microscopic Anatomy of the Stomach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Epithelial lining is composed of:</a:t>
            </a:r>
          </a:p>
          <a:p>
            <a:pPr lvl="1"/>
            <a:r>
              <a:rPr lang="en-US"/>
              <a:t>Goblet cells that produce a coat of alkaline mucus</a:t>
            </a:r>
          </a:p>
          <a:p>
            <a:pPr lvl="2"/>
            <a:r>
              <a:rPr lang="en-US"/>
              <a:t>The mucous surface layer traps a bicarbonate-rich fluid beneath it</a:t>
            </a:r>
          </a:p>
          <a:p>
            <a:endParaRPr lang="en-US"/>
          </a:p>
          <a:p>
            <a:r>
              <a:rPr lang="en-US"/>
              <a:t>Gastric pits contain gastric glands that secrete gastric juice, mucus, and gastrin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b="5713"/>
          <a:stretch>
            <a:fillRect/>
          </a:stretch>
        </p:blipFill>
        <p:spPr bwMode="auto">
          <a:xfrm>
            <a:off x="2598738" y="781050"/>
            <a:ext cx="3906837" cy="578485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/>
              <a:t>Anatomy of the Stomach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Microscopic Anatomy of the Stomach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 b="5713"/>
          <a:stretch>
            <a:fillRect/>
          </a:stretch>
        </p:blipFill>
        <p:spPr bwMode="auto">
          <a:xfrm>
            <a:off x="2584450" y="795338"/>
            <a:ext cx="3975100" cy="56975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Microscopic Anatomy of the Stomach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t="1411" b="7159"/>
          <a:stretch>
            <a:fillRect/>
          </a:stretch>
        </p:blipFill>
        <p:spPr bwMode="auto">
          <a:xfrm>
            <a:off x="3276600" y="762000"/>
            <a:ext cx="4613275" cy="56816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Glands of the Stomach Fundus and Body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800"/>
          </a:p>
          <a:p>
            <a:r>
              <a:rPr lang="en-US"/>
              <a:t>Gastric glands of the fundus and body have a variety of secretory cells</a:t>
            </a:r>
          </a:p>
          <a:p>
            <a:pPr lvl="1"/>
            <a:endParaRPr lang="en-US"/>
          </a:p>
          <a:p>
            <a:pPr lvl="1"/>
            <a:r>
              <a:rPr lang="en-US"/>
              <a:t>Mucous neck cells </a:t>
            </a:r>
          </a:p>
          <a:p>
            <a:pPr lvl="2"/>
            <a:r>
              <a:rPr lang="en-US"/>
              <a:t>secrete acid mucus</a:t>
            </a:r>
          </a:p>
          <a:p>
            <a:pPr lvl="1"/>
            <a:endParaRPr lang="en-US"/>
          </a:p>
          <a:p>
            <a:pPr lvl="1"/>
            <a:r>
              <a:rPr lang="en-US"/>
              <a:t>Parietal cells</a:t>
            </a:r>
          </a:p>
          <a:p>
            <a:pPr lvl="2"/>
            <a:r>
              <a:rPr lang="en-US"/>
              <a:t>secrete HCl and intrinsic factor</a:t>
            </a:r>
            <a:r>
              <a:rPr lang="en-US" sz="2000"/>
              <a:t> 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Glands of the Stomach Fundus and Body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/>
              <a:t>Chief cells </a:t>
            </a:r>
          </a:p>
          <a:p>
            <a:pPr lvl="2"/>
            <a:r>
              <a:rPr lang="en-US"/>
              <a:t>produce pepsinogen </a:t>
            </a:r>
          </a:p>
          <a:p>
            <a:pPr lvl="2"/>
            <a:r>
              <a:rPr lang="en-US"/>
              <a:t>Pepsinogen is activated to pepsin by:</a:t>
            </a:r>
          </a:p>
          <a:p>
            <a:pPr lvl="3"/>
            <a:r>
              <a:rPr lang="en-US"/>
              <a:t>HCl in the stomach</a:t>
            </a:r>
          </a:p>
          <a:p>
            <a:pPr lvl="3"/>
            <a:r>
              <a:rPr lang="en-US"/>
              <a:t>Pepsin itself via a positive feedback mechanism</a:t>
            </a:r>
          </a:p>
          <a:p>
            <a:pPr lvl="1"/>
            <a:endParaRPr lang="en-US"/>
          </a:p>
          <a:p>
            <a:pPr lvl="1"/>
            <a:r>
              <a:rPr lang="en-US"/>
              <a:t>Enteroendocrine cells </a:t>
            </a:r>
          </a:p>
          <a:p>
            <a:pPr lvl="2"/>
            <a:r>
              <a:rPr lang="en-US"/>
              <a:t>secrete gastrin, histamine, endorphins, serotonin, cholecystokinin (CCK), and somatostatin into the lamina propria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Digestion in the Stomach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stomach:</a:t>
            </a:r>
          </a:p>
          <a:p>
            <a:pPr lvl="1"/>
            <a:r>
              <a:rPr lang="en-US"/>
              <a:t>Holds ingested food</a:t>
            </a:r>
          </a:p>
          <a:p>
            <a:pPr lvl="1"/>
            <a:r>
              <a:rPr lang="en-US"/>
              <a:t>Degrades this food both physically and chemically</a:t>
            </a:r>
          </a:p>
          <a:p>
            <a:pPr lvl="1"/>
            <a:r>
              <a:rPr lang="en-US"/>
              <a:t>Delivers chyme to the small intestine</a:t>
            </a:r>
          </a:p>
          <a:p>
            <a:pPr lvl="1"/>
            <a:r>
              <a:rPr lang="en-US"/>
              <a:t>Enzymatically digests proteins with pepsin</a:t>
            </a:r>
          </a:p>
          <a:p>
            <a:pPr lvl="1"/>
            <a:r>
              <a:rPr lang="en-US"/>
              <a:t>Secretes intrinsic factor required for absorption of vitamin B</a:t>
            </a:r>
            <a:r>
              <a:rPr lang="en-US" baseline="-25000"/>
              <a:t>12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Gastric Secretion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release of gastric juices</a:t>
            </a:r>
          </a:p>
          <a:p>
            <a:pPr lvl="1"/>
            <a:r>
              <a:rPr lang="en-US" sz="3200"/>
              <a:t>Cephalic (reflex) phase:  </a:t>
            </a:r>
          </a:p>
          <a:p>
            <a:pPr lvl="2"/>
            <a:r>
              <a:rPr lang="en-US" sz="2800"/>
              <a:t>prior to food entry</a:t>
            </a:r>
          </a:p>
          <a:p>
            <a:pPr lvl="1"/>
            <a:r>
              <a:rPr lang="en-US" sz="3200"/>
              <a:t>Gastric phase: </a:t>
            </a:r>
          </a:p>
          <a:p>
            <a:pPr lvl="2"/>
            <a:r>
              <a:rPr lang="en-US" sz="2800"/>
              <a:t>once food enters the stomach</a:t>
            </a:r>
          </a:p>
          <a:p>
            <a:pPr lvl="1"/>
            <a:r>
              <a:rPr lang="en-US" sz="3200"/>
              <a:t>Intestinal phase: </a:t>
            </a:r>
          </a:p>
          <a:p>
            <a:pPr lvl="2"/>
            <a:r>
              <a:rPr lang="en-US" sz="2800"/>
              <a:t>as partially digested food enters the duodenum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Receptors of the GI 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Mechano- and chemoreceptors respond to:</a:t>
            </a:r>
          </a:p>
          <a:p>
            <a:pPr lvl="1"/>
            <a:r>
              <a:rPr lang="en-US" smtClean="0"/>
              <a:t>Stretch, osmolarity, and pH</a:t>
            </a:r>
          </a:p>
          <a:p>
            <a:pPr lvl="1"/>
            <a:r>
              <a:rPr lang="en-US" smtClean="0"/>
              <a:t>Presence of substrate, and end products of digestion</a:t>
            </a:r>
          </a:p>
          <a:p>
            <a:r>
              <a:rPr lang="en-US" smtClean="0"/>
              <a:t>They initiate reflexes that:</a:t>
            </a:r>
          </a:p>
          <a:p>
            <a:pPr lvl="1"/>
            <a:r>
              <a:rPr lang="en-US" smtClean="0"/>
              <a:t>Activate or inhibit digestive glands </a:t>
            </a:r>
          </a:p>
          <a:p>
            <a:pPr lvl="1"/>
            <a:r>
              <a:rPr lang="en-US" smtClean="0"/>
              <a:t>Mix lumen contents and move them along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Cephalic Phase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Excitatory events include:</a:t>
            </a:r>
          </a:p>
          <a:p>
            <a:pPr lvl="1"/>
            <a:r>
              <a:rPr lang="en-US"/>
              <a:t>Sight or thought of food</a:t>
            </a:r>
          </a:p>
          <a:p>
            <a:pPr lvl="1"/>
            <a:r>
              <a:rPr lang="en-US"/>
              <a:t>Stimulation of taste or smell receptors</a:t>
            </a:r>
          </a:p>
          <a:p>
            <a:endParaRPr lang="en-US"/>
          </a:p>
          <a:p>
            <a:r>
              <a:rPr lang="en-US"/>
              <a:t>Inhibitory events include:</a:t>
            </a:r>
          </a:p>
          <a:p>
            <a:pPr lvl="1"/>
            <a:r>
              <a:rPr lang="en-US"/>
              <a:t>Loss of appetite or depression</a:t>
            </a:r>
          </a:p>
          <a:p>
            <a:pPr lvl="1"/>
            <a:r>
              <a:rPr lang="en-US"/>
              <a:t>Decrease in stimulation of the parasympathetic division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Gastric Phase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Excitatory events include:</a:t>
            </a:r>
          </a:p>
          <a:p>
            <a:pPr lvl="1">
              <a:lnSpc>
                <a:spcPct val="90000"/>
              </a:lnSpc>
            </a:pPr>
            <a:r>
              <a:rPr lang="en-US"/>
              <a:t>Stomach distension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Activation of stretch receptors 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Activation of chemoreceptors by peptides, caffeine, and rising pH 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Release of gastrin to the blood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Gastric Phase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Inhibitory events include:</a:t>
            </a:r>
          </a:p>
          <a:p>
            <a:pPr lvl="1"/>
            <a:endParaRPr lang="en-US"/>
          </a:p>
          <a:p>
            <a:pPr lvl="1"/>
            <a:r>
              <a:rPr lang="en-US"/>
              <a:t>A pH lower than 2  </a:t>
            </a:r>
          </a:p>
          <a:p>
            <a:pPr lvl="1"/>
            <a:endParaRPr lang="en-US"/>
          </a:p>
          <a:p>
            <a:pPr lvl="1"/>
            <a:r>
              <a:rPr lang="en-US"/>
              <a:t>Emotional upset that overrides the parasympathetic division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Intestinal Phase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752600"/>
            <a:ext cx="8270875" cy="4810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Excitatory phase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low pH; partially digested food enters the duodenum and encourages gastric gland activity</a:t>
            </a:r>
          </a:p>
          <a:p>
            <a:pPr>
              <a:lnSpc>
                <a:spcPct val="90000"/>
              </a:lnSpc>
            </a:pPr>
            <a:r>
              <a:rPr lang="en-US" dirty="0"/>
              <a:t>Inhibitory phase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distension of duodenum, presence of fatty, acidic, or hypertonic chyme, and/or irritants in the duodenum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Closes the pyloric sphincter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Releases hormones that inhibit gastric secretion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Regulation and Mechanism of HCl Secretion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HCl secretion is stimulated by </a:t>
            </a:r>
          </a:p>
          <a:p>
            <a:pPr lvl="1"/>
            <a:r>
              <a:rPr lang="en-US"/>
              <a:t>Ach</a:t>
            </a:r>
          </a:p>
          <a:p>
            <a:pPr lvl="1"/>
            <a:r>
              <a:rPr lang="en-US"/>
              <a:t>Histamine</a:t>
            </a:r>
          </a:p>
          <a:p>
            <a:pPr lvl="1"/>
            <a:r>
              <a:rPr lang="en-US"/>
              <a:t>gastrin through second-messenger systems</a:t>
            </a:r>
          </a:p>
          <a:p>
            <a:endParaRPr lang="en-US"/>
          </a:p>
          <a:p>
            <a:r>
              <a:rPr lang="en-US"/>
              <a:t>Antihistamines block H</a:t>
            </a:r>
            <a:r>
              <a:rPr lang="en-US" baseline="-25000"/>
              <a:t>2</a:t>
            </a:r>
            <a:r>
              <a:rPr lang="en-US"/>
              <a:t> receptors and decrease HCl release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Response of the Stomach to Filling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Reflex-mediated events include: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Receptive relaxation </a:t>
            </a:r>
          </a:p>
          <a:p>
            <a:pPr lvl="2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as food travels in the esophagus, stomach muscles relax</a:t>
            </a:r>
          </a:p>
          <a:p>
            <a:pPr lvl="1">
              <a:lnSpc>
                <a:spcPct val="80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Adaptive relaxation</a:t>
            </a:r>
          </a:p>
          <a:p>
            <a:pPr lvl="2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the stomach dilates in response to gastric filling</a:t>
            </a:r>
          </a:p>
          <a:p>
            <a:pPr>
              <a:lnSpc>
                <a:spcPct val="8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Plasticity 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 the ability to be stretched without initiating a contraction as a result</a:t>
            </a:r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Gastric Contractile Activity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Most vigorous peristalsis and mixing occurs near the pylorus</a:t>
            </a:r>
          </a:p>
          <a:p>
            <a:pPr>
              <a:lnSpc>
                <a:spcPct val="85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Chyme is either:</a:t>
            </a:r>
          </a:p>
          <a:p>
            <a:pPr lvl="1"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Delivered in small amounts to the duodenum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or</a:t>
            </a:r>
          </a:p>
          <a:p>
            <a:pPr lvl="1">
              <a:lnSpc>
                <a:spcPct val="85000"/>
              </a:lnSpc>
            </a:pPr>
            <a:endParaRPr lang="en-US">
              <a:solidFill>
                <a:srgbClr val="000000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>
                <a:solidFill>
                  <a:srgbClr val="000000"/>
                </a:solidFill>
              </a:rPr>
              <a:t>Forced backward into the stomach for further mixing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Gastric Emptying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Gastric emptying is regulated by:</a:t>
            </a:r>
          </a:p>
          <a:p>
            <a:pPr lvl="1"/>
            <a:endParaRPr lang="en-US"/>
          </a:p>
          <a:p>
            <a:pPr lvl="1"/>
            <a:r>
              <a:rPr lang="en-US"/>
              <a:t>The neural enterogastric reflex</a:t>
            </a:r>
          </a:p>
          <a:p>
            <a:pPr lvl="1"/>
            <a:endParaRPr lang="en-US"/>
          </a:p>
          <a:p>
            <a:pPr lvl="1"/>
            <a:r>
              <a:rPr lang="en-US"/>
              <a:t>Hormonal (enterogastrone) mechanisms</a:t>
            </a:r>
          </a:p>
          <a:p>
            <a:endParaRPr lang="en-US"/>
          </a:p>
          <a:p>
            <a:r>
              <a:rPr lang="en-US"/>
              <a:t>These mechanisms inhibit gastric secretion and duodenal filling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Gastric Emptying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Carbohydrate-rich chyme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quickly moves through the duodenum 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Fat-laden chyme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digested more slowly causing food to remain in the stomach longer</a:t>
            </a:r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Intestine: Gross Anatomy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Runs from pyloric sphincter to the ileocecal valve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Has three subdivisions: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Duodenum  </a:t>
            </a:r>
          </a:p>
          <a:p>
            <a:pPr>
              <a:lnSpc>
                <a:spcPct val="90000"/>
              </a:lnSpc>
            </a:pPr>
            <a:r>
              <a:rPr lang="en-US"/>
              <a:t>Jejunum</a:t>
            </a:r>
          </a:p>
          <a:p>
            <a:pPr>
              <a:lnSpc>
                <a:spcPct val="90000"/>
              </a:lnSpc>
            </a:pPr>
            <a:r>
              <a:rPr lang="en-US"/>
              <a:t>Ileum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Nervous Control of the GI Tract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Intrinsic controls</a:t>
            </a:r>
          </a:p>
          <a:p>
            <a:pPr lvl="1"/>
            <a:r>
              <a:rPr lang="en-US" smtClean="0"/>
              <a:t>Nerve plexuses near the GI tract initiate short reflexes</a:t>
            </a:r>
          </a:p>
          <a:p>
            <a:pPr lvl="1"/>
            <a:r>
              <a:rPr lang="en-US" smtClean="0"/>
              <a:t>Short reflexes are mediated by local enteric plexuses (gut brain)</a:t>
            </a:r>
          </a:p>
          <a:p>
            <a:r>
              <a:rPr lang="en-US" smtClean="0"/>
              <a:t>Extrinsic controls</a:t>
            </a:r>
          </a:p>
          <a:p>
            <a:pPr lvl="1"/>
            <a:r>
              <a:rPr lang="en-US" smtClean="0"/>
              <a:t>Long reflexes arising within or outside the GI tract </a:t>
            </a:r>
          </a:p>
          <a:p>
            <a:pPr lvl="1"/>
            <a:r>
              <a:rPr lang="en-US" smtClean="0"/>
              <a:t>CNS centers and extrinsic autonomic nerves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 Intestine: Gross Anatomy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The bile duct and main pancreatic duct: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Join the duodenum at the hepatopancreatic ampulla </a:t>
            </a:r>
          </a:p>
          <a:p>
            <a:pPr lvl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Are controlled by the sphincter of Oddi</a:t>
            </a:r>
          </a:p>
          <a:p>
            <a:pPr>
              <a:lnSpc>
                <a:spcPct val="8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The jejunum extends from the duodenum to the ileum</a:t>
            </a:r>
          </a:p>
          <a:p>
            <a:pPr>
              <a:lnSpc>
                <a:spcPct val="8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</a:rPr>
              <a:t>The ileum joins the large intestine at the ileocecal valve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Small Intestine: Microscopic Anatomy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Structural modifications of the small intestine wall increase surface area</a:t>
            </a:r>
          </a:p>
          <a:p>
            <a:pPr lvl="1"/>
            <a:r>
              <a:rPr lang="en-US"/>
              <a:t>Plicae circulares: deep circular folds of the mucosa and submucosa</a:t>
            </a:r>
          </a:p>
          <a:p>
            <a:pPr lvl="1"/>
            <a:r>
              <a:rPr lang="en-US"/>
              <a:t>Villi</a:t>
            </a:r>
          </a:p>
          <a:p>
            <a:pPr lvl="2"/>
            <a:r>
              <a:rPr lang="en-US"/>
              <a:t>fingerlike extensions of the mucosa</a:t>
            </a:r>
          </a:p>
          <a:p>
            <a:pPr lvl="1"/>
            <a:r>
              <a:rPr lang="en-US"/>
              <a:t>Microvilli </a:t>
            </a:r>
          </a:p>
          <a:p>
            <a:pPr lvl="2"/>
            <a:r>
              <a:rPr lang="en-US"/>
              <a:t>tiny projections of absorptive mucosal cells’ plasma membranes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Duodenum and Related Organs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23.20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 t="1614" b="6525"/>
          <a:stretch>
            <a:fillRect/>
          </a:stretch>
        </p:blipFill>
        <p:spPr bwMode="auto">
          <a:xfrm>
            <a:off x="228600" y="1676400"/>
            <a:ext cx="8513763" cy="4246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Small Intestine: Microscopic Anatomy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23.21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 l="745" t="1414" r="1172" b="5003"/>
          <a:stretch>
            <a:fillRect/>
          </a:stretch>
        </p:blipFill>
        <p:spPr bwMode="auto">
          <a:xfrm>
            <a:off x="990600" y="1554163"/>
            <a:ext cx="7551737" cy="5303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Small Intestine: Histology of the Wall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Cells of intestinal crypts secrete intestinal juice</a:t>
            </a:r>
          </a:p>
          <a:p>
            <a:endParaRPr lang="en-US"/>
          </a:p>
          <a:p>
            <a:r>
              <a:rPr lang="en-US"/>
              <a:t>Peyer’s patches are found in the submucosa </a:t>
            </a:r>
          </a:p>
          <a:p>
            <a:endParaRPr lang="en-US"/>
          </a:p>
          <a:p>
            <a:r>
              <a:rPr lang="en-US"/>
              <a:t>Brunner’s glands in the duodenum secrete alkaline mucus 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Intestinal Juice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Secreted by intestinal glands in response to distension or irritation of the mucosa</a:t>
            </a:r>
          </a:p>
          <a:p>
            <a:r>
              <a:rPr lang="en-US"/>
              <a:t>Slightly alkaline </a:t>
            </a:r>
          </a:p>
          <a:p>
            <a:endParaRPr lang="en-US"/>
          </a:p>
          <a:p>
            <a:r>
              <a:rPr lang="en-US"/>
              <a:t>Largely water, </a:t>
            </a:r>
          </a:p>
          <a:p>
            <a:pPr lvl="1"/>
            <a:r>
              <a:rPr lang="en-US"/>
              <a:t>enzyme-poor, but contains mucus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largest gland in the body</a:t>
            </a:r>
          </a:p>
          <a:p>
            <a:r>
              <a:rPr lang="en-US"/>
              <a:t>Superficially has four lobes </a:t>
            </a:r>
          </a:p>
          <a:p>
            <a:pPr lvl="1"/>
            <a:r>
              <a:rPr lang="en-US"/>
              <a:t>right, left, caudate, and quadrate</a:t>
            </a:r>
          </a:p>
          <a:p>
            <a:endParaRPr lang="en-US"/>
          </a:p>
          <a:p>
            <a:r>
              <a:rPr lang="en-US"/>
              <a:t>The ligamentum teres:</a:t>
            </a:r>
          </a:p>
          <a:p>
            <a:pPr lvl="1"/>
            <a:r>
              <a:rPr lang="en-US"/>
              <a:t>Is a remnant of the fetal umbilical vein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Liver: Associated Structures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lesser omentum anchors the liver to the stomach</a:t>
            </a:r>
          </a:p>
          <a:p>
            <a:endParaRPr lang="en-US"/>
          </a:p>
          <a:p>
            <a:r>
              <a:rPr lang="en-US"/>
              <a:t>The gallbladder rests in a recess on the inferior surface of the right lobe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Liver: Associated Structures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Bile leaves the liver via:</a:t>
            </a:r>
          </a:p>
          <a:p>
            <a:pPr lvl="1"/>
            <a:r>
              <a:rPr lang="en-US" dirty="0"/>
              <a:t>Bile ducts, </a:t>
            </a:r>
          </a:p>
          <a:p>
            <a:pPr lvl="2"/>
            <a:r>
              <a:rPr lang="en-US" dirty="0"/>
              <a:t>which fuse into the common hepatic duct </a:t>
            </a:r>
          </a:p>
          <a:p>
            <a:pPr lvl="1"/>
            <a:r>
              <a:rPr lang="en-US" dirty="0"/>
              <a:t>The common hepatic duct, </a:t>
            </a:r>
          </a:p>
          <a:p>
            <a:pPr lvl="2"/>
            <a:r>
              <a:rPr lang="en-US" dirty="0"/>
              <a:t>which fuses with the cystic duct</a:t>
            </a:r>
          </a:p>
          <a:p>
            <a:pPr lvl="2"/>
            <a:endParaRPr lang="en-US" dirty="0"/>
          </a:p>
          <a:p>
            <a:r>
              <a:rPr lang="en-US" dirty="0"/>
              <a:t>Common hepatic and cystic ducts form the bile duct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Gallbladder and Associated Ducts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23.20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 b="6525"/>
          <a:stretch>
            <a:fillRect/>
          </a:stretch>
        </p:blipFill>
        <p:spPr bwMode="auto">
          <a:xfrm>
            <a:off x="630237" y="1828800"/>
            <a:ext cx="8513763" cy="432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 t="2182" b="7463"/>
          <a:stretch>
            <a:fillRect/>
          </a:stretch>
        </p:blipFill>
        <p:spPr bwMode="auto">
          <a:xfrm>
            <a:off x="838200" y="0"/>
            <a:ext cx="7620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Composition of Bile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98450" y="1447800"/>
            <a:ext cx="8270875" cy="5270500"/>
          </a:xfrm>
        </p:spPr>
        <p:txBody>
          <a:bodyPr/>
          <a:lstStyle/>
          <a:p>
            <a:r>
              <a:rPr lang="en-US" sz="2800"/>
              <a:t>A yellow-green, alkaline solution containing </a:t>
            </a:r>
          </a:p>
          <a:p>
            <a:pPr lvl="1"/>
            <a:r>
              <a:rPr lang="en-US" sz="2400"/>
              <a:t>bile salts, </a:t>
            </a:r>
          </a:p>
          <a:p>
            <a:pPr lvl="1"/>
            <a:r>
              <a:rPr lang="en-US" sz="2400"/>
              <a:t>bile pigments, </a:t>
            </a:r>
          </a:p>
          <a:p>
            <a:pPr lvl="1"/>
            <a:r>
              <a:rPr lang="en-US" sz="2400"/>
              <a:t>cholesterol, </a:t>
            </a:r>
          </a:p>
          <a:p>
            <a:pPr lvl="1"/>
            <a:r>
              <a:rPr lang="en-US" sz="2400"/>
              <a:t>neutral fats, </a:t>
            </a:r>
          </a:p>
          <a:p>
            <a:pPr lvl="1"/>
            <a:r>
              <a:rPr lang="en-US" sz="2400"/>
              <a:t>phospholipids, </a:t>
            </a:r>
          </a:p>
          <a:p>
            <a:pPr lvl="1"/>
            <a:r>
              <a:rPr lang="en-US" sz="2400"/>
              <a:t>electrolytes</a:t>
            </a:r>
          </a:p>
          <a:p>
            <a:r>
              <a:rPr lang="en-US" sz="2800"/>
              <a:t>Bile salts are cholesterol derivatives that:</a:t>
            </a:r>
          </a:p>
          <a:p>
            <a:pPr lvl="1"/>
            <a:r>
              <a:rPr lang="en-US" sz="2400"/>
              <a:t>Emulsify fat</a:t>
            </a:r>
          </a:p>
          <a:p>
            <a:pPr lvl="1"/>
            <a:r>
              <a:rPr lang="en-US" sz="2400"/>
              <a:t>Facilitate fat and cholesterol absorption</a:t>
            </a:r>
          </a:p>
          <a:p>
            <a:pPr lvl="1"/>
            <a:r>
              <a:rPr lang="en-US" sz="2400"/>
              <a:t>Help solubilize cholesterol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Enterohepatic circulation recycles bile salts </a:t>
            </a:r>
          </a:p>
          <a:p>
            <a:endParaRPr lang="en-US"/>
          </a:p>
          <a:p>
            <a:r>
              <a:rPr lang="en-US"/>
              <a:t>The chief bile pigment is bilirubin</a:t>
            </a:r>
          </a:p>
          <a:p>
            <a:pPr lvl="1"/>
            <a:r>
              <a:rPr lang="en-US"/>
              <a:t> waste product of heme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Gallbladder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Thin-walled, green muscular sac on the ventral surface of the liver</a:t>
            </a:r>
          </a:p>
          <a:p>
            <a:r>
              <a:rPr lang="en-US"/>
              <a:t>Stores bile</a:t>
            </a:r>
          </a:p>
          <a:p>
            <a:r>
              <a:rPr lang="en-US"/>
              <a:t>Concentrates bile </a:t>
            </a:r>
          </a:p>
          <a:p>
            <a:r>
              <a:rPr lang="en-US"/>
              <a:t>Releases bile </a:t>
            </a:r>
          </a:p>
          <a:p>
            <a:pPr lvl="1"/>
            <a:r>
              <a:rPr lang="en-US"/>
              <a:t>via the cystic duct</a:t>
            </a:r>
          </a:p>
          <a:p>
            <a:pPr lvl="1"/>
            <a:r>
              <a:rPr lang="en-US"/>
              <a:t>flows into the bile duct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Bile Release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Acidic, fatty chyme causes the duodenum to release:</a:t>
            </a:r>
          </a:p>
          <a:p>
            <a:pPr lvl="1"/>
            <a:r>
              <a:rPr lang="en-US"/>
              <a:t>Cholecystokinin (CCK) </a:t>
            </a:r>
          </a:p>
          <a:p>
            <a:pPr lvl="1"/>
            <a:r>
              <a:rPr lang="en-US"/>
              <a:t>secretin </a:t>
            </a:r>
          </a:p>
          <a:p>
            <a:pPr lvl="1"/>
            <a:r>
              <a:rPr lang="en-US"/>
              <a:t>into the bloodstream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Bile Release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Cholecystokinin causes:</a:t>
            </a:r>
          </a:p>
          <a:p>
            <a:pPr lvl="1"/>
            <a:endParaRPr lang="en-US"/>
          </a:p>
          <a:p>
            <a:pPr lvl="1"/>
            <a:r>
              <a:rPr lang="en-US"/>
              <a:t>The gallbladder to contract</a:t>
            </a:r>
          </a:p>
          <a:p>
            <a:pPr lvl="1"/>
            <a:endParaRPr lang="en-US"/>
          </a:p>
          <a:p>
            <a:pPr lvl="1"/>
            <a:r>
              <a:rPr lang="en-US"/>
              <a:t>The hepatopancreatic sphincter to relax</a:t>
            </a:r>
          </a:p>
          <a:p>
            <a:endParaRPr lang="en-US"/>
          </a:p>
          <a:p>
            <a:r>
              <a:rPr lang="en-US"/>
              <a:t>As a result, bile enters the duodenum</a:t>
            </a: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2625"/>
            <a:ext cx="5334000" cy="5886450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178050" y="3609975"/>
            <a:ext cx="18176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Acidic, fatty chyme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entering duodenum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cholecystokinin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from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duodenal wall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enteroendocrine cells</a:t>
            </a:r>
            <a:endParaRPr lang="en-US" sz="2100">
              <a:latin typeface="Times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286000" y="5024438"/>
            <a:ext cx="148748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 Cholecystokinin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enter the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</a:t>
            </a:r>
            <a:endParaRPr lang="en-US" sz="2100">
              <a:latin typeface="Times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179638" y="2043113"/>
            <a:ext cx="1270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Cholecystokinin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(via bloodstream)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causes gallbladder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to contract and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hepatopancreatic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sphincter to relax;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bile enters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duodenum</a:t>
            </a:r>
            <a:endParaRPr lang="en-US" sz="2100">
              <a:latin typeface="Times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5946775" y="1590675"/>
            <a:ext cx="1008063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Bile salts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transported via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stimulate liver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to produce bile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more rapidly</a:t>
            </a:r>
            <a:endParaRPr lang="en-US" sz="2100">
              <a:latin typeface="Times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673475" y="6296025"/>
            <a:ext cx="2124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/>
            <a:r>
              <a:rPr lang="en-US" sz="1100" b="1">
                <a:solidFill>
                  <a:srgbClr val="000000"/>
                </a:solidFill>
              </a:rPr>
              <a:t>Bile salts reabsorbed into blood</a:t>
            </a:r>
            <a:endParaRPr lang="en-US" sz="2100">
              <a:latin typeface="Times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616325" y="1068388"/>
            <a:ext cx="166687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Vagal stimulation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weak contractions of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gallbladder</a:t>
            </a:r>
            <a:endParaRPr lang="en-US" sz="2100">
              <a:latin typeface="Times" charset="0"/>
            </a:endParaRPr>
          </a:p>
        </p:txBody>
      </p:sp>
      <p:sp>
        <p:nvSpPr>
          <p:cNvPr id="51210" name="Oval 10"/>
          <p:cNvSpPr>
            <a:spLocks noChangeArrowheads="1"/>
          </p:cNvSpPr>
          <p:nvPr/>
        </p:nvSpPr>
        <p:spPr bwMode="auto">
          <a:xfrm>
            <a:off x="2149475" y="361632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1</a:t>
            </a:r>
            <a:endParaRPr lang="en-US" sz="2100">
              <a:latin typeface="Times" charset="0"/>
            </a:endParaRPr>
          </a:p>
        </p:txBody>
      </p:sp>
      <p:sp>
        <p:nvSpPr>
          <p:cNvPr id="51211" name="Oval 11"/>
          <p:cNvSpPr>
            <a:spLocks noChangeArrowheads="1"/>
          </p:cNvSpPr>
          <p:nvPr/>
        </p:nvSpPr>
        <p:spPr bwMode="auto">
          <a:xfrm>
            <a:off x="2300288" y="5026025"/>
            <a:ext cx="161925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2</a:t>
            </a:r>
            <a:endParaRPr lang="en-US" sz="2100">
              <a:latin typeface="Times" charset="0"/>
            </a:endParaRPr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3449638" y="6300788"/>
            <a:ext cx="161925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6</a:t>
            </a:r>
            <a:endParaRPr lang="en-US" sz="2100">
              <a:latin typeface="Times" charset="0"/>
            </a:endParaRPr>
          </a:p>
        </p:txBody>
      </p:sp>
      <p:sp>
        <p:nvSpPr>
          <p:cNvPr id="51213" name="Oval 13"/>
          <p:cNvSpPr>
            <a:spLocks noChangeArrowheads="1"/>
          </p:cNvSpPr>
          <p:nvPr/>
        </p:nvSpPr>
        <p:spPr bwMode="auto">
          <a:xfrm>
            <a:off x="2157413" y="2043113"/>
            <a:ext cx="161925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5</a:t>
            </a:r>
            <a:endParaRPr lang="en-US" sz="2100">
              <a:latin typeface="Times" charset="0"/>
            </a:endParaRPr>
          </a:p>
        </p:txBody>
      </p:sp>
      <p:sp>
        <p:nvSpPr>
          <p:cNvPr id="51214" name="Oval 14"/>
          <p:cNvSpPr>
            <a:spLocks noChangeArrowheads="1"/>
          </p:cNvSpPr>
          <p:nvPr/>
        </p:nvSpPr>
        <p:spPr bwMode="auto">
          <a:xfrm>
            <a:off x="3427413" y="1068388"/>
            <a:ext cx="160337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4</a:t>
            </a:r>
            <a:endParaRPr lang="en-US" sz="2100">
              <a:latin typeface="Times" charset="0"/>
            </a:endParaRPr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5915025" y="159067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3</a:t>
            </a:r>
            <a:endParaRPr lang="en-US" sz="2100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2625"/>
            <a:ext cx="5334000" cy="5886450"/>
          </a:xfrm>
          <a:prstGeom prst="rect">
            <a:avLst/>
          </a:prstGeom>
          <a:noFill/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178050" y="3609975"/>
            <a:ext cx="18176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Acidic, fatty chyme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entering duodenum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cholecystokinin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from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duodenal wall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enteroendocrine cells</a:t>
            </a:r>
            <a:endParaRPr lang="en-US" sz="2100">
              <a:latin typeface="Times" charset="0"/>
            </a:endParaRP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2149475" y="361632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1</a:t>
            </a:r>
            <a:endParaRPr lang="en-US" sz="2100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2625"/>
            <a:ext cx="5334000" cy="5886450"/>
          </a:xfrm>
          <a:prstGeom prst="rect">
            <a:avLst/>
          </a:prstGeom>
          <a:noFill/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178050" y="3609975"/>
            <a:ext cx="18176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Acidic, fatty chyme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entering duodenum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cholecystokinin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from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duodenal wall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enteroendocrine cells</a:t>
            </a:r>
            <a:endParaRPr lang="en-US" sz="2100">
              <a:latin typeface="Times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286000" y="5024438"/>
            <a:ext cx="148748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 Cholecystokinin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enter the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</a:t>
            </a:r>
            <a:endParaRPr lang="en-US" sz="2100">
              <a:latin typeface="Times" charset="0"/>
            </a:endParaRPr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2149475" y="361632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1</a:t>
            </a:r>
            <a:endParaRPr lang="en-US" sz="2100">
              <a:latin typeface="Times" charset="0"/>
            </a:endParaRPr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2300288" y="5026025"/>
            <a:ext cx="161925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2</a:t>
            </a:r>
            <a:endParaRPr lang="en-US" sz="2100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2625"/>
            <a:ext cx="5334000" cy="5886450"/>
          </a:xfrm>
          <a:prstGeom prst="rect">
            <a:avLst/>
          </a:prstGeom>
          <a:noFill/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178050" y="3609975"/>
            <a:ext cx="18176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Acidic, fatty chyme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entering duodenum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cholecystokinin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from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duodenal wall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enteroendocrine cells</a:t>
            </a:r>
            <a:endParaRPr lang="en-US" sz="2100">
              <a:latin typeface="Times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286000" y="5024438"/>
            <a:ext cx="148748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 Cholecystokinin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enter the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</a:t>
            </a:r>
            <a:endParaRPr lang="en-US" sz="2100">
              <a:latin typeface="Times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5946775" y="1590675"/>
            <a:ext cx="1008063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Bile salts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transported via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stimulate liver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to produce bile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more rapidly</a:t>
            </a:r>
            <a:endParaRPr lang="en-US" sz="2100">
              <a:latin typeface="Times" charset="0"/>
            </a:endParaRPr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2149475" y="361632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1</a:t>
            </a:r>
            <a:endParaRPr lang="en-US" sz="2100">
              <a:latin typeface="Times" charset="0"/>
            </a:endParaRPr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2300288" y="5026025"/>
            <a:ext cx="161925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2</a:t>
            </a:r>
            <a:endParaRPr lang="en-US" sz="2100">
              <a:latin typeface="Times" charset="0"/>
            </a:endParaRP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5915025" y="159067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3</a:t>
            </a:r>
            <a:endParaRPr lang="en-US" sz="2100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2625"/>
            <a:ext cx="5334000" cy="5886450"/>
          </a:xfrm>
          <a:prstGeom prst="rect">
            <a:avLst/>
          </a:prstGeom>
          <a:noFill/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178050" y="3609975"/>
            <a:ext cx="181768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Acidic, fatty chyme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entering duodenum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release of cholecystokinin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from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duodenal wall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enteroendocrine cells</a:t>
            </a:r>
            <a:endParaRPr lang="en-US" sz="2100">
              <a:latin typeface="Times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286000" y="5024438"/>
            <a:ext cx="148748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  Cholecystokinin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 enter the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</a:t>
            </a:r>
            <a:endParaRPr lang="en-US" sz="2100">
              <a:latin typeface="Times" charset="0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946775" y="1590675"/>
            <a:ext cx="1008063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    Bile salts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and secretin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transported via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bloodstream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stimulate liver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to produce bile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more rapidly</a:t>
            </a:r>
            <a:endParaRPr lang="en-US" sz="2100">
              <a:latin typeface="Times" charset="0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616325" y="1068388"/>
            <a:ext cx="166687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Vagal stimulation causes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weak contractions of </a:t>
            </a:r>
          </a:p>
          <a:p>
            <a:pPr defTabSz="806450" eaLnBrk="0" hangingPunct="0">
              <a:lnSpc>
                <a:spcPct val="90000"/>
              </a:lnSpc>
            </a:pPr>
            <a:r>
              <a:rPr lang="en-US" sz="1100" b="1">
                <a:solidFill>
                  <a:srgbClr val="000000"/>
                </a:solidFill>
              </a:rPr>
              <a:t>gallbladder</a:t>
            </a:r>
            <a:endParaRPr lang="en-US" sz="2100">
              <a:latin typeface="Times" charset="0"/>
            </a:endParaRPr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2149475" y="361632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1</a:t>
            </a:r>
            <a:endParaRPr lang="en-US" sz="2100">
              <a:latin typeface="Times" charset="0"/>
            </a:endParaRP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2300288" y="5026025"/>
            <a:ext cx="161925" cy="161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2</a:t>
            </a:r>
            <a:endParaRPr lang="en-US" sz="2100">
              <a:latin typeface="Times" charset="0"/>
            </a:endParaRPr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3427413" y="1068388"/>
            <a:ext cx="160337" cy="160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4</a:t>
            </a:r>
            <a:endParaRPr lang="en-US" sz="2100">
              <a:latin typeface="Times" charset="0"/>
            </a:endParaRP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5915025" y="1590675"/>
            <a:ext cx="160338" cy="1603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696" tIns="40348" rIns="80696" bIns="40348" anchor="ctr"/>
          <a:lstStyle/>
          <a:p>
            <a:pPr algn="ctr" defTabSz="806450" eaLnBrk="0" hangingPunct="0"/>
            <a:r>
              <a:rPr lang="en-US" sz="1100" b="1">
                <a:solidFill>
                  <a:srgbClr val="000000"/>
                </a:solidFill>
              </a:rPr>
              <a:t>3</a:t>
            </a:r>
            <a:endParaRPr lang="en-US" sz="2100">
              <a:latin typeface="Times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129</TotalTime>
  <Words>6347</Words>
  <Application>Microsoft Office PowerPoint</Application>
  <PresentationFormat>On-screen Show (4:3)</PresentationFormat>
  <Paragraphs>1408</Paragraphs>
  <Slides>197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197</vt:i4>
      </vt:variant>
    </vt:vector>
  </HeadingPairs>
  <TitlesOfParts>
    <vt:vector size="198" baseType="lpstr">
      <vt:lpstr>Module</vt:lpstr>
      <vt:lpstr>Date</vt:lpstr>
      <vt:lpstr>Digestive System: Overview</vt:lpstr>
      <vt:lpstr>Digestive Process</vt:lpstr>
      <vt:lpstr>G.I. Tract Activities</vt:lpstr>
      <vt:lpstr>Gastrointestinal Tract Activities</vt:lpstr>
      <vt:lpstr>GI Tract</vt:lpstr>
      <vt:lpstr>Receptors of the GI Tract</vt:lpstr>
      <vt:lpstr>Nervous Control of the GI Tract</vt:lpstr>
      <vt:lpstr>Slide 9</vt:lpstr>
      <vt:lpstr>Peritoneum and Peritoneal Cavity</vt:lpstr>
      <vt:lpstr>Peritoneum and Peritoneal Cavity</vt:lpstr>
      <vt:lpstr>Histology of the Alimentary Canal</vt:lpstr>
      <vt:lpstr>Slide 13</vt:lpstr>
      <vt:lpstr>Mucosa</vt:lpstr>
      <vt:lpstr>Mucosa: Epithelial Lining</vt:lpstr>
      <vt:lpstr>Mucosa: Lamina Propria and Muscularis Mucosae</vt:lpstr>
      <vt:lpstr>Mucosa: Other Sublayers</vt:lpstr>
      <vt:lpstr>Enteric Nervous System</vt:lpstr>
      <vt:lpstr>Enteric Nervous System</vt:lpstr>
      <vt:lpstr>Mouth</vt:lpstr>
      <vt:lpstr>Mouth</vt:lpstr>
      <vt:lpstr>Lips and Cheeks</vt:lpstr>
      <vt:lpstr>Lips and Cheeks</vt:lpstr>
      <vt:lpstr>Palate</vt:lpstr>
      <vt:lpstr>Palate</vt:lpstr>
      <vt:lpstr>Tongue</vt:lpstr>
      <vt:lpstr>Tongue</vt:lpstr>
      <vt:lpstr>Tongue</vt:lpstr>
      <vt:lpstr>Tongue</vt:lpstr>
      <vt:lpstr>Tongue</vt:lpstr>
      <vt:lpstr>Salivary Glands</vt:lpstr>
      <vt:lpstr>Salivary Glands</vt:lpstr>
      <vt:lpstr>Salivary Glands</vt:lpstr>
      <vt:lpstr>Salivary Glands</vt:lpstr>
      <vt:lpstr>Salivary Glands</vt:lpstr>
      <vt:lpstr>Saliva: Source and Composition</vt:lpstr>
      <vt:lpstr>Control of Salivation</vt:lpstr>
      <vt:lpstr>Teeth</vt:lpstr>
      <vt:lpstr>Classification of Teeth</vt:lpstr>
      <vt:lpstr>Tooth Structure</vt:lpstr>
      <vt:lpstr>Tooth Structure</vt:lpstr>
      <vt:lpstr>Tooth Structure</vt:lpstr>
      <vt:lpstr>Tooth Structure</vt:lpstr>
      <vt:lpstr>Tooth Structure</vt:lpstr>
      <vt:lpstr>Slide 45</vt:lpstr>
      <vt:lpstr>Tooth and Gum Disease</vt:lpstr>
      <vt:lpstr>Tooth and Gum Disease: Periodontitis</vt:lpstr>
      <vt:lpstr>Tooth and Gum Disease: Periodontitis</vt:lpstr>
      <vt:lpstr>Pharynx</vt:lpstr>
      <vt:lpstr>Esophagus</vt:lpstr>
      <vt:lpstr>Esophageal Characteristics</vt:lpstr>
      <vt:lpstr>Digestive Processes in the Mouth</vt:lpstr>
      <vt:lpstr>Deglutition (Swallowing)</vt:lpstr>
      <vt:lpstr>Deglutition (Swallowing)</vt:lpstr>
      <vt:lpstr>Slide 55</vt:lpstr>
      <vt:lpstr>Deglutition (Swallowing)</vt:lpstr>
      <vt:lpstr>Deglutition (Swallowing)</vt:lpstr>
      <vt:lpstr>Stomach</vt:lpstr>
      <vt:lpstr>Stomach</vt:lpstr>
      <vt:lpstr>Stomach</vt:lpstr>
      <vt:lpstr>Slide 61</vt:lpstr>
      <vt:lpstr>Microscopic Anatomy of the Stomach</vt:lpstr>
      <vt:lpstr>Anatomy of the Stomach</vt:lpstr>
      <vt:lpstr>Microscopic Anatomy of the Stomach</vt:lpstr>
      <vt:lpstr>Microscopic Anatomy of the Stomach</vt:lpstr>
      <vt:lpstr>Glands of the Stomach Fundus and Body</vt:lpstr>
      <vt:lpstr>Glands of the Stomach Fundus and Body</vt:lpstr>
      <vt:lpstr>Digestion in the Stomach</vt:lpstr>
      <vt:lpstr>Regulation of Gastric Secretion</vt:lpstr>
      <vt:lpstr>Cephalic Phase</vt:lpstr>
      <vt:lpstr>Gastric Phase</vt:lpstr>
      <vt:lpstr>Gastric Phase</vt:lpstr>
      <vt:lpstr>Intestinal Phase</vt:lpstr>
      <vt:lpstr>Regulation and Mechanism of HCl Secretion</vt:lpstr>
      <vt:lpstr>Response of the Stomach to Filling</vt:lpstr>
      <vt:lpstr>Gastric Contractile Activity</vt:lpstr>
      <vt:lpstr>Regulation of Gastric Emptying</vt:lpstr>
      <vt:lpstr>Regulation of Gastric Emptying</vt:lpstr>
      <vt:lpstr>Small Intestine: Gross Anatomy</vt:lpstr>
      <vt:lpstr>Small Intestine: Gross Anatomy</vt:lpstr>
      <vt:lpstr>Small Intestine: Microscopic Anatomy</vt:lpstr>
      <vt:lpstr>Duodenum and Related Organs</vt:lpstr>
      <vt:lpstr>Small Intestine: Microscopic Anatomy</vt:lpstr>
      <vt:lpstr>Small Intestine: Histology of the Wall</vt:lpstr>
      <vt:lpstr>Intestinal Juice</vt:lpstr>
      <vt:lpstr>Liver</vt:lpstr>
      <vt:lpstr>Liver: Associated Structures</vt:lpstr>
      <vt:lpstr>Liver: Associated Structures</vt:lpstr>
      <vt:lpstr>Gallbladder and Associated Ducts</vt:lpstr>
      <vt:lpstr>Composition of Bile</vt:lpstr>
      <vt:lpstr>Bile</vt:lpstr>
      <vt:lpstr>The Gallbladder</vt:lpstr>
      <vt:lpstr>Regulation of Bile Release</vt:lpstr>
      <vt:lpstr>Regulation of Bile Release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Pancreas</vt:lpstr>
      <vt:lpstr>Pancreas</vt:lpstr>
      <vt:lpstr>Composition and Function of Pancreatic Juice</vt:lpstr>
      <vt:lpstr>Composition and Function of Pancreatic Juice</vt:lpstr>
      <vt:lpstr>Regulation of Pancreatic Secretion</vt:lpstr>
      <vt:lpstr>Regulation of Pancreatic Secretion</vt:lpstr>
      <vt:lpstr>Slide 108</vt:lpstr>
      <vt:lpstr>Slide 109</vt:lpstr>
      <vt:lpstr>Slide 110</vt:lpstr>
      <vt:lpstr>Slide 111</vt:lpstr>
      <vt:lpstr>Digestion in the Small Intestine</vt:lpstr>
      <vt:lpstr>Digestion in the Small Intestine</vt:lpstr>
      <vt:lpstr>Motility in the Small Intestine</vt:lpstr>
      <vt:lpstr>Motility in the Small Intestine</vt:lpstr>
      <vt:lpstr>Control of Motility</vt:lpstr>
      <vt:lpstr>Control of Motility</vt:lpstr>
      <vt:lpstr>Large Intestine</vt:lpstr>
      <vt:lpstr>Large Intestine</vt:lpstr>
      <vt:lpstr>Slide 120</vt:lpstr>
      <vt:lpstr>Colon</vt:lpstr>
      <vt:lpstr>Sphincters of the Anus</vt:lpstr>
      <vt:lpstr>Large Intestine: Microscopic Anatomy</vt:lpstr>
      <vt:lpstr>Large Intestine: Microscopic Anatomy</vt:lpstr>
      <vt:lpstr>Structure of the Anal Canal</vt:lpstr>
      <vt:lpstr>Bacterial Flora</vt:lpstr>
      <vt:lpstr>Functions of the Large Intestine</vt:lpstr>
      <vt:lpstr>Motility of the Large Intestine</vt:lpstr>
      <vt:lpstr>Defecation</vt:lpstr>
      <vt:lpstr>Chemical Digestion: Carbohydrates</vt:lpstr>
      <vt:lpstr>Chemical Digestion: Proteins</vt:lpstr>
      <vt:lpstr>Chemical Digestion: Fats</vt:lpstr>
      <vt:lpstr>Chemical Digestion: Fats</vt:lpstr>
      <vt:lpstr>Chemical Digestion: Nucleic Acids</vt:lpstr>
      <vt:lpstr>Malabsorption of Nutrients</vt:lpstr>
      <vt:lpstr>Malabsorption of Nutrients</vt:lpstr>
      <vt:lpstr>Cancer</vt:lpstr>
      <vt:lpstr>Cancer</vt:lpstr>
      <vt:lpstr>Kidney Functions</vt:lpstr>
      <vt:lpstr>Other Renal Functions</vt:lpstr>
      <vt:lpstr>Other Urinary System Organs</vt:lpstr>
      <vt:lpstr>Urinary System Organs</vt:lpstr>
      <vt:lpstr>Layers of Tissue Supporting the Kidney</vt:lpstr>
      <vt:lpstr>Slide 144</vt:lpstr>
      <vt:lpstr>Internal Anatomy (Frontal Section)</vt:lpstr>
      <vt:lpstr>Internal Anatomy</vt:lpstr>
      <vt:lpstr>Slide 147</vt:lpstr>
      <vt:lpstr>Renal Vascular Pathway</vt:lpstr>
      <vt:lpstr>The Nephron</vt:lpstr>
      <vt:lpstr>The Nephron</vt:lpstr>
      <vt:lpstr>The Nephron</vt:lpstr>
      <vt:lpstr>Renal Tubule</vt:lpstr>
      <vt:lpstr>Renal Tubule</vt:lpstr>
      <vt:lpstr>Slide 154</vt:lpstr>
      <vt:lpstr>Nephrons</vt:lpstr>
      <vt:lpstr>Slide 156</vt:lpstr>
      <vt:lpstr>Capillary Beds of the Nephron</vt:lpstr>
      <vt:lpstr>Capillary Beds of the Nephron</vt:lpstr>
      <vt:lpstr>Capillary Beds</vt:lpstr>
      <vt:lpstr>Juxtaglomerular Apparatus (JGA)</vt:lpstr>
      <vt:lpstr>Juxtaglomerular Apparatus (JGA)</vt:lpstr>
      <vt:lpstr>Juxtaglomerular Apparatus</vt:lpstr>
      <vt:lpstr>Mechanisms of Urine Formation</vt:lpstr>
      <vt:lpstr>Mechanisms of Urine Formation</vt:lpstr>
      <vt:lpstr>Glomerular Filtration</vt:lpstr>
      <vt:lpstr>Glomerular Filtration Rate (GFR)</vt:lpstr>
      <vt:lpstr>Glomerular Filtration Rate (GFR)</vt:lpstr>
      <vt:lpstr>Glomerular Filtration Rate (GFR)</vt:lpstr>
      <vt:lpstr>Regulation of Glomerular Filtration</vt:lpstr>
      <vt:lpstr>Regulation of Glomerular Filtration</vt:lpstr>
      <vt:lpstr>Intrinsic Controls</vt:lpstr>
      <vt:lpstr>Extrinsic Controls</vt:lpstr>
      <vt:lpstr>Extrinsic Controls</vt:lpstr>
      <vt:lpstr>Renin-Angiotensin Mechanism</vt:lpstr>
      <vt:lpstr>Renin Release</vt:lpstr>
      <vt:lpstr>Tubular Reabsorption</vt:lpstr>
      <vt:lpstr>Nonreabsorbed Substances</vt:lpstr>
      <vt:lpstr>Nonreabsorbed Substances</vt:lpstr>
      <vt:lpstr>Atrial Natriuretic Peptide Activity</vt:lpstr>
      <vt:lpstr>Tubular Secretion</vt:lpstr>
      <vt:lpstr>Formation of Dilute Urine</vt:lpstr>
      <vt:lpstr>Formation of Dilute Urine</vt:lpstr>
      <vt:lpstr>Formation of Concentrated Urine</vt:lpstr>
      <vt:lpstr>Formation of Concentrated Urine</vt:lpstr>
      <vt:lpstr>Diuretics</vt:lpstr>
      <vt:lpstr>Diuretics</vt:lpstr>
      <vt:lpstr>Ureters</vt:lpstr>
      <vt:lpstr>Ureters</vt:lpstr>
      <vt:lpstr>Urinary Bladder</vt:lpstr>
      <vt:lpstr>Urinary Bladder</vt:lpstr>
      <vt:lpstr>Urinary Bladder</vt:lpstr>
      <vt:lpstr>Urethra</vt:lpstr>
      <vt:lpstr>Urethra</vt:lpstr>
      <vt:lpstr>Female Urethra</vt:lpstr>
      <vt:lpstr>Male urethra</vt:lpstr>
      <vt:lpstr>Micturition (Voiding or Urination)</vt:lpstr>
      <vt:lpstr>Micturition (Voiding or Urination)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November 7th </dc:title>
  <dc:creator>Betsy</dc:creator>
  <cp:lastModifiedBy>Wargo, Betsy</cp:lastModifiedBy>
  <cp:revision>7</cp:revision>
  <dcterms:created xsi:type="dcterms:W3CDTF">2006-11-02T05:54:04Z</dcterms:created>
  <dcterms:modified xsi:type="dcterms:W3CDTF">2010-03-22T16:21:39Z</dcterms:modified>
</cp:coreProperties>
</file>