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03" r:id="rId2"/>
  </p:sldMasterIdLst>
  <p:sldIdLst>
    <p:sldId id="46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305" r:id="rId32"/>
    <p:sldId id="285" r:id="rId33"/>
    <p:sldId id="286" r:id="rId34"/>
    <p:sldId id="287" r:id="rId35"/>
    <p:sldId id="288" r:id="rId36"/>
    <p:sldId id="289" r:id="rId37"/>
    <p:sldId id="290" r:id="rId38"/>
    <p:sldId id="306" r:id="rId39"/>
    <p:sldId id="291" r:id="rId40"/>
    <p:sldId id="293" r:id="rId41"/>
    <p:sldId id="294"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466" r:id="rId66"/>
    <p:sldId id="331" r:id="rId67"/>
    <p:sldId id="332" r:id="rId68"/>
    <p:sldId id="333" r:id="rId69"/>
    <p:sldId id="334" r:id="rId70"/>
    <p:sldId id="335" r:id="rId71"/>
    <p:sldId id="336" r:id="rId72"/>
    <p:sldId id="337" r:id="rId73"/>
    <p:sldId id="338" r:id="rId74"/>
    <p:sldId id="339" r:id="rId75"/>
    <p:sldId id="340"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428" r:id="rId112"/>
    <p:sldId id="429" r:id="rId113"/>
    <p:sldId id="430" r:id="rId114"/>
    <p:sldId id="431" r:id="rId115"/>
    <p:sldId id="432" r:id="rId116"/>
    <p:sldId id="433" r:id="rId117"/>
    <p:sldId id="434" r:id="rId118"/>
    <p:sldId id="435" r:id="rId119"/>
    <p:sldId id="436" r:id="rId120"/>
    <p:sldId id="437" r:id="rId121"/>
    <p:sldId id="438" r:id="rId122"/>
    <p:sldId id="439" r:id="rId123"/>
    <p:sldId id="440" r:id="rId124"/>
    <p:sldId id="441" r:id="rId125"/>
    <p:sldId id="442" r:id="rId126"/>
    <p:sldId id="443" r:id="rId127"/>
    <p:sldId id="444" r:id="rId128"/>
    <p:sldId id="445" r:id="rId129"/>
    <p:sldId id="446" r:id="rId130"/>
    <p:sldId id="447" r:id="rId131"/>
    <p:sldId id="448" r:id="rId132"/>
    <p:sldId id="449" r:id="rId133"/>
    <p:sldId id="450" r:id="rId134"/>
    <p:sldId id="451" r:id="rId135"/>
    <p:sldId id="452" r:id="rId136"/>
    <p:sldId id="453" r:id="rId137"/>
    <p:sldId id="454" r:id="rId138"/>
    <p:sldId id="455" r:id="rId139"/>
    <p:sldId id="456" r:id="rId140"/>
    <p:sldId id="457" r:id="rId141"/>
    <p:sldId id="458" r:id="rId142"/>
    <p:sldId id="459" r:id="rId143"/>
    <p:sldId id="460" r:id="rId144"/>
    <p:sldId id="461" r:id="rId145"/>
    <p:sldId id="462" r:id="rId146"/>
    <p:sldId id="463" r:id="rId147"/>
    <p:sldId id="464" r:id="rId1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40" end="51"/>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94" autoAdjust="0"/>
    <p:restoredTop sz="94660"/>
  </p:normalViewPr>
  <p:slideViewPr>
    <p:cSldViewPr>
      <p:cViewPr varScale="1">
        <p:scale>
          <a:sx n="69" d="100"/>
          <a:sy n="69" d="100"/>
        </p:scale>
        <p:origin x="-16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C5AFE-3BD7-4205-8A7F-4E049C0CCED1}"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E8CE8-06CD-4B0F-97FF-35222B3C507E}"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BBC5A-9690-4502-8CFE-12C33ABD0196}"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C5AFE-3BD7-4205-8A7F-4E049C0CCED1}"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6BFD9-2FB9-4AAE-A26B-69BADD14B41A}"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13636-B32F-4B15-AF12-FB6677CE241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90D8B-78BF-4BF8-9B1D-5520A09593FD}"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A87F6D-AD41-4BAB-A65D-D1FF8C06E87F}"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80925F-CF86-4B9B-AED6-7735F478C76A}"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B443C-6E00-451C-8249-70163982DBA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AA63D-911E-49BF-8D29-279C81C1B51E}"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31EA3-CA35-419A-B310-B5DFE2C63A84}" type="slidenum">
              <a:rPr lang="en-US" smtClean="0"/>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9AA15-45E3-4435-A4A4-E7534048C02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E8CE8-06CD-4B0F-97FF-35222B3C507E}"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BBC5A-9690-4502-8CFE-12C33ABD0196}"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7A835A8-1159-4EE7-83B2-8710AE9C2B7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13636-B32F-4B15-AF12-FB6677CE241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90D8B-78BF-4BF8-9B1D-5520A09593FD}"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A87F6D-AD41-4BAB-A65D-D1FF8C06E87F}"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80925F-CF86-4B9B-AED6-7735F478C76A}"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B443C-6E00-451C-8249-70163982DBA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AA63D-911E-49BF-8D29-279C81C1B51E}"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9AA15-45E3-4435-A4A4-E7534048C02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43A41-9D1D-4503-A201-A45C032CDD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43A41-9D1D-4503-A201-A45C032CDD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ransition>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14400"/>
            <a:ext cx="7772400" cy="1470025"/>
          </a:xfrm>
        </p:spPr>
        <p:txBody>
          <a:bodyPr/>
          <a:lstStyle/>
          <a:p>
            <a:r>
              <a:rPr lang="en-US" dirty="0" smtClean="0"/>
              <a:t> </a:t>
            </a:r>
            <a:endParaRPr lang="en-US" dirty="0"/>
          </a:p>
        </p:txBody>
      </p:sp>
      <p:sp>
        <p:nvSpPr>
          <p:cNvPr id="2051" name="Rectangle 3"/>
          <p:cNvSpPr>
            <a:spLocks noGrp="1" noChangeArrowheads="1"/>
          </p:cNvSpPr>
          <p:nvPr>
            <p:ph type="subTitle" idx="1"/>
          </p:nvPr>
        </p:nvSpPr>
        <p:spPr>
          <a:xfrm>
            <a:off x="838200" y="2895600"/>
            <a:ext cx="7467600" cy="3124200"/>
          </a:xfrm>
        </p:spPr>
        <p:txBody>
          <a:bodyPr>
            <a:normAutofit/>
          </a:bodyPr>
          <a:lstStyle/>
          <a:p>
            <a:r>
              <a:rPr lang="en-US" dirty="0" smtClean="0"/>
              <a:t> </a:t>
            </a:r>
            <a:endParaRPr lang="en-US" dirty="0" smtClean="0"/>
          </a:p>
          <a:p>
            <a:endParaRPr lang="en-US" dirty="0" smtClean="0"/>
          </a:p>
          <a:p>
            <a:r>
              <a:rPr lang="en-US" dirty="0" smtClean="0"/>
              <a:t>Exam Four and Assignment Four:</a:t>
            </a:r>
          </a:p>
          <a:p>
            <a:r>
              <a:rPr lang="en-US" dirty="0" smtClean="0"/>
              <a:t> </a:t>
            </a:r>
            <a:endParaRPr lang="en-US" dirty="0"/>
          </a:p>
          <a:p>
            <a:endParaRPr lang="en-US"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Respiratory system</a:t>
            </a:r>
          </a:p>
        </p:txBody>
      </p:sp>
      <p:sp>
        <p:nvSpPr>
          <p:cNvPr id="18435" name="Rectangle 3"/>
          <p:cNvSpPr>
            <a:spLocks noGrp="1" noChangeArrowheads="1"/>
          </p:cNvSpPr>
          <p:nvPr>
            <p:ph idx="1"/>
          </p:nvPr>
        </p:nvSpPr>
        <p:spPr/>
        <p:txBody>
          <a:bodyPr>
            <a:normAutofit lnSpcReduction="10000"/>
          </a:bodyPr>
          <a:lstStyle/>
          <a:p>
            <a:r>
              <a:rPr lang="en-US"/>
              <a:t>2.  Conducting zone</a:t>
            </a:r>
          </a:p>
          <a:p>
            <a:pPr lvl="1"/>
            <a:r>
              <a:rPr lang="en-US"/>
              <a:t>The passageways that provide the route, but do not participate in exchange</a:t>
            </a:r>
          </a:p>
          <a:p>
            <a:pPr lvl="1"/>
            <a:r>
              <a:rPr lang="en-US"/>
              <a:t>Rigid conduits </a:t>
            </a:r>
          </a:p>
          <a:p>
            <a:pPr lvl="1"/>
            <a:r>
              <a:rPr lang="en-US"/>
              <a:t>Also function to </a:t>
            </a:r>
          </a:p>
          <a:p>
            <a:pPr lvl="2"/>
            <a:r>
              <a:rPr lang="en-US"/>
              <a:t>Cleanse</a:t>
            </a:r>
          </a:p>
          <a:p>
            <a:pPr lvl="2"/>
            <a:endParaRPr lang="en-US"/>
          </a:p>
          <a:p>
            <a:pPr lvl="2"/>
            <a:r>
              <a:rPr lang="en-US"/>
              <a:t>Humidify</a:t>
            </a:r>
          </a:p>
          <a:p>
            <a:pPr lvl="2"/>
            <a:endParaRPr lang="en-US"/>
          </a:p>
          <a:p>
            <a:pPr lvl="2"/>
            <a:r>
              <a:rPr lang="en-US"/>
              <a:t>warm</a:t>
            </a:r>
          </a:p>
          <a:p>
            <a:endParaRPr lang="en-US"/>
          </a:p>
        </p:txBody>
      </p:sp>
    </p:spTree>
  </p:cSld>
  <p:clrMapOvr>
    <a:masterClrMapping/>
  </p:clrMapOvr>
  <p:transition>
    <p:fade thruBlk="1"/>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eaLnBrk="0" hangingPunct="0"/>
            <a:r>
              <a:rPr lang="en-US" sz="1200" b="1">
                <a:solidFill>
                  <a:schemeClr val="accent2"/>
                </a:solidFill>
              </a:rPr>
              <a:t>Figure 22.19</a:t>
            </a:r>
          </a:p>
        </p:txBody>
      </p:sp>
      <p:pic>
        <p:nvPicPr>
          <p:cNvPr id="28676"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noFill/>
        </p:spPr>
      </p:pic>
      <p:sp>
        <p:nvSpPr>
          <p:cNvPr id="28677" name="Rectangle 5"/>
          <p:cNvSpPr>
            <a:spLocks noChangeArrowheads="1"/>
          </p:cNvSpPr>
          <p:nvPr/>
        </p:nvSpPr>
        <p:spPr bwMode="auto">
          <a:xfrm>
            <a:off x="290513" y="5561013"/>
            <a:ext cx="2557462"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Enhanced alveolar ventilation;</a:t>
            </a:r>
          </a:p>
          <a:p>
            <a:pPr defTabSz="806450" eaLnBrk="0" hangingPunct="0"/>
            <a:r>
              <a:rPr lang="en-US" sz="1400" b="1">
                <a:solidFill>
                  <a:srgbClr val="000000"/>
                </a:solidFill>
              </a:rPr>
              <a:t>inadequate perfusion</a:t>
            </a:r>
            <a:endParaRPr lang="en-US" sz="2100">
              <a:latin typeface="Times" charset="0"/>
            </a:endParaRPr>
          </a:p>
        </p:txBody>
      </p:sp>
      <p:sp>
        <p:nvSpPr>
          <p:cNvPr id="28678" name="Rectangle 6"/>
          <p:cNvSpPr>
            <a:spLocks noChangeArrowheads="1"/>
          </p:cNvSpPr>
          <p:nvPr/>
        </p:nvSpPr>
        <p:spPr bwMode="auto">
          <a:xfrm>
            <a:off x="4359275" y="5561013"/>
            <a:ext cx="1765300" cy="63817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Pulmonary arterioles</a:t>
            </a:r>
          </a:p>
          <a:p>
            <a:pPr defTabSz="806450" eaLnBrk="0" hangingPunct="0"/>
            <a:r>
              <a:rPr lang="en-US" sz="1400" b="1">
                <a:solidFill>
                  <a:srgbClr val="000000"/>
                </a:solidFill>
              </a:rPr>
              <a:t>serving these alveoli</a:t>
            </a:r>
          </a:p>
          <a:p>
            <a:pPr defTabSz="806450" eaLnBrk="0" hangingPunct="0"/>
            <a:r>
              <a:rPr lang="en-US" sz="1400" b="1">
                <a:solidFill>
                  <a:srgbClr val="000000"/>
                </a:solidFill>
              </a:rPr>
              <a:t>dilate</a:t>
            </a:r>
            <a:endParaRPr lang="en-US" sz="2100">
              <a:latin typeface="Times" charset="0"/>
            </a:endParaRPr>
          </a:p>
        </p:txBody>
      </p:sp>
      <p:sp>
        <p:nvSpPr>
          <p:cNvPr id="28679" name="Rectangle 7"/>
          <p:cNvSpPr>
            <a:spLocks noChangeArrowheads="1"/>
          </p:cNvSpPr>
          <p:nvPr/>
        </p:nvSpPr>
        <p:spPr bwMode="auto">
          <a:xfrm>
            <a:off x="3030538" y="4098925"/>
            <a:ext cx="27146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O2</a:t>
            </a:r>
          </a:p>
        </p:txBody>
      </p:sp>
      <p:sp>
        <p:nvSpPr>
          <p:cNvPr id="28680" name="Rectangle 8"/>
          <p:cNvSpPr>
            <a:spLocks noChangeArrowheads="1"/>
          </p:cNvSpPr>
          <p:nvPr/>
        </p:nvSpPr>
        <p:spPr bwMode="auto">
          <a:xfrm>
            <a:off x="3030538" y="4532313"/>
            <a:ext cx="35401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CO2</a:t>
            </a:r>
          </a:p>
        </p:txBody>
      </p:sp>
      <p:sp>
        <p:nvSpPr>
          <p:cNvPr id="28681" name="Rectangle 9"/>
          <p:cNvSpPr>
            <a:spLocks noChangeArrowheads="1"/>
          </p:cNvSpPr>
          <p:nvPr/>
        </p:nvSpPr>
        <p:spPr bwMode="auto">
          <a:xfrm>
            <a:off x="2789238" y="4911725"/>
            <a:ext cx="757237"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in alveoli</a:t>
            </a:r>
            <a:endParaRPr lang="en-US" sz="2100">
              <a:latin typeface="Times" charset="0"/>
            </a:endParaRPr>
          </a:p>
        </p:txBody>
      </p:sp>
    </p:spTree>
  </p:cSld>
  <p:clrMapOvr>
    <a:masterClrMapping/>
  </p:clrMapOvr>
  <p:transition>
    <p:fade thruBlk="1"/>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eaLnBrk="0" hangingPunct="0"/>
            <a:r>
              <a:rPr lang="en-US" sz="1200" b="1">
                <a:solidFill>
                  <a:schemeClr val="accent2"/>
                </a:solidFill>
              </a:rPr>
              <a:t>Figure 22.19</a:t>
            </a:r>
          </a:p>
        </p:txBody>
      </p:sp>
      <p:pic>
        <p:nvPicPr>
          <p:cNvPr id="29700"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noFill/>
        </p:spPr>
      </p:pic>
      <p:sp>
        <p:nvSpPr>
          <p:cNvPr id="29701" name="Rectangle 5"/>
          <p:cNvSpPr>
            <a:spLocks noChangeArrowheads="1"/>
          </p:cNvSpPr>
          <p:nvPr/>
        </p:nvSpPr>
        <p:spPr bwMode="auto">
          <a:xfrm>
            <a:off x="290513" y="5561013"/>
            <a:ext cx="2557462"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Enhanced alveolar ventilation;</a:t>
            </a:r>
          </a:p>
          <a:p>
            <a:pPr defTabSz="806450" eaLnBrk="0" hangingPunct="0"/>
            <a:r>
              <a:rPr lang="en-US" sz="1400" b="1">
                <a:solidFill>
                  <a:srgbClr val="000000"/>
                </a:solidFill>
              </a:rPr>
              <a:t>inadequate perfusion</a:t>
            </a:r>
            <a:endParaRPr lang="en-US" sz="2100">
              <a:latin typeface="Times" charset="0"/>
            </a:endParaRPr>
          </a:p>
        </p:txBody>
      </p:sp>
      <p:sp>
        <p:nvSpPr>
          <p:cNvPr id="29702" name="Rectangle 6"/>
          <p:cNvSpPr>
            <a:spLocks noChangeArrowheads="1"/>
          </p:cNvSpPr>
          <p:nvPr/>
        </p:nvSpPr>
        <p:spPr bwMode="auto">
          <a:xfrm>
            <a:off x="6292850" y="5561013"/>
            <a:ext cx="2557463"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Enhanced alveolar ventilation;</a:t>
            </a:r>
          </a:p>
          <a:p>
            <a:pPr defTabSz="806450" eaLnBrk="0" hangingPunct="0"/>
            <a:r>
              <a:rPr lang="en-US" sz="1400" b="1">
                <a:solidFill>
                  <a:srgbClr val="000000"/>
                </a:solidFill>
              </a:rPr>
              <a:t>enhanced perfusion</a:t>
            </a:r>
            <a:endParaRPr lang="en-US" sz="2100">
              <a:latin typeface="Times" charset="0"/>
            </a:endParaRPr>
          </a:p>
        </p:txBody>
      </p:sp>
      <p:sp>
        <p:nvSpPr>
          <p:cNvPr id="29703" name="Rectangle 7"/>
          <p:cNvSpPr>
            <a:spLocks noChangeArrowheads="1"/>
          </p:cNvSpPr>
          <p:nvPr/>
        </p:nvSpPr>
        <p:spPr bwMode="auto">
          <a:xfrm>
            <a:off x="4359275" y="5561013"/>
            <a:ext cx="1765300" cy="63817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Pulmonary arterioles</a:t>
            </a:r>
          </a:p>
          <a:p>
            <a:pPr defTabSz="806450" eaLnBrk="0" hangingPunct="0"/>
            <a:r>
              <a:rPr lang="en-US" sz="1400" b="1">
                <a:solidFill>
                  <a:srgbClr val="000000"/>
                </a:solidFill>
              </a:rPr>
              <a:t>serving these alveoli</a:t>
            </a:r>
          </a:p>
          <a:p>
            <a:pPr defTabSz="806450" eaLnBrk="0" hangingPunct="0"/>
            <a:r>
              <a:rPr lang="en-US" sz="1400" b="1">
                <a:solidFill>
                  <a:srgbClr val="000000"/>
                </a:solidFill>
              </a:rPr>
              <a:t>dilate</a:t>
            </a:r>
            <a:endParaRPr lang="en-US" sz="2100">
              <a:latin typeface="Times" charset="0"/>
            </a:endParaRPr>
          </a:p>
        </p:txBody>
      </p:sp>
      <p:sp>
        <p:nvSpPr>
          <p:cNvPr id="29704" name="Rectangle 8"/>
          <p:cNvSpPr>
            <a:spLocks noChangeArrowheads="1"/>
          </p:cNvSpPr>
          <p:nvPr/>
        </p:nvSpPr>
        <p:spPr bwMode="auto">
          <a:xfrm>
            <a:off x="3030538" y="4098925"/>
            <a:ext cx="27146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O2</a:t>
            </a:r>
          </a:p>
        </p:txBody>
      </p:sp>
      <p:sp>
        <p:nvSpPr>
          <p:cNvPr id="29705" name="Rectangle 9"/>
          <p:cNvSpPr>
            <a:spLocks noChangeArrowheads="1"/>
          </p:cNvSpPr>
          <p:nvPr/>
        </p:nvSpPr>
        <p:spPr bwMode="auto">
          <a:xfrm>
            <a:off x="3030538" y="4532313"/>
            <a:ext cx="35401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CO2</a:t>
            </a:r>
          </a:p>
        </p:txBody>
      </p:sp>
      <p:sp>
        <p:nvSpPr>
          <p:cNvPr id="29706" name="Rectangle 10"/>
          <p:cNvSpPr>
            <a:spLocks noChangeArrowheads="1"/>
          </p:cNvSpPr>
          <p:nvPr/>
        </p:nvSpPr>
        <p:spPr bwMode="auto">
          <a:xfrm>
            <a:off x="2789238" y="4911725"/>
            <a:ext cx="757237"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in alveoli</a:t>
            </a:r>
            <a:endParaRPr lang="en-US" sz="2100">
              <a:latin typeface="Times" charset="0"/>
            </a:endParaRPr>
          </a:p>
        </p:txBody>
      </p:sp>
    </p:spTree>
  </p:cSld>
  <p:clrMapOvr>
    <a:masterClrMapping/>
  </p:clrMapOvr>
  <p:transition>
    <p:fade thruBlk="1"/>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eaLnBrk="0" hangingPunct="0"/>
            <a:r>
              <a:rPr lang="en-US" sz="1200" b="1">
                <a:solidFill>
                  <a:schemeClr val="accent2"/>
                </a:solidFill>
              </a:rPr>
              <a:t>Figure 22.19</a:t>
            </a:r>
          </a:p>
        </p:txBody>
      </p:sp>
      <p:pic>
        <p:nvPicPr>
          <p:cNvPr id="30724"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noFill/>
        </p:spPr>
      </p:pic>
      <p:sp>
        <p:nvSpPr>
          <p:cNvPr id="30725" name="Rectangle 5"/>
          <p:cNvSpPr>
            <a:spLocks noChangeArrowheads="1"/>
          </p:cNvSpPr>
          <p:nvPr/>
        </p:nvSpPr>
        <p:spPr bwMode="auto">
          <a:xfrm>
            <a:off x="290513" y="2625725"/>
            <a:ext cx="2459037"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Reduced alveolar ventilation;</a:t>
            </a:r>
          </a:p>
          <a:p>
            <a:pPr defTabSz="806450" eaLnBrk="0" hangingPunct="0"/>
            <a:r>
              <a:rPr lang="en-US" sz="1400" b="1">
                <a:solidFill>
                  <a:srgbClr val="000000"/>
                </a:solidFill>
              </a:rPr>
              <a:t>excessive perfusion</a:t>
            </a:r>
            <a:endParaRPr lang="en-US" sz="2100">
              <a:latin typeface="Times" charset="0"/>
            </a:endParaRPr>
          </a:p>
        </p:txBody>
      </p:sp>
      <p:sp>
        <p:nvSpPr>
          <p:cNvPr id="30726" name="Rectangle 6"/>
          <p:cNvSpPr>
            <a:spLocks noChangeArrowheads="1"/>
          </p:cNvSpPr>
          <p:nvPr/>
        </p:nvSpPr>
        <p:spPr bwMode="auto">
          <a:xfrm>
            <a:off x="6292850" y="2625725"/>
            <a:ext cx="2459038"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Reduced alveolar ventilation;</a:t>
            </a:r>
          </a:p>
          <a:p>
            <a:pPr defTabSz="806450" eaLnBrk="0" hangingPunct="0"/>
            <a:r>
              <a:rPr lang="en-US" sz="1400" b="1">
                <a:solidFill>
                  <a:srgbClr val="000000"/>
                </a:solidFill>
              </a:rPr>
              <a:t>reduced perfusion</a:t>
            </a:r>
            <a:endParaRPr lang="en-US" sz="2100">
              <a:latin typeface="Times" charset="0"/>
            </a:endParaRPr>
          </a:p>
        </p:txBody>
      </p:sp>
      <p:sp>
        <p:nvSpPr>
          <p:cNvPr id="30727" name="Rectangle 7"/>
          <p:cNvSpPr>
            <a:spLocks noChangeArrowheads="1"/>
          </p:cNvSpPr>
          <p:nvPr/>
        </p:nvSpPr>
        <p:spPr bwMode="auto">
          <a:xfrm>
            <a:off x="4359275" y="2625725"/>
            <a:ext cx="1765300" cy="63817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Pulmonary arterioles</a:t>
            </a:r>
          </a:p>
          <a:p>
            <a:pPr defTabSz="806450" eaLnBrk="0" hangingPunct="0"/>
            <a:r>
              <a:rPr lang="en-US" sz="1400" b="1">
                <a:solidFill>
                  <a:srgbClr val="000000"/>
                </a:solidFill>
              </a:rPr>
              <a:t>serving these alveoli</a:t>
            </a:r>
          </a:p>
          <a:p>
            <a:pPr defTabSz="806450" eaLnBrk="0" hangingPunct="0"/>
            <a:r>
              <a:rPr lang="en-US" sz="1400" b="1">
                <a:solidFill>
                  <a:srgbClr val="000000"/>
                </a:solidFill>
              </a:rPr>
              <a:t>constrict</a:t>
            </a:r>
            <a:endParaRPr lang="en-US" sz="2100">
              <a:latin typeface="Times" charset="0"/>
            </a:endParaRPr>
          </a:p>
        </p:txBody>
      </p:sp>
      <p:sp>
        <p:nvSpPr>
          <p:cNvPr id="30728" name="Rectangle 8"/>
          <p:cNvSpPr>
            <a:spLocks noChangeArrowheads="1"/>
          </p:cNvSpPr>
          <p:nvPr/>
        </p:nvSpPr>
        <p:spPr bwMode="auto">
          <a:xfrm>
            <a:off x="290513" y="5561013"/>
            <a:ext cx="2557462"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Enhanced alveolar ventilation;</a:t>
            </a:r>
          </a:p>
          <a:p>
            <a:pPr defTabSz="806450" eaLnBrk="0" hangingPunct="0"/>
            <a:r>
              <a:rPr lang="en-US" sz="1400" b="1">
                <a:solidFill>
                  <a:srgbClr val="000000"/>
                </a:solidFill>
              </a:rPr>
              <a:t>inadequate perfusion</a:t>
            </a:r>
            <a:endParaRPr lang="en-US" sz="2100">
              <a:latin typeface="Times" charset="0"/>
            </a:endParaRPr>
          </a:p>
        </p:txBody>
      </p:sp>
      <p:sp>
        <p:nvSpPr>
          <p:cNvPr id="30729" name="Rectangle 9"/>
          <p:cNvSpPr>
            <a:spLocks noChangeArrowheads="1"/>
          </p:cNvSpPr>
          <p:nvPr/>
        </p:nvSpPr>
        <p:spPr bwMode="auto">
          <a:xfrm>
            <a:off x="6292850" y="5561013"/>
            <a:ext cx="2557463"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Enhanced alveolar ventilation;</a:t>
            </a:r>
          </a:p>
          <a:p>
            <a:pPr defTabSz="806450" eaLnBrk="0" hangingPunct="0"/>
            <a:r>
              <a:rPr lang="en-US" sz="1400" b="1">
                <a:solidFill>
                  <a:srgbClr val="000000"/>
                </a:solidFill>
              </a:rPr>
              <a:t>enhanced perfusion</a:t>
            </a:r>
            <a:endParaRPr lang="en-US" sz="2100">
              <a:latin typeface="Times" charset="0"/>
            </a:endParaRPr>
          </a:p>
        </p:txBody>
      </p:sp>
      <p:sp>
        <p:nvSpPr>
          <p:cNvPr id="30730" name="Rectangle 10"/>
          <p:cNvSpPr>
            <a:spLocks noChangeArrowheads="1"/>
          </p:cNvSpPr>
          <p:nvPr/>
        </p:nvSpPr>
        <p:spPr bwMode="auto">
          <a:xfrm>
            <a:off x="4359275" y="5561013"/>
            <a:ext cx="1765300" cy="63817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Pulmonary arterioles</a:t>
            </a:r>
          </a:p>
          <a:p>
            <a:pPr defTabSz="806450" eaLnBrk="0" hangingPunct="0"/>
            <a:r>
              <a:rPr lang="en-US" sz="1400" b="1">
                <a:solidFill>
                  <a:srgbClr val="000000"/>
                </a:solidFill>
              </a:rPr>
              <a:t>serving these alveoli</a:t>
            </a:r>
          </a:p>
          <a:p>
            <a:pPr defTabSz="806450" eaLnBrk="0" hangingPunct="0"/>
            <a:r>
              <a:rPr lang="en-US" sz="1400" b="1">
                <a:solidFill>
                  <a:srgbClr val="000000"/>
                </a:solidFill>
              </a:rPr>
              <a:t>dilate</a:t>
            </a:r>
            <a:endParaRPr lang="en-US" sz="2100">
              <a:latin typeface="Times" charset="0"/>
            </a:endParaRPr>
          </a:p>
        </p:txBody>
      </p:sp>
      <p:sp>
        <p:nvSpPr>
          <p:cNvPr id="30731" name="Rectangle 11"/>
          <p:cNvSpPr>
            <a:spLocks noChangeArrowheads="1"/>
          </p:cNvSpPr>
          <p:nvPr/>
        </p:nvSpPr>
        <p:spPr bwMode="auto">
          <a:xfrm>
            <a:off x="3030538" y="1325563"/>
            <a:ext cx="27146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O2</a:t>
            </a:r>
            <a:endParaRPr lang="en-US" sz="2100">
              <a:latin typeface="Times" charset="0"/>
            </a:endParaRPr>
          </a:p>
        </p:txBody>
      </p:sp>
      <p:sp>
        <p:nvSpPr>
          <p:cNvPr id="30732" name="Rectangle 12"/>
          <p:cNvSpPr>
            <a:spLocks noChangeArrowheads="1"/>
          </p:cNvSpPr>
          <p:nvPr/>
        </p:nvSpPr>
        <p:spPr bwMode="auto">
          <a:xfrm>
            <a:off x="3030538" y="1758950"/>
            <a:ext cx="35401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CO2</a:t>
            </a:r>
            <a:endParaRPr lang="en-US" sz="2100">
              <a:latin typeface="Times" charset="0"/>
            </a:endParaRPr>
          </a:p>
        </p:txBody>
      </p:sp>
      <p:sp>
        <p:nvSpPr>
          <p:cNvPr id="30733" name="Rectangle 13"/>
          <p:cNvSpPr>
            <a:spLocks noChangeArrowheads="1"/>
          </p:cNvSpPr>
          <p:nvPr/>
        </p:nvSpPr>
        <p:spPr bwMode="auto">
          <a:xfrm>
            <a:off x="2789238" y="2136775"/>
            <a:ext cx="757237"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in alveoli</a:t>
            </a:r>
            <a:endParaRPr lang="en-US" sz="2100">
              <a:latin typeface="Times" charset="0"/>
            </a:endParaRPr>
          </a:p>
        </p:txBody>
      </p:sp>
      <p:sp>
        <p:nvSpPr>
          <p:cNvPr id="30734" name="Rectangle 14"/>
          <p:cNvSpPr>
            <a:spLocks noChangeArrowheads="1"/>
          </p:cNvSpPr>
          <p:nvPr/>
        </p:nvSpPr>
        <p:spPr bwMode="auto">
          <a:xfrm>
            <a:off x="3030538" y="4098925"/>
            <a:ext cx="27146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O2</a:t>
            </a:r>
          </a:p>
        </p:txBody>
      </p:sp>
      <p:sp>
        <p:nvSpPr>
          <p:cNvPr id="30735" name="Rectangle 15"/>
          <p:cNvSpPr>
            <a:spLocks noChangeArrowheads="1"/>
          </p:cNvSpPr>
          <p:nvPr/>
        </p:nvSpPr>
        <p:spPr bwMode="auto">
          <a:xfrm>
            <a:off x="3030538" y="4532313"/>
            <a:ext cx="35401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CO2</a:t>
            </a:r>
          </a:p>
        </p:txBody>
      </p:sp>
      <p:sp>
        <p:nvSpPr>
          <p:cNvPr id="30736" name="Rectangle 16"/>
          <p:cNvSpPr>
            <a:spLocks noChangeArrowheads="1"/>
          </p:cNvSpPr>
          <p:nvPr/>
        </p:nvSpPr>
        <p:spPr bwMode="auto">
          <a:xfrm>
            <a:off x="2789238" y="4911725"/>
            <a:ext cx="757237"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in alveoli</a:t>
            </a:r>
            <a:endParaRPr lang="en-US" sz="2100">
              <a:latin typeface="Times" charset="0"/>
            </a:endParaRPr>
          </a:p>
        </p:txBody>
      </p:sp>
    </p:spTree>
  </p:cSld>
  <p:clrMapOvr>
    <a:masterClrMapping/>
  </p:clrMapOvr>
  <p:transition>
    <p:fade thruBlk="1"/>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p:txBody>
          <a:bodyPr>
            <a:noAutofit/>
          </a:bodyPr>
          <a:lstStyle/>
          <a:p>
            <a:r>
              <a:rPr lang="en-US" sz="2400" dirty="0"/>
              <a:t>Surface Area and Thickness of the Respiratory Membrane</a:t>
            </a:r>
          </a:p>
        </p:txBody>
      </p:sp>
      <p:sp>
        <p:nvSpPr>
          <p:cNvPr id="35844" name="Rectangle 4"/>
          <p:cNvSpPr>
            <a:spLocks noGrp="1" noChangeArrowheads="1"/>
          </p:cNvSpPr>
          <p:nvPr>
            <p:ph idx="1"/>
          </p:nvPr>
        </p:nvSpPr>
        <p:spPr>
          <a:xfrm>
            <a:off x="304800" y="1524001"/>
            <a:ext cx="8270875" cy="4648200"/>
          </a:xfrm>
        </p:spPr>
        <p:txBody>
          <a:bodyPr/>
          <a:lstStyle/>
          <a:p>
            <a:pPr>
              <a:lnSpc>
                <a:spcPct val="90000"/>
              </a:lnSpc>
            </a:pPr>
            <a:r>
              <a:rPr lang="en-US" dirty="0"/>
              <a:t>Respiratory membranes:</a:t>
            </a:r>
          </a:p>
          <a:p>
            <a:pPr lvl="1">
              <a:lnSpc>
                <a:spcPct val="90000"/>
              </a:lnSpc>
            </a:pPr>
            <a:r>
              <a:rPr lang="en-US" dirty="0"/>
              <a:t>Are thin, allowing for efficient gas exchange</a:t>
            </a:r>
          </a:p>
          <a:p>
            <a:pPr lvl="1">
              <a:lnSpc>
                <a:spcPct val="90000"/>
              </a:lnSpc>
            </a:pPr>
            <a:r>
              <a:rPr lang="en-US" dirty="0"/>
              <a:t>Have a total surface area (in males) of about 60 m</a:t>
            </a:r>
            <a:r>
              <a:rPr lang="en-US" baseline="30000" dirty="0"/>
              <a:t>2</a:t>
            </a:r>
            <a:r>
              <a:rPr lang="en-US" dirty="0"/>
              <a:t> (40 times that of one’s skin)</a:t>
            </a:r>
          </a:p>
          <a:p>
            <a:pPr lvl="1">
              <a:lnSpc>
                <a:spcPct val="90000"/>
              </a:lnSpc>
            </a:pPr>
            <a:r>
              <a:rPr lang="en-US" dirty="0"/>
              <a:t>Thicken if lungs become waterlogged and edematous,</a:t>
            </a:r>
          </a:p>
          <a:p>
            <a:pPr lvl="2">
              <a:lnSpc>
                <a:spcPct val="90000"/>
              </a:lnSpc>
            </a:pPr>
            <a:r>
              <a:rPr lang="en-US" dirty="0"/>
              <a:t>gas exchange is inadequate </a:t>
            </a:r>
          </a:p>
          <a:p>
            <a:pPr lvl="2">
              <a:lnSpc>
                <a:spcPct val="90000"/>
              </a:lnSpc>
            </a:pPr>
            <a:r>
              <a:rPr lang="en-US" dirty="0"/>
              <a:t>oxygen deprivation results</a:t>
            </a:r>
          </a:p>
          <a:p>
            <a:pPr lvl="1">
              <a:lnSpc>
                <a:spcPct val="90000"/>
              </a:lnSpc>
            </a:pPr>
            <a:r>
              <a:rPr lang="en-US" dirty="0"/>
              <a:t>Decrease in surface area with emphysema, when walls of adjacent alveoli break through</a:t>
            </a:r>
          </a:p>
        </p:txBody>
      </p:sp>
    </p:spTree>
  </p:cSld>
  <p:clrMapOvr>
    <a:masterClrMapping/>
  </p:clrMapOvr>
  <p:transition>
    <p:fade thruBlk="1"/>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Internal Respiration</a:t>
            </a:r>
          </a:p>
        </p:txBody>
      </p:sp>
      <p:sp>
        <p:nvSpPr>
          <p:cNvPr id="36867" name="Rectangle 3"/>
          <p:cNvSpPr>
            <a:spLocks noGrp="1" noChangeArrowheads="1"/>
          </p:cNvSpPr>
          <p:nvPr>
            <p:ph idx="1"/>
          </p:nvPr>
        </p:nvSpPr>
        <p:spPr/>
        <p:txBody>
          <a:bodyPr/>
          <a:lstStyle/>
          <a:p>
            <a:pPr marL="231775" indent="-231775"/>
            <a:r>
              <a:rPr lang="en-US"/>
              <a:t>The factors promoting internal respiration are the same as those for external respiration</a:t>
            </a:r>
          </a:p>
          <a:p>
            <a:pPr marL="631825" lvl="1"/>
            <a:r>
              <a:rPr lang="en-US"/>
              <a:t>The partial pressures and diffusion gradients are reversed</a:t>
            </a:r>
          </a:p>
          <a:p>
            <a:pPr marL="631825" lvl="1"/>
            <a:r>
              <a:rPr lang="en-US"/>
              <a:t>P</a:t>
            </a:r>
            <a:r>
              <a:rPr lang="en-US" baseline="-25000"/>
              <a:t>O2</a:t>
            </a:r>
            <a:r>
              <a:rPr lang="en-US"/>
              <a:t> in tissue is always lower than in systemic arterial blood</a:t>
            </a:r>
          </a:p>
          <a:p>
            <a:pPr marL="631825" lvl="1"/>
            <a:r>
              <a:rPr lang="en-US"/>
              <a:t>P</a:t>
            </a:r>
            <a:r>
              <a:rPr lang="en-US" baseline="-25000"/>
              <a:t>O2</a:t>
            </a:r>
            <a:r>
              <a:rPr lang="en-US"/>
              <a:t> of venous blood draining tissues is 40 mm Hg and P</a:t>
            </a:r>
            <a:r>
              <a:rPr lang="en-US" baseline="-25000"/>
              <a:t>CO2</a:t>
            </a:r>
            <a:r>
              <a:rPr lang="en-US"/>
              <a:t> is 45 mm Hg</a:t>
            </a:r>
          </a:p>
        </p:txBody>
      </p:sp>
    </p:spTree>
  </p:cSld>
  <p:clrMapOvr>
    <a:masterClrMapping/>
  </p:clrMapOvr>
  <p:transition>
    <p:fade thruBlk="1"/>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Oxygen Transport</a:t>
            </a:r>
          </a:p>
        </p:txBody>
      </p:sp>
      <p:sp>
        <p:nvSpPr>
          <p:cNvPr id="37891" name="Rectangle 3"/>
          <p:cNvSpPr>
            <a:spLocks noGrp="1" noChangeArrowheads="1"/>
          </p:cNvSpPr>
          <p:nvPr>
            <p:ph idx="1"/>
          </p:nvPr>
        </p:nvSpPr>
        <p:spPr/>
        <p:txBody>
          <a:bodyPr/>
          <a:lstStyle/>
          <a:p>
            <a:r>
              <a:rPr lang="en-US"/>
              <a:t>Molecular oxygen is carried in the blood: </a:t>
            </a:r>
          </a:p>
          <a:p>
            <a:pPr lvl="1"/>
            <a:endParaRPr lang="en-US"/>
          </a:p>
          <a:p>
            <a:pPr lvl="1"/>
            <a:r>
              <a:rPr lang="en-US"/>
              <a:t>Bound to hemoglobin (Hb) within red blood cells </a:t>
            </a:r>
          </a:p>
          <a:p>
            <a:pPr lvl="1"/>
            <a:endParaRPr lang="en-US"/>
          </a:p>
          <a:p>
            <a:pPr lvl="1"/>
            <a:r>
              <a:rPr lang="en-US"/>
              <a:t>Dissolved in plasma</a:t>
            </a:r>
          </a:p>
        </p:txBody>
      </p:sp>
    </p:spTree>
  </p:cSld>
  <p:clrMapOvr>
    <a:masterClrMapping/>
  </p:clrMapOvr>
  <p:transition>
    <p:fade thruBlk="1"/>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noFill/>
          <a:ln/>
        </p:spPr>
        <p:txBody>
          <a:bodyPr anchor="t">
            <a:normAutofit/>
          </a:bodyPr>
          <a:lstStyle/>
          <a:p>
            <a:r>
              <a:rPr lang="en-US" sz="4000"/>
              <a:t>Oxygen Transport: Role of Hemoglobin</a:t>
            </a:r>
          </a:p>
        </p:txBody>
      </p:sp>
      <p:sp>
        <p:nvSpPr>
          <p:cNvPr id="38914" name="Rectangle 2"/>
          <p:cNvSpPr>
            <a:spLocks noGrp="1" noChangeArrowheads="1"/>
          </p:cNvSpPr>
          <p:nvPr>
            <p:ph idx="1"/>
          </p:nvPr>
        </p:nvSpPr>
        <p:spPr>
          <a:xfrm>
            <a:off x="457200" y="1600200"/>
            <a:ext cx="8229600" cy="3025775"/>
          </a:xfrm>
        </p:spPr>
        <p:txBody>
          <a:bodyPr/>
          <a:lstStyle/>
          <a:p>
            <a:pPr marL="231775" indent="-231775">
              <a:lnSpc>
                <a:spcPct val="90000"/>
              </a:lnSpc>
            </a:pPr>
            <a:r>
              <a:rPr lang="en-US">
                <a:solidFill>
                  <a:srgbClr val="000000"/>
                </a:solidFill>
              </a:rPr>
              <a:t>Each Hb molecule binds four oxygen atoms in a rapid and reversible process</a:t>
            </a:r>
          </a:p>
          <a:p>
            <a:pPr marL="231775" indent="-231775">
              <a:lnSpc>
                <a:spcPct val="90000"/>
              </a:lnSpc>
            </a:pPr>
            <a:r>
              <a:rPr lang="en-US">
                <a:solidFill>
                  <a:srgbClr val="000000"/>
                </a:solidFill>
              </a:rPr>
              <a:t>The hemoglobin-oxygen combination is called oxyhemoglobin (HbO</a:t>
            </a:r>
            <a:r>
              <a:rPr lang="en-US" baseline="-25000">
                <a:solidFill>
                  <a:srgbClr val="000000"/>
                </a:solidFill>
              </a:rPr>
              <a:t>2</a:t>
            </a:r>
            <a:r>
              <a:rPr lang="en-US">
                <a:solidFill>
                  <a:srgbClr val="000000"/>
                </a:solidFill>
              </a:rPr>
              <a:t>)</a:t>
            </a:r>
          </a:p>
          <a:p>
            <a:pPr marL="231775" indent="-231775">
              <a:lnSpc>
                <a:spcPct val="90000"/>
              </a:lnSpc>
            </a:pPr>
            <a:r>
              <a:rPr lang="en-US">
                <a:solidFill>
                  <a:srgbClr val="000000"/>
                </a:solidFill>
              </a:rPr>
              <a:t>Hemoglobin that has released oxygen is called reduced hemoglobin (HHb)</a:t>
            </a:r>
            <a:endParaRPr lang="en-US"/>
          </a:p>
        </p:txBody>
      </p:sp>
      <p:sp>
        <p:nvSpPr>
          <p:cNvPr id="38916" name="Rectangle 4"/>
          <p:cNvSpPr>
            <a:spLocks noChangeArrowheads="1"/>
          </p:cNvSpPr>
          <p:nvPr/>
        </p:nvSpPr>
        <p:spPr bwMode="auto">
          <a:xfrm>
            <a:off x="1570038" y="5129213"/>
            <a:ext cx="1920875" cy="549275"/>
          </a:xfrm>
          <a:prstGeom prst="rect">
            <a:avLst/>
          </a:prstGeom>
          <a:noFill/>
          <a:ln w="9525">
            <a:noFill/>
            <a:miter lim="800000"/>
            <a:headEnd/>
            <a:tailEnd/>
          </a:ln>
          <a:effectLst/>
        </p:spPr>
        <p:txBody>
          <a:bodyPr wrap="none" anchor="ctr">
            <a:spAutoFit/>
          </a:bodyPr>
          <a:lstStyle/>
          <a:p>
            <a:pPr algn="ctr" eaLnBrk="0" hangingPunct="0"/>
            <a:r>
              <a:rPr lang="en-US" sz="3000">
                <a:latin typeface="Times New Roman" pitchFamily="18" charset="0"/>
              </a:rPr>
              <a:t>HHb  +  O</a:t>
            </a:r>
            <a:r>
              <a:rPr lang="en-US" sz="3000" baseline="-25000">
                <a:latin typeface="Times New Roman" pitchFamily="18" charset="0"/>
              </a:rPr>
              <a:t>2</a:t>
            </a:r>
            <a:endParaRPr lang="en-US" sz="3000" baseline="30000">
              <a:latin typeface="Times New Roman" pitchFamily="18" charset="0"/>
            </a:endParaRPr>
          </a:p>
        </p:txBody>
      </p:sp>
      <p:sp>
        <p:nvSpPr>
          <p:cNvPr id="38917" name="Rectangle 5"/>
          <p:cNvSpPr>
            <a:spLocks noChangeArrowheads="1"/>
          </p:cNvSpPr>
          <p:nvPr/>
        </p:nvSpPr>
        <p:spPr bwMode="auto">
          <a:xfrm>
            <a:off x="3860800" y="4559300"/>
            <a:ext cx="1136650" cy="549275"/>
          </a:xfrm>
          <a:prstGeom prst="rect">
            <a:avLst/>
          </a:prstGeom>
          <a:noFill/>
          <a:ln w="9525">
            <a:noFill/>
            <a:miter lim="800000"/>
            <a:headEnd/>
            <a:tailEnd/>
          </a:ln>
          <a:effectLst/>
        </p:spPr>
        <p:txBody>
          <a:bodyPr wrap="none" anchor="ctr">
            <a:spAutoFit/>
          </a:bodyPr>
          <a:lstStyle/>
          <a:p>
            <a:pPr algn="ctr" eaLnBrk="0" hangingPunct="0"/>
            <a:r>
              <a:rPr lang="en-US" sz="3000">
                <a:latin typeface="Times New Roman" pitchFamily="18" charset="0"/>
              </a:rPr>
              <a:t>Lungs</a:t>
            </a:r>
            <a:endParaRPr lang="en-US" sz="3000" baseline="30000">
              <a:latin typeface="Times New Roman" pitchFamily="18" charset="0"/>
            </a:endParaRPr>
          </a:p>
        </p:txBody>
      </p:sp>
      <p:sp>
        <p:nvSpPr>
          <p:cNvPr id="38918" name="Rectangle 6"/>
          <p:cNvSpPr>
            <a:spLocks noChangeArrowheads="1"/>
          </p:cNvSpPr>
          <p:nvPr/>
        </p:nvSpPr>
        <p:spPr bwMode="auto">
          <a:xfrm>
            <a:off x="3781425" y="5732463"/>
            <a:ext cx="1327150" cy="549275"/>
          </a:xfrm>
          <a:prstGeom prst="rect">
            <a:avLst/>
          </a:prstGeom>
          <a:noFill/>
          <a:ln w="9525">
            <a:noFill/>
            <a:miter lim="800000"/>
            <a:headEnd/>
            <a:tailEnd/>
          </a:ln>
          <a:effectLst/>
        </p:spPr>
        <p:txBody>
          <a:bodyPr wrap="none" anchor="ctr">
            <a:spAutoFit/>
          </a:bodyPr>
          <a:lstStyle/>
          <a:p>
            <a:pPr algn="ctr" eaLnBrk="0" hangingPunct="0"/>
            <a:r>
              <a:rPr lang="en-US" sz="3000">
                <a:latin typeface="Times New Roman" pitchFamily="18" charset="0"/>
              </a:rPr>
              <a:t>Tissues</a:t>
            </a:r>
            <a:endParaRPr lang="en-US" sz="3000" baseline="30000">
              <a:latin typeface="Times New Roman" pitchFamily="18" charset="0"/>
            </a:endParaRPr>
          </a:p>
        </p:txBody>
      </p:sp>
      <p:sp>
        <p:nvSpPr>
          <p:cNvPr id="38919" name="Rectangle 7"/>
          <p:cNvSpPr>
            <a:spLocks noChangeArrowheads="1"/>
          </p:cNvSpPr>
          <p:nvPr/>
        </p:nvSpPr>
        <p:spPr bwMode="auto">
          <a:xfrm>
            <a:off x="5340350" y="5129213"/>
            <a:ext cx="2000250" cy="549275"/>
          </a:xfrm>
          <a:prstGeom prst="rect">
            <a:avLst/>
          </a:prstGeom>
          <a:noFill/>
          <a:ln w="9525">
            <a:noFill/>
            <a:miter lim="800000"/>
            <a:headEnd/>
            <a:tailEnd/>
          </a:ln>
          <a:effectLst/>
        </p:spPr>
        <p:txBody>
          <a:bodyPr wrap="none" anchor="ctr">
            <a:spAutoFit/>
          </a:bodyPr>
          <a:lstStyle/>
          <a:p>
            <a:pPr algn="ctr" eaLnBrk="0" hangingPunct="0"/>
            <a:r>
              <a:rPr lang="en-US" sz="3000">
                <a:latin typeface="Times New Roman" pitchFamily="18" charset="0"/>
              </a:rPr>
              <a:t>HbO</a:t>
            </a:r>
            <a:r>
              <a:rPr lang="en-US" sz="3000" baseline="-25000">
                <a:latin typeface="Times New Roman" pitchFamily="18" charset="0"/>
              </a:rPr>
              <a:t>2  </a:t>
            </a:r>
            <a:r>
              <a:rPr lang="en-US" sz="3000">
                <a:latin typeface="Times New Roman" pitchFamily="18" charset="0"/>
              </a:rPr>
              <a:t>+  H</a:t>
            </a:r>
            <a:r>
              <a:rPr lang="en-US" sz="3000" baseline="30000">
                <a:latin typeface="Times New Roman" pitchFamily="18" charset="0"/>
              </a:rPr>
              <a:t>+</a:t>
            </a:r>
          </a:p>
        </p:txBody>
      </p:sp>
      <p:sp>
        <p:nvSpPr>
          <p:cNvPr id="38920" name="Line 8"/>
          <p:cNvSpPr>
            <a:spLocks noChangeShapeType="1"/>
          </p:cNvSpPr>
          <p:nvPr/>
        </p:nvSpPr>
        <p:spPr bwMode="auto">
          <a:xfrm>
            <a:off x="3810000" y="5422900"/>
            <a:ext cx="1181100" cy="0"/>
          </a:xfrm>
          <a:prstGeom prst="line">
            <a:avLst/>
          </a:prstGeom>
          <a:noFill/>
          <a:ln w="25400">
            <a:solidFill>
              <a:schemeClr val="tx1"/>
            </a:solidFill>
            <a:round/>
            <a:headEnd type="arrow" w="med" len="med"/>
            <a:tailEnd type="arrow" w="med" len="med"/>
          </a:ln>
          <a:effectLst/>
        </p:spPr>
        <p:txBody>
          <a:bodyPr wrap="none" anchor="ctr"/>
          <a:lstStyle/>
          <a:p>
            <a:endParaRPr lang="en-US"/>
          </a:p>
        </p:txBody>
      </p:sp>
    </p:spTree>
  </p:cSld>
  <p:clrMapOvr>
    <a:masterClrMapping/>
  </p:clrMapOvr>
  <p:transition>
    <p:fade thruBlk="1"/>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Hemoglobin (Hb)</a:t>
            </a:r>
          </a:p>
        </p:txBody>
      </p:sp>
      <p:sp>
        <p:nvSpPr>
          <p:cNvPr id="39939" name="Rectangle 3"/>
          <p:cNvSpPr>
            <a:spLocks noGrp="1" noChangeArrowheads="1"/>
          </p:cNvSpPr>
          <p:nvPr>
            <p:ph idx="1"/>
          </p:nvPr>
        </p:nvSpPr>
        <p:spPr>
          <a:xfrm>
            <a:off x="298450" y="1371600"/>
            <a:ext cx="8270875" cy="5140325"/>
          </a:xfrm>
        </p:spPr>
        <p:txBody>
          <a:bodyPr/>
          <a:lstStyle/>
          <a:p>
            <a:pPr>
              <a:lnSpc>
                <a:spcPct val="90000"/>
              </a:lnSpc>
            </a:pPr>
            <a:r>
              <a:rPr lang="en-US"/>
              <a:t>Saturated hemoglobin</a:t>
            </a:r>
          </a:p>
          <a:p>
            <a:pPr lvl="1">
              <a:lnSpc>
                <a:spcPct val="90000"/>
              </a:lnSpc>
            </a:pPr>
            <a:r>
              <a:rPr lang="en-US"/>
              <a:t>when all four hemes of the molecule are bound to oxygen</a:t>
            </a:r>
          </a:p>
          <a:p>
            <a:pPr>
              <a:lnSpc>
                <a:spcPct val="90000"/>
              </a:lnSpc>
            </a:pPr>
            <a:endParaRPr lang="en-US"/>
          </a:p>
          <a:p>
            <a:pPr>
              <a:lnSpc>
                <a:spcPct val="90000"/>
              </a:lnSpc>
            </a:pPr>
            <a:r>
              <a:rPr lang="en-US"/>
              <a:t>Partially saturated hemoglobin </a:t>
            </a:r>
          </a:p>
          <a:p>
            <a:pPr lvl="1">
              <a:lnSpc>
                <a:spcPct val="90000"/>
              </a:lnSpc>
            </a:pPr>
            <a:r>
              <a:rPr lang="en-US"/>
              <a:t>when one to three hemes are bound to oxygen</a:t>
            </a:r>
          </a:p>
        </p:txBody>
      </p:sp>
    </p:spTree>
  </p:cSld>
  <p:clrMapOvr>
    <a:masterClrMapping/>
  </p:clrMapOvr>
  <p:transition>
    <p:fade thruBlk="1"/>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Hemoglobin Saturation Curve</a:t>
            </a:r>
          </a:p>
        </p:txBody>
      </p:sp>
      <p:sp>
        <p:nvSpPr>
          <p:cNvPr id="41987" name="Rectangle 3"/>
          <p:cNvSpPr>
            <a:spLocks noGrp="1" noChangeArrowheads="1"/>
          </p:cNvSpPr>
          <p:nvPr>
            <p:ph idx="1"/>
          </p:nvPr>
        </p:nvSpPr>
        <p:spPr/>
        <p:txBody>
          <a:bodyPr/>
          <a:lstStyle/>
          <a:p>
            <a:r>
              <a:rPr lang="en-US" dirty="0"/>
              <a:t>Hemoglobin is almost completely saturated at a P</a:t>
            </a:r>
            <a:r>
              <a:rPr lang="en-US" baseline="-25000" dirty="0"/>
              <a:t>O2</a:t>
            </a:r>
            <a:r>
              <a:rPr lang="en-US" dirty="0"/>
              <a:t> of 70 mm Hg</a:t>
            </a:r>
          </a:p>
          <a:p>
            <a:endParaRPr lang="en-US" dirty="0"/>
          </a:p>
          <a:p>
            <a:r>
              <a:rPr lang="en-US" dirty="0"/>
              <a:t>Further increases in P</a:t>
            </a:r>
            <a:r>
              <a:rPr lang="en-US" baseline="-25000" dirty="0"/>
              <a:t>O2</a:t>
            </a:r>
            <a:r>
              <a:rPr lang="en-US" dirty="0"/>
              <a:t> produce only small increases in oxygen binding</a:t>
            </a:r>
          </a:p>
          <a:p>
            <a:endParaRPr lang="en-US" dirty="0"/>
          </a:p>
          <a:p>
            <a:r>
              <a:rPr lang="en-US" dirty="0"/>
              <a:t>Oxygen loading and delivery to tissue is adequate when P</a:t>
            </a:r>
            <a:r>
              <a:rPr lang="en-US" baseline="-25000" dirty="0"/>
              <a:t>O2</a:t>
            </a:r>
            <a:r>
              <a:rPr lang="en-US" dirty="0"/>
              <a:t> is below normal levels</a:t>
            </a:r>
          </a:p>
        </p:txBody>
      </p:sp>
    </p:spTree>
  </p:cSld>
  <p:clrMapOvr>
    <a:masterClrMapping/>
  </p:clrMapOvr>
  <p:transition>
    <p:fade thruBlk="1"/>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noFill/>
          <a:ln/>
        </p:spPr>
        <p:txBody>
          <a:bodyPr anchor="t"/>
          <a:lstStyle/>
          <a:p>
            <a:r>
              <a:rPr lang="en-US"/>
              <a:t>Hemoglobin Saturation Curve</a:t>
            </a:r>
          </a:p>
        </p:txBody>
      </p:sp>
      <p:sp>
        <p:nvSpPr>
          <p:cNvPr id="43010" name="Rectangle 2"/>
          <p:cNvSpPr>
            <a:spLocks noGrp="1" noChangeArrowheads="1"/>
          </p:cNvSpPr>
          <p:nvPr>
            <p:ph idx="1"/>
          </p:nvPr>
        </p:nvSpPr>
        <p:spPr/>
        <p:txBody>
          <a:bodyPr/>
          <a:lstStyle/>
          <a:p>
            <a:pPr>
              <a:lnSpc>
                <a:spcPct val="90000"/>
              </a:lnSpc>
            </a:pPr>
            <a:r>
              <a:rPr lang="en-US">
                <a:solidFill>
                  <a:srgbClr val="000000"/>
                </a:solidFill>
              </a:rPr>
              <a:t>Only 20–25% of bound oxygen is unloaded during one systemic circulation</a:t>
            </a:r>
          </a:p>
          <a:p>
            <a:pPr>
              <a:lnSpc>
                <a:spcPct val="90000"/>
              </a:lnSpc>
            </a:pPr>
            <a:endParaRPr lang="en-US">
              <a:solidFill>
                <a:srgbClr val="000000"/>
              </a:solidFill>
            </a:endParaRPr>
          </a:p>
          <a:p>
            <a:pPr>
              <a:lnSpc>
                <a:spcPct val="90000"/>
              </a:lnSpc>
            </a:pPr>
            <a:r>
              <a:rPr lang="en-US">
                <a:solidFill>
                  <a:srgbClr val="000000"/>
                </a:solidFill>
              </a:rPr>
              <a:t>If oxygen levels in tissues drop:</a:t>
            </a:r>
          </a:p>
          <a:p>
            <a:pPr lvl="1">
              <a:lnSpc>
                <a:spcPct val="90000"/>
              </a:lnSpc>
            </a:pPr>
            <a:r>
              <a:rPr lang="en-US">
                <a:solidFill>
                  <a:srgbClr val="000000"/>
                </a:solidFill>
              </a:rPr>
              <a:t>More oxygen dissociates from hemoglobin and is used by cells </a:t>
            </a:r>
          </a:p>
          <a:p>
            <a:pPr lvl="1">
              <a:lnSpc>
                <a:spcPct val="90000"/>
              </a:lnSpc>
            </a:pPr>
            <a:endParaRPr lang="en-US"/>
          </a:p>
          <a:p>
            <a:pPr lvl="1">
              <a:lnSpc>
                <a:spcPct val="90000"/>
              </a:lnSpc>
            </a:pPr>
            <a:r>
              <a:rPr lang="en-US"/>
              <a:t>Respiratory rate or cardiac output need not increase</a:t>
            </a:r>
            <a:endParaRPr lang="en-US" sz="290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Function of the Nose</a:t>
            </a:r>
          </a:p>
        </p:txBody>
      </p:sp>
      <p:sp>
        <p:nvSpPr>
          <p:cNvPr id="19459" name="Rectangle 3"/>
          <p:cNvSpPr>
            <a:spLocks noGrp="1" noChangeArrowheads="1"/>
          </p:cNvSpPr>
          <p:nvPr>
            <p:ph idx="1"/>
          </p:nvPr>
        </p:nvSpPr>
        <p:spPr/>
        <p:txBody>
          <a:bodyPr/>
          <a:lstStyle/>
          <a:p>
            <a:r>
              <a:rPr lang="en-US"/>
              <a:t>The only externally visible part of the respiratory system</a:t>
            </a:r>
          </a:p>
          <a:p>
            <a:pPr lvl="1"/>
            <a:r>
              <a:rPr lang="en-US"/>
              <a:t>Provides an airway for respiration</a:t>
            </a:r>
          </a:p>
          <a:p>
            <a:pPr lvl="1"/>
            <a:endParaRPr lang="en-US"/>
          </a:p>
          <a:p>
            <a:pPr lvl="1"/>
            <a:r>
              <a:rPr lang="en-US"/>
              <a:t>Moistens and warms the entering air</a:t>
            </a:r>
          </a:p>
          <a:p>
            <a:pPr lvl="1"/>
            <a:endParaRPr lang="en-US"/>
          </a:p>
          <a:p>
            <a:pPr lvl="1"/>
            <a:r>
              <a:rPr lang="en-US"/>
              <a:t>Filters inspired air and cleans it of foreign matter</a:t>
            </a:r>
          </a:p>
        </p:txBody>
      </p:sp>
    </p:spTree>
  </p:cSld>
  <p:clrMapOvr>
    <a:masterClrMapping/>
  </p:clrMapOvr>
  <p:transition>
    <p:fade thruBlk="1"/>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p:txBody>
          <a:bodyPr>
            <a:normAutofit/>
          </a:bodyPr>
          <a:lstStyle/>
          <a:p>
            <a:r>
              <a:rPr lang="en-US" sz="3600"/>
              <a:t>Factors Influencing Hemoglobin Saturation</a:t>
            </a:r>
          </a:p>
        </p:txBody>
      </p:sp>
      <p:sp>
        <p:nvSpPr>
          <p:cNvPr id="3076" name="Rectangle 4"/>
          <p:cNvSpPr>
            <a:spLocks noGrp="1" noChangeArrowheads="1"/>
          </p:cNvSpPr>
          <p:nvPr>
            <p:ph idx="1"/>
          </p:nvPr>
        </p:nvSpPr>
        <p:spPr>
          <a:xfrm>
            <a:off x="314325" y="1447800"/>
            <a:ext cx="8270875" cy="5275263"/>
          </a:xfrm>
        </p:spPr>
        <p:txBody>
          <a:bodyPr/>
          <a:lstStyle/>
          <a:p>
            <a:pPr>
              <a:lnSpc>
                <a:spcPct val="90000"/>
              </a:lnSpc>
            </a:pPr>
            <a:r>
              <a:rPr lang="en-US" sz="2800"/>
              <a:t>Temperature, </a:t>
            </a:r>
          </a:p>
          <a:p>
            <a:pPr>
              <a:lnSpc>
                <a:spcPct val="90000"/>
              </a:lnSpc>
            </a:pPr>
            <a:endParaRPr lang="en-US" sz="2800"/>
          </a:p>
          <a:p>
            <a:pPr>
              <a:lnSpc>
                <a:spcPct val="90000"/>
              </a:lnSpc>
            </a:pPr>
            <a:r>
              <a:rPr lang="en-US" sz="2800"/>
              <a:t>Acidity</a:t>
            </a:r>
          </a:p>
          <a:p>
            <a:pPr>
              <a:lnSpc>
                <a:spcPct val="90000"/>
              </a:lnSpc>
            </a:pPr>
            <a:endParaRPr lang="en-US" sz="2800"/>
          </a:p>
          <a:p>
            <a:pPr>
              <a:lnSpc>
                <a:spcPct val="90000"/>
              </a:lnSpc>
            </a:pPr>
            <a:r>
              <a:rPr lang="en-US" sz="2800"/>
              <a:t>Carbon dioxide pressure</a:t>
            </a:r>
          </a:p>
          <a:p>
            <a:pPr>
              <a:lnSpc>
                <a:spcPct val="90000"/>
              </a:lnSpc>
            </a:pPr>
            <a:endParaRPr lang="en-US" sz="2800"/>
          </a:p>
          <a:p>
            <a:pPr>
              <a:lnSpc>
                <a:spcPct val="90000"/>
              </a:lnSpc>
            </a:pPr>
            <a:r>
              <a:rPr lang="en-US" sz="2800"/>
              <a:t>BPG:  </a:t>
            </a:r>
          </a:p>
          <a:p>
            <a:pPr lvl="1">
              <a:lnSpc>
                <a:spcPct val="90000"/>
              </a:lnSpc>
            </a:pPr>
            <a:r>
              <a:rPr lang="en-US" sz="2400"/>
              <a:t>bisphosphoglycerate (produced by RBCs during glycolysis and can bind with Hb)</a:t>
            </a:r>
          </a:p>
          <a:p>
            <a:pPr>
              <a:lnSpc>
                <a:spcPct val="90000"/>
              </a:lnSpc>
            </a:pPr>
            <a:endParaRPr lang="en-US" sz="2800"/>
          </a:p>
          <a:p>
            <a:pPr>
              <a:lnSpc>
                <a:spcPct val="90000"/>
              </a:lnSpc>
            </a:pPr>
            <a:r>
              <a:rPr lang="en-US" sz="2800"/>
              <a:t>alters hemoglobin’s affinity for oxygen</a:t>
            </a:r>
          </a:p>
        </p:txBody>
      </p:sp>
    </p:spTree>
  </p:cSld>
  <p:clrMapOvr>
    <a:masterClrMapping/>
  </p:clrMapOvr>
  <p:transition>
    <p:fade thruBlk="1"/>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r>
              <a:rPr lang="en-US" sz="3600"/>
              <a:t>Factors Influencing Hemoglobin Saturation</a:t>
            </a:r>
          </a:p>
        </p:txBody>
      </p:sp>
      <p:sp>
        <p:nvSpPr>
          <p:cNvPr id="57347" name="Rectangle 3"/>
          <p:cNvSpPr>
            <a:spLocks noGrp="1" noChangeArrowheads="1"/>
          </p:cNvSpPr>
          <p:nvPr>
            <p:ph idx="1"/>
          </p:nvPr>
        </p:nvSpPr>
        <p:spPr/>
        <p:txBody>
          <a:bodyPr/>
          <a:lstStyle/>
          <a:p>
            <a:r>
              <a:rPr lang="en-US"/>
              <a:t>Increases of these factors:</a:t>
            </a:r>
          </a:p>
          <a:p>
            <a:pPr lvl="1"/>
            <a:r>
              <a:rPr lang="en-US"/>
              <a:t>Decrease hemoglobin’s affinity for oxygen</a:t>
            </a:r>
          </a:p>
          <a:p>
            <a:pPr lvl="1"/>
            <a:r>
              <a:rPr lang="en-US"/>
              <a:t>Enhance oxygen unloading from the blood</a:t>
            </a:r>
          </a:p>
          <a:p>
            <a:pPr lvl="1"/>
            <a:r>
              <a:rPr lang="en-US"/>
              <a:t>Decreases act in the opposite manner</a:t>
            </a:r>
          </a:p>
          <a:p>
            <a:endParaRPr lang="en-US"/>
          </a:p>
          <a:p>
            <a:r>
              <a:rPr lang="en-US"/>
              <a:t>These parameters are all high in systemic capillaries where oxygen unloading is the goal</a:t>
            </a:r>
          </a:p>
        </p:txBody>
      </p:sp>
    </p:spTree>
  </p:cSld>
  <p:clrMapOvr>
    <a:masterClrMapping/>
  </p:clrMapOvr>
  <p:transition>
    <p:fade thruBlk="1"/>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noAutofit/>
          </a:bodyPr>
          <a:lstStyle/>
          <a:p>
            <a:r>
              <a:rPr lang="en-US" sz="2400" dirty="0"/>
              <a:t>Factors That Increase Release of Oxygen by Hemoglobin</a:t>
            </a:r>
          </a:p>
        </p:txBody>
      </p:sp>
      <p:sp>
        <p:nvSpPr>
          <p:cNvPr id="5124" name="Rectangle 4"/>
          <p:cNvSpPr>
            <a:spLocks noGrp="1" noChangeArrowheads="1"/>
          </p:cNvSpPr>
          <p:nvPr>
            <p:ph idx="1"/>
          </p:nvPr>
        </p:nvSpPr>
        <p:spPr>
          <a:xfrm>
            <a:off x="298450" y="1600200"/>
            <a:ext cx="8270875" cy="5027613"/>
          </a:xfrm>
        </p:spPr>
        <p:txBody>
          <a:bodyPr/>
          <a:lstStyle/>
          <a:p>
            <a:r>
              <a:rPr lang="en-US" dirty="0"/>
              <a:t>As cells metabolize glucose, carbon dioxide is released into the blood causing:</a:t>
            </a:r>
          </a:p>
          <a:p>
            <a:pPr lvl="1"/>
            <a:r>
              <a:rPr lang="en-US" dirty="0"/>
              <a:t>Increases in </a:t>
            </a:r>
          </a:p>
          <a:p>
            <a:pPr lvl="2"/>
            <a:r>
              <a:rPr lang="en-US" dirty="0"/>
              <a:t>Carbon dioxide pressure</a:t>
            </a:r>
          </a:p>
          <a:p>
            <a:pPr lvl="2"/>
            <a:r>
              <a:rPr lang="en-US" dirty="0"/>
              <a:t>H</a:t>
            </a:r>
            <a:r>
              <a:rPr lang="en-US" baseline="30000" dirty="0"/>
              <a:t>+</a:t>
            </a:r>
            <a:r>
              <a:rPr lang="en-US" dirty="0"/>
              <a:t> concentration in capillary blood</a:t>
            </a:r>
          </a:p>
          <a:p>
            <a:pPr lvl="1"/>
            <a:endParaRPr lang="en-US" dirty="0"/>
          </a:p>
          <a:p>
            <a:pPr lvl="1"/>
            <a:r>
              <a:rPr lang="en-US" dirty="0"/>
              <a:t>Declining pH (acidosis), which weakens the hemoglobin-oxygen bond (Bohr effect)</a:t>
            </a:r>
          </a:p>
        </p:txBody>
      </p:sp>
    </p:spTree>
  </p:cSld>
  <p:clrMapOvr>
    <a:masterClrMapping/>
  </p:clrMapOvr>
  <p:transition>
    <p:fade thruBlk="1"/>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Autofit/>
          </a:bodyPr>
          <a:lstStyle/>
          <a:p>
            <a:r>
              <a:rPr lang="en-US" sz="2400" dirty="0"/>
              <a:t>Factors That Increase Release of Oxygen by Hemoglobin</a:t>
            </a:r>
          </a:p>
        </p:txBody>
      </p:sp>
      <p:sp>
        <p:nvSpPr>
          <p:cNvPr id="58371" name="Rectangle 3"/>
          <p:cNvSpPr>
            <a:spLocks noGrp="1" noChangeArrowheads="1"/>
          </p:cNvSpPr>
          <p:nvPr>
            <p:ph idx="1"/>
          </p:nvPr>
        </p:nvSpPr>
        <p:spPr/>
        <p:txBody>
          <a:bodyPr/>
          <a:lstStyle/>
          <a:p>
            <a:r>
              <a:rPr lang="en-US" dirty="0"/>
              <a:t>Metabolizing cells have heat as a byproduct and the rise in temperature increases BPG synthesis</a:t>
            </a:r>
          </a:p>
          <a:p>
            <a:endParaRPr lang="en-US" dirty="0"/>
          </a:p>
          <a:p>
            <a:r>
              <a:rPr lang="en-US" dirty="0"/>
              <a:t>All these factors ensure oxygen unloading in the vicinity of working tissue cells</a:t>
            </a:r>
          </a:p>
          <a:p>
            <a:endParaRPr lang="en-US" dirty="0"/>
          </a:p>
        </p:txBody>
      </p:sp>
    </p:spTree>
  </p:cSld>
  <p:clrMapOvr>
    <a:masterClrMapping/>
  </p:clrMapOvr>
  <p:transition>
    <p:fade thruBlk="1"/>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Carbon Dioxide Transport</a:t>
            </a:r>
          </a:p>
        </p:txBody>
      </p:sp>
      <p:sp>
        <p:nvSpPr>
          <p:cNvPr id="8195" name="Rectangle 3"/>
          <p:cNvSpPr>
            <a:spLocks noGrp="1" noChangeArrowheads="1"/>
          </p:cNvSpPr>
          <p:nvPr>
            <p:ph idx="1"/>
          </p:nvPr>
        </p:nvSpPr>
        <p:spPr/>
        <p:txBody>
          <a:bodyPr/>
          <a:lstStyle/>
          <a:p>
            <a:r>
              <a:rPr lang="en-US"/>
              <a:t>Carbon dioxide is transported in the blood in three forms</a:t>
            </a:r>
          </a:p>
          <a:p>
            <a:pPr lvl="1"/>
            <a:r>
              <a:rPr lang="en-US"/>
              <a:t>Dissolved in plasma – 7 to 10% </a:t>
            </a:r>
          </a:p>
          <a:p>
            <a:pPr lvl="1"/>
            <a:endParaRPr lang="en-US"/>
          </a:p>
          <a:p>
            <a:pPr lvl="1"/>
            <a:r>
              <a:rPr lang="en-US"/>
              <a:t>Chemically bound to hemoglobin – 20% is carried in RBCs as carbaminohemoglobin</a:t>
            </a:r>
          </a:p>
          <a:p>
            <a:pPr lvl="1"/>
            <a:endParaRPr lang="en-US"/>
          </a:p>
          <a:p>
            <a:pPr lvl="1"/>
            <a:r>
              <a:rPr lang="en-US"/>
              <a:t>Bicarbonate ion in plasma – 70% is transported as bicarbonate (HCO</a:t>
            </a:r>
            <a:r>
              <a:rPr lang="en-US" baseline="-25000"/>
              <a:t>3</a:t>
            </a:r>
            <a:r>
              <a:rPr lang="en-US" baseline="30000"/>
              <a:t>–</a:t>
            </a:r>
            <a:r>
              <a:rPr lang="en-US"/>
              <a:t>) </a:t>
            </a:r>
          </a:p>
        </p:txBody>
      </p:sp>
    </p:spTree>
  </p:cSld>
  <p:clrMapOvr>
    <a:masterClrMapping/>
  </p:clrMapOvr>
  <p:transition>
    <p:fade thruBlk="1"/>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Group 2"/>
          <p:cNvGraphicFramePr>
            <a:graphicFrameLocks noGrp="1"/>
          </p:cNvGraphicFramePr>
          <p:nvPr/>
        </p:nvGraphicFramePr>
        <p:xfrm>
          <a:off x="342900" y="3092450"/>
          <a:ext cx="8534400" cy="1258888"/>
        </p:xfrm>
        <a:graphic>
          <a:graphicData uri="http://schemas.openxmlformats.org/drawingml/2006/table">
            <a:tbl>
              <a:tblPr/>
              <a:tblGrid>
                <a:gridCol w="1209675"/>
                <a:gridCol w="474663"/>
                <a:gridCol w="1052512"/>
                <a:gridCol w="447675"/>
                <a:gridCol w="1347788"/>
                <a:gridCol w="565150"/>
                <a:gridCol w="1409700"/>
                <a:gridCol w="436562"/>
                <a:gridCol w="1590675"/>
              </a:tblGrid>
              <a:tr h="4968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CO</a:t>
                      </a:r>
                      <a:r>
                        <a:rPr kumimoji="0" lang="en-US" sz="2200" b="0" i="0" u="none" strike="noStrike" cap="none" normalizeH="0" baseline="-25000" smtClean="0">
                          <a:ln>
                            <a:noFill/>
                          </a:ln>
                          <a:solidFill>
                            <a:schemeClr val="tx1"/>
                          </a:solidFill>
                          <a:effectLst/>
                          <a:latin typeface="Arial" charset="0"/>
                        </a:rPr>
                        <a:t>2</a:t>
                      </a:r>
                      <a:endParaRPr kumimoji="0" lang="en-US" sz="22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H</a:t>
                      </a:r>
                      <a:r>
                        <a:rPr kumimoji="0" lang="en-US" sz="2200" b="0" i="0" u="none" strike="noStrike" cap="none" normalizeH="0" baseline="-25000" smtClean="0">
                          <a:ln>
                            <a:noFill/>
                          </a:ln>
                          <a:solidFill>
                            <a:schemeClr val="tx1"/>
                          </a:solidFill>
                          <a:effectLst/>
                          <a:latin typeface="Arial" charset="0"/>
                        </a:rPr>
                        <a:t>2</a:t>
                      </a:r>
                      <a:r>
                        <a:rPr kumimoji="0" lang="en-US" sz="2200" b="0" i="0" u="none" strike="noStrike" cap="none" normalizeH="0" baseline="0" smtClean="0">
                          <a:ln>
                            <a:noFill/>
                          </a:ln>
                          <a:solidFill>
                            <a:schemeClr val="tx1"/>
                          </a:solidFill>
                          <a:effectLst/>
                          <a:latin typeface="Arial"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100" b="0" i="0" u="none" strike="noStrike" cap="none" normalizeH="0" baseline="-25000" smtClean="0">
                          <a:ln>
                            <a:noFill/>
                          </a:ln>
                          <a:solidFill>
                            <a:schemeClr val="tx1"/>
                          </a:solidFill>
                          <a:effectLst/>
                          <a:latin typeface="Arial" charset="0"/>
                          <a:sym typeface="Symbol" charset="2"/>
                        </a:rPr>
                        <a:t></a:t>
                      </a:r>
                      <a:endParaRPr kumimoji="0" lang="en-US" sz="2200" b="0" i="0" u="none" strike="noStrike" cap="none" normalizeH="0" baseline="-25000" smtClean="0">
                        <a:ln>
                          <a:noFill/>
                        </a:ln>
                        <a:solidFill>
                          <a:schemeClr val="tx1"/>
                        </a:solidFill>
                        <a:effectLst/>
                        <a:latin typeface="Arial" charset="0"/>
                        <a:sym typeface="Symbol"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H</a:t>
                      </a:r>
                      <a:r>
                        <a:rPr kumimoji="0" lang="en-US" sz="2200" b="0" i="0" u="none" strike="noStrike" cap="none" normalizeH="0" baseline="-25000" smtClean="0">
                          <a:ln>
                            <a:noFill/>
                          </a:ln>
                          <a:solidFill>
                            <a:schemeClr val="tx1"/>
                          </a:solidFill>
                          <a:effectLst/>
                          <a:latin typeface="Arial" charset="0"/>
                        </a:rPr>
                        <a:t>2</a:t>
                      </a:r>
                      <a:r>
                        <a:rPr kumimoji="0" lang="en-US" sz="2200" b="0" i="0" u="none" strike="noStrike" cap="none" normalizeH="0" baseline="0" smtClean="0">
                          <a:ln>
                            <a:noFill/>
                          </a:ln>
                          <a:solidFill>
                            <a:schemeClr val="tx1"/>
                          </a:solidFill>
                          <a:effectLst/>
                          <a:latin typeface="Arial" charset="0"/>
                        </a:rPr>
                        <a:t>CO</a:t>
                      </a:r>
                      <a:r>
                        <a:rPr kumimoji="0" lang="en-US" sz="2200" b="0" i="0" u="none" strike="noStrike" cap="none" normalizeH="0" baseline="-2500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100" b="0" i="0" u="none" strike="noStrike" cap="none" normalizeH="0" baseline="-25000" smtClean="0">
                          <a:ln>
                            <a:noFill/>
                          </a:ln>
                          <a:solidFill>
                            <a:schemeClr val="tx1"/>
                          </a:solidFill>
                          <a:effectLst/>
                          <a:latin typeface="Arial" charset="0"/>
                          <a:sym typeface="Symbol"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H</a:t>
                      </a:r>
                      <a:r>
                        <a:rPr kumimoji="0" lang="en-US" sz="2200" b="0" i="0" u="none" strike="noStrike" cap="none" normalizeH="0" baseline="30000" smtClean="0">
                          <a:ln>
                            <a:noFill/>
                          </a:ln>
                          <a:solidFill>
                            <a:schemeClr val="tx1"/>
                          </a:solidFill>
                          <a:effectLst/>
                          <a:latin typeface="Arial" charset="0"/>
                        </a:rPr>
                        <a:t>+</a:t>
                      </a:r>
                      <a:endParaRPr kumimoji="0" lang="en-US"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HCO</a:t>
                      </a:r>
                      <a:r>
                        <a:rPr kumimoji="0" lang="en-US" sz="2200" b="0" i="0" u="none" strike="noStrike" cap="none" normalizeH="0" baseline="-25000" smtClean="0">
                          <a:ln>
                            <a:noFill/>
                          </a:ln>
                          <a:solidFill>
                            <a:schemeClr val="tx1"/>
                          </a:solidFill>
                          <a:effectLst/>
                          <a:latin typeface="Arial" charset="0"/>
                        </a:rPr>
                        <a:t>3</a:t>
                      </a:r>
                      <a:r>
                        <a:rPr kumimoji="0" lang="en-US" sz="2200" b="0" i="0" u="none" strike="noStrike" cap="none" normalizeH="0" baseline="30000" smtClean="0">
                          <a:ln>
                            <a:noFill/>
                          </a:ln>
                          <a:solidFill>
                            <a:schemeClr val="tx1"/>
                          </a:solidFill>
                          <a:effectLst/>
                          <a:latin typeface="Arial" charset="0"/>
                        </a:rPr>
                        <a:t>–</a:t>
                      </a:r>
                      <a:endParaRPr kumimoji="0" lang="en-US"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Carbon dioxide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Water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Carbonic acid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Hydrogen 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Bicarbonate 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50" name="Rectangle 34"/>
          <p:cNvSpPr>
            <a:spLocks noGrp="1" noChangeArrowheads="1"/>
          </p:cNvSpPr>
          <p:nvPr>
            <p:ph type="title"/>
          </p:nvPr>
        </p:nvSpPr>
        <p:spPr/>
        <p:txBody>
          <a:bodyPr>
            <a:normAutofit/>
          </a:bodyPr>
          <a:lstStyle/>
          <a:p>
            <a:r>
              <a:rPr lang="en-US" sz="3600"/>
              <a:t>Transport and Exchange of Carbon Dioxide</a:t>
            </a:r>
          </a:p>
        </p:txBody>
      </p:sp>
      <p:sp>
        <p:nvSpPr>
          <p:cNvPr id="9251" name="Rectangle 35"/>
          <p:cNvSpPr>
            <a:spLocks noGrp="1" noChangeArrowheads="1"/>
          </p:cNvSpPr>
          <p:nvPr>
            <p:ph idx="1"/>
          </p:nvPr>
        </p:nvSpPr>
        <p:spPr>
          <a:xfrm>
            <a:off x="457200" y="1371600"/>
            <a:ext cx="8229600" cy="4953000"/>
          </a:xfrm>
        </p:spPr>
        <p:txBody>
          <a:bodyPr>
            <a:normAutofit/>
          </a:bodyPr>
          <a:lstStyle/>
          <a:p>
            <a:r>
              <a:rPr lang="en-US" sz="2800"/>
              <a:t>Carbon dioxide diffuses into RBCs and combines with water to form carbonic acid (H</a:t>
            </a:r>
            <a:r>
              <a:rPr lang="en-US" sz="2800" baseline="-25000"/>
              <a:t>2</a:t>
            </a:r>
            <a:r>
              <a:rPr lang="en-US" sz="2800"/>
              <a:t>CO</a:t>
            </a:r>
            <a:r>
              <a:rPr lang="en-US" sz="2800" baseline="-25000"/>
              <a:t>3</a:t>
            </a:r>
            <a:r>
              <a:rPr lang="en-US" sz="2800"/>
              <a:t>), which quickly dissociates into hydrogen ions and bicarbonate ions</a:t>
            </a:r>
          </a:p>
          <a:p>
            <a:pPr lvl="4"/>
            <a:endParaRPr lang="en-US" sz="1800"/>
          </a:p>
          <a:p>
            <a:pPr lvl="4">
              <a:buClr>
                <a:schemeClr val="bg1"/>
              </a:buClr>
            </a:pPr>
            <a:r>
              <a:rPr lang="en-US" sz="1800"/>
              <a:t/>
            </a:r>
            <a:br>
              <a:rPr lang="en-US" sz="1800"/>
            </a:br>
            <a:endParaRPr lang="en-US" sz="1800"/>
          </a:p>
          <a:p>
            <a:pPr lvl="4">
              <a:buClr>
                <a:schemeClr val="bg1"/>
              </a:buClr>
              <a:buFontTx/>
              <a:buNone/>
            </a:pPr>
            <a:endParaRPr lang="en-US" sz="1800"/>
          </a:p>
          <a:p>
            <a:pPr lvl="4">
              <a:buClr>
                <a:schemeClr val="bg1"/>
              </a:buClr>
              <a:buFontTx/>
              <a:buNone/>
            </a:pPr>
            <a:endParaRPr lang="en-US" sz="1800"/>
          </a:p>
          <a:p>
            <a:pPr lvl="4">
              <a:buClr>
                <a:schemeClr val="bg1"/>
              </a:buClr>
              <a:buFontTx/>
              <a:buNone/>
            </a:pPr>
            <a:endParaRPr lang="en-US" sz="1800"/>
          </a:p>
          <a:p>
            <a:r>
              <a:rPr lang="en-US" sz="2800"/>
              <a:t>In RBCs, the enzyme carbonic anhydrase converts carbon dioxide and water to carbonic acid</a:t>
            </a:r>
          </a:p>
        </p:txBody>
      </p:sp>
    </p:spTree>
  </p:cSld>
  <p:clrMapOvr>
    <a:masterClrMapping/>
  </p:clrMapOvr>
  <p:transition>
    <p:fade thruBlk="1"/>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t>Transport and Exchange of Carbon Dioxide</a:t>
            </a:r>
            <a:endParaRPr lang="en-US" b="1"/>
          </a:p>
        </p:txBody>
      </p:sp>
      <p:sp>
        <p:nvSpPr>
          <p:cNvPr id="10243"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eaLnBrk="0" hangingPunct="0"/>
            <a:r>
              <a:rPr lang="en-US" sz="1200" b="1">
                <a:solidFill>
                  <a:schemeClr val="accent2"/>
                </a:solidFill>
              </a:rPr>
              <a:t>Figure 22.22a</a:t>
            </a:r>
          </a:p>
        </p:txBody>
      </p:sp>
      <p:pic>
        <p:nvPicPr>
          <p:cNvPr id="10244" name="Picture 4"/>
          <p:cNvPicPr>
            <a:picLocks noChangeAspect="1" noChangeArrowheads="1"/>
          </p:cNvPicPr>
          <p:nvPr/>
        </p:nvPicPr>
        <p:blipFill>
          <a:blip r:embed="rId2" cstate="print"/>
          <a:srcRect t="2167" b="7245"/>
          <a:stretch>
            <a:fillRect/>
          </a:stretch>
        </p:blipFill>
        <p:spPr bwMode="auto">
          <a:xfrm>
            <a:off x="0" y="2295525"/>
            <a:ext cx="9144000" cy="4562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t>Transport and Exchange of Carbon Dioxide</a:t>
            </a:r>
          </a:p>
        </p:txBody>
      </p:sp>
      <p:sp>
        <p:nvSpPr>
          <p:cNvPr id="11267" name="Rectangle 3"/>
          <p:cNvSpPr>
            <a:spLocks noGrp="1" noChangeArrowheads="1"/>
          </p:cNvSpPr>
          <p:nvPr>
            <p:ph idx="1"/>
          </p:nvPr>
        </p:nvSpPr>
        <p:spPr/>
        <p:txBody>
          <a:bodyPr/>
          <a:lstStyle/>
          <a:p>
            <a:r>
              <a:rPr lang="en-US"/>
              <a:t>At the tissues:</a:t>
            </a:r>
          </a:p>
          <a:p>
            <a:pPr lvl="1"/>
            <a:r>
              <a:rPr lang="en-US"/>
              <a:t>Bicarbonate quickly diffuses from RBCs into the plasma</a:t>
            </a:r>
          </a:p>
          <a:p>
            <a:pPr lvl="1"/>
            <a:endParaRPr lang="en-US"/>
          </a:p>
          <a:p>
            <a:pPr lvl="1"/>
            <a:r>
              <a:rPr lang="en-US"/>
              <a:t>The chloride shift </a:t>
            </a:r>
          </a:p>
          <a:p>
            <a:pPr lvl="2"/>
            <a:r>
              <a:rPr lang="en-US"/>
              <a:t> counterbalance the outrush of negative ions (bicarbonate) from the RBCs</a:t>
            </a:r>
          </a:p>
          <a:p>
            <a:pPr lvl="2"/>
            <a:r>
              <a:rPr lang="en-US"/>
              <a:t>chloride ions (Cl</a:t>
            </a:r>
            <a:r>
              <a:rPr lang="en-US" baseline="30000"/>
              <a:t>–</a:t>
            </a:r>
            <a:r>
              <a:rPr lang="en-US"/>
              <a:t>) move from the plasma into the erythrocytes</a:t>
            </a:r>
          </a:p>
        </p:txBody>
      </p:sp>
    </p:spTree>
  </p:cSld>
  <p:clrMapOvr>
    <a:masterClrMapping/>
  </p:clrMapOvr>
  <p:transition>
    <p:fade thruBlk="1"/>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a:t>Transport and Exchange of Carbon Dioxide</a:t>
            </a:r>
          </a:p>
        </p:txBody>
      </p:sp>
      <p:sp>
        <p:nvSpPr>
          <p:cNvPr id="12291" name="Rectangle 3"/>
          <p:cNvSpPr>
            <a:spLocks noGrp="1" noChangeArrowheads="1"/>
          </p:cNvSpPr>
          <p:nvPr>
            <p:ph idx="1"/>
          </p:nvPr>
        </p:nvSpPr>
        <p:spPr/>
        <p:txBody>
          <a:bodyPr/>
          <a:lstStyle/>
          <a:p>
            <a:r>
              <a:rPr lang="en-US"/>
              <a:t>At the lungs, these processes are reversed</a:t>
            </a:r>
          </a:p>
          <a:p>
            <a:pPr lvl="1"/>
            <a:r>
              <a:rPr lang="en-US"/>
              <a:t>Bicarbonate ions move into the RBCs and bind with hydrogen ions to form carbonic acid</a:t>
            </a:r>
          </a:p>
          <a:p>
            <a:pPr lvl="1"/>
            <a:endParaRPr lang="en-US"/>
          </a:p>
          <a:p>
            <a:pPr lvl="1"/>
            <a:r>
              <a:rPr lang="en-US"/>
              <a:t>Carbonic acid is then split by carbonic anhydrase to release carbon dioxide and water</a:t>
            </a:r>
          </a:p>
          <a:p>
            <a:pPr lvl="1"/>
            <a:endParaRPr lang="en-US"/>
          </a:p>
          <a:p>
            <a:pPr lvl="1"/>
            <a:r>
              <a:rPr lang="en-US"/>
              <a:t>Carbon dioxide then diffuses from the blood into the alveoli</a:t>
            </a:r>
          </a:p>
        </p:txBody>
      </p:sp>
    </p:spTree>
  </p:cSld>
  <p:clrMapOvr>
    <a:masterClrMapping/>
  </p:clrMapOvr>
  <p:transition>
    <p:fade thruBlk="1"/>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a:t>Transport and Exchange of Carbon Dioxide</a:t>
            </a:r>
            <a:endParaRPr lang="en-US" b="1"/>
          </a:p>
        </p:txBody>
      </p:sp>
      <p:sp>
        <p:nvSpPr>
          <p:cNvPr id="13315"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eaLnBrk="0" hangingPunct="0"/>
            <a:r>
              <a:rPr lang="en-US" sz="1200" b="1">
                <a:solidFill>
                  <a:schemeClr val="accent2"/>
                </a:solidFill>
              </a:rPr>
              <a:t>Figure 22.22b</a:t>
            </a:r>
          </a:p>
        </p:txBody>
      </p:sp>
      <p:pic>
        <p:nvPicPr>
          <p:cNvPr id="13316" name="Picture 4"/>
          <p:cNvPicPr>
            <a:picLocks noChangeAspect="1" noChangeArrowheads="1"/>
          </p:cNvPicPr>
          <p:nvPr/>
        </p:nvPicPr>
        <p:blipFill>
          <a:blip r:embed="rId2" cstate="print"/>
          <a:srcRect t="2736" b="7826"/>
          <a:stretch>
            <a:fillRect/>
          </a:stretch>
        </p:blipFill>
        <p:spPr bwMode="auto">
          <a:xfrm>
            <a:off x="0" y="2057400"/>
            <a:ext cx="9144000" cy="401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Structure of the Nose</a:t>
            </a:r>
          </a:p>
        </p:txBody>
      </p:sp>
      <p:sp>
        <p:nvSpPr>
          <p:cNvPr id="20483" name="Rectangle 3"/>
          <p:cNvSpPr>
            <a:spLocks noGrp="1" noChangeArrowheads="1"/>
          </p:cNvSpPr>
          <p:nvPr>
            <p:ph idx="1"/>
          </p:nvPr>
        </p:nvSpPr>
        <p:spPr/>
        <p:txBody>
          <a:bodyPr>
            <a:normAutofit fontScale="85000" lnSpcReduction="20000"/>
          </a:bodyPr>
          <a:lstStyle/>
          <a:p>
            <a:r>
              <a:rPr lang="en-US" dirty="0"/>
              <a:t>Nose is divided into two regions:</a:t>
            </a:r>
          </a:p>
          <a:p>
            <a:pPr lvl="1"/>
            <a:r>
              <a:rPr lang="en-US" dirty="0"/>
              <a:t>External nose, including the root, bridge, dorsum </a:t>
            </a:r>
            <a:r>
              <a:rPr lang="en-US" dirty="0" err="1"/>
              <a:t>nasi</a:t>
            </a:r>
            <a:r>
              <a:rPr lang="en-US" dirty="0"/>
              <a:t>, and apex </a:t>
            </a:r>
          </a:p>
          <a:p>
            <a:pPr lvl="1"/>
            <a:endParaRPr lang="en-US" dirty="0"/>
          </a:p>
          <a:p>
            <a:pPr lvl="1"/>
            <a:r>
              <a:rPr lang="en-US" dirty="0"/>
              <a:t>Internal nasal cavity</a:t>
            </a:r>
          </a:p>
          <a:p>
            <a:endParaRPr lang="en-US" dirty="0"/>
          </a:p>
          <a:p>
            <a:r>
              <a:rPr lang="en-US" dirty="0" err="1"/>
              <a:t>Philtrum</a:t>
            </a:r>
            <a:r>
              <a:rPr lang="en-US" dirty="0"/>
              <a:t> </a:t>
            </a:r>
            <a:endParaRPr lang="en-US" dirty="0" smtClean="0"/>
          </a:p>
          <a:p>
            <a:pPr lvl="1"/>
            <a:r>
              <a:rPr lang="en-US" dirty="0" smtClean="0"/>
              <a:t>a </a:t>
            </a:r>
            <a:r>
              <a:rPr lang="en-US" dirty="0"/>
              <a:t>shallow vertical groove inferior to the apex</a:t>
            </a:r>
          </a:p>
          <a:p>
            <a:endParaRPr lang="en-US" dirty="0" smtClean="0"/>
          </a:p>
          <a:p>
            <a:r>
              <a:rPr lang="en-US" dirty="0" smtClean="0"/>
              <a:t>The </a:t>
            </a:r>
            <a:r>
              <a:rPr lang="en-US" dirty="0"/>
              <a:t>external </a:t>
            </a:r>
            <a:r>
              <a:rPr lang="en-US" dirty="0" err="1"/>
              <a:t>nares</a:t>
            </a:r>
            <a:r>
              <a:rPr lang="en-US" dirty="0"/>
              <a:t> (nostrils) are bounded laterally by the </a:t>
            </a:r>
            <a:r>
              <a:rPr lang="en-US" dirty="0" err="1"/>
              <a:t>alae</a:t>
            </a:r>
            <a:endParaRPr lang="en-US" dirty="0"/>
          </a:p>
        </p:txBody>
      </p:sp>
    </p:spTree>
  </p:cSld>
  <p:clrMapOvr>
    <a:masterClrMapping/>
  </p:clrMapOvr>
  <p:transition>
    <p:fade thruBlk="1"/>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Haldane Effect</a:t>
            </a:r>
          </a:p>
        </p:txBody>
      </p:sp>
      <p:sp>
        <p:nvSpPr>
          <p:cNvPr id="14339" name="Rectangle 3"/>
          <p:cNvSpPr>
            <a:spLocks noGrp="1" noChangeArrowheads="1"/>
          </p:cNvSpPr>
          <p:nvPr>
            <p:ph idx="1"/>
          </p:nvPr>
        </p:nvSpPr>
        <p:spPr/>
        <p:txBody>
          <a:bodyPr/>
          <a:lstStyle/>
          <a:p>
            <a:r>
              <a:rPr lang="en-US"/>
              <a:t>The amount of carbon dioxide transported is markedly affected by the P</a:t>
            </a:r>
            <a:r>
              <a:rPr lang="en-US" baseline="-25000"/>
              <a:t>O2</a:t>
            </a:r>
            <a:endParaRPr lang="en-US"/>
          </a:p>
          <a:p>
            <a:r>
              <a:rPr lang="en-US"/>
              <a:t>Haldane effect</a:t>
            </a:r>
          </a:p>
          <a:p>
            <a:pPr lvl="1"/>
            <a:r>
              <a:rPr lang="en-US"/>
              <a:t>the less oxygen and saturated Hb, the more carbon dioxide can be carried in the blood</a:t>
            </a:r>
          </a:p>
        </p:txBody>
      </p:sp>
    </p:spTree>
  </p:cSld>
  <p:clrMapOvr>
    <a:masterClrMapping/>
  </p:clrMapOvr>
  <p:transition>
    <p:fade thruBlk="1"/>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Haldane Effect</a:t>
            </a:r>
          </a:p>
        </p:txBody>
      </p:sp>
      <p:sp>
        <p:nvSpPr>
          <p:cNvPr id="15363" name="Rectangle 3"/>
          <p:cNvSpPr>
            <a:spLocks noGrp="1" noChangeArrowheads="1"/>
          </p:cNvSpPr>
          <p:nvPr>
            <p:ph idx="1"/>
          </p:nvPr>
        </p:nvSpPr>
        <p:spPr/>
        <p:txBody>
          <a:bodyPr/>
          <a:lstStyle/>
          <a:p>
            <a:pPr>
              <a:lnSpc>
                <a:spcPct val="90000"/>
              </a:lnSpc>
            </a:pPr>
            <a:r>
              <a:rPr lang="en-US"/>
              <a:t>At the tissues, as more carbon dioxide enters the blood:</a:t>
            </a:r>
          </a:p>
          <a:p>
            <a:pPr lvl="1">
              <a:lnSpc>
                <a:spcPct val="90000"/>
              </a:lnSpc>
            </a:pPr>
            <a:r>
              <a:rPr lang="en-US"/>
              <a:t>More oxygen dissociates from hemoglobin</a:t>
            </a:r>
          </a:p>
          <a:p>
            <a:pPr lvl="1">
              <a:lnSpc>
                <a:spcPct val="90000"/>
              </a:lnSpc>
            </a:pPr>
            <a:r>
              <a:rPr lang="en-US"/>
              <a:t>Weak binding allows oxygen to break away and diffuse into the tissues </a:t>
            </a:r>
          </a:p>
          <a:p>
            <a:pPr lvl="1">
              <a:lnSpc>
                <a:spcPct val="90000"/>
              </a:lnSpc>
            </a:pPr>
            <a:r>
              <a:rPr lang="en-US"/>
              <a:t>More carbon dioxide combines with hemoglobin, and more bicarbonate ions are formed</a:t>
            </a:r>
          </a:p>
          <a:p>
            <a:pPr>
              <a:lnSpc>
                <a:spcPct val="90000"/>
              </a:lnSpc>
            </a:pPr>
            <a:r>
              <a:rPr lang="en-US"/>
              <a:t>This situation is reversed in pulmonary circulation</a:t>
            </a:r>
          </a:p>
        </p:txBody>
      </p:sp>
    </p:spTree>
  </p:cSld>
  <p:clrMapOvr>
    <a:masterClrMapping/>
  </p:clrMapOvr>
  <p:transition>
    <p:fade thruBlk="1"/>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92162"/>
          </a:xfrm>
        </p:spPr>
        <p:txBody>
          <a:bodyPr>
            <a:normAutofit/>
          </a:bodyPr>
          <a:lstStyle/>
          <a:p>
            <a:r>
              <a:rPr lang="en-US" sz="3200" dirty="0"/>
              <a:t>Influence of Carbon Dioxide on Blood pH</a:t>
            </a:r>
          </a:p>
        </p:txBody>
      </p:sp>
      <p:sp>
        <p:nvSpPr>
          <p:cNvPr id="17411" name="Rectangle 3"/>
          <p:cNvSpPr>
            <a:spLocks noGrp="1" noChangeArrowheads="1"/>
          </p:cNvSpPr>
          <p:nvPr>
            <p:ph type="body" sz="half" idx="1"/>
          </p:nvPr>
        </p:nvSpPr>
        <p:spPr>
          <a:xfrm>
            <a:off x="457200" y="1600200"/>
            <a:ext cx="8077200" cy="4724400"/>
          </a:xfrm>
        </p:spPr>
        <p:txBody>
          <a:bodyPr/>
          <a:lstStyle/>
          <a:p>
            <a:r>
              <a:rPr lang="en-US" sz="2400" dirty="0"/>
              <a:t>The carbonic acid–bicarbonate buffer system resists blood pH changes</a:t>
            </a:r>
          </a:p>
          <a:p>
            <a:r>
              <a:rPr lang="en-US" sz="2400" dirty="0"/>
              <a:t>If hydrogen ion concentrations in blood begin to rise, excess H</a:t>
            </a:r>
            <a:r>
              <a:rPr lang="en-US" sz="2400" baseline="30000" dirty="0"/>
              <a:t>+</a:t>
            </a:r>
            <a:r>
              <a:rPr lang="en-US" sz="2400" dirty="0"/>
              <a:t> is removed by combining with HCO</a:t>
            </a:r>
            <a:r>
              <a:rPr lang="en-US" sz="2400" baseline="-25000" dirty="0"/>
              <a:t>3</a:t>
            </a:r>
            <a:r>
              <a:rPr lang="en-US" sz="2400" baseline="30000" dirty="0"/>
              <a:t>–</a:t>
            </a:r>
            <a:r>
              <a:rPr lang="en-US" sz="2400" dirty="0"/>
              <a:t> </a:t>
            </a:r>
          </a:p>
          <a:p>
            <a:endParaRPr lang="en-US" sz="2400" dirty="0"/>
          </a:p>
          <a:p>
            <a:endParaRPr lang="en-US" sz="2400" dirty="0"/>
          </a:p>
          <a:p>
            <a:endParaRPr lang="en-US" sz="2400" dirty="0"/>
          </a:p>
          <a:p>
            <a:endParaRPr lang="en-US" sz="2400" dirty="0"/>
          </a:p>
          <a:p>
            <a:r>
              <a:rPr lang="en-US" sz="2400" dirty="0"/>
              <a:t>If hydrogen ion concentrations begin to drop, carbonic acid dissociates, releasing H</a:t>
            </a:r>
            <a:r>
              <a:rPr lang="en-US" sz="2400" baseline="30000" dirty="0"/>
              <a:t>+</a:t>
            </a:r>
            <a:endParaRPr lang="en-US" sz="2400" dirty="0"/>
          </a:p>
        </p:txBody>
      </p:sp>
      <p:graphicFrame>
        <p:nvGraphicFramePr>
          <p:cNvPr id="17447" name="Group 39"/>
          <p:cNvGraphicFramePr>
            <a:graphicFrameLocks noGrp="1"/>
          </p:cNvGraphicFramePr>
          <p:nvPr>
            <p:ph sz="half" idx="2"/>
          </p:nvPr>
        </p:nvGraphicFramePr>
        <p:xfrm>
          <a:off x="304800" y="3429000"/>
          <a:ext cx="8458200" cy="1188720"/>
        </p:xfrm>
        <a:graphic>
          <a:graphicData uri="http://schemas.openxmlformats.org/drawingml/2006/table">
            <a:tbl>
              <a:tblPr/>
              <a:tblGrid>
                <a:gridCol w="1198563"/>
                <a:gridCol w="469900"/>
                <a:gridCol w="1044575"/>
                <a:gridCol w="442912"/>
                <a:gridCol w="1335088"/>
                <a:gridCol w="560387"/>
                <a:gridCol w="1398588"/>
                <a:gridCol w="430212"/>
                <a:gridCol w="1577975"/>
              </a:tblGrid>
              <a:tr h="3016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CO</a:t>
                      </a:r>
                      <a:r>
                        <a:rPr kumimoji="0" lang="en-US" sz="2200" b="0" i="0" u="none" strike="noStrike" cap="none" normalizeH="0" baseline="-25000" smtClean="0">
                          <a:ln>
                            <a:noFill/>
                          </a:ln>
                          <a:solidFill>
                            <a:schemeClr val="tx1"/>
                          </a:solidFill>
                          <a:effectLst/>
                          <a:latin typeface="Arial" charset="0"/>
                        </a:rPr>
                        <a:t>2</a:t>
                      </a:r>
                      <a:endParaRPr kumimoji="0" lang="en-US" sz="22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H</a:t>
                      </a:r>
                      <a:r>
                        <a:rPr kumimoji="0" lang="en-US" sz="2200" b="0" i="0" u="none" strike="noStrike" cap="none" normalizeH="0" baseline="-25000" smtClean="0">
                          <a:ln>
                            <a:noFill/>
                          </a:ln>
                          <a:solidFill>
                            <a:schemeClr val="tx1"/>
                          </a:solidFill>
                          <a:effectLst/>
                          <a:latin typeface="Arial" charset="0"/>
                        </a:rPr>
                        <a:t>2</a:t>
                      </a:r>
                      <a:r>
                        <a:rPr kumimoji="0" lang="en-US" sz="2200" b="0" i="0" u="none" strike="noStrike" cap="none" normalizeH="0" baseline="0" smtClean="0">
                          <a:ln>
                            <a:noFill/>
                          </a:ln>
                          <a:solidFill>
                            <a:schemeClr val="tx1"/>
                          </a:solidFill>
                          <a:effectLst/>
                          <a:latin typeface="Arial"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100" b="0" i="0" u="none" strike="noStrike" cap="none" normalizeH="0" baseline="-25000" smtClean="0">
                          <a:ln>
                            <a:noFill/>
                          </a:ln>
                          <a:solidFill>
                            <a:schemeClr val="tx1"/>
                          </a:solidFill>
                          <a:effectLst/>
                          <a:latin typeface="Arial" charset="0"/>
                          <a:sym typeface="Symbol" charset="2"/>
                        </a:rPr>
                        <a:t></a:t>
                      </a:r>
                      <a:endParaRPr kumimoji="0" lang="en-US" sz="2200" b="0" i="0" u="none" strike="noStrike" cap="none" normalizeH="0" baseline="-25000" smtClean="0">
                        <a:ln>
                          <a:noFill/>
                        </a:ln>
                        <a:solidFill>
                          <a:schemeClr val="tx1"/>
                        </a:solidFill>
                        <a:effectLst/>
                        <a:latin typeface="Arial" charset="0"/>
                        <a:sym typeface="Symbol"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H</a:t>
                      </a:r>
                      <a:r>
                        <a:rPr kumimoji="0" lang="en-US" sz="2200" b="0" i="0" u="none" strike="noStrike" cap="none" normalizeH="0" baseline="-25000" smtClean="0">
                          <a:ln>
                            <a:noFill/>
                          </a:ln>
                          <a:solidFill>
                            <a:schemeClr val="tx1"/>
                          </a:solidFill>
                          <a:effectLst/>
                          <a:latin typeface="Arial" charset="0"/>
                        </a:rPr>
                        <a:t>2</a:t>
                      </a:r>
                      <a:r>
                        <a:rPr kumimoji="0" lang="en-US" sz="2200" b="0" i="0" u="none" strike="noStrike" cap="none" normalizeH="0" baseline="0" smtClean="0">
                          <a:ln>
                            <a:noFill/>
                          </a:ln>
                          <a:solidFill>
                            <a:schemeClr val="tx1"/>
                          </a:solidFill>
                          <a:effectLst/>
                          <a:latin typeface="Arial" charset="0"/>
                        </a:rPr>
                        <a:t>CO</a:t>
                      </a:r>
                      <a:r>
                        <a:rPr kumimoji="0" lang="en-US" sz="2200" b="0" i="0" u="none" strike="noStrike" cap="none" normalizeH="0" baseline="-2500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100" b="0" i="0" u="none" strike="noStrike" cap="none" normalizeH="0" baseline="-25000" smtClean="0">
                          <a:ln>
                            <a:noFill/>
                          </a:ln>
                          <a:solidFill>
                            <a:schemeClr val="tx1"/>
                          </a:solidFill>
                          <a:effectLst/>
                          <a:latin typeface="Arial" charset="0"/>
                          <a:sym typeface="Symbol"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H</a:t>
                      </a:r>
                      <a:r>
                        <a:rPr kumimoji="0" lang="en-US" sz="2200" b="0" i="0" u="none" strike="noStrike" cap="none" normalizeH="0" baseline="30000" smtClean="0">
                          <a:ln>
                            <a:noFill/>
                          </a:ln>
                          <a:solidFill>
                            <a:schemeClr val="tx1"/>
                          </a:solidFill>
                          <a:effectLst/>
                          <a:latin typeface="Arial" charset="0"/>
                        </a:rPr>
                        <a:t>+</a:t>
                      </a:r>
                      <a:endParaRPr kumimoji="0" lang="en-US"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HCO</a:t>
                      </a:r>
                      <a:r>
                        <a:rPr kumimoji="0" lang="en-US" sz="2200" b="0" i="0" u="none" strike="noStrike" cap="none" normalizeH="0" baseline="-25000" smtClean="0">
                          <a:ln>
                            <a:noFill/>
                          </a:ln>
                          <a:solidFill>
                            <a:schemeClr val="tx1"/>
                          </a:solidFill>
                          <a:effectLst/>
                          <a:latin typeface="Arial" charset="0"/>
                        </a:rPr>
                        <a:t>3</a:t>
                      </a:r>
                      <a:r>
                        <a:rPr kumimoji="0" lang="en-US" sz="2200" b="0" i="0" u="none" strike="noStrike" cap="none" normalizeH="0" baseline="30000" smtClean="0">
                          <a:ln>
                            <a:noFill/>
                          </a:ln>
                          <a:solidFill>
                            <a:schemeClr val="tx1"/>
                          </a:solidFill>
                          <a:effectLst/>
                          <a:latin typeface="Arial" charset="0"/>
                        </a:rPr>
                        <a:t>–</a:t>
                      </a:r>
                      <a:endParaRPr kumimoji="0" lang="en-US"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Carbon dioxide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Water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Carbonic acid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Hydrogen 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Bicarb 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sz="4000"/>
              <a:t>Influence of Carbon Dioxide on Blood pH</a:t>
            </a:r>
          </a:p>
        </p:txBody>
      </p:sp>
      <p:sp>
        <p:nvSpPr>
          <p:cNvPr id="18435" name="Rectangle 3"/>
          <p:cNvSpPr>
            <a:spLocks noGrp="1" noChangeArrowheads="1"/>
          </p:cNvSpPr>
          <p:nvPr>
            <p:ph idx="1"/>
          </p:nvPr>
        </p:nvSpPr>
        <p:spPr/>
        <p:txBody>
          <a:bodyPr/>
          <a:lstStyle/>
          <a:p>
            <a:r>
              <a:rPr lang="en-US"/>
              <a:t>Changes in respiratory rate can also:</a:t>
            </a:r>
          </a:p>
          <a:p>
            <a:pPr lvl="1"/>
            <a:endParaRPr lang="en-US"/>
          </a:p>
          <a:p>
            <a:pPr lvl="1"/>
            <a:r>
              <a:rPr lang="en-US"/>
              <a:t>Alter blood pH  </a:t>
            </a:r>
          </a:p>
          <a:p>
            <a:pPr lvl="1"/>
            <a:endParaRPr lang="en-US"/>
          </a:p>
          <a:p>
            <a:pPr lvl="1"/>
            <a:r>
              <a:rPr lang="en-US"/>
              <a:t>Provide a fast-acting system to adjust pH when it is disturbed by metabolic factors</a:t>
            </a:r>
          </a:p>
        </p:txBody>
      </p:sp>
    </p:spTree>
  </p:cSld>
  <p:clrMapOvr>
    <a:masterClrMapping/>
  </p:clrMapOvr>
  <p:transition>
    <p:fade thruBlk="1"/>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p:txBody>
          <a:bodyPr>
            <a:normAutofit/>
          </a:bodyPr>
          <a:lstStyle/>
          <a:p>
            <a:r>
              <a:rPr lang="en-US" sz="3200" dirty="0"/>
              <a:t>Control of Respiration: </a:t>
            </a:r>
            <a:br>
              <a:rPr lang="en-US" sz="3200" dirty="0"/>
            </a:br>
            <a:r>
              <a:rPr lang="en-US" sz="3200" dirty="0" err="1"/>
              <a:t>Medullary</a:t>
            </a:r>
            <a:r>
              <a:rPr lang="en-US" sz="3200" dirty="0"/>
              <a:t> Respiratory Centers</a:t>
            </a:r>
          </a:p>
        </p:txBody>
      </p:sp>
      <p:sp>
        <p:nvSpPr>
          <p:cNvPr id="19460" name="Rectangle 4"/>
          <p:cNvSpPr>
            <a:spLocks noGrp="1" noChangeArrowheads="1"/>
          </p:cNvSpPr>
          <p:nvPr>
            <p:ph idx="1"/>
          </p:nvPr>
        </p:nvSpPr>
        <p:spPr>
          <a:xfrm>
            <a:off x="298450" y="1371600"/>
            <a:ext cx="8270875" cy="4992688"/>
          </a:xfrm>
        </p:spPr>
        <p:txBody>
          <a:bodyPr/>
          <a:lstStyle/>
          <a:p>
            <a:pPr>
              <a:lnSpc>
                <a:spcPct val="90000"/>
              </a:lnSpc>
            </a:pPr>
            <a:r>
              <a:rPr lang="en-US" dirty="0"/>
              <a:t>The dorsal respiratory group (DRG)</a:t>
            </a:r>
          </a:p>
          <a:p>
            <a:pPr lvl="1">
              <a:lnSpc>
                <a:spcPct val="90000"/>
              </a:lnSpc>
            </a:pPr>
            <a:r>
              <a:rPr lang="en-US" dirty="0"/>
              <a:t>or </a:t>
            </a:r>
            <a:r>
              <a:rPr lang="en-US" dirty="0" err="1"/>
              <a:t>inspiratory</a:t>
            </a:r>
            <a:r>
              <a:rPr lang="en-US" dirty="0"/>
              <a:t> center: </a:t>
            </a:r>
          </a:p>
          <a:p>
            <a:pPr>
              <a:lnSpc>
                <a:spcPct val="90000"/>
              </a:lnSpc>
            </a:pPr>
            <a:r>
              <a:rPr lang="en-US" dirty="0"/>
              <a:t>Location:  Medulla oblongata </a:t>
            </a:r>
          </a:p>
          <a:p>
            <a:pPr lvl="1">
              <a:lnSpc>
                <a:spcPct val="90000"/>
              </a:lnSpc>
            </a:pPr>
            <a:r>
              <a:rPr lang="en-US" dirty="0"/>
              <a:t>Function:  sets rate of respiration</a:t>
            </a:r>
          </a:p>
          <a:p>
            <a:pPr lvl="1">
              <a:lnSpc>
                <a:spcPct val="90000"/>
              </a:lnSpc>
            </a:pPr>
            <a:r>
              <a:rPr lang="en-US" dirty="0"/>
              <a:t>Excites the </a:t>
            </a:r>
            <a:r>
              <a:rPr lang="en-US" dirty="0" err="1"/>
              <a:t>inspiratory</a:t>
            </a:r>
            <a:r>
              <a:rPr lang="en-US" dirty="0"/>
              <a:t> muscles </a:t>
            </a:r>
          </a:p>
          <a:p>
            <a:pPr lvl="1">
              <a:lnSpc>
                <a:spcPct val="90000"/>
              </a:lnSpc>
            </a:pPr>
            <a:r>
              <a:rPr lang="en-US" dirty="0"/>
              <a:t>sets </a:t>
            </a:r>
            <a:r>
              <a:rPr lang="en-US" dirty="0" err="1"/>
              <a:t>eupnea</a:t>
            </a:r>
            <a:r>
              <a:rPr lang="en-US" dirty="0"/>
              <a:t> (12-15 breaths/minute)</a:t>
            </a:r>
          </a:p>
          <a:p>
            <a:pPr lvl="2">
              <a:lnSpc>
                <a:spcPct val="90000"/>
              </a:lnSpc>
            </a:pPr>
            <a:r>
              <a:rPr lang="en-US" dirty="0" err="1"/>
              <a:t>Eu</a:t>
            </a:r>
            <a:r>
              <a:rPr lang="en-US" dirty="0"/>
              <a:t>:  good</a:t>
            </a:r>
          </a:p>
          <a:p>
            <a:pPr lvl="2">
              <a:lnSpc>
                <a:spcPct val="90000"/>
              </a:lnSpc>
            </a:pPr>
            <a:r>
              <a:rPr lang="en-US" dirty="0" err="1"/>
              <a:t>Pnea</a:t>
            </a:r>
            <a:r>
              <a:rPr lang="en-US" dirty="0"/>
              <a:t>:  breath</a:t>
            </a:r>
          </a:p>
          <a:p>
            <a:pPr lvl="1">
              <a:lnSpc>
                <a:spcPct val="90000"/>
              </a:lnSpc>
            </a:pPr>
            <a:endParaRPr lang="en-US" dirty="0"/>
          </a:p>
          <a:p>
            <a:pPr lvl="1">
              <a:lnSpc>
                <a:spcPct val="90000"/>
              </a:lnSpc>
            </a:pPr>
            <a:r>
              <a:rPr lang="en-US" dirty="0"/>
              <a:t>Becomes dormant during expiration</a:t>
            </a:r>
          </a:p>
        </p:txBody>
      </p:sp>
    </p:spTree>
  </p:cSld>
  <p:clrMapOvr>
    <a:masterClrMapping/>
  </p:clrMapOvr>
  <p:transition>
    <p:fade thruBlk="1"/>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Medullary respiratory centers</a:t>
            </a:r>
          </a:p>
        </p:txBody>
      </p:sp>
      <p:sp>
        <p:nvSpPr>
          <p:cNvPr id="60419" name="Rectangle 3"/>
          <p:cNvSpPr>
            <a:spLocks noGrp="1" noChangeArrowheads="1"/>
          </p:cNvSpPr>
          <p:nvPr>
            <p:ph idx="1"/>
          </p:nvPr>
        </p:nvSpPr>
        <p:spPr/>
        <p:txBody>
          <a:bodyPr/>
          <a:lstStyle/>
          <a:p>
            <a:r>
              <a:rPr lang="en-US"/>
              <a:t>The ventral respiratory group (VRG) </a:t>
            </a:r>
          </a:p>
          <a:p>
            <a:pPr lvl="1"/>
            <a:endParaRPr lang="en-US"/>
          </a:p>
          <a:p>
            <a:pPr lvl="1"/>
            <a:r>
              <a:rPr lang="en-US"/>
              <a:t>involved in forced inspiration </a:t>
            </a:r>
          </a:p>
          <a:p>
            <a:pPr lvl="1"/>
            <a:endParaRPr lang="en-US"/>
          </a:p>
          <a:p>
            <a:pPr lvl="1"/>
            <a:r>
              <a:rPr lang="en-US"/>
              <a:t>expiration</a:t>
            </a:r>
          </a:p>
        </p:txBody>
      </p:sp>
    </p:spTree>
  </p:cSld>
  <p:clrMapOvr>
    <a:masterClrMapping/>
  </p:clrMapOvr>
  <p:transition>
    <p:fade thruBlk="1"/>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457200" y="274638"/>
            <a:ext cx="6172200" cy="944562"/>
          </a:xfrm>
        </p:spPr>
        <p:txBody>
          <a:bodyPr>
            <a:normAutofit fontScale="90000"/>
          </a:bodyPr>
          <a:lstStyle/>
          <a:p>
            <a:r>
              <a:rPr lang="en-US" sz="3600" dirty="0"/>
              <a:t>Control of Respiration: </a:t>
            </a:r>
            <a:br>
              <a:rPr lang="en-US" sz="3600" dirty="0"/>
            </a:br>
            <a:r>
              <a:rPr lang="en-US" sz="3600" dirty="0"/>
              <a:t>Pons Respiratory Centers</a:t>
            </a:r>
          </a:p>
        </p:txBody>
      </p:sp>
      <p:sp>
        <p:nvSpPr>
          <p:cNvPr id="21508" name="Rectangle 4"/>
          <p:cNvSpPr>
            <a:spLocks noGrp="1" noChangeArrowheads="1"/>
          </p:cNvSpPr>
          <p:nvPr>
            <p:ph idx="1"/>
          </p:nvPr>
        </p:nvSpPr>
        <p:spPr>
          <a:xfrm>
            <a:off x="298450" y="1600200"/>
            <a:ext cx="5721350" cy="4764088"/>
          </a:xfrm>
        </p:spPr>
        <p:txBody>
          <a:bodyPr/>
          <a:lstStyle/>
          <a:p>
            <a:r>
              <a:rPr lang="en-US" dirty="0"/>
              <a:t>Pons centers:</a:t>
            </a:r>
          </a:p>
          <a:p>
            <a:pPr lvl="1"/>
            <a:r>
              <a:rPr lang="en-US" dirty="0"/>
              <a:t>Influences </a:t>
            </a:r>
            <a:r>
              <a:rPr lang="en-US" dirty="0" err="1"/>
              <a:t>medullary</a:t>
            </a:r>
            <a:r>
              <a:rPr lang="en-US" dirty="0"/>
              <a:t> centers</a:t>
            </a:r>
          </a:p>
          <a:p>
            <a:pPr lvl="1"/>
            <a:r>
              <a:rPr lang="en-US" dirty="0"/>
              <a:t>Smooth out transitions (inspiration/expiration)</a:t>
            </a:r>
          </a:p>
          <a:p>
            <a:pPr lvl="1"/>
            <a:endParaRPr lang="en-US" dirty="0"/>
          </a:p>
          <a:p>
            <a:r>
              <a:rPr lang="en-US" dirty="0"/>
              <a:t>The </a:t>
            </a:r>
            <a:r>
              <a:rPr lang="en-US" dirty="0" err="1"/>
              <a:t>pontine</a:t>
            </a:r>
            <a:r>
              <a:rPr lang="en-US" dirty="0"/>
              <a:t> respiratory group (PRG) – continuously inhibits the inspiration center</a:t>
            </a:r>
          </a:p>
        </p:txBody>
      </p:sp>
      <p:pic>
        <p:nvPicPr>
          <p:cNvPr id="21509" name="Picture 5"/>
          <p:cNvPicPr>
            <a:picLocks noChangeAspect="1" noChangeArrowheads="1"/>
          </p:cNvPicPr>
          <p:nvPr/>
        </p:nvPicPr>
        <p:blipFill>
          <a:blip r:embed="rId2" cstate="print"/>
          <a:srcRect l="3729" t="769" r="3308" b="3551"/>
          <a:stretch>
            <a:fillRect/>
          </a:stretch>
        </p:blipFill>
        <p:spPr bwMode="auto">
          <a:xfrm>
            <a:off x="6135688" y="0"/>
            <a:ext cx="3008312" cy="6546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Respiratory Rhythm</a:t>
            </a:r>
          </a:p>
        </p:txBody>
      </p:sp>
      <p:sp>
        <p:nvSpPr>
          <p:cNvPr id="22531" name="Rectangle 3"/>
          <p:cNvSpPr>
            <a:spLocks noGrp="1" noChangeArrowheads="1"/>
          </p:cNvSpPr>
          <p:nvPr>
            <p:ph idx="1"/>
          </p:nvPr>
        </p:nvSpPr>
        <p:spPr/>
        <p:txBody>
          <a:bodyPr/>
          <a:lstStyle/>
          <a:p>
            <a:pPr>
              <a:lnSpc>
                <a:spcPct val="90000"/>
              </a:lnSpc>
            </a:pPr>
            <a:r>
              <a:rPr lang="en-US"/>
              <a:t>A result of relationship between medullary and pons centers</a:t>
            </a:r>
          </a:p>
          <a:p>
            <a:pPr>
              <a:lnSpc>
                <a:spcPct val="90000"/>
              </a:lnSpc>
            </a:pPr>
            <a:r>
              <a:rPr lang="en-US"/>
              <a:t>Other theories include</a:t>
            </a:r>
          </a:p>
          <a:p>
            <a:pPr lvl="1">
              <a:lnSpc>
                <a:spcPct val="90000"/>
              </a:lnSpc>
            </a:pPr>
            <a:endParaRPr lang="en-US"/>
          </a:p>
          <a:p>
            <a:pPr lvl="1">
              <a:lnSpc>
                <a:spcPct val="90000"/>
              </a:lnSpc>
            </a:pPr>
            <a:r>
              <a:rPr lang="en-US"/>
              <a:t>Inspiratory neurons are pacemakers and are both automatic and rhythmic</a:t>
            </a:r>
          </a:p>
          <a:p>
            <a:pPr lvl="1">
              <a:lnSpc>
                <a:spcPct val="90000"/>
              </a:lnSpc>
              <a:buFontTx/>
              <a:buNone/>
            </a:pPr>
            <a:endParaRPr lang="en-US"/>
          </a:p>
          <a:p>
            <a:pPr lvl="1">
              <a:lnSpc>
                <a:spcPct val="90000"/>
              </a:lnSpc>
            </a:pPr>
            <a:r>
              <a:rPr lang="en-US"/>
              <a:t>Stretch receptors in the lungs establish respiratory rhythm</a:t>
            </a:r>
          </a:p>
        </p:txBody>
      </p:sp>
    </p:spTree>
  </p:cSld>
  <p:clrMapOvr>
    <a:masterClrMapping/>
  </p:clrMapOvr>
  <p:transition>
    <p:fade thruBlk="1"/>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Depth and Rate of Breathing</a:t>
            </a:r>
          </a:p>
        </p:txBody>
      </p:sp>
      <p:sp>
        <p:nvSpPr>
          <p:cNvPr id="23555" name="Rectangle 3"/>
          <p:cNvSpPr>
            <a:spLocks noGrp="1" noChangeArrowheads="1"/>
          </p:cNvSpPr>
          <p:nvPr>
            <p:ph idx="1"/>
          </p:nvPr>
        </p:nvSpPr>
        <p:spPr/>
        <p:txBody>
          <a:bodyPr/>
          <a:lstStyle/>
          <a:p>
            <a:r>
              <a:rPr lang="en-US"/>
              <a:t>Inspiratory depth is determined by how actively the respiratory center stimulates the respiratory muscles</a:t>
            </a:r>
          </a:p>
          <a:p>
            <a:r>
              <a:rPr lang="en-US"/>
              <a:t>Rate of respiration is determined by how long the inspiratory center is active</a:t>
            </a:r>
          </a:p>
          <a:p>
            <a:r>
              <a:rPr lang="en-US"/>
              <a:t>Respiratory centers in the pons and medulla are sensitive to both excitatory and inhibitory stimuli</a:t>
            </a:r>
          </a:p>
        </p:txBody>
      </p:sp>
    </p:spTree>
  </p:cSld>
  <p:clrMapOvr>
    <a:masterClrMapping/>
  </p:clrMapOvr>
  <p:transition>
    <p:fade thruBlk="1"/>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Medullary Respiratory Centers</a:t>
            </a:r>
          </a:p>
        </p:txBody>
      </p:sp>
      <p:sp>
        <p:nvSpPr>
          <p:cNvPr id="24579"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eaLnBrk="0" hangingPunct="0"/>
            <a:r>
              <a:rPr lang="en-US" sz="1200" b="1">
                <a:solidFill>
                  <a:schemeClr val="accent2"/>
                </a:solidFill>
              </a:rPr>
              <a:t>Figure 22.25</a:t>
            </a:r>
          </a:p>
        </p:txBody>
      </p:sp>
      <p:pic>
        <p:nvPicPr>
          <p:cNvPr id="24580" name="Picture 4"/>
          <p:cNvPicPr>
            <a:picLocks noChangeAspect="1" noChangeArrowheads="1"/>
          </p:cNvPicPr>
          <p:nvPr/>
        </p:nvPicPr>
        <p:blipFill>
          <a:blip r:embed="rId2" cstate="print"/>
          <a:srcRect t="1988" b="5516"/>
          <a:stretch>
            <a:fillRect/>
          </a:stretch>
        </p:blipFill>
        <p:spPr bwMode="auto">
          <a:xfrm>
            <a:off x="1219200" y="1314450"/>
            <a:ext cx="6457950" cy="5543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Structure of the Nose</a:t>
            </a:r>
          </a:p>
        </p:txBody>
      </p:sp>
      <p:sp>
        <p:nvSpPr>
          <p:cNvPr id="21507"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a:r>
              <a:rPr lang="en-US" sz="1200" b="1">
                <a:solidFill>
                  <a:schemeClr val="accent2"/>
                </a:solidFill>
                <a:latin typeface="Arial" charset="0"/>
              </a:rPr>
              <a:t>Figure 22.2a</a:t>
            </a:r>
          </a:p>
        </p:txBody>
      </p:sp>
      <p:pic>
        <p:nvPicPr>
          <p:cNvPr id="21508" name="Picture 4"/>
          <p:cNvPicPr>
            <a:picLocks noChangeAspect="1" noChangeArrowheads="1"/>
          </p:cNvPicPr>
          <p:nvPr/>
        </p:nvPicPr>
        <p:blipFill>
          <a:blip r:embed="rId2" cstate="print"/>
          <a:srcRect l="1044" t="2174" r="45479" b="5452"/>
          <a:stretch>
            <a:fillRect/>
          </a:stretch>
        </p:blipFill>
        <p:spPr bwMode="auto">
          <a:xfrm>
            <a:off x="2057400" y="1676400"/>
            <a:ext cx="4944312" cy="4614863"/>
          </a:xfrm>
          <a:prstGeom prst="rect">
            <a:avLst/>
          </a:prstGeom>
          <a:noFill/>
        </p:spPr>
      </p:pic>
    </p:spTree>
  </p:cSld>
  <p:clrMapOvr>
    <a:masterClrMapping/>
  </p:clrMapOvr>
  <p:transition>
    <p:fade thruBlk="1"/>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sz="4000" dirty="0"/>
              <a:t>Depth and Rate of Breathing: Reflexes</a:t>
            </a:r>
          </a:p>
        </p:txBody>
      </p:sp>
      <p:sp>
        <p:nvSpPr>
          <p:cNvPr id="25603" name="Rectangle 3"/>
          <p:cNvSpPr>
            <a:spLocks noGrp="1" noChangeArrowheads="1"/>
          </p:cNvSpPr>
          <p:nvPr>
            <p:ph idx="1"/>
          </p:nvPr>
        </p:nvSpPr>
        <p:spPr/>
        <p:txBody>
          <a:bodyPr>
            <a:normAutofit fontScale="92500" lnSpcReduction="10000"/>
          </a:bodyPr>
          <a:lstStyle/>
          <a:p>
            <a:r>
              <a:rPr lang="en-US" dirty="0"/>
              <a:t>Pulmonary irritant reflexes </a:t>
            </a:r>
          </a:p>
          <a:p>
            <a:pPr lvl="1"/>
            <a:r>
              <a:rPr lang="en-US" dirty="0"/>
              <a:t>irritants promote constriction of air passages</a:t>
            </a:r>
          </a:p>
          <a:p>
            <a:endParaRPr lang="en-US" dirty="0" smtClean="0"/>
          </a:p>
          <a:p>
            <a:r>
              <a:rPr lang="en-US" dirty="0" smtClean="0"/>
              <a:t>Inflation </a:t>
            </a:r>
            <a:r>
              <a:rPr lang="en-US" dirty="0"/>
              <a:t>reflex (</a:t>
            </a:r>
            <a:r>
              <a:rPr lang="en-US" dirty="0" err="1"/>
              <a:t>Hering</a:t>
            </a:r>
            <a:r>
              <a:rPr lang="en-US" dirty="0"/>
              <a:t>-Breuer) </a:t>
            </a:r>
          </a:p>
          <a:p>
            <a:pPr lvl="1"/>
            <a:r>
              <a:rPr lang="en-US" dirty="0"/>
              <a:t>stretch receptors in the lungs are stimulated by lung inflation </a:t>
            </a:r>
          </a:p>
          <a:p>
            <a:pPr lvl="1"/>
            <a:endParaRPr lang="en-US" dirty="0"/>
          </a:p>
          <a:p>
            <a:pPr lvl="1"/>
            <a:r>
              <a:rPr lang="en-US" dirty="0"/>
              <a:t>Prevents over-stretching</a:t>
            </a:r>
          </a:p>
          <a:p>
            <a:pPr lvl="1"/>
            <a:endParaRPr lang="en-US" dirty="0"/>
          </a:p>
          <a:p>
            <a:pPr lvl="1"/>
            <a:r>
              <a:rPr lang="en-US" dirty="0"/>
              <a:t>The body gives feedback based on stretch.  </a:t>
            </a:r>
          </a:p>
        </p:txBody>
      </p:sp>
    </p:spTree>
  </p:cSld>
  <p:clrMapOvr>
    <a:masterClrMapping/>
  </p:clrMapOvr>
  <p:transition>
    <p:fade thruBlk="1"/>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p:txBody>
          <a:bodyPr>
            <a:normAutofit/>
          </a:bodyPr>
          <a:lstStyle/>
          <a:p>
            <a:r>
              <a:rPr lang="en-US" sz="2800" dirty="0"/>
              <a:t>Depth and Rate of Breathing: Higher Brain Centers</a:t>
            </a:r>
          </a:p>
        </p:txBody>
      </p:sp>
      <p:sp>
        <p:nvSpPr>
          <p:cNvPr id="26628" name="Rectangle 4"/>
          <p:cNvSpPr>
            <a:spLocks noGrp="1" noChangeArrowheads="1"/>
          </p:cNvSpPr>
          <p:nvPr>
            <p:ph idx="1"/>
          </p:nvPr>
        </p:nvSpPr>
        <p:spPr>
          <a:xfrm>
            <a:off x="298450" y="1447800"/>
            <a:ext cx="8270875" cy="5218113"/>
          </a:xfrm>
        </p:spPr>
        <p:txBody>
          <a:bodyPr>
            <a:normAutofit fontScale="92500" lnSpcReduction="20000"/>
          </a:bodyPr>
          <a:lstStyle/>
          <a:p>
            <a:pPr>
              <a:lnSpc>
                <a:spcPct val="90000"/>
              </a:lnSpc>
            </a:pPr>
            <a:r>
              <a:rPr lang="en-US" dirty="0"/>
              <a:t>Hypothalamic controls act with the limbic system (emotions) to modify rate and depth of respiration </a:t>
            </a:r>
          </a:p>
          <a:p>
            <a:pPr lvl="1">
              <a:lnSpc>
                <a:spcPct val="90000"/>
              </a:lnSpc>
            </a:pPr>
            <a:r>
              <a:rPr lang="en-US" dirty="0"/>
              <a:t>Example: breath holding that occurs in anger</a:t>
            </a:r>
          </a:p>
          <a:p>
            <a:pPr>
              <a:lnSpc>
                <a:spcPct val="90000"/>
              </a:lnSpc>
            </a:pPr>
            <a:endParaRPr lang="en-US" dirty="0" smtClean="0"/>
          </a:p>
          <a:p>
            <a:pPr>
              <a:lnSpc>
                <a:spcPct val="90000"/>
              </a:lnSpc>
            </a:pPr>
            <a:r>
              <a:rPr lang="en-US" dirty="0" smtClean="0"/>
              <a:t>A </a:t>
            </a:r>
            <a:r>
              <a:rPr lang="en-US" dirty="0"/>
              <a:t>rise in body temperature acts to increase respiratory rate</a:t>
            </a:r>
          </a:p>
          <a:p>
            <a:pPr>
              <a:lnSpc>
                <a:spcPct val="90000"/>
              </a:lnSpc>
            </a:pPr>
            <a:endParaRPr lang="en-US" dirty="0" smtClean="0"/>
          </a:p>
          <a:p>
            <a:pPr>
              <a:lnSpc>
                <a:spcPct val="90000"/>
              </a:lnSpc>
            </a:pPr>
            <a:r>
              <a:rPr lang="en-US" dirty="0" smtClean="0"/>
              <a:t>Cortical </a:t>
            </a:r>
            <a:r>
              <a:rPr lang="en-US" dirty="0"/>
              <a:t>controls are direct signals from the cerebral motor cortex that bypass </a:t>
            </a:r>
            <a:r>
              <a:rPr lang="en-US" dirty="0" err="1"/>
              <a:t>medullary</a:t>
            </a:r>
            <a:r>
              <a:rPr lang="en-US" dirty="0"/>
              <a:t> controls</a:t>
            </a:r>
          </a:p>
          <a:p>
            <a:pPr lvl="1">
              <a:lnSpc>
                <a:spcPct val="90000"/>
              </a:lnSpc>
            </a:pPr>
            <a:r>
              <a:rPr lang="en-US" dirty="0"/>
              <a:t>Examples: voluntary breath holding, taking a deep breath</a:t>
            </a:r>
          </a:p>
        </p:txBody>
      </p:sp>
    </p:spTree>
  </p:cSld>
  <p:clrMapOvr>
    <a:masterClrMapping/>
  </p:clrMapOvr>
  <p:transition>
    <p:fade thruBlk="1"/>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4800600" cy="1143000"/>
          </a:xfrm>
        </p:spPr>
        <p:txBody>
          <a:bodyPr>
            <a:normAutofit fontScale="90000"/>
          </a:bodyPr>
          <a:lstStyle/>
          <a:p>
            <a:r>
              <a:rPr lang="en-US" sz="4000" dirty="0"/>
              <a:t>Depth and Rate of Breathing: P</a:t>
            </a:r>
            <a:r>
              <a:rPr lang="en-US" sz="4000" baseline="-25000" dirty="0"/>
              <a:t>CO2</a:t>
            </a:r>
            <a:endParaRPr lang="en-US" sz="4000" dirty="0"/>
          </a:p>
        </p:txBody>
      </p:sp>
      <p:sp>
        <p:nvSpPr>
          <p:cNvPr id="27651" name="Rectangle 3"/>
          <p:cNvSpPr>
            <a:spLocks noGrp="1" noChangeArrowheads="1"/>
          </p:cNvSpPr>
          <p:nvPr>
            <p:ph idx="1"/>
          </p:nvPr>
        </p:nvSpPr>
        <p:spPr>
          <a:xfrm>
            <a:off x="228600" y="1600200"/>
            <a:ext cx="4648200" cy="4800600"/>
          </a:xfrm>
        </p:spPr>
        <p:txBody>
          <a:bodyPr>
            <a:normAutofit lnSpcReduction="10000"/>
          </a:bodyPr>
          <a:lstStyle/>
          <a:p>
            <a:pPr>
              <a:lnSpc>
                <a:spcPct val="90000"/>
              </a:lnSpc>
            </a:pPr>
            <a:r>
              <a:rPr lang="en-US" sz="2800" dirty="0"/>
              <a:t>levels are monitored by </a:t>
            </a:r>
            <a:r>
              <a:rPr lang="en-US" sz="2800" dirty="0" err="1"/>
              <a:t>chemoreceptors</a:t>
            </a:r>
            <a:r>
              <a:rPr lang="en-US" sz="2800" dirty="0"/>
              <a:t> of the brain stem</a:t>
            </a:r>
          </a:p>
          <a:p>
            <a:pPr>
              <a:lnSpc>
                <a:spcPct val="90000"/>
              </a:lnSpc>
            </a:pPr>
            <a:r>
              <a:rPr lang="en-US" sz="2800" dirty="0"/>
              <a:t>Carbon dioxide in the blood diffuses into the cerebrospinal fluid </a:t>
            </a:r>
          </a:p>
          <a:p>
            <a:pPr>
              <a:lnSpc>
                <a:spcPct val="90000"/>
              </a:lnSpc>
            </a:pPr>
            <a:r>
              <a:rPr lang="en-US" sz="2800" dirty="0"/>
              <a:t>Resulting carbonic acid dissociates, releasing hydrogen ions</a:t>
            </a:r>
          </a:p>
          <a:p>
            <a:pPr>
              <a:lnSpc>
                <a:spcPct val="90000"/>
              </a:lnSpc>
            </a:pPr>
            <a:r>
              <a:rPr lang="en-US" sz="2800" dirty="0"/>
              <a:t>Carbon dioxide levels rise </a:t>
            </a:r>
          </a:p>
          <a:p>
            <a:pPr lvl="1">
              <a:lnSpc>
                <a:spcPct val="90000"/>
              </a:lnSpc>
            </a:pPr>
            <a:r>
              <a:rPr lang="en-US" sz="2400" dirty="0"/>
              <a:t>resulting in increased depth and rate of breathing </a:t>
            </a:r>
          </a:p>
        </p:txBody>
      </p:sp>
      <p:pic>
        <p:nvPicPr>
          <p:cNvPr id="27652" name="Picture 4"/>
          <p:cNvPicPr>
            <a:picLocks noChangeAspect="1" noChangeArrowheads="1"/>
          </p:cNvPicPr>
          <p:nvPr/>
        </p:nvPicPr>
        <p:blipFill>
          <a:blip r:embed="rId2" cstate="print"/>
          <a:srcRect l="1956" t="1785" r="2895" b="4115"/>
          <a:stretch>
            <a:fillRect/>
          </a:stretch>
        </p:blipFill>
        <p:spPr bwMode="auto">
          <a:xfrm>
            <a:off x="4927600" y="0"/>
            <a:ext cx="42164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a:t>Depth and Rate of Breathing: P</a:t>
            </a:r>
            <a:r>
              <a:rPr lang="en-US" sz="4000" baseline="-25000"/>
              <a:t>CO2</a:t>
            </a:r>
            <a:endParaRPr lang="en-US" sz="4000"/>
          </a:p>
        </p:txBody>
      </p:sp>
      <p:sp>
        <p:nvSpPr>
          <p:cNvPr id="29699" name="Rectangle 3"/>
          <p:cNvSpPr>
            <a:spLocks noGrp="1" noChangeArrowheads="1"/>
          </p:cNvSpPr>
          <p:nvPr>
            <p:ph idx="1"/>
          </p:nvPr>
        </p:nvSpPr>
        <p:spPr/>
        <p:txBody>
          <a:bodyPr/>
          <a:lstStyle/>
          <a:p>
            <a:pPr>
              <a:lnSpc>
                <a:spcPct val="90000"/>
              </a:lnSpc>
            </a:pPr>
            <a:r>
              <a:rPr lang="en-US" dirty="0"/>
              <a:t>Hyperventilation – increased depth and rate of breathing that:</a:t>
            </a:r>
          </a:p>
          <a:p>
            <a:pPr lvl="1">
              <a:lnSpc>
                <a:spcPct val="90000"/>
              </a:lnSpc>
            </a:pPr>
            <a:r>
              <a:rPr lang="en-US" dirty="0"/>
              <a:t>Quickly flushes carbon dioxide from the blood</a:t>
            </a:r>
          </a:p>
          <a:p>
            <a:pPr lvl="1">
              <a:lnSpc>
                <a:spcPct val="90000"/>
              </a:lnSpc>
            </a:pPr>
            <a:r>
              <a:rPr lang="en-US" dirty="0"/>
              <a:t>Occurs in response to </a:t>
            </a:r>
            <a:r>
              <a:rPr lang="en-US" dirty="0" err="1"/>
              <a:t>hypercapnia</a:t>
            </a:r>
            <a:endParaRPr lang="en-US" dirty="0"/>
          </a:p>
          <a:p>
            <a:pPr lvl="2">
              <a:lnSpc>
                <a:spcPct val="90000"/>
              </a:lnSpc>
            </a:pPr>
            <a:r>
              <a:rPr lang="en-US" dirty="0"/>
              <a:t>Elevated Carbon dioxide levels</a:t>
            </a:r>
          </a:p>
          <a:p>
            <a:pPr>
              <a:lnSpc>
                <a:spcPct val="90000"/>
              </a:lnSpc>
            </a:pPr>
            <a:endParaRPr lang="en-US" dirty="0" smtClean="0"/>
          </a:p>
          <a:p>
            <a:pPr>
              <a:lnSpc>
                <a:spcPct val="90000"/>
              </a:lnSpc>
            </a:pPr>
            <a:r>
              <a:rPr lang="en-US" dirty="0" smtClean="0"/>
              <a:t>Though </a:t>
            </a:r>
            <a:r>
              <a:rPr lang="en-US" dirty="0"/>
              <a:t>a rise CO</a:t>
            </a:r>
            <a:r>
              <a:rPr lang="en-US" baseline="-25000" dirty="0"/>
              <a:t>2 </a:t>
            </a:r>
            <a:r>
              <a:rPr lang="en-US" dirty="0"/>
              <a:t>acts as the original stimulus, control of breathing at rest is regulated by the hydrogen ion concentration in the brain</a:t>
            </a:r>
          </a:p>
        </p:txBody>
      </p:sp>
    </p:spTree>
  </p:cSld>
  <p:clrMapOvr>
    <a:masterClrMapping/>
  </p:clrMapOvr>
  <p:transition>
    <p:fade thruBlk="1"/>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a:t>Depth and Rate of Breathing: P</a:t>
            </a:r>
            <a:r>
              <a:rPr lang="en-US" sz="4000" baseline="-25000"/>
              <a:t>CO2</a:t>
            </a:r>
            <a:endParaRPr lang="en-US" sz="4000"/>
          </a:p>
        </p:txBody>
      </p:sp>
      <p:sp>
        <p:nvSpPr>
          <p:cNvPr id="30723" name="Rectangle 3"/>
          <p:cNvSpPr>
            <a:spLocks noGrp="1" noChangeArrowheads="1"/>
          </p:cNvSpPr>
          <p:nvPr>
            <p:ph idx="1"/>
          </p:nvPr>
        </p:nvSpPr>
        <p:spPr/>
        <p:txBody>
          <a:bodyPr/>
          <a:lstStyle/>
          <a:p>
            <a:r>
              <a:rPr lang="en-US"/>
              <a:t>Hypoventilation </a:t>
            </a:r>
          </a:p>
          <a:p>
            <a:pPr lvl="1"/>
            <a:r>
              <a:rPr lang="en-US"/>
              <a:t>slow and shallow breathing due to abnormally low P</a:t>
            </a:r>
            <a:r>
              <a:rPr lang="en-US" baseline="-25000"/>
              <a:t>CO2</a:t>
            </a:r>
            <a:r>
              <a:rPr lang="en-US"/>
              <a:t> levels</a:t>
            </a:r>
          </a:p>
          <a:p>
            <a:pPr lvl="1"/>
            <a:endParaRPr lang="en-US"/>
          </a:p>
          <a:p>
            <a:pPr lvl="1"/>
            <a:r>
              <a:rPr lang="en-US"/>
              <a:t>Apnea (breathing cessation) may occur until P</a:t>
            </a:r>
            <a:r>
              <a:rPr lang="en-US" baseline="-25000"/>
              <a:t>CO2</a:t>
            </a:r>
            <a:r>
              <a:rPr lang="en-US"/>
              <a:t> levels rise</a:t>
            </a:r>
          </a:p>
        </p:txBody>
      </p:sp>
    </p:spTree>
  </p:cSld>
  <p:clrMapOvr>
    <a:masterClrMapping/>
  </p:clrMapOvr>
  <p:transition>
    <p:fade thruBlk="1"/>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noFill/>
          <a:ln/>
        </p:spPr>
        <p:txBody>
          <a:bodyPr anchor="t"/>
          <a:lstStyle/>
          <a:p>
            <a:r>
              <a:rPr lang="en-US" sz="4000" dirty="0"/>
              <a:t>Depth and Rate of Breathing: P</a:t>
            </a:r>
            <a:r>
              <a:rPr lang="en-US" sz="4000" baseline="-25000" dirty="0"/>
              <a:t>CO2</a:t>
            </a:r>
            <a:endParaRPr lang="en-US" sz="4000" dirty="0"/>
          </a:p>
        </p:txBody>
      </p:sp>
      <p:sp>
        <p:nvSpPr>
          <p:cNvPr id="31746" name="Rectangle 2"/>
          <p:cNvSpPr>
            <a:spLocks noGrp="1" noChangeArrowheads="1"/>
          </p:cNvSpPr>
          <p:nvPr>
            <p:ph idx="1"/>
          </p:nvPr>
        </p:nvSpPr>
        <p:spPr>
          <a:xfrm>
            <a:off x="298450" y="1371600"/>
            <a:ext cx="8270875" cy="5214938"/>
          </a:xfrm>
        </p:spPr>
        <p:txBody>
          <a:bodyPr/>
          <a:lstStyle/>
          <a:p>
            <a:pPr>
              <a:lnSpc>
                <a:spcPct val="90000"/>
              </a:lnSpc>
            </a:pPr>
            <a:r>
              <a:rPr lang="en-US" sz="2800" dirty="0"/>
              <a:t>aortic and carotid bodies sense arterial oxygen levels </a:t>
            </a:r>
          </a:p>
          <a:p>
            <a:pPr>
              <a:lnSpc>
                <a:spcPct val="90000"/>
              </a:lnSpc>
            </a:pPr>
            <a:endParaRPr lang="en-US" sz="2800" dirty="0"/>
          </a:p>
          <a:p>
            <a:pPr>
              <a:lnSpc>
                <a:spcPct val="90000"/>
              </a:lnSpc>
            </a:pPr>
            <a:r>
              <a:rPr lang="en-US" sz="2800" dirty="0"/>
              <a:t>Oxygen levels are not a stimulus for ventilation unless the levels drop significantly</a:t>
            </a:r>
          </a:p>
          <a:p>
            <a:pPr>
              <a:lnSpc>
                <a:spcPct val="90000"/>
              </a:lnSpc>
            </a:pPr>
            <a:endParaRPr lang="en-US" sz="2800" dirty="0"/>
          </a:p>
          <a:p>
            <a:pPr lvl="1">
              <a:lnSpc>
                <a:spcPct val="90000"/>
              </a:lnSpc>
            </a:pPr>
            <a:r>
              <a:rPr lang="en-US" sz="2400" dirty="0"/>
              <a:t>If carbon dioxide is not removed, </a:t>
            </a:r>
            <a:r>
              <a:rPr lang="en-US" sz="2400" dirty="0" err="1"/>
              <a:t>chemoreceptors</a:t>
            </a:r>
            <a:r>
              <a:rPr lang="en-US" sz="2400" dirty="0"/>
              <a:t> become unresponsive to Carbon dioxide</a:t>
            </a:r>
          </a:p>
          <a:p>
            <a:pPr>
              <a:lnSpc>
                <a:spcPct val="90000"/>
              </a:lnSpc>
            </a:pPr>
            <a:endParaRPr lang="en-US" sz="2800" dirty="0"/>
          </a:p>
          <a:p>
            <a:pPr>
              <a:lnSpc>
                <a:spcPct val="90000"/>
              </a:lnSpc>
            </a:pPr>
            <a:r>
              <a:rPr lang="en-US" sz="2800" dirty="0"/>
              <a:t>Then oxygen  levels become the principal respiratory stimulus (hypoxic drive)</a:t>
            </a:r>
          </a:p>
        </p:txBody>
      </p:sp>
    </p:spTree>
  </p:cSld>
  <p:clrMapOvr>
    <a:masterClrMapping/>
  </p:clrMapOvr>
  <p:transition>
    <p:fade thruBlk="1"/>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sz="4000" dirty="0"/>
              <a:t>Depth and Rate of Breathing: Arterial pH</a:t>
            </a:r>
          </a:p>
        </p:txBody>
      </p:sp>
      <p:sp>
        <p:nvSpPr>
          <p:cNvPr id="32771" name="Rectangle 3"/>
          <p:cNvSpPr>
            <a:spLocks noGrp="1" noChangeArrowheads="1"/>
          </p:cNvSpPr>
          <p:nvPr>
            <p:ph idx="1"/>
          </p:nvPr>
        </p:nvSpPr>
        <p:spPr>
          <a:xfrm>
            <a:off x="457200" y="1600200"/>
            <a:ext cx="5181600" cy="4525963"/>
          </a:xfrm>
        </p:spPr>
        <p:txBody>
          <a:bodyPr/>
          <a:lstStyle/>
          <a:p>
            <a:pPr>
              <a:lnSpc>
                <a:spcPct val="90000"/>
              </a:lnSpc>
            </a:pPr>
            <a:r>
              <a:rPr lang="en-US"/>
              <a:t>Changes in arterial pH can modify respiratory rate even if carbon dioxide and oxygen levels are normal</a:t>
            </a:r>
          </a:p>
          <a:p>
            <a:pPr>
              <a:lnSpc>
                <a:spcPct val="90000"/>
              </a:lnSpc>
            </a:pPr>
            <a:endParaRPr lang="en-US"/>
          </a:p>
          <a:p>
            <a:pPr>
              <a:lnSpc>
                <a:spcPct val="90000"/>
              </a:lnSpc>
            </a:pPr>
            <a:r>
              <a:rPr lang="en-US"/>
              <a:t>Increased ventilation in response to falling pH is mediated by peripheral chemoreceptors</a:t>
            </a:r>
          </a:p>
        </p:txBody>
      </p:sp>
      <p:pic>
        <p:nvPicPr>
          <p:cNvPr id="32772" name="Picture 4"/>
          <p:cNvPicPr>
            <a:picLocks noChangeAspect="1" noChangeArrowheads="1"/>
          </p:cNvPicPr>
          <p:nvPr/>
        </p:nvPicPr>
        <p:blipFill>
          <a:blip r:embed="rId2" cstate="print"/>
          <a:srcRect l="2110" t="1164" r="2110" b="3912"/>
          <a:stretch>
            <a:fillRect/>
          </a:stretch>
        </p:blipFill>
        <p:spPr bwMode="auto">
          <a:xfrm>
            <a:off x="5942013" y="1066800"/>
            <a:ext cx="3201987" cy="5634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a:t>Depth and Rate of Breathing: Arterial pH</a:t>
            </a:r>
          </a:p>
        </p:txBody>
      </p:sp>
      <p:sp>
        <p:nvSpPr>
          <p:cNvPr id="34819" name="Rectangle 3"/>
          <p:cNvSpPr>
            <a:spLocks noGrp="1" noChangeArrowheads="1"/>
          </p:cNvSpPr>
          <p:nvPr>
            <p:ph idx="1"/>
          </p:nvPr>
        </p:nvSpPr>
        <p:spPr>
          <a:xfrm>
            <a:off x="457200" y="1600200"/>
            <a:ext cx="8229600" cy="4800600"/>
          </a:xfrm>
        </p:spPr>
        <p:txBody>
          <a:bodyPr/>
          <a:lstStyle/>
          <a:p>
            <a:r>
              <a:rPr lang="en-US"/>
              <a:t>Acidosis may reflect: </a:t>
            </a:r>
          </a:p>
          <a:p>
            <a:pPr lvl="1"/>
            <a:r>
              <a:rPr lang="en-US"/>
              <a:t>Carbon dioxide retention</a:t>
            </a:r>
          </a:p>
          <a:p>
            <a:pPr lvl="1"/>
            <a:r>
              <a:rPr lang="en-US"/>
              <a:t>Accumulation of lactic acid</a:t>
            </a:r>
          </a:p>
          <a:p>
            <a:pPr lvl="1"/>
            <a:r>
              <a:rPr lang="en-US"/>
              <a:t>Excess fatty acids in patients with diabetes mellitus</a:t>
            </a:r>
          </a:p>
          <a:p>
            <a:endParaRPr lang="en-US"/>
          </a:p>
          <a:p>
            <a:r>
              <a:rPr lang="en-US"/>
              <a:t>Respiratory system controls will attempt to raise the pH by increasing respiratory rate and depth</a:t>
            </a:r>
          </a:p>
        </p:txBody>
      </p:sp>
    </p:spTree>
  </p:cSld>
  <p:clrMapOvr>
    <a:masterClrMapping/>
  </p:clrMapOvr>
  <p:transition>
    <p:fade thruBlk="1"/>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4000"/>
              <a:t>Respiratory Adjustments: Exercise</a:t>
            </a:r>
          </a:p>
        </p:txBody>
      </p:sp>
      <p:sp>
        <p:nvSpPr>
          <p:cNvPr id="35843" name="Rectangle 3"/>
          <p:cNvSpPr>
            <a:spLocks noGrp="1" noChangeArrowheads="1"/>
          </p:cNvSpPr>
          <p:nvPr>
            <p:ph idx="1"/>
          </p:nvPr>
        </p:nvSpPr>
        <p:spPr>
          <a:xfrm>
            <a:off x="298450" y="1371600"/>
            <a:ext cx="8270875" cy="5359400"/>
          </a:xfrm>
        </p:spPr>
        <p:txBody>
          <a:bodyPr/>
          <a:lstStyle/>
          <a:p>
            <a:r>
              <a:rPr lang="en-US" sz="2800"/>
              <a:t>Respiratory adjustments are geared to both the intensity and duration of exercise</a:t>
            </a:r>
          </a:p>
          <a:p>
            <a:r>
              <a:rPr lang="en-US" sz="2800"/>
              <a:t>During vigorous exercise:</a:t>
            </a:r>
          </a:p>
          <a:p>
            <a:pPr lvl="1"/>
            <a:r>
              <a:rPr lang="en-US" sz="2400"/>
              <a:t>Ventilation can increase 20 fold </a:t>
            </a:r>
          </a:p>
          <a:p>
            <a:pPr lvl="1"/>
            <a:r>
              <a:rPr lang="en-US" sz="2400"/>
              <a:t>Breathing becomes deeper and more vigorous, but respiratory rate may not be significantly changed (hyperpnea)</a:t>
            </a:r>
          </a:p>
          <a:p>
            <a:r>
              <a:rPr lang="en-US" sz="2800"/>
              <a:t>Exercise-enhanced breathing is not prompted by an increase in P</a:t>
            </a:r>
            <a:r>
              <a:rPr lang="en-US" sz="2800" baseline="-25000"/>
              <a:t>CO2</a:t>
            </a:r>
            <a:r>
              <a:rPr lang="en-US" sz="2800"/>
              <a:t> or a decrease in P</a:t>
            </a:r>
            <a:r>
              <a:rPr lang="en-US" sz="2800" baseline="-25000"/>
              <a:t>O2</a:t>
            </a:r>
            <a:r>
              <a:rPr lang="en-US" sz="2800"/>
              <a:t> or pH</a:t>
            </a:r>
          </a:p>
          <a:p>
            <a:pPr lvl="1"/>
            <a:r>
              <a:rPr lang="en-US" sz="2400"/>
              <a:t>These levels remain surprisingly constant during exercise</a:t>
            </a:r>
          </a:p>
        </p:txBody>
      </p:sp>
    </p:spTree>
  </p:cSld>
  <p:clrMapOvr>
    <a:masterClrMapping/>
  </p:clrMapOvr>
  <p:transition>
    <p:fade thruBlk="1"/>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Respiratory Adjustments: Exercise</a:t>
            </a:r>
          </a:p>
        </p:txBody>
      </p:sp>
      <p:sp>
        <p:nvSpPr>
          <p:cNvPr id="36867" name="Rectangle 3"/>
          <p:cNvSpPr>
            <a:spLocks noGrp="1" noChangeArrowheads="1"/>
          </p:cNvSpPr>
          <p:nvPr>
            <p:ph idx="1"/>
          </p:nvPr>
        </p:nvSpPr>
        <p:spPr/>
        <p:txBody>
          <a:bodyPr/>
          <a:lstStyle/>
          <a:p>
            <a:r>
              <a:rPr lang="en-US"/>
              <a:t>As exercise begins:</a:t>
            </a:r>
          </a:p>
          <a:p>
            <a:pPr lvl="1"/>
            <a:r>
              <a:rPr lang="en-US"/>
              <a:t>Ventilation increases abruptly, rises slowly, and reaches a steady state</a:t>
            </a:r>
          </a:p>
          <a:p>
            <a:endParaRPr lang="en-US"/>
          </a:p>
          <a:p>
            <a:r>
              <a:rPr lang="en-US"/>
              <a:t>When exercise stops:</a:t>
            </a:r>
          </a:p>
          <a:p>
            <a:pPr lvl="1"/>
            <a:r>
              <a:rPr lang="en-US"/>
              <a:t>Ventilation declines suddenly, then gradually decreases to normal</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Structure of the Nose</a:t>
            </a:r>
          </a:p>
        </p:txBody>
      </p:sp>
      <p:sp>
        <p:nvSpPr>
          <p:cNvPr id="22531"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a:r>
              <a:rPr lang="en-US" sz="1200" b="1">
                <a:solidFill>
                  <a:schemeClr val="accent2"/>
                </a:solidFill>
                <a:latin typeface="Arial" charset="0"/>
              </a:rPr>
              <a:t>Figure 22.2b</a:t>
            </a:r>
          </a:p>
        </p:txBody>
      </p:sp>
      <p:pic>
        <p:nvPicPr>
          <p:cNvPr id="22532" name="Picture 4"/>
          <p:cNvPicPr>
            <a:picLocks noChangeAspect="1" noChangeArrowheads="1"/>
          </p:cNvPicPr>
          <p:nvPr/>
        </p:nvPicPr>
        <p:blipFill>
          <a:blip r:embed="rId2" cstate="print"/>
          <a:srcRect l="56554" t="13664" b="18047"/>
          <a:stretch>
            <a:fillRect/>
          </a:stretch>
        </p:blipFill>
        <p:spPr bwMode="auto">
          <a:xfrm>
            <a:off x="1676400" y="1600200"/>
            <a:ext cx="5654675" cy="4802656"/>
          </a:xfrm>
          <a:prstGeom prst="rect">
            <a:avLst/>
          </a:prstGeom>
          <a:noFill/>
        </p:spPr>
      </p:pic>
    </p:spTree>
  </p:cSld>
  <p:clrMapOvr>
    <a:masterClrMapping/>
  </p:clrMapOvr>
  <p:transition>
    <p:fade thruBlk="1"/>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Respiratory Adjustments: Exercise</a:t>
            </a:r>
          </a:p>
        </p:txBody>
      </p:sp>
      <p:sp>
        <p:nvSpPr>
          <p:cNvPr id="37891" name="Rectangle 3"/>
          <p:cNvSpPr>
            <a:spLocks noGrp="1" noChangeArrowheads="1"/>
          </p:cNvSpPr>
          <p:nvPr>
            <p:ph idx="1"/>
          </p:nvPr>
        </p:nvSpPr>
        <p:spPr/>
        <p:txBody>
          <a:bodyPr/>
          <a:lstStyle/>
          <a:p>
            <a:r>
              <a:rPr lang="en-US"/>
              <a:t>Neural factors bring about the above changes, including:</a:t>
            </a:r>
          </a:p>
          <a:p>
            <a:pPr lvl="1"/>
            <a:r>
              <a:rPr lang="en-US"/>
              <a:t>Anticipation of excercise</a:t>
            </a:r>
          </a:p>
          <a:p>
            <a:pPr lvl="1"/>
            <a:endParaRPr lang="en-US"/>
          </a:p>
          <a:p>
            <a:pPr lvl="1"/>
            <a:r>
              <a:rPr lang="en-US"/>
              <a:t>Cortical motor activation</a:t>
            </a:r>
          </a:p>
          <a:p>
            <a:pPr lvl="2"/>
            <a:r>
              <a:rPr lang="en-US"/>
              <a:t>Both skeletal muscles and respiratory center</a:t>
            </a:r>
          </a:p>
          <a:p>
            <a:pPr lvl="1"/>
            <a:endParaRPr lang="en-US"/>
          </a:p>
          <a:p>
            <a:pPr lvl="1"/>
            <a:r>
              <a:rPr lang="en-US"/>
              <a:t>Excitatory impulses from moving muscles</a:t>
            </a:r>
          </a:p>
        </p:txBody>
      </p:sp>
    </p:spTree>
  </p:cSld>
  <p:clrMapOvr>
    <a:masterClrMapping/>
  </p:clrMapOvr>
  <p:transition>
    <p:fade thruBlk="1"/>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533400"/>
            <a:ext cx="9144000" cy="152400"/>
          </a:xfrm>
          <a:prstGeom prst="rect">
            <a:avLst/>
          </a:prstGeom>
          <a:solidFill>
            <a:schemeClr val="bg1"/>
          </a:solidFill>
          <a:ln w="9525">
            <a:noFill/>
            <a:miter lim="800000"/>
            <a:headEnd/>
            <a:tailEnd/>
          </a:ln>
          <a:effectLst/>
        </p:spPr>
        <p:txBody>
          <a:bodyPr wrap="none" anchor="ctr"/>
          <a:lstStyle/>
          <a:p>
            <a:endParaRPr lang="en-US"/>
          </a:p>
        </p:txBody>
      </p:sp>
      <p:sp>
        <p:nvSpPr>
          <p:cNvPr id="40963" name="Rectangle 3"/>
          <p:cNvSpPr>
            <a:spLocks noGrp="1" noChangeArrowheads="1"/>
          </p:cNvSpPr>
          <p:nvPr>
            <p:ph type="title"/>
          </p:nvPr>
        </p:nvSpPr>
        <p:spPr>
          <a:xfrm>
            <a:off x="457200" y="274638"/>
            <a:ext cx="8229600" cy="944562"/>
          </a:xfrm>
        </p:spPr>
        <p:txBody>
          <a:bodyPr>
            <a:normAutofit fontScale="90000"/>
          </a:bodyPr>
          <a:lstStyle/>
          <a:p>
            <a:r>
              <a:rPr lang="en-US" sz="3600"/>
              <a:t>Chronic Obstructive Pulmonary Disease (COPD)</a:t>
            </a:r>
          </a:p>
        </p:txBody>
      </p:sp>
      <p:sp>
        <p:nvSpPr>
          <p:cNvPr id="40964" name="Rectangle 4"/>
          <p:cNvSpPr>
            <a:spLocks noGrp="1" noChangeArrowheads="1"/>
          </p:cNvSpPr>
          <p:nvPr>
            <p:ph idx="1"/>
          </p:nvPr>
        </p:nvSpPr>
        <p:spPr>
          <a:xfrm>
            <a:off x="306388" y="1371600"/>
            <a:ext cx="8270875" cy="5375275"/>
          </a:xfrm>
        </p:spPr>
        <p:txBody>
          <a:bodyPr/>
          <a:lstStyle/>
          <a:p>
            <a:pPr>
              <a:lnSpc>
                <a:spcPct val="90000"/>
              </a:lnSpc>
            </a:pPr>
            <a:r>
              <a:rPr lang="en-US"/>
              <a:t>Includes chronic bronchitis and obstructive emphysema</a:t>
            </a:r>
          </a:p>
          <a:p>
            <a:pPr>
              <a:lnSpc>
                <a:spcPct val="90000"/>
              </a:lnSpc>
            </a:pPr>
            <a:r>
              <a:rPr lang="en-US"/>
              <a:t>Patients have a history of:</a:t>
            </a:r>
          </a:p>
          <a:p>
            <a:pPr lvl="1">
              <a:lnSpc>
                <a:spcPct val="90000"/>
              </a:lnSpc>
            </a:pPr>
            <a:r>
              <a:rPr lang="en-US"/>
              <a:t>Smoking</a:t>
            </a:r>
          </a:p>
          <a:p>
            <a:pPr lvl="1">
              <a:lnSpc>
                <a:spcPct val="90000"/>
              </a:lnSpc>
            </a:pPr>
            <a:r>
              <a:rPr lang="en-US"/>
              <a:t>Dyspnea, where labored breathing occurs and gets progressively worse</a:t>
            </a:r>
          </a:p>
          <a:p>
            <a:pPr lvl="1">
              <a:lnSpc>
                <a:spcPct val="90000"/>
              </a:lnSpc>
            </a:pPr>
            <a:r>
              <a:rPr lang="en-US"/>
              <a:t>Coughing </a:t>
            </a:r>
          </a:p>
          <a:p>
            <a:pPr lvl="1">
              <a:lnSpc>
                <a:spcPct val="90000"/>
              </a:lnSpc>
            </a:pPr>
            <a:r>
              <a:rPr lang="en-US"/>
              <a:t>frequent pulmonary infections</a:t>
            </a:r>
          </a:p>
          <a:p>
            <a:pPr>
              <a:lnSpc>
                <a:spcPct val="90000"/>
              </a:lnSpc>
            </a:pPr>
            <a:r>
              <a:rPr lang="en-US"/>
              <a:t>COPD victims develop respiratory failure accompanied by hypoxemia, carbon dioxide retention, and respiratory acidosis</a:t>
            </a:r>
          </a:p>
        </p:txBody>
      </p:sp>
    </p:spTree>
  </p:cSld>
  <p:clrMapOvr>
    <a:masterClrMapping/>
  </p:clrMapOvr>
  <p:transition>
    <p:fade thruBlk="1"/>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152400"/>
            <a:ext cx="2895600" cy="1143000"/>
          </a:xfrm>
        </p:spPr>
        <p:txBody>
          <a:bodyPr/>
          <a:lstStyle/>
          <a:p>
            <a:r>
              <a:rPr lang="en-US"/>
              <a:t>COPD</a:t>
            </a:r>
            <a:endParaRPr lang="en-US" baseline="-25000">
              <a:solidFill>
                <a:schemeClr val="tx1"/>
              </a:solidFill>
            </a:endParaRPr>
          </a:p>
        </p:txBody>
      </p:sp>
      <p:sp>
        <p:nvSpPr>
          <p:cNvPr id="41987"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eaLnBrk="0" hangingPunct="0"/>
            <a:r>
              <a:rPr lang="en-US" sz="1200" b="1">
                <a:solidFill>
                  <a:schemeClr val="accent2"/>
                </a:solidFill>
              </a:rPr>
              <a:t>Figure 22.28</a:t>
            </a:r>
          </a:p>
        </p:txBody>
      </p:sp>
      <p:pic>
        <p:nvPicPr>
          <p:cNvPr id="41988" name="Picture 4"/>
          <p:cNvPicPr>
            <a:picLocks noChangeAspect="1" noChangeArrowheads="1"/>
          </p:cNvPicPr>
          <p:nvPr/>
        </p:nvPicPr>
        <p:blipFill>
          <a:blip r:embed="rId2" cstate="print"/>
          <a:srcRect l="1833" t="1991" r="2032" b="6917"/>
          <a:stretch>
            <a:fillRect/>
          </a:stretch>
        </p:blipFill>
        <p:spPr bwMode="auto">
          <a:xfrm>
            <a:off x="2855913" y="0"/>
            <a:ext cx="6288087" cy="6858000"/>
          </a:xfrm>
          <a:prstGeom prst="rect">
            <a:avLst/>
          </a:prstGeom>
          <a:noFill/>
        </p:spPr>
      </p:pic>
    </p:spTree>
  </p:cSld>
  <p:clrMapOvr>
    <a:masterClrMapping/>
  </p:clrMapOvr>
  <p:transition>
    <p:fade thruBlk="1"/>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Asthma</a:t>
            </a:r>
          </a:p>
        </p:txBody>
      </p:sp>
      <p:sp>
        <p:nvSpPr>
          <p:cNvPr id="43011" name="Rectangle 3"/>
          <p:cNvSpPr>
            <a:spLocks noGrp="1" noChangeArrowheads="1"/>
          </p:cNvSpPr>
          <p:nvPr>
            <p:ph idx="1"/>
          </p:nvPr>
        </p:nvSpPr>
        <p:spPr/>
        <p:txBody>
          <a:bodyPr/>
          <a:lstStyle/>
          <a:p>
            <a:pPr>
              <a:lnSpc>
                <a:spcPct val="90000"/>
              </a:lnSpc>
            </a:pPr>
            <a:r>
              <a:rPr lang="en-US"/>
              <a:t>Characterized by </a:t>
            </a:r>
          </a:p>
          <a:p>
            <a:pPr lvl="1">
              <a:lnSpc>
                <a:spcPct val="90000"/>
              </a:lnSpc>
            </a:pPr>
            <a:r>
              <a:rPr lang="en-US"/>
              <a:t>Dyspnea</a:t>
            </a:r>
          </a:p>
          <a:p>
            <a:pPr lvl="1">
              <a:lnSpc>
                <a:spcPct val="90000"/>
              </a:lnSpc>
            </a:pPr>
            <a:r>
              <a:rPr lang="en-US"/>
              <a:t>wheezing,</a:t>
            </a:r>
          </a:p>
          <a:p>
            <a:pPr lvl="1">
              <a:lnSpc>
                <a:spcPct val="90000"/>
              </a:lnSpc>
            </a:pPr>
            <a:r>
              <a:rPr lang="en-US"/>
              <a:t>chest tightness</a:t>
            </a:r>
          </a:p>
          <a:p>
            <a:pPr>
              <a:lnSpc>
                <a:spcPct val="90000"/>
              </a:lnSpc>
            </a:pPr>
            <a:endParaRPr lang="en-US"/>
          </a:p>
          <a:p>
            <a:pPr>
              <a:lnSpc>
                <a:spcPct val="90000"/>
              </a:lnSpc>
            </a:pPr>
            <a:r>
              <a:rPr lang="en-US"/>
              <a:t>Active inflammation of the airways precedes bronchospasms</a:t>
            </a:r>
          </a:p>
        </p:txBody>
      </p:sp>
    </p:spTree>
  </p:cSld>
  <p:clrMapOvr>
    <a:masterClrMapping/>
  </p:clrMapOvr>
  <p:transition>
    <p:fade thruBlk="1"/>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Asthma</a:t>
            </a:r>
          </a:p>
        </p:txBody>
      </p:sp>
      <p:sp>
        <p:nvSpPr>
          <p:cNvPr id="61443" name="Rectangle 3"/>
          <p:cNvSpPr>
            <a:spLocks noGrp="1" noChangeArrowheads="1"/>
          </p:cNvSpPr>
          <p:nvPr>
            <p:ph idx="1"/>
          </p:nvPr>
        </p:nvSpPr>
        <p:spPr/>
        <p:txBody>
          <a:bodyPr/>
          <a:lstStyle/>
          <a:p>
            <a:r>
              <a:rPr lang="en-US"/>
              <a:t>Airway inflammation is an immune response </a:t>
            </a:r>
          </a:p>
          <a:p>
            <a:pPr lvl="1"/>
            <a:r>
              <a:rPr lang="en-US"/>
              <a:t>caused by release of IL-4 and IL-5</a:t>
            </a:r>
          </a:p>
          <a:p>
            <a:pPr lvl="2"/>
            <a:r>
              <a:rPr lang="en-US"/>
              <a:t>stimulate IgE </a:t>
            </a:r>
          </a:p>
          <a:p>
            <a:pPr lvl="2"/>
            <a:r>
              <a:rPr lang="en-US"/>
              <a:t>recruit inflammatory cells</a:t>
            </a:r>
          </a:p>
          <a:p>
            <a:endParaRPr lang="en-US"/>
          </a:p>
          <a:p>
            <a:r>
              <a:rPr lang="en-US"/>
              <a:t>Airways fill with fluids as a result of the inflammation.  This magnifies the effect of bronchospasms </a:t>
            </a:r>
          </a:p>
        </p:txBody>
      </p:sp>
    </p:spTree>
  </p:cSld>
  <p:clrMapOvr>
    <a:masterClrMapping/>
  </p:clrMapOvr>
  <p:transition>
    <p:fade thruBlk="1"/>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Tuberculosis</a:t>
            </a:r>
          </a:p>
        </p:txBody>
      </p:sp>
      <p:sp>
        <p:nvSpPr>
          <p:cNvPr id="44035" name="Rectangle 3"/>
          <p:cNvSpPr>
            <a:spLocks noGrp="1" noChangeArrowheads="1"/>
          </p:cNvSpPr>
          <p:nvPr>
            <p:ph idx="1"/>
          </p:nvPr>
        </p:nvSpPr>
        <p:spPr/>
        <p:txBody>
          <a:bodyPr/>
          <a:lstStyle/>
          <a:p>
            <a:pPr>
              <a:lnSpc>
                <a:spcPct val="90000"/>
              </a:lnSpc>
            </a:pPr>
            <a:r>
              <a:rPr lang="en-US" sz="2800"/>
              <a:t>Infectious disease caused by the bacterium </a:t>
            </a:r>
            <a:r>
              <a:rPr lang="en-US" sz="2800" i="1"/>
              <a:t>Mycobacterium tuberculosis</a:t>
            </a:r>
            <a:r>
              <a:rPr lang="en-US" sz="2800"/>
              <a:t> </a:t>
            </a:r>
          </a:p>
          <a:p>
            <a:pPr>
              <a:lnSpc>
                <a:spcPct val="90000"/>
              </a:lnSpc>
            </a:pPr>
            <a:r>
              <a:rPr lang="en-US" sz="2800"/>
              <a:t>Symptoms include </a:t>
            </a:r>
          </a:p>
          <a:p>
            <a:pPr lvl="1">
              <a:lnSpc>
                <a:spcPct val="90000"/>
              </a:lnSpc>
            </a:pPr>
            <a:r>
              <a:rPr lang="en-US" sz="2400"/>
              <a:t>Fever</a:t>
            </a:r>
          </a:p>
          <a:p>
            <a:pPr lvl="1">
              <a:lnSpc>
                <a:spcPct val="90000"/>
              </a:lnSpc>
            </a:pPr>
            <a:r>
              <a:rPr lang="en-US" sz="2400"/>
              <a:t>night sweats, </a:t>
            </a:r>
          </a:p>
          <a:p>
            <a:pPr lvl="1">
              <a:lnSpc>
                <a:spcPct val="90000"/>
              </a:lnSpc>
            </a:pPr>
            <a:r>
              <a:rPr lang="en-US" sz="2400"/>
              <a:t>weight loss,</a:t>
            </a:r>
          </a:p>
          <a:p>
            <a:pPr lvl="1">
              <a:lnSpc>
                <a:spcPct val="90000"/>
              </a:lnSpc>
            </a:pPr>
            <a:r>
              <a:rPr lang="en-US" sz="2400"/>
              <a:t>racking cough</a:t>
            </a:r>
          </a:p>
          <a:p>
            <a:pPr lvl="1">
              <a:lnSpc>
                <a:spcPct val="90000"/>
              </a:lnSpc>
            </a:pPr>
            <a:r>
              <a:rPr lang="en-US" sz="2400"/>
              <a:t>splitting headache</a:t>
            </a:r>
          </a:p>
          <a:p>
            <a:pPr>
              <a:lnSpc>
                <a:spcPct val="90000"/>
              </a:lnSpc>
            </a:pPr>
            <a:endParaRPr lang="en-US" sz="2800"/>
          </a:p>
          <a:p>
            <a:pPr>
              <a:lnSpc>
                <a:spcPct val="90000"/>
              </a:lnSpc>
            </a:pPr>
            <a:r>
              <a:rPr lang="en-US" sz="2800"/>
              <a:t>Treatment entails a 12-month course of antibiotics</a:t>
            </a:r>
          </a:p>
        </p:txBody>
      </p:sp>
    </p:spTree>
  </p:cSld>
  <p:clrMapOvr>
    <a:masterClrMapping/>
  </p:clrMapOvr>
  <p:transition>
    <p:fade thruBlk="1"/>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a:noFill/>
          <a:ln/>
        </p:spPr>
        <p:txBody>
          <a:bodyPr anchor="t"/>
          <a:lstStyle/>
          <a:p>
            <a:r>
              <a:rPr lang="en-US"/>
              <a:t>Lung Cancer</a:t>
            </a:r>
          </a:p>
        </p:txBody>
      </p:sp>
      <p:sp>
        <p:nvSpPr>
          <p:cNvPr id="45058" name="Rectangle 2"/>
          <p:cNvSpPr>
            <a:spLocks noGrp="1" noChangeArrowheads="1"/>
          </p:cNvSpPr>
          <p:nvPr>
            <p:ph idx="1"/>
          </p:nvPr>
        </p:nvSpPr>
        <p:spPr>
          <a:xfrm>
            <a:off x="298450" y="1295400"/>
            <a:ext cx="8270875" cy="5029200"/>
          </a:xfrm>
        </p:spPr>
        <p:txBody>
          <a:bodyPr>
            <a:normAutofit lnSpcReduction="10000"/>
          </a:bodyPr>
          <a:lstStyle/>
          <a:p>
            <a:r>
              <a:rPr lang="en-US" sz="2800" dirty="0"/>
              <a:t>Accounts for 1/3 of all cancer deaths in the U.S.</a:t>
            </a:r>
          </a:p>
          <a:p>
            <a:r>
              <a:rPr lang="en-US" sz="2800" dirty="0"/>
              <a:t>90% of all patients with lung cancer were smokers</a:t>
            </a:r>
          </a:p>
          <a:p>
            <a:endParaRPr lang="en-US" sz="2800" dirty="0"/>
          </a:p>
          <a:p>
            <a:r>
              <a:rPr lang="en-US" sz="2800" dirty="0"/>
              <a:t>The three most common types are:</a:t>
            </a:r>
          </a:p>
          <a:p>
            <a:pPr lvl="1"/>
            <a:r>
              <a:rPr lang="en-US" sz="2400" dirty="0"/>
              <a:t>Squamous cell carcinoma (20-40% of cases) </a:t>
            </a:r>
          </a:p>
          <a:p>
            <a:pPr lvl="2"/>
            <a:r>
              <a:rPr lang="en-US" sz="2000" dirty="0"/>
              <a:t>arises in bronchial epithelium</a:t>
            </a:r>
          </a:p>
          <a:p>
            <a:pPr lvl="1"/>
            <a:r>
              <a:rPr lang="en-US" sz="2400" dirty="0" err="1"/>
              <a:t>Adenocarcinoma</a:t>
            </a:r>
            <a:r>
              <a:rPr lang="en-US" sz="2400" dirty="0"/>
              <a:t> (25-35% of cases) </a:t>
            </a:r>
          </a:p>
          <a:p>
            <a:pPr lvl="2"/>
            <a:r>
              <a:rPr lang="en-US" sz="2000" dirty="0"/>
              <a:t>originates in peripheral lung area</a:t>
            </a:r>
          </a:p>
          <a:p>
            <a:pPr lvl="1"/>
            <a:r>
              <a:rPr lang="en-US" sz="2400" dirty="0"/>
              <a:t>Small cell carcinoma (20-25% of cases) </a:t>
            </a:r>
          </a:p>
          <a:p>
            <a:pPr lvl="2"/>
            <a:r>
              <a:rPr lang="en-US" sz="2000" dirty="0"/>
              <a:t>contains lymphocyte-like cells that originate in the primary bronchi and subsequently metastasize</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Nasal Cavity</a:t>
            </a:r>
          </a:p>
        </p:txBody>
      </p:sp>
      <p:sp>
        <p:nvSpPr>
          <p:cNvPr id="23555" name="Rectangle 3"/>
          <p:cNvSpPr>
            <a:spLocks noGrp="1" noChangeArrowheads="1"/>
          </p:cNvSpPr>
          <p:nvPr>
            <p:ph idx="1"/>
          </p:nvPr>
        </p:nvSpPr>
        <p:spPr/>
        <p:txBody>
          <a:bodyPr/>
          <a:lstStyle/>
          <a:p>
            <a:r>
              <a:rPr lang="en-US"/>
              <a:t>Lies in and posterior to the external nose</a:t>
            </a:r>
          </a:p>
          <a:p>
            <a:r>
              <a:rPr lang="en-US"/>
              <a:t>Is divided by a midline nasal septum</a:t>
            </a:r>
          </a:p>
          <a:p>
            <a:r>
              <a:rPr lang="en-US"/>
              <a:t>Opens posteriorly into the nasal pharynx via internal nares</a:t>
            </a:r>
          </a:p>
          <a:p>
            <a:r>
              <a:rPr lang="en-US"/>
              <a:t>The ethmoid and sphenoid bones form the roof</a:t>
            </a:r>
          </a:p>
          <a:p>
            <a:r>
              <a:rPr lang="en-US"/>
              <a:t>The floor is formed by the hard and soft palates</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Nasal Cavity</a:t>
            </a:r>
          </a:p>
        </p:txBody>
      </p:sp>
      <p:sp>
        <p:nvSpPr>
          <p:cNvPr id="24579" name="Rectangle 3"/>
          <p:cNvSpPr>
            <a:spLocks noGrp="1" noChangeArrowheads="1"/>
          </p:cNvSpPr>
          <p:nvPr>
            <p:ph idx="1"/>
          </p:nvPr>
        </p:nvSpPr>
        <p:spPr/>
        <p:txBody>
          <a:bodyPr/>
          <a:lstStyle/>
          <a:p>
            <a:r>
              <a:rPr lang="en-US"/>
              <a:t>Vestibule – nasal cavity superior to the nares </a:t>
            </a:r>
          </a:p>
          <a:p>
            <a:pPr lvl="1"/>
            <a:r>
              <a:rPr lang="en-US"/>
              <a:t>Vibrissae – hairs that filter coarse particles from inspired air</a:t>
            </a:r>
          </a:p>
          <a:p>
            <a:endParaRPr lang="en-US"/>
          </a:p>
          <a:p>
            <a:r>
              <a:rPr lang="en-US"/>
              <a:t>Olfactory mucosa</a:t>
            </a:r>
          </a:p>
          <a:p>
            <a:pPr lvl="1"/>
            <a:r>
              <a:rPr lang="en-US"/>
              <a:t>Lines the superior nasal cavity </a:t>
            </a:r>
          </a:p>
          <a:p>
            <a:pPr lvl="1"/>
            <a:r>
              <a:rPr lang="en-US"/>
              <a:t>Contains smell receptors</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Nasal Cavity</a:t>
            </a:r>
          </a:p>
        </p:txBody>
      </p:sp>
      <p:sp>
        <p:nvSpPr>
          <p:cNvPr id="25603" name="Rectangle 3"/>
          <p:cNvSpPr>
            <a:spLocks noGrp="1" noChangeArrowheads="1"/>
          </p:cNvSpPr>
          <p:nvPr>
            <p:ph idx="1"/>
          </p:nvPr>
        </p:nvSpPr>
        <p:spPr/>
        <p:txBody>
          <a:bodyPr/>
          <a:lstStyle/>
          <a:p>
            <a:r>
              <a:rPr lang="en-US" dirty="0"/>
              <a:t>Respiratory mucosa </a:t>
            </a:r>
          </a:p>
          <a:p>
            <a:pPr lvl="1"/>
            <a:endParaRPr lang="en-US" dirty="0"/>
          </a:p>
          <a:p>
            <a:pPr lvl="1"/>
            <a:r>
              <a:rPr lang="en-US" dirty="0"/>
              <a:t>Lines the nasal cavity </a:t>
            </a:r>
          </a:p>
          <a:p>
            <a:pPr lvl="2"/>
            <a:r>
              <a:rPr lang="en-US" dirty="0"/>
              <a:t>Except for the olfactory portion</a:t>
            </a:r>
          </a:p>
          <a:p>
            <a:pPr lvl="1"/>
            <a:endParaRPr lang="en-US" dirty="0"/>
          </a:p>
          <a:p>
            <a:pPr lvl="1"/>
            <a:r>
              <a:rPr lang="en-US" dirty="0"/>
              <a:t>Glands secrete mucus containing </a:t>
            </a:r>
            <a:r>
              <a:rPr lang="en-US" dirty="0" err="1"/>
              <a:t>lysozyme</a:t>
            </a:r>
            <a:r>
              <a:rPr lang="en-US" dirty="0"/>
              <a:t> and </a:t>
            </a:r>
            <a:r>
              <a:rPr lang="en-US" dirty="0" err="1"/>
              <a:t>defensins</a:t>
            </a:r>
            <a:r>
              <a:rPr lang="en-US" dirty="0"/>
              <a:t> to help destroy bacteria</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Nasal Cavity</a:t>
            </a:r>
          </a:p>
        </p:txBody>
      </p:sp>
      <p:sp>
        <p:nvSpPr>
          <p:cNvPr id="26627"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a:r>
              <a:rPr lang="en-US" sz="1200" b="1">
                <a:solidFill>
                  <a:schemeClr val="accent2"/>
                </a:solidFill>
                <a:latin typeface="Arial" charset="0"/>
              </a:rPr>
              <a:t>Figure 22.3b</a:t>
            </a:r>
          </a:p>
        </p:txBody>
      </p:sp>
      <p:pic>
        <p:nvPicPr>
          <p:cNvPr id="26628" name="Picture 4"/>
          <p:cNvPicPr>
            <a:picLocks noChangeAspect="1" noChangeArrowheads="1"/>
          </p:cNvPicPr>
          <p:nvPr/>
        </p:nvPicPr>
        <p:blipFill>
          <a:blip r:embed="rId2" cstate="print"/>
          <a:srcRect l="726" t="1935" r="298" b="5176"/>
          <a:stretch>
            <a:fillRect/>
          </a:stretch>
        </p:blipFill>
        <p:spPr bwMode="auto">
          <a:xfrm>
            <a:off x="304800" y="990600"/>
            <a:ext cx="8434387" cy="5413375"/>
          </a:xfrm>
          <a:prstGeom prst="rect">
            <a:avLst/>
          </a:prstGeom>
          <a:noFill/>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Nasal Cavity</a:t>
            </a:r>
          </a:p>
        </p:txBody>
      </p:sp>
      <p:sp>
        <p:nvSpPr>
          <p:cNvPr id="27651" name="Rectangle 3"/>
          <p:cNvSpPr>
            <a:spLocks noGrp="1" noChangeArrowheads="1"/>
          </p:cNvSpPr>
          <p:nvPr>
            <p:ph idx="1"/>
          </p:nvPr>
        </p:nvSpPr>
        <p:spPr/>
        <p:txBody>
          <a:bodyPr/>
          <a:lstStyle/>
          <a:p>
            <a:r>
              <a:rPr lang="en-US"/>
              <a:t>Inspired air is: </a:t>
            </a:r>
          </a:p>
          <a:p>
            <a:pPr lvl="1"/>
            <a:r>
              <a:rPr lang="en-US"/>
              <a:t>Humidified by the high water content in the nasal cavity</a:t>
            </a:r>
          </a:p>
          <a:p>
            <a:pPr lvl="1"/>
            <a:r>
              <a:rPr lang="en-US"/>
              <a:t>Warmed by rich plexuses of capillaries</a:t>
            </a:r>
          </a:p>
          <a:p>
            <a:pPr lvl="2"/>
            <a:r>
              <a:rPr lang="en-US"/>
              <a:t>Remember:  blood transports heat</a:t>
            </a:r>
          </a:p>
          <a:p>
            <a:endParaRPr lang="en-US"/>
          </a:p>
          <a:p>
            <a:r>
              <a:rPr lang="en-US"/>
              <a:t>Ciliated mucosal cells remove contaminated mucus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a:t>Function of the respiratory system</a:t>
            </a:r>
          </a:p>
        </p:txBody>
      </p:sp>
      <p:sp>
        <p:nvSpPr>
          <p:cNvPr id="10243" name="Rectangle 3"/>
          <p:cNvSpPr>
            <a:spLocks noGrp="1" noChangeArrowheads="1"/>
          </p:cNvSpPr>
          <p:nvPr>
            <p:ph idx="1"/>
          </p:nvPr>
        </p:nvSpPr>
        <p:spPr/>
        <p:txBody>
          <a:bodyPr>
            <a:normAutofit lnSpcReduction="10000"/>
          </a:bodyPr>
          <a:lstStyle/>
          <a:p>
            <a:r>
              <a:rPr lang="en-US"/>
              <a:t>Goal:  </a:t>
            </a:r>
          </a:p>
          <a:p>
            <a:pPr lvl="1"/>
            <a:r>
              <a:rPr lang="en-US"/>
              <a:t>to supply the body with oxygen</a:t>
            </a:r>
          </a:p>
          <a:p>
            <a:pPr lvl="1"/>
            <a:r>
              <a:rPr lang="en-US"/>
              <a:t>To dispose of carbon dioxide</a:t>
            </a:r>
          </a:p>
          <a:p>
            <a:pPr lvl="1"/>
            <a:endParaRPr lang="en-US"/>
          </a:p>
          <a:p>
            <a:r>
              <a:rPr lang="en-US"/>
              <a:t>Method:  Respiration:  Includes the following </a:t>
            </a:r>
          </a:p>
          <a:p>
            <a:pPr lvl="1"/>
            <a:r>
              <a:rPr lang="en-US"/>
              <a:t>Pulmonary ventilation</a:t>
            </a:r>
          </a:p>
          <a:p>
            <a:pPr lvl="1"/>
            <a:r>
              <a:rPr lang="en-US"/>
              <a:t>External respiration</a:t>
            </a:r>
          </a:p>
          <a:p>
            <a:pPr lvl="1"/>
            <a:r>
              <a:rPr lang="en-US"/>
              <a:t>Transport of respiratory gasses</a:t>
            </a:r>
          </a:p>
          <a:p>
            <a:pPr lvl="1"/>
            <a:r>
              <a:rPr lang="en-US"/>
              <a:t>Internal respiration</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Nasal Cavity</a:t>
            </a:r>
          </a:p>
        </p:txBody>
      </p:sp>
      <p:sp>
        <p:nvSpPr>
          <p:cNvPr id="28675" name="Rectangle 3"/>
          <p:cNvSpPr>
            <a:spLocks noGrp="1" noChangeArrowheads="1"/>
          </p:cNvSpPr>
          <p:nvPr>
            <p:ph idx="1"/>
          </p:nvPr>
        </p:nvSpPr>
        <p:spPr/>
        <p:txBody>
          <a:bodyPr/>
          <a:lstStyle/>
          <a:p>
            <a:r>
              <a:rPr lang="en-US"/>
              <a:t>Superior, medial, and inferior conchae:</a:t>
            </a:r>
          </a:p>
          <a:p>
            <a:pPr lvl="1"/>
            <a:r>
              <a:rPr lang="en-US"/>
              <a:t>Protrude medially from the lateral walls</a:t>
            </a:r>
          </a:p>
          <a:p>
            <a:pPr lvl="1"/>
            <a:r>
              <a:rPr lang="en-US"/>
              <a:t>Increase mucosal area</a:t>
            </a:r>
          </a:p>
          <a:p>
            <a:pPr lvl="1"/>
            <a:r>
              <a:rPr lang="en-US"/>
              <a:t>Enhance air turbulence and help filter air</a:t>
            </a:r>
          </a:p>
          <a:p>
            <a:endParaRPr lang="en-US"/>
          </a:p>
          <a:p>
            <a:endParaRPr lang="en-US"/>
          </a:p>
          <a:p>
            <a:r>
              <a:rPr lang="en-US"/>
              <a:t>Sensitive mucosa triggers sneezing when stimulated by irritating particles</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400"/>
              <a:t>Functions of the Nasal Mucosa and Conchae</a:t>
            </a:r>
          </a:p>
        </p:txBody>
      </p:sp>
      <p:sp>
        <p:nvSpPr>
          <p:cNvPr id="29699" name="Rectangle 3"/>
          <p:cNvSpPr>
            <a:spLocks noGrp="1" noChangeArrowheads="1"/>
          </p:cNvSpPr>
          <p:nvPr>
            <p:ph idx="1"/>
          </p:nvPr>
        </p:nvSpPr>
        <p:spPr/>
        <p:txBody>
          <a:bodyPr/>
          <a:lstStyle/>
          <a:p>
            <a:r>
              <a:rPr lang="en-US"/>
              <a:t>During inhalation the conchae and nasal mucosa:</a:t>
            </a:r>
          </a:p>
          <a:p>
            <a:pPr lvl="1"/>
            <a:r>
              <a:rPr lang="en-US"/>
              <a:t>Filter, heat, and moisten air</a:t>
            </a:r>
          </a:p>
          <a:p>
            <a:endParaRPr lang="en-US"/>
          </a:p>
          <a:p>
            <a:r>
              <a:rPr lang="en-US"/>
              <a:t>During exhalation these structures:</a:t>
            </a:r>
          </a:p>
          <a:p>
            <a:pPr lvl="1"/>
            <a:r>
              <a:rPr lang="en-US"/>
              <a:t>Reclaim heat and moisture</a:t>
            </a:r>
          </a:p>
          <a:p>
            <a:pPr lvl="1"/>
            <a:r>
              <a:rPr lang="en-US"/>
              <a:t>Minimize heat and moisture loss</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Paranasal Sinuses</a:t>
            </a:r>
          </a:p>
        </p:txBody>
      </p:sp>
      <p:sp>
        <p:nvSpPr>
          <p:cNvPr id="30723" name="Rectangle 3"/>
          <p:cNvSpPr>
            <a:spLocks noGrp="1" noChangeArrowheads="1"/>
          </p:cNvSpPr>
          <p:nvPr>
            <p:ph idx="1"/>
          </p:nvPr>
        </p:nvSpPr>
        <p:spPr/>
        <p:txBody>
          <a:bodyPr/>
          <a:lstStyle/>
          <a:p>
            <a:r>
              <a:rPr lang="en-US"/>
              <a:t>Sinuses in bones that surround the nasal cavity</a:t>
            </a:r>
          </a:p>
          <a:p>
            <a:endParaRPr lang="en-US"/>
          </a:p>
          <a:p>
            <a:r>
              <a:rPr lang="en-US"/>
              <a:t>Sinuses lighten the skull and help to warm and moisten the air</a:t>
            </a: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Pharynx</a:t>
            </a:r>
          </a:p>
        </p:txBody>
      </p:sp>
      <p:sp>
        <p:nvSpPr>
          <p:cNvPr id="31747" name="Rectangle 3"/>
          <p:cNvSpPr>
            <a:spLocks noGrp="1" noChangeArrowheads="1"/>
          </p:cNvSpPr>
          <p:nvPr>
            <p:ph idx="1"/>
          </p:nvPr>
        </p:nvSpPr>
        <p:spPr/>
        <p:txBody>
          <a:bodyPr>
            <a:normAutofit fontScale="92500" lnSpcReduction="10000"/>
          </a:bodyPr>
          <a:lstStyle/>
          <a:p>
            <a:r>
              <a:rPr lang="en-US"/>
              <a:t>The throat</a:t>
            </a:r>
          </a:p>
          <a:p>
            <a:r>
              <a:rPr lang="en-US"/>
              <a:t>Funnel-shaped tube of skeletal muscle that connects to the:</a:t>
            </a:r>
          </a:p>
          <a:p>
            <a:pPr lvl="1"/>
            <a:r>
              <a:rPr lang="en-US"/>
              <a:t>Nasal cavity and mouth superiorly</a:t>
            </a:r>
          </a:p>
          <a:p>
            <a:pPr lvl="1"/>
            <a:endParaRPr lang="en-US"/>
          </a:p>
          <a:p>
            <a:pPr lvl="1"/>
            <a:r>
              <a:rPr lang="en-US"/>
              <a:t>Larynx and esophagus inferiorly</a:t>
            </a:r>
          </a:p>
          <a:p>
            <a:endParaRPr lang="en-US"/>
          </a:p>
          <a:p>
            <a:r>
              <a:rPr lang="en-US"/>
              <a:t>Extends from the base of the skull to the level of the sixth cervical vertebra</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Pharynx</a:t>
            </a:r>
          </a:p>
        </p:txBody>
      </p:sp>
      <p:sp>
        <p:nvSpPr>
          <p:cNvPr id="32771" name="Rectangle 3"/>
          <p:cNvSpPr>
            <a:spLocks noGrp="1" noChangeArrowheads="1"/>
          </p:cNvSpPr>
          <p:nvPr>
            <p:ph idx="1"/>
          </p:nvPr>
        </p:nvSpPr>
        <p:spPr/>
        <p:txBody>
          <a:bodyPr/>
          <a:lstStyle/>
          <a:p>
            <a:r>
              <a:rPr lang="en-US"/>
              <a:t>It is divided into three regions</a:t>
            </a:r>
          </a:p>
          <a:p>
            <a:pPr lvl="1"/>
            <a:endParaRPr lang="en-US"/>
          </a:p>
          <a:p>
            <a:pPr lvl="1"/>
            <a:r>
              <a:rPr lang="en-US"/>
              <a:t>Nasopharynx</a:t>
            </a:r>
          </a:p>
          <a:p>
            <a:pPr lvl="1"/>
            <a:endParaRPr lang="en-US"/>
          </a:p>
          <a:p>
            <a:pPr lvl="1"/>
            <a:r>
              <a:rPr lang="en-US"/>
              <a:t>Oropharynx</a:t>
            </a:r>
          </a:p>
          <a:p>
            <a:pPr lvl="1"/>
            <a:endParaRPr lang="en-US"/>
          </a:p>
          <a:p>
            <a:pPr lvl="1"/>
            <a:r>
              <a:rPr lang="en-US"/>
              <a:t>Laryngopharynx </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Nasopharynx</a:t>
            </a:r>
          </a:p>
        </p:txBody>
      </p:sp>
      <p:sp>
        <p:nvSpPr>
          <p:cNvPr id="33795" name="Rectangle 3"/>
          <p:cNvSpPr>
            <a:spLocks noGrp="1" noChangeArrowheads="1"/>
          </p:cNvSpPr>
          <p:nvPr>
            <p:ph idx="1"/>
          </p:nvPr>
        </p:nvSpPr>
        <p:spPr/>
        <p:txBody>
          <a:bodyPr/>
          <a:lstStyle/>
          <a:p>
            <a:pPr lvl="1"/>
            <a:r>
              <a:rPr lang="en-US"/>
              <a:t>Lies posterior to the nasal cavity, </a:t>
            </a:r>
          </a:p>
          <a:p>
            <a:pPr lvl="1"/>
            <a:r>
              <a:rPr lang="en-US"/>
              <a:t>inferior to the sphenoid, </a:t>
            </a:r>
          </a:p>
          <a:p>
            <a:pPr lvl="1"/>
            <a:r>
              <a:rPr lang="en-US"/>
              <a:t>superior to the level of the soft palate</a:t>
            </a:r>
          </a:p>
          <a:p>
            <a:endParaRPr lang="en-US"/>
          </a:p>
          <a:p>
            <a:r>
              <a:rPr lang="en-US"/>
              <a:t>Strictly an air passageway</a:t>
            </a:r>
          </a:p>
          <a:p>
            <a:endParaRPr lang="en-US"/>
          </a:p>
          <a:p>
            <a:r>
              <a:rPr lang="en-US"/>
              <a:t>Lined with pseudostratified columnar epithelium</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Nasopharynx</a:t>
            </a:r>
          </a:p>
        </p:txBody>
      </p:sp>
      <p:sp>
        <p:nvSpPr>
          <p:cNvPr id="34819" name="Rectangle 3"/>
          <p:cNvSpPr>
            <a:spLocks noGrp="1" noChangeArrowheads="1"/>
          </p:cNvSpPr>
          <p:nvPr>
            <p:ph idx="1"/>
          </p:nvPr>
        </p:nvSpPr>
        <p:spPr/>
        <p:txBody>
          <a:bodyPr/>
          <a:lstStyle/>
          <a:p>
            <a:r>
              <a:rPr lang="en-US"/>
              <a:t>Closes during swallowing to prevent food from entering the nasal cavity</a:t>
            </a:r>
          </a:p>
          <a:p>
            <a:endParaRPr lang="en-US"/>
          </a:p>
          <a:p>
            <a:r>
              <a:rPr lang="en-US"/>
              <a:t>The pharyngeal tonsil lies high on the posterior wall </a:t>
            </a:r>
          </a:p>
          <a:p>
            <a:endParaRPr lang="en-US"/>
          </a:p>
          <a:p>
            <a:r>
              <a:rPr lang="en-US"/>
              <a:t>Pharyngotympanic (auditory) tubes open into the lateral walls</a:t>
            </a: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Oropharynx</a:t>
            </a:r>
          </a:p>
        </p:txBody>
      </p:sp>
      <p:sp>
        <p:nvSpPr>
          <p:cNvPr id="35843" name="Rectangle 3"/>
          <p:cNvSpPr>
            <a:spLocks noGrp="1" noChangeArrowheads="1"/>
          </p:cNvSpPr>
          <p:nvPr>
            <p:ph idx="1"/>
          </p:nvPr>
        </p:nvSpPr>
        <p:spPr/>
        <p:txBody>
          <a:bodyPr/>
          <a:lstStyle/>
          <a:p>
            <a:r>
              <a:rPr lang="en-US"/>
              <a:t>Extends inferiorly from the level of the soft palate to the epiglottis</a:t>
            </a:r>
          </a:p>
          <a:p>
            <a:endParaRPr lang="en-US"/>
          </a:p>
          <a:p>
            <a:r>
              <a:rPr lang="en-US"/>
              <a:t>Serves as a common passageway for food and air</a:t>
            </a: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Oropharynx</a:t>
            </a:r>
          </a:p>
        </p:txBody>
      </p:sp>
      <p:sp>
        <p:nvSpPr>
          <p:cNvPr id="36867" name="Rectangle 3"/>
          <p:cNvSpPr>
            <a:spLocks noGrp="1" noChangeArrowheads="1"/>
          </p:cNvSpPr>
          <p:nvPr>
            <p:ph idx="1"/>
          </p:nvPr>
        </p:nvSpPr>
        <p:spPr/>
        <p:txBody>
          <a:bodyPr/>
          <a:lstStyle/>
          <a:p>
            <a:r>
              <a:rPr lang="en-US"/>
              <a:t>The epithelial lining is protective stratified squamous epithelium</a:t>
            </a:r>
          </a:p>
          <a:p>
            <a:endParaRPr lang="en-US"/>
          </a:p>
          <a:p>
            <a:r>
              <a:rPr lang="en-US"/>
              <a:t>Palatine tonsils lie in the lateral walls </a:t>
            </a:r>
          </a:p>
          <a:p>
            <a:endParaRPr lang="en-US"/>
          </a:p>
          <a:p>
            <a:r>
              <a:rPr lang="en-US"/>
              <a:t>Lingual tonsil covers the base of the tongue</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Laryngopharynx</a:t>
            </a:r>
          </a:p>
        </p:txBody>
      </p:sp>
      <p:sp>
        <p:nvSpPr>
          <p:cNvPr id="37891" name="Rectangle 3"/>
          <p:cNvSpPr>
            <a:spLocks noGrp="1" noChangeArrowheads="1"/>
          </p:cNvSpPr>
          <p:nvPr>
            <p:ph idx="1"/>
          </p:nvPr>
        </p:nvSpPr>
        <p:spPr/>
        <p:txBody>
          <a:bodyPr/>
          <a:lstStyle/>
          <a:p>
            <a:r>
              <a:rPr lang="en-US"/>
              <a:t>Serves as a common passageway for food and air</a:t>
            </a:r>
          </a:p>
          <a:p>
            <a:endParaRPr lang="en-US"/>
          </a:p>
          <a:p>
            <a:r>
              <a:rPr lang="en-US"/>
              <a:t>Lies posterior to the upright epiglottis</a:t>
            </a:r>
          </a:p>
          <a:p>
            <a:endParaRPr lang="en-US"/>
          </a:p>
          <a:p>
            <a:r>
              <a:rPr lang="en-US"/>
              <a:t>Extends to the larynx, where the respiratory and digestive pathways diverge</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Pulmonary Ventilation</a:t>
            </a:r>
          </a:p>
        </p:txBody>
      </p:sp>
      <p:sp>
        <p:nvSpPr>
          <p:cNvPr id="11267" name="Rectangle 3"/>
          <p:cNvSpPr>
            <a:spLocks noGrp="1" noChangeArrowheads="1"/>
          </p:cNvSpPr>
          <p:nvPr>
            <p:ph idx="1"/>
          </p:nvPr>
        </p:nvSpPr>
        <p:spPr/>
        <p:txBody>
          <a:bodyPr/>
          <a:lstStyle/>
          <a:p>
            <a:r>
              <a:rPr lang="en-US"/>
              <a:t>Movement of air into and out of the lungs</a:t>
            </a:r>
          </a:p>
          <a:p>
            <a:endParaRPr lang="en-US"/>
          </a:p>
          <a:p>
            <a:r>
              <a:rPr lang="en-US"/>
              <a:t>“breathing”</a:t>
            </a:r>
          </a:p>
          <a:p>
            <a:pPr>
              <a:buFontTx/>
              <a:buNone/>
            </a:pPr>
            <a:endParaRPr lang="en-US"/>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Grp="1" noChangeAspect="1" noChangeArrowheads="1"/>
          </p:cNvPicPr>
          <p:nvPr>
            <p:ph idx="1"/>
          </p:nvPr>
        </p:nvPicPr>
        <p:blipFill>
          <a:blip r:embed="rId2" cstate="print"/>
          <a:srcRect l="726" t="1935" r="298" b="5176"/>
          <a:stretch>
            <a:fillRect/>
          </a:stretch>
        </p:blipFill>
        <p:spPr>
          <a:xfrm>
            <a:off x="0" y="0"/>
            <a:ext cx="9144000" cy="6858000"/>
          </a:xfrm>
          <a:noFill/>
          <a:ln/>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Larynx (Voice Box)</a:t>
            </a:r>
          </a:p>
        </p:txBody>
      </p:sp>
      <p:sp>
        <p:nvSpPr>
          <p:cNvPr id="38915" name="Rectangle 3"/>
          <p:cNvSpPr>
            <a:spLocks noGrp="1" noChangeArrowheads="1"/>
          </p:cNvSpPr>
          <p:nvPr>
            <p:ph idx="1"/>
          </p:nvPr>
        </p:nvSpPr>
        <p:spPr/>
        <p:txBody>
          <a:bodyPr/>
          <a:lstStyle/>
          <a:p>
            <a:r>
              <a:rPr lang="en-US"/>
              <a:t>Attaches to the hyoid bone</a:t>
            </a:r>
          </a:p>
          <a:p>
            <a:r>
              <a:rPr lang="en-US"/>
              <a:t>Continuous with the trachea</a:t>
            </a:r>
          </a:p>
          <a:p>
            <a:r>
              <a:rPr lang="en-US"/>
              <a:t>functions </a:t>
            </a:r>
          </a:p>
          <a:p>
            <a:pPr lvl="1"/>
            <a:r>
              <a:rPr lang="en-US"/>
              <a:t>To provide an open airway</a:t>
            </a:r>
          </a:p>
          <a:p>
            <a:pPr lvl="1"/>
            <a:endParaRPr lang="en-US"/>
          </a:p>
          <a:p>
            <a:pPr lvl="1"/>
            <a:r>
              <a:rPr lang="en-US"/>
              <a:t>To direct food and air into the proper pathways</a:t>
            </a:r>
          </a:p>
          <a:p>
            <a:pPr lvl="1"/>
            <a:endParaRPr lang="en-US"/>
          </a:p>
          <a:p>
            <a:pPr lvl="1"/>
            <a:r>
              <a:rPr lang="en-US"/>
              <a:t>To function in voice production</a:t>
            </a: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Framework of the Larynx</a:t>
            </a:r>
          </a:p>
        </p:txBody>
      </p:sp>
      <p:sp>
        <p:nvSpPr>
          <p:cNvPr id="39939" name="Rectangle 3"/>
          <p:cNvSpPr>
            <a:spLocks noGrp="1" noChangeArrowheads="1"/>
          </p:cNvSpPr>
          <p:nvPr>
            <p:ph idx="1"/>
          </p:nvPr>
        </p:nvSpPr>
        <p:spPr>
          <a:xfrm>
            <a:off x="381000" y="1600200"/>
            <a:ext cx="8382000" cy="4572000"/>
          </a:xfrm>
        </p:spPr>
        <p:txBody>
          <a:bodyPr>
            <a:normAutofit fontScale="92500" lnSpcReduction="20000"/>
          </a:bodyPr>
          <a:lstStyle/>
          <a:p>
            <a:r>
              <a:rPr lang="en-US" dirty="0"/>
              <a:t>Cartilages (hyaline) of the larynx</a:t>
            </a:r>
          </a:p>
          <a:p>
            <a:pPr lvl="1"/>
            <a:r>
              <a:rPr lang="en-US" dirty="0"/>
              <a:t>thyroid cartilage:  Shield-shaped </a:t>
            </a:r>
          </a:p>
          <a:p>
            <a:pPr lvl="2"/>
            <a:r>
              <a:rPr lang="en-US" dirty="0"/>
              <a:t>with a midline prominence (Adam’s apple)</a:t>
            </a:r>
          </a:p>
          <a:p>
            <a:pPr lvl="1"/>
            <a:r>
              <a:rPr lang="en-US" dirty="0" err="1"/>
              <a:t>cricoid</a:t>
            </a:r>
            <a:r>
              <a:rPr lang="en-US" dirty="0"/>
              <a:t> cartilage</a:t>
            </a:r>
          </a:p>
          <a:p>
            <a:pPr lvl="1"/>
            <a:r>
              <a:rPr lang="en-US" dirty="0"/>
              <a:t>Three pairs of small </a:t>
            </a:r>
          </a:p>
          <a:p>
            <a:pPr lvl="2"/>
            <a:r>
              <a:rPr lang="en-US" dirty="0" err="1"/>
              <a:t>arytenoid</a:t>
            </a:r>
            <a:r>
              <a:rPr lang="en-US" dirty="0"/>
              <a:t>, </a:t>
            </a:r>
          </a:p>
          <a:p>
            <a:pPr lvl="2"/>
            <a:r>
              <a:rPr lang="en-US" dirty="0"/>
              <a:t>cuneiform, </a:t>
            </a:r>
          </a:p>
          <a:p>
            <a:pPr lvl="2"/>
            <a:r>
              <a:rPr lang="en-US" dirty="0" err="1"/>
              <a:t>corniculate</a:t>
            </a:r>
            <a:r>
              <a:rPr lang="en-US" dirty="0"/>
              <a:t> </a:t>
            </a:r>
          </a:p>
          <a:p>
            <a:r>
              <a:rPr lang="en-US" dirty="0"/>
              <a:t>Epiglottis </a:t>
            </a:r>
            <a:endParaRPr lang="en-US" dirty="0" smtClean="0"/>
          </a:p>
          <a:p>
            <a:pPr lvl="1"/>
            <a:r>
              <a:rPr lang="en-US" dirty="0" smtClean="0"/>
              <a:t>elastic </a:t>
            </a:r>
            <a:r>
              <a:rPr lang="en-US" dirty="0"/>
              <a:t>cartilage that covers the laryngeal inlet during swallowing</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Framework of the Larynx</a:t>
            </a:r>
          </a:p>
        </p:txBody>
      </p:sp>
      <p:sp>
        <p:nvSpPr>
          <p:cNvPr id="40963"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a:r>
              <a:rPr lang="en-US" sz="1200" b="1">
                <a:solidFill>
                  <a:schemeClr val="accent2"/>
                </a:solidFill>
                <a:latin typeface="Arial" charset="0"/>
              </a:rPr>
              <a:t>Figure 22.4a, b</a:t>
            </a:r>
          </a:p>
        </p:txBody>
      </p:sp>
      <p:pic>
        <p:nvPicPr>
          <p:cNvPr id="40964" name="Picture 4"/>
          <p:cNvPicPr>
            <a:picLocks noChangeAspect="1" noChangeArrowheads="1"/>
          </p:cNvPicPr>
          <p:nvPr/>
        </p:nvPicPr>
        <p:blipFill>
          <a:blip r:embed="rId2" cstate="print"/>
          <a:srcRect t="1828" b="7848"/>
          <a:stretch>
            <a:fillRect/>
          </a:stretch>
        </p:blipFill>
        <p:spPr bwMode="auto">
          <a:xfrm>
            <a:off x="314325" y="1546225"/>
            <a:ext cx="8513763" cy="3763963"/>
          </a:xfrm>
          <a:prstGeom prst="rect">
            <a:avLst/>
          </a:prstGeom>
          <a:noFill/>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Vocal Ligaments</a:t>
            </a:r>
          </a:p>
        </p:txBody>
      </p:sp>
      <p:sp>
        <p:nvSpPr>
          <p:cNvPr id="41987" name="Rectangle 3"/>
          <p:cNvSpPr>
            <a:spLocks noGrp="1" noChangeArrowheads="1"/>
          </p:cNvSpPr>
          <p:nvPr>
            <p:ph idx="1"/>
          </p:nvPr>
        </p:nvSpPr>
        <p:spPr/>
        <p:txBody>
          <a:bodyPr/>
          <a:lstStyle/>
          <a:p>
            <a:r>
              <a:rPr lang="en-US"/>
              <a:t>Attach the arytenoid cartilages to the thyroid cartilage</a:t>
            </a:r>
          </a:p>
          <a:p>
            <a:endParaRPr lang="en-US"/>
          </a:p>
          <a:p>
            <a:r>
              <a:rPr lang="en-US"/>
              <a:t>Composed of elastic fibers that form mucosal folds called true vocal cords</a:t>
            </a:r>
          </a:p>
          <a:p>
            <a:pPr lvl="1"/>
            <a:r>
              <a:rPr lang="en-US"/>
              <a:t>The medial opening between them is the glottis</a:t>
            </a:r>
          </a:p>
          <a:p>
            <a:pPr lvl="1"/>
            <a:r>
              <a:rPr lang="en-US"/>
              <a:t>They vibrate to produce sound as air rushes up from the lungs</a:t>
            </a: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Vocal Ligaments</a:t>
            </a:r>
          </a:p>
        </p:txBody>
      </p:sp>
      <p:sp>
        <p:nvSpPr>
          <p:cNvPr id="43011" name="Rectangle 3"/>
          <p:cNvSpPr>
            <a:spLocks noGrp="1" noChangeArrowheads="1"/>
          </p:cNvSpPr>
          <p:nvPr>
            <p:ph idx="1"/>
          </p:nvPr>
        </p:nvSpPr>
        <p:spPr/>
        <p:txBody>
          <a:bodyPr/>
          <a:lstStyle/>
          <a:p>
            <a:r>
              <a:rPr lang="en-US"/>
              <a:t>False vocal cords</a:t>
            </a:r>
          </a:p>
          <a:p>
            <a:pPr lvl="1"/>
            <a:r>
              <a:rPr lang="en-US"/>
              <a:t>Mucosal folds superior to the true vocal cords</a:t>
            </a:r>
          </a:p>
          <a:p>
            <a:pPr lvl="1"/>
            <a:r>
              <a:rPr lang="en-US"/>
              <a:t>Have no part in sound production</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Vocal Production</a:t>
            </a:r>
          </a:p>
        </p:txBody>
      </p:sp>
      <p:sp>
        <p:nvSpPr>
          <p:cNvPr id="44035" name="Rectangle 3"/>
          <p:cNvSpPr>
            <a:spLocks noGrp="1" noChangeArrowheads="1"/>
          </p:cNvSpPr>
          <p:nvPr>
            <p:ph idx="1"/>
          </p:nvPr>
        </p:nvSpPr>
        <p:spPr>
          <a:xfrm>
            <a:off x="298450" y="1524001"/>
            <a:ext cx="8464550" cy="4724400"/>
          </a:xfrm>
        </p:spPr>
        <p:txBody>
          <a:bodyPr>
            <a:normAutofit fontScale="92500"/>
          </a:bodyPr>
          <a:lstStyle/>
          <a:p>
            <a:pPr>
              <a:lnSpc>
                <a:spcPct val="90000"/>
              </a:lnSpc>
            </a:pPr>
            <a:r>
              <a:rPr lang="en-US" dirty="0"/>
              <a:t>Speech </a:t>
            </a:r>
          </a:p>
          <a:p>
            <a:pPr lvl="1">
              <a:lnSpc>
                <a:spcPct val="90000"/>
              </a:lnSpc>
            </a:pPr>
            <a:r>
              <a:rPr lang="en-US" dirty="0"/>
              <a:t>intermittent release of expired air while opening and closing the glottis</a:t>
            </a:r>
          </a:p>
          <a:p>
            <a:pPr>
              <a:lnSpc>
                <a:spcPct val="90000"/>
              </a:lnSpc>
            </a:pPr>
            <a:endParaRPr lang="en-US" dirty="0"/>
          </a:p>
          <a:p>
            <a:pPr>
              <a:lnSpc>
                <a:spcPct val="90000"/>
              </a:lnSpc>
            </a:pPr>
            <a:r>
              <a:rPr lang="en-US" dirty="0"/>
              <a:t>Pitch </a:t>
            </a:r>
          </a:p>
          <a:p>
            <a:pPr lvl="1">
              <a:lnSpc>
                <a:spcPct val="90000"/>
              </a:lnSpc>
            </a:pPr>
            <a:r>
              <a:rPr lang="en-US" dirty="0"/>
              <a:t>determined by the length and tension of the vocal cords </a:t>
            </a:r>
          </a:p>
          <a:p>
            <a:pPr>
              <a:lnSpc>
                <a:spcPct val="90000"/>
              </a:lnSpc>
            </a:pPr>
            <a:endParaRPr lang="en-US" dirty="0"/>
          </a:p>
          <a:p>
            <a:pPr>
              <a:lnSpc>
                <a:spcPct val="90000"/>
              </a:lnSpc>
            </a:pPr>
            <a:r>
              <a:rPr lang="en-US" dirty="0"/>
              <a:t>Loudness</a:t>
            </a:r>
          </a:p>
          <a:p>
            <a:pPr lvl="1">
              <a:lnSpc>
                <a:spcPct val="90000"/>
              </a:lnSpc>
            </a:pPr>
            <a:r>
              <a:rPr lang="en-US" dirty="0"/>
              <a:t>depends upon the force at which the air rushes across the vocal cords</a:t>
            </a: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Vocal production</a:t>
            </a:r>
          </a:p>
        </p:txBody>
      </p:sp>
      <p:sp>
        <p:nvSpPr>
          <p:cNvPr id="60419" name="Rectangle 3"/>
          <p:cNvSpPr>
            <a:spLocks noGrp="1" noChangeArrowheads="1"/>
          </p:cNvSpPr>
          <p:nvPr>
            <p:ph idx="1"/>
          </p:nvPr>
        </p:nvSpPr>
        <p:spPr/>
        <p:txBody>
          <a:bodyPr/>
          <a:lstStyle/>
          <a:p>
            <a:r>
              <a:rPr lang="en-US"/>
              <a:t>The pharynx </a:t>
            </a:r>
          </a:p>
          <a:p>
            <a:pPr lvl="1"/>
            <a:r>
              <a:rPr lang="en-US"/>
              <a:t>Resonates</a:t>
            </a:r>
          </a:p>
          <a:p>
            <a:pPr lvl="1"/>
            <a:r>
              <a:rPr lang="en-US"/>
              <a:t>Amplifies</a:t>
            </a:r>
          </a:p>
          <a:p>
            <a:pPr lvl="1"/>
            <a:r>
              <a:rPr lang="en-US"/>
              <a:t>enhances sound quality</a:t>
            </a:r>
          </a:p>
          <a:p>
            <a:endParaRPr lang="en-US"/>
          </a:p>
          <a:p>
            <a:r>
              <a:rPr lang="en-US"/>
              <a:t>Sound is shaped into language by action of the pharynx, tongue, soft palate, and lips</a:t>
            </a:r>
          </a:p>
          <a:p>
            <a:endParaRPr lang="en-US"/>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Movements of Vocal Cords</a:t>
            </a:r>
          </a:p>
        </p:txBody>
      </p:sp>
      <p:sp>
        <p:nvSpPr>
          <p:cNvPr id="45059"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a:r>
              <a:rPr lang="en-US" sz="1200" b="1">
                <a:solidFill>
                  <a:schemeClr val="accent2"/>
                </a:solidFill>
                <a:latin typeface="Arial" charset="0"/>
              </a:rPr>
              <a:t>Figure 22.5</a:t>
            </a:r>
          </a:p>
        </p:txBody>
      </p:sp>
      <p:pic>
        <p:nvPicPr>
          <p:cNvPr id="45060" name="Picture 4"/>
          <p:cNvPicPr>
            <a:picLocks noChangeAspect="1" noChangeArrowheads="1"/>
          </p:cNvPicPr>
          <p:nvPr/>
        </p:nvPicPr>
        <p:blipFill>
          <a:blip r:embed="rId2" cstate="print"/>
          <a:srcRect l="1474" t="2274" r="1324" b="11275"/>
          <a:stretch>
            <a:fillRect/>
          </a:stretch>
        </p:blipFill>
        <p:spPr bwMode="auto">
          <a:xfrm>
            <a:off x="438150" y="1979613"/>
            <a:ext cx="8267700" cy="2897187"/>
          </a:xfrm>
          <a:prstGeom prst="rect">
            <a:avLst/>
          </a:prstGeom>
          <a:noFill/>
        </p:spPr>
      </p:pic>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Trachea</a:t>
            </a:r>
          </a:p>
        </p:txBody>
      </p:sp>
      <p:sp>
        <p:nvSpPr>
          <p:cNvPr id="47107" name="Rectangle 3"/>
          <p:cNvSpPr>
            <a:spLocks noGrp="1" noChangeArrowheads="1"/>
          </p:cNvSpPr>
          <p:nvPr>
            <p:ph idx="1"/>
          </p:nvPr>
        </p:nvSpPr>
        <p:spPr/>
        <p:txBody>
          <a:bodyPr>
            <a:normAutofit lnSpcReduction="10000"/>
          </a:bodyPr>
          <a:lstStyle/>
          <a:p>
            <a:r>
              <a:rPr lang="en-US"/>
              <a:t>Flexible and mobile tube extending from the larynx into the mediastinum</a:t>
            </a:r>
          </a:p>
          <a:p>
            <a:r>
              <a:rPr lang="en-US"/>
              <a:t>Composed of three layers</a:t>
            </a:r>
          </a:p>
          <a:p>
            <a:pPr lvl="1"/>
            <a:r>
              <a:rPr lang="en-US"/>
              <a:t>Mucosa </a:t>
            </a:r>
          </a:p>
          <a:p>
            <a:pPr lvl="2"/>
            <a:r>
              <a:rPr lang="en-US"/>
              <a:t>made up of goblet cells and ciliated epithelium </a:t>
            </a:r>
          </a:p>
          <a:p>
            <a:pPr lvl="1"/>
            <a:r>
              <a:rPr lang="en-US"/>
              <a:t>Submucosa </a:t>
            </a:r>
          </a:p>
          <a:p>
            <a:pPr lvl="2"/>
            <a:r>
              <a:rPr lang="en-US"/>
              <a:t>connective tissue deep to the mucosa</a:t>
            </a:r>
          </a:p>
          <a:p>
            <a:pPr lvl="1"/>
            <a:r>
              <a:rPr lang="en-US"/>
              <a:t>Adventitia </a:t>
            </a:r>
          </a:p>
          <a:p>
            <a:pPr lvl="2"/>
            <a:r>
              <a:rPr lang="en-US"/>
              <a:t>outermost layer made of C-shaped rings of hyaline cartilage</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External Respiration</a:t>
            </a:r>
          </a:p>
        </p:txBody>
      </p:sp>
      <p:sp>
        <p:nvSpPr>
          <p:cNvPr id="12291" name="Rectangle 3"/>
          <p:cNvSpPr>
            <a:spLocks noGrp="1" noChangeArrowheads="1"/>
          </p:cNvSpPr>
          <p:nvPr>
            <p:ph idx="1"/>
          </p:nvPr>
        </p:nvSpPr>
        <p:spPr/>
        <p:txBody>
          <a:bodyPr/>
          <a:lstStyle/>
          <a:p>
            <a:r>
              <a:rPr lang="en-US"/>
              <a:t>Movement of </a:t>
            </a:r>
          </a:p>
          <a:p>
            <a:endParaRPr lang="en-US"/>
          </a:p>
          <a:p>
            <a:r>
              <a:rPr lang="en-US"/>
              <a:t>oxygen </a:t>
            </a:r>
          </a:p>
          <a:p>
            <a:pPr lvl="1"/>
            <a:r>
              <a:rPr lang="en-US"/>
              <a:t>from lungs to the blood</a:t>
            </a:r>
          </a:p>
          <a:p>
            <a:pPr lvl="1"/>
            <a:endParaRPr lang="en-US"/>
          </a:p>
          <a:p>
            <a:r>
              <a:rPr lang="en-US"/>
              <a:t>Carbon dioxide</a:t>
            </a:r>
          </a:p>
          <a:p>
            <a:pPr lvl="1"/>
            <a:r>
              <a:rPr lang="en-US"/>
              <a:t>From blood to lungs</a:t>
            </a: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a:r>
              <a:rPr lang="en-US" sz="1200" b="1">
                <a:solidFill>
                  <a:schemeClr val="accent2"/>
                </a:solidFill>
                <a:latin typeface="Arial" charset="0"/>
              </a:rPr>
              <a:t>Figure 22.6a</a:t>
            </a:r>
          </a:p>
        </p:txBody>
      </p:sp>
      <p:pic>
        <p:nvPicPr>
          <p:cNvPr id="48133" name="Picture 5" descr="22-06Tissue_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Conducting Zone: Bronchi</a:t>
            </a:r>
          </a:p>
        </p:txBody>
      </p:sp>
      <p:sp>
        <p:nvSpPr>
          <p:cNvPr id="3075" name="Rectangle 3"/>
          <p:cNvSpPr>
            <a:spLocks noGrp="1" noChangeArrowheads="1"/>
          </p:cNvSpPr>
          <p:nvPr>
            <p:ph idx="1"/>
          </p:nvPr>
        </p:nvSpPr>
        <p:spPr/>
        <p:txBody>
          <a:bodyPr/>
          <a:lstStyle/>
          <a:p>
            <a:r>
              <a:rPr lang="en-US"/>
              <a:t>Carina </a:t>
            </a:r>
          </a:p>
          <a:p>
            <a:pPr lvl="1"/>
            <a:r>
              <a:rPr lang="en-US"/>
              <a:t> last tracheal cartilage </a:t>
            </a:r>
          </a:p>
          <a:p>
            <a:pPr lvl="1"/>
            <a:r>
              <a:rPr lang="en-US"/>
              <a:t>marks the end of trachea and beginning of bronchi</a:t>
            </a:r>
          </a:p>
          <a:p>
            <a:r>
              <a:rPr lang="en-US"/>
              <a:t>Air reaching the bronchi is:</a:t>
            </a:r>
          </a:p>
          <a:p>
            <a:pPr lvl="1"/>
            <a:r>
              <a:rPr lang="en-US"/>
              <a:t>Warm and cleansed of impurities</a:t>
            </a:r>
          </a:p>
          <a:p>
            <a:pPr lvl="1"/>
            <a:r>
              <a:rPr lang="en-US"/>
              <a:t>Saturated with water vapor</a:t>
            </a: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Conducting Zone: Bronchial Tree</a:t>
            </a:r>
          </a:p>
        </p:txBody>
      </p:sp>
      <p:sp>
        <p:nvSpPr>
          <p:cNvPr id="4099" name="Rectangle 3"/>
          <p:cNvSpPr>
            <a:spLocks noGrp="1" noChangeArrowheads="1"/>
          </p:cNvSpPr>
          <p:nvPr>
            <p:ph idx="1"/>
          </p:nvPr>
        </p:nvSpPr>
        <p:spPr/>
        <p:txBody>
          <a:bodyPr>
            <a:normAutofit lnSpcReduction="10000"/>
          </a:bodyPr>
          <a:lstStyle/>
          <a:p>
            <a:r>
              <a:rPr lang="en-US"/>
              <a:t>Bronchi subdivide into secondary bronchi, each supplying a lobe of the lungs</a:t>
            </a:r>
          </a:p>
          <a:p>
            <a:pPr lvl="1"/>
            <a:r>
              <a:rPr lang="en-US"/>
              <a:t>Air passages undergo 23 orders of branching</a:t>
            </a:r>
          </a:p>
          <a:p>
            <a:endParaRPr lang="en-US"/>
          </a:p>
          <a:p>
            <a:r>
              <a:rPr lang="en-US"/>
              <a:t>As conducting tubes become smaller, structural changes occur</a:t>
            </a:r>
          </a:p>
          <a:p>
            <a:pPr lvl="1"/>
            <a:r>
              <a:rPr lang="en-US"/>
              <a:t>Cartilage support structures change</a:t>
            </a:r>
          </a:p>
          <a:p>
            <a:pPr lvl="1"/>
            <a:r>
              <a:rPr lang="en-US"/>
              <a:t>Epithelium types change</a:t>
            </a:r>
          </a:p>
          <a:p>
            <a:pPr lvl="1"/>
            <a:r>
              <a:rPr lang="en-US"/>
              <a:t>Amount of smooth muscle increases</a:t>
            </a: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Conducting Zone: Bronchial Tree</a:t>
            </a:r>
          </a:p>
        </p:txBody>
      </p:sp>
      <p:sp>
        <p:nvSpPr>
          <p:cNvPr id="5123" name="Rectangle 3"/>
          <p:cNvSpPr>
            <a:spLocks noGrp="1" noChangeArrowheads="1"/>
          </p:cNvSpPr>
          <p:nvPr>
            <p:ph idx="1"/>
          </p:nvPr>
        </p:nvSpPr>
        <p:spPr/>
        <p:txBody>
          <a:bodyPr/>
          <a:lstStyle/>
          <a:p>
            <a:r>
              <a:rPr lang="en-US"/>
              <a:t>Bronchioles </a:t>
            </a:r>
          </a:p>
          <a:p>
            <a:pPr lvl="1"/>
            <a:endParaRPr lang="en-US"/>
          </a:p>
          <a:p>
            <a:pPr lvl="1"/>
            <a:r>
              <a:rPr lang="en-US"/>
              <a:t>Consist of cuboidal epithelium</a:t>
            </a:r>
          </a:p>
          <a:p>
            <a:pPr lvl="1"/>
            <a:endParaRPr lang="en-US"/>
          </a:p>
          <a:p>
            <a:pPr lvl="1"/>
            <a:r>
              <a:rPr lang="en-US"/>
              <a:t>Have a complete layer of circular smooth muscle </a:t>
            </a:r>
          </a:p>
          <a:p>
            <a:pPr lvl="1"/>
            <a:endParaRPr lang="en-US"/>
          </a:p>
          <a:p>
            <a:pPr lvl="1"/>
            <a:r>
              <a:rPr lang="en-US"/>
              <a:t>Lack cartilage support and mucus-producing cells</a:t>
            </a: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Conducting Zones</a:t>
            </a:r>
          </a:p>
        </p:txBody>
      </p:sp>
      <p:sp>
        <p:nvSpPr>
          <p:cNvPr id="6147"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a:r>
              <a:rPr lang="en-US" sz="1200" b="1">
                <a:solidFill>
                  <a:schemeClr val="accent2"/>
                </a:solidFill>
                <a:latin typeface="Arial" charset="0"/>
              </a:rPr>
              <a:t>Figure 22.7</a:t>
            </a:r>
          </a:p>
        </p:txBody>
      </p:sp>
      <p:pic>
        <p:nvPicPr>
          <p:cNvPr id="6148" name="Picture 4"/>
          <p:cNvPicPr>
            <a:picLocks noChangeAspect="1" noChangeArrowheads="1"/>
          </p:cNvPicPr>
          <p:nvPr/>
        </p:nvPicPr>
        <p:blipFill>
          <a:blip r:embed="rId2" cstate="print"/>
          <a:srcRect t="2689" b="8067"/>
          <a:stretch>
            <a:fillRect/>
          </a:stretch>
        </p:blipFill>
        <p:spPr bwMode="auto">
          <a:xfrm>
            <a:off x="0" y="1143000"/>
            <a:ext cx="9144000" cy="5715000"/>
          </a:xfrm>
          <a:prstGeom prst="rect">
            <a:avLst/>
          </a:prstGeom>
          <a:noFill/>
        </p:spPr>
      </p:pic>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Respiratory Zone</a:t>
            </a:r>
          </a:p>
        </p:txBody>
      </p:sp>
      <p:sp>
        <p:nvSpPr>
          <p:cNvPr id="7171" name="Rectangle 3"/>
          <p:cNvSpPr>
            <a:spLocks noGrp="1" noChangeArrowheads="1"/>
          </p:cNvSpPr>
          <p:nvPr>
            <p:ph idx="1"/>
          </p:nvPr>
        </p:nvSpPr>
        <p:spPr/>
        <p:txBody>
          <a:bodyPr>
            <a:normAutofit lnSpcReduction="10000"/>
          </a:bodyPr>
          <a:lstStyle/>
          <a:p>
            <a:r>
              <a:rPr lang="en-US"/>
              <a:t>Defined by</a:t>
            </a:r>
          </a:p>
          <a:p>
            <a:pPr lvl="1"/>
            <a:r>
              <a:rPr lang="en-US"/>
              <a:t>presence of alveoli</a:t>
            </a:r>
          </a:p>
          <a:p>
            <a:pPr lvl="1"/>
            <a:r>
              <a:rPr lang="en-US"/>
              <a:t>begins as terminal bronchioles feed into respiratory bronchioles</a:t>
            </a:r>
          </a:p>
          <a:p>
            <a:r>
              <a:rPr lang="en-US"/>
              <a:t>Respiratory bronchioles </a:t>
            </a:r>
            <a:r>
              <a:rPr lang="en-US">
                <a:sym typeface="Wingdings" pitchFamily="2" charset="2"/>
              </a:rPr>
              <a:t></a:t>
            </a:r>
            <a:r>
              <a:rPr lang="en-US"/>
              <a:t> alveolar ducts, </a:t>
            </a:r>
            <a:r>
              <a:rPr lang="en-US">
                <a:sym typeface="Wingdings" pitchFamily="2" charset="2"/>
              </a:rPr>
              <a:t></a:t>
            </a:r>
            <a:r>
              <a:rPr lang="en-US"/>
              <a:t> alveolar sacs composed of alveoli</a:t>
            </a:r>
          </a:p>
          <a:p>
            <a:pPr lvl="1"/>
            <a:r>
              <a:rPr lang="en-US"/>
              <a:t>Approximately 300 million alveoli:</a:t>
            </a:r>
          </a:p>
          <a:p>
            <a:pPr lvl="1"/>
            <a:r>
              <a:rPr lang="en-US"/>
              <a:t>Accounts for most of the lung volume  </a:t>
            </a:r>
          </a:p>
          <a:p>
            <a:pPr lvl="1"/>
            <a:r>
              <a:rPr lang="en-US"/>
              <a:t>tremendous surface area for gas exchange</a:t>
            </a: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a:r>
              <a:rPr lang="en-US" sz="1200" b="1">
                <a:solidFill>
                  <a:schemeClr val="accent2"/>
                </a:solidFill>
                <a:latin typeface="Arial" charset="0"/>
              </a:rPr>
              <a:t>Figure 22.8a</a:t>
            </a:r>
          </a:p>
        </p:txBody>
      </p:sp>
      <p:pic>
        <p:nvPicPr>
          <p:cNvPr id="8196" name="Picture 4"/>
          <p:cNvPicPr>
            <a:picLocks noChangeAspect="1" noChangeArrowheads="1"/>
          </p:cNvPicPr>
          <p:nvPr/>
        </p:nvPicPr>
        <p:blipFill>
          <a:blip r:embed="rId2" cstate="print"/>
          <a:srcRect t="3304" b="8398"/>
          <a:stretch>
            <a:fillRect/>
          </a:stretch>
        </p:blipFill>
        <p:spPr bwMode="auto">
          <a:xfrm>
            <a:off x="0" y="0"/>
            <a:ext cx="9144000" cy="3279775"/>
          </a:xfrm>
          <a:prstGeom prst="rect">
            <a:avLst/>
          </a:prstGeom>
          <a:noFill/>
        </p:spPr>
      </p:pic>
      <p:pic>
        <p:nvPicPr>
          <p:cNvPr id="8197" name="Picture 5"/>
          <p:cNvPicPr>
            <a:picLocks noChangeAspect="1" noChangeArrowheads="1"/>
          </p:cNvPicPr>
          <p:nvPr/>
        </p:nvPicPr>
        <p:blipFill>
          <a:blip r:embed="rId3" cstate="print"/>
          <a:srcRect t="2225" b="9175"/>
          <a:stretch>
            <a:fillRect/>
          </a:stretch>
        </p:blipFill>
        <p:spPr bwMode="auto">
          <a:xfrm>
            <a:off x="0" y="3597275"/>
            <a:ext cx="9144000" cy="3260725"/>
          </a:xfrm>
          <a:prstGeom prst="rect">
            <a:avLst/>
          </a:prstGeom>
          <a:noFill/>
        </p:spPr>
      </p:pic>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Respiratory Membrane</a:t>
            </a:r>
          </a:p>
        </p:txBody>
      </p:sp>
      <p:sp>
        <p:nvSpPr>
          <p:cNvPr id="10243" name="Rectangle 3"/>
          <p:cNvSpPr>
            <a:spLocks noGrp="1" noChangeArrowheads="1"/>
          </p:cNvSpPr>
          <p:nvPr>
            <p:ph idx="1"/>
          </p:nvPr>
        </p:nvSpPr>
        <p:spPr/>
        <p:txBody>
          <a:bodyPr/>
          <a:lstStyle/>
          <a:p>
            <a:pPr>
              <a:lnSpc>
                <a:spcPct val="90000"/>
              </a:lnSpc>
            </a:pPr>
            <a:r>
              <a:rPr lang="en-US"/>
              <a:t>Alveolar walls:</a:t>
            </a:r>
          </a:p>
          <a:p>
            <a:pPr lvl="1">
              <a:lnSpc>
                <a:spcPct val="90000"/>
              </a:lnSpc>
            </a:pPr>
            <a:r>
              <a:rPr lang="en-US"/>
              <a:t>single layer of simple squamous epithelial cells</a:t>
            </a:r>
          </a:p>
          <a:p>
            <a:pPr lvl="1">
              <a:lnSpc>
                <a:spcPct val="90000"/>
              </a:lnSpc>
            </a:pPr>
            <a:endParaRPr lang="en-US"/>
          </a:p>
          <a:p>
            <a:pPr lvl="1">
              <a:lnSpc>
                <a:spcPct val="90000"/>
              </a:lnSpc>
            </a:pPr>
            <a:r>
              <a:rPr lang="en-US"/>
              <a:t>Permit gas exchange by simple diffusion</a:t>
            </a:r>
          </a:p>
          <a:p>
            <a:pPr lvl="1">
              <a:lnSpc>
                <a:spcPct val="90000"/>
              </a:lnSpc>
            </a:pPr>
            <a:endParaRPr lang="en-US"/>
          </a:p>
          <a:p>
            <a:pPr lvl="1">
              <a:lnSpc>
                <a:spcPct val="90000"/>
              </a:lnSpc>
            </a:pPr>
            <a:r>
              <a:rPr lang="en-US"/>
              <a:t>Secrete angiotensin converting enzyme (ACE)</a:t>
            </a:r>
          </a:p>
          <a:p>
            <a:pPr>
              <a:lnSpc>
                <a:spcPct val="90000"/>
              </a:lnSpc>
            </a:pPr>
            <a:endParaRPr lang="en-US"/>
          </a:p>
          <a:p>
            <a:pPr>
              <a:lnSpc>
                <a:spcPct val="90000"/>
              </a:lnSpc>
            </a:pPr>
            <a:r>
              <a:rPr lang="en-US"/>
              <a:t>Type II cells secrete surfactant</a:t>
            </a: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Alveoli</a:t>
            </a:r>
          </a:p>
        </p:txBody>
      </p:sp>
      <p:sp>
        <p:nvSpPr>
          <p:cNvPr id="11267" name="Rectangle 3"/>
          <p:cNvSpPr>
            <a:spLocks noGrp="1" noChangeArrowheads="1"/>
          </p:cNvSpPr>
          <p:nvPr>
            <p:ph idx="1"/>
          </p:nvPr>
        </p:nvSpPr>
        <p:spPr/>
        <p:txBody>
          <a:bodyPr/>
          <a:lstStyle/>
          <a:p>
            <a:r>
              <a:rPr lang="en-US"/>
              <a:t>Surrounded by fine elastic fibers</a:t>
            </a:r>
          </a:p>
          <a:p>
            <a:r>
              <a:rPr lang="en-US"/>
              <a:t>Contain open pores that:</a:t>
            </a:r>
          </a:p>
          <a:p>
            <a:pPr lvl="1"/>
            <a:r>
              <a:rPr lang="en-US"/>
              <a:t>Connect adjacent alveoli</a:t>
            </a:r>
          </a:p>
          <a:p>
            <a:pPr lvl="1"/>
            <a:r>
              <a:rPr lang="en-US"/>
              <a:t>Allow air pressure throughout the lung to be equalized</a:t>
            </a:r>
          </a:p>
          <a:p>
            <a:r>
              <a:rPr lang="en-US"/>
              <a:t>House macrophages that keep alveolar surfaces sterile</a:t>
            </a: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352800" y="277813"/>
            <a:ext cx="5334000" cy="1143000"/>
          </a:xfrm>
        </p:spPr>
        <p:txBody>
          <a:bodyPr>
            <a:normAutofit/>
          </a:bodyPr>
          <a:lstStyle/>
          <a:p>
            <a:r>
              <a:rPr lang="en-US" sz="4000"/>
              <a:t>Respiratory Membrane</a:t>
            </a:r>
          </a:p>
        </p:txBody>
      </p:sp>
      <p:sp>
        <p:nvSpPr>
          <p:cNvPr id="12291"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a:r>
              <a:rPr lang="en-US" sz="1200" b="1">
                <a:solidFill>
                  <a:schemeClr val="accent2"/>
                </a:solidFill>
                <a:latin typeface="Arial" charset="0"/>
              </a:rPr>
              <a:t>Figure 22.9b</a:t>
            </a:r>
          </a:p>
        </p:txBody>
      </p:sp>
      <p:pic>
        <p:nvPicPr>
          <p:cNvPr id="12292" name="Picture 4"/>
          <p:cNvPicPr>
            <a:picLocks noChangeAspect="1" noChangeArrowheads="1"/>
          </p:cNvPicPr>
          <p:nvPr/>
        </p:nvPicPr>
        <p:blipFill>
          <a:blip r:embed="rId2" cstate="print"/>
          <a:srcRect l="47697" t="1945" r="1025" b="7285"/>
          <a:stretch>
            <a:fillRect/>
          </a:stretch>
        </p:blipFill>
        <p:spPr bwMode="auto">
          <a:xfrm>
            <a:off x="0" y="0"/>
            <a:ext cx="2971800" cy="2773363"/>
          </a:xfrm>
          <a:prstGeom prst="rect">
            <a:avLst/>
          </a:prstGeom>
          <a:noFill/>
        </p:spPr>
      </p:pic>
      <p:pic>
        <p:nvPicPr>
          <p:cNvPr id="12293" name="Picture 5"/>
          <p:cNvPicPr>
            <a:picLocks noChangeAspect="1" noChangeArrowheads="1"/>
          </p:cNvPicPr>
          <p:nvPr/>
        </p:nvPicPr>
        <p:blipFill>
          <a:blip r:embed="rId3" cstate="print"/>
          <a:srcRect t="1920" b="5545"/>
          <a:stretch>
            <a:fillRect/>
          </a:stretch>
        </p:blipFill>
        <p:spPr bwMode="auto">
          <a:xfrm>
            <a:off x="1905000" y="2757488"/>
            <a:ext cx="7239000" cy="4100512"/>
          </a:xfrm>
          <a:prstGeom prst="rect">
            <a:avLst/>
          </a:prstGeom>
          <a:noFill/>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Transport of gasses </a:t>
            </a:r>
          </a:p>
        </p:txBody>
      </p:sp>
      <p:sp>
        <p:nvSpPr>
          <p:cNvPr id="13315" name="Rectangle 3"/>
          <p:cNvSpPr>
            <a:spLocks noGrp="1" noChangeArrowheads="1"/>
          </p:cNvSpPr>
          <p:nvPr>
            <p:ph idx="1"/>
          </p:nvPr>
        </p:nvSpPr>
        <p:spPr/>
        <p:txBody>
          <a:bodyPr/>
          <a:lstStyle/>
          <a:p>
            <a:r>
              <a:rPr lang="en-US"/>
              <a:t>Oxygen is carried to the cells of the body via the red blood cells</a:t>
            </a:r>
          </a:p>
          <a:p>
            <a:endParaRPr lang="en-US"/>
          </a:p>
          <a:p>
            <a:r>
              <a:rPr lang="en-US"/>
              <a:t>Carbon dioxide is carried from the body to the lungs within the blood</a:t>
            </a: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Gross Anatomy of the Lungs</a:t>
            </a:r>
          </a:p>
        </p:txBody>
      </p:sp>
      <p:sp>
        <p:nvSpPr>
          <p:cNvPr id="14339" name="Rectangle 3"/>
          <p:cNvSpPr>
            <a:spLocks noGrp="1" noChangeArrowheads="1"/>
          </p:cNvSpPr>
          <p:nvPr>
            <p:ph idx="1"/>
          </p:nvPr>
        </p:nvSpPr>
        <p:spPr/>
        <p:txBody>
          <a:bodyPr>
            <a:normAutofit lnSpcReduction="10000"/>
          </a:bodyPr>
          <a:lstStyle/>
          <a:p>
            <a:pPr>
              <a:lnSpc>
                <a:spcPct val="90000"/>
              </a:lnSpc>
            </a:pPr>
            <a:r>
              <a:rPr lang="en-US" sz="2800"/>
              <a:t>Lungs occupy all of the thoracic cavity except the mediastinum</a:t>
            </a:r>
          </a:p>
          <a:p>
            <a:pPr lvl="1">
              <a:lnSpc>
                <a:spcPct val="90000"/>
              </a:lnSpc>
            </a:pPr>
            <a:r>
              <a:rPr lang="en-US" sz="2400"/>
              <a:t>Root </a:t>
            </a:r>
          </a:p>
          <a:p>
            <a:pPr lvl="2">
              <a:lnSpc>
                <a:spcPct val="90000"/>
              </a:lnSpc>
            </a:pPr>
            <a:r>
              <a:rPr lang="en-US" sz="2000"/>
              <a:t>site of vascular and bronchial attachments</a:t>
            </a:r>
          </a:p>
          <a:p>
            <a:pPr lvl="1">
              <a:lnSpc>
                <a:spcPct val="90000"/>
              </a:lnSpc>
            </a:pPr>
            <a:r>
              <a:rPr lang="en-US" sz="2400"/>
              <a:t>Costal surface</a:t>
            </a:r>
          </a:p>
          <a:p>
            <a:pPr lvl="2">
              <a:lnSpc>
                <a:spcPct val="90000"/>
              </a:lnSpc>
            </a:pPr>
            <a:r>
              <a:rPr lang="en-US" sz="2000"/>
              <a:t>anterior, lateral, and posterior surfaces in contact with the ribs</a:t>
            </a:r>
          </a:p>
          <a:p>
            <a:pPr lvl="1">
              <a:lnSpc>
                <a:spcPct val="90000"/>
              </a:lnSpc>
            </a:pPr>
            <a:r>
              <a:rPr lang="en-US" sz="2400"/>
              <a:t>Apex </a:t>
            </a:r>
          </a:p>
          <a:p>
            <a:pPr lvl="2">
              <a:lnSpc>
                <a:spcPct val="90000"/>
              </a:lnSpc>
            </a:pPr>
            <a:r>
              <a:rPr lang="en-US" sz="2000"/>
              <a:t>narrow superior tip</a:t>
            </a:r>
          </a:p>
          <a:p>
            <a:pPr lvl="1">
              <a:lnSpc>
                <a:spcPct val="90000"/>
              </a:lnSpc>
            </a:pPr>
            <a:r>
              <a:rPr lang="en-US" sz="2400"/>
              <a:t>Base </a:t>
            </a:r>
          </a:p>
          <a:p>
            <a:pPr lvl="2">
              <a:lnSpc>
                <a:spcPct val="90000"/>
              </a:lnSpc>
            </a:pPr>
            <a:r>
              <a:rPr lang="en-US" sz="2000"/>
              <a:t>inferior surface that rests on the diaphragm</a:t>
            </a:r>
          </a:p>
          <a:p>
            <a:pPr lvl="1">
              <a:lnSpc>
                <a:spcPct val="90000"/>
              </a:lnSpc>
            </a:pPr>
            <a:r>
              <a:rPr lang="en-US" sz="2400"/>
              <a:t>Hilus </a:t>
            </a:r>
          </a:p>
          <a:p>
            <a:pPr lvl="2">
              <a:lnSpc>
                <a:spcPct val="90000"/>
              </a:lnSpc>
            </a:pPr>
            <a:r>
              <a:rPr lang="en-US" sz="2000"/>
              <a:t>indentation that contains pulmonary and systemic blood vessels</a:t>
            </a:r>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a:r>
              <a:rPr lang="en-US" sz="1200" b="1">
                <a:solidFill>
                  <a:schemeClr val="accent2"/>
                </a:solidFill>
                <a:latin typeface="Arial" charset="0"/>
              </a:rPr>
              <a:t>Figure 22.10a</a:t>
            </a:r>
          </a:p>
        </p:txBody>
      </p:sp>
      <p:pic>
        <p:nvPicPr>
          <p:cNvPr id="15364" name="Picture 4"/>
          <p:cNvPicPr>
            <a:picLocks noChangeAspect="1" noChangeArrowheads="1"/>
          </p:cNvPicPr>
          <p:nvPr/>
        </p:nvPicPr>
        <p:blipFill>
          <a:blip r:embed="rId2" cstate="print"/>
          <a:srcRect t="2061" b="5519"/>
          <a:stretch>
            <a:fillRect/>
          </a:stretch>
        </p:blipFill>
        <p:spPr bwMode="auto">
          <a:xfrm>
            <a:off x="0" y="-457200"/>
            <a:ext cx="7239000" cy="4295775"/>
          </a:xfrm>
          <a:prstGeom prst="rect">
            <a:avLst/>
          </a:prstGeom>
          <a:noFill/>
        </p:spPr>
      </p:pic>
      <p:pic>
        <p:nvPicPr>
          <p:cNvPr id="15365" name="Picture 5"/>
          <p:cNvPicPr>
            <a:picLocks noChangeAspect="1" noChangeArrowheads="1"/>
          </p:cNvPicPr>
          <p:nvPr/>
        </p:nvPicPr>
        <p:blipFill>
          <a:blip r:embed="rId3" cstate="print"/>
          <a:srcRect b="6702"/>
          <a:stretch>
            <a:fillRect/>
          </a:stretch>
        </p:blipFill>
        <p:spPr bwMode="auto">
          <a:xfrm>
            <a:off x="2209800" y="3581400"/>
            <a:ext cx="6934200" cy="3276600"/>
          </a:xfrm>
          <a:prstGeom prst="rect">
            <a:avLst/>
          </a:prstGeom>
          <a:noFill/>
        </p:spPr>
      </p:pic>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Lungs</a:t>
            </a:r>
          </a:p>
        </p:txBody>
      </p:sp>
      <p:sp>
        <p:nvSpPr>
          <p:cNvPr id="17411" name="Rectangle 3"/>
          <p:cNvSpPr>
            <a:spLocks noGrp="1" noChangeArrowheads="1"/>
          </p:cNvSpPr>
          <p:nvPr>
            <p:ph idx="1"/>
          </p:nvPr>
        </p:nvSpPr>
        <p:spPr/>
        <p:txBody>
          <a:bodyPr>
            <a:normAutofit lnSpcReduction="10000"/>
          </a:bodyPr>
          <a:lstStyle/>
          <a:p>
            <a:pPr>
              <a:lnSpc>
                <a:spcPct val="90000"/>
              </a:lnSpc>
            </a:pPr>
            <a:r>
              <a:rPr lang="en-US"/>
              <a:t>Cardiac notch (impression) </a:t>
            </a:r>
          </a:p>
          <a:p>
            <a:pPr lvl="1">
              <a:lnSpc>
                <a:spcPct val="90000"/>
              </a:lnSpc>
            </a:pPr>
            <a:r>
              <a:rPr lang="en-US"/>
              <a:t>cavity that accommodates the heart</a:t>
            </a:r>
          </a:p>
          <a:p>
            <a:pPr>
              <a:lnSpc>
                <a:spcPct val="90000"/>
              </a:lnSpc>
            </a:pPr>
            <a:r>
              <a:rPr lang="en-US"/>
              <a:t>Left lung</a:t>
            </a:r>
          </a:p>
          <a:p>
            <a:pPr lvl="1">
              <a:lnSpc>
                <a:spcPct val="90000"/>
              </a:lnSpc>
            </a:pPr>
            <a:r>
              <a:rPr lang="en-US"/>
              <a:t>separated into upper and lower lobes by the oblique fissure</a:t>
            </a:r>
          </a:p>
          <a:p>
            <a:pPr>
              <a:lnSpc>
                <a:spcPct val="90000"/>
              </a:lnSpc>
            </a:pPr>
            <a:r>
              <a:rPr lang="en-US"/>
              <a:t>Right lung </a:t>
            </a:r>
          </a:p>
          <a:p>
            <a:pPr lvl="1">
              <a:lnSpc>
                <a:spcPct val="90000"/>
              </a:lnSpc>
            </a:pPr>
            <a:r>
              <a:rPr lang="en-US"/>
              <a:t>separated into three lobes by the oblique and horizontal fissures</a:t>
            </a:r>
          </a:p>
          <a:p>
            <a:pPr>
              <a:lnSpc>
                <a:spcPct val="90000"/>
              </a:lnSpc>
            </a:pPr>
            <a:r>
              <a:rPr lang="en-US"/>
              <a:t>There are 10 bronchopulmonary segments in each lung</a:t>
            </a: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Blood Supply to Lungs</a:t>
            </a:r>
          </a:p>
        </p:txBody>
      </p:sp>
      <p:sp>
        <p:nvSpPr>
          <p:cNvPr id="18435" name="Rectangle 3"/>
          <p:cNvSpPr>
            <a:spLocks noGrp="1" noChangeArrowheads="1"/>
          </p:cNvSpPr>
          <p:nvPr>
            <p:ph idx="1"/>
          </p:nvPr>
        </p:nvSpPr>
        <p:spPr/>
        <p:txBody>
          <a:bodyPr>
            <a:normAutofit/>
          </a:bodyPr>
          <a:lstStyle/>
          <a:p>
            <a:pPr>
              <a:lnSpc>
                <a:spcPct val="90000"/>
              </a:lnSpc>
            </a:pPr>
            <a:r>
              <a:rPr lang="en-US"/>
              <a:t>Lungs are perfused by two circulations: pulmonary and bronchial</a:t>
            </a:r>
          </a:p>
          <a:p>
            <a:pPr>
              <a:lnSpc>
                <a:spcPct val="90000"/>
              </a:lnSpc>
            </a:pPr>
            <a:r>
              <a:rPr lang="en-US"/>
              <a:t>Pulmonary arteries</a:t>
            </a:r>
          </a:p>
          <a:p>
            <a:pPr lvl="1">
              <a:lnSpc>
                <a:spcPct val="90000"/>
              </a:lnSpc>
            </a:pPr>
            <a:r>
              <a:rPr lang="en-US"/>
              <a:t>supply systemic venous blood to be oxygenated</a:t>
            </a:r>
          </a:p>
          <a:p>
            <a:pPr lvl="2">
              <a:lnSpc>
                <a:spcPct val="90000"/>
              </a:lnSpc>
            </a:pPr>
            <a:r>
              <a:rPr lang="en-US"/>
              <a:t>Branch profusely, along with bronchi</a:t>
            </a:r>
          </a:p>
          <a:p>
            <a:pPr lvl="2">
              <a:lnSpc>
                <a:spcPct val="90000"/>
              </a:lnSpc>
            </a:pPr>
            <a:r>
              <a:rPr lang="en-US"/>
              <a:t>Ultimately feed into the pulmonary capillary network surrounding the alveoli</a:t>
            </a:r>
          </a:p>
          <a:p>
            <a:pPr>
              <a:lnSpc>
                <a:spcPct val="90000"/>
              </a:lnSpc>
            </a:pPr>
            <a:r>
              <a:rPr lang="en-US"/>
              <a:t>Pulmonary veins</a:t>
            </a:r>
          </a:p>
          <a:p>
            <a:pPr lvl="1">
              <a:lnSpc>
                <a:spcPct val="90000"/>
              </a:lnSpc>
            </a:pPr>
            <a:r>
              <a:rPr lang="en-US"/>
              <a:t>carry oxygenated blood from respiratory zones to the heart</a:t>
            </a:r>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Blood Supply to Lungs</a:t>
            </a:r>
          </a:p>
        </p:txBody>
      </p:sp>
      <p:sp>
        <p:nvSpPr>
          <p:cNvPr id="19459" name="Rectangle 3"/>
          <p:cNvSpPr>
            <a:spLocks noGrp="1" noChangeArrowheads="1"/>
          </p:cNvSpPr>
          <p:nvPr>
            <p:ph idx="1"/>
          </p:nvPr>
        </p:nvSpPr>
        <p:spPr/>
        <p:txBody>
          <a:bodyPr>
            <a:normAutofit lnSpcReduction="10000"/>
          </a:bodyPr>
          <a:lstStyle/>
          <a:p>
            <a:r>
              <a:rPr lang="en-US"/>
              <a:t>Bronchial arteries </a:t>
            </a:r>
          </a:p>
          <a:p>
            <a:pPr lvl="1"/>
            <a:r>
              <a:rPr lang="en-US"/>
              <a:t>provide systemic blood to the lung tissue</a:t>
            </a:r>
          </a:p>
          <a:p>
            <a:pPr lvl="2"/>
            <a:r>
              <a:rPr lang="en-US"/>
              <a:t>Arise from aorta and enter the lungs at the hilus</a:t>
            </a:r>
          </a:p>
          <a:p>
            <a:pPr lvl="2"/>
            <a:r>
              <a:rPr lang="en-US"/>
              <a:t>Supply all lung tissue except the alveoli</a:t>
            </a:r>
          </a:p>
          <a:p>
            <a:r>
              <a:rPr lang="en-US"/>
              <a:t>Bronchial veins anastomose with pulmonary veins</a:t>
            </a:r>
          </a:p>
          <a:p>
            <a:endParaRPr lang="en-US"/>
          </a:p>
          <a:p>
            <a:r>
              <a:rPr lang="en-US"/>
              <a:t>Pulmonary veins carry most venous blood back to the heart</a:t>
            </a:r>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Pleurae</a:t>
            </a:r>
          </a:p>
        </p:txBody>
      </p:sp>
      <p:sp>
        <p:nvSpPr>
          <p:cNvPr id="20483" name="Rectangle 3"/>
          <p:cNvSpPr>
            <a:spLocks noGrp="1" noChangeArrowheads="1"/>
          </p:cNvSpPr>
          <p:nvPr>
            <p:ph idx="1"/>
          </p:nvPr>
        </p:nvSpPr>
        <p:spPr/>
        <p:txBody>
          <a:bodyPr/>
          <a:lstStyle/>
          <a:p>
            <a:r>
              <a:rPr lang="en-US"/>
              <a:t>Parietal pleura</a:t>
            </a:r>
          </a:p>
          <a:p>
            <a:pPr lvl="1"/>
            <a:r>
              <a:rPr lang="en-US"/>
              <a:t>Covers the thoracic wall and superior face of the diaphragm</a:t>
            </a:r>
          </a:p>
          <a:p>
            <a:pPr lvl="1"/>
            <a:endParaRPr lang="en-US"/>
          </a:p>
          <a:p>
            <a:pPr lvl="1"/>
            <a:r>
              <a:rPr lang="en-US"/>
              <a:t>Continues around heart and between lungs</a:t>
            </a: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Pleurae</a:t>
            </a:r>
          </a:p>
        </p:txBody>
      </p:sp>
      <p:sp>
        <p:nvSpPr>
          <p:cNvPr id="21507" name="Rectangle 3"/>
          <p:cNvSpPr>
            <a:spLocks noGrp="1" noChangeArrowheads="1"/>
          </p:cNvSpPr>
          <p:nvPr>
            <p:ph idx="1"/>
          </p:nvPr>
        </p:nvSpPr>
        <p:spPr/>
        <p:txBody>
          <a:bodyPr/>
          <a:lstStyle/>
          <a:p>
            <a:pPr marL="231775" indent="-231775"/>
            <a:r>
              <a:rPr lang="en-US"/>
              <a:t>Visceral pleura</a:t>
            </a:r>
          </a:p>
          <a:p>
            <a:pPr marL="631825" lvl="1"/>
            <a:r>
              <a:rPr lang="en-US"/>
              <a:t> also pulmonary pleura</a:t>
            </a:r>
          </a:p>
          <a:p>
            <a:pPr marL="631825" lvl="1"/>
            <a:endParaRPr lang="en-US"/>
          </a:p>
          <a:p>
            <a:pPr marL="631825" lvl="1"/>
            <a:r>
              <a:rPr lang="en-US"/>
              <a:t>Covers the external lung surface</a:t>
            </a:r>
          </a:p>
          <a:p>
            <a:pPr marL="631825" lvl="1"/>
            <a:endParaRPr lang="en-US"/>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Breathing</a:t>
            </a:r>
          </a:p>
        </p:txBody>
      </p:sp>
      <p:sp>
        <p:nvSpPr>
          <p:cNvPr id="22531" name="Rectangle 3"/>
          <p:cNvSpPr>
            <a:spLocks noGrp="1" noChangeArrowheads="1"/>
          </p:cNvSpPr>
          <p:nvPr>
            <p:ph idx="1"/>
          </p:nvPr>
        </p:nvSpPr>
        <p:spPr/>
        <p:txBody>
          <a:bodyPr/>
          <a:lstStyle/>
          <a:p>
            <a:r>
              <a:rPr lang="en-US"/>
              <a:t>Breathing, or pulmonary ventilation, consists of two phases</a:t>
            </a:r>
          </a:p>
          <a:p>
            <a:pPr lvl="1"/>
            <a:endParaRPr lang="en-US"/>
          </a:p>
          <a:p>
            <a:pPr lvl="1"/>
            <a:r>
              <a:rPr lang="en-US"/>
              <a:t>Inspiration </a:t>
            </a:r>
          </a:p>
          <a:p>
            <a:pPr lvl="2"/>
            <a:r>
              <a:rPr lang="en-US"/>
              <a:t>air flows into the lungs</a:t>
            </a:r>
          </a:p>
          <a:p>
            <a:pPr lvl="1"/>
            <a:endParaRPr lang="en-US"/>
          </a:p>
          <a:p>
            <a:pPr lvl="1"/>
            <a:r>
              <a:rPr lang="en-US"/>
              <a:t>Expiration</a:t>
            </a:r>
          </a:p>
          <a:p>
            <a:pPr lvl="2"/>
            <a:r>
              <a:rPr lang="en-US"/>
              <a:t>gas exits the lungs</a:t>
            </a:r>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a:t>Pressure Relationships in the Thoracic Cavity</a:t>
            </a:r>
          </a:p>
        </p:txBody>
      </p:sp>
      <p:sp>
        <p:nvSpPr>
          <p:cNvPr id="23555" name="Rectangle 3"/>
          <p:cNvSpPr>
            <a:spLocks noGrp="1" noChangeArrowheads="1"/>
          </p:cNvSpPr>
          <p:nvPr>
            <p:ph idx="1"/>
          </p:nvPr>
        </p:nvSpPr>
        <p:spPr/>
        <p:txBody>
          <a:bodyPr>
            <a:normAutofit lnSpcReduction="10000"/>
          </a:bodyPr>
          <a:lstStyle/>
          <a:p>
            <a:r>
              <a:rPr lang="en-US"/>
              <a:t>Respiratory pressure is always described relative to atmospheric pressure</a:t>
            </a:r>
          </a:p>
          <a:p>
            <a:endParaRPr lang="en-US"/>
          </a:p>
          <a:p>
            <a:r>
              <a:rPr lang="en-US"/>
              <a:t>Atmospheric pressure (P</a:t>
            </a:r>
            <a:r>
              <a:rPr lang="en-US" baseline="-25000"/>
              <a:t>atm</a:t>
            </a:r>
            <a:r>
              <a:rPr lang="en-US"/>
              <a:t>)</a:t>
            </a:r>
            <a:endParaRPr lang="en-US" sz="3100"/>
          </a:p>
          <a:p>
            <a:pPr lvl="1"/>
            <a:r>
              <a:rPr lang="en-US"/>
              <a:t>Pressure exerted by the air surrounding the body </a:t>
            </a:r>
          </a:p>
          <a:p>
            <a:pPr lvl="1"/>
            <a:endParaRPr lang="en-US"/>
          </a:p>
          <a:p>
            <a:pPr lvl="1"/>
            <a:r>
              <a:rPr lang="en-US"/>
              <a:t>Negative respiratory pressure is less than P</a:t>
            </a:r>
            <a:r>
              <a:rPr lang="en-US" baseline="-25000"/>
              <a:t>atm</a:t>
            </a:r>
            <a:r>
              <a:rPr lang="en-US"/>
              <a:t> </a:t>
            </a:r>
          </a:p>
          <a:p>
            <a:pPr lvl="1"/>
            <a:endParaRPr lang="en-US"/>
          </a:p>
          <a:p>
            <a:pPr lvl="1"/>
            <a:r>
              <a:rPr lang="en-US"/>
              <a:t>Positive respiratory pressure is greater than P</a:t>
            </a:r>
            <a:r>
              <a:rPr lang="en-US" baseline="-25000"/>
              <a:t>atm</a:t>
            </a:r>
            <a:endParaRPr lang="en-US"/>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a:t>Pressure Relationships in the Thoracic Cavity</a:t>
            </a:r>
          </a:p>
        </p:txBody>
      </p:sp>
      <p:sp>
        <p:nvSpPr>
          <p:cNvPr id="24579" name="Rectangle 3"/>
          <p:cNvSpPr>
            <a:spLocks noGrp="1" noChangeArrowheads="1"/>
          </p:cNvSpPr>
          <p:nvPr>
            <p:ph idx="1"/>
          </p:nvPr>
        </p:nvSpPr>
        <p:spPr/>
        <p:txBody>
          <a:bodyPr/>
          <a:lstStyle/>
          <a:p>
            <a:r>
              <a:rPr lang="en-US"/>
              <a:t>Intrapulmonary pressure (P</a:t>
            </a:r>
            <a:r>
              <a:rPr lang="en-US" baseline="-25000"/>
              <a:t>pul</a:t>
            </a:r>
            <a:r>
              <a:rPr lang="en-US"/>
              <a:t>)</a:t>
            </a:r>
          </a:p>
          <a:p>
            <a:pPr lvl="1"/>
            <a:r>
              <a:rPr lang="en-US"/>
              <a:t>pressure within the alveoli</a:t>
            </a:r>
          </a:p>
          <a:p>
            <a:endParaRPr lang="en-US"/>
          </a:p>
          <a:p>
            <a:r>
              <a:rPr lang="en-US"/>
              <a:t>Intrapleural pressure (P</a:t>
            </a:r>
            <a:r>
              <a:rPr lang="en-US" baseline="-25000"/>
              <a:t>ip</a:t>
            </a:r>
            <a:r>
              <a:rPr lang="en-US"/>
              <a:t>) </a:t>
            </a:r>
          </a:p>
          <a:p>
            <a:pPr lvl="1"/>
            <a:r>
              <a:rPr lang="en-US"/>
              <a:t>pressure within the pleural cavity</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Internal respiration</a:t>
            </a:r>
          </a:p>
        </p:txBody>
      </p:sp>
      <p:sp>
        <p:nvSpPr>
          <p:cNvPr id="14339" name="Rectangle 3"/>
          <p:cNvSpPr>
            <a:spLocks noGrp="1" noChangeArrowheads="1"/>
          </p:cNvSpPr>
          <p:nvPr>
            <p:ph idx="1"/>
          </p:nvPr>
        </p:nvSpPr>
        <p:spPr/>
        <p:txBody>
          <a:bodyPr/>
          <a:lstStyle/>
          <a:p>
            <a:r>
              <a:rPr lang="en-US"/>
              <a:t>Moving oxygen from blood cells into tissues</a:t>
            </a:r>
          </a:p>
          <a:p>
            <a:endParaRPr lang="en-US"/>
          </a:p>
          <a:p>
            <a:r>
              <a:rPr lang="en-US"/>
              <a:t>Moving carbon dioxide from tissues into blood</a:t>
            </a:r>
          </a:p>
          <a:p>
            <a:endParaRPr lang="en-US"/>
          </a:p>
        </p:txBody>
      </p:sp>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Pressure Relationships</a:t>
            </a:r>
          </a:p>
        </p:txBody>
      </p:sp>
      <p:sp>
        <p:nvSpPr>
          <p:cNvPr id="25603" name="Rectangle 3"/>
          <p:cNvSpPr>
            <a:spLocks noGrp="1" noChangeArrowheads="1"/>
          </p:cNvSpPr>
          <p:nvPr>
            <p:ph idx="1"/>
          </p:nvPr>
        </p:nvSpPr>
        <p:spPr/>
        <p:txBody>
          <a:bodyPr>
            <a:normAutofit fontScale="92500" lnSpcReduction="10000"/>
          </a:bodyPr>
          <a:lstStyle/>
          <a:p>
            <a:r>
              <a:rPr lang="en-US"/>
              <a:t>Intrapulmonary pressure and intrapleural pressure fluctuate with the phases of breathing</a:t>
            </a:r>
          </a:p>
          <a:p>
            <a:endParaRPr lang="en-US"/>
          </a:p>
          <a:p>
            <a:r>
              <a:rPr lang="en-US"/>
              <a:t>Intrapulmonary pressure always eventually equalizes itself with atmospheric pressure</a:t>
            </a:r>
          </a:p>
          <a:p>
            <a:endParaRPr lang="en-US"/>
          </a:p>
          <a:p>
            <a:r>
              <a:rPr lang="en-US"/>
              <a:t>Intrapleural pressure is always less than intrapulmonary pressure and atmospheric pressure</a:t>
            </a:r>
          </a:p>
        </p:txBody>
      </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Pressure Relationships</a:t>
            </a:r>
          </a:p>
        </p:txBody>
      </p:sp>
      <p:sp>
        <p:nvSpPr>
          <p:cNvPr id="26627" name="Rectangle 3"/>
          <p:cNvSpPr>
            <a:spLocks noGrp="1" noChangeArrowheads="1"/>
          </p:cNvSpPr>
          <p:nvPr>
            <p:ph idx="1"/>
          </p:nvPr>
        </p:nvSpPr>
        <p:spPr/>
        <p:txBody>
          <a:bodyPr/>
          <a:lstStyle/>
          <a:p>
            <a:r>
              <a:rPr lang="en-US" dirty="0"/>
              <a:t>Two forces act to pull the lungs away from the thoracic wall, promoting lung collapse</a:t>
            </a:r>
          </a:p>
          <a:p>
            <a:pPr lvl="1"/>
            <a:r>
              <a:rPr lang="en-US" dirty="0"/>
              <a:t>Elasticity of lungs causes them to assume smallest possible size</a:t>
            </a:r>
          </a:p>
          <a:p>
            <a:pPr lvl="1"/>
            <a:r>
              <a:rPr lang="en-US" dirty="0"/>
              <a:t>Surface tension of alveolar fluid draws alveoli to their smallest possible size</a:t>
            </a:r>
          </a:p>
          <a:p>
            <a:r>
              <a:rPr lang="en-US" dirty="0"/>
              <a:t>Opposing force – elasticity of the chest wall pulls the thorax outward to enlarge the lungs</a:t>
            </a:r>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868362"/>
          </a:xfrm>
        </p:spPr>
        <p:txBody>
          <a:bodyPr/>
          <a:lstStyle/>
          <a:p>
            <a:r>
              <a:rPr lang="en-US" dirty="0"/>
              <a:t>Pressure Relationships</a:t>
            </a:r>
          </a:p>
        </p:txBody>
      </p:sp>
      <p:sp>
        <p:nvSpPr>
          <p:cNvPr id="27651"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a:r>
              <a:rPr lang="en-US" sz="1200" b="1">
                <a:solidFill>
                  <a:schemeClr val="accent2"/>
                </a:solidFill>
                <a:latin typeface="Arial" charset="0"/>
              </a:rPr>
              <a:t>Figure 22.12</a:t>
            </a:r>
          </a:p>
        </p:txBody>
      </p:sp>
      <p:pic>
        <p:nvPicPr>
          <p:cNvPr id="27652" name="Picture 4"/>
          <p:cNvPicPr>
            <a:picLocks noChangeAspect="1" noChangeArrowheads="1"/>
          </p:cNvPicPr>
          <p:nvPr/>
        </p:nvPicPr>
        <p:blipFill>
          <a:blip r:embed="rId2" cstate="print"/>
          <a:srcRect l="2275" t="2365" r="2301" b="6720"/>
          <a:stretch>
            <a:fillRect/>
          </a:stretch>
        </p:blipFill>
        <p:spPr bwMode="auto">
          <a:xfrm>
            <a:off x="2057400" y="990600"/>
            <a:ext cx="5656263" cy="5661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Lung Collapse</a:t>
            </a:r>
          </a:p>
        </p:txBody>
      </p:sp>
      <p:sp>
        <p:nvSpPr>
          <p:cNvPr id="28675" name="Rectangle 3"/>
          <p:cNvSpPr>
            <a:spLocks noGrp="1" noChangeArrowheads="1"/>
          </p:cNvSpPr>
          <p:nvPr>
            <p:ph idx="1"/>
          </p:nvPr>
        </p:nvSpPr>
        <p:spPr/>
        <p:txBody>
          <a:bodyPr>
            <a:normAutofit lnSpcReduction="10000"/>
          </a:bodyPr>
          <a:lstStyle/>
          <a:p>
            <a:r>
              <a:rPr lang="en-US" dirty="0"/>
              <a:t>Caused by equalization of the </a:t>
            </a:r>
            <a:r>
              <a:rPr lang="en-US" dirty="0" err="1"/>
              <a:t>intrapleural</a:t>
            </a:r>
            <a:r>
              <a:rPr lang="en-US" dirty="0"/>
              <a:t> pressure with the intrapulmonary pressure</a:t>
            </a:r>
          </a:p>
          <a:p>
            <a:endParaRPr lang="en-US" dirty="0"/>
          </a:p>
          <a:p>
            <a:r>
              <a:rPr lang="en-US" dirty="0" err="1"/>
              <a:t>Transpulmonary</a:t>
            </a:r>
            <a:r>
              <a:rPr lang="en-US" dirty="0"/>
              <a:t> pressure keeps the airways open</a:t>
            </a:r>
          </a:p>
          <a:p>
            <a:pPr lvl="1"/>
            <a:endParaRPr lang="en-US" dirty="0"/>
          </a:p>
          <a:p>
            <a:pPr lvl="1"/>
            <a:r>
              <a:rPr lang="en-US" dirty="0" err="1"/>
              <a:t>Transpulmonary</a:t>
            </a:r>
            <a:r>
              <a:rPr lang="en-US" dirty="0"/>
              <a:t> pressure – difference between the intrapulmonary and </a:t>
            </a:r>
            <a:r>
              <a:rPr lang="en-US" dirty="0" err="1"/>
              <a:t>intrapleural</a:t>
            </a:r>
            <a:r>
              <a:rPr lang="en-US" dirty="0"/>
              <a:t> pressures </a:t>
            </a:r>
            <a:br>
              <a:rPr lang="en-US" dirty="0"/>
            </a:br>
            <a:r>
              <a:rPr lang="en-US" dirty="0"/>
              <a:t>(</a:t>
            </a:r>
            <a:r>
              <a:rPr lang="en-US" dirty="0" err="1"/>
              <a:t>P</a:t>
            </a:r>
            <a:r>
              <a:rPr lang="en-US" baseline="-25000" dirty="0" err="1"/>
              <a:t>pul</a:t>
            </a:r>
            <a:r>
              <a:rPr lang="en-US" dirty="0"/>
              <a:t> – P</a:t>
            </a:r>
            <a:r>
              <a:rPr lang="en-US" baseline="-25000" dirty="0"/>
              <a:t>ip</a:t>
            </a:r>
            <a:r>
              <a:rPr lang="en-US" dirty="0"/>
              <a:t>)</a:t>
            </a:r>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0"/>
            <a:ext cx="3352800" cy="990600"/>
          </a:xfrm>
        </p:spPr>
        <p:txBody>
          <a:bodyPr>
            <a:normAutofit fontScale="90000"/>
          </a:bodyPr>
          <a:lstStyle/>
          <a:p>
            <a:r>
              <a:rPr lang="en-US" dirty="0" smtClean="0"/>
              <a:t>Lung collapse:  </a:t>
            </a:r>
            <a:r>
              <a:rPr lang="en-US" dirty="0" err="1" smtClean="0"/>
              <a:t>pneumothorax</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505200" y="0"/>
            <a:ext cx="5638800" cy="6891867"/>
          </a:xfrm>
          <a:prstGeom prst="rect">
            <a:avLst/>
          </a:prstGeom>
          <a:noFill/>
          <a:ln w="9525">
            <a:noFill/>
            <a:miter lim="800000"/>
            <a:headEnd/>
            <a:tailEnd/>
          </a:ln>
          <a:effectLst/>
        </p:spPr>
      </p:pic>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Pulmonary Ventilation</a:t>
            </a:r>
          </a:p>
        </p:txBody>
      </p:sp>
      <p:sp>
        <p:nvSpPr>
          <p:cNvPr id="29699" name="Rectangle 3"/>
          <p:cNvSpPr>
            <a:spLocks noGrp="1" noChangeArrowheads="1"/>
          </p:cNvSpPr>
          <p:nvPr>
            <p:ph idx="1"/>
          </p:nvPr>
        </p:nvSpPr>
        <p:spPr/>
        <p:txBody>
          <a:bodyPr/>
          <a:lstStyle/>
          <a:p>
            <a:r>
              <a:rPr lang="en-US"/>
              <a:t>A mechanical process that depends on volume changes in the thoracic cavity</a:t>
            </a:r>
          </a:p>
          <a:p>
            <a:endParaRPr lang="en-US"/>
          </a:p>
          <a:p>
            <a:r>
              <a:rPr lang="en-US"/>
              <a:t>Volume changes lead to pressure changes, which lead to the flow of gases to equalize pressure</a:t>
            </a:r>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Inspiration</a:t>
            </a:r>
          </a:p>
        </p:txBody>
      </p:sp>
      <p:sp>
        <p:nvSpPr>
          <p:cNvPr id="31747" name="Rectangle 3"/>
          <p:cNvSpPr>
            <a:spLocks noGrp="1" noChangeArrowheads="1"/>
          </p:cNvSpPr>
          <p:nvPr>
            <p:ph idx="1"/>
          </p:nvPr>
        </p:nvSpPr>
        <p:spPr/>
        <p:txBody>
          <a:bodyPr>
            <a:normAutofit lnSpcReduction="10000"/>
          </a:bodyPr>
          <a:lstStyle/>
          <a:p>
            <a:r>
              <a:rPr lang="en-US" sz="2800"/>
              <a:t>The diaphragm contracts downward towards the abdomen</a:t>
            </a:r>
          </a:p>
          <a:p>
            <a:r>
              <a:rPr lang="en-US" sz="2800"/>
              <a:t>external intercostal muscles contract elevating the rib cage </a:t>
            </a:r>
          </a:p>
          <a:p>
            <a:r>
              <a:rPr lang="en-US" sz="2800"/>
              <a:t>The lungs are stretched </a:t>
            </a:r>
          </a:p>
          <a:p>
            <a:r>
              <a:rPr lang="en-US" sz="2800"/>
              <a:t>intrapulmonary volume increases</a:t>
            </a:r>
          </a:p>
          <a:p>
            <a:r>
              <a:rPr lang="en-US" sz="2800"/>
              <a:t>Intrapulmonary pressure drops below atmospheric pressure (</a:t>
            </a:r>
            <a:r>
              <a:rPr lang="en-US" sz="2800">
                <a:sym typeface="Symbol" charset="2"/>
              </a:rPr>
              <a:t></a:t>
            </a:r>
            <a:r>
              <a:rPr lang="en-US" sz="2800"/>
              <a:t>1 mm Hg)</a:t>
            </a:r>
          </a:p>
          <a:p>
            <a:r>
              <a:rPr lang="en-US" sz="2800"/>
              <a:t>Air flows into the lungs, down its pressure gradient to equilibrium </a:t>
            </a:r>
          </a:p>
        </p:txBody>
      </p:sp>
    </p:spTree>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Inspiration</a:t>
            </a:r>
          </a:p>
        </p:txBody>
      </p:sp>
      <p:sp>
        <p:nvSpPr>
          <p:cNvPr id="32771"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a:r>
              <a:rPr lang="en-US" sz="1200" b="1">
                <a:solidFill>
                  <a:schemeClr val="accent2"/>
                </a:solidFill>
                <a:latin typeface="Arial" charset="0"/>
              </a:rPr>
              <a:t>Figure 22.13.1</a:t>
            </a:r>
          </a:p>
        </p:txBody>
      </p:sp>
      <p:pic>
        <p:nvPicPr>
          <p:cNvPr id="32772" name="Picture 4"/>
          <p:cNvPicPr>
            <a:picLocks noChangeAspect="1" noChangeArrowheads="1"/>
          </p:cNvPicPr>
          <p:nvPr/>
        </p:nvPicPr>
        <p:blipFill>
          <a:blip r:embed="rId2" cstate="print"/>
          <a:srcRect t="1801" b="5795"/>
          <a:stretch>
            <a:fillRect/>
          </a:stretch>
        </p:blipFill>
        <p:spPr bwMode="auto">
          <a:xfrm>
            <a:off x="0" y="1447800"/>
            <a:ext cx="9144000" cy="5487988"/>
          </a:xfrm>
          <a:prstGeom prst="rect">
            <a:avLst/>
          </a:prstGeom>
          <a:noFill/>
        </p:spPr>
      </p:pic>
    </p:spTree>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Expiration</a:t>
            </a:r>
          </a:p>
        </p:txBody>
      </p:sp>
      <p:sp>
        <p:nvSpPr>
          <p:cNvPr id="33795" name="Rectangle 3"/>
          <p:cNvSpPr>
            <a:spLocks noGrp="1" noChangeArrowheads="1"/>
          </p:cNvSpPr>
          <p:nvPr>
            <p:ph idx="1"/>
          </p:nvPr>
        </p:nvSpPr>
        <p:spPr/>
        <p:txBody>
          <a:bodyPr>
            <a:normAutofit lnSpcReduction="10000"/>
          </a:bodyPr>
          <a:lstStyle/>
          <a:p>
            <a:pPr>
              <a:lnSpc>
                <a:spcPct val="90000"/>
              </a:lnSpc>
            </a:pPr>
            <a:r>
              <a:rPr lang="en-US"/>
              <a:t>Inspiratory muscles relax </a:t>
            </a:r>
          </a:p>
          <a:p>
            <a:pPr>
              <a:lnSpc>
                <a:spcPct val="90000"/>
              </a:lnSpc>
            </a:pPr>
            <a:r>
              <a:rPr lang="en-US"/>
              <a:t>rib cage descends due to gravity</a:t>
            </a:r>
          </a:p>
          <a:p>
            <a:pPr>
              <a:lnSpc>
                <a:spcPct val="90000"/>
              </a:lnSpc>
            </a:pPr>
            <a:r>
              <a:rPr lang="en-US"/>
              <a:t>Thoracic cavity volume decreases</a:t>
            </a:r>
          </a:p>
          <a:p>
            <a:pPr>
              <a:lnSpc>
                <a:spcPct val="90000"/>
              </a:lnSpc>
            </a:pPr>
            <a:r>
              <a:rPr lang="en-US"/>
              <a:t>Elastic lungs recoil passively </a:t>
            </a:r>
          </a:p>
          <a:p>
            <a:pPr>
              <a:lnSpc>
                <a:spcPct val="90000"/>
              </a:lnSpc>
            </a:pPr>
            <a:r>
              <a:rPr lang="en-US"/>
              <a:t>intrapulmonary volume decreases</a:t>
            </a:r>
          </a:p>
          <a:p>
            <a:pPr>
              <a:lnSpc>
                <a:spcPct val="90000"/>
              </a:lnSpc>
            </a:pPr>
            <a:r>
              <a:rPr lang="en-US"/>
              <a:t>Intrapulmonary pressure rises above atmospheric pressure </a:t>
            </a:r>
          </a:p>
          <a:p>
            <a:pPr>
              <a:lnSpc>
                <a:spcPct val="90000"/>
              </a:lnSpc>
            </a:pPr>
            <a:r>
              <a:rPr lang="en-US"/>
              <a:t>Gases flow out of the lungs down the pressure gradient</a:t>
            </a:r>
          </a:p>
        </p:txBody>
      </p:sp>
    </p:spTree>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7813"/>
            <a:ext cx="8229600" cy="865187"/>
          </a:xfrm>
        </p:spPr>
        <p:txBody>
          <a:bodyPr/>
          <a:lstStyle/>
          <a:p>
            <a:r>
              <a:rPr lang="en-US"/>
              <a:t>Expiration</a:t>
            </a:r>
          </a:p>
        </p:txBody>
      </p:sp>
      <p:sp>
        <p:nvSpPr>
          <p:cNvPr id="34819"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a:r>
              <a:rPr lang="en-US" sz="1200" b="1">
                <a:solidFill>
                  <a:schemeClr val="accent2"/>
                </a:solidFill>
                <a:latin typeface="Arial" charset="0"/>
              </a:rPr>
              <a:t>Figure 22.13.2</a:t>
            </a:r>
          </a:p>
        </p:txBody>
      </p:sp>
      <p:pic>
        <p:nvPicPr>
          <p:cNvPr id="34820" name="Picture 4"/>
          <p:cNvPicPr>
            <a:picLocks noChangeAspect="1" noChangeArrowheads="1"/>
          </p:cNvPicPr>
          <p:nvPr/>
        </p:nvPicPr>
        <p:blipFill>
          <a:blip r:embed="rId2" cstate="print"/>
          <a:srcRect t="2193" b="6113"/>
          <a:stretch>
            <a:fillRect/>
          </a:stretch>
        </p:blipFill>
        <p:spPr bwMode="auto">
          <a:xfrm>
            <a:off x="0" y="1819275"/>
            <a:ext cx="9144000" cy="5038725"/>
          </a:xfrm>
          <a:prstGeom prst="rect">
            <a:avLst/>
          </a:prstGeom>
          <a:noFill/>
        </p:spPr>
      </p:pic>
      <p:pic>
        <p:nvPicPr>
          <p:cNvPr id="34821" name="Picture 5"/>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0" y="1219200"/>
            <a:ext cx="9144000" cy="641350"/>
          </a:xfrm>
          <a:prstGeom prst="rect">
            <a:avLst/>
          </a:prstGeom>
          <a:noFill/>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Cells’ use for oxygen</a:t>
            </a:r>
          </a:p>
        </p:txBody>
      </p:sp>
      <p:sp>
        <p:nvSpPr>
          <p:cNvPr id="15363" name="Rectangle 3"/>
          <p:cNvSpPr>
            <a:spLocks noGrp="1" noChangeArrowheads="1"/>
          </p:cNvSpPr>
          <p:nvPr>
            <p:ph idx="1"/>
          </p:nvPr>
        </p:nvSpPr>
        <p:spPr/>
        <p:txBody>
          <a:bodyPr/>
          <a:lstStyle/>
          <a:p>
            <a:r>
              <a:rPr lang="en-US"/>
              <a:t>Why transport oxygen?</a:t>
            </a:r>
          </a:p>
          <a:p>
            <a:pPr lvl="1"/>
            <a:endParaRPr lang="en-US"/>
          </a:p>
          <a:p>
            <a:pPr lvl="1"/>
            <a:r>
              <a:rPr lang="en-US"/>
              <a:t>We deliver oxygen to the cells</a:t>
            </a:r>
          </a:p>
          <a:p>
            <a:pPr lvl="1"/>
            <a:endParaRPr lang="en-US"/>
          </a:p>
          <a:p>
            <a:pPr lvl="1"/>
            <a:r>
              <a:rPr lang="en-US"/>
              <a:t>Within the cell, oxygen is used by the mitochondria in a process called cellular respiration</a:t>
            </a:r>
          </a:p>
          <a:p>
            <a:pPr lvl="2"/>
            <a:r>
              <a:rPr lang="en-US"/>
              <a:t>Production of ATP</a:t>
            </a:r>
          </a:p>
        </p:txBody>
      </p:sp>
    </p:spTree>
  </p:cSld>
  <p:clrMapOvr>
    <a:masterClrMapping/>
  </p:clrMapOvr>
  <p:transition>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Airway Resistance</a:t>
            </a:r>
          </a:p>
        </p:txBody>
      </p:sp>
      <p:sp>
        <p:nvSpPr>
          <p:cNvPr id="38915" name="Rectangle 3"/>
          <p:cNvSpPr>
            <a:spLocks noGrp="1" noChangeArrowheads="1"/>
          </p:cNvSpPr>
          <p:nvPr>
            <p:ph idx="1"/>
          </p:nvPr>
        </p:nvSpPr>
        <p:spPr/>
        <p:txBody>
          <a:bodyPr>
            <a:normAutofit fontScale="92500"/>
          </a:bodyPr>
          <a:lstStyle/>
          <a:p>
            <a:pPr>
              <a:lnSpc>
                <a:spcPct val="90000"/>
              </a:lnSpc>
            </a:pPr>
            <a:r>
              <a:rPr lang="en-US"/>
              <a:t>As airway resistance rises</a:t>
            </a:r>
          </a:p>
          <a:p>
            <a:pPr lvl="1">
              <a:lnSpc>
                <a:spcPct val="90000"/>
              </a:lnSpc>
            </a:pPr>
            <a:r>
              <a:rPr lang="en-US"/>
              <a:t>breathing movements become more strenuous</a:t>
            </a:r>
          </a:p>
          <a:p>
            <a:pPr>
              <a:lnSpc>
                <a:spcPct val="90000"/>
              </a:lnSpc>
            </a:pPr>
            <a:r>
              <a:rPr lang="en-US"/>
              <a:t>Severely constricted or obstructed bronchioles: </a:t>
            </a:r>
          </a:p>
          <a:p>
            <a:pPr lvl="1">
              <a:lnSpc>
                <a:spcPct val="90000"/>
              </a:lnSpc>
            </a:pPr>
            <a:r>
              <a:rPr lang="en-US"/>
              <a:t>Can prevent life-sustaining ventilation</a:t>
            </a:r>
          </a:p>
          <a:p>
            <a:pPr lvl="1">
              <a:lnSpc>
                <a:spcPct val="90000"/>
              </a:lnSpc>
            </a:pPr>
            <a:r>
              <a:rPr lang="en-US"/>
              <a:t>Can occur during acute asthma attacks which stops ventilation</a:t>
            </a:r>
          </a:p>
          <a:p>
            <a:pPr>
              <a:lnSpc>
                <a:spcPct val="90000"/>
              </a:lnSpc>
            </a:pPr>
            <a:r>
              <a:rPr lang="en-US"/>
              <a:t>Epinephrine release </a:t>
            </a:r>
          </a:p>
          <a:p>
            <a:pPr lvl="1">
              <a:lnSpc>
                <a:spcPct val="90000"/>
              </a:lnSpc>
            </a:pPr>
            <a:r>
              <a:rPr lang="en-US"/>
              <a:t>from the sympathetic nervous system </a:t>
            </a:r>
          </a:p>
          <a:p>
            <a:pPr lvl="1">
              <a:lnSpc>
                <a:spcPct val="90000"/>
              </a:lnSpc>
            </a:pPr>
            <a:r>
              <a:rPr lang="en-US"/>
              <a:t>dilates bronchioles </a:t>
            </a:r>
          </a:p>
          <a:p>
            <a:pPr lvl="1">
              <a:lnSpc>
                <a:spcPct val="90000"/>
              </a:lnSpc>
            </a:pPr>
            <a:r>
              <a:rPr lang="en-US"/>
              <a:t>reduces air resistance</a:t>
            </a:r>
          </a:p>
        </p:txBody>
      </p:sp>
    </p:spTree>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Alveolar Surface Tension</a:t>
            </a:r>
          </a:p>
        </p:txBody>
      </p:sp>
      <p:sp>
        <p:nvSpPr>
          <p:cNvPr id="40963" name="Rectangle 3"/>
          <p:cNvSpPr>
            <a:spLocks noGrp="1" noChangeArrowheads="1"/>
          </p:cNvSpPr>
          <p:nvPr>
            <p:ph idx="1"/>
          </p:nvPr>
        </p:nvSpPr>
        <p:spPr/>
        <p:txBody>
          <a:bodyPr>
            <a:normAutofit lnSpcReduction="10000"/>
          </a:bodyPr>
          <a:lstStyle/>
          <a:p>
            <a:pPr>
              <a:lnSpc>
                <a:spcPct val="90000"/>
              </a:lnSpc>
            </a:pPr>
            <a:r>
              <a:rPr lang="en-US" sz="3600"/>
              <a:t>Surface tension </a:t>
            </a:r>
          </a:p>
          <a:p>
            <a:pPr lvl="1">
              <a:lnSpc>
                <a:spcPct val="90000"/>
              </a:lnSpc>
            </a:pPr>
            <a:r>
              <a:rPr lang="en-US" sz="3200"/>
              <a:t>the attraction of liquid molecules to one another at a liquid-gas interface </a:t>
            </a:r>
          </a:p>
          <a:p>
            <a:pPr>
              <a:lnSpc>
                <a:spcPct val="90000"/>
              </a:lnSpc>
            </a:pPr>
            <a:r>
              <a:rPr lang="en-US" sz="3600"/>
              <a:t>The liquid coating the alveolar surface is always acting to reduce the alveoli to the smallest possible size</a:t>
            </a:r>
          </a:p>
          <a:p>
            <a:pPr>
              <a:lnSpc>
                <a:spcPct val="90000"/>
              </a:lnSpc>
            </a:pPr>
            <a:r>
              <a:rPr lang="en-US"/>
              <a:t>Surfactant, a detergent-like complex, reduces surface tension and helps keep the alveoli from collapsing</a:t>
            </a:r>
          </a:p>
        </p:txBody>
      </p:sp>
    </p:spTree>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Lung Compliance</a:t>
            </a:r>
          </a:p>
        </p:txBody>
      </p:sp>
      <p:sp>
        <p:nvSpPr>
          <p:cNvPr id="41987" name="Rectangle 3"/>
          <p:cNvSpPr>
            <a:spLocks noGrp="1" noChangeArrowheads="1"/>
          </p:cNvSpPr>
          <p:nvPr>
            <p:ph idx="1"/>
          </p:nvPr>
        </p:nvSpPr>
        <p:spPr/>
        <p:txBody>
          <a:bodyPr/>
          <a:lstStyle/>
          <a:p>
            <a:r>
              <a:rPr lang="en-US"/>
              <a:t>The ease with which lungs can be expanded</a:t>
            </a:r>
          </a:p>
          <a:p>
            <a:endParaRPr lang="en-US"/>
          </a:p>
          <a:p>
            <a:endParaRPr lang="en-US"/>
          </a:p>
          <a:p>
            <a:r>
              <a:rPr lang="en-US"/>
              <a:t>Determined by two main factors</a:t>
            </a:r>
          </a:p>
          <a:p>
            <a:pPr lvl="1"/>
            <a:r>
              <a:rPr lang="en-US"/>
              <a:t>Stretch of the lung tissue and surrounding thoracic cage</a:t>
            </a:r>
          </a:p>
          <a:p>
            <a:pPr lvl="1"/>
            <a:endParaRPr lang="en-US"/>
          </a:p>
          <a:p>
            <a:pPr lvl="1"/>
            <a:r>
              <a:rPr lang="en-US"/>
              <a:t>Surface tension of the alveoli</a:t>
            </a:r>
          </a:p>
        </p:txBody>
      </p:sp>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a:t>Factors That Diminish Lung Compliance</a:t>
            </a:r>
          </a:p>
        </p:txBody>
      </p:sp>
      <p:sp>
        <p:nvSpPr>
          <p:cNvPr id="43011" name="Rectangle 3"/>
          <p:cNvSpPr>
            <a:spLocks noGrp="1" noChangeArrowheads="1"/>
          </p:cNvSpPr>
          <p:nvPr>
            <p:ph idx="1"/>
          </p:nvPr>
        </p:nvSpPr>
        <p:spPr/>
        <p:txBody>
          <a:bodyPr/>
          <a:lstStyle/>
          <a:p>
            <a:r>
              <a:rPr lang="en-US"/>
              <a:t>Scar tissue or fibrosis </a:t>
            </a:r>
          </a:p>
          <a:p>
            <a:pPr lvl="1"/>
            <a:r>
              <a:rPr lang="en-US"/>
              <a:t>reduces the resilience of the lungs</a:t>
            </a:r>
          </a:p>
          <a:p>
            <a:pPr lvl="1"/>
            <a:r>
              <a:rPr lang="en-US"/>
              <a:t>Seen in tuberculosis</a:t>
            </a:r>
          </a:p>
          <a:p>
            <a:r>
              <a:rPr lang="en-US"/>
              <a:t>Blockage of the smaller respiratory passages with mucus or fluid</a:t>
            </a:r>
          </a:p>
          <a:p>
            <a:r>
              <a:rPr lang="en-US"/>
              <a:t>Reduced production of surfactant</a:t>
            </a:r>
          </a:p>
          <a:p>
            <a:r>
              <a:rPr lang="en-US"/>
              <a:t>Decreased flexibility of the thoracic cage or its decreased ability to expand</a:t>
            </a:r>
          </a:p>
        </p:txBody>
      </p:sp>
    </p:spTree>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a:t>Factors That Diminish Lung Compliance</a:t>
            </a:r>
          </a:p>
        </p:txBody>
      </p:sp>
      <p:sp>
        <p:nvSpPr>
          <p:cNvPr id="44035" name="Rectangle 3"/>
          <p:cNvSpPr>
            <a:spLocks noGrp="1" noChangeArrowheads="1"/>
          </p:cNvSpPr>
          <p:nvPr>
            <p:ph idx="1"/>
          </p:nvPr>
        </p:nvSpPr>
        <p:spPr/>
        <p:txBody>
          <a:bodyPr/>
          <a:lstStyle/>
          <a:p>
            <a:pPr marL="231775" indent="-231775"/>
            <a:r>
              <a:rPr lang="en-US"/>
              <a:t>Examples include:  </a:t>
            </a:r>
          </a:p>
          <a:p>
            <a:pPr marL="631825" lvl="1"/>
            <a:endParaRPr lang="en-US"/>
          </a:p>
          <a:p>
            <a:pPr marL="631825" lvl="1"/>
            <a:r>
              <a:rPr lang="en-US"/>
              <a:t>Deformities of thorax</a:t>
            </a:r>
          </a:p>
          <a:p>
            <a:pPr marL="631825" lvl="1"/>
            <a:endParaRPr lang="en-US"/>
          </a:p>
          <a:p>
            <a:pPr marL="631825" lvl="1"/>
            <a:r>
              <a:rPr lang="en-US"/>
              <a:t>Ossification of the costal cartilage</a:t>
            </a:r>
          </a:p>
          <a:p>
            <a:pPr marL="631825" lvl="1"/>
            <a:endParaRPr lang="en-US"/>
          </a:p>
          <a:p>
            <a:pPr marL="631825" lvl="1"/>
            <a:r>
              <a:rPr lang="en-US"/>
              <a:t>Paralysis of intercostal muscles</a:t>
            </a:r>
          </a:p>
        </p:txBody>
      </p:sp>
    </p:spTree>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Respiratory Volumes</a:t>
            </a:r>
          </a:p>
        </p:txBody>
      </p:sp>
      <p:sp>
        <p:nvSpPr>
          <p:cNvPr id="3075" name="Rectangle 3"/>
          <p:cNvSpPr>
            <a:spLocks noGrp="1" noChangeArrowheads="1"/>
          </p:cNvSpPr>
          <p:nvPr>
            <p:ph idx="1"/>
          </p:nvPr>
        </p:nvSpPr>
        <p:spPr>
          <a:xfrm>
            <a:off x="298450" y="1219200"/>
            <a:ext cx="8270875" cy="5354638"/>
          </a:xfrm>
        </p:spPr>
        <p:txBody>
          <a:bodyPr/>
          <a:lstStyle/>
          <a:p>
            <a:endParaRPr lang="en-US">
              <a:solidFill>
                <a:srgbClr val="000000"/>
              </a:solidFill>
            </a:endParaRPr>
          </a:p>
          <a:p>
            <a:r>
              <a:rPr lang="en-US">
                <a:solidFill>
                  <a:srgbClr val="000000"/>
                </a:solidFill>
              </a:rPr>
              <a:t>Tidal volume (TV) </a:t>
            </a:r>
          </a:p>
          <a:p>
            <a:pPr lvl="1"/>
            <a:r>
              <a:rPr lang="en-US">
                <a:solidFill>
                  <a:srgbClr val="000000"/>
                </a:solidFill>
              </a:rPr>
              <a:t>air that moves into and out of the lungs with each breath (approximately 500 ml)</a:t>
            </a:r>
          </a:p>
          <a:p>
            <a:endParaRPr lang="en-US">
              <a:solidFill>
                <a:srgbClr val="000000"/>
              </a:solidFill>
            </a:endParaRPr>
          </a:p>
          <a:p>
            <a:r>
              <a:rPr lang="en-US">
                <a:solidFill>
                  <a:srgbClr val="000000"/>
                </a:solidFill>
              </a:rPr>
              <a:t>Inspiratory reserve volume (IRV) </a:t>
            </a:r>
          </a:p>
          <a:p>
            <a:pPr lvl="1"/>
            <a:r>
              <a:rPr lang="en-US">
                <a:solidFill>
                  <a:srgbClr val="000000"/>
                </a:solidFill>
              </a:rPr>
              <a:t>air that can be inspired forcibly beyond the tidal volume (2100–3200 ml)</a:t>
            </a:r>
          </a:p>
        </p:txBody>
      </p:sp>
    </p:spTree>
  </p:cSld>
  <p:clrMapOvr>
    <a:masterClrMapping/>
  </p:clrMapOvr>
  <p:transition>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Respiratory Volumes</a:t>
            </a:r>
          </a:p>
        </p:txBody>
      </p:sp>
      <p:sp>
        <p:nvSpPr>
          <p:cNvPr id="45059" name="Rectangle 3"/>
          <p:cNvSpPr>
            <a:spLocks noGrp="1" noChangeArrowheads="1"/>
          </p:cNvSpPr>
          <p:nvPr>
            <p:ph idx="1"/>
          </p:nvPr>
        </p:nvSpPr>
        <p:spPr/>
        <p:txBody>
          <a:bodyPr/>
          <a:lstStyle/>
          <a:p>
            <a:r>
              <a:rPr lang="en-US">
                <a:solidFill>
                  <a:srgbClr val="000000"/>
                </a:solidFill>
              </a:rPr>
              <a:t>Expiratory reserve volume (ERV) </a:t>
            </a:r>
          </a:p>
          <a:p>
            <a:pPr lvl="1"/>
            <a:r>
              <a:rPr lang="en-US">
                <a:solidFill>
                  <a:srgbClr val="000000"/>
                </a:solidFill>
              </a:rPr>
              <a:t>air that can be evacuated from the lungs after a tidal expiration (1000–1200 ml)</a:t>
            </a:r>
          </a:p>
          <a:p>
            <a:endParaRPr lang="en-US"/>
          </a:p>
          <a:p>
            <a:r>
              <a:rPr lang="en-US"/>
              <a:t>Residual volume (RV) </a:t>
            </a:r>
          </a:p>
          <a:p>
            <a:pPr lvl="1"/>
            <a:r>
              <a:rPr lang="en-US"/>
              <a:t>air left in the lungs after strenuous expiration (1200 ml)</a:t>
            </a:r>
          </a:p>
          <a:p>
            <a:endParaRPr lang="en-US"/>
          </a:p>
        </p:txBody>
      </p:sp>
    </p:spTree>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Respiratory Capacities</a:t>
            </a:r>
          </a:p>
        </p:txBody>
      </p:sp>
      <p:sp>
        <p:nvSpPr>
          <p:cNvPr id="4099" name="Rectangle 3"/>
          <p:cNvSpPr>
            <a:spLocks noGrp="1" noChangeArrowheads="1"/>
          </p:cNvSpPr>
          <p:nvPr>
            <p:ph idx="1"/>
          </p:nvPr>
        </p:nvSpPr>
        <p:spPr/>
        <p:txBody>
          <a:bodyPr/>
          <a:lstStyle/>
          <a:p>
            <a:pPr>
              <a:lnSpc>
                <a:spcPct val="90000"/>
              </a:lnSpc>
            </a:pPr>
            <a:r>
              <a:rPr lang="en-US">
                <a:solidFill>
                  <a:srgbClr val="000000"/>
                </a:solidFill>
              </a:rPr>
              <a:t>Inspiratory capacity (IC) </a:t>
            </a:r>
          </a:p>
          <a:p>
            <a:pPr lvl="1">
              <a:lnSpc>
                <a:spcPct val="90000"/>
              </a:lnSpc>
            </a:pPr>
            <a:r>
              <a:rPr lang="en-US">
                <a:solidFill>
                  <a:srgbClr val="000000"/>
                </a:solidFill>
              </a:rPr>
              <a:t>total amount of air that can be inspired after a tidal expiration (IRV + TV)</a:t>
            </a:r>
          </a:p>
          <a:p>
            <a:pPr>
              <a:lnSpc>
                <a:spcPct val="90000"/>
              </a:lnSpc>
            </a:pPr>
            <a:endParaRPr lang="en-US">
              <a:solidFill>
                <a:srgbClr val="000000"/>
              </a:solidFill>
            </a:endParaRPr>
          </a:p>
          <a:p>
            <a:pPr>
              <a:lnSpc>
                <a:spcPct val="90000"/>
              </a:lnSpc>
            </a:pPr>
            <a:r>
              <a:rPr lang="en-US">
                <a:solidFill>
                  <a:srgbClr val="000000"/>
                </a:solidFill>
              </a:rPr>
              <a:t>Functional residual capacity (FRC) </a:t>
            </a:r>
          </a:p>
          <a:p>
            <a:pPr lvl="1">
              <a:lnSpc>
                <a:spcPct val="90000"/>
              </a:lnSpc>
            </a:pPr>
            <a:r>
              <a:rPr lang="en-US">
                <a:solidFill>
                  <a:srgbClr val="000000"/>
                </a:solidFill>
              </a:rPr>
              <a:t>amount of air remaining in the lungs after a tidal expiration </a:t>
            </a:r>
            <a:br>
              <a:rPr lang="en-US">
                <a:solidFill>
                  <a:srgbClr val="000000"/>
                </a:solidFill>
              </a:rPr>
            </a:br>
            <a:r>
              <a:rPr lang="en-US">
                <a:solidFill>
                  <a:srgbClr val="000000"/>
                </a:solidFill>
              </a:rPr>
              <a:t>(RV + ERV)</a:t>
            </a:r>
          </a:p>
        </p:txBody>
      </p:sp>
    </p:spTree>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Respiratory Capacities</a:t>
            </a:r>
          </a:p>
        </p:txBody>
      </p:sp>
      <p:sp>
        <p:nvSpPr>
          <p:cNvPr id="46083" name="Rectangle 3"/>
          <p:cNvSpPr>
            <a:spLocks noGrp="1" noChangeArrowheads="1"/>
          </p:cNvSpPr>
          <p:nvPr>
            <p:ph idx="1"/>
          </p:nvPr>
        </p:nvSpPr>
        <p:spPr/>
        <p:txBody>
          <a:bodyPr/>
          <a:lstStyle/>
          <a:p>
            <a:r>
              <a:rPr lang="en-US">
                <a:solidFill>
                  <a:srgbClr val="000000"/>
                </a:solidFill>
              </a:rPr>
              <a:t>Vital capacity (VC) </a:t>
            </a:r>
          </a:p>
          <a:p>
            <a:pPr lvl="1"/>
            <a:r>
              <a:rPr lang="en-US">
                <a:solidFill>
                  <a:srgbClr val="000000"/>
                </a:solidFill>
              </a:rPr>
              <a:t>the total amount of exchangeable air (TV + IRV + ERV)</a:t>
            </a:r>
          </a:p>
          <a:p>
            <a:endParaRPr lang="en-US"/>
          </a:p>
          <a:p>
            <a:r>
              <a:rPr lang="en-US"/>
              <a:t>Total lung capacity (TLC) </a:t>
            </a:r>
          </a:p>
          <a:p>
            <a:pPr lvl="1"/>
            <a:r>
              <a:rPr lang="en-US"/>
              <a:t>sum of all lung volumes (approximately 6000 ml in males)</a:t>
            </a:r>
          </a:p>
          <a:p>
            <a:endParaRPr lang="en-US"/>
          </a:p>
        </p:txBody>
      </p:sp>
    </p:spTree>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Dead Space</a:t>
            </a:r>
          </a:p>
        </p:txBody>
      </p:sp>
      <p:sp>
        <p:nvSpPr>
          <p:cNvPr id="5123" name="Rectangle 3"/>
          <p:cNvSpPr>
            <a:spLocks noGrp="1" noChangeArrowheads="1"/>
          </p:cNvSpPr>
          <p:nvPr>
            <p:ph idx="1"/>
          </p:nvPr>
        </p:nvSpPr>
        <p:spPr/>
        <p:txBody>
          <a:bodyPr/>
          <a:lstStyle/>
          <a:p>
            <a:pPr>
              <a:lnSpc>
                <a:spcPct val="90000"/>
              </a:lnSpc>
            </a:pPr>
            <a:r>
              <a:rPr lang="en-US" sz="2800">
                <a:solidFill>
                  <a:srgbClr val="000000"/>
                </a:solidFill>
              </a:rPr>
              <a:t>Anatomical dead space</a:t>
            </a:r>
          </a:p>
          <a:p>
            <a:pPr lvl="1">
              <a:lnSpc>
                <a:spcPct val="90000"/>
              </a:lnSpc>
            </a:pPr>
            <a:r>
              <a:rPr lang="en-US" sz="2400">
                <a:solidFill>
                  <a:srgbClr val="000000"/>
                </a:solidFill>
              </a:rPr>
              <a:t>volume of the conducting respiratory passages (150 ml)</a:t>
            </a:r>
          </a:p>
          <a:p>
            <a:pPr>
              <a:lnSpc>
                <a:spcPct val="90000"/>
              </a:lnSpc>
            </a:pPr>
            <a:endParaRPr lang="en-US" sz="2800">
              <a:solidFill>
                <a:srgbClr val="000000"/>
              </a:solidFill>
            </a:endParaRPr>
          </a:p>
          <a:p>
            <a:pPr>
              <a:lnSpc>
                <a:spcPct val="90000"/>
              </a:lnSpc>
            </a:pPr>
            <a:r>
              <a:rPr lang="en-US" sz="2800">
                <a:solidFill>
                  <a:srgbClr val="000000"/>
                </a:solidFill>
              </a:rPr>
              <a:t>Alveolar dead space </a:t>
            </a:r>
          </a:p>
          <a:p>
            <a:pPr lvl="1">
              <a:lnSpc>
                <a:spcPct val="90000"/>
              </a:lnSpc>
            </a:pPr>
            <a:r>
              <a:rPr lang="en-US" sz="2400">
                <a:solidFill>
                  <a:srgbClr val="000000"/>
                </a:solidFill>
              </a:rPr>
              <a:t>alveoli that cease to act in gas exchange due to collapse or obstruction</a:t>
            </a:r>
          </a:p>
          <a:p>
            <a:pPr>
              <a:lnSpc>
                <a:spcPct val="90000"/>
              </a:lnSpc>
            </a:pPr>
            <a:endParaRPr lang="en-US" sz="2800"/>
          </a:p>
          <a:p>
            <a:pPr>
              <a:lnSpc>
                <a:spcPct val="90000"/>
              </a:lnSpc>
            </a:pPr>
            <a:r>
              <a:rPr lang="en-US" sz="2800"/>
              <a:t>Total dead space </a:t>
            </a:r>
          </a:p>
          <a:p>
            <a:pPr lvl="1">
              <a:lnSpc>
                <a:spcPct val="90000"/>
              </a:lnSpc>
            </a:pPr>
            <a:r>
              <a:rPr lang="en-US" sz="2400"/>
              <a:t>sum of alveolar and anatomical dead spaces</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Respiratory Anatomy</a:t>
            </a:r>
          </a:p>
        </p:txBody>
      </p:sp>
      <p:sp>
        <p:nvSpPr>
          <p:cNvPr id="16387" name="Rectangle 3"/>
          <p:cNvSpPr>
            <a:spLocks noGrp="1" noChangeArrowheads="1"/>
          </p:cNvSpPr>
          <p:nvPr>
            <p:ph idx="1"/>
          </p:nvPr>
        </p:nvSpPr>
        <p:spPr/>
        <p:txBody>
          <a:bodyPr>
            <a:normAutofit lnSpcReduction="10000"/>
          </a:bodyPr>
          <a:lstStyle/>
          <a:p>
            <a:r>
              <a:rPr lang="en-US"/>
              <a:t>Respiratory system includes</a:t>
            </a:r>
          </a:p>
          <a:p>
            <a:pPr lvl="1"/>
            <a:r>
              <a:rPr lang="en-US"/>
              <a:t>Nose</a:t>
            </a:r>
          </a:p>
          <a:p>
            <a:pPr lvl="1"/>
            <a:r>
              <a:rPr lang="en-US"/>
              <a:t>Nasal cavity</a:t>
            </a:r>
          </a:p>
          <a:p>
            <a:pPr lvl="1"/>
            <a:r>
              <a:rPr lang="en-US"/>
              <a:t>Pharynx</a:t>
            </a:r>
          </a:p>
          <a:p>
            <a:pPr lvl="1"/>
            <a:r>
              <a:rPr lang="en-US"/>
              <a:t>Larynx</a:t>
            </a:r>
          </a:p>
          <a:p>
            <a:pPr lvl="1"/>
            <a:r>
              <a:rPr lang="en-US"/>
              <a:t>Trachea</a:t>
            </a:r>
          </a:p>
          <a:p>
            <a:pPr lvl="1"/>
            <a:r>
              <a:rPr lang="en-US"/>
              <a:t>Bronchi </a:t>
            </a:r>
          </a:p>
          <a:p>
            <a:pPr lvl="1"/>
            <a:r>
              <a:rPr lang="en-US"/>
              <a:t>Lungs</a:t>
            </a:r>
          </a:p>
          <a:p>
            <a:pPr lvl="2"/>
            <a:r>
              <a:rPr lang="en-US"/>
              <a:t>Alveoli</a:t>
            </a:r>
          </a:p>
        </p:txBody>
      </p:sp>
    </p:spTree>
  </p:cSld>
  <p:clrMapOvr>
    <a:masterClrMapping/>
  </p:clrMapOvr>
  <p:transition>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Pulmonary Function Tests</a:t>
            </a:r>
          </a:p>
        </p:txBody>
      </p:sp>
      <p:sp>
        <p:nvSpPr>
          <p:cNvPr id="6147" name="Rectangle 3"/>
          <p:cNvSpPr>
            <a:spLocks noGrp="1" noChangeArrowheads="1"/>
          </p:cNvSpPr>
          <p:nvPr>
            <p:ph idx="1"/>
          </p:nvPr>
        </p:nvSpPr>
        <p:spPr/>
        <p:txBody>
          <a:bodyPr/>
          <a:lstStyle/>
          <a:p>
            <a:pPr>
              <a:lnSpc>
                <a:spcPct val="90000"/>
              </a:lnSpc>
            </a:pPr>
            <a:r>
              <a:rPr lang="en-US">
                <a:solidFill>
                  <a:srgbClr val="000000"/>
                </a:solidFill>
              </a:rPr>
              <a:t>Spirometer </a:t>
            </a:r>
          </a:p>
          <a:p>
            <a:pPr lvl="1">
              <a:lnSpc>
                <a:spcPct val="90000"/>
              </a:lnSpc>
            </a:pPr>
            <a:r>
              <a:rPr lang="en-US">
                <a:solidFill>
                  <a:srgbClr val="000000"/>
                </a:solidFill>
              </a:rPr>
              <a:t>an instrument consisting of a hollow bell inverted over water, used to evaluate respiratory function</a:t>
            </a:r>
          </a:p>
          <a:p>
            <a:pPr>
              <a:lnSpc>
                <a:spcPct val="90000"/>
              </a:lnSpc>
            </a:pPr>
            <a:r>
              <a:rPr lang="en-US">
                <a:solidFill>
                  <a:srgbClr val="000000"/>
                </a:solidFill>
              </a:rPr>
              <a:t>Spirometry can distinguish between: </a:t>
            </a:r>
          </a:p>
          <a:p>
            <a:pPr lvl="1">
              <a:lnSpc>
                <a:spcPct val="90000"/>
              </a:lnSpc>
            </a:pPr>
            <a:r>
              <a:rPr lang="en-US">
                <a:solidFill>
                  <a:srgbClr val="000000"/>
                </a:solidFill>
              </a:rPr>
              <a:t>Obstructive pulmonary disease – increased airway resistance</a:t>
            </a:r>
          </a:p>
          <a:p>
            <a:pPr lvl="1">
              <a:lnSpc>
                <a:spcPct val="90000"/>
              </a:lnSpc>
            </a:pPr>
            <a:r>
              <a:rPr lang="en-US"/>
              <a:t>Restrictive disorders – reduction in total lung capacity from structural or functional lung changes </a:t>
            </a:r>
          </a:p>
        </p:txBody>
      </p:sp>
    </p:spTree>
  </p:cSld>
  <p:clrMapOvr>
    <a:masterClrMapping/>
  </p:clrMapOvr>
  <p:transition>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Pulmonary Function Tests</a:t>
            </a:r>
          </a:p>
        </p:txBody>
      </p:sp>
      <p:sp>
        <p:nvSpPr>
          <p:cNvPr id="7171" name="Rectangle 3"/>
          <p:cNvSpPr>
            <a:spLocks noGrp="1" noChangeArrowheads="1"/>
          </p:cNvSpPr>
          <p:nvPr>
            <p:ph idx="1"/>
          </p:nvPr>
        </p:nvSpPr>
        <p:spPr/>
        <p:txBody>
          <a:bodyPr/>
          <a:lstStyle/>
          <a:p>
            <a:pPr>
              <a:lnSpc>
                <a:spcPct val="90000"/>
              </a:lnSpc>
            </a:pPr>
            <a:r>
              <a:rPr lang="en-US">
                <a:solidFill>
                  <a:srgbClr val="000000"/>
                </a:solidFill>
              </a:rPr>
              <a:t>Total ventilation </a:t>
            </a:r>
          </a:p>
          <a:p>
            <a:pPr lvl="1">
              <a:lnSpc>
                <a:spcPct val="90000"/>
              </a:lnSpc>
            </a:pPr>
            <a:r>
              <a:rPr lang="en-US">
                <a:solidFill>
                  <a:srgbClr val="000000"/>
                </a:solidFill>
              </a:rPr>
              <a:t> total amount of gas flow into or out of the respiratory tract in one minute</a:t>
            </a:r>
          </a:p>
          <a:p>
            <a:pPr>
              <a:lnSpc>
                <a:spcPct val="90000"/>
              </a:lnSpc>
            </a:pPr>
            <a:r>
              <a:rPr lang="en-US">
                <a:solidFill>
                  <a:srgbClr val="000000"/>
                </a:solidFill>
              </a:rPr>
              <a:t>Forced vital capacity (FVC) </a:t>
            </a:r>
          </a:p>
          <a:p>
            <a:pPr lvl="1">
              <a:lnSpc>
                <a:spcPct val="90000"/>
              </a:lnSpc>
            </a:pPr>
            <a:r>
              <a:rPr lang="en-US">
                <a:solidFill>
                  <a:srgbClr val="000000"/>
                </a:solidFill>
              </a:rPr>
              <a:t>gas forcibly expelled after taking a deep breath</a:t>
            </a:r>
          </a:p>
          <a:p>
            <a:pPr>
              <a:lnSpc>
                <a:spcPct val="90000"/>
              </a:lnSpc>
            </a:pPr>
            <a:r>
              <a:rPr lang="en-US">
                <a:solidFill>
                  <a:srgbClr val="000000"/>
                </a:solidFill>
              </a:rPr>
              <a:t>Forced expiratory volume (FEV) </a:t>
            </a:r>
          </a:p>
          <a:p>
            <a:pPr lvl="1">
              <a:lnSpc>
                <a:spcPct val="90000"/>
              </a:lnSpc>
            </a:pPr>
            <a:r>
              <a:rPr lang="en-US">
                <a:solidFill>
                  <a:srgbClr val="000000"/>
                </a:solidFill>
              </a:rPr>
              <a:t>the amount of gas expelled during specific time intervals of the FVC</a:t>
            </a:r>
            <a:endParaRPr lang="en-US"/>
          </a:p>
        </p:txBody>
      </p:sp>
    </p:spTree>
  </p:cSld>
  <p:clrMapOvr>
    <a:masterClrMapping/>
  </p:clrMapOvr>
  <p:transition>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Pulmonary Function Tests</a:t>
            </a:r>
          </a:p>
        </p:txBody>
      </p:sp>
      <p:sp>
        <p:nvSpPr>
          <p:cNvPr id="8195" name="Rectangle 3"/>
          <p:cNvSpPr>
            <a:spLocks noGrp="1" noChangeArrowheads="1"/>
          </p:cNvSpPr>
          <p:nvPr>
            <p:ph idx="1"/>
          </p:nvPr>
        </p:nvSpPr>
        <p:spPr/>
        <p:txBody>
          <a:bodyPr/>
          <a:lstStyle/>
          <a:p>
            <a:r>
              <a:rPr lang="en-US">
                <a:solidFill>
                  <a:srgbClr val="000000"/>
                </a:solidFill>
              </a:rPr>
              <a:t>Increases in TLC, FRC, and RV may occur as a result of obstructive disease </a:t>
            </a:r>
          </a:p>
          <a:p>
            <a:endParaRPr lang="en-US"/>
          </a:p>
          <a:p>
            <a:endParaRPr lang="en-US"/>
          </a:p>
          <a:p>
            <a:r>
              <a:rPr lang="en-US"/>
              <a:t>Reduction in VC, TLC, FRC, and RV result from restrictive disease</a:t>
            </a:r>
          </a:p>
        </p:txBody>
      </p:sp>
    </p:spTree>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Alveolar Ventilation</a:t>
            </a:r>
          </a:p>
        </p:txBody>
      </p:sp>
      <p:sp>
        <p:nvSpPr>
          <p:cNvPr id="9219" name="Rectangle 3"/>
          <p:cNvSpPr>
            <a:spLocks noGrp="1" noChangeArrowheads="1"/>
          </p:cNvSpPr>
          <p:nvPr>
            <p:ph idx="1"/>
          </p:nvPr>
        </p:nvSpPr>
        <p:spPr>
          <a:xfrm>
            <a:off x="457200" y="1757363"/>
            <a:ext cx="8229600" cy="4368800"/>
          </a:xfrm>
        </p:spPr>
        <p:txBody>
          <a:bodyPr anchor="ctr"/>
          <a:lstStyle/>
          <a:p>
            <a:pPr>
              <a:lnSpc>
                <a:spcPct val="90000"/>
              </a:lnSpc>
            </a:pPr>
            <a:r>
              <a:rPr lang="en-US">
                <a:solidFill>
                  <a:srgbClr val="000000"/>
                </a:solidFill>
              </a:rPr>
              <a:t>Alveolar ventilation rate (AVR)</a:t>
            </a:r>
          </a:p>
          <a:p>
            <a:pPr lvl="1">
              <a:lnSpc>
                <a:spcPct val="90000"/>
              </a:lnSpc>
            </a:pPr>
            <a:r>
              <a:rPr lang="en-US">
                <a:solidFill>
                  <a:srgbClr val="000000"/>
                </a:solidFill>
              </a:rPr>
              <a:t>measures the flow of fresh gases into and out of the alveoli during a particular time</a:t>
            </a:r>
            <a:br>
              <a:rPr lang="en-US">
                <a:solidFill>
                  <a:srgbClr val="000000"/>
                </a:solidFill>
              </a:rPr>
            </a:br>
            <a:r>
              <a:rPr lang="en-US">
                <a:solidFill>
                  <a:srgbClr val="000000"/>
                </a:solidFill>
              </a:rPr>
              <a:t/>
            </a:r>
            <a:br>
              <a:rPr lang="en-US">
                <a:solidFill>
                  <a:srgbClr val="000000"/>
                </a:solidFill>
              </a:rPr>
            </a:br>
            <a:r>
              <a:rPr lang="en-US">
                <a:solidFill>
                  <a:srgbClr val="000000"/>
                </a:solidFill>
              </a:rPr>
              <a:t/>
            </a:r>
            <a:br>
              <a:rPr lang="en-US">
                <a:solidFill>
                  <a:srgbClr val="000000"/>
                </a:solidFill>
              </a:rPr>
            </a:br>
            <a:r>
              <a:rPr lang="en-US">
                <a:solidFill>
                  <a:srgbClr val="000000"/>
                </a:solidFill>
              </a:rPr>
              <a:t/>
            </a:r>
            <a:br>
              <a:rPr lang="en-US">
                <a:solidFill>
                  <a:srgbClr val="000000"/>
                </a:solidFill>
              </a:rPr>
            </a:br>
            <a:r>
              <a:rPr lang="en-US">
                <a:solidFill>
                  <a:srgbClr val="000000"/>
                </a:solidFill>
              </a:rPr>
              <a:t/>
            </a:r>
            <a:br>
              <a:rPr lang="en-US">
                <a:solidFill>
                  <a:srgbClr val="000000"/>
                </a:solidFill>
              </a:rPr>
            </a:br>
            <a:endParaRPr lang="en-US">
              <a:solidFill>
                <a:srgbClr val="000000"/>
              </a:solidFill>
            </a:endParaRPr>
          </a:p>
          <a:p>
            <a:pPr>
              <a:lnSpc>
                <a:spcPct val="90000"/>
              </a:lnSpc>
            </a:pPr>
            <a:r>
              <a:rPr lang="en-US"/>
              <a:t>Slow, deep breathing increases AVR and rapid, shallow breathing decreases AVR</a:t>
            </a:r>
          </a:p>
        </p:txBody>
      </p:sp>
      <p:graphicFrame>
        <p:nvGraphicFramePr>
          <p:cNvPr id="9220" name="Group 4"/>
          <p:cNvGraphicFramePr>
            <a:graphicFrameLocks noGrp="1"/>
          </p:cNvGraphicFramePr>
          <p:nvPr/>
        </p:nvGraphicFramePr>
        <p:xfrm>
          <a:off x="304800" y="3505200"/>
          <a:ext cx="8534400" cy="1227138"/>
        </p:xfrm>
        <a:graphic>
          <a:graphicData uri="http://schemas.openxmlformats.org/drawingml/2006/table">
            <a:tbl>
              <a:tblPr/>
              <a:tblGrid>
                <a:gridCol w="1917700"/>
                <a:gridCol w="561975"/>
                <a:gridCol w="2454275"/>
                <a:gridCol w="649288"/>
                <a:gridCol w="2951162"/>
              </a:tblGrid>
              <a:tr h="719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AVR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frequency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(TV – dead space)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(ml/min)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(breaths/min)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(ml/breath)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Nonrespiratory Air Movements</a:t>
            </a:r>
          </a:p>
        </p:txBody>
      </p:sp>
      <p:sp>
        <p:nvSpPr>
          <p:cNvPr id="10243" name="Rectangle 3"/>
          <p:cNvSpPr>
            <a:spLocks noGrp="1" noChangeArrowheads="1"/>
          </p:cNvSpPr>
          <p:nvPr>
            <p:ph idx="1"/>
          </p:nvPr>
        </p:nvSpPr>
        <p:spPr/>
        <p:txBody>
          <a:bodyPr/>
          <a:lstStyle/>
          <a:p>
            <a:r>
              <a:rPr lang="en-US"/>
              <a:t>Most result from reflex action</a:t>
            </a:r>
          </a:p>
          <a:p>
            <a:r>
              <a:rPr lang="en-US"/>
              <a:t>Examples include</a:t>
            </a:r>
          </a:p>
          <a:p>
            <a:pPr lvl="1"/>
            <a:r>
              <a:rPr lang="en-US"/>
              <a:t>Coughing</a:t>
            </a:r>
          </a:p>
          <a:p>
            <a:pPr lvl="1"/>
            <a:r>
              <a:rPr lang="en-US"/>
              <a:t>Sneezing</a:t>
            </a:r>
          </a:p>
          <a:p>
            <a:pPr lvl="1"/>
            <a:r>
              <a:rPr lang="en-US"/>
              <a:t>Crying</a:t>
            </a:r>
          </a:p>
          <a:p>
            <a:pPr lvl="1"/>
            <a:r>
              <a:rPr lang="en-US"/>
              <a:t>Laughing</a:t>
            </a:r>
          </a:p>
          <a:p>
            <a:pPr lvl="1"/>
            <a:r>
              <a:rPr lang="en-US"/>
              <a:t>Hiccupping</a:t>
            </a:r>
          </a:p>
          <a:p>
            <a:pPr lvl="1"/>
            <a:r>
              <a:rPr lang="en-US"/>
              <a:t>yawning</a:t>
            </a:r>
          </a:p>
        </p:txBody>
      </p:sp>
    </p:spTree>
  </p:cSld>
  <p:clrMapOvr>
    <a:masterClrMapping/>
  </p:clrMapOvr>
  <p:transition>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Composition of Alveolar Gas</a:t>
            </a:r>
          </a:p>
        </p:txBody>
      </p:sp>
      <p:sp>
        <p:nvSpPr>
          <p:cNvPr id="13315" name="Rectangle 3"/>
          <p:cNvSpPr>
            <a:spLocks noGrp="1" noChangeArrowheads="1"/>
          </p:cNvSpPr>
          <p:nvPr>
            <p:ph idx="1"/>
          </p:nvPr>
        </p:nvSpPr>
        <p:spPr>
          <a:xfrm>
            <a:off x="298450" y="1524000"/>
            <a:ext cx="8464550" cy="4800600"/>
          </a:xfrm>
        </p:spPr>
        <p:txBody>
          <a:bodyPr>
            <a:normAutofit/>
          </a:bodyPr>
          <a:lstStyle/>
          <a:p>
            <a:pPr>
              <a:lnSpc>
                <a:spcPct val="90000"/>
              </a:lnSpc>
            </a:pPr>
            <a:r>
              <a:rPr lang="en-US" dirty="0"/>
              <a:t>The atmosphere is mostly oxygen and nitrogen</a:t>
            </a:r>
          </a:p>
          <a:p>
            <a:pPr lvl="1">
              <a:lnSpc>
                <a:spcPct val="90000"/>
              </a:lnSpc>
            </a:pPr>
            <a:r>
              <a:rPr lang="en-US" dirty="0"/>
              <a:t> alveoli contain more carbon dioxide and water vapor</a:t>
            </a:r>
          </a:p>
          <a:p>
            <a:pPr>
              <a:lnSpc>
                <a:spcPct val="90000"/>
              </a:lnSpc>
            </a:pPr>
            <a:r>
              <a:rPr lang="en-US" dirty="0"/>
              <a:t>These differences result from:</a:t>
            </a:r>
          </a:p>
          <a:p>
            <a:pPr lvl="1">
              <a:lnSpc>
                <a:spcPct val="90000"/>
              </a:lnSpc>
            </a:pPr>
            <a:r>
              <a:rPr lang="en-US" dirty="0"/>
              <a:t>Gas exchanges in the lungs – oxygen diffuses from the alveoli and carbon dioxide diffuses into the alveoli</a:t>
            </a:r>
          </a:p>
          <a:p>
            <a:pPr lvl="1">
              <a:lnSpc>
                <a:spcPct val="90000"/>
              </a:lnSpc>
            </a:pPr>
            <a:r>
              <a:rPr lang="en-US" dirty="0"/>
              <a:t>Humidification of air by conducting passages</a:t>
            </a:r>
          </a:p>
          <a:p>
            <a:pPr lvl="1">
              <a:lnSpc>
                <a:spcPct val="90000"/>
              </a:lnSpc>
            </a:pPr>
            <a:r>
              <a:rPr lang="en-US" dirty="0"/>
              <a:t>The mixing of alveolar gas that occurs with each breath </a:t>
            </a:r>
          </a:p>
        </p:txBody>
      </p:sp>
    </p:spTree>
  </p:cSld>
  <p:clrMapOvr>
    <a:masterClrMapping/>
  </p:clrMapOvr>
  <p:transition>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944562"/>
          </a:xfrm>
        </p:spPr>
        <p:txBody>
          <a:bodyPr>
            <a:normAutofit fontScale="90000"/>
          </a:bodyPr>
          <a:lstStyle/>
          <a:p>
            <a:r>
              <a:rPr lang="en-US" sz="3600"/>
              <a:t>External Respiration: Pulmonary Gas Exchange</a:t>
            </a:r>
          </a:p>
        </p:txBody>
      </p:sp>
      <p:sp>
        <p:nvSpPr>
          <p:cNvPr id="14339" name="Rectangle 3"/>
          <p:cNvSpPr>
            <a:spLocks noGrp="1" noChangeArrowheads="1"/>
          </p:cNvSpPr>
          <p:nvPr>
            <p:ph idx="1"/>
          </p:nvPr>
        </p:nvSpPr>
        <p:spPr>
          <a:xfrm>
            <a:off x="436563" y="1524000"/>
            <a:ext cx="8270875" cy="4838700"/>
          </a:xfrm>
        </p:spPr>
        <p:txBody>
          <a:bodyPr/>
          <a:lstStyle/>
          <a:p>
            <a:r>
              <a:rPr lang="en-US" sz="2800" dirty="0"/>
              <a:t>Factors influencing the movement of oxygen and carbon dioxide across the respiratory membrane</a:t>
            </a:r>
          </a:p>
          <a:p>
            <a:pPr lvl="1"/>
            <a:endParaRPr lang="en-US" sz="2000" dirty="0"/>
          </a:p>
          <a:p>
            <a:pPr lvl="1"/>
            <a:r>
              <a:rPr lang="en-US" sz="2400" dirty="0"/>
              <a:t>Partial pressure gradients and gas </a:t>
            </a:r>
            <a:r>
              <a:rPr lang="en-US" sz="2400" dirty="0" err="1"/>
              <a:t>solubilities</a:t>
            </a:r>
            <a:endParaRPr lang="en-US" sz="2400" dirty="0"/>
          </a:p>
          <a:p>
            <a:pPr lvl="1"/>
            <a:endParaRPr lang="en-US" sz="2400" dirty="0"/>
          </a:p>
          <a:p>
            <a:pPr lvl="1"/>
            <a:r>
              <a:rPr lang="en-US" sz="2400" dirty="0"/>
              <a:t>Matching of alveolar ventilation and pulmonary blood perfusion</a:t>
            </a:r>
          </a:p>
          <a:p>
            <a:pPr lvl="1">
              <a:buFontTx/>
              <a:buNone/>
            </a:pPr>
            <a:endParaRPr lang="en-US" sz="2400" dirty="0"/>
          </a:p>
          <a:p>
            <a:pPr lvl="1"/>
            <a:r>
              <a:rPr lang="en-US" sz="2400" dirty="0"/>
              <a:t>Structural characteristics of the respiratory membrane</a:t>
            </a:r>
          </a:p>
        </p:txBody>
      </p:sp>
    </p:spTree>
  </p:cSld>
  <p:clrMapOvr>
    <a:masterClrMapping/>
  </p:clrMapOvr>
  <p:transition>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1752" y="228600"/>
            <a:ext cx="8534400" cy="685800"/>
          </a:xfrm>
        </p:spPr>
        <p:txBody>
          <a:bodyPr>
            <a:noAutofit/>
          </a:bodyPr>
          <a:lstStyle/>
          <a:p>
            <a:r>
              <a:rPr lang="en-US" sz="3200" dirty="0"/>
              <a:t>Partial Pressure </a:t>
            </a:r>
            <a:r>
              <a:rPr lang="en-US" sz="3200" dirty="0" smtClean="0"/>
              <a:t>Gradients</a:t>
            </a:r>
            <a:endParaRPr lang="en-US" sz="3200" dirty="0"/>
          </a:p>
        </p:txBody>
      </p:sp>
      <p:sp>
        <p:nvSpPr>
          <p:cNvPr id="15363" name="Rectangle 3"/>
          <p:cNvSpPr>
            <a:spLocks noGrp="1" noChangeArrowheads="1"/>
          </p:cNvSpPr>
          <p:nvPr>
            <p:ph idx="1"/>
          </p:nvPr>
        </p:nvSpPr>
        <p:spPr>
          <a:xfrm>
            <a:off x="298450" y="1447800"/>
            <a:ext cx="8270875" cy="4865688"/>
          </a:xfrm>
        </p:spPr>
        <p:txBody>
          <a:bodyPr/>
          <a:lstStyle/>
          <a:p>
            <a:r>
              <a:rPr lang="en-US" dirty="0"/>
              <a:t>The partial pressure oxygen (PO</a:t>
            </a:r>
            <a:r>
              <a:rPr lang="en-US" baseline="-25000" dirty="0"/>
              <a:t>2</a:t>
            </a:r>
            <a:r>
              <a:rPr lang="en-US" dirty="0"/>
              <a:t>) of venous blood is 40 mm Hg; the partial pressure in the alveoli is 104 mm Hg</a:t>
            </a:r>
          </a:p>
          <a:p>
            <a:pPr lvl="1"/>
            <a:r>
              <a:rPr lang="en-US" dirty="0"/>
              <a:t>This steep gradient allows oxygen partial pressures to rapidly reach equilibrium (in 0.25 seconds), and thus blood can move three times as quickly (0.75 seconds) through the pulmonary capillary and still be adequately oxygenated</a:t>
            </a:r>
          </a:p>
        </p:txBody>
      </p:sp>
    </p:spTree>
  </p:cSld>
  <p:clrMapOvr>
    <a:masterClrMapping/>
  </p:clrMapOvr>
  <p:transition>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a:t>Partial Pressure Gradients and Gas Solubilities</a:t>
            </a:r>
          </a:p>
        </p:txBody>
      </p:sp>
      <p:sp>
        <p:nvSpPr>
          <p:cNvPr id="16387" name="Rectangle 3"/>
          <p:cNvSpPr>
            <a:spLocks noGrp="1" noChangeArrowheads="1"/>
          </p:cNvSpPr>
          <p:nvPr>
            <p:ph idx="1"/>
          </p:nvPr>
        </p:nvSpPr>
        <p:spPr>
          <a:xfrm>
            <a:off x="298450" y="1270000"/>
            <a:ext cx="8270875" cy="5056188"/>
          </a:xfrm>
        </p:spPr>
        <p:txBody>
          <a:bodyPr/>
          <a:lstStyle/>
          <a:p>
            <a:endParaRPr lang="en-US"/>
          </a:p>
          <a:p>
            <a:r>
              <a:rPr lang="en-US"/>
              <a:t>Although carbon dioxide has a lower partial pressure gradient:</a:t>
            </a:r>
          </a:p>
          <a:p>
            <a:pPr lvl="1"/>
            <a:endParaRPr lang="en-US"/>
          </a:p>
          <a:p>
            <a:pPr lvl="1"/>
            <a:r>
              <a:rPr lang="en-US"/>
              <a:t>It is 20 times more soluble in plasma than oxygen</a:t>
            </a:r>
          </a:p>
          <a:p>
            <a:pPr lvl="1"/>
            <a:endParaRPr lang="en-US"/>
          </a:p>
          <a:p>
            <a:pPr lvl="1"/>
            <a:r>
              <a:rPr lang="en-US"/>
              <a:t>It diffuses in equal amounts with oxygen </a:t>
            </a:r>
          </a:p>
        </p:txBody>
      </p:sp>
    </p:spTree>
  </p:cSld>
  <p:clrMapOvr>
    <a:masterClrMapping/>
  </p:clrMapOvr>
  <p:transition>
    <p:fade thruBlk="1"/>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eaLnBrk="0" hangingPunct="0"/>
            <a:r>
              <a:rPr lang="en-US" sz="1200" b="1">
                <a:solidFill>
                  <a:schemeClr val="accent2"/>
                </a:solidFill>
              </a:rPr>
              <a:t>Figure 22.17</a:t>
            </a:r>
          </a:p>
        </p:txBody>
      </p:sp>
      <p:pic>
        <p:nvPicPr>
          <p:cNvPr id="17412" name="Picture 4"/>
          <p:cNvPicPr>
            <a:picLocks noChangeAspect="1" noChangeArrowheads="1"/>
          </p:cNvPicPr>
          <p:nvPr/>
        </p:nvPicPr>
        <p:blipFill>
          <a:blip r:embed="rId2" cstate="print"/>
          <a:srcRect t="1361" b="3737"/>
          <a:stretch>
            <a:fillRect/>
          </a:stretch>
        </p:blipFill>
        <p:spPr bwMode="auto">
          <a:xfrm>
            <a:off x="2473325" y="0"/>
            <a:ext cx="3979863"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Respiratory system</a:t>
            </a:r>
          </a:p>
        </p:txBody>
      </p:sp>
      <p:sp>
        <p:nvSpPr>
          <p:cNvPr id="17411" name="Rectangle 3"/>
          <p:cNvSpPr>
            <a:spLocks noGrp="1" noChangeArrowheads="1"/>
          </p:cNvSpPr>
          <p:nvPr>
            <p:ph idx="1"/>
          </p:nvPr>
        </p:nvSpPr>
        <p:spPr/>
        <p:txBody>
          <a:bodyPr>
            <a:normAutofit lnSpcReduction="10000"/>
          </a:bodyPr>
          <a:lstStyle/>
          <a:p>
            <a:pPr>
              <a:lnSpc>
                <a:spcPct val="90000"/>
              </a:lnSpc>
            </a:pPr>
            <a:r>
              <a:rPr lang="en-US" dirty="0"/>
              <a:t>Can be divided up into two functional zones</a:t>
            </a:r>
          </a:p>
          <a:p>
            <a:pPr lvl="1">
              <a:lnSpc>
                <a:spcPct val="90000"/>
              </a:lnSpc>
            </a:pPr>
            <a:r>
              <a:rPr lang="en-US" dirty="0"/>
              <a:t>1.  Respiratory zone</a:t>
            </a:r>
          </a:p>
          <a:p>
            <a:pPr lvl="2">
              <a:lnSpc>
                <a:spcPct val="90000"/>
              </a:lnSpc>
            </a:pPr>
            <a:r>
              <a:rPr lang="en-US" dirty="0"/>
              <a:t>Actual location where gas exchange takes place</a:t>
            </a:r>
          </a:p>
          <a:p>
            <a:pPr lvl="2">
              <a:lnSpc>
                <a:spcPct val="90000"/>
              </a:lnSpc>
            </a:pPr>
            <a:endParaRPr lang="en-US" dirty="0"/>
          </a:p>
          <a:p>
            <a:pPr lvl="2">
              <a:lnSpc>
                <a:spcPct val="90000"/>
              </a:lnSpc>
            </a:pPr>
            <a:r>
              <a:rPr lang="en-US" dirty="0"/>
              <a:t>Respiratory bronchioles</a:t>
            </a:r>
          </a:p>
          <a:p>
            <a:pPr lvl="2">
              <a:lnSpc>
                <a:spcPct val="90000"/>
              </a:lnSpc>
            </a:pPr>
            <a:endParaRPr lang="en-US" dirty="0"/>
          </a:p>
          <a:p>
            <a:pPr lvl="2">
              <a:lnSpc>
                <a:spcPct val="90000"/>
              </a:lnSpc>
            </a:pPr>
            <a:r>
              <a:rPr lang="en-US" dirty="0"/>
              <a:t>Alveolar ducts</a:t>
            </a:r>
          </a:p>
          <a:p>
            <a:pPr lvl="2">
              <a:lnSpc>
                <a:spcPct val="90000"/>
              </a:lnSpc>
            </a:pPr>
            <a:endParaRPr lang="en-US" dirty="0"/>
          </a:p>
          <a:p>
            <a:pPr lvl="2">
              <a:lnSpc>
                <a:spcPct val="90000"/>
              </a:lnSpc>
            </a:pPr>
            <a:r>
              <a:rPr lang="en-US" dirty="0"/>
              <a:t>Alveoli</a:t>
            </a:r>
          </a:p>
          <a:p>
            <a:pPr lvl="2">
              <a:lnSpc>
                <a:spcPct val="90000"/>
              </a:lnSpc>
            </a:pPr>
            <a:endParaRPr lang="en-US" dirty="0"/>
          </a:p>
          <a:p>
            <a:pPr lvl="2">
              <a:lnSpc>
                <a:spcPct val="90000"/>
              </a:lnSpc>
            </a:pPr>
            <a:r>
              <a:rPr lang="en-US" dirty="0"/>
              <a:t>Microscopic structures</a:t>
            </a:r>
          </a:p>
        </p:txBody>
      </p:sp>
    </p:spTree>
  </p:cSld>
  <p:clrMapOvr>
    <a:masterClrMapping/>
  </p:clrMapOvr>
  <p:transition>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152400"/>
            <a:ext cx="7772400" cy="944563"/>
          </a:xfrm>
        </p:spPr>
        <p:txBody>
          <a:bodyPr/>
          <a:lstStyle/>
          <a:p>
            <a:r>
              <a:rPr lang="en-US"/>
              <a:t>Oxygenation of Blood</a:t>
            </a:r>
          </a:p>
        </p:txBody>
      </p:sp>
      <p:sp>
        <p:nvSpPr>
          <p:cNvPr id="18435"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eaLnBrk="0" hangingPunct="0"/>
            <a:r>
              <a:rPr lang="en-US" sz="1200" b="1">
                <a:solidFill>
                  <a:schemeClr val="accent2"/>
                </a:solidFill>
              </a:rPr>
              <a:t>Figure 22.18</a:t>
            </a:r>
          </a:p>
        </p:txBody>
      </p:sp>
      <p:pic>
        <p:nvPicPr>
          <p:cNvPr id="18436" name="Picture 4"/>
          <p:cNvPicPr>
            <a:picLocks noChangeAspect="1" noChangeArrowheads="1"/>
          </p:cNvPicPr>
          <p:nvPr/>
        </p:nvPicPr>
        <p:blipFill>
          <a:blip r:embed="rId2" cstate="print"/>
          <a:srcRect l="2901" t="4095" r="2440" b="10533"/>
          <a:stretch>
            <a:fillRect/>
          </a:stretch>
        </p:blipFill>
        <p:spPr bwMode="auto">
          <a:xfrm>
            <a:off x="685800" y="1066800"/>
            <a:ext cx="7823200" cy="5494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Ventilation-Perfusion Coupling</a:t>
            </a:r>
          </a:p>
        </p:txBody>
      </p:sp>
      <p:sp>
        <p:nvSpPr>
          <p:cNvPr id="19459" name="Rectangle 3"/>
          <p:cNvSpPr>
            <a:spLocks noGrp="1" noChangeArrowheads="1"/>
          </p:cNvSpPr>
          <p:nvPr>
            <p:ph idx="1"/>
          </p:nvPr>
        </p:nvSpPr>
        <p:spPr/>
        <p:txBody>
          <a:bodyPr/>
          <a:lstStyle/>
          <a:p>
            <a:r>
              <a:rPr lang="en-US"/>
              <a:t>Ventilation </a:t>
            </a:r>
          </a:p>
          <a:p>
            <a:pPr lvl="1"/>
            <a:r>
              <a:rPr lang="en-US"/>
              <a:t>the amount of gas reaching the alveoli</a:t>
            </a:r>
          </a:p>
          <a:p>
            <a:r>
              <a:rPr lang="en-US"/>
              <a:t>Perfusion </a:t>
            </a:r>
          </a:p>
          <a:p>
            <a:pPr lvl="1"/>
            <a:r>
              <a:rPr lang="en-US"/>
              <a:t>the blood flow reaching the alveoli</a:t>
            </a:r>
          </a:p>
          <a:p>
            <a:endParaRPr lang="en-US"/>
          </a:p>
          <a:p>
            <a:r>
              <a:rPr lang="en-US"/>
              <a:t>Ventilation and perfusion must be tightly regulated for efficient gas exchange</a:t>
            </a:r>
          </a:p>
        </p:txBody>
      </p:sp>
    </p:spTree>
  </p:cSld>
  <p:clrMapOvr>
    <a:masterClrMapping/>
  </p:clrMapOvr>
  <p:transition>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Ventilation-Perfusion Coupling</a:t>
            </a:r>
          </a:p>
        </p:txBody>
      </p:sp>
      <p:sp>
        <p:nvSpPr>
          <p:cNvPr id="20483" name="Rectangle 3"/>
          <p:cNvSpPr>
            <a:spLocks noGrp="1" noChangeArrowheads="1"/>
          </p:cNvSpPr>
          <p:nvPr>
            <p:ph idx="1"/>
          </p:nvPr>
        </p:nvSpPr>
        <p:spPr/>
        <p:txBody>
          <a:bodyPr/>
          <a:lstStyle/>
          <a:p>
            <a:r>
              <a:rPr lang="en-US"/>
              <a:t>Changes in P</a:t>
            </a:r>
            <a:r>
              <a:rPr lang="en-US" baseline="-25000"/>
              <a:t>CO2</a:t>
            </a:r>
            <a:r>
              <a:rPr lang="en-US"/>
              <a:t> in the alveoli cause changes in the diameters of the bronchioles</a:t>
            </a:r>
          </a:p>
          <a:p>
            <a:pPr lvl="1"/>
            <a:r>
              <a:rPr lang="en-US"/>
              <a:t>Passageways servicing areas where alveolar carbon dioxide is high dilate</a:t>
            </a:r>
          </a:p>
          <a:p>
            <a:pPr lvl="1"/>
            <a:endParaRPr lang="en-US"/>
          </a:p>
          <a:p>
            <a:pPr lvl="1"/>
            <a:r>
              <a:rPr lang="en-US"/>
              <a:t>Those serving areas where alveolar carbon dioxide is low constrict</a:t>
            </a:r>
          </a:p>
        </p:txBody>
      </p:sp>
    </p:spTree>
  </p:cSld>
  <p:clrMapOvr>
    <a:masterClrMapping/>
  </p:clrMapOvr>
  <p:transition>
    <p:fade thruBlk="1"/>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eaLnBrk="0" hangingPunct="0"/>
            <a:r>
              <a:rPr lang="en-US" sz="1200" b="1">
                <a:solidFill>
                  <a:schemeClr val="accent2"/>
                </a:solidFill>
              </a:rPr>
              <a:t>Figure 22.19</a:t>
            </a:r>
          </a:p>
        </p:txBody>
      </p:sp>
      <p:pic>
        <p:nvPicPr>
          <p:cNvPr id="21508"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noFill/>
        </p:spPr>
      </p:pic>
      <p:sp>
        <p:nvSpPr>
          <p:cNvPr id="21509" name="Rectangle 5"/>
          <p:cNvSpPr>
            <a:spLocks noChangeArrowheads="1"/>
          </p:cNvSpPr>
          <p:nvPr/>
        </p:nvSpPr>
        <p:spPr bwMode="auto">
          <a:xfrm>
            <a:off x="290513" y="2625725"/>
            <a:ext cx="2459037"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Reduced alveolar ventilation;</a:t>
            </a:r>
          </a:p>
          <a:p>
            <a:pPr defTabSz="806450" eaLnBrk="0" hangingPunct="0"/>
            <a:r>
              <a:rPr lang="en-US" sz="1400" b="1">
                <a:solidFill>
                  <a:srgbClr val="000000"/>
                </a:solidFill>
              </a:rPr>
              <a:t>excessive perfusion</a:t>
            </a:r>
            <a:endParaRPr lang="en-US" sz="2100">
              <a:latin typeface="Times" charset="0"/>
            </a:endParaRPr>
          </a:p>
        </p:txBody>
      </p:sp>
      <p:sp>
        <p:nvSpPr>
          <p:cNvPr id="21510" name="Rectangle 6"/>
          <p:cNvSpPr>
            <a:spLocks noChangeArrowheads="1"/>
          </p:cNvSpPr>
          <p:nvPr/>
        </p:nvSpPr>
        <p:spPr bwMode="auto">
          <a:xfrm>
            <a:off x="6292850" y="2625725"/>
            <a:ext cx="2459038"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Reduced alveolar ventilation;</a:t>
            </a:r>
          </a:p>
          <a:p>
            <a:pPr defTabSz="806450" eaLnBrk="0" hangingPunct="0"/>
            <a:r>
              <a:rPr lang="en-US" sz="1400" b="1">
                <a:solidFill>
                  <a:srgbClr val="000000"/>
                </a:solidFill>
              </a:rPr>
              <a:t>reduced perfusion</a:t>
            </a:r>
            <a:endParaRPr lang="en-US" sz="2100">
              <a:latin typeface="Times" charset="0"/>
            </a:endParaRPr>
          </a:p>
        </p:txBody>
      </p:sp>
      <p:sp>
        <p:nvSpPr>
          <p:cNvPr id="21511" name="Rectangle 7"/>
          <p:cNvSpPr>
            <a:spLocks noChangeArrowheads="1"/>
          </p:cNvSpPr>
          <p:nvPr/>
        </p:nvSpPr>
        <p:spPr bwMode="auto">
          <a:xfrm>
            <a:off x="4359275" y="2625725"/>
            <a:ext cx="1765300" cy="63817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Pulmonary arterioles</a:t>
            </a:r>
          </a:p>
          <a:p>
            <a:pPr defTabSz="806450" eaLnBrk="0" hangingPunct="0"/>
            <a:r>
              <a:rPr lang="en-US" sz="1400" b="1">
                <a:solidFill>
                  <a:srgbClr val="000000"/>
                </a:solidFill>
              </a:rPr>
              <a:t>serving these alveoli</a:t>
            </a:r>
          </a:p>
          <a:p>
            <a:pPr defTabSz="806450" eaLnBrk="0" hangingPunct="0"/>
            <a:r>
              <a:rPr lang="en-US" sz="1400" b="1">
                <a:solidFill>
                  <a:srgbClr val="000000"/>
                </a:solidFill>
              </a:rPr>
              <a:t>constrict</a:t>
            </a:r>
            <a:endParaRPr lang="en-US" sz="2100">
              <a:latin typeface="Times" charset="0"/>
            </a:endParaRPr>
          </a:p>
        </p:txBody>
      </p:sp>
      <p:sp>
        <p:nvSpPr>
          <p:cNvPr id="21512" name="Rectangle 8"/>
          <p:cNvSpPr>
            <a:spLocks noChangeArrowheads="1"/>
          </p:cNvSpPr>
          <p:nvPr/>
        </p:nvSpPr>
        <p:spPr bwMode="auto">
          <a:xfrm>
            <a:off x="290513" y="5561013"/>
            <a:ext cx="2557462"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Enhanced alveolar ventilation;</a:t>
            </a:r>
          </a:p>
          <a:p>
            <a:pPr defTabSz="806450" eaLnBrk="0" hangingPunct="0"/>
            <a:r>
              <a:rPr lang="en-US" sz="1400" b="1">
                <a:solidFill>
                  <a:srgbClr val="000000"/>
                </a:solidFill>
              </a:rPr>
              <a:t>inadequate perfusion</a:t>
            </a:r>
            <a:endParaRPr lang="en-US" sz="2100">
              <a:latin typeface="Times" charset="0"/>
            </a:endParaRPr>
          </a:p>
        </p:txBody>
      </p:sp>
      <p:sp>
        <p:nvSpPr>
          <p:cNvPr id="21513" name="Rectangle 9"/>
          <p:cNvSpPr>
            <a:spLocks noChangeArrowheads="1"/>
          </p:cNvSpPr>
          <p:nvPr/>
        </p:nvSpPr>
        <p:spPr bwMode="auto">
          <a:xfrm>
            <a:off x="6292850" y="5561013"/>
            <a:ext cx="2557463"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Enhanced alveolar ventilation;</a:t>
            </a:r>
          </a:p>
          <a:p>
            <a:pPr defTabSz="806450" eaLnBrk="0" hangingPunct="0"/>
            <a:r>
              <a:rPr lang="en-US" sz="1400" b="1">
                <a:solidFill>
                  <a:srgbClr val="000000"/>
                </a:solidFill>
              </a:rPr>
              <a:t>enhanced perfusion</a:t>
            </a:r>
            <a:endParaRPr lang="en-US" sz="2100">
              <a:latin typeface="Times" charset="0"/>
            </a:endParaRPr>
          </a:p>
        </p:txBody>
      </p:sp>
      <p:sp>
        <p:nvSpPr>
          <p:cNvPr id="21514" name="Rectangle 10"/>
          <p:cNvSpPr>
            <a:spLocks noChangeArrowheads="1"/>
          </p:cNvSpPr>
          <p:nvPr/>
        </p:nvSpPr>
        <p:spPr bwMode="auto">
          <a:xfrm>
            <a:off x="4359275" y="5561013"/>
            <a:ext cx="1765300" cy="63817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Pulmonary arterioles</a:t>
            </a:r>
          </a:p>
          <a:p>
            <a:pPr defTabSz="806450" eaLnBrk="0" hangingPunct="0"/>
            <a:r>
              <a:rPr lang="en-US" sz="1400" b="1">
                <a:solidFill>
                  <a:srgbClr val="000000"/>
                </a:solidFill>
              </a:rPr>
              <a:t>serving these alveoli</a:t>
            </a:r>
          </a:p>
          <a:p>
            <a:pPr defTabSz="806450" eaLnBrk="0" hangingPunct="0"/>
            <a:r>
              <a:rPr lang="en-US" sz="1400" b="1">
                <a:solidFill>
                  <a:srgbClr val="000000"/>
                </a:solidFill>
              </a:rPr>
              <a:t>dilate</a:t>
            </a:r>
            <a:endParaRPr lang="en-US" sz="2100">
              <a:latin typeface="Times" charset="0"/>
            </a:endParaRPr>
          </a:p>
        </p:txBody>
      </p:sp>
      <p:sp>
        <p:nvSpPr>
          <p:cNvPr id="21515" name="Rectangle 11"/>
          <p:cNvSpPr>
            <a:spLocks noChangeArrowheads="1"/>
          </p:cNvSpPr>
          <p:nvPr/>
        </p:nvSpPr>
        <p:spPr bwMode="auto">
          <a:xfrm>
            <a:off x="3030538" y="1325563"/>
            <a:ext cx="27146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O2</a:t>
            </a:r>
            <a:endParaRPr lang="en-US" sz="2100">
              <a:latin typeface="Times" charset="0"/>
            </a:endParaRPr>
          </a:p>
        </p:txBody>
      </p:sp>
      <p:sp>
        <p:nvSpPr>
          <p:cNvPr id="21516" name="Rectangle 12"/>
          <p:cNvSpPr>
            <a:spLocks noChangeArrowheads="1"/>
          </p:cNvSpPr>
          <p:nvPr/>
        </p:nvSpPr>
        <p:spPr bwMode="auto">
          <a:xfrm>
            <a:off x="3030538" y="1758950"/>
            <a:ext cx="35401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CO2</a:t>
            </a:r>
            <a:endParaRPr lang="en-US" sz="2100">
              <a:latin typeface="Times" charset="0"/>
            </a:endParaRPr>
          </a:p>
        </p:txBody>
      </p:sp>
      <p:sp>
        <p:nvSpPr>
          <p:cNvPr id="21517" name="Rectangle 13"/>
          <p:cNvSpPr>
            <a:spLocks noChangeArrowheads="1"/>
          </p:cNvSpPr>
          <p:nvPr/>
        </p:nvSpPr>
        <p:spPr bwMode="auto">
          <a:xfrm>
            <a:off x="2789238" y="2136775"/>
            <a:ext cx="757237"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in alveoli</a:t>
            </a:r>
            <a:endParaRPr lang="en-US" sz="2100">
              <a:latin typeface="Times" charset="0"/>
            </a:endParaRPr>
          </a:p>
        </p:txBody>
      </p:sp>
      <p:sp>
        <p:nvSpPr>
          <p:cNvPr id="21518" name="Rectangle 14"/>
          <p:cNvSpPr>
            <a:spLocks noChangeArrowheads="1"/>
          </p:cNvSpPr>
          <p:nvPr/>
        </p:nvSpPr>
        <p:spPr bwMode="auto">
          <a:xfrm>
            <a:off x="3030538" y="4098925"/>
            <a:ext cx="27146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O2</a:t>
            </a:r>
          </a:p>
        </p:txBody>
      </p:sp>
      <p:sp>
        <p:nvSpPr>
          <p:cNvPr id="21519" name="Rectangle 15"/>
          <p:cNvSpPr>
            <a:spLocks noChangeArrowheads="1"/>
          </p:cNvSpPr>
          <p:nvPr/>
        </p:nvSpPr>
        <p:spPr bwMode="auto">
          <a:xfrm>
            <a:off x="3030538" y="4532313"/>
            <a:ext cx="35401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CO2</a:t>
            </a:r>
          </a:p>
        </p:txBody>
      </p:sp>
      <p:sp>
        <p:nvSpPr>
          <p:cNvPr id="21520" name="Rectangle 16"/>
          <p:cNvSpPr>
            <a:spLocks noChangeArrowheads="1"/>
          </p:cNvSpPr>
          <p:nvPr/>
        </p:nvSpPr>
        <p:spPr bwMode="auto">
          <a:xfrm>
            <a:off x="2789238" y="4911725"/>
            <a:ext cx="757237"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in alveoli</a:t>
            </a:r>
            <a:endParaRPr lang="en-US" sz="2100">
              <a:latin typeface="Times" charset="0"/>
            </a:endParaRPr>
          </a:p>
        </p:txBody>
      </p:sp>
    </p:spTree>
  </p:cSld>
  <p:clrMapOvr>
    <a:masterClrMapping/>
  </p:clrMapOvr>
  <p:transition>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eaLnBrk="0" hangingPunct="0"/>
            <a:r>
              <a:rPr lang="en-US" sz="1200" b="1">
                <a:solidFill>
                  <a:schemeClr val="accent2"/>
                </a:solidFill>
              </a:rPr>
              <a:t>Figure 22.19</a:t>
            </a:r>
          </a:p>
        </p:txBody>
      </p:sp>
      <p:pic>
        <p:nvPicPr>
          <p:cNvPr id="22532"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noFill/>
        </p:spPr>
      </p:pic>
      <p:sp>
        <p:nvSpPr>
          <p:cNvPr id="22533" name="Rectangle 5"/>
          <p:cNvSpPr>
            <a:spLocks noChangeArrowheads="1"/>
          </p:cNvSpPr>
          <p:nvPr/>
        </p:nvSpPr>
        <p:spPr bwMode="auto">
          <a:xfrm>
            <a:off x="290513" y="2625725"/>
            <a:ext cx="2459037"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Reduced alveolar ventilation;</a:t>
            </a:r>
          </a:p>
          <a:p>
            <a:pPr defTabSz="806450" eaLnBrk="0" hangingPunct="0"/>
            <a:r>
              <a:rPr lang="en-US" sz="1400" b="1">
                <a:solidFill>
                  <a:srgbClr val="000000"/>
                </a:solidFill>
              </a:rPr>
              <a:t>excessive perfusion</a:t>
            </a:r>
            <a:endParaRPr lang="en-US" sz="2100">
              <a:latin typeface="Times" charset="0"/>
            </a:endParaRPr>
          </a:p>
        </p:txBody>
      </p:sp>
    </p:spTree>
  </p:cSld>
  <p:clrMapOvr>
    <a:masterClrMapping/>
  </p:clrMapOvr>
  <p:transition>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eaLnBrk="0" hangingPunct="0"/>
            <a:r>
              <a:rPr lang="en-US" sz="1200" b="1">
                <a:solidFill>
                  <a:schemeClr val="accent2"/>
                </a:solidFill>
              </a:rPr>
              <a:t>Figure 22.19</a:t>
            </a:r>
          </a:p>
        </p:txBody>
      </p:sp>
      <p:pic>
        <p:nvPicPr>
          <p:cNvPr id="23556"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noFill/>
        </p:spPr>
      </p:pic>
      <p:sp>
        <p:nvSpPr>
          <p:cNvPr id="23557" name="Rectangle 5"/>
          <p:cNvSpPr>
            <a:spLocks noChangeArrowheads="1"/>
          </p:cNvSpPr>
          <p:nvPr/>
        </p:nvSpPr>
        <p:spPr bwMode="auto">
          <a:xfrm>
            <a:off x="290513" y="2625725"/>
            <a:ext cx="2459037"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Reduced alveolar ventilation;</a:t>
            </a:r>
          </a:p>
          <a:p>
            <a:pPr defTabSz="806450" eaLnBrk="0" hangingPunct="0"/>
            <a:r>
              <a:rPr lang="en-US" sz="1400" b="1">
                <a:solidFill>
                  <a:srgbClr val="000000"/>
                </a:solidFill>
              </a:rPr>
              <a:t>excessive perfusion</a:t>
            </a:r>
            <a:endParaRPr lang="en-US" sz="2100">
              <a:latin typeface="Times" charset="0"/>
            </a:endParaRPr>
          </a:p>
        </p:txBody>
      </p:sp>
      <p:sp>
        <p:nvSpPr>
          <p:cNvPr id="23558" name="Rectangle 6"/>
          <p:cNvSpPr>
            <a:spLocks noChangeArrowheads="1"/>
          </p:cNvSpPr>
          <p:nvPr/>
        </p:nvSpPr>
        <p:spPr bwMode="auto">
          <a:xfrm>
            <a:off x="3030538" y="1325563"/>
            <a:ext cx="27146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O2</a:t>
            </a:r>
            <a:endParaRPr lang="en-US" sz="2100">
              <a:latin typeface="Times" charset="0"/>
            </a:endParaRPr>
          </a:p>
        </p:txBody>
      </p:sp>
      <p:sp>
        <p:nvSpPr>
          <p:cNvPr id="23559" name="Rectangle 7"/>
          <p:cNvSpPr>
            <a:spLocks noChangeArrowheads="1"/>
          </p:cNvSpPr>
          <p:nvPr/>
        </p:nvSpPr>
        <p:spPr bwMode="auto">
          <a:xfrm>
            <a:off x="3030538" y="1758950"/>
            <a:ext cx="35401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CO2</a:t>
            </a:r>
            <a:endParaRPr lang="en-US" sz="2100">
              <a:latin typeface="Times" charset="0"/>
            </a:endParaRPr>
          </a:p>
        </p:txBody>
      </p:sp>
      <p:sp>
        <p:nvSpPr>
          <p:cNvPr id="23560" name="Rectangle 8"/>
          <p:cNvSpPr>
            <a:spLocks noChangeArrowheads="1"/>
          </p:cNvSpPr>
          <p:nvPr/>
        </p:nvSpPr>
        <p:spPr bwMode="auto">
          <a:xfrm>
            <a:off x="2789238" y="2136775"/>
            <a:ext cx="757237"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in alveoli</a:t>
            </a:r>
            <a:endParaRPr lang="en-US" sz="2100">
              <a:latin typeface="Times" charset="0"/>
            </a:endParaRPr>
          </a:p>
        </p:txBody>
      </p:sp>
    </p:spTree>
  </p:cSld>
  <p:clrMapOvr>
    <a:masterClrMapping/>
  </p:clrMapOvr>
  <p:transition>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eaLnBrk="0" hangingPunct="0"/>
            <a:r>
              <a:rPr lang="en-US" sz="1200" b="1">
                <a:solidFill>
                  <a:schemeClr val="accent2"/>
                </a:solidFill>
              </a:rPr>
              <a:t>Figure 22.19</a:t>
            </a:r>
          </a:p>
        </p:txBody>
      </p:sp>
      <p:pic>
        <p:nvPicPr>
          <p:cNvPr id="24580"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noFill/>
        </p:spPr>
      </p:pic>
      <p:sp>
        <p:nvSpPr>
          <p:cNvPr id="24581" name="Rectangle 5"/>
          <p:cNvSpPr>
            <a:spLocks noChangeArrowheads="1"/>
          </p:cNvSpPr>
          <p:nvPr/>
        </p:nvSpPr>
        <p:spPr bwMode="auto">
          <a:xfrm>
            <a:off x="290513" y="2625725"/>
            <a:ext cx="2459037"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Reduced alveolar ventilation;</a:t>
            </a:r>
          </a:p>
          <a:p>
            <a:pPr defTabSz="806450" eaLnBrk="0" hangingPunct="0"/>
            <a:r>
              <a:rPr lang="en-US" sz="1400" b="1">
                <a:solidFill>
                  <a:srgbClr val="000000"/>
                </a:solidFill>
              </a:rPr>
              <a:t>excessive perfusion</a:t>
            </a:r>
            <a:endParaRPr lang="en-US" sz="2100">
              <a:latin typeface="Times" charset="0"/>
            </a:endParaRPr>
          </a:p>
        </p:txBody>
      </p:sp>
      <p:sp>
        <p:nvSpPr>
          <p:cNvPr id="24582" name="Rectangle 6"/>
          <p:cNvSpPr>
            <a:spLocks noChangeArrowheads="1"/>
          </p:cNvSpPr>
          <p:nvPr/>
        </p:nvSpPr>
        <p:spPr bwMode="auto">
          <a:xfrm>
            <a:off x="4359275" y="2625725"/>
            <a:ext cx="1765300" cy="63817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Pulmonary arterioles</a:t>
            </a:r>
          </a:p>
          <a:p>
            <a:pPr defTabSz="806450" eaLnBrk="0" hangingPunct="0"/>
            <a:r>
              <a:rPr lang="en-US" sz="1400" b="1">
                <a:solidFill>
                  <a:srgbClr val="000000"/>
                </a:solidFill>
              </a:rPr>
              <a:t>serving these alveoli</a:t>
            </a:r>
          </a:p>
          <a:p>
            <a:pPr defTabSz="806450" eaLnBrk="0" hangingPunct="0"/>
            <a:r>
              <a:rPr lang="en-US" sz="1400" b="1">
                <a:solidFill>
                  <a:srgbClr val="000000"/>
                </a:solidFill>
              </a:rPr>
              <a:t>constrict</a:t>
            </a:r>
            <a:endParaRPr lang="en-US" sz="2100">
              <a:latin typeface="Times" charset="0"/>
            </a:endParaRPr>
          </a:p>
        </p:txBody>
      </p:sp>
      <p:sp>
        <p:nvSpPr>
          <p:cNvPr id="24583" name="Rectangle 7"/>
          <p:cNvSpPr>
            <a:spLocks noChangeArrowheads="1"/>
          </p:cNvSpPr>
          <p:nvPr/>
        </p:nvSpPr>
        <p:spPr bwMode="auto">
          <a:xfrm>
            <a:off x="3030538" y="1325563"/>
            <a:ext cx="27146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O2</a:t>
            </a:r>
            <a:endParaRPr lang="en-US" sz="2100">
              <a:latin typeface="Times" charset="0"/>
            </a:endParaRPr>
          </a:p>
        </p:txBody>
      </p:sp>
      <p:sp>
        <p:nvSpPr>
          <p:cNvPr id="24584" name="Rectangle 8"/>
          <p:cNvSpPr>
            <a:spLocks noChangeArrowheads="1"/>
          </p:cNvSpPr>
          <p:nvPr/>
        </p:nvSpPr>
        <p:spPr bwMode="auto">
          <a:xfrm>
            <a:off x="3030538" y="1758950"/>
            <a:ext cx="35401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CO2</a:t>
            </a:r>
            <a:endParaRPr lang="en-US" sz="2100">
              <a:latin typeface="Times" charset="0"/>
            </a:endParaRPr>
          </a:p>
        </p:txBody>
      </p:sp>
      <p:sp>
        <p:nvSpPr>
          <p:cNvPr id="24585" name="Rectangle 9"/>
          <p:cNvSpPr>
            <a:spLocks noChangeArrowheads="1"/>
          </p:cNvSpPr>
          <p:nvPr/>
        </p:nvSpPr>
        <p:spPr bwMode="auto">
          <a:xfrm>
            <a:off x="2789238" y="2136775"/>
            <a:ext cx="757237"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in alveoli</a:t>
            </a:r>
            <a:endParaRPr lang="en-US" sz="2100">
              <a:latin typeface="Times" charset="0"/>
            </a:endParaRPr>
          </a:p>
        </p:txBody>
      </p:sp>
    </p:spTree>
  </p:cSld>
  <p:clrMapOvr>
    <a:masterClrMapping/>
  </p:clrMapOvr>
  <p:transition>
    <p:fade thruBlk="1"/>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eaLnBrk="0" hangingPunct="0"/>
            <a:r>
              <a:rPr lang="en-US" sz="1200" b="1">
                <a:solidFill>
                  <a:schemeClr val="accent2"/>
                </a:solidFill>
              </a:rPr>
              <a:t>Figure 22.19</a:t>
            </a:r>
          </a:p>
        </p:txBody>
      </p:sp>
      <p:pic>
        <p:nvPicPr>
          <p:cNvPr id="25604"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noFill/>
        </p:spPr>
      </p:pic>
      <p:sp>
        <p:nvSpPr>
          <p:cNvPr id="25605" name="Rectangle 5"/>
          <p:cNvSpPr>
            <a:spLocks noChangeArrowheads="1"/>
          </p:cNvSpPr>
          <p:nvPr/>
        </p:nvSpPr>
        <p:spPr bwMode="auto">
          <a:xfrm>
            <a:off x="290513" y="2625725"/>
            <a:ext cx="2459037"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Reduced alveolar ventilation;</a:t>
            </a:r>
          </a:p>
          <a:p>
            <a:pPr defTabSz="806450" eaLnBrk="0" hangingPunct="0"/>
            <a:r>
              <a:rPr lang="en-US" sz="1400" b="1">
                <a:solidFill>
                  <a:srgbClr val="000000"/>
                </a:solidFill>
              </a:rPr>
              <a:t>excessive perfusion</a:t>
            </a:r>
            <a:endParaRPr lang="en-US" sz="2100">
              <a:latin typeface="Times" charset="0"/>
            </a:endParaRPr>
          </a:p>
        </p:txBody>
      </p:sp>
      <p:sp>
        <p:nvSpPr>
          <p:cNvPr id="25606" name="Rectangle 6"/>
          <p:cNvSpPr>
            <a:spLocks noChangeArrowheads="1"/>
          </p:cNvSpPr>
          <p:nvPr/>
        </p:nvSpPr>
        <p:spPr bwMode="auto">
          <a:xfrm>
            <a:off x="6292850" y="2625725"/>
            <a:ext cx="2459038"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Reduced alveolar ventilation;</a:t>
            </a:r>
          </a:p>
          <a:p>
            <a:pPr defTabSz="806450" eaLnBrk="0" hangingPunct="0"/>
            <a:r>
              <a:rPr lang="en-US" sz="1400" b="1">
                <a:solidFill>
                  <a:srgbClr val="000000"/>
                </a:solidFill>
              </a:rPr>
              <a:t>reduced perfusion</a:t>
            </a:r>
            <a:endParaRPr lang="en-US" sz="2100">
              <a:latin typeface="Times" charset="0"/>
            </a:endParaRPr>
          </a:p>
        </p:txBody>
      </p:sp>
      <p:sp>
        <p:nvSpPr>
          <p:cNvPr id="25607" name="Rectangle 7"/>
          <p:cNvSpPr>
            <a:spLocks noChangeArrowheads="1"/>
          </p:cNvSpPr>
          <p:nvPr/>
        </p:nvSpPr>
        <p:spPr bwMode="auto">
          <a:xfrm>
            <a:off x="4359275" y="2625725"/>
            <a:ext cx="1765300" cy="63817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Pulmonary arterioles</a:t>
            </a:r>
          </a:p>
          <a:p>
            <a:pPr defTabSz="806450" eaLnBrk="0" hangingPunct="0"/>
            <a:r>
              <a:rPr lang="en-US" sz="1400" b="1">
                <a:solidFill>
                  <a:srgbClr val="000000"/>
                </a:solidFill>
              </a:rPr>
              <a:t>serving these alveoli</a:t>
            </a:r>
          </a:p>
          <a:p>
            <a:pPr defTabSz="806450" eaLnBrk="0" hangingPunct="0"/>
            <a:r>
              <a:rPr lang="en-US" sz="1400" b="1">
                <a:solidFill>
                  <a:srgbClr val="000000"/>
                </a:solidFill>
              </a:rPr>
              <a:t>constrict</a:t>
            </a:r>
            <a:endParaRPr lang="en-US" sz="2100">
              <a:latin typeface="Times" charset="0"/>
            </a:endParaRPr>
          </a:p>
        </p:txBody>
      </p:sp>
      <p:sp>
        <p:nvSpPr>
          <p:cNvPr id="25608" name="Rectangle 8"/>
          <p:cNvSpPr>
            <a:spLocks noChangeArrowheads="1"/>
          </p:cNvSpPr>
          <p:nvPr/>
        </p:nvSpPr>
        <p:spPr bwMode="auto">
          <a:xfrm>
            <a:off x="3030538" y="1325563"/>
            <a:ext cx="27146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O2</a:t>
            </a:r>
            <a:endParaRPr lang="en-US" sz="2100">
              <a:latin typeface="Times" charset="0"/>
            </a:endParaRPr>
          </a:p>
        </p:txBody>
      </p:sp>
      <p:sp>
        <p:nvSpPr>
          <p:cNvPr id="25609" name="Rectangle 9"/>
          <p:cNvSpPr>
            <a:spLocks noChangeArrowheads="1"/>
          </p:cNvSpPr>
          <p:nvPr/>
        </p:nvSpPr>
        <p:spPr bwMode="auto">
          <a:xfrm>
            <a:off x="3030538" y="1758950"/>
            <a:ext cx="35401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CO2</a:t>
            </a:r>
            <a:endParaRPr lang="en-US" sz="2100">
              <a:latin typeface="Times" charset="0"/>
            </a:endParaRPr>
          </a:p>
        </p:txBody>
      </p:sp>
      <p:sp>
        <p:nvSpPr>
          <p:cNvPr id="25610" name="Rectangle 10"/>
          <p:cNvSpPr>
            <a:spLocks noChangeArrowheads="1"/>
          </p:cNvSpPr>
          <p:nvPr/>
        </p:nvSpPr>
        <p:spPr bwMode="auto">
          <a:xfrm>
            <a:off x="2789238" y="2136775"/>
            <a:ext cx="757237"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in alveoli</a:t>
            </a:r>
            <a:endParaRPr lang="en-US" sz="2100">
              <a:latin typeface="Times" charset="0"/>
            </a:endParaRPr>
          </a:p>
        </p:txBody>
      </p:sp>
    </p:spTree>
  </p:cSld>
  <p:clrMapOvr>
    <a:masterClrMapping/>
  </p:clrMapOvr>
  <p:transition>
    <p:fade thruBlk="1"/>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eaLnBrk="0" hangingPunct="0"/>
            <a:r>
              <a:rPr lang="en-US" sz="1200" b="1">
                <a:solidFill>
                  <a:schemeClr val="accent2"/>
                </a:solidFill>
              </a:rPr>
              <a:t>Figure 22.19</a:t>
            </a:r>
          </a:p>
        </p:txBody>
      </p:sp>
      <p:pic>
        <p:nvPicPr>
          <p:cNvPr id="26628"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noFill/>
        </p:spPr>
      </p:pic>
      <p:sp>
        <p:nvSpPr>
          <p:cNvPr id="26629" name="Rectangle 5"/>
          <p:cNvSpPr>
            <a:spLocks noChangeArrowheads="1"/>
          </p:cNvSpPr>
          <p:nvPr/>
        </p:nvSpPr>
        <p:spPr bwMode="auto">
          <a:xfrm>
            <a:off x="290513" y="5561013"/>
            <a:ext cx="2557462"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Enhanced alveolar ventilation;</a:t>
            </a:r>
          </a:p>
          <a:p>
            <a:pPr defTabSz="806450" eaLnBrk="0" hangingPunct="0"/>
            <a:r>
              <a:rPr lang="en-US" sz="1400" b="1">
                <a:solidFill>
                  <a:srgbClr val="000000"/>
                </a:solidFill>
              </a:rPr>
              <a:t>inadequate perfusion</a:t>
            </a:r>
            <a:endParaRPr lang="en-US" sz="2100">
              <a:latin typeface="Times" charset="0"/>
            </a:endParaRPr>
          </a:p>
        </p:txBody>
      </p:sp>
    </p:spTree>
  </p:cSld>
  <p:clrMapOvr>
    <a:masterClrMapping/>
  </p:clrMapOvr>
  <p:transition>
    <p:fade thruBlk="1"/>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eaLnBrk="0" hangingPunct="0"/>
            <a:r>
              <a:rPr lang="en-US" sz="1200" b="1">
                <a:solidFill>
                  <a:schemeClr val="accent2"/>
                </a:solidFill>
              </a:rPr>
              <a:t>Figure 22.19</a:t>
            </a:r>
          </a:p>
        </p:txBody>
      </p:sp>
      <p:pic>
        <p:nvPicPr>
          <p:cNvPr id="27652" name="Picture 4"/>
          <p:cNvPicPr>
            <a:picLocks noChangeAspect="1" noChangeArrowheads="1"/>
          </p:cNvPicPr>
          <p:nvPr/>
        </p:nvPicPr>
        <p:blipFill>
          <a:blip r:embed="rId2" cstate="print"/>
          <a:srcRect/>
          <a:stretch>
            <a:fillRect/>
          </a:stretch>
        </p:blipFill>
        <p:spPr bwMode="auto">
          <a:xfrm>
            <a:off x="0" y="511175"/>
            <a:ext cx="9144000" cy="5835650"/>
          </a:xfrm>
          <a:prstGeom prst="rect">
            <a:avLst/>
          </a:prstGeom>
          <a:noFill/>
        </p:spPr>
      </p:pic>
      <p:sp>
        <p:nvSpPr>
          <p:cNvPr id="27653" name="Rectangle 5"/>
          <p:cNvSpPr>
            <a:spLocks noChangeArrowheads="1"/>
          </p:cNvSpPr>
          <p:nvPr/>
        </p:nvSpPr>
        <p:spPr bwMode="auto">
          <a:xfrm>
            <a:off x="290513" y="5561013"/>
            <a:ext cx="2557462" cy="425450"/>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Enhanced alveolar ventilation;</a:t>
            </a:r>
          </a:p>
          <a:p>
            <a:pPr defTabSz="806450" eaLnBrk="0" hangingPunct="0"/>
            <a:r>
              <a:rPr lang="en-US" sz="1400" b="1">
                <a:solidFill>
                  <a:srgbClr val="000000"/>
                </a:solidFill>
              </a:rPr>
              <a:t>inadequate perfusion</a:t>
            </a:r>
            <a:endParaRPr lang="en-US" sz="2100">
              <a:latin typeface="Times" charset="0"/>
            </a:endParaRPr>
          </a:p>
        </p:txBody>
      </p:sp>
      <p:sp>
        <p:nvSpPr>
          <p:cNvPr id="27654" name="Rectangle 6"/>
          <p:cNvSpPr>
            <a:spLocks noChangeArrowheads="1"/>
          </p:cNvSpPr>
          <p:nvPr/>
        </p:nvSpPr>
        <p:spPr bwMode="auto">
          <a:xfrm>
            <a:off x="3030538" y="4098925"/>
            <a:ext cx="27146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O2</a:t>
            </a:r>
          </a:p>
        </p:txBody>
      </p:sp>
      <p:sp>
        <p:nvSpPr>
          <p:cNvPr id="27655" name="Rectangle 7"/>
          <p:cNvSpPr>
            <a:spLocks noChangeArrowheads="1"/>
          </p:cNvSpPr>
          <p:nvPr/>
        </p:nvSpPr>
        <p:spPr bwMode="auto">
          <a:xfrm>
            <a:off x="3030538" y="4532313"/>
            <a:ext cx="354012"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P</a:t>
            </a:r>
            <a:r>
              <a:rPr lang="en-US" sz="1400" b="1" baseline="-25000">
                <a:solidFill>
                  <a:srgbClr val="000000"/>
                </a:solidFill>
              </a:rPr>
              <a:t>CO2</a:t>
            </a:r>
          </a:p>
        </p:txBody>
      </p:sp>
      <p:sp>
        <p:nvSpPr>
          <p:cNvPr id="27656" name="Rectangle 8"/>
          <p:cNvSpPr>
            <a:spLocks noChangeArrowheads="1"/>
          </p:cNvSpPr>
          <p:nvPr/>
        </p:nvSpPr>
        <p:spPr bwMode="auto">
          <a:xfrm>
            <a:off x="2789238" y="4911725"/>
            <a:ext cx="757237" cy="212725"/>
          </a:xfrm>
          <a:prstGeom prst="rect">
            <a:avLst/>
          </a:prstGeom>
          <a:noFill/>
          <a:ln w="9525">
            <a:noFill/>
            <a:miter lim="800000"/>
            <a:headEnd/>
            <a:tailEnd/>
          </a:ln>
        </p:spPr>
        <p:txBody>
          <a:bodyPr wrap="none" lIns="0" tIns="0" rIns="0" bIns="0">
            <a:spAutoFit/>
          </a:bodyPr>
          <a:lstStyle/>
          <a:p>
            <a:pPr defTabSz="806450" eaLnBrk="0" hangingPunct="0"/>
            <a:r>
              <a:rPr lang="en-US" sz="1400" b="1">
                <a:solidFill>
                  <a:srgbClr val="000000"/>
                </a:solidFill>
              </a:rPr>
              <a:t>in alveoli</a:t>
            </a:r>
            <a:endParaRPr lang="en-US" sz="2100">
              <a:latin typeface="Times" charset="0"/>
            </a:endParaRPr>
          </a:p>
        </p:txBody>
      </p:sp>
    </p:spTree>
  </p:cSld>
  <p:clrMapOvr>
    <a:masterClrMapping/>
  </p:clrMapOvr>
  <p:transition>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Whirligig design template</Template>
  <TotalTime>77</TotalTime>
  <Words>4579</Words>
  <Application>Microsoft Office PowerPoint</Application>
  <PresentationFormat>On-screen Show (4:3)</PresentationFormat>
  <Paragraphs>981</Paragraphs>
  <Slides>146</Slides>
  <Notes>0</Notes>
  <HiddenSlides>0</HiddenSlides>
  <MMClips>0</MMClips>
  <ScaleCrop>false</ScaleCrop>
  <HeadingPairs>
    <vt:vector size="4" baseType="variant">
      <vt:variant>
        <vt:lpstr>Theme</vt:lpstr>
      </vt:variant>
      <vt:variant>
        <vt:i4>2</vt:i4>
      </vt:variant>
      <vt:variant>
        <vt:lpstr>Slide Titles</vt:lpstr>
      </vt:variant>
      <vt:variant>
        <vt:i4>146</vt:i4>
      </vt:variant>
    </vt:vector>
  </HeadingPairs>
  <TitlesOfParts>
    <vt:vector size="148" baseType="lpstr">
      <vt:lpstr>Office Theme</vt:lpstr>
      <vt:lpstr>1_Office Theme</vt:lpstr>
      <vt:lpstr> </vt:lpstr>
      <vt:lpstr>Function of the respiratory system</vt:lpstr>
      <vt:lpstr>Pulmonary Ventilation</vt:lpstr>
      <vt:lpstr>External Respiration</vt:lpstr>
      <vt:lpstr>Transport of gasses </vt:lpstr>
      <vt:lpstr>Internal respiration</vt:lpstr>
      <vt:lpstr>Cells’ use for oxygen</vt:lpstr>
      <vt:lpstr>Respiratory Anatomy</vt:lpstr>
      <vt:lpstr>Respiratory system</vt:lpstr>
      <vt:lpstr>Respiratory system</vt:lpstr>
      <vt:lpstr>Function of the Nose</vt:lpstr>
      <vt:lpstr>Structure of the Nose</vt:lpstr>
      <vt:lpstr>Structure of the Nose</vt:lpstr>
      <vt:lpstr>Structure of the Nose</vt:lpstr>
      <vt:lpstr>Nasal Cavity</vt:lpstr>
      <vt:lpstr>Nasal Cavity</vt:lpstr>
      <vt:lpstr>Nasal Cavity</vt:lpstr>
      <vt:lpstr>Nasal Cavity</vt:lpstr>
      <vt:lpstr>Nasal Cavity</vt:lpstr>
      <vt:lpstr>Nasal Cavity</vt:lpstr>
      <vt:lpstr>Functions of the Nasal Mucosa and Conchae</vt:lpstr>
      <vt:lpstr>Paranasal Sinuses</vt:lpstr>
      <vt:lpstr>Pharynx</vt:lpstr>
      <vt:lpstr>Pharynx</vt:lpstr>
      <vt:lpstr>Nasopharynx</vt:lpstr>
      <vt:lpstr>Nasopharynx</vt:lpstr>
      <vt:lpstr>Oropharynx</vt:lpstr>
      <vt:lpstr>Oropharynx</vt:lpstr>
      <vt:lpstr>Laryngopharynx</vt:lpstr>
      <vt:lpstr>Slide 30</vt:lpstr>
      <vt:lpstr>Larynx (Voice Box)</vt:lpstr>
      <vt:lpstr>Framework of the Larynx</vt:lpstr>
      <vt:lpstr>Framework of the Larynx</vt:lpstr>
      <vt:lpstr>Vocal Ligaments</vt:lpstr>
      <vt:lpstr>Vocal Ligaments</vt:lpstr>
      <vt:lpstr>Vocal Production</vt:lpstr>
      <vt:lpstr>Vocal production</vt:lpstr>
      <vt:lpstr>Movements of Vocal Cords</vt:lpstr>
      <vt:lpstr>Trachea</vt:lpstr>
      <vt:lpstr>Slide 40</vt:lpstr>
      <vt:lpstr>Conducting Zone: Bronchi</vt:lpstr>
      <vt:lpstr>Conducting Zone: Bronchial Tree</vt:lpstr>
      <vt:lpstr>Conducting Zone: Bronchial Tree</vt:lpstr>
      <vt:lpstr>Conducting Zones</vt:lpstr>
      <vt:lpstr>Respiratory Zone</vt:lpstr>
      <vt:lpstr>Slide 46</vt:lpstr>
      <vt:lpstr>Respiratory Membrane</vt:lpstr>
      <vt:lpstr>Alveoli</vt:lpstr>
      <vt:lpstr>Respiratory Membrane</vt:lpstr>
      <vt:lpstr>Gross Anatomy of the Lungs</vt:lpstr>
      <vt:lpstr>Slide 51</vt:lpstr>
      <vt:lpstr>Lungs</vt:lpstr>
      <vt:lpstr>Blood Supply to Lungs</vt:lpstr>
      <vt:lpstr>Blood Supply to Lungs</vt:lpstr>
      <vt:lpstr>Pleurae</vt:lpstr>
      <vt:lpstr>Pleurae</vt:lpstr>
      <vt:lpstr>Breathing</vt:lpstr>
      <vt:lpstr>Pressure Relationships in the Thoracic Cavity</vt:lpstr>
      <vt:lpstr>Pressure Relationships in the Thoracic Cavity</vt:lpstr>
      <vt:lpstr>Pressure Relationships</vt:lpstr>
      <vt:lpstr>Pressure Relationships</vt:lpstr>
      <vt:lpstr>Pressure Relationships</vt:lpstr>
      <vt:lpstr>Lung Collapse</vt:lpstr>
      <vt:lpstr>Lung collapse:  pneumothorax</vt:lpstr>
      <vt:lpstr>Pulmonary Ventilation</vt:lpstr>
      <vt:lpstr>Inspiration</vt:lpstr>
      <vt:lpstr>Inspiration</vt:lpstr>
      <vt:lpstr>Expiration</vt:lpstr>
      <vt:lpstr>Expiration</vt:lpstr>
      <vt:lpstr>Airway Resistance</vt:lpstr>
      <vt:lpstr>Alveolar Surface Tension</vt:lpstr>
      <vt:lpstr>Lung Compliance</vt:lpstr>
      <vt:lpstr>Factors That Diminish Lung Compliance</vt:lpstr>
      <vt:lpstr>Factors That Diminish Lung Compliance</vt:lpstr>
      <vt:lpstr>Respiratory Volumes</vt:lpstr>
      <vt:lpstr>Respiratory Volumes</vt:lpstr>
      <vt:lpstr>Respiratory Capacities</vt:lpstr>
      <vt:lpstr>Respiratory Capacities</vt:lpstr>
      <vt:lpstr>Dead Space</vt:lpstr>
      <vt:lpstr>Pulmonary Function Tests</vt:lpstr>
      <vt:lpstr>Pulmonary Function Tests</vt:lpstr>
      <vt:lpstr>Pulmonary Function Tests</vt:lpstr>
      <vt:lpstr>Alveolar Ventilation</vt:lpstr>
      <vt:lpstr>Nonrespiratory Air Movements</vt:lpstr>
      <vt:lpstr>Composition of Alveolar Gas</vt:lpstr>
      <vt:lpstr>External Respiration: Pulmonary Gas Exchange</vt:lpstr>
      <vt:lpstr>Partial Pressure Gradients</vt:lpstr>
      <vt:lpstr>Partial Pressure Gradients and Gas Solubilities</vt:lpstr>
      <vt:lpstr>Slide 89</vt:lpstr>
      <vt:lpstr>Oxygenation of Blood</vt:lpstr>
      <vt:lpstr>Ventilation-Perfusion Coupling</vt:lpstr>
      <vt:lpstr>Ventilation-Perfusion Coupling</vt:lpstr>
      <vt:lpstr>Slide 93</vt:lpstr>
      <vt:lpstr>Slide 94</vt:lpstr>
      <vt:lpstr>Slide 95</vt:lpstr>
      <vt:lpstr>Slide 96</vt:lpstr>
      <vt:lpstr>Slide 97</vt:lpstr>
      <vt:lpstr>Slide 98</vt:lpstr>
      <vt:lpstr>Slide 99</vt:lpstr>
      <vt:lpstr>Slide 100</vt:lpstr>
      <vt:lpstr>Slide 101</vt:lpstr>
      <vt:lpstr>Slide 102</vt:lpstr>
      <vt:lpstr>Surface Area and Thickness of the Respiratory Membrane</vt:lpstr>
      <vt:lpstr>Internal Respiration</vt:lpstr>
      <vt:lpstr>Oxygen Transport</vt:lpstr>
      <vt:lpstr>Oxygen Transport: Role of Hemoglobin</vt:lpstr>
      <vt:lpstr>Hemoglobin (Hb)</vt:lpstr>
      <vt:lpstr>Hemoglobin Saturation Curve</vt:lpstr>
      <vt:lpstr>Hemoglobin Saturation Curve</vt:lpstr>
      <vt:lpstr>Factors Influencing Hemoglobin Saturation</vt:lpstr>
      <vt:lpstr>Factors Influencing Hemoglobin Saturation</vt:lpstr>
      <vt:lpstr>Factors That Increase Release of Oxygen by Hemoglobin</vt:lpstr>
      <vt:lpstr>Factors That Increase Release of Oxygen by Hemoglobin</vt:lpstr>
      <vt:lpstr>Carbon Dioxide Transport</vt:lpstr>
      <vt:lpstr>Transport and Exchange of Carbon Dioxide</vt:lpstr>
      <vt:lpstr>Transport and Exchange of Carbon Dioxide</vt:lpstr>
      <vt:lpstr>Transport and Exchange of Carbon Dioxide</vt:lpstr>
      <vt:lpstr>Transport and Exchange of Carbon Dioxide</vt:lpstr>
      <vt:lpstr>Transport and Exchange of Carbon Dioxide</vt:lpstr>
      <vt:lpstr>Haldane Effect</vt:lpstr>
      <vt:lpstr>Haldane Effect</vt:lpstr>
      <vt:lpstr>Influence of Carbon Dioxide on Blood pH</vt:lpstr>
      <vt:lpstr>Influence of Carbon Dioxide on Blood pH</vt:lpstr>
      <vt:lpstr>Control of Respiration:  Medullary Respiratory Centers</vt:lpstr>
      <vt:lpstr>Medullary respiratory centers</vt:lpstr>
      <vt:lpstr>Control of Respiration:  Pons Respiratory Centers</vt:lpstr>
      <vt:lpstr>Respiratory Rhythm</vt:lpstr>
      <vt:lpstr>Depth and Rate of Breathing</vt:lpstr>
      <vt:lpstr>Medullary Respiratory Centers</vt:lpstr>
      <vt:lpstr>Depth and Rate of Breathing: Reflexes</vt:lpstr>
      <vt:lpstr>Depth and Rate of Breathing: Higher Brain Centers</vt:lpstr>
      <vt:lpstr>Depth and Rate of Breathing: PCO2</vt:lpstr>
      <vt:lpstr>Depth and Rate of Breathing: PCO2</vt:lpstr>
      <vt:lpstr>Depth and Rate of Breathing: PCO2</vt:lpstr>
      <vt:lpstr>Depth and Rate of Breathing: PCO2</vt:lpstr>
      <vt:lpstr>Depth and Rate of Breathing: Arterial pH</vt:lpstr>
      <vt:lpstr>Depth and Rate of Breathing: Arterial pH</vt:lpstr>
      <vt:lpstr>Respiratory Adjustments: Exercise</vt:lpstr>
      <vt:lpstr>Respiratory Adjustments: Exercise</vt:lpstr>
      <vt:lpstr>Respiratory Adjustments: Exercise</vt:lpstr>
      <vt:lpstr>Chronic Obstructive Pulmonary Disease (COPD)</vt:lpstr>
      <vt:lpstr>COPD</vt:lpstr>
      <vt:lpstr>Asthma</vt:lpstr>
      <vt:lpstr>Asthma</vt:lpstr>
      <vt:lpstr>Tuberculosis</vt:lpstr>
      <vt:lpstr>Lung Cancer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October 12th </dc:title>
  <dc:creator>Betsy</dc:creator>
  <cp:lastModifiedBy>Wargo, Betsy</cp:lastModifiedBy>
  <cp:revision>7</cp:revision>
  <dcterms:created xsi:type="dcterms:W3CDTF">2006-10-12T03:59:53Z</dcterms:created>
  <dcterms:modified xsi:type="dcterms:W3CDTF">2010-03-15T14:46:46Z</dcterms:modified>
</cp:coreProperties>
</file>